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word/document.xml" ContentType="application/vnd.openxmlformats-officedocument.wordprocessingml.document.main+xml"/>
  <Override PartName="/word/fontTable.xml" ContentType="application/vnd.openxmlformats-officedocument.wordprocessingml.fontTable+xml"/>
  <Override PartName="/word/numbering.xml" ContentType="application/vnd.openxmlformats-officedocument.wordprocessingml.numbering+xml"/>
  <Override PartName="/word/settings.xml" ContentType="application/vnd.openxmlformats-officedocument.wordprocessingml.settings+xml"/>
  <Override PartName="/word/styles.xml" ContentType="application/vnd.openxmlformats-officedocument.wordprocessingml.styles+xml"/>
  <Override PartName="/word/theme/theme1.xml" ContentType="application/vnd.openxmlformats-officedocument.theme+xml"/>
</Types>
</file>

<file path=_rels/.rels><?xml version="1.0" encoding="UTF-8" standalone="yes"?>
<Relationships xmlns="http://schemas.openxmlformats.org/package/2006/relationships"><Relationship Id="rId4" Type="http://schemas.openxmlformats.org/officeDocument/2006/relationships/officeDocument" Target="word/document.xml"/><Relationship Id="rId2" Type="http://schemas.openxmlformats.org/package/2006/relationships/metadata/core-properties" Target="docProps/core.xml"/><Relationship Id="rId1" Type="http://schemas.openxmlformats.org/officeDocument/2006/relationships/extended-properties" Target="docProps/app.xml"/><Relationship Id="rId3"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http://schemas.openxmlformats.org/wordprocessingml/2006/main" xmlns:w14="http://schemas.microsoft.com/office/word/2010/wordml" xmlns:w10="urn:schemas-microsoft-com:office:word"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wpsCustomData="http://www.wps.cn/officeDocument/2013/wpsCustomData" mc:Ignorable="w14 w15 wp14">
  <w:body>
    <w:p>
      <w:pPr>
        <w:numPr>
          <w:ilvl w:val="0"/>
          <w:numId w:val="1"/>
        </w:numPr>
        <w:rPr>
          <w:rFonts w:hint="eastAsia" w:ascii="Times New Roman" w:hAnsi="Times New Roman" w:cs="Times New Roman"/>
          <w:b/>
          <w:bCs/>
          <w:sz w:val="40"/>
          <w:szCs w:val="40"/>
          <w:lang w:val="en-US" w:eastAsia="zh-CN"/>
        </w:rPr>
      </w:pPr>
      <w:r>
        <w:rPr>
          <w:rFonts w:hint="default" w:ascii="Times New Roman" w:hAnsi="Times New Roman" w:cs="Times New Roman"/>
          <w:b/>
          <w:bCs/>
          <w:sz w:val="40"/>
          <w:szCs w:val="40"/>
          <w:lang w:val="en-US" w:eastAsia="zh-CN"/>
        </w:rPr>
        <w:t>Chinese Movies</w:t>
      </w:r>
      <w:r>
        <w:rPr>
          <w:rFonts w:hint="eastAsia" w:ascii="Times New Roman" w:hAnsi="Times New Roman" w:cs="Times New Roman"/>
          <w:b/>
          <w:bCs/>
          <w:sz w:val="40"/>
          <w:szCs w:val="40"/>
          <w:lang w:val="en-US" w:eastAsia="zh-CN"/>
        </w:rPr>
        <w:t>：Brief History and Genre</w:t>
      </w:r>
    </w:p>
    <w:p>
      <w:pPr>
        <w:keepNext w:val="0"/>
        <w:keepLines w:val="0"/>
        <w:pageBreakBefore w:val="0"/>
        <w:widowControl w:val="0"/>
        <w:numPr>
          <w:ilvl w:val="0"/>
          <w:numId w:val="0"/>
        </w:numPr>
        <w:kinsoku/>
        <w:wordWrap/>
        <w:overflowPunct/>
        <w:topLinePunct w:val="0"/>
        <w:autoSpaceDE/>
        <w:autoSpaceDN/>
        <w:bidi w:val="0"/>
        <w:adjustRightInd/>
        <w:snapToGrid/>
        <w:spacing w:line="120" w:lineRule="auto"/>
        <w:ind w:firstLine="580" w:firstLineChars="200"/>
        <w:textAlignment w:val="auto"/>
        <w:rPr>
          <w:rFonts w:hint="eastAsia"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History and genre</w:t>
      </w:r>
      <w:r>
        <w:rPr>
          <w:rFonts w:hint="eastAsia" w:ascii="楷体" w:hAnsi="楷体" w:eastAsia="楷体" w:cs="楷体"/>
          <w:b w:val="0"/>
          <w:bCs w:val="0"/>
          <w:i w:val="0"/>
          <w:iCs w:val="0"/>
          <w:sz w:val="29"/>
          <w:szCs w:val="29"/>
          <w:lang w:val="en-US" w:eastAsia="zh-CN"/>
        </w:rPr>
        <w:t>(类型）</w:t>
      </w:r>
      <w:r>
        <w:rPr>
          <w:rFonts w:hint="eastAsia" w:ascii="Times New Roman" w:hAnsi="Times New Roman" w:cs="Times New Roman"/>
          <w:b w:val="0"/>
          <w:bCs w:val="0"/>
          <w:sz w:val="29"/>
          <w:szCs w:val="29"/>
          <w:lang w:val="en-US" w:eastAsia="zh-CN"/>
        </w:rPr>
        <w:t>are the two basic parameters</w:t>
      </w:r>
      <w:r>
        <w:rPr>
          <w:rFonts w:hint="eastAsia" w:ascii="楷体" w:hAnsi="楷体" w:eastAsia="楷体" w:cs="楷体"/>
          <w:b w:val="0"/>
          <w:bCs w:val="0"/>
          <w:i w:val="0"/>
          <w:iCs w:val="0"/>
          <w:sz w:val="29"/>
          <w:szCs w:val="29"/>
          <w:lang w:val="en-US" w:eastAsia="zh-CN"/>
        </w:rPr>
        <w:t>(标准)</w:t>
      </w:r>
      <w:r>
        <w:rPr>
          <w:rFonts w:hint="eastAsia" w:ascii="Times New Roman" w:hAnsi="Times New Roman" w:cs="Times New Roman"/>
          <w:b w:val="0"/>
          <w:bCs w:val="0"/>
          <w:sz w:val="29"/>
          <w:szCs w:val="29"/>
          <w:lang w:val="en-US" w:eastAsia="zh-CN"/>
        </w:rPr>
        <w:t xml:space="preserve"> used when categorizing films: We want to know both when a film was produced and what of film it is.</w:t>
      </w:r>
    </w:p>
    <w:p>
      <w:pPr>
        <w:keepNext w:val="0"/>
        <w:keepLines w:val="0"/>
        <w:pageBreakBefore w:val="0"/>
        <w:widowControl w:val="0"/>
        <w:numPr>
          <w:ilvl w:val="0"/>
          <w:numId w:val="0"/>
        </w:numPr>
        <w:kinsoku/>
        <w:wordWrap/>
        <w:overflowPunct/>
        <w:topLinePunct w:val="0"/>
        <w:autoSpaceDE/>
        <w:autoSpaceDN/>
        <w:bidi w:val="0"/>
        <w:adjustRightInd/>
        <w:snapToGrid/>
        <w:spacing w:line="120" w:lineRule="auto"/>
        <w:ind w:firstLine="580" w:firstLineChars="200"/>
        <w:textAlignment w:val="auto"/>
        <w:rPr>
          <w:rFonts w:hint="eastAsia"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The history of film is simplified by its shortness. In the case of Chinese Movies, it is enough to talk about five major historical periods — those of beginnings, second golden age, early communist era, films of the Cultural Revolution and rising of the fifth generation. Films from a given period of film industry tend to display certain characteristic features.</w:t>
      </w:r>
    </w:p>
    <w:p>
      <w:pPr>
        <w:keepNext w:val="0"/>
        <w:keepLines w:val="0"/>
        <w:pageBreakBefore w:val="0"/>
        <w:widowControl w:val="0"/>
        <w:numPr>
          <w:ilvl w:val="0"/>
          <w:numId w:val="0"/>
        </w:numPr>
        <w:kinsoku/>
        <w:wordWrap/>
        <w:overflowPunct/>
        <w:topLinePunct w:val="0"/>
        <w:autoSpaceDE/>
        <w:autoSpaceDN/>
        <w:bidi w:val="0"/>
        <w:adjustRightInd/>
        <w:snapToGrid/>
        <w:spacing w:line="120" w:lineRule="auto"/>
        <w:ind w:firstLine="580" w:firstLineChars="200"/>
        <w:textAlignment w:val="auto"/>
        <w:rPr>
          <w:rFonts w:hint="default"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 xml:space="preserve">Genres are the categories into which, on the basis of shared characteristics, we place artistic, musical, literal or cinematic works. There is a considerable debate concerning how the concept of the </w:t>
      </w:r>
      <w:r>
        <w:rPr>
          <w:rFonts w:hint="default" w:ascii="Times New Roman" w:hAnsi="Times New Roman" w:cs="Times New Roman"/>
          <w:b w:val="0"/>
          <w:bCs w:val="0"/>
          <w:sz w:val="29"/>
          <w:szCs w:val="29"/>
          <w:lang w:val="en-US" w:eastAsia="zh-CN"/>
        </w:rPr>
        <w:t>“</w:t>
      </w:r>
      <w:r>
        <w:rPr>
          <w:rFonts w:hint="eastAsia" w:ascii="Times New Roman" w:hAnsi="Times New Roman" w:cs="Times New Roman"/>
          <w:b w:val="0"/>
          <w:bCs w:val="0"/>
          <w:sz w:val="29"/>
          <w:szCs w:val="29"/>
          <w:lang w:val="en-US" w:eastAsia="zh-CN"/>
        </w:rPr>
        <w:t>genre</w:t>
      </w:r>
      <w:r>
        <w:rPr>
          <w:rFonts w:hint="default" w:ascii="Times New Roman" w:hAnsi="Times New Roman" w:cs="Times New Roman"/>
          <w:b w:val="0"/>
          <w:bCs w:val="0"/>
          <w:sz w:val="29"/>
          <w:szCs w:val="29"/>
          <w:lang w:val="en-US" w:eastAsia="zh-CN"/>
        </w:rPr>
        <w:t>”</w:t>
      </w:r>
      <w:r>
        <w:rPr>
          <w:rFonts w:hint="eastAsia" w:ascii="Times New Roman" w:hAnsi="Times New Roman" w:cs="Times New Roman"/>
          <w:b w:val="0"/>
          <w:bCs w:val="0"/>
          <w:sz w:val="29"/>
          <w:szCs w:val="29"/>
          <w:lang w:val="en-US" w:eastAsia="zh-CN"/>
        </w:rPr>
        <w:t xml:space="preserve"> should be defined, which genres actually exist, and how individual films should be classified. Nevertheless, the concept of the genre remains the best way of organizing films into meaningful groups, and also a useful guide as to potentially significant elements of a given film.</w:t>
      </w:r>
    </w:p>
    <w:p>
      <w:pPr>
        <w:numPr>
          <w:ilvl w:val="0"/>
          <w:numId w:val="0"/>
        </w:numPr>
        <w:rPr>
          <w:rFonts w:hint="default"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Beginnings</w:t>
      </w:r>
    </w:p>
    <w:p>
      <w:pPr>
        <w:numPr>
          <w:ilvl w:val="0"/>
          <w:numId w:val="0"/>
        </w:numPr>
        <w:ind w:firstLine="580" w:firstLineChars="200"/>
        <w:rPr>
          <w:rFonts w:hint="eastAsia"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Although shadow puppet play</w:t>
      </w:r>
      <w:r>
        <w:rPr>
          <w:rFonts w:hint="eastAsia" w:ascii="楷体" w:hAnsi="楷体" w:eastAsia="楷体" w:cs="楷体"/>
          <w:b w:val="0"/>
          <w:bCs w:val="0"/>
          <w:i w:val="0"/>
          <w:iCs w:val="0"/>
          <w:sz w:val="29"/>
          <w:szCs w:val="29"/>
          <w:lang w:val="en-US" w:eastAsia="zh-CN"/>
        </w:rPr>
        <w:t>(皮影戏)</w:t>
      </w:r>
      <w:r>
        <w:rPr>
          <w:rFonts w:hint="eastAsia" w:ascii="Times New Roman" w:hAnsi="Times New Roman" w:cs="Times New Roman"/>
          <w:b w:val="0"/>
          <w:bCs w:val="0"/>
          <w:sz w:val="29"/>
          <w:szCs w:val="29"/>
          <w:lang w:val="en-US" w:eastAsia="zh-CN"/>
        </w:rPr>
        <w:t xml:space="preserve"> has a long history of more than a thousand years in China, movie motions were introduced to China in 1896. China was one of the earliest countries to be exposed to the medium of film, due to</w:t>
      </w:r>
      <w:r>
        <w:rPr>
          <w:rFonts w:hint="default" w:ascii="Times New Roman" w:hAnsi="Times New Roman" w:cs="Times New Roman"/>
          <w:b w:val="0"/>
          <w:bCs w:val="0"/>
          <w:sz w:val="29"/>
          <w:szCs w:val="29"/>
          <w:lang w:val="en-US" w:eastAsia="zh-CN"/>
        </w:rPr>
        <w:t>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"https://en.wikipedia.org/wiki/Auguste_and_Louis_Lumi%C3%A8re" \o "Auguste and Louis Lumière"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Louis Lumière</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sending his cameraman to Shanghai a year after inventing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"https://en.wikipedia.org/wiki/Cinematography" \o "Cinematography"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cinematography</w:t>
      </w:r>
      <w:r>
        <w:rPr>
          <w:rFonts w:hint="default" w:ascii="Times New Roman" w:hAnsi="Times New Roman" w:cs="Times New Roman"/>
          <w:b w:val="0"/>
          <w:bCs w:val="0"/>
          <w:sz w:val="29"/>
          <w:szCs w:val="29"/>
          <w:lang w:val="en-US" w:eastAsia="zh-CN"/>
        </w:rPr>
        <w:fldChar w:fldCharType="end"/>
      </w:r>
      <w:r>
        <w:rPr>
          <w:rFonts w:hint="eastAsia" w:ascii="Times New Roman" w:hAnsi="Times New Roman" w:cs="Times New Roman"/>
          <w:b w:val="0"/>
          <w:bCs w:val="0"/>
          <w:sz w:val="29"/>
          <w:szCs w:val="29"/>
          <w:lang w:val="en-US" w:eastAsia="zh-CN"/>
        </w:rPr>
        <w:t xml:space="preserve">. </w:t>
      </w:r>
    </w:p>
    <w:p>
      <w:pPr>
        <w:numPr>
          <w:ilvl w:val="0"/>
          <w:numId w:val="0"/>
        </w:numPr>
        <w:rPr>
          <w:rFonts w:hint="default" w:ascii="Times New Roman" w:hAnsi="Times New Roman" w:cs="Times New Roman"/>
          <w:b w:val="0"/>
          <w:bCs w:val="0"/>
          <w:sz w:val="29"/>
          <w:szCs w:val="29"/>
          <w:lang w:val="en-US" w:eastAsia="zh-CN"/>
        </w:rPr>
      </w:pPr>
      <w:r>
        <w:rPr>
          <w:rFonts w:hint="eastAsia" w:ascii="Times New Roman" w:hAnsi="Times New Roman" w:cs="Times New Roman"/>
          <w:b/>
          <w:bCs/>
          <w:sz w:val="29"/>
          <w:szCs w:val="29"/>
          <w:lang w:val="en-US" w:eastAsia="zh-CN"/>
        </w:rPr>
        <w:t>Second golden age</w:t>
      </w:r>
    </w:p>
    <w:p>
      <w:pPr>
        <w:ind w:firstLine="580" w:firstLineChars="200"/>
        <w:rPr>
          <w:rFonts w:hint="default" w:ascii="Times New Roman" w:hAnsi="Times New Roman" w:cs="Times New Roman"/>
          <w:b w:val="0"/>
          <w:bCs w:val="0"/>
          <w:sz w:val="29"/>
          <w:szCs w:val="29"/>
          <w:lang w:val="en-US" w:eastAsia="zh-CN"/>
        </w:rPr>
      </w:pPr>
      <w:r>
        <w:rPr>
          <w:rFonts w:hint="default" w:ascii="Times New Roman" w:hAnsi="Times New Roman" w:cs="Times New Roman"/>
          <w:b w:val="0"/>
          <w:bCs w:val="0"/>
          <w:sz w:val="29"/>
          <w:szCs w:val="29"/>
          <w:lang w:val="en-US" w:eastAsia="zh-CN"/>
        </w:rPr>
        <w:t>The film industry continued to develop after 1945. Production in Shanghai once again resumed as a new crop of studios took the place that Lianhua and Mingxing studios had occupied in the previous decade.</w:t>
      </w:r>
    </w:p>
    <w:p>
      <w:pPr>
        <w:rPr>
          <w:rFonts w:hint="eastAsia"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Early Communist Era</w:t>
      </w:r>
    </w:p>
    <w:p>
      <w:pPr>
        <w:numPr>
          <w:ilvl w:val="0"/>
          <w:numId w:val="0"/>
        </w:numPr>
        <w:ind w:firstLine="580" w:firstLineChars="200"/>
        <w:rPr>
          <w:rFonts w:hint="eastAsia" w:ascii="Times New Roman" w:hAnsi="Times New Roman" w:cs="Times New Roman"/>
          <w:b w:val="0"/>
          <w:bCs w:val="0"/>
          <w:sz w:val="29"/>
          <w:szCs w:val="29"/>
          <w:lang w:val="en-US" w:eastAsia="zh-CN"/>
        </w:rPr>
      </w:pPr>
      <w:r>
        <w:rPr>
          <w:rFonts w:hint="default" w:ascii="Times New Roman" w:hAnsi="Times New Roman" w:cs="Times New Roman"/>
          <w:b w:val="0"/>
          <w:bCs w:val="0"/>
          <w:sz w:val="29"/>
          <w:szCs w:val="29"/>
          <w:lang w:val="en-US" w:eastAsia="zh-CN"/>
        </w:rPr>
        <w:t>With the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"https://en.wikipedia.org/wiki/Chinese_Revolution_(1949)" \o "Chinese Revolution (1949)"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communist revolution in China</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in 1949, the government saw motion pictures as an important mass production art form</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The Communist regime solved the problem of a lack of film theaters by building mobile projection units which could tour the remote regions of China, ensuring that even the poorest could have access to films.The thawing of censorship in 1956–57 (known as the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"https://en.wikipedia.org/wiki/Hundred_Flowers_Campaign" \o "Hundred Flowers Campaign"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Hundred Flowers Campaign</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and the early 1960s led to more indigenous Chinese films being made which were less reliant on their Soviet counterparts</w:t>
      </w:r>
      <w:r>
        <w:rPr>
          <w:rFonts w:hint="eastAsia" w:ascii="Times New Roman" w:hAnsi="Times New Roman" w:cs="Times New Roman"/>
          <w:b w:val="0"/>
          <w:bCs w:val="0"/>
          <w:sz w:val="29"/>
          <w:szCs w:val="29"/>
          <w:lang w:val="en-US" w:eastAsia="zh-CN"/>
        </w:rPr>
        <w:t>.</w:t>
      </w:r>
    </w:p>
    <w:p>
      <w:pPr>
        <w:numPr>
          <w:ilvl w:val="0"/>
          <w:numId w:val="0"/>
        </w:numPr>
        <w:rPr>
          <w:rFonts w:hint="eastAsia" w:ascii="Times New Roman" w:hAnsi="Times New Roman" w:cs="Times New Roman"/>
          <w:b w:val="0"/>
          <w:bCs w:val="0"/>
          <w:sz w:val="29"/>
          <w:szCs w:val="29"/>
          <w:lang w:val="en-US" w:eastAsia="zh-CN"/>
        </w:rPr>
      </w:pPr>
      <w:r>
        <w:rPr>
          <w:rFonts w:hint="eastAsia" w:ascii="Times New Roman" w:hAnsi="Times New Roman" w:cs="Times New Roman"/>
          <w:b/>
          <w:bCs/>
          <w:sz w:val="29"/>
          <w:szCs w:val="29"/>
          <w:lang w:val="en-US" w:eastAsia="zh-CN"/>
        </w:rPr>
        <w:t xml:space="preserve">Films of the Cultural Revolution </w:t>
      </w:r>
    </w:p>
    <w:p>
      <w:pPr>
        <w:numPr>
          <w:ilvl w:val="0"/>
          <w:numId w:val="0"/>
        </w:numPr>
        <w:ind w:firstLine="580" w:firstLineChars="200"/>
        <w:rPr>
          <w:rFonts w:hint="eastAsia" w:ascii="Times New Roman" w:hAnsi="Times New Roman" w:cs="Times New Roman"/>
          <w:b w:val="0"/>
          <w:bCs w:val="0"/>
          <w:sz w:val="29"/>
          <w:szCs w:val="29"/>
          <w:lang w:val="en-US" w:eastAsia="zh-CN"/>
        </w:rPr>
      </w:pPr>
      <w:r>
        <w:rPr>
          <w:rFonts w:hint="default" w:ascii="Times New Roman" w:hAnsi="Times New Roman" w:cs="Times New Roman"/>
          <w:b w:val="0"/>
          <w:bCs w:val="0"/>
          <w:sz w:val="29"/>
          <w:szCs w:val="29"/>
          <w:lang w:val="en-US" w:eastAsia="zh-CN"/>
        </w:rPr>
        <w:t xml:space="preserve">During </w:t>
      </w:r>
      <w:r>
        <w:rPr>
          <w:rFonts w:hint="default" w:ascii="Times New Roman" w:hAnsi="Times New Roman" w:eastAsia="宋体" w:cs="Times New Roman"/>
          <w:b w:val="0"/>
          <w:bCs w:val="0"/>
          <w:kern w:val="2"/>
          <w:sz w:val="29"/>
          <w:szCs w:val="29"/>
          <w:lang w:val="en-US" w:eastAsia="zh-CN" w:bidi="ar-SA"/>
        </w:rPr>
        <w:t>the </w:t>
      </w:r>
      <w:r>
        <w:rPr>
          <w:rFonts w:hint="default" w:ascii="Times New Roman" w:hAnsi="Times New Roman" w:eastAsia="宋体" w:cs="Times New Roman"/>
          <w:b w:val="0"/>
          <w:bCs w:val="0"/>
          <w:kern w:val="2"/>
          <w:sz w:val="29"/>
          <w:szCs w:val="29"/>
          <w:lang w:val="en-US" w:eastAsia="zh-CN" w:bidi="ar-SA"/>
        </w:rPr>
        <w:fldChar w:fldCharType="begin"/>
      </w:r>
      <w:r>
        <w:rPr>
          <w:rFonts w:hint="default" w:ascii="Times New Roman" w:hAnsi="Times New Roman" w:eastAsia="宋体" w:cs="Times New Roman"/>
          <w:b w:val="0"/>
          <w:bCs w:val="0"/>
          <w:kern w:val="2"/>
          <w:sz w:val="29"/>
          <w:szCs w:val="29"/>
          <w:lang w:val="en-US" w:eastAsia="zh-CN" w:bidi="ar-SA"/>
        </w:rPr>
        <w:instrText xml:space="preserve"> HYPERLINK "https://en.wikipedia.org/wiki/Cultural_Revolution" \o "Cultural Revolution" </w:instrText>
      </w:r>
      <w:r>
        <w:rPr>
          <w:rFonts w:hint="default" w:ascii="Times New Roman" w:hAnsi="Times New Roman" w:eastAsia="宋体" w:cs="Times New Roman"/>
          <w:b w:val="0"/>
          <w:bCs w:val="0"/>
          <w:kern w:val="2"/>
          <w:sz w:val="29"/>
          <w:szCs w:val="29"/>
          <w:lang w:val="en-US" w:eastAsia="zh-CN" w:bidi="ar-SA"/>
        </w:rPr>
        <w:fldChar w:fldCharType="separate"/>
      </w:r>
      <w:r>
        <w:rPr>
          <w:rFonts w:hint="default" w:ascii="Times New Roman" w:hAnsi="Times New Roman" w:eastAsia="宋体" w:cs="Times New Roman"/>
          <w:b w:val="0"/>
          <w:bCs w:val="0"/>
          <w:kern w:val="2"/>
          <w:sz w:val="29"/>
          <w:szCs w:val="29"/>
          <w:lang w:val="en-US" w:eastAsia="zh-CN" w:bidi="ar-SA"/>
        </w:rPr>
        <w:t>Cultural Revolution</w:t>
      </w:r>
      <w:r>
        <w:rPr>
          <w:rFonts w:hint="default" w:ascii="Times New Roman" w:hAnsi="Times New Roman" w:eastAsia="宋体" w:cs="Times New Roman"/>
          <w:b w:val="0"/>
          <w:bCs w:val="0"/>
          <w:kern w:val="2"/>
          <w:sz w:val="29"/>
          <w:szCs w:val="29"/>
          <w:lang w:val="en-US" w:eastAsia="zh-CN" w:bidi="ar-SA"/>
        </w:rPr>
        <w:fldChar w:fldCharType="end"/>
      </w:r>
      <w:r>
        <w:rPr>
          <w:rFonts w:hint="default" w:ascii="Times New Roman" w:hAnsi="Times New Roman" w:eastAsia="宋体" w:cs="Times New Roman"/>
          <w:b w:val="0"/>
          <w:bCs w:val="0"/>
          <w:kern w:val="2"/>
          <w:sz w:val="29"/>
          <w:szCs w:val="29"/>
          <w:lang w:val="en-US" w:eastAsia="zh-CN" w:bidi="ar-SA"/>
        </w:rPr>
        <w:t>, the film industry was severely restricted.</w:t>
      </w:r>
      <w:r>
        <w:rPr>
          <w:rFonts w:hint="eastAsia" w:ascii="Times New Roman" w:hAnsi="Times New Roman" w:cs="Times New Roman"/>
          <w:b w:val="0"/>
          <w:bCs w:val="0"/>
          <w:kern w:val="2"/>
          <w:sz w:val="29"/>
          <w:szCs w:val="29"/>
          <w:lang w:val="en-US" w:eastAsia="zh-CN" w:bidi="ar-SA"/>
        </w:rPr>
        <w:t xml:space="preserve"> </w:t>
      </w:r>
      <w:r>
        <w:rPr>
          <w:rFonts w:hint="default" w:ascii="Times New Roman" w:hAnsi="Times New Roman" w:cs="Times New Roman"/>
          <w:b w:val="0"/>
          <w:bCs w:val="0"/>
          <w:sz w:val="29"/>
          <w:szCs w:val="29"/>
          <w:lang w:val="en-US" w:eastAsia="zh-CN"/>
        </w:rPr>
        <w:t xml:space="preserve">In the years immediately following the Cultural Revolution, </w:t>
      </w:r>
      <w:r>
        <w:rPr>
          <w:rFonts w:hint="eastAsia" w:ascii="Times New Roman" w:hAnsi="Times New Roman" w:cs="Times New Roman"/>
          <w:b w:val="0"/>
          <w:bCs w:val="0"/>
          <w:sz w:val="29"/>
          <w:szCs w:val="29"/>
          <w:lang w:val="en-US" w:eastAsia="zh-CN"/>
        </w:rPr>
        <w:t xml:space="preserve"> t</w:t>
      </w:r>
      <w:r>
        <w:rPr>
          <w:rFonts w:hint="default" w:ascii="Times New Roman" w:hAnsi="Times New Roman" w:cs="Times New Roman"/>
          <w:b w:val="0"/>
          <w:bCs w:val="0"/>
          <w:sz w:val="29"/>
          <w:szCs w:val="29"/>
          <w:lang w:val="en-US" w:eastAsia="zh-CN"/>
        </w:rPr>
        <w:t>he industry tried to revive crowds by making more innovative and “exploratory”</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films like their counterparts in the West.</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In the 1980s</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many popular thriller and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"https://en.wikipedia.org/wiki/Martial_art" \o "Martial art"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martial arts</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films were socially unacceptable.</w:t>
      </w:r>
      <w:r>
        <w:rPr>
          <w:rFonts w:hint="eastAsia" w:ascii="Times New Roman" w:hAnsi="Times New Roman" w:cs="Times New Roman"/>
          <w:b w:val="0"/>
          <w:bCs w:val="0"/>
          <w:sz w:val="29"/>
          <w:szCs w:val="29"/>
          <w:lang w:val="en-US" w:eastAsia="zh-CN"/>
        </w:rPr>
        <w:t xml:space="preserve"> O</w:t>
      </w:r>
      <w:r>
        <w:rPr>
          <w:rFonts w:hint="default" w:ascii="Times New Roman" w:hAnsi="Times New Roman" w:cs="Times New Roman"/>
          <w:b w:val="0"/>
          <w:bCs w:val="0"/>
          <w:sz w:val="29"/>
          <w:szCs w:val="29"/>
          <w:lang w:val="en-US" w:eastAsia="zh-CN"/>
        </w:rPr>
        <w:t>pen criticism of certain past Communist Party policies was encouraged by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"https://en.wikipedia.org/wiki/Deng_Xiaoping" \o "Deng Xiaoping"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Deng Xiaoping</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to reveal the excesses of the Cultural Revolution</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Many scar dramas were made by members of the Fourth Generation whose own careers or lives had suffered during the events in question, while younger, Fifth Generation directors tended to focus on less controversial subjects of the immediate present or the distant past</w:t>
      </w:r>
      <w:r>
        <w:rPr>
          <w:rFonts w:hint="eastAsia" w:ascii="Times New Roman" w:hAnsi="Times New Roman" w:cs="Times New Roman"/>
          <w:b w:val="0"/>
          <w:bCs w:val="0"/>
          <w:sz w:val="29"/>
          <w:szCs w:val="29"/>
          <w:lang w:val="en-US" w:eastAsia="zh-CN"/>
        </w:rPr>
        <w:t>.</w:t>
      </w:r>
    </w:p>
    <w:p>
      <w:pPr>
        <w:rPr>
          <w:rFonts w:hint="eastAsia"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Rising of the Fifth Generation</w:t>
      </w:r>
    </w:p>
    <w:p>
      <w:pPr>
        <w:pStyle w:val="2"/>
        <w:keepNext w:val="0"/>
        <w:keepLines w:val="0"/>
        <w:widowControl/>
        <w:suppressLineNumbers w:val="0"/>
        <w:shd w:val="clear" w:fill="FFFFFF"/>
        <w:spacing w:before="105" w:beforeAutospacing="0" w:after="105" w:afterAutospacing="0"/>
        <w:ind w:left="0" w:right="0" w:firstLine="580" w:firstLineChars="200"/>
        <w:jc w:val="left"/>
        <w:rPr>
          <w:rFonts w:hint="default"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Y</w:t>
      </w:r>
      <w:r>
        <w:rPr>
          <w:rFonts w:hint="default" w:ascii="Times New Roman" w:hAnsi="Times New Roman" w:cs="Times New Roman"/>
          <w:b w:val="0"/>
          <w:bCs w:val="0"/>
          <w:sz w:val="29"/>
          <w:szCs w:val="29"/>
          <w:lang w:val="en-US" w:eastAsia="zh-CN"/>
        </w:rPr>
        <w:t>ounger</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Fifth Generation directors tended to focus on less controversial subjects of the immediate present or the distant past</w:t>
      </w:r>
      <w:r>
        <w:rPr>
          <w:rFonts w:hint="eastAsia" w:ascii="Times New Roman" w:hAnsi="Times New Roman" w:cs="Times New Roman"/>
          <w:b w:val="0"/>
          <w:bCs w:val="0"/>
          <w:sz w:val="29"/>
          <w:szCs w:val="29"/>
          <w:lang w:val="en-US" w:eastAsia="zh-CN"/>
        </w:rPr>
        <w:t xml:space="preserve">. </w:t>
      </w:r>
      <w:r>
        <w:rPr>
          <w:rFonts w:hint="default" w:ascii="Times New Roman" w:hAnsi="Times New Roman" w:cs="Times New Roman"/>
          <w:b w:val="0"/>
          <w:bCs w:val="0"/>
          <w:sz w:val="29"/>
          <w:szCs w:val="29"/>
          <w:lang w:val="en-US" w:eastAsia="zh-CN"/>
        </w:rPr>
        <w:t>Diverse in style and subject, they share a common rejection of the socialist-realist tradition worked by earlier Chinese filmmakers in the Communist era. Fifth Generation filmmakers reacted against the ideological purity of Cultural Revolution cinema. By relocating to regional studios, they began to explore the actuality of local culture. Instead of stories depicting heroic military struggles, the films were built out of the drama of ordinary people’s daily lives. They adopted complex plots, ambiguous symbolism, and evocative imagery.</w:t>
      </w:r>
      <w:r>
        <w:rPr>
          <w:rFonts w:hint="eastAsia" w:ascii="Times New Roman" w:hAnsi="Times New Roman" w:cs="Times New Roman"/>
          <w:b w:val="0"/>
          <w:bCs w:val="0"/>
          <w:sz w:val="29"/>
          <w:szCs w:val="29"/>
          <w:lang w:val="en-US" w:eastAsia="zh-CN"/>
        </w:rPr>
        <w:t xml:space="preserve"> </w:t>
      </w:r>
    </w:p>
    <w:p>
      <w:pPr>
        <w:pStyle w:val="2"/>
        <w:keepNext w:val="0"/>
        <w:keepLines w:val="0"/>
        <w:widowControl/>
        <w:suppressLineNumbers w:val="0"/>
        <w:shd w:val="clear" w:fill="FFFFFF"/>
        <w:spacing w:before="105" w:beforeAutospacing="0" w:after="105" w:afterAutospacing="0"/>
        <w:ind w:left="0" w:right="0" w:firstLine="580" w:firstLineChars="200"/>
        <w:jc w:val="left"/>
        <w:rPr>
          <w:rFonts w:hint="default" w:ascii="Times New Roman" w:hAnsi="Times New Roman" w:cs="Times New Roman"/>
          <w:b w:val="0"/>
          <w:bCs w:val="0"/>
          <w:sz w:val="29"/>
          <w:szCs w:val="29"/>
          <w:lang w:val="en-US" w:eastAsia="zh-CN"/>
        </w:rPr>
      </w:pPr>
      <w:r>
        <w:rPr>
          <w:rFonts w:hint="default" w:ascii="Times New Roman" w:hAnsi="Times New Roman" w:cs="Times New Roman"/>
          <w:b w:val="0"/>
          <w:bCs w:val="0"/>
          <w:sz w:val="29"/>
          <w:szCs w:val="29"/>
          <w:lang w:val="en-US" w:eastAsia="zh-CN"/>
        </w:rPr>
        <w:t>These films came with a creative genres of stories, new style of shooting as well, directors utilized extensive color and </w:t>
      </w:r>
      <w:r>
        <w:rPr>
          <w:rFonts w:hint="default" w:ascii="Times New Roman" w:hAnsi="Times New Roman" w:cs="Times New Roman"/>
          <w:b w:val="0"/>
          <w:bCs w:val="0"/>
          <w:sz w:val="29"/>
          <w:szCs w:val="29"/>
          <w:lang w:val="en-US" w:eastAsia="zh-CN"/>
        </w:rPr>
        <w:fldChar w:fldCharType="begin"/>
      </w:r>
      <w:r>
        <w:rPr>
          <w:rFonts w:hint="default" w:ascii="Times New Roman" w:hAnsi="Times New Roman" w:cs="Times New Roman"/>
          <w:b w:val="0"/>
          <w:bCs w:val="0"/>
          <w:sz w:val="29"/>
          <w:szCs w:val="29"/>
          <w:lang w:val="en-US" w:eastAsia="zh-CN"/>
        </w:rPr>
        <w:instrText xml:space="preserve"> HYPERLINK "https://en.wikipedia.org/wiki/Long_shot" \o "Long shot" </w:instrText>
      </w:r>
      <w:r>
        <w:rPr>
          <w:rFonts w:hint="default" w:ascii="Times New Roman" w:hAnsi="Times New Roman" w:cs="Times New Roman"/>
          <w:b w:val="0"/>
          <w:bCs w:val="0"/>
          <w:sz w:val="29"/>
          <w:szCs w:val="29"/>
          <w:lang w:val="en-US" w:eastAsia="zh-CN"/>
        </w:rPr>
        <w:fldChar w:fldCharType="separate"/>
      </w:r>
      <w:r>
        <w:rPr>
          <w:rFonts w:hint="default" w:ascii="Times New Roman" w:hAnsi="Times New Roman" w:cs="Times New Roman"/>
          <w:b w:val="0"/>
          <w:bCs w:val="0"/>
          <w:sz w:val="29"/>
          <w:szCs w:val="29"/>
          <w:lang w:val="en-US" w:eastAsia="zh-CN"/>
        </w:rPr>
        <w:t>long shots</w:t>
      </w:r>
      <w:r>
        <w:rPr>
          <w:rFonts w:hint="default" w:ascii="Times New Roman" w:hAnsi="Times New Roman" w:cs="Times New Roman"/>
          <w:b w:val="0"/>
          <w:bCs w:val="0"/>
          <w:sz w:val="29"/>
          <w:szCs w:val="29"/>
          <w:lang w:val="en-US" w:eastAsia="zh-CN"/>
        </w:rPr>
        <w:fldChar w:fldCharType="end"/>
      </w:r>
      <w:r>
        <w:rPr>
          <w:rFonts w:hint="default" w:ascii="Times New Roman" w:hAnsi="Times New Roman" w:cs="Times New Roman"/>
          <w:b w:val="0"/>
          <w:bCs w:val="0"/>
          <w:sz w:val="29"/>
          <w:szCs w:val="29"/>
          <w:lang w:val="en-US" w:eastAsia="zh-CN"/>
        </w:rPr>
        <w:t xml:space="preserve"> to present and explore history and structure of national culture. </w:t>
      </w:r>
    </w:p>
    <w:p>
      <w:pPr>
        <w:numPr>
          <w:ilvl w:val="0"/>
          <w:numId w:val="0"/>
        </w:numPr>
        <w:ind w:firstLine="580" w:firstLineChars="200"/>
        <w:rPr>
          <w:rFonts w:hint="eastAsia" w:ascii="Times New Roman" w:hAnsi="Times New Roman" w:cs="Times New Roman"/>
          <w:b w:val="0"/>
          <w:bCs w:val="0"/>
          <w:sz w:val="29"/>
          <w:szCs w:val="29"/>
          <w:lang w:val="en-US" w:eastAsia="zh-CN"/>
        </w:rPr>
      </w:pPr>
    </w:p>
    <w:p>
      <w:pPr>
        <w:rPr>
          <w:rFonts w:hint="eastAsia"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Categorization of Genres</w:t>
      </w:r>
    </w:p>
    <w:p>
      <w:pPr>
        <w:pStyle w:val="2"/>
        <w:keepNext w:val="0"/>
        <w:keepLines w:val="0"/>
        <w:widowControl/>
        <w:suppressLineNumbers w:val="0"/>
        <w:shd w:val="clear" w:fill="FFFFFF"/>
        <w:spacing w:before="105" w:beforeAutospacing="0" w:after="105" w:afterAutospacing="0"/>
        <w:ind w:left="0" w:right="0" w:firstLine="580" w:firstLineChars="200"/>
        <w:jc w:val="left"/>
        <w:rPr>
          <w:rFonts w:hint="default" w:ascii="Times New Roman" w:hAnsi="Times New Roman" w:cs="Times New Roman"/>
          <w:b w:val="0"/>
          <w:bCs w:val="0"/>
          <w:sz w:val="29"/>
          <w:szCs w:val="29"/>
          <w:lang w:val="en-US" w:eastAsia="zh-CN"/>
        </w:rPr>
      </w:pPr>
      <w:r>
        <w:rPr>
          <w:rFonts w:hint="eastAsia" w:ascii="Times New Roman" w:hAnsi="Times New Roman" w:cs="Times New Roman"/>
          <w:b w:val="0"/>
          <w:bCs w:val="0"/>
          <w:sz w:val="29"/>
          <w:szCs w:val="29"/>
          <w:lang w:val="en-US" w:eastAsia="zh-CN"/>
        </w:rPr>
        <w:t>The table below can be roughly used to identify genres:</w:t>
      </w:r>
    </w:p>
    <w:tbl>
      <w:tblPr>
        <w:tblStyle w:val="4"/>
        <w:tblW w:w="10361" w:type="dxa"/>
        <w:tblInd w:w="-753" w:type="dxa"/>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Layout w:type="autofit"/>
        <w:tblCellMar>
          <w:top w:w="0" w:type="dxa"/>
          <w:left w:w="108" w:type="dxa"/>
          <w:bottom w:w="0" w:type="dxa"/>
          <w:right w:w="108" w:type="dxa"/>
        </w:tblCellMar>
      </w:tblPr>
      <w:tblGrid>
        <w:gridCol w:w="2453"/>
        <w:gridCol w:w="2620"/>
        <w:gridCol w:w="5288"/>
      </w:tblGrid>
      <w:tr>
        <w:tblPrEx>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CellMar>
            <w:top w:w="0" w:type="dxa"/>
            <w:left w:w="108" w:type="dxa"/>
            <w:bottom w:w="0" w:type="dxa"/>
            <w:right w:w="108" w:type="dxa"/>
          </w:tblCellMar>
        </w:tblPrEx>
        <w:trPr>
          <w:trHeight w:val="90" w:hRule="atLeast"/>
        </w:trPr>
        <w:tc>
          <w:tcPr>
            <w:tcW w:w="2453" w:type="dxa"/>
            <w:tcBorders>
              <w:top w:val="single" w:color="auto" w:sz="4" w:space="0"/>
              <w:left w:val="single" w:color="auto" w:sz="4" w:space="0"/>
            </w:tcBorders>
          </w:tcPr>
          <w:p>
            <w:pPr>
              <w:ind w:firstLine="291" w:firstLine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Genre</w:t>
            </w:r>
          </w:p>
        </w:tc>
        <w:tc>
          <w:tcPr>
            <w:tcW w:w="2620" w:type="dxa"/>
            <w:tcBorders>
              <w:top w:val="single" w:color="auto" w:sz="4" w:space="0"/>
            </w:tcBorders>
          </w:tcPr>
          <w:p>
            <w:pPr>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Defining Criteria</w:t>
            </w:r>
          </w:p>
        </w:tc>
        <w:tc>
          <w:tcPr>
            <w:tcW w:w="5288" w:type="dxa"/>
            <w:tcBorders>
              <w:top w:val="single" w:color="auto" w:sz="4" w:space="0"/>
              <w:right w:val="single" w:color="auto" w:sz="4" w:space="0"/>
            </w:tcBorders>
          </w:tcPr>
          <w:p>
            <w:pPr>
              <w:ind w:firstLine="1165" w:firstLineChars="4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Example</w:t>
            </w:r>
          </w:p>
        </w:tc>
      </w:tr>
      <w:tr>
        <w:tblPrEx>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CellMar>
            <w:top w:w="0" w:type="dxa"/>
            <w:left w:w="108" w:type="dxa"/>
            <w:bottom w:w="0" w:type="dxa"/>
            <w:right w:w="108" w:type="dxa"/>
          </w:tblCellMar>
        </w:tblPrEx>
        <w:trPr>
          <w:trHeight w:val="90" w:hRule="atLeast"/>
        </w:trPr>
        <w:tc>
          <w:tcPr>
            <w:tcW w:w="2453" w:type="dxa"/>
            <w:tcBorders>
              <w:left w:val="single" w:color="auto" w:sz="4" w:space="0"/>
            </w:tcBorders>
          </w:tcPr>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Biology</w:t>
            </w:r>
          </w:p>
          <w:p>
            <w:pPr>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Fantasy</w:t>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奇幻片</w:t>
            </w:r>
            <w:r>
              <w:rPr>
                <w:rFonts w:hint="eastAsia" w:ascii="Times New Roman" w:hAnsi="Times New Roman" w:cs="Times New Roman"/>
                <w:b w:val="0"/>
                <w:bCs w:val="0"/>
                <w:sz w:val="29"/>
                <w:szCs w:val="29"/>
                <w:vertAlign w:val="baseline"/>
                <w:lang w:val="en-US" w:eastAsia="zh-CN"/>
              </w:rPr>
              <w:t>）</w:t>
            </w:r>
          </w:p>
          <w:p>
            <w:pPr>
              <w:ind w:firstLine="291" w:firstLine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Sports</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Romance</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Science fiction</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Crime</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War Film</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Martial Arts</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Epic</w:t>
            </w:r>
          </w:p>
          <w:p>
            <w:pPr>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Disaster</w:t>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灾难片</w:t>
            </w:r>
            <w:r>
              <w:rPr>
                <w:rFonts w:hint="eastAsia" w:ascii="Times New Roman" w:hAnsi="Times New Roman" w:cs="Times New Roman"/>
                <w:b w:val="0"/>
                <w:bCs w:val="0"/>
                <w:sz w:val="29"/>
                <w:szCs w:val="29"/>
                <w:vertAlign w:val="baseline"/>
                <w:lang w:val="en-US" w:eastAsia="zh-CN"/>
              </w:rPr>
              <w:t>）</w:t>
            </w:r>
          </w:p>
        </w:tc>
        <w:tc>
          <w:tcPr>
            <w:tcW w:w="2620" w:type="dxa"/>
          </w:tcPr>
          <w:p>
            <w:pPr>
              <w:ind w:firstLine="582" w:firstLineChars="200"/>
              <w:rPr>
                <w:rFonts w:hint="eastAsia" w:ascii="Times New Roman" w:hAnsi="Times New Roman" w:cs="Times New Roman"/>
                <w:b/>
                <w:bCs/>
                <w:sz w:val="29"/>
                <w:szCs w:val="29"/>
                <w:vertAlign w:val="baseline"/>
                <w:lang w:val="en-US" w:eastAsia="zh-CN"/>
              </w:rPr>
            </w:pPr>
          </w:p>
          <w:p>
            <w:pPr>
              <w:ind w:firstLine="582" w:firstLineChars="200"/>
              <w:rPr>
                <w:rFonts w:hint="eastAsia" w:ascii="Times New Roman" w:hAnsi="Times New Roman" w:cs="Times New Roman"/>
                <w:b/>
                <w:bCs/>
                <w:sz w:val="29"/>
                <w:szCs w:val="29"/>
                <w:vertAlign w:val="baseline"/>
                <w:lang w:val="en-US" w:eastAsia="zh-CN"/>
              </w:rPr>
            </w:pPr>
          </w:p>
          <w:p>
            <w:pPr>
              <w:ind w:firstLine="582" w:firstLineChars="200"/>
              <w:rPr>
                <w:rFonts w:hint="eastAsia" w:ascii="Times New Roman" w:hAnsi="Times New Roman" w:cs="Times New Roman"/>
                <w:b/>
                <w:bCs/>
                <w:sz w:val="29"/>
                <w:szCs w:val="29"/>
                <w:vertAlign w:val="baseline"/>
                <w:lang w:val="en-US" w:eastAsia="zh-CN"/>
              </w:rPr>
            </w:pPr>
          </w:p>
          <w:p>
            <w:pPr>
              <w:ind w:left="866" w:leftChars="240" w:hanging="290" w:hangingChars="100"/>
              <w:rPr>
                <w:rFonts w:hint="eastAsia"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Subject</w:t>
            </w:r>
          </w:p>
          <w:p>
            <w:pPr>
              <w:ind w:left="866" w:leftChars="240" w:hanging="290" w:hanging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Matter</w:t>
            </w:r>
          </w:p>
        </w:tc>
        <w:tc>
          <w:tcPr>
            <w:tcW w:w="5288" w:type="dxa"/>
            <w:tcBorders>
              <w:right w:val="single" w:color="auto" w:sz="4" w:space="0"/>
            </w:tcBorders>
          </w:tcPr>
          <w:p>
            <w:pPr>
              <w:ind w:firstLine="870" w:firstLineChars="3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Jiao Lulu</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《焦裕禄》)</w:t>
            </w:r>
          </w:p>
          <w:p>
            <w:pPr>
              <w:rPr>
                <w:rFonts w:hint="default"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The Sun also Rises</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《太阳照常升起》)</w:t>
            </w:r>
          </w:p>
          <w:p>
            <w:pPr>
              <w:ind w:firstLine="580" w:firstLineChars="2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Lost but Win</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《风速极战》)</w:t>
            </w:r>
          </w:p>
          <w:p>
            <w:pPr>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Go Away Mr.Tumor</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《滚蛋吧！肿瘤君》)</w:t>
            </w:r>
          </w:p>
          <w:p>
            <w:pPr>
              <w:ind w:firstLine="870" w:firstLineChars="3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Amazing</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《神奇》)</w:t>
            </w:r>
          </w:p>
          <w:p>
            <w:pPr>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A World without Thieves</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《天下无贼》)</w:t>
            </w:r>
          </w:p>
          <w:p>
            <w:pPr>
              <w:ind w:firstLine="580" w:firstLineChars="2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Forever Young</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《无问西东》)</w:t>
            </w:r>
          </w:p>
          <w:p>
            <w:pPr>
              <w:ind w:firstLine="290" w:firstLineChars="1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I am Bruce Lee</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《我是李小龙》)</w:t>
            </w:r>
          </w:p>
          <w:p>
            <w:pPr>
              <w:ind w:firstLine="870" w:firstLineChars="3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To Live</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《活着》)</w:t>
            </w:r>
          </w:p>
          <w:p>
            <w:pPr>
              <w:rPr>
                <w:rFonts w:hint="default"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The Wandering Earth</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《流浪地球》)</w:t>
            </w:r>
          </w:p>
        </w:tc>
      </w:tr>
      <w:tr>
        <w:tblPrEx>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CellMar>
            <w:top w:w="0" w:type="dxa"/>
            <w:left w:w="108" w:type="dxa"/>
            <w:bottom w:w="0" w:type="dxa"/>
            <w:right w:w="108" w:type="dxa"/>
          </w:tblCellMar>
        </w:tblPrEx>
        <w:trPr>
          <w:trHeight w:val="1226" w:hRule="atLeast"/>
        </w:trPr>
        <w:tc>
          <w:tcPr>
            <w:tcW w:w="2453" w:type="dxa"/>
            <w:tcBorders>
              <w:left w:val="single" w:color="auto" w:sz="4" w:space="0"/>
            </w:tcBorders>
          </w:tcPr>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Action</w:t>
            </w:r>
          </w:p>
          <w:p>
            <w:pPr>
              <w:ind w:firstLine="291" w:firstLine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Dance</w:t>
            </w:r>
          </w:p>
        </w:tc>
        <w:tc>
          <w:tcPr>
            <w:tcW w:w="2620" w:type="dxa"/>
          </w:tcPr>
          <w:p>
            <w:pPr>
              <w:rPr>
                <w:rFonts w:hint="default" w:ascii="Times New Roman" w:hAnsi="Times New Roman" w:cs="Times New Roman"/>
                <w:b/>
                <w:bCs/>
                <w:sz w:val="29"/>
                <w:szCs w:val="29"/>
                <w:vertAlign w:val="baseline"/>
                <w:lang w:val="en-US" w:eastAsia="zh-CN"/>
              </w:rPr>
            </w:pPr>
          </w:p>
          <w:p>
            <w:pPr>
              <w:ind w:firstLine="290" w:firstLine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Formal Criteria</w:t>
            </w:r>
          </w:p>
        </w:tc>
        <w:tc>
          <w:tcPr>
            <w:tcW w:w="5288" w:type="dxa"/>
            <w:tcBorders>
              <w:right w:val="single" w:color="auto" w:sz="4" w:space="0"/>
            </w:tcBorders>
          </w:tcPr>
          <w:p>
            <w:pPr>
              <w:ind w:firstLine="870" w:firstLineChars="300"/>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 xml:space="preserve">Ip Man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《叶问》)</w:t>
            </w:r>
          </w:p>
          <w:p>
            <w:pPr>
              <w:ind w:firstLine="870" w:firstLineChars="3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Youth</w:t>
            </w:r>
            <w:r>
              <w:rPr>
                <w:rFonts w:hint="eastAsia" w:ascii="Times New Roman" w:hAnsi="Times New Roman" w:cs="Times New Roman"/>
                <w:b/>
                <w:bCs/>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《芳华》)</w:t>
            </w:r>
          </w:p>
        </w:tc>
      </w:tr>
      <w:tr>
        <w:tblPrEx>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CellMar>
            <w:top w:w="0" w:type="dxa"/>
            <w:left w:w="108" w:type="dxa"/>
            <w:bottom w:w="0" w:type="dxa"/>
            <w:right w:w="108" w:type="dxa"/>
          </w:tblCellMar>
        </w:tblPrEx>
        <w:trPr>
          <w:trHeight w:val="1801" w:hRule="atLeast"/>
        </w:trPr>
        <w:tc>
          <w:tcPr>
            <w:tcW w:w="2453" w:type="dxa"/>
            <w:tcBorders>
              <w:left w:val="single" w:color="auto" w:sz="4" w:space="0"/>
              <w:bottom w:val="single" w:color="auto" w:sz="4" w:space="0"/>
            </w:tcBorders>
          </w:tcPr>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Comedy</w:t>
            </w:r>
          </w:p>
          <w:p>
            <w:pPr>
              <w:ind w:firstLine="291" w:firstLineChars="100"/>
              <w:rPr>
                <w:rFonts w:hint="eastAsia"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 xml:space="preserve">Horror </w:t>
            </w:r>
          </w:p>
          <w:p>
            <w:pPr>
              <w:ind w:firstLine="291" w:firstLineChars="100"/>
              <w:rPr>
                <w:rFonts w:hint="default" w:ascii="Times New Roman" w:hAnsi="Times New Roman" w:cs="Times New Roman"/>
                <w:b/>
                <w:bCs/>
                <w:sz w:val="29"/>
                <w:szCs w:val="29"/>
                <w:vertAlign w:val="baseline"/>
                <w:lang w:val="en-US" w:eastAsia="zh-CN"/>
              </w:rPr>
            </w:pPr>
            <w:r>
              <w:rPr>
                <w:rFonts w:hint="eastAsia" w:ascii="Times New Roman" w:hAnsi="Times New Roman" w:cs="Times New Roman"/>
                <w:b/>
                <w:bCs/>
                <w:sz w:val="29"/>
                <w:szCs w:val="29"/>
                <w:vertAlign w:val="baseline"/>
                <w:lang w:val="en-US" w:eastAsia="zh-CN"/>
              </w:rPr>
              <w:t>Thriller</w:t>
            </w:r>
          </w:p>
        </w:tc>
        <w:tc>
          <w:tcPr>
            <w:tcW w:w="2620" w:type="dxa"/>
            <w:tcBorders>
              <w:bottom w:val="single" w:color="auto" w:sz="4" w:space="0"/>
            </w:tcBorders>
          </w:tcPr>
          <w:p>
            <w:pPr>
              <w:ind w:left="288" w:leftChars="120" w:firstLine="0" w:firstLineChars="0"/>
              <w:rPr>
                <w:rFonts w:hint="eastAsia" w:ascii="Times New Roman" w:hAnsi="Times New Roman" w:cs="Times New Roman"/>
                <w:b w:val="0"/>
                <w:bCs w:val="0"/>
                <w:sz w:val="29"/>
                <w:szCs w:val="29"/>
                <w:vertAlign w:val="baseline"/>
                <w:lang w:val="en-US" w:eastAsia="zh-CN"/>
              </w:rPr>
            </w:pPr>
          </w:p>
          <w:p>
            <w:pPr>
              <w:ind w:left="576" w:leftChars="240" w:firstLine="0" w:firstLineChars="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Affective Response</w:t>
            </w:r>
          </w:p>
        </w:tc>
        <w:tc>
          <w:tcPr>
            <w:tcW w:w="5288" w:type="dxa"/>
            <w:tcBorders>
              <w:bottom w:val="single" w:color="auto" w:sz="4" w:space="0"/>
              <w:right w:val="single" w:color="auto" w:sz="4" w:space="0"/>
            </w:tcBorders>
          </w:tcPr>
          <w:p>
            <w:pPr>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Flirting Scholar</w:t>
            </w:r>
            <w:r>
              <w:rPr>
                <w:rFonts w:hint="eastAsia" w:ascii="楷体" w:hAnsi="楷体" w:eastAsia="楷体" w:cs="楷体"/>
                <w:b w:val="0"/>
                <w:bCs w:val="0"/>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《唐伯虎点秋香》)</w:t>
            </w:r>
          </w:p>
          <w:p>
            <w:pPr>
              <w:rPr>
                <w:rFonts w:hint="eastAsia" w:ascii="楷体" w:hAnsi="楷体" w:eastAsia="楷体" w:cs="楷体"/>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The House never Dies</w:t>
            </w:r>
            <w:r>
              <w:rPr>
                <w:rFonts w:hint="eastAsia" w:ascii="sans-serif" w:hAnsi="sans-serif" w:cs="sans-serif"/>
                <w:i/>
                <w:caps w:val="0"/>
                <w:color w:val="202122"/>
                <w:spacing w:val="0"/>
                <w:sz w:val="18"/>
                <w:szCs w:val="18"/>
                <w:shd w:val="clear" w:fill="FFFFFF"/>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《京城81号》)</w:t>
            </w:r>
          </w:p>
          <w:p>
            <w:pPr>
              <w:ind w:firstLine="580" w:firstLineChars="200"/>
              <w:rPr>
                <w:rFonts w:hint="default" w:ascii="sans-serif" w:hAnsi="sans-serif" w:cs="sans-serif"/>
                <w:i/>
                <w:caps w:val="0"/>
                <w:color w:val="202122"/>
                <w:spacing w:val="0"/>
                <w:sz w:val="18"/>
                <w:szCs w:val="18"/>
                <w:shd w:val="clear" w:fill="FFFFFF"/>
                <w:lang w:val="en-US" w:eastAsia="zh-CN"/>
              </w:rPr>
            </w:pPr>
            <w:r>
              <w:rPr>
                <w:rFonts w:hint="eastAsia" w:ascii="Times New Roman" w:hAnsi="Times New Roman" w:cs="Times New Roman"/>
                <w:b w:val="0"/>
                <w:bCs w:val="0"/>
                <w:i/>
                <w:iCs/>
                <w:sz w:val="29"/>
                <w:szCs w:val="29"/>
                <w:vertAlign w:val="baseline"/>
                <w:lang w:val="en-US" w:eastAsia="zh-CN"/>
              </w:rPr>
              <w:t>The mirror</w:t>
            </w:r>
            <w:r>
              <w:rPr>
                <w:rFonts w:hint="eastAsia" w:ascii="楷体" w:hAnsi="楷体" w:eastAsia="楷体" w:cs="楷体"/>
                <w:b w:val="0"/>
                <w:bCs w:val="0"/>
                <w:sz w:val="29"/>
                <w:szCs w:val="29"/>
                <w:vertAlign w:val="baseline"/>
                <w:lang w:val="en-US" w:eastAsia="zh-CN"/>
              </w:rPr>
              <w:t xml:space="preserve"> </w:t>
            </w:r>
            <w:r>
              <w:rPr>
                <w:rFonts w:hint="eastAsia" w:ascii="sans-serif" w:hAnsi="sans-serif" w:cs="sans-serif"/>
                <w:i/>
                <w:caps w:val="0"/>
                <w:color w:val="202122"/>
                <w:spacing w:val="0"/>
                <w:sz w:val="18"/>
                <w:szCs w:val="18"/>
                <w:shd w:val="clear" w:fill="FFFFFF"/>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《魔镜》)</w:t>
            </w:r>
          </w:p>
        </w:tc>
      </w:tr>
    </w:tbl>
    <w:p>
      <w:pPr>
        <w:numPr>
          <w:ilvl w:val="0"/>
          <w:numId w:val="1"/>
        </w:numPr>
        <w:rPr>
          <w:rFonts w:hint="default" w:ascii="Times New Roman" w:hAnsi="Times New Roman" w:cs="Times New Roman"/>
          <w:b/>
          <w:bCs/>
          <w:sz w:val="40"/>
          <w:szCs w:val="40"/>
          <w:lang w:val="en-US" w:eastAsia="zh-CN"/>
        </w:rPr>
      </w:pPr>
      <w:r>
        <w:rPr>
          <w:rFonts w:hint="default" w:ascii="Times New Roman" w:hAnsi="Times New Roman" w:cs="Times New Roman"/>
          <w:b/>
          <w:bCs/>
          <w:sz w:val="40"/>
          <w:szCs w:val="40"/>
          <w:lang w:val="en-US" w:eastAsia="zh-CN"/>
        </w:rPr>
        <w:t>Chinese Movies</w:t>
      </w:r>
      <w:r>
        <w:rPr>
          <w:rFonts w:hint="eastAsia" w:ascii="Times New Roman" w:hAnsi="Times New Roman" w:cs="Times New Roman"/>
          <w:b/>
          <w:bCs/>
          <w:sz w:val="40"/>
          <w:szCs w:val="40"/>
          <w:lang w:val="en-US" w:eastAsia="zh-CN"/>
        </w:rPr>
        <w:t>：Some Achievements</w:t>
      </w:r>
    </w:p>
    <w:p>
      <w:pPr>
        <w:ind w:firstLine="320" w:firstLineChars="200"/>
        <w:rPr>
          <w:rFonts w:hint="default" w:ascii="Times New Roman" w:hAnsi="Times New Roman" w:cs="Times New Roman"/>
          <w:b w:val="0"/>
          <w:bCs w:val="0"/>
          <w:sz w:val="29"/>
          <w:szCs w:val="29"/>
          <w:vertAlign w:val="baseline"/>
          <w:lang w:val="en-US" w:eastAsia="zh-CN"/>
        </w:rPr>
      </w:pPr>
      <w:r>
        <w:rPr>
          <w:rFonts w:ascii="sans-serif" w:hAnsi="sans-serif" w:eastAsia="sans-serif" w:cs="sans-serif"/>
          <w:i w:val="0"/>
          <w:caps w:val="0"/>
          <w:color w:val="202122"/>
          <w:spacing w:val="0"/>
          <w:sz w:val="16"/>
          <w:szCs w:val="16"/>
          <w:shd w:val="clear" w:fill="FFFFFF"/>
        </w:rPr>
        <w:t> </w:t>
      </w:r>
      <w:r>
        <w:rPr>
          <w:rFonts w:hint="eastAsia" w:ascii="Times New Roman" w:hAnsi="Times New Roman" w:cs="Times New Roman"/>
          <w:b w:val="0"/>
          <w:bCs w:val="0"/>
          <w:sz w:val="29"/>
          <w:szCs w:val="29"/>
          <w:vertAlign w:val="baseline"/>
          <w:lang w:val="en-US" w:eastAsia="zh-CN"/>
        </w:rPr>
        <w:t>T</w:t>
      </w:r>
      <w:r>
        <w:rPr>
          <w:rFonts w:hint="default" w:ascii="Times New Roman" w:hAnsi="Times New Roman" w:cs="Times New Roman"/>
          <w:b w:val="0"/>
          <w:bCs w:val="0"/>
          <w:sz w:val="29"/>
          <w:szCs w:val="29"/>
          <w:vertAlign w:val="baseline"/>
          <w:lang w:val="en-US" w:eastAsia="zh-CN"/>
        </w:rPr>
        <w:t>he first Chinese film, </w:t>
      </w:r>
      <w:r>
        <w:rPr>
          <w:rFonts w:hint="default" w:ascii="Times New Roman" w:hAnsi="Times New Roman" w:cs="Times New Roman"/>
          <w:b w:val="0"/>
          <w:bCs w:val="0"/>
          <w:i/>
          <w:iCs/>
          <w:sz w:val="29"/>
          <w:szCs w:val="29"/>
          <w:vertAlign w:val="baseline"/>
          <w:lang w:val="en-US" w:eastAsia="zh-CN"/>
        </w:rPr>
        <w:fldChar w:fldCharType="begin"/>
      </w:r>
      <w:r>
        <w:rPr>
          <w:rFonts w:hint="default" w:ascii="Times New Roman" w:hAnsi="Times New Roman" w:cs="Times New Roman"/>
          <w:b w:val="0"/>
          <w:bCs w:val="0"/>
          <w:i/>
          <w:iCs/>
          <w:sz w:val="29"/>
          <w:szCs w:val="29"/>
          <w:vertAlign w:val="baseline"/>
          <w:lang w:val="en-US" w:eastAsia="zh-CN"/>
        </w:rPr>
        <w:instrText xml:space="preserve"> HYPERLINK "https://en.wikipedia.org/wiki/Dingjun_Mountain_(film)" \o "Dingjun Mountain (film)" </w:instrText>
      </w:r>
      <w:r>
        <w:rPr>
          <w:rFonts w:hint="default" w:ascii="Times New Roman" w:hAnsi="Times New Roman" w:cs="Times New Roman"/>
          <w:b w:val="0"/>
          <w:bCs w:val="0"/>
          <w:i/>
          <w:iCs/>
          <w:sz w:val="29"/>
          <w:szCs w:val="29"/>
          <w:vertAlign w:val="baseline"/>
          <w:lang w:val="en-US" w:eastAsia="zh-CN"/>
        </w:rPr>
        <w:fldChar w:fldCharType="separate"/>
      </w:r>
      <w:r>
        <w:rPr>
          <w:rFonts w:hint="default" w:ascii="Times New Roman" w:hAnsi="Times New Roman" w:cs="Times New Roman"/>
          <w:b w:val="0"/>
          <w:bCs w:val="0"/>
          <w:i/>
          <w:iCs/>
          <w:sz w:val="29"/>
          <w:szCs w:val="29"/>
          <w:vertAlign w:val="baseline"/>
          <w:lang w:val="en-US" w:eastAsia="zh-CN"/>
        </w:rPr>
        <w:t>Dingjun Mountain</w:t>
      </w:r>
      <w:r>
        <w:rPr>
          <w:rFonts w:hint="default" w:ascii="Times New Roman" w:hAnsi="Times New Roman" w:cs="Times New Roman"/>
          <w:b w:val="0"/>
          <w:bCs w:val="0"/>
          <w:i/>
          <w:iCs/>
          <w:sz w:val="29"/>
          <w:szCs w:val="29"/>
          <w:vertAlign w:val="baseline"/>
          <w:lang w:val="en-US" w:eastAsia="zh-CN"/>
        </w:rPr>
        <w:fldChar w:fldCharType="end"/>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《定军山》)</w:t>
      </w:r>
      <w:r>
        <w:rPr>
          <w:rFonts w:hint="default" w:ascii="Times New Roman" w:hAnsi="Times New Roman" w:cs="Times New Roman"/>
          <w:b w:val="0"/>
          <w:bCs w:val="0"/>
          <w:sz w:val="29"/>
          <w:szCs w:val="29"/>
          <w:vertAlign w:val="baseline"/>
          <w:lang w:val="en-US" w:eastAsia="zh-CN"/>
        </w:rPr>
        <w:t>, was made</w:t>
      </w:r>
    </w:p>
    <w:p>
      <w:pPr>
        <w:ind w:firstLine="480" w:firstLineChars="200"/>
        <w:rPr>
          <w:rFonts w:hint="default" w:ascii="Times New Roman" w:hAnsi="Times New Roman" w:cs="Times New Roman"/>
          <w:b w:val="0"/>
          <w:bCs w:val="0"/>
          <w:i/>
          <w:iCs/>
          <w:sz w:val="29"/>
          <w:szCs w:val="29"/>
          <w:vertAlign w:val="baseline"/>
          <w:lang w:val="en-US" w:eastAsia="zh-CN"/>
        </w:rPr>
      </w:pPr>
      <w:r>
        <w:rPr>
          <w:rFonts w:ascii="宋体" w:hAnsi="宋体" w:eastAsia="宋体" w:cs="宋体"/>
          <w:sz w:val="24"/>
          <w:szCs w:val="24"/>
        </w:rPr>
        <w:drawing>
          <wp:anchor distT="0" distB="0" distL="114300" distR="114300" simplePos="0" relativeHeight="251659264" behindDoc="0" locked="0" layoutInCell="1" allowOverlap="1">
            <wp:simplePos x="0" y="0"/>
            <wp:positionH relativeFrom="column">
              <wp:posOffset>-76200</wp:posOffset>
            </wp:positionH>
            <wp:positionV relativeFrom="paragraph">
              <wp:posOffset>-9004300</wp:posOffset>
            </wp:positionV>
            <wp:extent cx="1716405" cy="2917825"/>
            <wp:effectExtent l="0" t="0" r="5715" b="8255"/>
            <wp:wrapSquare wrapText="bothSides"/>
            <wp:docPr id="4" name="图片 4" descr="IMG_25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4" name="图片 4" descr="IMG_256"/>
                    <pic:cNvPicPr>
                      <a:picLocks noChangeAspect="1"/>
                    </pic:cNvPicPr>
                  </pic:nvPicPr>
                  <pic:blipFill>
                    <a:blip r:embed="rId4"/>
                    <a:stretch>
                      <a:fillRect/>
                    </a:stretch>
                  </pic:blipFill>
                  <pic:spPr>
                    <a:xfrm>
                      <a:off x="0" y="0"/>
                      <a:ext cx="1716405" cy="2917825"/>
                    </a:xfrm>
                    <a:prstGeom prst="rect">
                      <a:avLst/>
                    </a:prstGeom>
                    <a:noFill/>
                    <a:ln w="9525">
                      <a:noFill/>
                    </a:ln>
                  </pic:spPr>
                </pic:pic>
              </a:graphicData>
            </a:graphic>
          </wp:anchor>
        </w:drawing>
      </w:r>
      <w:r>
        <w:rPr>
          <w:rFonts w:hint="default" w:ascii="Times New Roman" w:hAnsi="Times New Roman" w:cs="Times New Roman"/>
          <w:b w:val="0"/>
          <w:bCs w:val="0"/>
          <w:sz w:val="29"/>
          <w:szCs w:val="29"/>
          <w:vertAlign w:val="baseline"/>
          <w:lang w:val="en-US" w:eastAsia="zh-CN"/>
        </w:rPr>
        <w:t xml:space="preserve"> in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"https://en.wikipedia.org/wiki/1905_in_China" \o "1905 in China"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1905</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w:t>
      </w:r>
      <w:r>
        <w:rPr>
          <w:rFonts w:hint="eastAsia" w:ascii="Times New Roman" w:hAnsi="Times New Roman" w:cs="Times New Roman"/>
          <w:b w:val="0"/>
          <w:bCs w:val="0"/>
          <w:sz w:val="29"/>
          <w:szCs w:val="29"/>
          <w:vertAlign w:val="baseline"/>
          <w:lang w:val="en-US" w:eastAsia="zh-CN"/>
        </w:rPr>
        <w:t xml:space="preserve"> The film consisted of a recording of</w:t>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"https://en.wikipedia.org/wiki/Peking_opera" \o "Peking opera"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Peking opera</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superstar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"https://en.wikipedia.org/wiki/Tan_Xinpei" \o "Tan Xinpei"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Tan Xinpei</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dressed in the character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"https://en.wikipedia.org/wiki/Huang_Zhong" \o "Huang Zhong"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Huang Zhong</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and singing some arie from the Peking opera of the same name. The play is a dramatised account of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"https://en.wikipedia.org/wiki/Battle_of_Mount_Dingjun" \o "Battle of Mount Dingjun"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Battle of Mount Dingjun</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(219 AD) and based on an episode in the 14th-century historical novel </w:t>
      </w:r>
      <w:r>
        <w:rPr>
          <w:rFonts w:hint="default" w:ascii="Times New Roman" w:hAnsi="Times New Roman" w:cs="Times New Roman"/>
          <w:b w:val="0"/>
          <w:bCs w:val="0"/>
          <w:i/>
          <w:iCs/>
          <w:sz w:val="29"/>
          <w:szCs w:val="29"/>
          <w:vertAlign w:val="baseline"/>
          <w:lang w:val="en-US" w:eastAsia="zh-CN"/>
        </w:rPr>
        <w:fldChar w:fldCharType="begin"/>
      </w:r>
      <w:r>
        <w:rPr>
          <w:rFonts w:hint="default" w:ascii="Times New Roman" w:hAnsi="Times New Roman" w:cs="Times New Roman"/>
          <w:b w:val="0"/>
          <w:bCs w:val="0"/>
          <w:i/>
          <w:iCs/>
          <w:sz w:val="29"/>
          <w:szCs w:val="29"/>
          <w:vertAlign w:val="baseline"/>
          <w:lang w:val="en-US" w:eastAsia="zh-CN"/>
        </w:rPr>
        <w:instrText xml:space="preserve"> HYPERLINK "https://en.wikipedia.org/wiki/Romance_of_the_Three_Kingdoms" \o "Romance of the Three Kingdoms" </w:instrText>
      </w:r>
      <w:r>
        <w:rPr>
          <w:rFonts w:hint="default" w:ascii="Times New Roman" w:hAnsi="Times New Roman" w:cs="Times New Roman"/>
          <w:b w:val="0"/>
          <w:bCs w:val="0"/>
          <w:i/>
          <w:iCs/>
          <w:sz w:val="29"/>
          <w:szCs w:val="29"/>
          <w:vertAlign w:val="baseline"/>
          <w:lang w:val="en-US" w:eastAsia="zh-CN"/>
        </w:rPr>
        <w:fldChar w:fldCharType="separate"/>
      </w:r>
      <w:r>
        <w:rPr>
          <w:rFonts w:hint="default" w:ascii="Times New Roman" w:hAnsi="Times New Roman" w:cs="Times New Roman"/>
          <w:b w:val="0"/>
          <w:bCs w:val="0"/>
          <w:i/>
          <w:iCs/>
          <w:sz w:val="29"/>
          <w:szCs w:val="29"/>
          <w:vertAlign w:val="baseline"/>
          <w:lang w:val="en-US" w:eastAsia="zh-CN"/>
        </w:rPr>
        <w:t>Romance of the Three Kingdoms</w:t>
      </w:r>
      <w:r>
        <w:rPr>
          <w:rFonts w:hint="default" w:ascii="Times New Roman" w:hAnsi="Times New Roman" w:cs="Times New Roman"/>
          <w:b w:val="0"/>
          <w:bCs w:val="0"/>
          <w:i/>
          <w:iCs/>
          <w:sz w:val="29"/>
          <w:szCs w:val="29"/>
          <w:vertAlign w:val="baseline"/>
          <w:lang w:val="en-US" w:eastAsia="zh-CN"/>
        </w:rPr>
        <w:fldChar w:fldCharType="end"/>
      </w:r>
      <w:r>
        <w:rPr>
          <w:rFonts w:hint="default" w:ascii="Times New Roman" w:hAnsi="Times New Roman" w:cs="Times New Roman"/>
          <w:b w:val="0"/>
          <w:bCs w:val="0"/>
          <w:i/>
          <w:iCs/>
          <w:sz w:val="29"/>
          <w:szCs w:val="29"/>
          <w:vertAlign w:val="baseline"/>
          <w:lang w:val="en-US" w:eastAsia="zh-CN"/>
        </w:rPr>
        <w:t>.</w:t>
      </w:r>
    </w:p>
    <w:p>
      <w:pPr>
        <w:pStyle w:val="2"/>
        <w:keepNext w:val="0"/>
        <w:keepLines w:val="0"/>
        <w:widowControl/>
        <w:suppressLineNumbers w:val="0"/>
        <w:shd w:val="clear" w:fill="FFFFFF"/>
        <w:spacing w:before="105" w:beforeAutospacing="0" w:after="105" w:afterAutospacing="0"/>
        <w:ind w:left="0" w:right="0" w:firstLine="580" w:firstLineChars="200"/>
        <w:rPr>
          <w:rFonts w:hint="default" w:ascii="Times New Roman" w:hAnsi="Times New Roman" w:cs="Times New Roman"/>
          <w:b w:val="0"/>
          <w:bCs w:val="0"/>
          <w:sz w:val="29"/>
          <w:szCs w:val="29"/>
          <w:vertAlign w:val="baseline"/>
          <w:lang w:val="en-US" w:eastAsia="zh-CN"/>
        </w:rPr>
      </w:pPr>
      <w:r>
        <w:rPr>
          <w:rFonts w:hint="default" w:ascii="Times New Roman" w:hAnsi="Times New Roman" w:cs="Times New Roman"/>
          <w:b w:val="0"/>
          <w:bCs w:val="0"/>
          <w:i/>
          <w:iCs/>
          <w:sz w:val="29"/>
          <w:szCs w:val="29"/>
          <w:vertAlign w:val="baseline"/>
          <w:lang w:val="en-US" w:eastAsia="zh-CN"/>
        </w:rPr>
        <w:t> </w:t>
      </w:r>
      <w:r>
        <w:rPr>
          <w:rFonts w:hint="default" w:ascii="Times New Roman" w:hAnsi="Times New Roman" w:cs="Times New Roman"/>
          <w:b w:val="0"/>
          <w:bCs w:val="0"/>
          <w:i/>
          <w:iCs/>
          <w:sz w:val="29"/>
          <w:szCs w:val="29"/>
          <w:vertAlign w:val="baseline"/>
          <w:lang w:val="en-US" w:eastAsia="zh-CN"/>
        </w:rPr>
        <w:fldChar w:fldCharType="begin"/>
      </w:r>
      <w:r>
        <w:rPr>
          <w:rFonts w:hint="default" w:ascii="Times New Roman" w:hAnsi="Times New Roman" w:cs="Times New Roman"/>
          <w:b w:val="0"/>
          <w:bCs w:val="0"/>
          <w:i/>
          <w:iCs/>
          <w:sz w:val="29"/>
          <w:szCs w:val="29"/>
          <w:vertAlign w:val="baseline"/>
          <w:lang w:val="en-US" w:eastAsia="zh-CN"/>
        </w:rPr>
        <w:instrText xml:space="preserve"> HYPERLINK "https://en.wikipedia.org/wiki/Princess_Iron_Fan_(1941_film)" \o "Princess Iron Fan (1941 film)" </w:instrText>
      </w:r>
      <w:r>
        <w:rPr>
          <w:rFonts w:hint="default" w:ascii="Times New Roman" w:hAnsi="Times New Roman" w:cs="Times New Roman"/>
          <w:b w:val="0"/>
          <w:bCs w:val="0"/>
          <w:i/>
          <w:iCs/>
          <w:sz w:val="29"/>
          <w:szCs w:val="29"/>
          <w:vertAlign w:val="baseline"/>
          <w:lang w:val="en-US" w:eastAsia="zh-CN"/>
        </w:rPr>
        <w:fldChar w:fldCharType="separate"/>
      </w:r>
      <w:r>
        <w:rPr>
          <w:rFonts w:hint="default" w:ascii="Times New Roman" w:hAnsi="Times New Roman" w:cs="Times New Roman"/>
          <w:b w:val="0"/>
          <w:bCs w:val="0"/>
          <w:i/>
          <w:iCs/>
          <w:sz w:val="29"/>
          <w:szCs w:val="29"/>
          <w:vertAlign w:val="baseline"/>
          <w:lang w:val="en-US" w:eastAsia="zh-CN"/>
        </w:rPr>
        <w:t>Princess Iron Fan</w:t>
      </w:r>
      <w:r>
        <w:rPr>
          <w:rFonts w:hint="default" w:ascii="Times New Roman" w:hAnsi="Times New Roman" w:cs="Times New Roman"/>
          <w:b w:val="0"/>
          <w:bCs w:val="0"/>
          <w:i/>
          <w:iCs/>
          <w:sz w:val="29"/>
          <w:szCs w:val="29"/>
          <w:vertAlign w:val="baseline"/>
          <w:lang w:val="en-US" w:eastAsia="zh-CN"/>
        </w:rPr>
        <w:fldChar w:fldCharType="end"/>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《铁扇公主》)</w:t>
      </w:r>
      <w:r>
        <w:rPr>
          <w:rFonts w:hint="default" w:ascii="Times New Roman" w:hAnsi="Times New Roman" w:cs="Times New Roman"/>
          <w:b w:val="0"/>
          <w:bCs w:val="0"/>
          <w:sz w:val="29"/>
          <w:szCs w:val="29"/>
          <w:vertAlign w:val="baseline"/>
          <w:lang w:val="en-US" w:eastAsia="zh-CN"/>
        </w:rPr>
        <w:t>(1941), </w:t>
      </w:r>
      <w:r>
        <w:rPr>
          <w:rFonts w:ascii="宋体" w:hAnsi="宋体" w:eastAsia="宋体" w:cs="宋体"/>
          <w:sz w:val="24"/>
          <w:szCs w:val="24"/>
        </w:rPr>
        <w:drawing>
          <wp:anchor distT="0" distB="0" distL="114300" distR="114300" simplePos="0" relativeHeight="251658240" behindDoc="0" locked="0" layoutInCell="1" allowOverlap="1">
            <wp:simplePos x="0" y="0"/>
            <wp:positionH relativeFrom="column">
              <wp:posOffset>304800</wp:posOffset>
            </wp:positionH>
            <wp:positionV relativeFrom="paragraph">
              <wp:posOffset>30480</wp:posOffset>
            </wp:positionV>
            <wp:extent cx="2435225" cy="1511935"/>
            <wp:effectExtent l="0" t="0" r="3175" b="12065"/>
            <wp:wrapTopAndBottom/>
            <wp:docPr id="1" name="图片 1" descr="IMG_25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1" name="图片 1" descr="IMG_256"/>
                    <pic:cNvPicPr>
                      <a:picLocks noChangeAspect="1"/>
                    </pic:cNvPicPr>
                  </pic:nvPicPr>
                  <pic:blipFill>
                    <a:blip r:embed="rId5"/>
                    <a:srcRect l="3067" t="9390" r="1897" b="12512"/>
                    <a:stretch>
                      <a:fillRect/>
                    </a:stretch>
                  </pic:blipFill>
                  <pic:spPr>
                    <a:xfrm>
                      <a:off x="0" y="0"/>
                      <a:ext cx="2435225" cy="1511935"/>
                    </a:xfrm>
                    <a:prstGeom prst="rect">
                      <a:avLst/>
                    </a:prstGeom>
                    <a:noFill/>
                    <a:ln w="9525">
                      <a:noFill/>
                    </a:ln>
                  </pic:spPr>
                </pic:pic>
              </a:graphicData>
            </a:graphic>
          </wp:anchor>
        </w:drawing>
      </w:r>
      <w:r>
        <w:rPr>
          <w:rFonts w:hint="default" w:ascii="Times New Roman" w:hAnsi="Times New Roman" w:cs="Times New Roman"/>
          <w:b w:val="0"/>
          <w:bCs w:val="0"/>
          <w:sz w:val="29"/>
          <w:szCs w:val="29"/>
          <w:vertAlign w:val="baseline"/>
          <w:lang w:val="en-US" w:eastAsia="zh-CN"/>
        </w:rPr>
        <w:t>the first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"https://en.wikipedia.org/wiki/Chinese_animation" \o "Chinese animation"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Chinese animated feature film</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sz w:val="29"/>
          <w:szCs w:val="29"/>
          <w:vertAlign w:val="baseline"/>
          <w:lang w:val="en-US" w:eastAsia="zh-CN"/>
        </w:rPr>
        <w:t>was released. It influenced wartime Japanese animation and later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"https://en.wikipedia.org/wiki/Osamu_Tezuka" \o "Osamu Tezuka"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Osamu Tezuka</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.The story was liberally adapted from a short sequence in the popular Chinese novel </w:t>
      </w:r>
      <w:r>
        <w:rPr>
          <w:rFonts w:hint="default" w:ascii="Times New Roman" w:hAnsi="Times New Roman" w:cs="Times New Roman"/>
          <w:b w:val="0"/>
          <w:bCs w:val="0"/>
          <w:i/>
          <w:iCs/>
          <w:sz w:val="29"/>
          <w:szCs w:val="29"/>
          <w:vertAlign w:val="baseline"/>
          <w:lang w:val="en-US" w:eastAsia="zh-CN"/>
        </w:rPr>
        <w:fldChar w:fldCharType="begin"/>
      </w:r>
      <w:r>
        <w:rPr>
          <w:rFonts w:hint="default" w:ascii="Times New Roman" w:hAnsi="Times New Roman" w:cs="Times New Roman"/>
          <w:b w:val="0"/>
          <w:bCs w:val="0"/>
          <w:i/>
          <w:iCs/>
          <w:sz w:val="29"/>
          <w:szCs w:val="29"/>
          <w:vertAlign w:val="baseline"/>
          <w:lang w:val="en-US" w:eastAsia="zh-CN"/>
        </w:rPr>
        <w:instrText xml:space="preserve"> HYPERLINK "https://en.wikipedia.org/wiki/Journey_to_the_West" \o "Journey to the West" </w:instrText>
      </w:r>
      <w:r>
        <w:rPr>
          <w:rFonts w:hint="default" w:ascii="Times New Roman" w:hAnsi="Times New Roman" w:cs="Times New Roman"/>
          <w:b w:val="0"/>
          <w:bCs w:val="0"/>
          <w:i/>
          <w:iCs/>
          <w:sz w:val="29"/>
          <w:szCs w:val="29"/>
          <w:vertAlign w:val="baseline"/>
          <w:lang w:val="en-US" w:eastAsia="zh-CN"/>
        </w:rPr>
        <w:fldChar w:fldCharType="separate"/>
      </w:r>
      <w:r>
        <w:rPr>
          <w:rFonts w:hint="default" w:ascii="Times New Roman" w:hAnsi="Times New Roman" w:cs="Times New Roman"/>
          <w:b w:val="0"/>
          <w:bCs w:val="0"/>
          <w:i/>
          <w:iCs/>
          <w:sz w:val="29"/>
          <w:szCs w:val="29"/>
          <w:vertAlign w:val="baseline"/>
          <w:lang w:val="en-US" w:eastAsia="zh-CN"/>
        </w:rPr>
        <w:t>Journey to the West</w:t>
      </w:r>
      <w:r>
        <w:rPr>
          <w:rFonts w:hint="default" w:ascii="Times New Roman" w:hAnsi="Times New Roman" w:cs="Times New Roman"/>
          <w:b w:val="0"/>
          <w:bCs w:val="0"/>
          <w:i/>
          <w:iCs/>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"https://en.wikipedia.org/wiki/Princess_Iron_Fan" \o "Princess Iron Fan"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Princess Iron Fan</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is a main character.</w:t>
      </w:r>
      <w:r>
        <w:rPr>
          <w:rFonts w:hint="eastAsia"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sz w:val="29"/>
          <w:szCs w:val="29"/>
          <w:vertAlign w:val="baseline"/>
          <w:lang w:val="en-US" w:eastAsia="zh-CN"/>
        </w:rPr>
        <w:t>Specifically, the film focused on the duel between the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"https://en.wikipedia.org/wiki/Sun_Wukong" \o "Sun Wukong"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Monkey King</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and a vengeful princess, whose fan is desperately needed to quench the flames that surround a peasant village.</w:t>
      </w:r>
    </w:p>
    <w:p>
      <w:pPr>
        <w:pStyle w:val="2"/>
        <w:keepNext w:val="0"/>
        <w:keepLines w:val="0"/>
        <w:widowControl/>
        <w:suppressLineNumbers w:val="0"/>
        <w:shd w:val="clear" w:fill="FFFFFF"/>
        <w:spacing w:before="105" w:beforeAutospacing="0" w:after="105" w:afterAutospacing="0"/>
        <w:ind w:left="0" w:right="0" w:firstLine="580" w:firstLineChars="200"/>
        <w:rPr>
          <w:rFonts w:hint="eastAsia" w:ascii="楷体" w:hAnsi="楷体" w:eastAsia="楷体" w:cs="楷体"/>
          <w:b w:val="0"/>
          <w:bCs w:val="0"/>
          <w:sz w:val="29"/>
          <w:szCs w:val="29"/>
          <w:vertAlign w:val="baseline"/>
          <w:lang w:val="en-US" w:eastAsia="zh-CN"/>
        </w:rPr>
      </w:pPr>
      <w:r>
        <w:rPr>
          <w:rFonts w:hint="default" w:ascii="Times New Roman" w:hAnsi="Times New Roman" w:cs="Times New Roman"/>
          <w:b w:val="0"/>
          <w:bCs w:val="0"/>
          <w:i/>
          <w:iCs/>
          <w:sz w:val="29"/>
          <w:szCs w:val="29"/>
          <w:vertAlign w:val="baseline"/>
          <w:lang w:val="en-US" w:eastAsia="zh-CN"/>
        </w:rPr>
        <w:t>Farewell My Concubine</w:t>
      </w:r>
      <w:r>
        <w:rPr>
          <w:rFonts w:hint="eastAsia" w:ascii="Times New Roman" w:hAnsi="Times New Roman" w:cs="Times New Roman"/>
          <w:b w:val="0"/>
          <w:bCs w:val="0"/>
          <w:i/>
          <w:iCs/>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《霸王别姬》)</w:t>
      </w:r>
    </w:p>
    <w:p>
      <w:pPr>
        <w:pStyle w:val="2"/>
        <w:keepNext w:val="0"/>
        <w:keepLines w:val="0"/>
        <w:widowControl/>
        <w:suppressLineNumbers w:val="0"/>
        <w:shd w:val="clear" w:fill="FFFFFF"/>
        <w:spacing w:before="105" w:beforeAutospacing="0" w:after="105" w:afterAutospacing="0"/>
        <w:ind w:left="0" w:right="0" w:firstLine="480" w:firstLineChars="200"/>
        <w:rPr>
          <w:rFonts w:hint="default" w:ascii="Times New Roman" w:hAnsi="Times New Roman" w:cs="Times New Roman"/>
          <w:b w:val="0"/>
          <w:bCs w:val="0"/>
          <w:sz w:val="29"/>
          <w:szCs w:val="29"/>
          <w:vertAlign w:val="baseline"/>
          <w:lang w:val="en-US" w:eastAsia="zh-CN"/>
        </w:rPr>
      </w:pPr>
      <w:r>
        <w:rPr>
          <w:rFonts w:ascii="宋体" w:hAnsi="宋体" w:eastAsia="宋体" w:cs="宋体"/>
          <w:sz w:val="24"/>
          <w:szCs w:val="24"/>
        </w:rPr>
        <w:drawing>
          <wp:anchor distT="0" distB="0" distL="114300" distR="114300" simplePos="0" relativeHeight="251660288" behindDoc="0" locked="0" layoutInCell="1" allowOverlap="1">
            <wp:simplePos x="0" y="0"/>
            <wp:positionH relativeFrom="column">
              <wp:posOffset>304800</wp:posOffset>
            </wp:positionH>
            <wp:positionV relativeFrom="paragraph">
              <wp:posOffset>40640</wp:posOffset>
            </wp:positionV>
            <wp:extent cx="2095500" cy="2839720"/>
            <wp:effectExtent l="0" t="0" r="7620" b="10160"/>
            <wp:wrapTopAndBottom/>
            <wp:docPr id="2" name="图片 1" descr="IMG_25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2" name="图片 1" descr="IMG_256"/>
                    <pic:cNvPicPr>
                      <a:picLocks noChangeAspect="1"/>
                    </pic:cNvPicPr>
                  </pic:nvPicPr>
                  <pic:blipFill>
                    <a:blip r:embed="rId6"/>
                    <a:srcRect l="-1212" t="-262" r="1212" b="10191"/>
                    <a:stretch>
                      <a:fillRect/>
                    </a:stretch>
                  </pic:blipFill>
                  <pic:spPr>
                    <a:xfrm>
                      <a:off x="0" y="0"/>
                      <a:ext cx="2095500" cy="2839720"/>
                    </a:xfrm>
                    <a:prstGeom prst="rect">
                      <a:avLst/>
                    </a:prstGeom>
                    <a:noFill/>
                    <a:ln w="9525">
                      <a:noFill/>
                    </a:ln>
                  </pic:spPr>
                </pic:pic>
              </a:graphicData>
            </a:graphic>
          </wp:anchor>
        </w:drawing>
      </w:r>
      <w:r>
        <w:rPr>
          <w:rFonts w:hint="default" w:ascii="Times New Roman" w:hAnsi="Times New Roman" w:cs="Times New Roman"/>
          <w:b w:val="0"/>
          <w:bCs w:val="0"/>
          <w:sz w:val="29"/>
          <w:szCs w:val="29"/>
          <w:vertAlign w:val="baseline"/>
          <w:lang w:val="en-US" w:eastAsia="zh-CN"/>
        </w:rPr>
        <w:t>won the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"https://en.wikipedia.org/wiki/Palme_d'Or" \o "Palme d'Or"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Palme d'Or</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at the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"https://en.wikipedia.org/wiki/1993_Cannes_Film_Festival" \o "1993 Cannes Film Festival"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1993 Cannes Film Festival</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w:t>
      </w:r>
      <w:r>
        <w:rPr>
          <w:rFonts w:hint="eastAsia" w:ascii="Times New Roman" w:hAnsi="Times New Roman" w:cs="Times New Roman"/>
          <w:b w:val="0"/>
          <w:bCs w:val="0"/>
          <w:sz w:val="29"/>
          <w:szCs w:val="29"/>
          <w:vertAlign w:val="baseline"/>
          <w:lang w:val="en-US" w:eastAsia="zh-CN"/>
        </w:rPr>
        <w:t xml:space="preserve">It </w:t>
      </w:r>
      <w:r>
        <w:rPr>
          <w:rFonts w:hint="default" w:ascii="Times New Roman" w:hAnsi="Times New Roman" w:cs="Times New Roman"/>
          <w:b w:val="0"/>
          <w:bCs w:val="0"/>
          <w:sz w:val="29"/>
          <w:szCs w:val="29"/>
          <w:vertAlign w:val="baseline"/>
          <w:lang w:val="en-US" w:eastAsia="zh-CN"/>
        </w:rPr>
        <w:t>is a 1993 Chinese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"https://en.wikipedia.org/wiki/Historical_drama" \o "Historical drama"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historical drama film</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directed by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"https://en.wikipedia.org/wiki/Chen_Kaige" \o "Chen Kaige"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Chen Kaige</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(陈凯歌)</w:t>
      </w:r>
      <w:r>
        <w:rPr>
          <w:rFonts w:hint="default" w:ascii="Times New Roman" w:hAnsi="Times New Roman" w:cs="Times New Roman"/>
          <w:b w:val="0"/>
          <w:bCs w:val="0"/>
          <w:sz w:val="29"/>
          <w:szCs w:val="29"/>
          <w:vertAlign w:val="baseline"/>
          <w:lang w:val="en-US" w:eastAsia="zh-CN"/>
        </w:rPr>
        <w:t>, starring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"https://en.wikipedia.org/wiki/Leslie_Cheung" \o "Leslie Cheung"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Leslie Cheung</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(张国荣)</w:t>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"https://en.wikipedia.org/wiki/Gong_Li" \o "Gong Li"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Gong Li</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(巩俐)</w:t>
      </w:r>
      <w:r>
        <w:rPr>
          <w:rFonts w:hint="default" w:ascii="Times New Roman" w:hAnsi="Times New Roman" w:cs="Times New Roman"/>
          <w:b w:val="0"/>
          <w:bCs w:val="0"/>
          <w:sz w:val="29"/>
          <w:szCs w:val="29"/>
          <w:vertAlign w:val="baseline"/>
          <w:lang w:val="en-US" w:eastAsia="zh-CN"/>
        </w:rPr>
        <w:t>, and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"https://en.wikipedia.org/wiki/Zhang_Fengyi" \o "Zhang Fengyi"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Zhang Fengyi</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(张丰毅)</w:t>
      </w:r>
      <w:r>
        <w:rPr>
          <w:rFonts w:hint="default" w:ascii="Times New Roman" w:hAnsi="Times New Roman" w:cs="Times New Roman"/>
          <w:b w:val="0"/>
          <w:bCs w:val="0"/>
          <w:sz w:val="29"/>
          <w:szCs w:val="29"/>
          <w:vertAlign w:val="baseline"/>
          <w:lang w:val="en-US" w:eastAsia="zh-CN"/>
        </w:rPr>
        <w:t xml:space="preserve">. Adapted for the screen by Lu Wei </w:t>
      </w:r>
      <w:r>
        <w:rPr>
          <w:rFonts w:hint="eastAsia" w:ascii="Times New Roman" w:hAnsi="Times New Roman" w:cs="Times New Roman"/>
          <w:b w:val="0"/>
          <w:bCs w:val="0"/>
          <w:sz w:val="29"/>
          <w:szCs w:val="29"/>
          <w:vertAlign w:val="baseline"/>
          <w:lang w:val="en-US" w:eastAsia="zh-CN"/>
        </w:rPr>
        <w:t>(芦苇)</w:t>
      </w:r>
      <w:r>
        <w:rPr>
          <w:rFonts w:hint="default" w:ascii="Times New Roman" w:hAnsi="Times New Roman" w:cs="Times New Roman"/>
          <w:b w:val="0"/>
          <w:bCs w:val="0"/>
          <w:sz w:val="29"/>
          <w:szCs w:val="29"/>
          <w:vertAlign w:val="baseline"/>
          <w:lang w:val="en-US" w:eastAsia="zh-CN"/>
        </w:rPr>
        <w:t>based on the novel by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"https://en.wikipedia.org/wiki/Lilian_Lee" \o "Lilian Lee"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Lilian Lee</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(李碧华)</w:t>
      </w:r>
      <w:r>
        <w:rPr>
          <w:rFonts w:hint="default" w:ascii="Times New Roman" w:hAnsi="Times New Roman" w:cs="Times New Roman"/>
          <w:b w:val="0"/>
          <w:bCs w:val="0"/>
          <w:sz w:val="29"/>
          <w:szCs w:val="29"/>
          <w:vertAlign w:val="baseline"/>
          <w:lang w:val="en-US" w:eastAsia="zh-CN"/>
        </w:rPr>
        <w:t>, the film is set in a politically tumultuous 20th-century China, from the early days of the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"https://en.wikipedia.org/wiki/Republic_of_China_(1912%E2%80%931949)" \o "Republic of China (1912–1949)"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Republic</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to the aftermath of the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"https://en.wikipedia.org/wiki/Cultural_Revolution" \o "Cultural Revolution"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Cultural Revolution</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It chronicles the troubled relationships between two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"https://en.wikipedia.org/wiki/Peking_opera" \o "Peking opera"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Peking opera</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actors and lifelong friends Cheng Dieyi (Cheung) and Duan Xiaolou (Zhang), and Xiaolou's wife Juxian (Gong).</w:t>
      </w:r>
    </w:p>
    <w:p>
      <w:pPr>
        <w:pStyle w:val="2"/>
        <w:keepNext w:val="0"/>
        <w:keepLines w:val="0"/>
        <w:widowControl/>
        <w:suppressLineNumbers w:val="0"/>
        <w:shd w:val="clear" w:fill="FFFFFF"/>
        <w:spacing w:before="105" w:beforeAutospacing="0" w:after="105" w:afterAutospacing="0"/>
        <w:ind w:left="0" w:right="0" w:firstLine="480" w:firstLineChars="200"/>
        <w:rPr>
          <w:rFonts w:ascii="宋体" w:hAnsi="宋体" w:eastAsia="宋体" w:cs="宋体"/>
          <w:sz w:val="24"/>
          <w:szCs w:val="24"/>
        </w:rPr>
      </w:pPr>
    </w:p>
    <w:p>
      <w:pPr>
        <w:pStyle w:val="2"/>
        <w:keepNext w:val="0"/>
        <w:keepLines w:val="0"/>
        <w:widowControl/>
        <w:suppressLineNumbers w:val="0"/>
        <w:shd w:val="clear" w:fill="FFFFFF"/>
        <w:spacing w:before="105" w:beforeAutospacing="0" w:after="105" w:afterAutospacing="0"/>
        <w:ind w:left="0" w:right="0" w:firstLine="480" w:firstLineChars="200"/>
        <w:rPr>
          <w:rFonts w:hint="default" w:ascii="Times New Roman" w:hAnsi="Times New Roman" w:cs="Times New Roman"/>
          <w:b w:val="0"/>
          <w:bCs w:val="0"/>
          <w:sz w:val="29"/>
          <w:szCs w:val="29"/>
          <w:vertAlign w:val="baseline"/>
          <w:lang w:val="en-US" w:eastAsia="zh-CN"/>
        </w:rPr>
      </w:pPr>
      <w:r>
        <w:rPr>
          <w:rFonts w:ascii="宋体" w:hAnsi="宋体" w:eastAsia="宋体" w:cs="宋体"/>
          <w:sz w:val="24"/>
          <w:szCs w:val="24"/>
        </w:rPr>
        <w:drawing>
          <wp:inline distT="0" distB="0" distL="114300" distR="114300">
            <wp:extent cx="2476500" cy="3387725"/>
            <wp:effectExtent l="0" t="0" r="7620" b="10795"/>
            <wp:docPr id="3" name="图片 2" descr="IMG_25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3" name="图片 2" descr="IMG_256"/>
                    <pic:cNvPicPr>
                      <a:picLocks noChangeAspect="1"/>
                    </pic:cNvPicPr>
                  </pic:nvPicPr>
                  <pic:blipFill>
                    <a:blip r:embed="rId7"/>
                    <a:srcRect b="7619"/>
                    <a:stretch>
                      <a:fillRect/>
                    </a:stretch>
                  </pic:blipFill>
                  <pic:spPr>
                    <a:xfrm>
                      <a:off x="0" y="0"/>
                      <a:ext cx="2476500" cy="3387725"/>
                    </a:xfrm>
                    <a:prstGeom prst="rect">
                      <a:avLst/>
                    </a:prstGeom>
                    <a:noFill/>
                    <a:ln w="9525">
                      <a:noFill/>
                    </a:ln>
                  </pic:spPr>
                </pic:pic>
              </a:graphicData>
            </a:graphic>
          </wp:inline>
        </w:drawing>
      </w:r>
      <w:r>
        <w:rPr>
          <w:rFonts w:hint="default" w:ascii="Times New Roman" w:hAnsi="Times New Roman" w:cs="Times New Roman"/>
          <w:b w:val="0"/>
          <w:bCs w:val="0"/>
          <w:i/>
          <w:iCs/>
          <w:sz w:val="29"/>
          <w:szCs w:val="29"/>
          <w:vertAlign w:val="baseline"/>
          <w:lang w:val="en-US" w:eastAsia="zh-CN"/>
        </w:rPr>
        <w:t>Crouching Tiger</w:t>
      </w:r>
      <w:r>
        <w:rPr>
          <w:rFonts w:hint="default"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i/>
          <w:iCs/>
          <w:sz w:val="29"/>
          <w:szCs w:val="29"/>
          <w:vertAlign w:val="baseline"/>
          <w:lang w:val="en-US" w:eastAsia="zh-CN"/>
        </w:rPr>
        <w:t>Hidden Dragon</w:t>
      </w:r>
      <w:r>
        <w:rPr>
          <w:rFonts w:hint="eastAsia" w:ascii="Times New Roman" w:hAnsi="Times New Roman" w:cs="Times New Roman"/>
          <w:b w:val="0"/>
          <w:bCs w:val="0"/>
          <w:i/>
          <w:iCs/>
          <w:sz w:val="29"/>
          <w:szCs w:val="29"/>
          <w:vertAlign w:val="baseline"/>
          <w:lang w:val="en-US" w:eastAsia="zh-CN"/>
        </w:rPr>
        <w:t xml:space="preserve"> </w:t>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《卧虎藏龙》)</w:t>
      </w:r>
      <w:r>
        <w:rPr>
          <w:rFonts w:hint="eastAsia"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sz w:val="29"/>
          <w:szCs w:val="29"/>
          <w:vertAlign w:val="baseline"/>
          <w:lang w:val="en-US" w:eastAsia="zh-CN"/>
        </w:rPr>
        <w:t>is a 2000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"https://en.wikipedia.org/wiki/Wuxia" \o "Wuxia"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wuxia</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武侠</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film directed by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"https://en.wikipedia.org/wiki/Ang_Lee" \o "Ang Lee"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Ang Lee</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w:t>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李安</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and written by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"https://en.wikipedia.org/wiki/Wang_Hui-ling" \o "Wang Hui-ling"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Wang Hui-ling</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 </w:t>
      </w:r>
      <w:r>
        <w:rPr>
          <w:rFonts w:hint="default" w:ascii="楷体" w:hAnsi="楷体" w:eastAsia="楷体" w:cs="楷体"/>
          <w:b w:val="0"/>
          <w:bCs w:val="0"/>
          <w:sz w:val="29"/>
          <w:szCs w:val="29"/>
          <w:vertAlign w:val="baseline"/>
          <w:lang w:val="en-US" w:eastAsia="zh-CN"/>
        </w:rPr>
        <w:t>王蕙玲</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"https://en.wikipedia.org/wiki/James_Schamus" \o "James Schamus"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James Schamus</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sz w:val="29"/>
          <w:szCs w:val="29"/>
          <w:vertAlign w:val="baseline"/>
          <w:lang w:val="en-US" w:eastAsia="zh-CN"/>
        </w:rPr>
        <w:t>and Kuo Jung Tsai</w:t>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蔡国荣</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The film features an international cast of actors of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"https://en.wikipedia.org/wiki/Chinese_people" \o "Chinese people"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Chinese ethnicity</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华人</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including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"https://en.wikipedia.org/wiki/Chow_Yun-fat" \o "Chow Yun-fat"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Chow Yun-fat</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周润发</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"https://en.wikipedia.org/wiki/Michelle_Yeoh" \o "Michelle Yeoh"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Michelle Yeoh</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杨紫琼</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"https://en.wikipedia.org/wiki/Zhang_Ziyi" \o "Zhang Ziyi"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Zhang Ziyi</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w:t>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章子怡</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and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"https://en.wikipedia.org/wiki/Chang_Chen" \o "Chang Chen"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Chang Chen</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张震</w:t>
      </w:r>
      <w:r>
        <w:rPr>
          <w:rFonts w:hint="eastAsia" w:ascii="Times New Roman" w:hAnsi="Times New Roman" w:cs="Times New Roman"/>
          <w:b w:val="0"/>
          <w:bCs w:val="0"/>
          <w:sz w:val="29"/>
          <w:szCs w:val="29"/>
          <w:vertAlign w:val="baseline"/>
          <w:lang w:val="en-US" w:eastAsia="zh-CN"/>
        </w:rPr>
        <w:t>）</w:t>
      </w:r>
      <w:r>
        <w:rPr>
          <w:rFonts w:hint="default" w:ascii="Times New Roman" w:hAnsi="Times New Roman" w:cs="Times New Roman"/>
          <w:b w:val="0"/>
          <w:bCs w:val="0"/>
          <w:sz w:val="29"/>
          <w:szCs w:val="29"/>
          <w:vertAlign w:val="baseline"/>
          <w:lang w:val="en-US" w:eastAsia="zh-CN"/>
        </w:rPr>
        <w:t>. It is based on the Chinese novel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"https://en.wikipedia.org/wiki/Crouching_Tiger,_Hidden_Dragon_(novel)" \o "Crouching Tiger, Hidden Dragon (novel)"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of the same name</w:t>
      </w:r>
      <w:r>
        <w:rPr>
          <w:rFonts w:hint="default" w:ascii="Times New Roman" w:hAnsi="Times New Roman" w:cs="Times New Roman"/>
          <w:b w:val="0"/>
          <w:bCs w:val="0"/>
          <w:sz w:val="29"/>
          <w:szCs w:val="29"/>
          <w:vertAlign w:val="baseline"/>
          <w:lang w:val="en-US" w:eastAsia="zh-CN"/>
        </w:rPr>
        <w:fldChar w:fldCharType="end"/>
      </w:r>
      <w:r>
        <w:rPr>
          <w:rFonts w:hint="default" w:ascii="Times New Roman" w:hAnsi="Times New Roman" w:cs="Times New Roman"/>
          <w:b w:val="0"/>
          <w:bCs w:val="0"/>
          <w:sz w:val="29"/>
          <w:szCs w:val="29"/>
          <w:vertAlign w:val="baseline"/>
          <w:lang w:val="en-US" w:eastAsia="zh-CN"/>
        </w:rPr>
        <w:t> serialized between 1941 and 1942 by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"https://en.wikipedia.org/wiki/Wang_Dulu" \o "Wang Dulu"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Wang Dulu</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（王度庐）</w:t>
      </w:r>
      <w:r>
        <w:rPr>
          <w:rFonts w:hint="default" w:ascii="Times New Roman" w:hAnsi="Times New Roman" w:cs="Times New Roman"/>
          <w:b w:val="0"/>
          <w:bCs w:val="0"/>
          <w:sz w:val="29"/>
          <w:szCs w:val="29"/>
          <w:vertAlign w:val="baseline"/>
          <w:lang w:val="en-US" w:eastAsia="zh-CN"/>
        </w:rPr>
        <w:t>, the fourth part of his Crane Iron pentalogy</w:t>
      </w:r>
      <w:r>
        <w:rPr>
          <w:rFonts w:hint="eastAsia" w:ascii="Times New Roman" w:hAnsi="Times New Roman" w:cs="Times New Roman"/>
          <w:b w:val="0"/>
          <w:bCs w:val="0"/>
          <w:sz w:val="29"/>
          <w:szCs w:val="29"/>
          <w:vertAlign w:val="baseline"/>
          <w:lang w:val="en-US" w:eastAsia="zh-CN"/>
        </w:rPr>
        <w:t>（鹤铁系列小说）</w:t>
      </w:r>
      <w:r>
        <w:rPr>
          <w:rFonts w:hint="default" w:ascii="Times New Roman" w:hAnsi="Times New Roman" w:cs="Times New Roman"/>
          <w:b w:val="0"/>
          <w:bCs w:val="0"/>
          <w:sz w:val="29"/>
          <w:szCs w:val="29"/>
          <w:vertAlign w:val="baseline"/>
          <w:lang w:val="en-US" w:eastAsia="zh-CN"/>
        </w:rPr>
        <w:t>.</w:t>
      </w:r>
    </w:p>
    <w:p>
      <w:pPr>
        <w:rPr>
          <w:rFonts w:hint="default"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references</w:t>
      </w:r>
    </w:p>
    <w:p>
      <w:pPr>
        <w:pStyle w:val="2"/>
        <w:keepNext w:val="0"/>
        <w:keepLines w:val="0"/>
        <w:widowControl/>
        <w:numPr>
          <w:ilvl w:val="0"/>
          <w:numId w:val="2"/>
        </w:numPr>
        <w:suppressLineNumbers w:val="0"/>
        <w:shd w:val="clear" w:fill="FFFFFF"/>
        <w:spacing w:before="105" w:beforeAutospacing="0" w:after="105" w:afterAutospacing="0"/>
        <w:ind w:left="420" w:leftChars="0" w:right="0" w:rightChars="0" w:hanging="420" w:firstLineChars="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i/>
          <w:iCs/>
          <w:sz w:val="29"/>
          <w:szCs w:val="29"/>
          <w:vertAlign w:val="baseline"/>
          <w:lang w:val="en-US" w:eastAsia="zh-CN"/>
        </w:rPr>
        <w:t>An Introduction to Film Studies</w:t>
      </w:r>
      <w:r>
        <w:rPr>
          <w:rFonts w:hint="eastAsia" w:ascii="Times New Roman" w:hAnsi="Times New Roman" w:cs="Times New Roman"/>
          <w:b w:val="0"/>
          <w:bCs w:val="0"/>
          <w:sz w:val="29"/>
          <w:szCs w:val="29"/>
          <w:vertAlign w:val="baseline"/>
          <w:lang w:val="en-US" w:eastAsia="zh-CN"/>
        </w:rPr>
        <w:t>. London: Routledege.</w:t>
      </w:r>
    </w:p>
    <w:p>
      <w:pPr>
        <w:pStyle w:val="2"/>
        <w:keepNext w:val="0"/>
        <w:keepLines w:val="0"/>
        <w:widowControl/>
        <w:numPr>
          <w:ilvl w:val="0"/>
          <w:numId w:val="2"/>
        </w:numPr>
        <w:suppressLineNumbers w:val="0"/>
        <w:shd w:val="clear" w:fill="FFFFFF"/>
        <w:spacing w:before="105" w:beforeAutospacing="0" w:after="105" w:afterAutospacing="0"/>
        <w:ind w:left="420" w:leftChars="0" w:right="0" w:rightChars="0" w:hanging="420" w:firstLineChars="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 xml:space="preserve">Andrew Lynn. </w:t>
      </w:r>
      <w:r>
        <w:rPr>
          <w:rFonts w:hint="eastAsia" w:ascii="Times New Roman" w:hAnsi="Times New Roman" w:cs="Times New Roman"/>
          <w:b w:val="0"/>
          <w:bCs w:val="0"/>
          <w:i/>
          <w:iCs/>
          <w:sz w:val="29"/>
          <w:szCs w:val="29"/>
          <w:vertAlign w:val="baseline"/>
          <w:lang w:val="en-US" w:eastAsia="zh-CN"/>
        </w:rPr>
        <w:t>Appreciating Cinema</w:t>
      </w:r>
      <w:r>
        <w:rPr>
          <w:rFonts w:hint="eastAsia" w:ascii="Times New Roman" w:hAnsi="Times New Roman" w:cs="Times New Roman"/>
          <w:b w:val="0"/>
          <w:bCs w:val="0"/>
          <w:sz w:val="29"/>
          <w:szCs w:val="29"/>
          <w:vertAlign w:val="baseline"/>
          <w:lang w:val="en-US" w:eastAsia="zh-CN"/>
        </w:rPr>
        <w:t xml:space="preserve">. </w:t>
      </w:r>
    </w:p>
    <w:p>
      <w:pPr>
        <w:pStyle w:val="2"/>
        <w:keepNext w:val="0"/>
        <w:keepLines w:val="0"/>
        <w:widowControl/>
        <w:numPr>
          <w:ilvl w:val="0"/>
          <w:numId w:val="2"/>
        </w:numPr>
        <w:suppressLineNumbers w:val="0"/>
        <w:shd w:val="clear" w:fill="FFFFFF"/>
        <w:spacing w:before="105" w:beforeAutospacing="0" w:after="105" w:afterAutospacing="0"/>
        <w:ind w:left="420" w:leftChars="0" w:right="0" w:rightChars="0" w:hanging="420" w:firstLineChars="0"/>
        <w:rPr>
          <w:rFonts w:hint="default" w:ascii="Times New Roman" w:hAnsi="Times New Roman" w:cs="Times New Roman"/>
          <w:b w:val="0"/>
          <w:bCs w:val="0"/>
          <w:sz w:val="29"/>
          <w:szCs w:val="29"/>
          <w:vertAlign w:val="baseline"/>
          <w:lang w:val="en-US" w:eastAsia="zh-CN"/>
        </w:rPr>
      </w:pP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"https://en.wikipedia.org/wiki/Cinema_of_China" </w:instrText>
      </w:r>
      <w:r>
        <w:rPr>
          <w:rFonts w:hint="default" w:ascii="Times New Roman" w:hAnsi="Times New Roman" w:cs="Times New Roman"/>
          <w:b w:val="0"/>
          <w:bCs w:val="0"/>
          <w:sz w:val="29"/>
          <w:szCs w:val="29"/>
          <w:vertAlign w:val="baseline"/>
          <w:lang w:val="en-US" w:eastAsia="zh-CN"/>
        </w:rPr>
        <w:fldChar w:fldCharType="separate"/>
      </w:r>
      <w:r>
        <w:rPr>
          <w:rStyle w:val="6"/>
          <w:rFonts w:hint="default" w:ascii="Times New Roman" w:hAnsi="Times New Roman" w:cs="Times New Roman"/>
          <w:b w:val="0"/>
          <w:bCs w:val="0"/>
          <w:sz w:val="29"/>
          <w:szCs w:val="29"/>
          <w:vertAlign w:val="baseline"/>
          <w:lang w:val="en-US" w:eastAsia="zh-CN"/>
        </w:rPr>
        <w:t>https://en.wikipedia.org/wiki/Cinema_of_China</w:t>
      </w:r>
      <w:r>
        <w:rPr>
          <w:rFonts w:hint="default" w:ascii="Times New Roman" w:hAnsi="Times New Roman" w:cs="Times New Roman"/>
          <w:b w:val="0"/>
          <w:bCs w:val="0"/>
          <w:sz w:val="29"/>
          <w:szCs w:val="29"/>
          <w:vertAlign w:val="baseline"/>
          <w:lang w:val="en-US" w:eastAsia="zh-CN"/>
        </w:rPr>
        <w:fldChar w:fldCharType="end"/>
      </w:r>
    </w:p>
    <w:p>
      <w:pPr>
        <w:rPr>
          <w:rFonts w:hint="eastAsia" w:ascii="Times New Roman" w:hAnsi="Times New Roman" w:cs="Times New Roman"/>
          <w:b/>
          <w:bCs/>
          <w:sz w:val="29"/>
          <w:szCs w:val="29"/>
          <w:lang w:val="en-US" w:eastAsia="zh-CN"/>
        </w:rPr>
      </w:pPr>
    </w:p>
    <w:p>
      <w:pPr>
        <w:rPr>
          <w:rFonts w:hint="eastAsia" w:ascii="Times New Roman" w:hAnsi="Times New Roman" w:cs="Times New Roman"/>
          <w:b/>
          <w:bCs/>
          <w:sz w:val="29"/>
          <w:szCs w:val="29"/>
          <w:lang w:val="en-US" w:eastAsia="zh-CN"/>
        </w:rPr>
      </w:pPr>
      <w:r>
        <w:rPr>
          <w:rFonts w:hint="eastAsia" w:ascii="Times New Roman" w:hAnsi="Times New Roman" w:cs="Times New Roman"/>
          <w:b/>
          <w:bCs/>
          <w:sz w:val="29"/>
          <w:szCs w:val="29"/>
          <w:lang w:val="en-US" w:eastAsia="zh-CN"/>
        </w:rPr>
        <w:t>Questions</w:t>
      </w:r>
    </w:p>
    <w:p>
      <w:pPr>
        <w:pStyle w:val="2"/>
        <w:keepNext w:val="0"/>
        <w:keepLines w:val="0"/>
        <w:widowControl/>
        <w:numPr>
          <w:ilvl w:val="0"/>
          <w:numId w:val="3"/>
        </w:numPr>
        <w:suppressLineNumbers w:val="0"/>
        <w:shd w:val="clear" w:fill="FFFFFF"/>
        <w:spacing w:before="105" w:beforeAutospacing="0" w:after="105" w:afterAutospacing="0"/>
        <w:ind w:right="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What is the name of t</w:t>
      </w:r>
      <w:r>
        <w:rPr>
          <w:rFonts w:hint="default" w:ascii="Times New Roman" w:hAnsi="Times New Roman" w:cs="Times New Roman"/>
          <w:b w:val="0"/>
          <w:bCs w:val="0"/>
          <w:sz w:val="29"/>
          <w:szCs w:val="29"/>
          <w:vertAlign w:val="baseline"/>
          <w:lang w:val="en-US" w:eastAsia="zh-CN"/>
        </w:rPr>
        <w:t>he first Chinese film</w:t>
      </w:r>
      <w:r>
        <w:rPr>
          <w:rFonts w:hint="eastAsia" w:ascii="Times New Roman" w:hAnsi="Times New Roman" w:cs="Times New Roman"/>
          <w:b w:val="0"/>
          <w:bCs w:val="0"/>
          <w:sz w:val="29"/>
          <w:szCs w:val="29"/>
          <w:vertAlign w:val="baseline"/>
          <w:lang w:val="en-US" w:eastAsia="zh-CN"/>
        </w:rPr>
        <w:t>?</w:t>
      </w:r>
    </w:p>
    <w:p>
      <w:pPr>
        <w:pStyle w:val="2"/>
        <w:keepNext w:val="0"/>
        <w:keepLines w:val="0"/>
        <w:widowControl/>
        <w:numPr>
          <w:ilvl w:val="0"/>
          <w:numId w:val="3"/>
        </w:numPr>
        <w:suppressLineNumbers w:val="0"/>
        <w:shd w:val="clear" w:fill="FFFFFF"/>
        <w:spacing w:before="105" w:beforeAutospacing="0" w:after="105" w:afterAutospacing="0"/>
        <w:ind w:right="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 xml:space="preserve">What is the name of </w:t>
      </w:r>
      <w:r>
        <w:rPr>
          <w:rFonts w:hint="default" w:ascii="Times New Roman" w:hAnsi="Times New Roman" w:cs="Times New Roman"/>
          <w:b w:val="0"/>
          <w:bCs w:val="0"/>
          <w:sz w:val="29"/>
          <w:szCs w:val="29"/>
          <w:vertAlign w:val="baseline"/>
          <w:lang w:val="en-US" w:eastAsia="zh-CN"/>
        </w:rPr>
        <w:t>the first </w:t>
      </w:r>
      <w:r>
        <w:rPr>
          <w:rFonts w:hint="default" w:ascii="Times New Roman" w:hAnsi="Times New Roman" w:cs="Times New Roman"/>
          <w:b w:val="0"/>
          <w:bCs w:val="0"/>
          <w:sz w:val="29"/>
          <w:szCs w:val="29"/>
          <w:vertAlign w:val="baseline"/>
          <w:lang w:val="en-US" w:eastAsia="zh-CN"/>
        </w:rPr>
        <w:fldChar w:fldCharType="begin"/>
      </w:r>
      <w:r>
        <w:rPr>
          <w:rFonts w:hint="default" w:ascii="Times New Roman" w:hAnsi="Times New Roman" w:cs="Times New Roman"/>
          <w:b w:val="0"/>
          <w:bCs w:val="0"/>
          <w:sz w:val="29"/>
          <w:szCs w:val="29"/>
          <w:vertAlign w:val="baseline"/>
          <w:lang w:val="en-US" w:eastAsia="zh-CN"/>
        </w:rPr>
        <w:instrText xml:space="preserve"> HYPERLINK "https://en.wikipedia.org/wiki/Chinese_animation" \o "Chinese animation" </w:instrText>
      </w:r>
      <w:r>
        <w:rPr>
          <w:rFonts w:hint="default" w:ascii="Times New Roman" w:hAnsi="Times New Roman" w:cs="Times New Roman"/>
          <w:b w:val="0"/>
          <w:bCs w:val="0"/>
          <w:sz w:val="29"/>
          <w:szCs w:val="29"/>
          <w:vertAlign w:val="baseline"/>
          <w:lang w:val="en-US" w:eastAsia="zh-CN"/>
        </w:rPr>
        <w:fldChar w:fldCharType="separate"/>
      </w:r>
      <w:r>
        <w:rPr>
          <w:rFonts w:hint="default" w:ascii="Times New Roman" w:hAnsi="Times New Roman" w:cs="Times New Roman"/>
          <w:b w:val="0"/>
          <w:bCs w:val="0"/>
          <w:sz w:val="29"/>
          <w:szCs w:val="29"/>
          <w:vertAlign w:val="baseline"/>
          <w:lang w:val="en-US" w:eastAsia="zh-CN"/>
        </w:rPr>
        <w:t>Chinese animated feature film</w:t>
      </w:r>
      <w:r>
        <w:rPr>
          <w:rFonts w:hint="default" w:ascii="Times New Roman" w:hAnsi="Times New Roman" w:cs="Times New Roman"/>
          <w:b w:val="0"/>
          <w:bCs w:val="0"/>
          <w:sz w:val="29"/>
          <w:szCs w:val="29"/>
          <w:vertAlign w:val="baseline"/>
          <w:lang w:val="en-US" w:eastAsia="zh-CN"/>
        </w:rPr>
        <w:fldChar w:fldCharType="end"/>
      </w:r>
      <w:r>
        <w:rPr>
          <w:rFonts w:hint="eastAsia" w:ascii="Times New Roman" w:hAnsi="Times New Roman" w:cs="Times New Roman"/>
          <w:b w:val="0"/>
          <w:bCs w:val="0"/>
          <w:sz w:val="29"/>
          <w:szCs w:val="29"/>
          <w:vertAlign w:val="baseline"/>
          <w:lang w:val="en-US" w:eastAsia="zh-CN"/>
        </w:rPr>
        <w:t>?</w:t>
      </w:r>
    </w:p>
    <w:p>
      <w:pPr>
        <w:pStyle w:val="2"/>
        <w:keepNext w:val="0"/>
        <w:keepLines w:val="0"/>
        <w:widowControl/>
        <w:numPr>
          <w:ilvl w:val="0"/>
          <w:numId w:val="3"/>
        </w:numPr>
        <w:suppressLineNumbers w:val="0"/>
        <w:shd w:val="clear" w:fill="FFFFFF"/>
        <w:spacing w:before="105" w:beforeAutospacing="0" w:after="105" w:afterAutospacing="0"/>
        <w:ind w:right="0"/>
        <w:rPr>
          <w:rFonts w:hint="default" w:ascii="Times New Roman" w:hAnsi="Times New Roman" w:cs="Times New Roman"/>
          <w:b w:val="0"/>
          <w:b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 xml:space="preserve">Do you know who directed the film </w:t>
      </w:r>
      <w:r>
        <w:rPr>
          <w:rFonts w:hint="default" w:ascii="Times New Roman" w:hAnsi="Times New Roman" w:cs="Times New Roman"/>
          <w:b w:val="0"/>
          <w:bCs w:val="0"/>
          <w:i/>
          <w:iCs/>
          <w:sz w:val="29"/>
          <w:szCs w:val="29"/>
          <w:vertAlign w:val="baseline"/>
          <w:lang w:val="en-US" w:eastAsia="zh-CN"/>
        </w:rPr>
        <w:t>Farewell My Concubine</w:t>
      </w:r>
      <w:r>
        <w:rPr>
          <w:rFonts w:hint="eastAsia" w:ascii="Times New Roman" w:hAnsi="Times New Roman" w:cs="Times New Roman"/>
          <w:b w:val="0"/>
          <w:bCs w:val="0"/>
          <w:i/>
          <w:iCs/>
          <w:sz w:val="29"/>
          <w:szCs w:val="29"/>
          <w:vertAlign w:val="baseline"/>
          <w:lang w:val="en-US" w:eastAsia="zh-CN"/>
        </w:rPr>
        <w:t>?</w:t>
      </w:r>
    </w:p>
    <w:p>
      <w:pPr>
        <w:pStyle w:val="2"/>
        <w:keepNext w:val="0"/>
        <w:keepLines w:val="0"/>
        <w:widowControl/>
        <w:numPr>
          <w:ilvl w:val="0"/>
          <w:numId w:val="3"/>
        </w:numPr>
        <w:suppressLineNumbers w:val="0"/>
        <w:shd w:val="clear" w:fill="FFFFFF"/>
        <w:spacing w:before="105" w:beforeAutospacing="0" w:after="105" w:afterAutospacing="0"/>
        <w:ind w:right="0"/>
        <w:rPr>
          <w:rFonts w:hint="default" w:ascii="Times New Roman" w:hAnsi="Times New Roman" w:cs="Times New Roman"/>
          <w:b w:val="0"/>
          <w:bCs w:val="0"/>
          <w:i w:val="0"/>
          <w:i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 xml:space="preserve">Do you know who directed the film </w:t>
      </w:r>
      <w:r>
        <w:rPr>
          <w:rFonts w:hint="default" w:ascii="Times New Roman" w:hAnsi="Times New Roman" w:cs="Times New Roman"/>
          <w:b w:val="0"/>
          <w:bCs w:val="0"/>
          <w:i/>
          <w:iCs/>
          <w:sz w:val="29"/>
          <w:szCs w:val="29"/>
          <w:vertAlign w:val="baseline"/>
          <w:lang w:val="en-US" w:eastAsia="zh-CN"/>
        </w:rPr>
        <w:t>Crouching Tiger</w:t>
      </w:r>
      <w:r>
        <w:rPr>
          <w:rFonts w:hint="default" w:ascii="Times New Roman" w:hAnsi="Times New Roman" w:cs="Times New Roman"/>
          <w:b w:val="0"/>
          <w:bCs w:val="0"/>
          <w:sz w:val="29"/>
          <w:szCs w:val="29"/>
          <w:vertAlign w:val="baseline"/>
          <w:lang w:val="en-US" w:eastAsia="zh-CN"/>
        </w:rPr>
        <w:t xml:space="preserve">, </w:t>
      </w:r>
      <w:r>
        <w:rPr>
          <w:rFonts w:hint="default" w:ascii="Times New Roman" w:hAnsi="Times New Roman" w:cs="Times New Roman"/>
          <w:b w:val="0"/>
          <w:bCs w:val="0"/>
          <w:i/>
          <w:iCs/>
          <w:sz w:val="29"/>
          <w:szCs w:val="29"/>
          <w:vertAlign w:val="baseline"/>
          <w:lang w:val="en-US" w:eastAsia="zh-CN"/>
        </w:rPr>
        <w:t>Hidden Dragon</w:t>
      </w:r>
      <w:r>
        <w:rPr>
          <w:rFonts w:hint="eastAsia" w:ascii="Times New Roman" w:hAnsi="Times New Roman" w:cs="Times New Roman"/>
          <w:b w:val="0"/>
          <w:bCs w:val="0"/>
          <w:i/>
          <w:iCs/>
          <w:sz w:val="29"/>
          <w:szCs w:val="29"/>
          <w:vertAlign w:val="baseline"/>
          <w:lang w:val="en-US" w:eastAsia="zh-CN"/>
        </w:rPr>
        <w:t>?</w:t>
      </w:r>
    </w:p>
    <w:p>
      <w:pPr>
        <w:pStyle w:val="2"/>
        <w:keepNext w:val="0"/>
        <w:keepLines w:val="0"/>
        <w:widowControl/>
        <w:numPr>
          <w:ilvl w:val="0"/>
          <w:numId w:val="3"/>
        </w:numPr>
        <w:suppressLineNumbers w:val="0"/>
        <w:shd w:val="clear" w:fill="FFFFFF"/>
        <w:spacing w:before="105" w:beforeAutospacing="0" w:after="105" w:afterAutospacing="0"/>
        <w:ind w:right="0"/>
        <w:rPr>
          <w:rFonts w:hint="default" w:ascii="Times New Roman" w:hAnsi="Times New Roman" w:cs="Times New Roman"/>
          <w:b w:val="0"/>
          <w:bCs w:val="0"/>
          <w:i w:val="0"/>
          <w:iCs w:val="0"/>
          <w:sz w:val="29"/>
          <w:szCs w:val="29"/>
          <w:vertAlign w:val="baseline"/>
          <w:lang w:val="en-US" w:eastAsia="zh-CN"/>
        </w:rPr>
      </w:pPr>
      <w:r>
        <w:rPr>
          <w:rFonts w:hint="eastAsia" w:ascii="Times New Roman" w:hAnsi="Times New Roman" w:cs="Times New Roman"/>
          <w:b w:val="0"/>
          <w:bCs w:val="0"/>
          <w:sz w:val="29"/>
          <w:szCs w:val="29"/>
          <w:vertAlign w:val="baseline"/>
          <w:lang w:val="en-US" w:eastAsia="zh-CN"/>
        </w:rPr>
        <w:t xml:space="preserve">Which </w:t>
      </w:r>
      <w:bookmarkStart w:id="0" w:name="_GoBack"/>
      <w:bookmarkEnd w:id="0"/>
      <w:r>
        <w:rPr>
          <w:rFonts w:hint="eastAsia" w:ascii="Times New Roman" w:hAnsi="Times New Roman" w:cs="Times New Roman"/>
          <w:b w:val="0"/>
          <w:bCs w:val="0"/>
          <w:sz w:val="29"/>
          <w:szCs w:val="29"/>
          <w:vertAlign w:val="baseline"/>
          <w:lang w:val="en-US" w:eastAsia="zh-CN"/>
        </w:rPr>
        <w:t xml:space="preserve">book is the film </w:t>
      </w:r>
      <w:r>
        <w:rPr>
          <w:rFonts w:hint="default" w:ascii="Times New Roman" w:hAnsi="Times New Roman" w:cs="Times New Roman"/>
          <w:b w:val="0"/>
          <w:bCs w:val="0"/>
          <w:i/>
          <w:iCs/>
          <w:sz w:val="29"/>
          <w:szCs w:val="29"/>
          <w:vertAlign w:val="baseline"/>
          <w:lang w:val="en-US" w:eastAsia="zh-CN"/>
        </w:rPr>
        <w:fldChar w:fldCharType="begin"/>
      </w:r>
      <w:r>
        <w:rPr>
          <w:rFonts w:hint="default" w:ascii="Times New Roman" w:hAnsi="Times New Roman" w:cs="Times New Roman"/>
          <w:b w:val="0"/>
          <w:bCs w:val="0"/>
          <w:i/>
          <w:iCs/>
          <w:sz w:val="29"/>
          <w:szCs w:val="29"/>
          <w:vertAlign w:val="baseline"/>
          <w:lang w:val="en-US" w:eastAsia="zh-CN"/>
        </w:rPr>
        <w:instrText xml:space="preserve"> HYPERLINK "https://en.wikipedia.org/wiki/Princess_Iron_Fan_(1941_film)" \o "Princess Iron Fan (1941 film)" </w:instrText>
      </w:r>
      <w:r>
        <w:rPr>
          <w:rFonts w:hint="default" w:ascii="Times New Roman" w:hAnsi="Times New Roman" w:cs="Times New Roman"/>
          <w:b w:val="0"/>
          <w:bCs w:val="0"/>
          <w:i/>
          <w:iCs/>
          <w:sz w:val="29"/>
          <w:szCs w:val="29"/>
          <w:vertAlign w:val="baseline"/>
          <w:lang w:val="en-US" w:eastAsia="zh-CN"/>
        </w:rPr>
        <w:fldChar w:fldCharType="separate"/>
      </w:r>
      <w:r>
        <w:rPr>
          <w:rFonts w:hint="default" w:ascii="Times New Roman" w:hAnsi="Times New Roman" w:cs="Times New Roman"/>
          <w:b w:val="0"/>
          <w:bCs w:val="0"/>
          <w:i/>
          <w:iCs/>
          <w:sz w:val="29"/>
          <w:szCs w:val="29"/>
          <w:vertAlign w:val="baseline"/>
          <w:lang w:val="en-US" w:eastAsia="zh-CN"/>
        </w:rPr>
        <w:t>Princess Iron Fan</w:t>
      </w:r>
      <w:r>
        <w:rPr>
          <w:rFonts w:hint="default" w:ascii="Times New Roman" w:hAnsi="Times New Roman" w:cs="Times New Roman"/>
          <w:b w:val="0"/>
          <w:bCs w:val="0"/>
          <w:i/>
          <w:iCs/>
          <w:sz w:val="29"/>
          <w:szCs w:val="29"/>
          <w:vertAlign w:val="baseline"/>
          <w:lang w:val="en-US" w:eastAsia="zh-CN"/>
        </w:rPr>
        <w:fldChar w:fldCharType="end"/>
      </w:r>
      <w:r>
        <w:rPr>
          <w:rFonts w:hint="eastAsia" w:ascii="Times New Roman" w:hAnsi="Times New Roman" w:cs="Times New Roman"/>
          <w:b w:val="0"/>
          <w:bCs w:val="0"/>
          <w:i w:val="0"/>
          <w:iCs w:val="0"/>
          <w:sz w:val="29"/>
          <w:szCs w:val="29"/>
          <w:vertAlign w:val="baseline"/>
          <w:lang w:val="en-US" w:eastAsia="zh-CN"/>
        </w:rPr>
        <w:t>(</w:t>
      </w:r>
      <w:r>
        <w:rPr>
          <w:rFonts w:hint="eastAsia" w:ascii="楷体" w:hAnsi="楷体" w:eastAsia="楷体" w:cs="楷体"/>
          <w:b w:val="0"/>
          <w:bCs w:val="0"/>
          <w:sz w:val="29"/>
          <w:szCs w:val="29"/>
          <w:vertAlign w:val="baseline"/>
          <w:lang w:val="en-US" w:eastAsia="zh-CN"/>
        </w:rPr>
        <w:t>《铁扇公主》)</w:t>
      </w:r>
      <w:r>
        <w:rPr>
          <w:rFonts w:hint="eastAsia" w:ascii="Times New Roman" w:hAnsi="Times New Roman" w:cs="Times New Roman"/>
          <w:b w:val="0"/>
          <w:bCs w:val="0"/>
          <w:sz w:val="29"/>
          <w:szCs w:val="29"/>
          <w:vertAlign w:val="baseline"/>
          <w:lang w:val="en-US" w:eastAsia="zh-CN"/>
        </w:rPr>
        <w:t>based on</w:t>
      </w:r>
      <w:r>
        <w:rPr>
          <w:rFonts w:hint="eastAsia" w:ascii="楷体" w:hAnsi="楷体" w:eastAsia="楷体" w:cs="楷体"/>
          <w:b w:val="0"/>
          <w:bCs w:val="0"/>
          <w:sz w:val="29"/>
          <w:szCs w:val="29"/>
          <w:vertAlign w:val="baseline"/>
          <w:lang w:val="en-US" w:eastAsia="zh-CN"/>
        </w:rPr>
        <w:t>?</w:t>
      </w:r>
    </w:p>
    <w:p>
      <w:pPr>
        <w:pStyle w:val="2"/>
        <w:keepNext w:val="0"/>
        <w:keepLines w:val="0"/>
        <w:widowControl/>
        <w:numPr>
          <w:numId w:val="0"/>
        </w:numPr>
        <w:suppressLineNumbers w:val="0"/>
        <w:shd w:val="clear" w:fill="FFFFFF"/>
        <w:spacing w:before="105" w:beforeAutospacing="0" w:after="105" w:afterAutospacing="0"/>
        <w:ind w:leftChars="0" w:right="0" w:rightChars="0"/>
        <w:rPr>
          <w:rFonts w:hint="default" w:ascii="Times New Roman" w:hAnsi="Times New Roman" w:cs="Times New Roman"/>
          <w:b w:val="0"/>
          <w:bCs w:val="0"/>
          <w:sz w:val="29"/>
          <w:szCs w:val="29"/>
          <w:vertAlign w:val="baseline"/>
          <w:lang w:val="en-US" w:eastAsia="zh-CN"/>
        </w:rPr>
      </w:pPr>
    </w:p>
    <w:p>
      <w:pPr>
        <w:pStyle w:val="2"/>
        <w:keepNext w:val="0"/>
        <w:keepLines w:val="0"/>
        <w:widowControl/>
        <w:suppressLineNumbers w:val="0"/>
        <w:shd w:val="clear" w:fill="FFFFFF"/>
        <w:spacing w:before="105" w:beforeAutospacing="0" w:after="105" w:afterAutospacing="0"/>
        <w:ind w:left="0" w:right="0" w:firstLine="580" w:firstLineChars="200"/>
        <w:rPr>
          <w:rFonts w:hint="default" w:ascii="Times New Roman" w:hAnsi="Times New Roman" w:cs="Times New Roman"/>
          <w:b w:val="0"/>
          <w:bCs w:val="0"/>
          <w:sz w:val="29"/>
          <w:szCs w:val="29"/>
          <w:vertAlign w:val="baseline"/>
          <w:lang w:val="en-US" w:eastAsia="zh-CN"/>
        </w:rPr>
      </w:pPr>
    </w:p>
    <w:p>
      <w:pPr>
        <w:ind w:firstLine="580" w:firstLineChars="200"/>
        <w:rPr>
          <w:rFonts w:hint="default" w:ascii="Times New Roman" w:hAnsi="Times New Roman" w:cs="Times New Roman"/>
          <w:b w:val="0"/>
          <w:bCs w:val="0"/>
          <w:sz w:val="29"/>
          <w:szCs w:val="29"/>
          <w:vertAlign w:val="baseline"/>
          <w:lang w:val="en-US" w:eastAsia="zh-CN"/>
        </w:rPr>
      </w:pPr>
    </w:p>
    <w:p/>
    <w:sectPr>
      <w:pgSz w:w="11906" w:h="16838"/>
      <w:pgMar w:top="1440" w:right="1800" w:bottom="1440" w:left="1800" w:header="851" w:footer="992" w:gutter="0"/>
      <w:cols w:space="425" w:num="1"/>
      <w:docGrid w:type="lines" w:linePitch="312" w:charSpace="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Times New Roman">
    <w:panose1 w:val="02020603050405020304"/>
    <w:charset w:val="00"/>
    <w:family w:val="roman"/>
    <w:pitch w:val="variable"/>
    <w:sig w:usb0="20007A87" w:usb1="80000000" w:usb2="00000008" w:usb3="00000000" w:csb0="000001FF" w:csb1="00000000"/>
  </w:font>
  <w:font w:name="宋体">
    <w:panose1 w:val="02010600030101010101"/>
    <w:charset w:val="86"/>
    <w:family w:val="auto"/>
    <w:pitch w:val="default"/>
    <w:sig w:usb0="00000003" w:usb1="288F0000" w:usb2="00000006" w:usb3="00000000" w:csb0="00040001" w:csb1="00000000"/>
  </w:font>
  <w:font w:name="Wingdings">
    <w:panose1 w:val="05000000000000000000"/>
    <w:charset w:val="02"/>
    <w:family w:val="auto"/>
    <w:pitch w:val="default"/>
    <w:sig w:usb0="00000000" w:usb1="00000000" w:usb2="00000000" w:usb3="00000000" w:csb0="80000000" w:csb1="00000000"/>
  </w:font>
  <w:font w:name="Arial">
    <w:panose1 w:val="020B0604020202020204"/>
    <w:charset w:val="01"/>
    <w:family w:val="swiss"/>
    <w:pitch w:val="default"/>
    <w:sig w:usb0="E0002EFF" w:usb1="C000785B" w:usb2="00000009" w:usb3="00000000" w:csb0="400001FF" w:csb1="FFFF0000"/>
  </w:font>
  <w:font w:name="黑体">
    <w:panose1 w:val="02010609060101010101"/>
    <w:charset w:val="86"/>
    <w:family w:val="auto"/>
    <w:pitch w:val="default"/>
    <w:sig w:usb0="800002BF" w:usb1="38CF7CFA" w:usb2="00000016" w:usb3="00000000" w:csb0="00040001" w:csb1="00000000"/>
  </w:font>
  <w:font w:name="Courier New">
    <w:panose1 w:val="02070309020205020404"/>
    <w:charset w:val="01"/>
    <w:family w:val="modern"/>
    <w:pitch w:val="default"/>
    <w:sig w:usb0="E0002EFF" w:usb1="C0007843" w:usb2="00000009" w:usb3="00000000" w:csb0="400001FF" w:csb1="FFFF0000"/>
  </w:font>
  <w:font w:name="Symbol">
    <w:panose1 w:val="05050102010706020507"/>
    <w:charset w:val="02"/>
    <w:family w:val="roman"/>
    <w:pitch w:val="default"/>
    <w:sig w:usb0="00000000" w:usb1="00000000" w:usb2="00000000" w:usb3="00000000" w:csb0="80000000" w:csb1="00000000"/>
  </w:font>
  <w:font w:name="Calibri">
    <w:panose1 w:val="020F0502020204030204"/>
    <w:charset w:val="00"/>
    <w:family w:val="swiss"/>
    <w:pitch w:val="default"/>
    <w:sig w:usb0="E4002EFF" w:usb1="C000247B" w:usb2="00000009" w:usb3="00000000" w:csb0="200001FF" w:csb1="00000000"/>
  </w:font>
  <w:font w:name="楷体">
    <w:panose1 w:val="02010609060101010101"/>
    <w:charset w:val="86"/>
    <w:family w:val="auto"/>
    <w:pitch w:val="default"/>
    <w:sig w:usb0="800002BF" w:usb1="38CF7CFA" w:usb2="00000016" w:usb3="00000000" w:csb0="00040001" w:csb1="00000000"/>
  </w:font>
  <w:font w:name="sans-serif">
    <w:altName w:val="Segoe Print"/>
    <w:panose1 w:val="00000000000000000000"/>
    <w:charset w:val="00"/>
    <w:family w:val="auto"/>
    <w:pitch w:val="default"/>
    <w:sig w:usb0="00000000" w:usb1="00000000" w:usb2="00000000" w:usb3="00000000" w:csb0="00000000" w:csb1="00000000"/>
  </w:font>
  <w:font w:name="Segoe Print">
    <w:panose1 w:val="02000600000000000000"/>
    <w:charset w:val="00"/>
    <w:family w:val="auto"/>
    <w:pitch w:val="default"/>
    <w:sig w:usb0="0000028F" w:usb1="00000000" w:usb2="00000000" w:usb3="00000000" w:csb0="2000009F" w:csb1="47010000"/>
  </w:font>
  <w:font w:name="微软雅黑">
    <w:panose1 w:val="020B0503020204020204"/>
    <w:charset w:val="86"/>
    <w:family w:val="auto"/>
    <w:pitch w:val="default"/>
    <w:sig w:usb0="80000287" w:usb1="2ACF3C50" w:usb2="00000016" w:usb3="00000000" w:csb0="0004001F" w:csb1="00000000"/>
  </w:font>
  <w:font w:name="Tahoma">
    <w:panose1 w:val="020B0604030504040204"/>
    <w:charset w:val="00"/>
    <w:family w:val="auto"/>
    <w:pitch w:val="default"/>
    <w:sig w:usb0="E1002EFF" w:usb1="C000605B" w:usb2="00000029" w:usb3="00000000" w:csb0="200101FF" w:csb1="20280000"/>
  </w:font>
  <w:font w:name="Wingdings">
    <w:panose1 w:val="05000000000000000000"/>
    <w:charset w:val="00"/>
    <w:family w:val="auto"/>
    <w:pitch w:val="default"/>
    <w:sig w:usb0="00000000" w:usb1="00000000" w:usb2="00000000" w:usb3="00000000" w:csb0="80000000" w:csb1="00000000"/>
  </w:font>
</w:font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abstractNum w:abstractNumId="0">
    <w:nsid w:val="971E76DF"/>
    <w:multiLevelType w:val="singleLevel"/>
    <w:tmpl w:val="971E76DF"/>
    <w:lvl w:ilvl="0" w:tentative="0">
      <w:start w:val="1"/>
      <w:numFmt w:val="decimal"/>
      <w:lvlText w:val="%1."/>
      <w:lvlJc w:val="left"/>
      <w:pPr>
        <w:tabs>
          <w:tab w:val="left" w:pos="312"/>
        </w:tabs>
      </w:pPr>
    </w:lvl>
  </w:abstractNum>
  <w:abstractNum w:abstractNumId="1">
    <w:nsid w:val="AC2CCFE2"/>
    <w:multiLevelType w:val="singleLevel"/>
    <w:tmpl w:val="AC2CCFE2"/>
    <w:lvl w:ilvl="0" w:tentative="0">
      <w:start w:val="1"/>
      <w:numFmt w:val="bullet"/>
      <w:lvlText w:val=""/>
      <w:lvlJc w:val="left"/>
      <w:pPr>
        <w:ind w:left="420" w:leftChars="0" w:hanging="420" w:firstLineChars="0"/>
      </w:pPr>
      <w:rPr>
        <w:rFonts w:hint="default" w:ascii="Wingdings" w:hAnsi="Wingdings"/>
      </w:rPr>
    </w:lvl>
  </w:abstractNum>
  <w:abstractNum w:abstractNumId="2">
    <w:nsid w:val="5021EC1B"/>
    <w:multiLevelType w:val="singleLevel"/>
    <w:tmpl w:val="5021EC1B"/>
    <w:lvl w:ilvl="0" w:tentative="0">
      <w:start w:val="1"/>
      <w:numFmt w:val="decimal"/>
      <w:suff w:val="space"/>
      <w:lvlText w:val="%1."/>
      <w:lvlJc w:val="left"/>
    </w:lvl>
  </w:abstractNum>
  <w:num w:numId="1">
    <w:abstractNumId w:val="0"/>
  </w:num>
  <w:num w:numId="2">
    <w:abstractNumId w:val="1"/>
  </w:num>
  <w:num w:numId="3">
    <w:abstractNumId w:val="2"/>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90"/>
  <w:embedSystemFonts/>
  <w:bordersDoNotSurroundHeader w:val="0"/>
  <w:bordersDoNotSurroundFooter w:val="0"/>
  <w:documentProtection w:enforcement="0"/>
  <w:defaultTabStop w:val="420"/>
  <w:drawingGridVerticalSpacing w:val="156"/>
  <w:displayHorizontalDrawingGridEvery w:val="1"/>
  <w:displayVerticalDrawingGridEvery w:val="1"/>
  <w:noPunctuationKerning w:val="1"/>
  <w:characterSpacingControl w:val="compressPunctuation"/>
  <w:compat>
    <w:spaceForUL/>
    <w:balanceSingleByteDoubleByteWidth/>
    <w:doNotLeaveBackslashAlone/>
    <w:ulTrailSpace/>
    <w:doNotExpandShiftReturn/>
    <w:adjustLineHeightInTable/>
    <w:doNotWrapTextWithPunct/>
    <w:doNotUseEastAsianBreakRules/>
    <w:useFELayout/>
    <w:doNotUseIndentAsNumberingTabStop/>
    <w:useAltKinsokuLineBreakRules/>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73FB5443"/>
    <w:rsid w:val="0B502143"/>
    <w:rsid w:val="29443341"/>
    <w:rsid w:val="36B528F1"/>
    <w:rsid w:val="67632941"/>
    <w:rsid w:val="68BA2432"/>
    <w:rsid w:val="73FB5443"/>
    <w:rsid w:val="7D9C4E2F"/>
  </w:rsids>
  <m:mathPr>
    <m:mathFont m:val="Cambria Math"/>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doNotIncludeSubdocsInStats/>
  <w:shapeDefaults>
    <o:shapedefaults fillcolor="#FFFFFF" fill="t" stroke="t">
      <v:fill on="t" focussize="0,0"/>
      <v:stroke color="#000000"/>
    </o:shapedefaults>
    <o:shapelayout v:ext="edit">
      <o:idmap v:ext="edit" data="1"/>
    </o:shapelayout>
  </w:shapeDefaults>
</w:settings>
</file>

<file path=word/styles.xml><?xml version="1.0" encoding="utf-8"?>
<w:styles xmlns:mc="http://schemas.openxmlformats.org/markup-compatibility/2006" xmlns:o="urn:schemas-microsoft-com:office:office" xmlns:r="http://schemas.openxmlformats.org/officeDocument/2006/relationships" xmlns:m="http://schemas.openxmlformats.org/officeDocument/2006/math" xmlns:v="urn:schemas-microsoft-com:vml" xmlns:w="http://schemas.openxmlformats.org/wordprocessingml/2006/main" xmlns:w14="http://schemas.microsoft.com/office/word/2010/wordml" xmlns:w10="urn:schemas-microsoft-com:office:word" xmlns:sl="http://schemas.openxmlformats.org/schemaLibrary/2006/main" mc:Ignorable="w14">
  <w:docDefaults>
    <w:rPrDefault>
      <w:rPr>
        <w:rFonts w:ascii="Times New Roman" w:hAnsi="Times New Roman" w:eastAsia="宋体" w:cs="Times New Roman"/>
      </w:rPr>
    </w:rPrDefault>
  </w:docDefaults>
  <w:latentStyles w:count="260" w:defQFormat="0" w:defUnhideWhenUsed="1" w:defSemiHidden="1" w:defUIPriority="99" w:defLockedState="0">
    <w:lsdException w:qFormat="1" w:unhideWhenUsed="0" w:uiPriority="0" w:semiHidden="0" w:name="Normal"/>
    <w:lsdException w:qFormat="1" w:unhideWhenUsed="0" w:uiPriority="0" w:semiHidden="0" w:name="heading 1"/>
    <w:lsdException w:qFormat="1" w:uiPriority="0" w:name="heading 2"/>
    <w:lsdException w:qFormat="1" w:uiPriority="0" w:name="heading 3"/>
    <w:lsdException w:qFormat="1" w:uiPriority="0" w:name="heading 4"/>
    <w:lsdException w:qFormat="1" w:uiPriority="0" w:name="heading 5"/>
    <w:lsdException w:qFormat="1" w:uiPriority="0" w:name="heading 6"/>
    <w:lsdException w:qFormat="1" w:uiPriority="0" w:name="heading 7"/>
    <w:lsdException w:qFormat="1" w:uiPriority="0" w:name="heading 8"/>
    <w:lsdException w:qFormat="1" w:uiPriority="0" w:name="heading 9"/>
    <w:lsdException w:unhideWhenUsed="0" w:uiPriority="0" w:semiHidden="0" w:name="index 1"/>
    <w:lsdException w:unhideWhenUsed="0" w:uiPriority="0" w:semiHidden="0" w:name="index 2"/>
    <w:lsdException w:unhideWhenUsed="0" w:uiPriority="0" w:semiHidden="0" w:name="index 3"/>
    <w:lsdException w:unhideWhenUsed="0" w:uiPriority="0" w:semiHidden="0" w:name="index 4"/>
    <w:lsdException w:unhideWhenUsed="0" w:uiPriority="0" w:semiHidden="0" w:name="index 5"/>
    <w:lsdException w:unhideWhenUsed="0" w:uiPriority="0" w:semiHidden="0" w:name="index 6"/>
    <w:lsdException w:unhideWhenUsed="0" w:uiPriority="0" w:semiHidden="0" w:name="index 7"/>
    <w:lsdException w:unhideWhenUsed="0" w:uiPriority="0" w:semiHidden="0" w:name="index 8"/>
    <w:lsdException w:unhideWhenUsed="0" w:uiPriority="0" w:semiHidden="0" w:name="index 9"/>
    <w:lsdException w:unhideWhenUsed="0" w:uiPriority="0" w:semiHidden="0" w:name="toc 1"/>
    <w:lsdException w:unhideWhenUsed="0" w:uiPriority="0" w:semiHidden="0" w:name="toc 2"/>
    <w:lsdException w:unhideWhenUsed="0" w:uiPriority="0" w:semiHidden="0" w:name="toc 3"/>
    <w:lsdException w:unhideWhenUsed="0" w:uiPriority="0" w:semiHidden="0" w:name="toc 4"/>
    <w:lsdException w:unhideWhenUsed="0" w:uiPriority="0" w:semiHidden="0" w:name="toc 5"/>
    <w:lsdException w:unhideWhenUsed="0" w:uiPriority="0" w:semiHidden="0" w:name="toc 6"/>
    <w:lsdException w:unhideWhenUsed="0" w:uiPriority="0" w:semiHidden="0" w:name="toc 7"/>
    <w:lsdException w:unhideWhenUsed="0" w:uiPriority="0" w:semiHidden="0" w:name="toc 8"/>
    <w:lsdException w:unhideWhenUsed="0" w:uiPriority="0" w:semiHidden="0" w:name="toc 9"/>
    <w:lsdException w:unhideWhenUsed="0" w:uiPriority="0" w:semiHidden="0" w:name="Normal Indent"/>
    <w:lsdException w:unhideWhenUsed="0" w:uiPriority="0" w:semiHidden="0" w:name="footnote text"/>
    <w:lsdException w:unhideWhenUsed="0" w:uiPriority="0" w:semiHidden="0" w:name="annotation text"/>
    <w:lsdException w:unhideWhenUsed="0" w:uiPriority="0" w:semiHidden="0" w:name="header"/>
    <w:lsdException w:unhideWhenUsed="0" w:uiPriority="0" w:semiHidden="0" w:name="footer"/>
    <w:lsdException w:unhideWhenUsed="0" w:uiPriority="0" w:semiHidden="0" w:name="index heading"/>
    <w:lsdException w:qFormat="1" w:uiPriority="0" w:name="caption"/>
    <w:lsdException w:unhideWhenUsed="0" w:uiPriority="0" w:semiHidden="0" w:name="table of figures"/>
    <w:lsdException w:unhideWhenUsed="0" w:uiPriority="0" w:semiHidden="0" w:name="envelope address"/>
    <w:lsdException w:unhideWhenUsed="0" w:uiPriority="0" w:semiHidden="0" w:name="envelope return"/>
    <w:lsdException w:unhideWhenUsed="0" w:uiPriority="0" w:semiHidden="0" w:name="footnote reference"/>
    <w:lsdException w:unhideWhenUsed="0" w:uiPriority="0" w:semiHidden="0" w:name="annotation reference"/>
    <w:lsdException w:unhideWhenUsed="0" w:uiPriority="0" w:semiHidden="0" w:name="line number"/>
    <w:lsdException w:unhideWhenUsed="0" w:uiPriority="0" w:semiHidden="0" w:name="page number"/>
    <w:lsdException w:unhideWhenUsed="0" w:uiPriority="0" w:semiHidden="0" w:name="endnote reference"/>
    <w:lsdException w:unhideWhenUsed="0" w:uiPriority="0" w:semiHidden="0" w:name="endnote text"/>
    <w:lsdException w:unhideWhenUsed="0" w:uiPriority="0" w:semiHidden="0" w:name="table of authorities"/>
    <w:lsdException w:unhideWhenUsed="0" w:uiPriority="0" w:semiHidden="0" w:name="macro"/>
    <w:lsdException w:unhideWhenUsed="0" w:uiPriority="0" w:semiHidden="0" w:name="toa heading"/>
    <w:lsdException w:unhideWhenUsed="0" w:uiPriority="0" w:semiHidden="0" w:name="List"/>
    <w:lsdException w:unhideWhenUsed="0" w:uiPriority="0" w:semiHidden="0" w:name="List Bullet"/>
    <w:lsdException w:unhideWhenUsed="0" w:uiPriority="0" w:semiHidden="0" w:name="List Number"/>
    <w:lsdException w:unhideWhenUsed="0" w:uiPriority="0" w:semiHidden="0" w:name="List 2"/>
    <w:lsdException w:unhideWhenUsed="0" w:uiPriority="0" w:semiHidden="0" w:name="List 3"/>
    <w:lsdException w:unhideWhenUsed="0" w:uiPriority="0" w:semiHidden="0" w:name="List 4"/>
    <w:lsdException w:unhideWhenUsed="0" w:uiPriority="0" w:semiHidden="0" w:name="List 5"/>
    <w:lsdException w:unhideWhenUsed="0" w:uiPriority="0" w:semiHidden="0" w:name="List Bullet 2"/>
    <w:lsdException w:unhideWhenUsed="0" w:uiPriority="0" w:semiHidden="0" w:name="List Bullet 3"/>
    <w:lsdException w:unhideWhenUsed="0" w:uiPriority="0" w:semiHidden="0" w:name="List Bullet 4"/>
    <w:lsdException w:unhideWhenUsed="0" w:uiPriority="0" w:semiHidden="0" w:name="List Bullet 5"/>
    <w:lsdException w:unhideWhenUsed="0" w:uiPriority="0" w:semiHidden="0" w:name="List Number 2"/>
    <w:lsdException w:unhideWhenUsed="0" w:uiPriority="0" w:semiHidden="0" w:name="List Number 3"/>
    <w:lsdException w:unhideWhenUsed="0" w:uiPriority="0" w:semiHidden="0" w:name="List Number 4"/>
    <w:lsdException w:unhideWhenUsed="0" w:uiPriority="0" w:semiHidden="0" w:name="List Number 5"/>
    <w:lsdException w:qFormat="1" w:unhideWhenUsed="0" w:uiPriority="0" w:semiHidden="0" w:name="Title"/>
    <w:lsdException w:unhideWhenUsed="0" w:uiPriority="0" w:semiHidden="0" w:name="Closing"/>
    <w:lsdException w:unhideWhenUsed="0" w:uiPriority="0" w:semiHidden="0" w:name="Signature"/>
    <w:lsdException w:qFormat="1" w:unhideWhenUsed="0" w:uiPriority="0" w:name="Default Paragraph Font"/>
    <w:lsdException w:unhideWhenUsed="0" w:uiPriority="0" w:semiHidden="0" w:name="Body Text"/>
    <w:lsdException w:unhideWhenUsed="0" w:uiPriority="0" w:semiHidden="0" w:name="Body Text Indent"/>
    <w:lsdException w:unhideWhenUsed="0" w:uiPriority="0" w:semiHidden="0" w:name="List Continue"/>
    <w:lsdException w:unhideWhenUsed="0" w:uiPriority="0" w:semiHidden="0" w:name="List Continue 2"/>
    <w:lsdException w:unhideWhenUsed="0" w:uiPriority="0" w:semiHidden="0" w:name="List Continue 3"/>
    <w:lsdException w:unhideWhenUsed="0" w:uiPriority="0" w:semiHidden="0" w:name="List Continue 4"/>
    <w:lsdException w:unhideWhenUsed="0" w:uiPriority="0" w:semiHidden="0" w:name="List Continue 5"/>
    <w:lsdException w:unhideWhenUsed="0" w:uiPriority="0" w:semiHidden="0" w:name="Message Header"/>
    <w:lsdException w:qFormat="1" w:unhideWhenUsed="0" w:uiPriority="0" w:semiHidden="0" w:name="Subtitle"/>
    <w:lsdException w:unhideWhenUsed="0" w:uiPriority="0" w:semiHidden="0" w:name="Salutation"/>
    <w:lsdException w:unhideWhenUsed="0" w:uiPriority="0" w:semiHidden="0" w:name="Date"/>
    <w:lsdException w:unhideWhenUsed="0" w:uiPriority="0" w:semiHidden="0" w:name="Body Text First Indent"/>
    <w:lsdException w:unhideWhenUsed="0" w:uiPriority="0" w:semiHidden="0" w:name="Body Text First Indent 2"/>
    <w:lsdException w:unhideWhenUsed="0" w:uiPriority="0" w:semiHidden="0" w:name="Note Heading"/>
    <w:lsdException w:unhideWhenUsed="0" w:uiPriority="0" w:semiHidden="0" w:name="Body Text 2"/>
    <w:lsdException w:unhideWhenUsed="0" w:uiPriority="0" w:semiHidden="0" w:name="Body Text 3"/>
    <w:lsdException w:unhideWhenUsed="0" w:uiPriority="0" w:semiHidden="0" w:name="Body Text Indent 2"/>
    <w:lsdException w:unhideWhenUsed="0" w:uiPriority="0" w:semiHidden="0" w:name="Body Text Indent 3"/>
    <w:lsdException w:unhideWhenUsed="0" w:uiPriority="0" w:semiHidden="0" w:name="Block Text"/>
    <w:lsdException w:qFormat="1" w:unhideWhenUsed="0" w:uiPriority="0" w:semiHidden="0" w:name="Hyperlink"/>
    <w:lsdException w:unhideWhenUsed="0" w:uiPriority="0" w:semiHidden="0" w:name="FollowedHyperlink"/>
    <w:lsdException w:qFormat="1" w:unhideWhenUsed="0" w:uiPriority="0" w:semiHidden="0" w:name="Strong"/>
    <w:lsdException w:qFormat="1" w:unhideWhenUsed="0" w:uiPriority="0" w:semiHidden="0" w:name="Emphasis"/>
    <w:lsdException w:unhideWhenUsed="0" w:uiPriority="0" w:semiHidden="0" w:name="Document Map"/>
    <w:lsdException w:unhideWhenUsed="0" w:uiPriority="0" w:semiHidden="0" w:name="Plain Text"/>
    <w:lsdException w:unhideWhenUsed="0" w:uiPriority="0" w:semiHidden="0" w:name="E-mail Signature"/>
    <w:lsdException w:qFormat="1" w:unhideWhenUsed="0" w:uiPriority="0" w:semiHidden="0" w:name="Normal (Web)"/>
    <w:lsdException w:unhideWhenUsed="0" w:uiPriority="0" w:semiHidden="0" w:name="HTML Acronym"/>
    <w:lsdException w:unhideWhenUsed="0" w:uiPriority="0" w:semiHidden="0" w:name="HTML Address"/>
    <w:lsdException w:unhideWhenUsed="0" w:uiPriority="0" w:semiHidden="0" w:name="HTML Cite"/>
    <w:lsdException w:unhideWhenUsed="0" w:uiPriority="0" w:semiHidden="0" w:name="HTML Code"/>
    <w:lsdException w:unhideWhenUsed="0" w:uiPriority="0" w:semiHidden="0" w:name="HTML Definition"/>
    <w:lsdException w:unhideWhenUsed="0" w:uiPriority="0" w:semiHidden="0" w:name="HTML Keyboard"/>
    <w:lsdException w:unhideWhenUsed="0" w:uiPriority="0" w:semiHidden="0" w:name="HTML Preformatted"/>
    <w:lsdException w:unhideWhenUsed="0" w:uiPriority="0" w:semiHidden="0" w:name="HTML Sample"/>
    <w:lsdException w:unhideWhenUsed="0" w:uiPriority="0" w:semiHidden="0" w:name="HTML Typewriter"/>
    <w:lsdException w:unhideWhenUsed="0" w:uiPriority="0" w:semiHidden="0" w:name="HTML Variable"/>
    <w:lsdException w:qFormat="1" w:unhideWhenUsed="0" w:uiPriority="0" w:name="Normal Table"/>
    <w:lsdException w:unhideWhenUsed="0" w:uiPriority="0" w:semiHidden="0" w:name="annotation subject"/>
    <w:lsdException w:unhideWhenUsed="0" w:uiPriority="0" w:semiHidden="0" w:name="Table Simple 1"/>
    <w:lsdException w:unhideWhenUsed="0" w:uiPriority="0" w:semiHidden="0" w:name="Table Simple 2"/>
    <w:lsdException w:unhideWhenUsed="0" w:uiPriority="0" w:semiHidden="0" w:name="Table Simple 3"/>
    <w:lsdException w:unhideWhenUsed="0" w:uiPriority="0" w:semiHidden="0" w:name="Table Classic 1"/>
    <w:lsdException w:unhideWhenUsed="0" w:uiPriority="0" w:semiHidden="0" w:name="Table Classic 2"/>
    <w:lsdException w:unhideWhenUsed="0" w:uiPriority="0" w:semiHidden="0" w:name="Table Classic 3"/>
    <w:lsdException w:unhideWhenUsed="0" w:uiPriority="0" w:semiHidden="0" w:name="Table Classic 4"/>
    <w:lsdException w:unhideWhenUsed="0" w:uiPriority="0" w:semiHidden="0" w:name="Table Colorful 1"/>
    <w:lsdException w:unhideWhenUsed="0" w:uiPriority="0" w:semiHidden="0" w:name="Table Colorful 2"/>
    <w:lsdException w:unhideWhenUsed="0" w:uiPriority="0" w:semiHidden="0" w:name="Table Colorful 3"/>
    <w:lsdException w:unhideWhenUsed="0" w:uiPriority="0" w:semiHidden="0" w:name="Table Columns 1"/>
    <w:lsdException w:unhideWhenUsed="0" w:uiPriority="0" w:semiHidden="0" w:name="Table Columns 2"/>
    <w:lsdException w:unhideWhenUsed="0" w:uiPriority="0" w:semiHidden="0" w:name="Table Columns 3"/>
    <w:lsdException w:unhideWhenUsed="0" w:uiPriority="0" w:semiHidden="0" w:name="Table Columns 4"/>
    <w:lsdException w:unhideWhenUsed="0" w:uiPriority="0" w:semiHidden="0" w:name="Table Columns 5"/>
    <w:lsdException w:unhideWhenUsed="0" w:uiPriority="0" w:semiHidden="0" w:name="Table Grid 1"/>
    <w:lsdException w:unhideWhenUsed="0" w:uiPriority="0" w:semiHidden="0" w:name="Table Grid 2"/>
    <w:lsdException w:unhideWhenUsed="0" w:uiPriority="0" w:semiHidden="0" w:name="Table Grid 3"/>
    <w:lsdException w:unhideWhenUsed="0" w:uiPriority="0" w:semiHidden="0" w:name="Table Grid 4"/>
    <w:lsdException w:unhideWhenUsed="0" w:uiPriority="0" w:semiHidden="0" w:name="Table Grid 5"/>
    <w:lsdException w:unhideWhenUsed="0" w:uiPriority="0" w:semiHidden="0" w:name="Table Grid 6"/>
    <w:lsdException w:unhideWhenUsed="0" w:uiPriority="0" w:semiHidden="0" w:name="Table Grid 7"/>
    <w:lsdException w:unhideWhenUsed="0" w:uiPriority="0" w:semiHidden="0" w:name="Table Grid 8"/>
    <w:lsdException w:unhideWhenUsed="0" w:uiPriority="0" w:semiHidden="0" w:name="Table List 1"/>
    <w:lsdException w:unhideWhenUsed="0" w:uiPriority="0" w:semiHidden="0" w:name="Table List 2"/>
    <w:lsdException w:unhideWhenUsed="0" w:uiPriority="0" w:semiHidden="0" w:name="Table List 3"/>
    <w:lsdException w:unhideWhenUsed="0" w:uiPriority="0" w:semiHidden="0" w:name="Table List 4"/>
    <w:lsdException w:unhideWhenUsed="0" w:uiPriority="0" w:semiHidden="0" w:name="Table List 5"/>
    <w:lsdException w:unhideWhenUsed="0" w:uiPriority="0" w:semiHidden="0" w:name="Table List 6"/>
    <w:lsdException w:unhideWhenUsed="0" w:uiPriority="0" w:semiHidden="0" w:name="Table List 7"/>
    <w:lsdException w:unhideWhenUsed="0" w:uiPriority="0" w:semiHidden="0" w:name="Table List 8"/>
    <w:lsdException w:unhideWhenUsed="0" w:uiPriority="0" w:semiHidden="0" w:name="Table 3D effects 1"/>
    <w:lsdException w:unhideWhenUsed="0" w:uiPriority="0" w:semiHidden="0" w:name="Table 3D effects 2"/>
    <w:lsdException w:unhideWhenUsed="0" w:uiPriority="0" w:semiHidden="0" w:name="Table 3D effects 3"/>
    <w:lsdException w:unhideWhenUsed="0" w:uiPriority="0" w:semiHidden="0" w:name="Table Contemporary"/>
    <w:lsdException w:unhideWhenUsed="0" w:uiPriority="0" w:semiHidden="0" w:name="Table Elegant"/>
    <w:lsdException w:unhideWhenUsed="0" w:uiPriority="0" w:semiHidden="0" w:name="Table Professional"/>
    <w:lsdException w:unhideWhenUsed="0" w:uiPriority="0" w:semiHidden="0" w:name="Table Subtle 1"/>
    <w:lsdException w:unhideWhenUsed="0" w:uiPriority="0" w:semiHidden="0" w:name="Table Subtle 2"/>
    <w:lsdException w:unhideWhenUsed="0" w:uiPriority="0" w:semiHidden="0" w:name="Table Web 1"/>
    <w:lsdException w:unhideWhenUsed="0" w:uiPriority="0" w:semiHidden="0" w:name="Table Web 2"/>
    <w:lsdException w:unhideWhenUsed="0" w:uiPriority="0" w:semiHidden="0" w:name="Table Web 3"/>
    <w:lsdException w:unhideWhenUsed="0" w:uiPriority="0" w:semiHidden="0" w:name="Balloon Text"/>
    <w:lsdException w:qFormat="1" w:unhideWhenUsed="0" w:uiPriority="0" w:semiHidden="0" w:name="Table Grid"/>
    <w:lsdException w:unhideWhenUsed="0" w:uiPriority="0" w:semiHidden="0" w:name="Table Theme"/>
    <w:lsdException w:unhideWhenUsed="0" w:uiPriority="60" w:semiHidden="0" w:name="Light Shading"/>
    <w:lsdException w:unhideWhenUsed="0" w:uiPriority="61" w:semiHidden="0" w:name="Light List"/>
    <w:lsdException w:unhideWhenUsed="0" w:uiPriority="62" w:semiHidden="0" w:name="Light Grid"/>
    <w:lsdException w:unhideWhenUsed="0" w:uiPriority="63" w:semiHidden="0" w:name="Medium Shading 1"/>
    <w:lsdException w:unhideWhenUsed="0" w:uiPriority="64" w:semiHidden="0" w:name="Medium Shading 2"/>
    <w:lsdException w:unhideWhenUsed="0" w:uiPriority="65" w:semiHidden="0" w:name="Medium List 1"/>
    <w:lsdException w:unhideWhenUsed="0" w:uiPriority="66" w:semiHidden="0" w:name="Medium List 2"/>
    <w:lsdException w:unhideWhenUsed="0" w:uiPriority="67" w:semiHidden="0" w:name="Medium Grid 1"/>
    <w:lsdException w:unhideWhenUsed="0" w:uiPriority="68" w:semiHidden="0" w:name="Medium Grid 2"/>
    <w:lsdException w:unhideWhenUsed="0" w:uiPriority="69" w:semiHidden="0" w:name="Medium Grid 3"/>
    <w:lsdException w:unhideWhenUsed="0" w:uiPriority="70" w:semiHidden="0" w:name="Dark List"/>
    <w:lsdException w:unhideWhenUsed="0" w:uiPriority="71" w:semiHidden="0" w:name="Colorful Shading"/>
    <w:lsdException w:unhideWhenUsed="0" w:uiPriority="72" w:semiHidden="0" w:name="Colorful List"/>
    <w:lsdException w:unhideWhenUsed="0" w:uiPriority="73" w:semiHidden="0" w:name="Colorful Grid"/>
    <w:lsdException w:unhideWhenUsed="0" w:uiPriority="60" w:semiHidden="0" w:name="Light Shading Accent 1"/>
    <w:lsdException w:unhideWhenUsed="0" w:uiPriority="61" w:semiHidden="0" w:name="Light List Accent 1"/>
    <w:lsdException w:unhideWhenUsed="0" w:uiPriority="62" w:semiHidden="0" w:name="Light Grid Accent 1"/>
    <w:lsdException w:unhideWhenUsed="0" w:uiPriority="63" w:semiHidden="0" w:name="Medium Shading 1 Accent 1"/>
    <w:lsdException w:unhideWhenUsed="0" w:uiPriority="64" w:semiHidden="0" w:name="Medium Shading 2 Accent 1"/>
    <w:lsdException w:unhideWhenUsed="0" w:uiPriority="65" w:semiHidden="0" w:name="Medium List 1 Accent 1"/>
    <w:lsdException w:unhideWhenUsed="0" w:uiPriority="66" w:semiHidden="0" w:name="Medium List 2 Accent 1"/>
    <w:lsdException w:unhideWhenUsed="0" w:uiPriority="67" w:semiHidden="0" w:name="Medium Grid 1 Accent 1"/>
    <w:lsdException w:unhideWhenUsed="0" w:uiPriority="68" w:semiHidden="0" w:name="Medium Grid 2 Accent 1"/>
    <w:lsdException w:unhideWhenUsed="0" w:uiPriority="69" w:semiHidden="0" w:name="Medium Grid 3 Accent 1"/>
    <w:lsdException w:unhideWhenUsed="0" w:uiPriority="70" w:semiHidden="0" w:name="Dark List Accent 1"/>
    <w:lsdException w:unhideWhenUsed="0" w:uiPriority="71" w:semiHidden="0" w:name="Colorful Shading Accent 1"/>
    <w:lsdException w:unhideWhenUsed="0" w:uiPriority="72" w:semiHidden="0" w:name="Colorful List Accent 1"/>
    <w:lsdException w:unhideWhenUsed="0" w:uiPriority="73" w:semiHidden="0" w:name="Colorful Grid Accent 1"/>
    <w:lsdException w:unhideWhenUsed="0" w:uiPriority="60" w:semiHidden="0" w:name="Light Shading Accent 2"/>
    <w:lsdException w:unhideWhenUsed="0" w:uiPriority="61" w:semiHidden="0" w:name="Light List Accent 2"/>
    <w:lsdException w:unhideWhenUsed="0" w:uiPriority="62" w:semiHidden="0" w:name="Light Grid Accent 2"/>
    <w:lsdException w:unhideWhenUsed="0" w:uiPriority="63" w:semiHidden="0" w:name="Medium Shading 1 Accent 2"/>
    <w:lsdException w:unhideWhenUsed="0" w:uiPriority="64" w:semiHidden="0" w:name="Medium Shading 2 Accent 2"/>
    <w:lsdException w:unhideWhenUsed="0" w:uiPriority="65" w:semiHidden="0" w:name="Medium List 1 Accent 2"/>
    <w:lsdException w:unhideWhenUsed="0" w:uiPriority="66" w:semiHidden="0" w:name="Medium List 2 Accent 2"/>
    <w:lsdException w:unhideWhenUsed="0" w:uiPriority="67" w:semiHidden="0" w:name="Medium Grid 1 Accent 2"/>
    <w:lsdException w:unhideWhenUsed="0" w:uiPriority="68" w:semiHidden="0" w:name="Medium Grid 2 Accent 2"/>
    <w:lsdException w:unhideWhenUsed="0" w:uiPriority="69" w:semiHidden="0" w:name="Medium Grid 3 Accent 2"/>
    <w:lsdException w:unhideWhenUsed="0" w:uiPriority="70" w:semiHidden="0" w:name="Dark List Accent 2"/>
    <w:lsdException w:unhideWhenUsed="0" w:uiPriority="71" w:semiHidden="0" w:name="Colorful Shading Accent 2"/>
    <w:lsdException w:unhideWhenUsed="0" w:uiPriority="72" w:semiHidden="0" w:name="Colorful List Accent 2"/>
    <w:lsdException w:unhideWhenUsed="0" w:uiPriority="73" w:semiHidden="0" w:name="Colorful Grid Accent 2"/>
    <w:lsdException w:unhideWhenUsed="0" w:uiPriority="60" w:semiHidden="0" w:name="Light Shading Accent 3"/>
    <w:lsdException w:unhideWhenUsed="0" w:uiPriority="61" w:semiHidden="0" w:name="Light List Accent 3"/>
    <w:lsdException w:unhideWhenUsed="0" w:uiPriority="62" w:semiHidden="0" w:name="Light Grid Accent 3"/>
    <w:lsdException w:unhideWhenUsed="0" w:uiPriority="63" w:semiHidden="0" w:name="Medium Shading 1 Accent 3"/>
    <w:lsdException w:unhideWhenUsed="0" w:uiPriority="64" w:semiHidden="0" w:name="Medium Shading 2 Accent 3"/>
    <w:lsdException w:unhideWhenUsed="0" w:uiPriority="65" w:semiHidden="0" w:name="Medium List 1 Accent 3"/>
    <w:lsdException w:unhideWhenUsed="0" w:uiPriority="66" w:semiHidden="0" w:name="Medium List 2 Accent 3"/>
    <w:lsdException w:unhideWhenUsed="0" w:uiPriority="67" w:semiHidden="0" w:name="Medium Grid 1 Accent 3"/>
    <w:lsdException w:unhideWhenUsed="0" w:uiPriority="68" w:semiHidden="0" w:name="Medium Grid 2 Accent 3"/>
    <w:lsdException w:unhideWhenUsed="0" w:uiPriority="69" w:semiHidden="0" w:name="Medium Grid 3 Accent 3"/>
    <w:lsdException w:unhideWhenUsed="0" w:uiPriority="70" w:semiHidden="0" w:name="Dark List Accent 3"/>
    <w:lsdException w:unhideWhenUsed="0" w:uiPriority="71" w:semiHidden="0" w:name="Colorful Shading Accent 3"/>
    <w:lsdException w:unhideWhenUsed="0" w:uiPriority="72" w:semiHidden="0" w:name="Colorful List Accent 3"/>
    <w:lsdException w:unhideWhenUsed="0" w:uiPriority="73" w:semiHidden="0" w:name="Colorful Grid Accent 3"/>
    <w:lsdException w:unhideWhenUsed="0" w:uiPriority="60" w:semiHidden="0" w:name="Light Shading Accent 4"/>
    <w:lsdException w:unhideWhenUsed="0" w:uiPriority="61" w:semiHidden="0" w:name="Light List Accent 4"/>
    <w:lsdException w:unhideWhenUsed="0" w:uiPriority="62" w:semiHidden="0" w:name="Light Grid Accent 4"/>
    <w:lsdException w:unhideWhenUsed="0" w:uiPriority="63" w:semiHidden="0" w:name="Medium Shading 1 Accent 4"/>
    <w:lsdException w:unhideWhenUsed="0" w:uiPriority="64" w:semiHidden="0" w:name="Medium Shading 2 Accent 4"/>
    <w:lsdException w:unhideWhenUsed="0" w:uiPriority="65" w:semiHidden="0" w:name="Medium List 1 Accent 4"/>
    <w:lsdException w:unhideWhenUsed="0" w:uiPriority="66" w:semiHidden="0" w:name="Medium List 2 Accent 4"/>
    <w:lsdException w:unhideWhenUsed="0" w:uiPriority="67" w:semiHidden="0" w:name="Medium Grid 1 Accent 4"/>
    <w:lsdException w:unhideWhenUsed="0" w:uiPriority="68" w:semiHidden="0" w:name="Medium Grid 2 Accent 4"/>
    <w:lsdException w:unhideWhenUsed="0" w:uiPriority="69" w:semiHidden="0" w:name="Medium Grid 3 Accent 4"/>
    <w:lsdException w:unhideWhenUsed="0" w:uiPriority="70" w:semiHidden="0" w:name="Dark List Accent 4"/>
    <w:lsdException w:unhideWhenUsed="0" w:uiPriority="71" w:semiHidden="0" w:name="Colorful Shading Accent 4"/>
    <w:lsdException w:unhideWhenUsed="0" w:uiPriority="72" w:semiHidden="0" w:name="Colorful List Accent 4"/>
    <w:lsdException w:unhideWhenUsed="0" w:uiPriority="73" w:semiHidden="0" w:name="Colorful Grid Accent 4"/>
    <w:lsdException w:unhideWhenUsed="0" w:uiPriority="60" w:semiHidden="0" w:name="Light Shading Accent 5"/>
    <w:lsdException w:unhideWhenUsed="0" w:uiPriority="61" w:semiHidden="0" w:name="Light List Accent 5"/>
    <w:lsdException w:unhideWhenUsed="0" w:uiPriority="62" w:semiHidden="0" w:name="Light Grid Accent 5"/>
    <w:lsdException w:unhideWhenUsed="0" w:uiPriority="63" w:semiHidden="0" w:name="Medium Shading 1 Accent 5"/>
    <w:lsdException w:unhideWhenUsed="0" w:uiPriority="64" w:semiHidden="0" w:name="Medium Shading 2 Accent 5"/>
    <w:lsdException w:unhideWhenUsed="0" w:uiPriority="65" w:semiHidden="0" w:name="Medium List 1 Accent 5"/>
    <w:lsdException w:unhideWhenUsed="0" w:uiPriority="66" w:semiHidden="0" w:name="Medium List 2 Accent 5"/>
    <w:lsdException w:unhideWhenUsed="0" w:uiPriority="67" w:semiHidden="0" w:name="Medium Grid 1 Accent 5"/>
    <w:lsdException w:unhideWhenUsed="0" w:uiPriority="68" w:semiHidden="0" w:name="Medium Grid 2 Accent 5"/>
    <w:lsdException w:unhideWhenUsed="0" w:uiPriority="69" w:semiHidden="0" w:name="Medium Grid 3 Accent 5"/>
    <w:lsdException w:unhideWhenUsed="0" w:uiPriority="70" w:semiHidden="0" w:name="Dark List Accent 5"/>
    <w:lsdException w:unhideWhenUsed="0" w:uiPriority="71" w:semiHidden="0" w:name="Colorful Shading Accent 5"/>
    <w:lsdException w:unhideWhenUsed="0" w:uiPriority="72" w:semiHidden="0" w:name="Colorful List Accent 5"/>
    <w:lsdException w:unhideWhenUsed="0" w:uiPriority="73" w:semiHidden="0" w:name="Colorful Grid Accent 5"/>
    <w:lsdException w:unhideWhenUsed="0" w:uiPriority="60" w:semiHidden="0" w:name="Light Shading Accent 6"/>
    <w:lsdException w:unhideWhenUsed="0" w:uiPriority="61" w:semiHidden="0" w:name="Light List Accent 6"/>
    <w:lsdException w:unhideWhenUsed="0" w:uiPriority="62" w:semiHidden="0" w:name="Light Grid Accent 6"/>
    <w:lsdException w:unhideWhenUsed="0" w:uiPriority="63" w:semiHidden="0" w:name="Medium Shading 1 Accent 6"/>
    <w:lsdException w:unhideWhenUsed="0" w:uiPriority="64" w:semiHidden="0" w:name="Medium Shading 2 Accent 6"/>
    <w:lsdException w:unhideWhenUsed="0" w:uiPriority="65" w:semiHidden="0" w:name="Medium List 1 Accent 6"/>
    <w:lsdException w:unhideWhenUsed="0" w:uiPriority="66" w:semiHidden="0" w:name="Medium List 2 Accent 6"/>
    <w:lsdException w:unhideWhenUsed="0" w:uiPriority="67" w:semiHidden="0" w:name="Medium Grid 1 Accent 6"/>
    <w:lsdException w:unhideWhenUsed="0" w:uiPriority="68" w:semiHidden="0" w:name="Medium Grid 2 Accent 6"/>
    <w:lsdException w:unhideWhenUsed="0" w:uiPriority="69" w:semiHidden="0" w:name="Medium Grid 3 Accent 6"/>
    <w:lsdException w:unhideWhenUsed="0" w:uiPriority="70" w:semiHidden="0" w:name="Dark List Accent 6"/>
    <w:lsdException w:unhideWhenUsed="0" w:uiPriority="71" w:semiHidden="0" w:name="Colorful Shading Accent 6"/>
    <w:lsdException w:unhideWhenUsed="0" w:uiPriority="72" w:semiHidden="0" w:name="Colorful List Accent 6"/>
    <w:lsdException w:unhideWhenUsed="0" w:uiPriority="73" w:semiHidden="0" w:name="Colorful Grid Accent 6"/>
  </w:latentStyles>
  <w:style w:type="paragraph" w:default="1" w:styleId="1">
    <w:name w:val="Normal"/>
    <w:qFormat/>
    <w:uiPriority w:val="0"/>
    <w:pPr>
      <w:widowControl w:val="0"/>
      <w:jc w:val="both"/>
    </w:pPr>
    <w:rPr>
      <w:rFonts w:ascii="Calibri" w:hAnsi="Calibri" w:eastAsia="宋体" w:cs="Times New Roman"/>
      <w:kern w:val="2"/>
      <w:sz w:val="24"/>
      <w:szCs w:val="32"/>
      <w:lang w:val="en-US" w:eastAsia="zh-CN" w:bidi="ar-SA"/>
    </w:rPr>
  </w:style>
  <w:style w:type="character" w:default="1" w:styleId="5">
    <w:name w:val="Default Paragraph Font"/>
    <w:semiHidden/>
    <w:qFormat/>
    <w:uiPriority w:val="0"/>
  </w:style>
  <w:style w:type="table" w:default="1" w:styleId="3">
    <w:name w:val="Normal Table"/>
    <w:semiHidden/>
    <w:qFormat/>
    <w:uiPriority w:val="0"/>
    <w:tblPr>
      <w:tblCellMar>
        <w:top w:w="0" w:type="dxa"/>
        <w:left w:w="108" w:type="dxa"/>
        <w:bottom w:w="0" w:type="dxa"/>
        <w:right w:w="108" w:type="dxa"/>
      </w:tblCellMar>
    </w:tblPr>
  </w:style>
  <w:style w:type="paragraph" w:styleId="2">
    <w:name w:val="Normal (Web)"/>
    <w:basedOn w:val="1"/>
    <w:qFormat/>
    <w:uiPriority w:val="0"/>
    <w:pPr>
      <w:spacing w:before="0" w:beforeAutospacing="1" w:after="0" w:afterAutospacing="1"/>
      <w:ind w:left="0" w:right="0"/>
      <w:jc w:val="left"/>
    </w:pPr>
    <w:rPr>
      <w:kern w:val="0"/>
      <w:sz w:val="24"/>
      <w:lang w:val="en-US" w:eastAsia="zh-CN" w:bidi="ar"/>
    </w:rPr>
  </w:style>
  <w:style w:type="table" w:styleId="4">
    <w:name w:val="Table Grid"/>
    <w:basedOn w:val="3"/>
    <w:qFormat/>
    <w:uiPriority w:val="0"/>
    <w:pPr>
      <w:widowControl w:val="0"/>
      <w:jc w:val="both"/>
    </w:pPr>
    <w:tblPr>
      <w:tblBorders>
        <w:top w:val="single" w:color="auto" w:sz="4" w:space="0"/>
        <w:left w:val="single" w:color="auto" w:sz="4" w:space="0"/>
        <w:bottom w:val="single" w:color="auto" w:sz="4" w:space="0"/>
        <w:right w:val="single" w:color="auto" w:sz="4" w:space="0"/>
        <w:insideH w:val="single" w:color="auto" w:sz="4" w:space="0"/>
        <w:insideV w:val="single" w:color="auto" w:sz="4" w:space="0"/>
      </w:tblBorders>
    </w:tblPr>
  </w:style>
  <w:style w:type="character" w:styleId="6">
    <w:name w:val="Hyperlink"/>
    <w:basedOn w:val="5"/>
    <w:qFormat/>
    <w:uiPriority w:val="0"/>
    <w:rPr>
      <w:color w:val="0000FF"/>
      <w:u w:val="single"/>
    </w:rPr>
  </w:style>
</w:styles>
</file>

<file path=word/_rels/document.xml.rels><?xml version="1.0" encoding="UTF-8" standalone="yes"?>
<Relationships xmlns="http://schemas.openxmlformats.org/package/2006/relationships"><Relationship Id="rId9" Type="http://schemas.openxmlformats.org/officeDocument/2006/relationships/numbering" Target="numbering.xml"/><Relationship Id="rId8" Type="http://schemas.openxmlformats.org/officeDocument/2006/relationships/customXml" Target="../customXml/item1.xml"/><Relationship Id="rId7" Type="http://schemas.openxmlformats.org/officeDocument/2006/relationships/image" Target="media/image4.png"/><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 Id="rId3" Type="http://schemas.openxmlformats.org/officeDocument/2006/relationships/theme" Target="theme/theme1.xml"/><Relationship Id="rId2" Type="http://schemas.openxmlformats.org/officeDocument/2006/relationships/settings" Target="settings.xml"/><Relationship Id="rId10" Type="http://schemas.openxmlformats.org/officeDocument/2006/relationships/fontTable" Target="fontTable.xml"/><Relationship Id="rId1" Type="http://schemas.openxmlformats.org/officeDocument/2006/relationships/styles" Target="styles.xml"/></Relationships>
</file>

<file path=word/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customData xmlns="http://www.wps.cn/officeDocument/2013/wpsCustomData" xmlns:s="http://www.wps.cn/officeDocument/2013/wpsCustomData">
  <customSectProps>
    <customSectPr/>
  </customSectProps>
</s:customData>
</file>

<file path=customXml/itemProps1.xml><?xml version="1.0" encoding="utf-8"?>
<ds:datastoreItem xmlns:ds="http://schemas.openxmlformats.org/officeDocument/2006/customXml" ds:itemID="{B1977F7D-205B-4081-913C-38D41E755F92}">
  <ds:schemaRefs>
    <ds:schemaRef ds:uri="http://www.wps.cn/officeDocument/2013/wpsCustomData"/>
  </ds:schemaRefs>
</ds:datastoreItem>
</file>

<file path=docProps/app.xml><?xml version="1.0" encoding="utf-8"?>
<Properties xmlns="http://schemas.openxmlformats.org/officeDocument/2006/extended-properties" xmlns:vt="http://schemas.openxmlformats.org/officeDocument/2006/docPropsVTypes">
  <Template>Normal.dotm</Template>
  <Pages>1</Pages>
  <Words>0</Words>
  <Characters>0</Characters>
  <Lines>0</Lines>
  <Paragraphs>0</Paragraphs>
  <TotalTime>2</TotalTime>
  <ScaleCrop>false</ScaleCrop>
  <LinksUpToDate>false</LinksUpToDate>
  <CharactersWithSpaces>0</CharactersWithSpaces>
  <Application>WPS Office_11.3.0.9228_F1E327BC-269C-435d-A152-05C5408002CA</Application>
  <DocSecurity>0</DocSecurit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2022-03-24T12:53:00Z</dcterms:created>
  <dc:creator>seaoa</dc:creator>
  <cp:lastModifiedBy>seaoa</cp:lastModifiedBy>
  <dcterms:modified xsi:type="dcterms:W3CDTF">2022-03-24T14:13:49Z</dcterms:modified>
  <cp:revision>1</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