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1" r:id="rId3"/>
    <p:sldId id="272" r:id="rId4"/>
    <p:sldId id="258" r:id="rId5"/>
    <p:sldId id="260" r:id="rId6"/>
    <p:sldId id="261" r:id="rId7"/>
    <p:sldId id="265" r:id="rId8"/>
    <p:sldId id="267" r:id="rId9"/>
    <p:sldId id="273" r:id="rId10"/>
  </p:sldIdLst>
  <p:sldSz cx="12192000" cy="6858000"/>
  <p:notesSz cx="6858000" cy="9144000"/>
  <p:embeddedFontLst>
    <p:embeddedFont>
      <p:font typeface="思源黑体" panose="020B0400000000000000" pitchFamily="34" charset="-128"/>
      <p:regular r:id="rId11"/>
    </p:embeddedFont>
    <p:embeddedFont>
      <p:font typeface="Microsoft YaHei" panose="020B0503020204020204" pitchFamily="34" charset="-122"/>
      <p:regular r:id="rId12"/>
      <p:bold r:id="rId13"/>
    </p:embeddedFont>
    <p:embeddedFont>
      <p:font typeface="等线" panose="02010600030101010101" pitchFamily="2" charset="-122"/>
      <p:regular r:id="rId14"/>
      <p:bold r:id="rId15"/>
    </p:embeddedFont>
    <p:embeddedFont>
      <p:font typeface="等线 Light" panose="02010600030101010101" pitchFamily="2" charset="-122"/>
      <p:regular r:id="rId1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6" autoAdjust="0"/>
    <p:restoredTop sz="94660"/>
  </p:normalViewPr>
  <p:slideViewPr>
    <p:cSldViewPr snapToGrid="0">
      <p:cViewPr varScale="1">
        <p:scale>
          <a:sx n="107" d="100"/>
          <a:sy n="107" d="100"/>
        </p:scale>
        <p:origin x="5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826210-F565-4D43-9E5D-0693708F5AF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6E9DDA-4E50-4EE9-A47D-216AF2E0C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F65469D-5E81-4A29-ADDE-66CE9F01C951}"/>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5" name="页脚占位符 4">
            <a:extLst>
              <a:ext uri="{FF2B5EF4-FFF2-40B4-BE49-F238E27FC236}">
                <a16:creationId xmlns:a16="http://schemas.microsoft.com/office/drawing/2014/main" id="{6AD3612B-C8C5-4FEB-8A17-177C783038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F7345B-3253-4BE4-BEEA-85F6D1163003}"/>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3947498352"/>
      </p:ext>
    </p:extLst>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40D321-6E3B-4602-B5E5-C3AF9FC0418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FBD7811-8161-48A7-9C98-80D9CF50F6A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170442-9363-417C-87AF-7FE346E36517}"/>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5" name="页脚占位符 4">
            <a:extLst>
              <a:ext uri="{FF2B5EF4-FFF2-40B4-BE49-F238E27FC236}">
                <a16:creationId xmlns:a16="http://schemas.microsoft.com/office/drawing/2014/main" id="{8D354EEA-5F6E-45F5-93C3-226FABB1FD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2D069C-95DF-4C5B-BAEB-AF6D62A46D95}"/>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4211026468"/>
      </p:ext>
    </p:extLst>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DDEA1C-41A7-4213-9718-71F044559BB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0E6B3DE-047C-40AD-A6B7-C00971F98BA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CF5EEF9-4A74-4E4A-84D3-7C2525CF5D42}"/>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5" name="页脚占位符 4">
            <a:extLst>
              <a:ext uri="{FF2B5EF4-FFF2-40B4-BE49-F238E27FC236}">
                <a16:creationId xmlns:a16="http://schemas.microsoft.com/office/drawing/2014/main" id="{B48E1BC3-7955-4908-AC80-16979D0BC4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248AB1-C57E-4412-853F-46AC186B8CC7}"/>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468788792"/>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D3DECA-4C22-4D3C-8189-F03D367115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694ABCE-2400-4043-8048-64175E06331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E84087-3847-46E9-80B1-AAC2EFB80085}"/>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5" name="页脚占位符 4">
            <a:extLst>
              <a:ext uri="{FF2B5EF4-FFF2-40B4-BE49-F238E27FC236}">
                <a16:creationId xmlns:a16="http://schemas.microsoft.com/office/drawing/2014/main" id="{1B67D3F3-2841-40D5-B4A9-64E879A833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DF72FA-81AA-4E11-B41A-29FA3098C438}"/>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2636587565"/>
      </p:ext>
    </p:extLst>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D88A2B-5C97-4A26-BFF3-DEB39B558BE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A2CAC0C-8EBB-4A83-9113-672B26C66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87B938A-D192-4DDC-ABCE-E36DF3D94BCA}"/>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5" name="页脚占位符 4">
            <a:extLst>
              <a:ext uri="{FF2B5EF4-FFF2-40B4-BE49-F238E27FC236}">
                <a16:creationId xmlns:a16="http://schemas.microsoft.com/office/drawing/2014/main" id="{2DF8246D-885B-46D3-8A26-B926256A13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BF8A75-24AF-4953-8851-F96A6B8BF35B}"/>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1177033212"/>
      </p:ext>
    </p:extLst>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9E53C2-6FEB-49C6-92AC-535B10BA6DD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D1890B-9C77-451F-A9E2-BB0003C0C6B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8942ED4-A0CD-449F-B4AD-2A867D65D79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795A811-46C2-40EB-8716-FED6D0D68A6F}"/>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6" name="页脚占位符 5">
            <a:extLst>
              <a:ext uri="{FF2B5EF4-FFF2-40B4-BE49-F238E27FC236}">
                <a16:creationId xmlns:a16="http://schemas.microsoft.com/office/drawing/2014/main" id="{39A6B8DF-C459-43AA-9BAE-178CCE797C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EF3307-98BE-4FE2-BC9E-D4EA44777DED}"/>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3534509082"/>
      </p:ext>
    </p:extLst>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A1117-B36B-44C8-9668-77C1654D22B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980CAB2-7B61-4937-8149-23BA5AA3D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0DC4634-4BC3-4BAB-9879-365176261FB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5B3A15A-67D1-43E4-AEB3-C8A4ABD1A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B7FC0B-2505-432C-B1B2-A4DCD1D113A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AFDE5A2-F197-42C0-840C-EDDE4788D350}"/>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8" name="页脚占位符 7">
            <a:extLst>
              <a:ext uri="{FF2B5EF4-FFF2-40B4-BE49-F238E27FC236}">
                <a16:creationId xmlns:a16="http://schemas.microsoft.com/office/drawing/2014/main" id="{FBA48D62-1D0A-4A03-AE5E-8D54EC0822D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9E3466-C77A-431D-BAF5-E6B428ABE719}"/>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1432368517"/>
      </p:ext>
    </p:extLst>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C09DB-ED0C-4C2B-8E65-CD9450DF2C6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2EE56FB-FD27-41FC-B566-A7B16F95336A}"/>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4" name="页脚占位符 3">
            <a:extLst>
              <a:ext uri="{FF2B5EF4-FFF2-40B4-BE49-F238E27FC236}">
                <a16:creationId xmlns:a16="http://schemas.microsoft.com/office/drawing/2014/main" id="{E77DBD36-9441-4508-9248-2ED78880E1C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D099C48-9FBF-4941-9429-ADC68081D696}"/>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1389556926"/>
      </p:ext>
    </p:extLst>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D886BF2-C6AD-4668-A2EB-05288CAF7A31}"/>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3" name="页脚占位符 2">
            <a:extLst>
              <a:ext uri="{FF2B5EF4-FFF2-40B4-BE49-F238E27FC236}">
                <a16:creationId xmlns:a16="http://schemas.microsoft.com/office/drawing/2014/main" id="{181754A7-A651-44D2-AC8F-6B8670E74FF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DC9776C-568F-4857-BA5F-46138668B431}"/>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3984113209"/>
      </p:ext>
    </p:extLst>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E31F9E-570A-45D6-B0C1-13BB259A6B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0351455-902C-4A48-A43E-4E35C02CA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EECF6E9-7214-4DE1-A349-AC6BBA26D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484B83-7283-473D-A396-AD66E692AAB1}"/>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6" name="页脚占位符 5">
            <a:extLst>
              <a:ext uri="{FF2B5EF4-FFF2-40B4-BE49-F238E27FC236}">
                <a16:creationId xmlns:a16="http://schemas.microsoft.com/office/drawing/2014/main" id="{CDC4B9F5-1B0C-40AA-974E-EB02DCD4BA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C86DDE2-68FC-43C3-BBAF-FAAE05C8A7A2}"/>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1416491436"/>
      </p:ext>
    </p:extLst>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A6E328-B830-4B6E-88CD-CD1199AC671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9931191-9E2B-45E2-A923-DE3BDD736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4EF641B-AA5F-46EA-9E40-B9ACFDBC7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6CDAFC8-A777-4CEF-9BD7-8107FBD4FFF6}"/>
              </a:ext>
            </a:extLst>
          </p:cNvPr>
          <p:cNvSpPr>
            <a:spLocks noGrp="1"/>
          </p:cNvSpPr>
          <p:nvPr>
            <p:ph type="dt" sz="half" idx="10"/>
          </p:nvPr>
        </p:nvSpPr>
        <p:spPr/>
        <p:txBody>
          <a:bodyPr/>
          <a:lstStyle/>
          <a:p>
            <a:fld id="{AC949FFB-DD2B-457A-8FDA-D42B3CC12421}" type="datetimeFigureOut">
              <a:rPr lang="zh-CN" altLang="en-US" smtClean="0"/>
              <a:t>2022/4/2</a:t>
            </a:fld>
            <a:endParaRPr lang="zh-CN" altLang="en-US"/>
          </a:p>
        </p:txBody>
      </p:sp>
      <p:sp>
        <p:nvSpPr>
          <p:cNvPr id="6" name="页脚占位符 5">
            <a:extLst>
              <a:ext uri="{FF2B5EF4-FFF2-40B4-BE49-F238E27FC236}">
                <a16:creationId xmlns:a16="http://schemas.microsoft.com/office/drawing/2014/main" id="{52A0DE40-C031-49C5-9FB6-D74D510CB05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F10B528-402F-4E83-9D71-499837DA60CF}"/>
              </a:ext>
            </a:extLst>
          </p:cNvPr>
          <p:cNvSpPr>
            <a:spLocks noGrp="1"/>
          </p:cNvSpPr>
          <p:nvPr>
            <p:ph type="sldNum" sz="quarter" idx="12"/>
          </p:nvPr>
        </p:nvSpPr>
        <p:spPr/>
        <p:txBody>
          <a:body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1263251242"/>
      </p:ext>
    </p:extLst>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7E20CB6-5E1D-42C8-8087-1ECD3252C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5C215E6-AD7E-46DD-A3A5-F71F8A34B6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5D257D-F4A5-4935-BC8D-E7375C117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9FFB-DD2B-457A-8FDA-D42B3CC12421}" type="datetimeFigureOut">
              <a:rPr lang="zh-CN" altLang="en-US" smtClean="0"/>
              <a:t>2022/4/2</a:t>
            </a:fld>
            <a:endParaRPr lang="zh-CN" altLang="en-US"/>
          </a:p>
        </p:txBody>
      </p:sp>
      <p:sp>
        <p:nvSpPr>
          <p:cNvPr id="5" name="页脚占位符 4">
            <a:extLst>
              <a:ext uri="{FF2B5EF4-FFF2-40B4-BE49-F238E27FC236}">
                <a16:creationId xmlns:a16="http://schemas.microsoft.com/office/drawing/2014/main" id="{7B11037E-3962-4E71-ABCC-16A18830C1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31B3866-8FE6-4F07-AAEE-A910D8CC70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B2E4-0644-4C78-BF74-FB65314B8FC4}" type="slidenum">
              <a:rPr lang="zh-CN" altLang="en-US" smtClean="0"/>
              <a:t>‹#›</a:t>
            </a:fld>
            <a:endParaRPr lang="zh-CN" altLang="en-US"/>
          </a:p>
        </p:txBody>
      </p:sp>
    </p:spTree>
    <p:extLst>
      <p:ext uri="{BB962C8B-B14F-4D97-AF65-F5344CB8AC3E}">
        <p14:creationId xmlns:p14="http://schemas.microsoft.com/office/powerpoint/2010/main" val="91731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0">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1FEE227-6A23-451B-9FFD-65827ECB9E6B}"/>
              </a:ext>
            </a:extLst>
          </p:cNvPr>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a:extLst>
              <a:ext uri="{FF2B5EF4-FFF2-40B4-BE49-F238E27FC236}">
                <a16:creationId xmlns:a16="http://schemas.microsoft.com/office/drawing/2014/main" id="{76D7B515-EBC6-4361-90B3-0CF6723A9A28}"/>
              </a:ext>
            </a:extLst>
          </p:cNvPr>
          <p:cNvSpPr/>
          <p:nvPr/>
        </p:nvSpPr>
        <p:spPr>
          <a:xfrm>
            <a:off x="922420" y="2360536"/>
            <a:ext cx="5427185" cy="14679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altLang="zh-CN" sz="2000" dirty="0">
                <a:solidFill>
                  <a:schemeClr val="tx1">
                    <a:lumMod val="50000"/>
                    <a:lumOff val="50000"/>
                  </a:schemeClr>
                </a:solidFill>
                <a:latin typeface="Arial Rounded MT Bold" panose="020F0704030504030204" pitchFamily="34" charset="0"/>
              </a:rPr>
              <a:t>Traditional Cuisine:</a:t>
            </a:r>
          </a:p>
          <a:p>
            <a:r>
              <a:rPr lang="en" altLang="zh-CN" sz="2400" dirty="0">
                <a:solidFill>
                  <a:schemeClr val="tx1">
                    <a:lumMod val="50000"/>
                    <a:lumOff val="50000"/>
                  </a:schemeClr>
                </a:solidFill>
                <a:latin typeface="Arial Rounded MT Bold" panose="020F0704030504030204" pitchFamily="34" charset="0"/>
              </a:rPr>
              <a:t> </a:t>
            </a:r>
            <a:r>
              <a:rPr lang="en" altLang="zh-CN" sz="2800" b="1" dirty="0">
                <a:solidFill>
                  <a:schemeClr val="tx1"/>
                </a:solidFill>
                <a:latin typeface="Arial Rounded MT Bold" panose="020F0704030504030204" pitchFamily="34" charset="0"/>
              </a:rPr>
              <a:t>Breakfast Culture of Wuhan</a:t>
            </a:r>
          </a:p>
          <a:p>
            <a:pPr algn="r"/>
            <a:r>
              <a:rPr lang="en" altLang="zh-CN" sz="1600" dirty="0">
                <a:solidFill>
                  <a:schemeClr val="tx1"/>
                </a:solidFill>
                <a:latin typeface="Microsoft YaHei" panose="020B0503020204020204" pitchFamily="34" charset="-122"/>
                <a:ea typeface="Microsoft YaHei" panose="020B0503020204020204" pitchFamily="34" charset="-122"/>
              </a:rPr>
              <a:t>----by Wei </a:t>
            </a:r>
            <a:r>
              <a:rPr lang="en" altLang="zh-CN" sz="1600" dirty="0" err="1">
                <a:solidFill>
                  <a:schemeClr val="tx1"/>
                </a:solidFill>
                <a:latin typeface="Microsoft YaHei" panose="020B0503020204020204" pitchFamily="34" charset="-122"/>
                <a:ea typeface="Microsoft YaHei" panose="020B0503020204020204" pitchFamily="34" charset="-122"/>
              </a:rPr>
              <a:t>Jingting</a:t>
            </a:r>
            <a:r>
              <a:rPr lang="en" altLang="zh-CN" sz="1600" dirty="0">
                <a:solidFill>
                  <a:schemeClr val="tx1"/>
                </a:solidFill>
                <a:latin typeface="Microsoft YaHei" panose="020B0503020204020204" pitchFamily="34" charset="-122"/>
                <a:ea typeface="Microsoft YaHei" panose="020B0503020204020204" pitchFamily="34" charset="-122"/>
              </a:rPr>
              <a:t> </a:t>
            </a:r>
            <a:endParaRPr lang="en" altLang="zh-CN" sz="5400" dirty="0">
              <a:solidFill>
                <a:schemeClr val="tx1"/>
              </a:solidFill>
              <a:latin typeface="Microsoft YaHei" panose="020B0503020204020204" pitchFamily="34" charset="-122"/>
              <a:ea typeface="Microsoft YaHei" panose="020B0503020204020204" pitchFamily="34" charset="-122"/>
            </a:endParaRPr>
          </a:p>
        </p:txBody>
      </p:sp>
      <p:sp>
        <p:nvSpPr>
          <p:cNvPr id="12" name="文本框 11">
            <a:extLst>
              <a:ext uri="{FF2B5EF4-FFF2-40B4-BE49-F238E27FC236}">
                <a16:creationId xmlns:a16="http://schemas.microsoft.com/office/drawing/2014/main" id="{665F966F-D016-4202-9F89-D11663803B92}"/>
              </a:ext>
            </a:extLst>
          </p:cNvPr>
          <p:cNvSpPr txBox="1"/>
          <p:nvPr/>
        </p:nvSpPr>
        <p:spPr>
          <a:xfrm>
            <a:off x="930442" y="4600073"/>
            <a:ext cx="5165558" cy="400110"/>
          </a:xfrm>
          <a:prstGeom prst="rect">
            <a:avLst/>
          </a:prstGeom>
          <a:noFill/>
        </p:spPr>
        <p:txBody>
          <a:bodyPr wrap="square" rtlCol="0">
            <a:spAutoFit/>
          </a:bodyPr>
          <a:lstStyle/>
          <a:p>
            <a:pPr algn="dist"/>
            <a:r>
              <a:rPr lang="en-US" altLang="zh-CN" sz="2000" b="1" u="sng" dirty="0" err="1">
                <a:solidFill>
                  <a:schemeClr val="accent2">
                    <a:lumMod val="60000"/>
                    <a:lumOff val="40000"/>
                  </a:schemeClr>
                </a:solidFill>
                <a:ea typeface="Hei" pitchFamily="2" charset="-122"/>
              </a:rPr>
              <a:t>Let’s“guo</a:t>
            </a:r>
            <a:r>
              <a:rPr lang="en-US" altLang="zh-CN" sz="2000" b="1" u="sng" dirty="0">
                <a:solidFill>
                  <a:schemeClr val="accent2">
                    <a:lumMod val="60000"/>
                    <a:lumOff val="40000"/>
                  </a:schemeClr>
                </a:solidFill>
                <a:ea typeface="Hei" pitchFamily="2" charset="-122"/>
              </a:rPr>
              <a:t> </a:t>
            </a:r>
            <a:r>
              <a:rPr lang="en-US" altLang="zh-CN" sz="2000" b="1" u="sng" dirty="0" err="1">
                <a:solidFill>
                  <a:schemeClr val="accent2">
                    <a:lumMod val="60000"/>
                    <a:lumOff val="40000"/>
                  </a:schemeClr>
                </a:solidFill>
                <a:ea typeface="Hei" pitchFamily="2" charset="-122"/>
              </a:rPr>
              <a:t>zao</a:t>
            </a:r>
            <a:r>
              <a:rPr lang="en-US" altLang="zh-CN" sz="2000" b="1" u="sng" dirty="0">
                <a:solidFill>
                  <a:schemeClr val="accent2">
                    <a:lumMod val="60000"/>
                    <a:lumOff val="40000"/>
                  </a:schemeClr>
                </a:solidFill>
                <a:ea typeface="Hei" pitchFamily="2" charset="-122"/>
              </a:rPr>
              <a:t>”.</a:t>
            </a:r>
            <a:endParaRPr lang="zh-CN" altLang="en-US" sz="2000" b="1" u="sng" dirty="0">
              <a:solidFill>
                <a:schemeClr val="accent2">
                  <a:lumMod val="60000"/>
                  <a:lumOff val="40000"/>
                </a:schemeClr>
              </a:solidFill>
              <a:ea typeface="Hei" pitchFamily="2" charset="-122"/>
            </a:endParaRPr>
          </a:p>
        </p:txBody>
      </p:sp>
    </p:spTree>
    <p:extLst>
      <p:ext uri="{BB962C8B-B14F-4D97-AF65-F5344CB8AC3E}">
        <p14:creationId xmlns:p14="http://schemas.microsoft.com/office/powerpoint/2010/main" val="3070363361"/>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51838B1B-F8BF-1C40-A912-B28B43F4D4BE}"/>
              </a:ext>
            </a:extLst>
          </p:cNvPr>
          <p:cNvSpPr>
            <a:spLocks noGrp="1"/>
          </p:cNvSpPr>
          <p:nvPr>
            <p:ph type="title"/>
          </p:nvPr>
        </p:nvSpPr>
        <p:spPr/>
        <p:txBody>
          <a:bodyPr/>
          <a:lstStyle/>
          <a:p>
            <a:r>
              <a:rPr lang="en-US" altLang="zh-CN" b="1" dirty="0">
                <a:latin typeface="Arial Rounded MT Bold" panose="020F0704030504030204" pitchFamily="34" charset="0"/>
              </a:rPr>
              <a:t>Contents</a:t>
            </a:r>
            <a:endParaRPr lang="zh-CN" altLang="en-US" b="1" dirty="0">
              <a:latin typeface="Arial Rounded MT Bold" panose="020F0704030504030204" pitchFamily="34" charset="0"/>
            </a:endParaRPr>
          </a:p>
        </p:txBody>
      </p:sp>
      <p:sp>
        <p:nvSpPr>
          <p:cNvPr id="7" name="矩形: 圆角 3">
            <a:extLst>
              <a:ext uri="{FF2B5EF4-FFF2-40B4-BE49-F238E27FC236}">
                <a16:creationId xmlns:a16="http://schemas.microsoft.com/office/drawing/2014/main" id="{CE9FFF3C-C42F-4B4C-B0BE-61B90CE68E21}"/>
              </a:ext>
            </a:extLst>
          </p:cNvPr>
          <p:cNvSpPr>
            <a:spLocks noGrp="1"/>
          </p:cNvSpPr>
          <p:nvPr>
            <p:ph idx="1"/>
          </p:nvPr>
        </p:nvSpPr>
        <p:spPr>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u"/>
            </a:pPr>
            <a:r>
              <a:rPr kumimoji="1" lang="en-US" altLang="zh-CN" dirty="0">
                <a:solidFill>
                  <a:schemeClr val="tx1"/>
                </a:solidFill>
                <a:latin typeface="Arial Rounded MT Bold" panose="020F0704030504030204" pitchFamily="34" charset="0"/>
              </a:rPr>
              <a:t>What is Wuhan?</a:t>
            </a:r>
          </a:p>
          <a:p>
            <a:pPr>
              <a:buFont typeface="Wingdings" pitchFamily="2" charset="2"/>
              <a:buChar char="u"/>
            </a:pPr>
            <a:endParaRPr kumimoji="1" lang="en-US" altLang="zh-CN" dirty="0">
              <a:solidFill>
                <a:schemeClr val="tx1"/>
              </a:solidFill>
            </a:endParaRPr>
          </a:p>
          <a:p>
            <a:pPr>
              <a:buFont typeface="Wingdings" pitchFamily="2" charset="2"/>
              <a:buChar char="u"/>
            </a:pPr>
            <a:r>
              <a:rPr kumimoji="1" lang="en-US" altLang="zh-CN" dirty="0">
                <a:solidFill>
                  <a:schemeClr val="tx1"/>
                </a:solidFill>
                <a:latin typeface="Arial Rounded MT Bold" panose="020F0704030504030204" pitchFamily="34" charset="0"/>
              </a:rPr>
              <a:t>What are the breakfasts of  Wuhan?</a:t>
            </a:r>
          </a:p>
          <a:p>
            <a:pPr>
              <a:buFont typeface="Wingdings" pitchFamily="2" charset="2"/>
              <a:buChar char="u"/>
            </a:pPr>
            <a:endParaRPr kumimoji="1" lang="en-US" altLang="zh-CN" dirty="0">
              <a:solidFill>
                <a:schemeClr val="tx1"/>
              </a:solidFill>
            </a:endParaRPr>
          </a:p>
          <a:p>
            <a:pPr>
              <a:buFont typeface="Wingdings" pitchFamily="2" charset="2"/>
              <a:buChar char="u"/>
            </a:pPr>
            <a:r>
              <a:rPr kumimoji="1" lang="en-US" altLang="zh-CN" dirty="0">
                <a:solidFill>
                  <a:schemeClr val="tx1"/>
                </a:solidFill>
                <a:latin typeface="Arial Rounded MT Bold" panose="020F0704030504030204" pitchFamily="34" charset="0"/>
              </a:rPr>
              <a:t>How does the breakfast culture of Wuhan come into being?</a:t>
            </a:r>
          </a:p>
          <a:p>
            <a:pPr marL="0" indent="0">
              <a:buNone/>
            </a:pPr>
            <a:endParaRPr kumimoji="1" lang="en-US" altLang="zh-CN" dirty="0">
              <a:solidFill>
                <a:schemeClr val="tx1"/>
              </a:solidFill>
            </a:endParaRPr>
          </a:p>
          <a:p>
            <a:pPr marL="0" indent="0">
              <a:buNone/>
            </a:pPr>
            <a:endParaRPr kumimoji="1" lang="en-US" altLang="zh-CN" dirty="0">
              <a:solidFill>
                <a:schemeClr val="tx1"/>
              </a:solidFill>
            </a:endParaRPr>
          </a:p>
          <a:p>
            <a:pPr marL="0" indent="0">
              <a:buNone/>
            </a:pPr>
            <a:endParaRPr kumimoji="1" lang="zh-CN" altLang="en-US" dirty="0">
              <a:solidFill>
                <a:schemeClr val="tx1"/>
              </a:solidFill>
            </a:endParaRPr>
          </a:p>
        </p:txBody>
      </p:sp>
    </p:spTree>
    <p:extLst>
      <p:ext uri="{BB962C8B-B14F-4D97-AF65-F5344CB8AC3E}">
        <p14:creationId xmlns:p14="http://schemas.microsoft.com/office/powerpoint/2010/main" val="1171650060"/>
      </p:ext>
    </p:extLst>
  </p:cSld>
  <p:clrMapOvr>
    <a:masterClrMapping/>
  </p:clrMapOvr>
  <p:transition spd="slow" advClick="0" advTm="0">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1FEE227-6A23-451B-9FFD-65827ECB9E6B}"/>
              </a:ext>
            </a:extLst>
          </p:cNvPr>
          <p:cNvSpPr/>
          <p:nvPr/>
        </p:nvSpPr>
        <p:spPr>
          <a:xfrm>
            <a:off x="457200"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altLang="zh-CN" dirty="0">
              <a:solidFill>
                <a:schemeClr val="tx1"/>
              </a:solidFill>
            </a:endParaRPr>
          </a:p>
        </p:txBody>
      </p:sp>
      <p:sp>
        <p:nvSpPr>
          <p:cNvPr id="2" name="矩形: 圆角 1">
            <a:extLst>
              <a:ext uri="{FF2B5EF4-FFF2-40B4-BE49-F238E27FC236}">
                <a16:creationId xmlns:a16="http://schemas.microsoft.com/office/drawing/2014/main" id="{A600714A-C9EE-46D3-A4FC-4F683039846F}"/>
              </a:ext>
            </a:extLst>
          </p:cNvPr>
          <p:cNvSpPr/>
          <p:nvPr/>
        </p:nvSpPr>
        <p:spPr>
          <a:xfrm>
            <a:off x="5949697" y="653601"/>
            <a:ext cx="4374534" cy="937149"/>
          </a:xfrm>
          <a:prstGeom prst="roundRect">
            <a:avLst>
              <a:gd name="adj" fmla="val 329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Arial Rounded MT Bold" panose="020F0704030504030204" pitchFamily="34" charset="0"/>
                <a:ea typeface="思源黑体" panose="020B0400000000000000" pitchFamily="34" charset="-122"/>
              </a:rPr>
              <a:t>What</a:t>
            </a:r>
            <a:r>
              <a:rPr lang="zh-CN" altLang="en-US" sz="2800" dirty="0">
                <a:solidFill>
                  <a:schemeClr val="tx1"/>
                </a:solidFill>
                <a:latin typeface="Arial Rounded MT Bold" panose="020F0704030504030204" pitchFamily="34" charset="0"/>
                <a:ea typeface="思源黑体" panose="020B0400000000000000" pitchFamily="34" charset="-122"/>
              </a:rPr>
              <a:t> </a:t>
            </a:r>
            <a:r>
              <a:rPr lang="en-US" altLang="zh-CN" sz="2800" dirty="0">
                <a:solidFill>
                  <a:schemeClr val="tx1"/>
                </a:solidFill>
                <a:latin typeface="Arial Rounded MT Bold" panose="020F0704030504030204" pitchFamily="34" charset="0"/>
                <a:ea typeface="思源黑体" panose="020B0400000000000000" pitchFamily="34" charset="-122"/>
              </a:rPr>
              <a:t>is</a:t>
            </a:r>
            <a:r>
              <a:rPr lang="zh-CN" altLang="en-US" sz="2800" dirty="0">
                <a:solidFill>
                  <a:schemeClr val="tx1"/>
                </a:solidFill>
                <a:latin typeface="Arial Rounded MT Bold" panose="020F0704030504030204" pitchFamily="34" charset="0"/>
                <a:ea typeface="思源黑体" panose="020B0400000000000000" pitchFamily="34" charset="-122"/>
              </a:rPr>
              <a:t> </a:t>
            </a:r>
            <a:r>
              <a:rPr lang="en-US" altLang="zh-CN" sz="2800" dirty="0">
                <a:solidFill>
                  <a:schemeClr val="tx1"/>
                </a:solidFill>
                <a:latin typeface="Arial Rounded MT Bold" panose="020F0704030504030204" pitchFamily="34" charset="0"/>
                <a:ea typeface="思源黑体" panose="020B0400000000000000" pitchFamily="34" charset="-122"/>
              </a:rPr>
              <a:t>Wuhan</a:t>
            </a:r>
            <a:r>
              <a:rPr lang="zh-CN" altLang="en-US" sz="2800" dirty="0">
                <a:solidFill>
                  <a:schemeClr val="tx1"/>
                </a:solidFill>
                <a:latin typeface="Arial Rounded MT Bold" panose="020F0704030504030204" pitchFamily="34" charset="0"/>
                <a:ea typeface="思源黑体" panose="020B0400000000000000" pitchFamily="34" charset="-122"/>
              </a:rPr>
              <a:t>？</a:t>
            </a:r>
          </a:p>
        </p:txBody>
      </p:sp>
      <p:sp>
        <p:nvSpPr>
          <p:cNvPr id="7" name="文本框 6">
            <a:extLst>
              <a:ext uri="{FF2B5EF4-FFF2-40B4-BE49-F238E27FC236}">
                <a16:creationId xmlns:a16="http://schemas.microsoft.com/office/drawing/2014/main" id="{9095B69C-334A-9941-B71D-570F36BC7F1A}"/>
              </a:ext>
            </a:extLst>
          </p:cNvPr>
          <p:cNvSpPr txBox="1"/>
          <p:nvPr/>
        </p:nvSpPr>
        <p:spPr>
          <a:xfrm>
            <a:off x="5093371" y="1701326"/>
            <a:ext cx="6595872" cy="1200329"/>
          </a:xfrm>
          <a:prstGeom prst="rect">
            <a:avLst/>
          </a:prstGeom>
          <a:noFill/>
        </p:spPr>
        <p:txBody>
          <a:bodyPr wrap="square" rtlCol="0">
            <a:spAutoFit/>
          </a:bodyPr>
          <a:lstStyle/>
          <a:p>
            <a:r>
              <a:rPr kumimoji="1" lang="en" altLang="zh-CN" dirty="0"/>
              <a:t>Wuhan is the capital of Hubei province, the only sub-provincial city in six central provinces, a mega-city, the central city of central China, an important industrial base, a scientific and educational base and a comprehensive transportation hub.</a:t>
            </a:r>
          </a:p>
        </p:txBody>
      </p:sp>
      <p:sp>
        <p:nvSpPr>
          <p:cNvPr id="8" name="矩形: 圆角 1">
            <a:extLst>
              <a:ext uri="{FF2B5EF4-FFF2-40B4-BE49-F238E27FC236}">
                <a16:creationId xmlns:a16="http://schemas.microsoft.com/office/drawing/2014/main" id="{F5DB9BC8-FB54-2549-A865-AA4348522083}"/>
              </a:ext>
            </a:extLst>
          </p:cNvPr>
          <p:cNvSpPr/>
          <p:nvPr/>
        </p:nvSpPr>
        <p:spPr>
          <a:xfrm>
            <a:off x="1518067" y="798236"/>
            <a:ext cx="2514436" cy="763381"/>
          </a:xfrm>
          <a:prstGeom prst="roundRect">
            <a:avLst>
              <a:gd name="adj" fmla="val 329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Arial Rounded MT Bold" panose="020F0704030504030204" pitchFamily="34" charset="0"/>
                <a:ea typeface="思源黑体" panose="020B0400000000000000" pitchFamily="34" charset="-122"/>
              </a:rPr>
              <a:t>Geography</a:t>
            </a:r>
            <a:endParaRPr lang="zh-CN" altLang="en-US" sz="2800" dirty="0">
              <a:solidFill>
                <a:schemeClr val="tx1"/>
              </a:solidFill>
              <a:latin typeface="Arial Rounded MT Bold" panose="020F0704030504030204" pitchFamily="34" charset="0"/>
              <a:ea typeface="思源黑体" panose="020B0400000000000000" pitchFamily="34" charset="-122"/>
            </a:endParaRPr>
          </a:p>
        </p:txBody>
      </p:sp>
      <p:sp>
        <p:nvSpPr>
          <p:cNvPr id="9" name="矩形: 圆角 1">
            <a:extLst>
              <a:ext uri="{FF2B5EF4-FFF2-40B4-BE49-F238E27FC236}">
                <a16:creationId xmlns:a16="http://schemas.microsoft.com/office/drawing/2014/main" id="{BE409211-5534-C448-9EB3-92EDD6B64141}"/>
              </a:ext>
            </a:extLst>
          </p:cNvPr>
          <p:cNvSpPr/>
          <p:nvPr/>
        </p:nvSpPr>
        <p:spPr>
          <a:xfrm>
            <a:off x="7880043" y="798236"/>
            <a:ext cx="2287265" cy="763381"/>
          </a:xfrm>
          <a:prstGeom prst="roundRect">
            <a:avLst>
              <a:gd name="adj" fmla="val 329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Arial Rounded MT Bold" panose="020F0704030504030204" pitchFamily="34" charset="0"/>
                <a:ea typeface="思源黑体" panose="020B0400000000000000" pitchFamily="34" charset="-122"/>
              </a:rPr>
              <a:t>History</a:t>
            </a:r>
            <a:endParaRPr lang="zh-CN" altLang="en-US" sz="2800" dirty="0">
              <a:solidFill>
                <a:schemeClr val="tx1"/>
              </a:solidFill>
              <a:latin typeface="Arial Rounded MT Bold" panose="020F0704030504030204" pitchFamily="34" charset="0"/>
              <a:ea typeface="思源黑体" panose="020B0400000000000000" pitchFamily="34" charset="-122"/>
            </a:endParaRPr>
          </a:p>
        </p:txBody>
      </p:sp>
      <p:sp>
        <p:nvSpPr>
          <p:cNvPr id="11" name="文本框 10">
            <a:extLst>
              <a:ext uri="{FF2B5EF4-FFF2-40B4-BE49-F238E27FC236}">
                <a16:creationId xmlns:a16="http://schemas.microsoft.com/office/drawing/2014/main" id="{B96BA586-1F56-5740-B3F6-494C8FAE060B}"/>
              </a:ext>
            </a:extLst>
          </p:cNvPr>
          <p:cNvSpPr txBox="1"/>
          <p:nvPr/>
        </p:nvSpPr>
        <p:spPr>
          <a:xfrm>
            <a:off x="878232" y="1997839"/>
            <a:ext cx="4084320" cy="3139321"/>
          </a:xfrm>
          <a:prstGeom prst="rect">
            <a:avLst/>
          </a:prstGeom>
          <a:noFill/>
        </p:spPr>
        <p:txBody>
          <a:bodyPr wrap="square" rtlCol="0">
            <a:spAutoFit/>
          </a:bodyPr>
          <a:lstStyle/>
          <a:p>
            <a:r>
              <a:rPr kumimoji="1" lang="en" altLang="zh-CN" dirty="0"/>
              <a:t>Wuhan is located in the eastern part of Hubei </a:t>
            </a:r>
            <a:r>
              <a:rPr kumimoji="1" lang="en" altLang="zh-CN" dirty="0" err="1"/>
              <a:t>Province,which</a:t>
            </a:r>
            <a:r>
              <a:rPr kumimoji="1" lang="en" altLang="zh-CN" dirty="0"/>
              <a:t> is in the center part of China ,at the confluence of the Yangtze River and the Han River, with a low </a:t>
            </a:r>
            <a:r>
              <a:rPr kumimoji="1" lang="en" altLang="zh-CN" dirty="0" err="1"/>
              <a:t>centre</a:t>
            </a:r>
            <a:r>
              <a:rPr kumimoji="1" lang="en" altLang="zh-CN" dirty="0"/>
              <a:t> and high north-south terrain, and a vast alluvial plain in the </a:t>
            </a:r>
            <a:r>
              <a:rPr kumimoji="1" lang="en" altLang="zh-CN" dirty="0" err="1"/>
              <a:t>centre</a:t>
            </a:r>
            <a:r>
              <a:rPr kumimoji="1" lang="en" altLang="zh-CN" dirty="0"/>
              <a:t>. Wuhan has a subtropical monsoon climate with abundant rainfall, heat, cold winters and hot summers. The city is crisscrossed by rivers and lakes.</a:t>
            </a:r>
            <a:endParaRPr kumimoji="1" lang="zh-CN" altLang="en-US" dirty="0"/>
          </a:p>
        </p:txBody>
      </p:sp>
      <p:pic>
        <p:nvPicPr>
          <p:cNvPr id="15" name="图片 14" descr="地图&#10;&#10;描述已自动生成">
            <a:extLst>
              <a:ext uri="{FF2B5EF4-FFF2-40B4-BE49-F238E27FC236}">
                <a16:creationId xmlns:a16="http://schemas.microsoft.com/office/drawing/2014/main" id="{89B69EED-451B-F145-8C74-3B9187358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2552" y="1850328"/>
            <a:ext cx="3131236" cy="3757483"/>
          </a:xfrm>
          <a:prstGeom prst="rect">
            <a:avLst/>
          </a:prstGeom>
        </p:spPr>
      </p:pic>
      <p:sp>
        <p:nvSpPr>
          <p:cNvPr id="20" name="文本框 19">
            <a:extLst>
              <a:ext uri="{FF2B5EF4-FFF2-40B4-BE49-F238E27FC236}">
                <a16:creationId xmlns:a16="http://schemas.microsoft.com/office/drawing/2014/main" id="{29ECC39D-FD79-644B-A605-2F8113CAA533}"/>
              </a:ext>
            </a:extLst>
          </p:cNvPr>
          <p:cNvSpPr txBox="1"/>
          <p:nvPr/>
        </p:nvSpPr>
        <p:spPr>
          <a:xfrm>
            <a:off x="6096000" y="1997839"/>
            <a:ext cx="5217768" cy="1754326"/>
          </a:xfrm>
          <a:prstGeom prst="rect">
            <a:avLst/>
          </a:prstGeom>
          <a:noFill/>
        </p:spPr>
        <p:txBody>
          <a:bodyPr wrap="square" rtlCol="0">
            <a:spAutoFit/>
          </a:bodyPr>
          <a:lstStyle/>
          <a:p>
            <a:r>
              <a:rPr kumimoji="1" lang="en" altLang="zh-CN" dirty="0"/>
              <a:t>The Wuhan region has a long geographical history. Archaeological discoveries date back to the early and middle Neolithic period, 8,000-6,000 years ago, and the local establishment of Wuhan began in the Western Han Dynasty, as Sha Xian County, </a:t>
            </a:r>
            <a:r>
              <a:rPr kumimoji="1" lang="en" altLang="zh-CN" dirty="0" err="1"/>
              <a:t>Jiangxia</a:t>
            </a:r>
            <a:r>
              <a:rPr kumimoji="1" lang="en" altLang="zh-CN" dirty="0"/>
              <a:t> County</a:t>
            </a:r>
            <a:endParaRPr kumimoji="1" lang="zh-CN" altLang="en-US" dirty="0"/>
          </a:p>
        </p:txBody>
      </p:sp>
    </p:spTree>
    <p:extLst>
      <p:ext uri="{BB962C8B-B14F-4D97-AF65-F5344CB8AC3E}">
        <p14:creationId xmlns:p14="http://schemas.microsoft.com/office/powerpoint/2010/main" val="402628402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P spid="8" grpId="1" animBg="1"/>
      <p:bldP spid="9" grpId="0" animBg="1"/>
      <p:bldP spid="11" grpId="0"/>
      <p:bldP spid="11" grpId="1"/>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1FEE227-6A23-451B-9FFD-65827ECB9E6B}"/>
              </a:ext>
            </a:extLst>
          </p:cNvPr>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272DB85D-CCBB-4BFB-8942-EC6448EFE722}"/>
              </a:ext>
            </a:extLst>
          </p:cNvPr>
          <p:cNvSpPr/>
          <p:nvPr/>
        </p:nvSpPr>
        <p:spPr>
          <a:xfrm>
            <a:off x="1507959" y="2422357"/>
            <a:ext cx="9031704" cy="3204615"/>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B2825DDA-9BEE-4581-BA9B-9ECB99B98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221" y="824236"/>
            <a:ext cx="2365411" cy="1809540"/>
          </a:xfrm>
          <a:prstGeom prst="rect">
            <a:avLst/>
          </a:prstGeom>
        </p:spPr>
      </p:pic>
      <p:sp>
        <p:nvSpPr>
          <p:cNvPr id="6" name="文本框 5">
            <a:extLst>
              <a:ext uri="{FF2B5EF4-FFF2-40B4-BE49-F238E27FC236}">
                <a16:creationId xmlns:a16="http://schemas.microsoft.com/office/drawing/2014/main" id="{EE37CF98-6556-45BD-9278-AAE3F8D673EC}"/>
              </a:ext>
            </a:extLst>
          </p:cNvPr>
          <p:cNvSpPr txBox="1"/>
          <p:nvPr/>
        </p:nvSpPr>
        <p:spPr>
          <a:xfrm>
            <a:off x="1652337" y="2181157"/>
            <a:ext cx="8406063" cy="2827762"/>
          </a:xfrm>
          <a:prstGeom prst="rect">
            <a:avLst/>
          </a:prstGeom>
          <a:noFill/>
        </p:spPr>
        <p:txBody>
          <a:bodyPr wrap="square" rtlCol="0">
            <a:spAutoFit/>
          </a:bodyPr>
          <a:lstStyle/>
          <a:p>
            <a:pPr marL="342900" indent="-342900" algn="ctr">
              <a:lnSpc>
                <a:spcPct val="250000"/>
              </a:lnSpc>
              <a:buFont typeface="Wingdings" pitchFamily="2" charset="2"/>
              <a:buChar char="u"/>
            </a:pPr>
            <a:r>
              <a:rPr kumimoji="1" lang="en-US" altLang="zh-CN" sz="2400" b="1" dirty="0">
                <a:latin typeface="Arial Rounded MT Bold" panose="020F0704030504030204" pitchFamily="34" charset="0"/>
              </a:rPr>
              <a:t>What are the breakfasts of  Wuhan?</a:t>
            </a:r>
          </a:p>
          <a:p>
            <a:pPr algn="ctr">
              <a:lnSpc>
                <a:spcPct val="250000"/>
              </a:lnSpc>
            </a:pPr>
            <a:r>
              <a:rPr kumimoji="1" lang="en-US" altLang="zh-CN" sz="1600" dirty="0">
                <a:latin typeface="Arial Rounded MT Bold" panose="020F0704030504030204" pitchFamily="34" charset="0"/>
              </a:rPr>
              <a:t>There are many famous snacks in Wuhan, among which </a:t>
            </a:r>
            <a:r>
              <a:rPr kumimoji="1" lang="en-US" altLang="zh-CN" sz="1600" dirty="0">
                <a:solidFill>
                  <a:srgbClr val="C00000"/>
                </a:solidFill>
                <a:latin typeface="Arial Rounded MT Bold" panose="020F0704030504030204" pitchFamily="34" charset="0"/>
              </a:rPr>
              <a:t>hot dry noodles </a:t>
            </a:r>
          </a:p>
          <a:p>
            <a:pPr algn="ctr">
              <a:lnSpc>
                <a:spcPct val="250000"/>
              </a:lnSpc>
            </a:pPr>
            <a:r>
              <a:rPr kumimoji="1" lang="en-US" altLang="zh-CN" sz="1600" dirty="0">
                <a:latin typeface="Arial Rounded MT Bold" panose="020F0704030504030204" pitchFamily="34" charset="0"/>
              </a:rPr>
              <a:t>and </a:t>
            </a:r>
            <a:r>
              <a:rPr kumimoji="1" lang="en-US" altLang="zh-CN" sz="1600" dirty="0">
                <a:solidFill>
                  <a:srgbClr val="C00000"/>
                </a:solidFill>
                <a:latin typeface="Arial Rounded MT Bold" panose="020F0704030504030204" pitchFamily="34" charset="0"/>
              </a:rPr>
              <a:t>bean pies(</a:t>
            </a:r>
            <a:r>
              <a:rPr kumimoji="1" lang="zh-CN" altLang="en-US" sz="1600" dirty="0">
                <a:solidFill>
                  <a:srgbClr val="C00000"/>
                </a:solidFill>
                <a:latin typeface="Arial Rounded MT Bold" panose="020F0704030504030204" pitchFamily="34" charset="0"/>
              </a:rPr>
              <a:t>豆皮</a:t>
            </a:r>
            <a:r>
              <a:rPr kumimoji="1" lang="en-US" altLang="zh-CN" sz="1600" dirty="0">
                <a:solidFill>
                  <a:srgbClr val="C00000"/>
                </a:solidFill>
                <a:latin typeface="Arial Rounded MT Bold" panose="020F0704030504030204" pitchFamily="34" charset="0"/>
              </a:rPr>
              <a:t>) </a:t>
            </a:r>
            <a:r>
              <a:rPr kumimoji="1" lang="en-US" altLang="zh-CN" sz="1600" dirty="0">
                <a:latin typeface="Arial Rounded MT Bold" panose="020F0704030504030204" pitchFamily="34" charset="0"/>
              </a:rPr>
              <a:t>are the first choices of Wuhan people. In addition, </a:t>
            </a:r>
            <a:r>
              <a:rPr kumimoji="1" lang="en-US" altLang="zh-CN" sz="1600" dirty="0">
                <a:solidFill>
                  <a:srgbClr val="C00000"/>
                </a:solidFill>
                <a:latin typeface="Arial Rounded MT Bold" panose="020F0704030504030204" pitchFamily="34" charset="0"/>
              </a:rPr>
              <a:t>bean noodles</a:t>
            </a:r>
            <a:r>
              <a:rPr kumimoji="1" lang="zh-CN" altLang="en-US" sz="1600" dirty="0">
                <a:solidFill>
                  <a:srgbClr val="C00000"/>
                </a:solidFill>
                <a:latin typeface="Arial Rounded MT Bold" panose="020F0704030504030204" pitchFamily="34" charset="0"/>
              </a:rPr>
              <a:t>（豆粿）</a:t>
            </a:r>
            <a:r>
              <a:rPr kumimoji="1" lang="en-US" altLang="zh-CN" sz="1600" dirty="0">
                <a:latin typeface="Arial Rounded MT Bold" panose="020F0704030504030204" pitchFamily="34" charset="0"/>
              </a:rPr>
              <a:t>and</a:t>
            </a:r>
            <a:r>
              <a:rPr kumimoji="1" lang="en-US" altLang="zh-CN" sz="1600" dirty="0">
                <a:solidFill>
                  <a:srgbClr val="C00000"/>
                </a:solidFill>
                <a:latin typeface="Arial Rounded MT Bold" panose="020F0704030504030204" pitchFamily="34" charset="0"/>
              </a:rPr>
              <a:t> </a:t>
            </a:r>
            <a:r>
              <a:rPr kumimoji="1" lang="en-US" altLang="zh-CN" sz="1600" dirty="0">
                <a:latin typeface="Arial Rounded MT Bold" panose="020F0704030504030204" pitchFamily="34" charset="0"/>
              </a:rPr>
              <a:t> </a:t>
            </a:r>
            <a:r>
              <a:rPr lang="en" altLang="zh-CN" sz="1600" dirty="0">
                <a:solidFill>
                  <a:srgbClr val="C00000"/>
                </a:solidFill>
                <a:latin typeface="Arial Rounded MT Bold" panose="020F0704030504030204" pitchFamily="34" charset="0"/>
              </a:rPr>
              <a:t>fried rice buns</a:t>
            </a:r>
            <a:r>
              <a:rPr lang="zh-CN" altLang="en-US" sz="1600" dirty="0">
                <a:solidFill>
                  <a:srgbClr val="C00000"/>
                </a:solidFill>
                <a:latin typeface="Arial Rounded MT Bold" panose="020F0704030504030204" pitchFamily="34" charset="0"/>
              </a:rPr>
              <a:t>（面窝）</a:t>
            </a:r>
            <a:r>
              <a:rPr lang="en" altLang="zh-CN" dirty="0">
                <a:solidFill>
                  <a:srgbClr val="C00000"/>
                </a:solidFill>
              </a:rPr>
              <a:t> </a:t>
            </a:r>
            <a:r>
              <a:rPr kumimoji="1" lang="en-US" altLang="zh-CN" sz="1600" dirty="0">
                <a:latin typeface="Arial Rounded MT Bold" panose="020F0704030504030204" pitchFamily="34" charset="0"/>
              </a:rPr>
              <a:t>are also very popular.</a:t>
            </a:r>
          </a:p>
        </p:txBody>
      </p:sp>
    </p:spTree>
    <p:extLst>
      <p:ext uri="{BB962C8B-B14F-4D97-AF65-F5344CB8AC3E}">
        <p14:creationId xmlns:p14="http://schemas.microsoft.com/office/powerpoint/2010/main" val="360062409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1FEE227-6A23-451B-9FFD-65827ECB9E6B}"/>
              </a:ext>
            </a:extLst>
          </p:cNvPr>
          <p:cNvSpPr/>
          <p:nvPr/>
        </p:nvSpPr>
        <p:spPr>
          <a:xfrm>
            <a:off x="457200" y="335761"/>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A600714A-C9EE-46D3-A4FC-4F683039846F}"/>
              </a:ext>
            </a:extLst>
          </p:cNvPr>
          <p:cNvSpPr/>
          <p:nvPr/>
        </p:nvSpPr>
        <p:spPr>
          <a:xfrm>
            <a:off x="5029200" y="778594"/>
            <a:ext cx="2133600" cy="529389"/>
          </a:xfrm>
          <a:prstGeom prst="roundRect">
            <a:avLst>
              <a:gd name="adj" fmla="val 329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rgbClr val="C00000"/>
                </a:solidFill>
                <a:latin typeface="Arial Rounded MT Bold" panose="020F0704030504030204" pitchFamily="34" charset="0"/>
              </a:rPr>
              <a:t>Hot dry noodles</a:t>
            </a:r>
            <a:endParaRPr lang="zh-CN" altLang="en-US" b="1" dirty="0">
              <a:latin typeface="思源黑体" panose="020B0400000000000000" pitchFamily="34" charset="-122"/>
              <a:ea typeface="思源黑体" panose="020B0400000000000000" pitchFamily="34" charset="-122"/>
            </a:endParaRPr>
          </a:p>
        </p:txBody>
      </p:sp>
      <p:sp>
        <p:nvSpPr>
          <p:cNvPr id="5" name="文本框 4">
            <a:extLst>
              <a:ext uri="{FF2B5EF4-FFF2-40B4-BE49-F238E27FC236}">
                <a16:creationId xmlns:a16="http://schemas.microsoft.com/office/drawing/2014/main" id="{2B6E5268-61DE-4C2D-AD81-D832D848B72E}"/>
              </a:ext>
            </a:extLst>
          </p:cNvPr>
          <p:cNvSpPr txBox="1"/>
          <p:nvPr/>
        </p:nvSpPr>
        <p:spPr>
          <a:xfrm>
            <a:off x="5029200" y="1395312"/>
            <a:ext cx="6031831" cy="4423390"/>
          </a:xfrm>
          <a:prstGeom prst="rect">
            <a:avLst/>
          </a:prstGeom>
          <a:noFill/>
        </p:spPr>
        <p:txBody>
          <a:bodyPr wrap="square" rtlCol="0">
            <a:spAutoFit/>
          </a:bodyPr>
          <a:lstStyle/>
          <a:p>
            <a:pPr>
              <a:lnSpc>
                <a:spcPct val="200000"/>
              </a:lnSpc>
            </a:pPr>
            <a:r>
              <a:rPr lang="en" altLang="zh-CN" sz="1200" dirty="0">
                <a:solidFill>
                  <a:schemeClr val="tx1">
                    <a:lumMod val="75000"/>
                    <a:lumOff val="25000"/>
                  </a:schemeClr>
                </a:solidFill>
                <a:latin typeface="Arial Rounded MT Bold" panose="020F0704030504030204" pitchFamily="34" charset="0"/>
                <a:ea typeface="思源黑体" panose="020B0400000000000000" pitchFamily="34" charset="-122"/>
              </a:rPr>
              <a:t>Wuhan hot dry noodles are one of the traditional snacks of the Wuhan area. It is said that in the early 1930s, a man called Li Bao sold cold noodles and noodles in soup in the area of </a:t>
            </a:r>
            <a:r>
              <a:rPr lang="en" altLang="zh-CN" sz="1200" dirty="0" err="1">
                <a:solidFill>
                  <a:schemeClr val="tx1">
                    <a:lumMod val="75000"/>
                    <a:lumOff val="25000"/>
                  </a:schemeClr>
                </a:solidFill>
                <a:latin typeface="Arial Rounded MT Bold" panose="020F0704030504030204" pitchFamily="34" charset="0"/>
                <a:ea typeface="思源黑体" panose="020B0400000000000000" pitchFamily="34" charset="-122"/>
              </a:rPr>
              <a:t>Guandi</a:t>
            </a:r>
            <a:r>
              <a:rPr lang="en" altLang="zh-CN" sz="1200" dirty="0">
                <a:solidFill>
                  <a:schemeClr val="tx1">
                    <a:lumMod val="75000"/>
                    <a:lumOff val="25000"/>
                  </a:schemeClr>
                </a:solidFill>
                <a:latin typeface="Arial Rounded MT Bold" panose="020F0704030504030204" pitchFamily="34" charset="0"/>
                <a:ea typeface="思源黑体" panose="020B0400000000000000" pitchFamily="34" charset="-122"/>
              </a:rPr>
              <a:t> Temple in Hankow.</a:t>
            </a:r>
          </a:p>
          <a:p>
            <a:pPr>
              <a:lnSpc>
                <a:spcPct val="200000"/>
              </a:lnSpc>
            </a:pPr>
            <a:r>
              <a:rPr lang="en" altLang="zh-CN" sz="1200" dirty="0">
                <a:solidFill>
                  <a:schemeClr val="tx1">
                    <a:lumMod val="75000"/>
                    <a:lumOff val="25000"/>
                  </a:schemeClr>
                </a:solidFill>
                <a:latin typeface="Arial Rounded MT Bold" panose="020F0704030504030204" pitchFamily="34" charset="0"/>
                <a:ea typeface="思源黑体" panose="020B0400000000000000" pitchFamily="34" charset="-122"/>
              </a:rPr>
              <a:t>One summer evening, Li Bao had a lot of noodles left to sell, he accidentally spilled sesame oil from the oil pot on the noodles. On a whim, he mixed the sesame oil into the noodles and then fanned the noodles to cool them. The next morning, he put the noodles mixed with sesame oil in boiling water, then drained the water into a bowl and added sesame sauce and other sauce to sell the noodles. After that , Li Bao was asked what kind of noodles he was selling and he blurted out that they were "hot dry noodles".</a:t>
            </a:r>
          </a:p>
          <a:p>
            <a:pPr>
              <a:lnSpc>
                <a:spcPct val="200000"/>
              </a:lnSpc>
            </a:pPr>
            <a:endParaRPr lang="en" altLang="zh-CN" sz="1100" dirty="0">
              <a:solidFill>
                <a:schemeClr val="tx1">
                  <a:lumMod val="75000"/>
                  <a:lumOff val="25000"/>
                </a:schemeClr>
              </a:solidFill>
              <a:latin typeface="思源黑体" panose="020B0400000000000000" pitchFamily="34" charset="-122"/>
              <a:ea typeface="思源黑体" panose="020B0400000000000000" pitchFamily="34" charset="-122"/>
            </a:endParaRPr>
          </a:p>
          <a:p>
            <a:pPr>
              <a:lnSpc>
                <a:spcPct val="200000"/>
              </a:lnSpc>
            </a:pPr>
            <a:endParaRPr lang="en" altLang="zh-CN" sz="1200" dirty="0">
              <a:solidFill>
                <a:schemeClr val="tx1">
                  <a:lumMod val="75000"/>
                  <a:lumOff val="25000"/>
                </a:schemeClr>
              </a:solidFill>
              <a:latin typeface="思源黑体" panose="020B0400000000000000" pitchFamily="34" charset="-122"/>
              <a:ea typeface="思源黑体" panose="020B0400000000000000" pitchFamily="34" charset="-122"/>
            </a:endParaRPr>
          </a:p>
        </p:txBody>
      </p:sp>
      <p:pic>
        <p:nvPicPr>
          <p:cNvPr id="6" name="图片 5">
            <a:extLst>
              <a:ext uri="{FF2B5EF4-FFF2-40B4-BE49-F238E27FC236}">
                <a16:creationId xmlns:a16="http://schemas.microsoft.com/office/drawing/2014/main" id="{FAE9B246-D8D6-9043-8F0B-F96276026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969" y="1231214"/>
            <a:ext cx="4475469" cy="3442668"/>
          </a:xfrm>
          <a:prstGeom prst="rect">
            <a:avLst/>
          </a:prstGeom>
        </p:spPr>
      </p:pic>
    </p:spTree>
    <p:extLst>
      <p:ext uri="{BB962C8B-B14F-4D97-AF65-F5344CB8AC3E}">
        <p14:creationId xmlns:p14="http://schemas.microsoft.com/office/powerpoint/2010/main" val="68788354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1FEE227-6A23-451B-9FFD-65827ECB9E6B}"/>
              </a:ext>
            </a:extLst>
          </p:cNvPr>
          <p:cNvSpPr/>
          <p:nvPr/>
        </p:nvSpPr>
        <p:spPr>
          <a:xfrm>
            <a:off x="457200"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57DEE4F8-6809-44CE-946B-5237313D1275}"/>
              </a:ext>
            </a:extLst>
          </p:cNvPr>
          <p:cNvPicPr>
            <a:picLocks noChangeAspect="1"/>
          </p:cNvPicPr>
          <p:nvPr/>
        </p:nvPicPr>
        <p:blipFill rotWithShape="1">
          <a:blip r:embed="rId2">
            <a:extLst>
              <a:ext uri="{28A0092B-C50C-407E-A947-70E740481C1C}">
                <a14:useLocalDpi xmlns:a14="http://schemas.microsoft.com/office/drawing/2010/main" val="0"/>
              </a:ext>
            </a:extLst>
          </a:blip>
          <a:srcRect l="8666" t="10863" r="13202" b="8683"/>
          <a:stretch/>
        </p:blipFill>
        <p:spPr>
          <a:xfrm>
            <a:off x="7485887" y="2667217"/>
            <a:ext cx="2636395" cy="1809827"/>
          </a:xfrm>
          <a:prstGeom prst="rect">
            <a:avLst/>
          </a:prstGeom>
        </p:spPr>
      </p:pic>
      <p:sp>
        <p:nvSpPr>
          <p:cNvPr id="5" name="矩形 4">
            <a:extLst>
              <a:ext uri="{FF2B5EF4-FFF2-40B4-BE49-F238E27FC236}">
                <a16:creationId xmlns:a16="http://schemas.microsoft.com/office/drawing/2014/main" id="{28AB1521-C1BC-43F5-95DF-F1F96E74F2E9}"/>
              </a:ext>
            </a:extLst>
          </p:cNvPr>
          <p:cNvSpPr/>
          <p:nvPr/>
        </p:nvSpPr>
        <p:spPr>
          <a:xfrm>
            <a:off x="951497" y="2667218"/>
            <a:ext cx="6332471" cy="200515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7B4E58EA-4C7C-4D1A-AB27-D44911261936}"/>
              </a:ext>
            </a:extLst>
          </p:cNvPr>
          <p:cNvSpPr txBox="1"/>
          <p:nvPr/>
        </p:nvSpPr>
        <p:spPr>
          <a:xfrm>
            <a:off x="1052457" y="2729643"/>
            <a:ext cx="6332470" cy="1747401"/>
          </a:xfrm>
          <a:prstGeom prst="rect">
            <a:avLst/>
          </a:prstGeom>
          <a:noFill/>
        </p:spPr>
        <p:txBody>
          <a:bodyPr wrap="square" rtlCol="0">
            <a:spAutoFit/>
          </a:bodyPr>
          <a:lstStyle/>
          <a:p>
            <a:pPr>
              <a:lnSpc>
                <a:spcPct val="200000"/>
              </a:lnSpc>
            </a:pPr>
            <a:r>
              <a:rPr lang="en" altLang="zh-CN" sz="1400" dirty="0">
                <a:solidFill>
                  <a:schemeClr val="tx1">
                    <a:lumMod val="75000"/>
                    <a:lumOff val="25000"/>
                  </a:schemeClr>
                </a:solidFill>
                <a:latin typeface="Arial Rounded MT Bold" panose="020F0704030504030204" pitchFamily="34" charset="0"/>
                <a:ea typeface="思源黑体" panose="020B0400000000000000" pitchFamily="34" charset="-122"/>
              </a:rPr>
              <a:t>The bean pies are a snack of </a:t>
            </a:r>
            <a:r>
              <a:rPr lang="en" altLang="zh-CN" sz="1400" dirty="0" err="1">
                <a:solidFill>
                  <a:schemeClr val="tx1">
                    <a:lumMod val="75000"/>
                    <a:lumOff val="25000"/>
                  </a:schemeClr>
                </a:solidFill>
                <a:latin typeface="Arial Rounded MT Bold" panose="020F0704030504030204" pitchFamily="34" charset="0"/>
                <a:ea typeface="思源黑体" panose="020B0400000000000000" pitchFamily="34" charset="-122"/>
              </a:rPr>
              <a:t>Huangpi</a:t>
            </a:r>
            <a:r>
              <a:rPr lang="en" altLang="zh-CN" sz="1400" dirty="0">
                <a:solidFill>
                  <a:schemeClr val="tx1">
                    <a:lumMod val="75000"/>
                    <a:lumOff val="25000"/>
                  </a:schemeClr>
                </a:solidFill>
                <a:latin typeface="Arial Rounded MT Bold" panose="020F0704030504030204" pitchFamily="34" charset="0"/>
                <a:ea typeface="思源黑体" panose="020B0400000000000000" pitchFamily="34" charset="-122"/>
              </a:rPr>
              <a:t>. The preparation method is to mix beans and rice to grind, spread them into thin skins in the pot, and wrap them with cooked rice, diced meat and other fillings, and fry them with oil. The bean skin is golden ,shiny and </a:t>
            </a:r>
            <a:r>
              <a:rPr lang="zh-CN" altLang="en-US" sz="1400" dirty="0">
                <a:solidFill>
                  <a:schemeClr val="tx1">
                    <a:lumMod val="75000"/>
                    <a:lumOff val="25000"/>
                  </a:schemeClr>
                </a:solidFill>
                <a:latin typeface="Arial Rounded MT Bold" panose="020F0704030504030204" pitchFamily="34" charset="0"/>
                <a:ea typeface="思源黑体" panose="020B0400000000000000" pitchFamily="34" charset="-122"/>
              </a:rPr>
              <a:t> </a:t>
            </a:r>
            <a:r>
              <a:rPr lang="en" altLang="zh-CN" sz="1400" dirty="0">
                <a:solidFill>
                  <a:schemeClr val="tx1">
                    <a:lumMod val="75000"/>
                    <a:lumOff val="25000"/>
                  </a:schemeClr>
                </a:solidFill>
                <a:latin typeface="Arial Rounded MT Bold" panose="020F0704030504030204" pitchFamily="34" charset="0"/>
                <a:ea typeface="思源黑体" panose="020B0400000000000000" pitchFamily="34" charset="-122"/>
              </a:rPr>
              <a:t>crispy.</a:t>
            </a:r>
            <a:endParaRPr lang="zh-CN" altLang="en-US" sz="1400" dirty="0">
              <a:solidFill>
                <a:schemeClr val="tx1">
                  <a:lumMod val="75000"/>
                  <a:lumOff val="25000"/>
                </a:schemeClr>
              </a:solidFill>
              <a:latin typeface="Arial Rounded MT Bold" panose="020F0704030504030204" pitchFamily="34" charset="0"/>
              <a:ea typeface="思源黑体" panose="020B0400000000000000" pitchFamily="34" charset="-122"/>
            </a:endParaRPr>
          </a:p>
        </p:txBody>
      </p:sp>
      <p:sp>
        <p:nvSpPr>
          <p:cNvPr id="8" name="矩形: 圆角 1">
            <a:extLst>
              <a:ext uri="{FF2B5EF4-FFF2-40B4-BE49-F238E27FC236}">
                <a16:creationId xmlns:a16="http://schemas.microsoft.com/office/drawing/2014/main" id="{DFFB91E0-46F9-3048-9D67-6C0BC7FDEDF8}"/>
              </a:ext>
            </a:extLst>
          </p:cNvPr>
          <p:cNvSpPr/>
          <p:nvPr/>
        </p:nvSpPr>
        <p:spPr>
          <a:xfrm>
            <a:off x="951497" y="1656237"/>
            <a:ext cx="2133600" cy="529389"/>
          </a:xfrm>
          <a:prstGeom prst="roundRect">
            <a:avLst>
              <a:gd name="adj" fmla="val 329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C00000"/>
                </a:solidFill>
                <a:latin typeface="Arial Rounded MT Bold" panose="020F0704030504030204" pitchFamily="34" charset="0"/>
                <a:ea typeface="思源黑体" panose="020B0400000000000000" pitchFamily="34" charset="-122"/>
              </a:rPr>
              <a:t>Bean pies(</a:t>
            </a:r>
            <a:r>
              <a:rPr lang="zh-CN" altLang="en-US" b="1" dirty="0">
                <a:solidFill>
                  <a:srgbClr val="C00000"/>
                </a:solidFill>
                <a:latin typeface="Arial Rounded MT Bold" panose="020F0704030504030204" pitchFamily="34" charset="0"/>
                <a:ea typeface="思源黑体" panose="020B0400000000000000" pitchFamily="34" charset="-122"/>
              </a:rPr>
              <a:t>豆皮</a:t>
            </a:r>
            <a:r>
              <a:rPr lang="en-US" altLang="zh-CN" b="1" dirty="0">
                <a:solidFill>
                  <a:srgbClr val="C00000"/>
                </a:solidFill>
                <a:latin typeface="Arial Rounded MT Bold" panose="020F0704030504030204" pitchFamily="34" charset="0"/>
                <a:ea typeface="思源黑体" panose="020B0400000000000000" pitchFamily="34" charset="-122"/>
              </a:rPr>
              <a:t>)</a:t>
            </a:r>
            <a:endParaRPr lang="zh-CN" altLang="en-US" b="1" dirty="0">
              <a:solidFill>
                <a:srgbClr val="C00000"/>
              </a:solidFill>
              <a:latin typeface="Arial Rounded MT Bold" panose="020F0704030504030204" pitchFamily="34" charset="0"/>
              <a:ea typeface="思源黑体" panose="020B0400000000000000" pitchFamily="34" charset="-122"/>
            </a:endParaRPr>
          </a:p>
        </p:txBody>
      </p:sp>
    </p:spTree>
    <p:extLst>
      <p:ext uri="{BB962C8B-B14F-4D97-AF65-F5344CB8AC3E}">
        <p14:creationId xmlns:p14="http://schemas.microsoft.com/office/powerpoint/2010/main" val="312641690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1FEE227-6A23-451B-9FFD-65827ECB9E6B}"/>
              </a:ext>
            </a:extLst>
          </p:cNvPr>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平行四边形 4">
            <a:extLst>
              <a:ext uri="{FF2B5EF4-FFF2-40B4-BE49-F238E27FC236}">
                <a16:creationId xmlns:a16="http://schemas.microsoft.com/office/drawing/2014/main" id="{4BC1B95F-1991-4C65-A676-03C1175A43BA}"/>
              </a:ext>
            </a:extLst>
          </p:cNvPr>
          <p:cNvSpPr/>
          <p:nvPr/>
        </p:nvSpPr>
        <p:spPr>
          <a:xfrm>
            <a:off x="5582653" y="421105"/>
            <a:ext cx="5935579" cy="6015790"/>
          </a:xfrm>
          <a:prstGeom prst="parallelogram">
            <a:avLst>
              <a:gd name="adj" fmla="val 1635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b="1" dirty="0">
                <a:solidFill>
                  <a:srgbClr val="C00000"/>
                </a:solidFill>
                <a:latin typeface="Arial Rounded MT Bold" panose="020F0704030504030204" pitchFamily="34" charset="0"/>
                <a:ea typeface="思源黑体" panose="020B0400000000000000" pitchFamily="34" charset="-122"/>
              </a:rPr>
              <a:t>Bean noodles </a:t>
            </a:r>
            <a:r>
              <a:rPr lang="en" altLang="zh-CN" dirty="0">
                <a:solidFill>
                  <a:schemeClr val="tx1"/>
                </a:solidFill>
                <a:latin typeface="Arial Rounded MT Bold" panose="020F0704030504030204" pitchFamily="34" charset="0"/>
              </a:rPr>
              <a:t>are a traditional food of farmers in the middle and lower reaches of the Yangtze River, mainly in southeastern Hubei, southwestern Anhui and Jiangxi.</a:t>
            </a:r>
            <a:endParaRPr lang="zh-CN" altLang="en-US" dirty="0">
              <a:solidFill>
                <a:schemeClr val="tx1"/>
              </a:solidFill>
              <a:latin typeface="Arial Rounded MT Bold" panose="020F0704030504030204" pitchFamily="34" charset="0"/>
            </a:endParaRPr>
          </a:p>
        </p:txBody>
      </p:sp>
      <p:sp>
        <p:nvSpPr>
          <p:cNvPr id="8" name="矩形: 圆角 1">
            <a:extLst>
              <a:ext uri="{FF2B5EF4-FFF2-40B4-BE49-F238E27FC236}">
                <a16:creationId xmlns:a16="http://schemas.microsoft.com/office/drawing/2014/main" id="{C31B7B95-F689-3641-8FAD-0D715AA55604}"/>
              </a:ext>
            </a:extLst>
          </p:cNvPr>
          <p:cNvSpPr/>
          <p:nvPr/>
        </p:nvSpPr>
        <p:spPr>
          <a:xfrm>
            <a:off x="6623384" y="1552764"/>
            <a:ext cx="2605960" cy="529389"/>
          </a:xfrm>
          <a:prstGeom prst="roundRect">
            <a:avLst>
              <a:gd name="adj" fmla="val 329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C00000"/>
                </a:solidFill>
                <a:latin typeface="Arial Rounded MT Bold" panose="020F0704030504030204" pitchFamily="34" charset="0"/>
                <a:ea typeface="思源黑体" panose="020B0400000000000000" pitchFamily="34" charset="-122"/>
              </a:rPr>
              <a:t>Bean noodles</a:t>
            </a:r>
            <a:r>
              <a:rPr lang="zh-CN" altLang="en-US" b="1" dirty="0">
                <a:solidFill>
                  <a:srgbClr val="C00000"/>
                </a:solidFill>
                <a:latin typeface="Arial Rounded MT Bold" panose="020F0704030504030204" pitchFamily="34" charset="0"/>
                <a:ea typeface="思源黑体" panose="020B0400000000000000" pitchFamily="34" charset="-122"/>
              </a:rPr>
              <a:t>（</a:t>
            </a:r>
            <a:r>
              <a:rPr kumimoji="1" lang="zh-CN" altLang="en-US" dirty="0">
                <a:solidFill>
                  <a:srgbClr val="C00000"/>
                </a:solidFill>
                <a:latin typeface="Arial Rounded MT Bold" panose="020F0704030504030204" pitchFamily="34" charset="0"/>
              </a:rPr>
              <a:t>豆粿）</a:t>
            </a:r>
            <a:endParaRPr lang="zh-CN" altLang="en-US" b="1" dirty="0">
              <a:solidFill>
                <a:srgbClr val="C00000"/>
              </a:solidFill>
              <a:latin typeface="Arial Rounded MT Bold" panose="020F0704030504030204" pitchFamily="34" charset="0"/>
              <a:ea typeface="思源黑体" panose="020B0400000000000000" pitchFamily="34" charset="-122"/>
            </a:endParaRPr>
          </a:p>
        </p:txBody>
      </p:sp>
    </p:spTree>
    <p:extLst>
      <p:ext uri="{BB962C8B-B14F-4D97-AF65-F5344CB8AC3E}">
        <p14:creationId xmlns:p14="http://schemas.microsoft.com/office/powerpoint/2010/main" val="2658925786"/>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F1FEE227-6A23-451B-9FFD-65827ECB9E6B}"/>
              </a:ext>
            </a:extLst>
          </p:cNvPr>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箭头: 五边形 4">
            <a:extLst>
              <a:ext uri="{FF2B5EF4-FFF2-40B4-BE49-F238E27FC236}">
                <a16:creationId xmlns:a16="http://schemas.microsoft.com/office/drawing/2014/main" id="{D0E8A4E6-A327-4EA7-9CFF-ED4E9BDECD08}"/>
              </a:ext>
            </a:extLst>
          </p:cNvPr>
          <p:cNvSpPr/>
          <p:nvPr/>
        </p:nvSpPr>
        <p:spPr>
          <a:xfrm>
            <a:off x="4459705" y="2322094"/>
            <a:ext cx="7014792" cy="2688666"/>
          </a:xfrm>
          <a:prstGeom prst="homePlate">
            <a:avLst>
              <a:gd name="adj" fmla="val 4105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 altLang="zh-CN" dirty="0">
                <a:solidFill>
                  <a:schemeClr val="tx1"/>
                </a:solidFill>
                <a:latin typeface="Arial Rounded MT Bold" panose="020F0704030504030204" pitchFamily="34" charset="0"/>
              </a:rPr>
              <a:t>Wuhan people love to eat </a:t>
            </a:r>
            <a:r>
              <a:rPr lang="en" altLang="zh-CN" dirty="0">
                <a:solidFill>
                  <a:srgbClr val="C00000"/>
                </a:solidFill>
                <a:latin typeface="Arial Rounded MT Bold" panose="020F0704030504030204" pitchFamily="34" charset="0"/>
              </a:rPr>
              <a:t>fried rice buns </a:t>
            </a:r>
            <a:r>
              <a:rPr lang="en" altLang="zh-CN" dirty="0">
                <a:solidFill>
                  <a:schemeClr val="tx1"/>
                </a:solidFill>
                <a:latin typeface="Arial Rounded MT Bold" panose="020F0704030504030204" pitchFamily="34" charset="0"/>
              </a:rPr>
              <a:t>for breakfast. In the streets and alleys of Wuhan, you can see a steaming frying pan with golden buds rolling around inside, emitting a tempting aroma. </a:t>
            </a:r>
            <a:endParaRPr lang="zh-CN" altLang="en-US" dirty="0">
              <a:solidFill>
                <a:schemeClr val="tx1"/>
              </a:solidFill>
              <a:latin typeface="Arial Rounded MT Bold" panose="020F0704030504030204" pitchFamily="34" charset="0"/>
            </a:endParaRPr>
          </a:p>
        </p:txBody>
      </p:sp>
      <p:sp>
        <p:nvSpPr>
          <p:cNvPr id="8" name="矩形: 圆角 1">
            <a:extLst>
              <a:ext uri="{FF2B5EF4-FFF2-40B4-BE49-F238E27FC236}">
                <a16:creationId xmlns:a16="http://schemas.microsoft.com/office/drawing/2014/main" id="{1F6ED258-8651-504B-B69B-009B09E69468}"/>
              </a:ext>
            </a:extLst>
          </p:cNvPr>
          <p:cNvSpPr/>
          <p:nvPr/>
        </p:nvSpPr>
        <p:spPr>
          <a:xfrm>
            <a:off x="6623384" y="1552764"/>
            <a:ext cx="2971720" cy="529389"/>
          </a:xfrm>
          <a:prstGeom prst="roundRect">
            <a:avLst>
              <a:gd name="adj" fmla="val 329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dirty="0">
                <a:solidFill>
                  <a:srgbClr val="C00000"/>
                </a:solidFill>
                <a:latin typeface="Arial Rounded MT Bold" panose="020F0704030504030204" pitchFamily="34" charset="0"/>
              </a:rPr>
              <a:t>Fried rice buns</a:t>
            </a:r>
            <a:r>
              <a:rPr lang="zh-CN" altLang="en-US" dirty="0">
                <a:solidFill>
                  <a:srgbClr val="C00000"/>
                </a:solidFill>
                <a:latin typeface="Arial Rounded MT Bold" panose="020F0704030504030204" pitchFamily="34" charset="0"/>
              </a:rPr>
              <a:t>（面窝）</a:t>
            </a:r>
            <a:endParaRPr lang="zh-CN" altLang="en-US" b="1" dirty="0">
              <a:solidFill>
                <a:srgbClr val="C00000"/>
              </a:solidFill>
              <a:latin typeface="Arial Rounded MT Bold" panose="020F0704030504030204" pitchFamily="34" charset="0"/>
              <a:ea typeface="思源黑体" panose="020B0400000000000000" pitchFamily="34" charset="-122"/>
            </a:endParaRPr>
          </a:p>
        </p:txBody>
      </p:sp>
    </p:spTree>
    <p:extLst>
      <p:ext uri="{BB962C8B-B14F-4D97-AF65-F5344CB8AC3E}">
        <p14:creationId xmlns:p14="http://schemas.microsoft.com/office/powerpoint/2010/main" val="389213227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3">
            <a:extLst>
              <a:ext uri="{FF2B5EF4-FFF2-40B4-BE49-F238E27FC236}">
                <a16:creationId xmlns:a16="http://schemas.microsoft.com/office/drawing/2014/main" id="{CE9FFF3C-C42F-4B4C-B0BE-61B90CE68E21}"/>
              </a:ext>
            </a:extLst>
          </p:cNvPr>
          <p:cNvSpPr>
            <a:spLocks noGrp="1"/>
          </p:cNvSpPr>
          <p:nvPr>
            <p:ph idx="1"/>
          </p:nvPr>
        </p:nvSpPr>
        <p:spPr>
          <a:xfrm>
            <a:off x="487680" y="377951"/>
            <a:ext cx="10933345" cy="6402037"/>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kumimoji="1" lang="en-US" altLang="zh-CN" dirty="0">
              <a:solidFill>
                <a:schemeClr val="tx1"/>
              </a:solidFill>
            </a:endParaRPr>
          </a:p>
          <a:p>
            <a:pPr marL="0" indent="0">
              <a:buNone/>
            </a:pPr>
            <a:endParaRPr kumimoji="1" lang="en-US" altLang="zh-CN" dirty="0">
              <a:solidFill>
                <a:schemeClr val="tx1"/>
              </a:solidFill>
            </a:endParaRPr>
          </a:p>
          <a:p>
            <a:pPr marL="0" indent="0">
              <a:buNone/>
            </a:pPr>
            <a:endParaRPr kumimoji="1" lang="zh-CN" altLang="en-US" dirty="0">
              <a:solidFill>
                <a:schemeClr val="tx1"/>
              </a:solidFill>
            </a:endParaRPr>
          </a:p>
        </p:txBody>
      </p:sp>
      <p:pic>
        <p:nvPicPr>
          <p:cNvPr id="4" name="图片 3">
            <a:extLst>
              <a:ext uri="{FF2B5EF4-FFF2-40B4-BE49-F238E27FC236}">
                <a16:creationId xmlns:a16="http://schemas.microsoft.com/office/drawing/2014/main" id="{2D6B81BE-0324-E34D-BE29-106B0FAA4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516" y="1494530"/>
            <a:ext cx="795825" cy="795825"/>
          </a:xfrm>
          <a:prstGeom prst="rect">
            <a:avLst/>
          </a:prstGeom>
        </p:spPr>
      </p:pic>
      <p:sp>
        <p:nvSpPr>
          <p:cNvPr id="2" name="文本框 1">
            <a:extLst>
              <a:ext uri="{FF2B5EF4-FFF2-40B4-BE49-F238E27FC236}">
                <a16:creationId xmlns:a16="http://schemas.microsoft.com/office/drawing/2014/main" id="{6535B7BB-E229-CA4A-B629-DD71392000DE}"/>
              </a:ext>
            </a:extLst>
          </p:cNvPr>
          <p:cNvSpPr txBox="1"/>
          <p:nvPr/>
        </p:nvSpPr>
        <p:spPr>
          <a:xfrm>
            <a:off x="1389888" y="853440"/>
            <a:ext cx="8644128" cy="400110"/>
          </a:xfrm>
          <a:prstGeom prst="rect">
            <a:avLst/>
          </a:prstGeom>
          <a:noFill/>
        </p:spPr>
        <p:txBody>
          <a:bodyPr wrap="square" rtlCol="0">
            <a:spAutoFit/>
          </a:bodyPr>
          <a:lstStyle/>
          <a:p>
            <a:pPr>
              <a:buFont typeface="Wingdings" pitchFamily="2" charset="2"/>
              <a:buChar char="u"/>
            </a:pPr>
            <a:r>
              <a:rPr kumimoji="1" lang="en-US" altLang="zh-CN" sz="2000" b="1" dirty="0">
                <a:latin typeface="Arial Rounded MT Bold" panose="020F0704030504030204" pitchFamily="34" charset="0"/>
              </a:rPr>
              <a:t>How does the breakfast culture of Wuhan come into being?</a:t>
            </a:r>
          </a:p>
        </p:txBody>
      </p:sp>
      <p:sp>
        <p:nvSpPr>
          <p:cNvPr id="3" name="文本框 2">
            <a:extLst>
              <a:ext uri="{FF2B5EF4-FFF2-40B4-BE49-F238E27FC236}">
                <a16:creationId xmlns:a16="http://schemas.microsoft.com/office/drawing/2014/main" id="{FC566595-F4C8-C346-BA11-8503EB65A785}"/>
              </a:ext>
            </a:extLst>
          </p:cNvPr>
          <p:cNvSpPr txBox="1"/>
          <p:nvPr/>
        </p:nvSpPr>
        <p:spPr>
          <a:xfrm>
            <a:off x="1774444" y="1609344"/>
            <a:ext cx="3687572" cy="2308324"/>
          </a:xfrm>
          <a:prstGeom prst="rect">
            <a:avLst/>
          </a:prstGeom>
          <a:noFill/>
        </p:spPr>
        <p:txBody>
          <a:bodyPr wrap="square" rtlCol="0">
            <a:spAutoFit/>
          </a:bodyPr>
          <a:lstStyle/>
          <a:p>
            <a:r>
              <a:rPr lang="en" altLang="zh-CN" b="1" dirty="0"/>
              <a:t>Geographic Reasons:</a:t>
            </a:r>
          </a:p>
          <a:p>
            <a:pPr algn="just"/>
            <a:r>
              <a:rPr lang="en" altLang="zh-CN" b="1" dirty="0"/>
              <a:t> </a:t>
            </a:r>
            <a:r>
              <a:rPr lang="en" altLang="zh-CN" dirty="0"/>
              <a:t>Basin in the vast impact plain, the climate of Wuhan is warm and humid monsoon climate. Such an advantaged geographical environment provides the growth of crops with suitable conditions. </a:t>
            </a:r>
          </a:p>
          <a:p>
            <a:endParaRPr lang="en" altLang="zh-CN" dirty="0">
              <a:effectLst/>
            </a:endParaRPr>
          </a:p>
        </p:txBody>
      </p:sp>
      <p:pic>
        <p:nvPicPr>
          <p:cNvPr id="8" name="图片 7">
            <a:extLst>
              <a:ext uri="{FF2B5EF4-FFF2-40B4-BE49-F238E27FC236}">
                <a16:creationId xmlns:a16="http://schemas.microsoft.com/office/drawing/2014/main" id="{855B3742-475E-5C44-813C-C029B86DE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961" y="1679172"/>
            <a:ext cx="633986" cy="564081"/>
          </a:xfrm>
          <a:prstGeom prst="rect">
            <a:avLst/>
          </a:prstGeom>
        </p:spPr>
      </p:pic>
      <p:sp>
        <p:nvSpPr>
          <p:cNvPr id="6" name="文本框 5">
            <a:extLst>
              <a:ext uri="{FF2B5EF4-FFF2-40B4-BE49-F238E27FC236}">
                <a16:creationId xmlns:a16="http://schemas.microsoft.com/office/drawing/2014/main" id="{D36CDC65-AFB8-7046-846E-4F8D0381F308}"/>
              </a:ext>
            </a:extLst>
          </p:cNvPr>
          <p:cNvSpPr txBox="1"/>
          <p:nvPr/>
        </p:nvSpPr>
        <p:spPr>
          <a:xfrm>
            <a:off x="7363968" y="1706880"/>
            <a:ext cx="3340608" cy="2031325"/>
          </a:xfrm>
          <a:prstGeom prst="rect">
            <a:avLst/>
          </a:prstGeom>
          <a:noFill/>
        </p:spPr>
        <p:txBody>
          <a:bodyPr wrap="square" rtlCol="0">
            <a:spAutoFit/>
          </a:bodyPr>
          <a:lstStyle/>
          <a:p>
            <a:r>
              <a:rPr lang="en" altLang="zh-CN" b="1" dirty="0"/>
              <a:t>Ancient Recordation :</a:t>
            </a:r>
          </a:p>
          <a:p>
            <a:pPr algn="just"/>
            <a:r>
              <a:rPr lang="en" altLang="zh-CN" dirty="0"/>
              <a:t>Chu Ci vividly reflects the food style and characteristics of Hubei region at that time, shows the achievements of the art of Hubei cuisine in the pre-Qin period.</a:t>
            </a:r>
          </a:p>
        </p:txBody>
      </p:sp>
      <p:pic>
        <p:nvPicPr>
          <p:cNvPr id="9" name="图片 8">
            <a:extLst>
              <a:ext uri="{FF2B5EF4-FFF2-40B4-BE49-F238E27FC236}">
                <a16:creationId xmlns:a16="http://schemas.microsoft.com/office/drawing/2014/main" id="{FB59D6AE-A135-A841-A3F2-FA8CC588A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89" y="3797037"/>
            <a:ext cx="795824" cy="795824"/>
          </a:xfrm>
          <a:prstGeom prst="rect">
            <a:avLst/>
          </a:prstGeom>
        </p:spPr>
      </p:pic>
      <p:sp>
        <p:nvSpPr>
          <p:cNvPr id="10" name="文本框 9">
            <a:extLst>
              <a:ext uri="{FF2B5EF4-FFF2-40B4-BE49-F238E27FC236}">
                <a16:creationId xmlns:a16="http://schemas.microsoft.com/office/drawing/2014/main" id="{F966C122-2C44-4843-BCD0-4A72404FAFF2}"/>
              </a:ext>
            </a:extLst>
          </p:cNvPr>
          <p:cNvSpPr txBox="1"/>
          <p:nvPr/>
        </p:nvSpPr>
        <p:spPr>
          <a:xfrm>
            <a:off x="1774444" y="3917667"/>
            <a:ext cx="4577588" cy="2308324"/>
          </a:xfrm>
          <a:prstGeom prst="rect">
            <a:avLst/>
          </a:prstGeom>
          <a:noFill/>
        </p:spPr>
        <p:txBody>
          <a:bodyPr wrap="square" rtlCol="0">
            <a:spAutoFit/>
          </a:bodyPr>
          <a:lstStyle/>
          <a:p>
            <a:r>
              <a:rPr lang="en" altLang="zh-CN" b="1" dirty="0"/>
              <a:t>Historical Reasons :</a:t>
            </a:r>
          </a:p>
          <a:p>
            <a:pPr algn="just"/>
            <a:r>
              <a:rPr lang="en" altLang="zh-CN" dirty="0"/>
              <a:t>In the 19th century, Wuhan was once reduced to leasing land. Then, the light industry developed fast. During the golden ten years in the era of the Republic of China, the flour processing was further developed which led to a increasing proportion of flour food in Wuhan</a:t>
            </a:r>
          </a:p>
        </p:txBody>
      </p:sp>
      <p:sp>
        <p:nvSpPr>
          <p:cNvPr id="11" name="文本框 10">
            <a:extLst>
              <a:ext uri="{FF2B5EF4-FFF2-40B4-BE49-F238E27FC236}">
                <a16:creationId xmlns:a16="http://schemas.microsoft.com/office/drawing/2014/main" id="{823D7977-0BED-0C49-9A30-491CCAEA3B94}"/>
              </a:ext>
            </a:extLst>
          </p:cNvPr>
          <p:cNvSpPr txBox="1"/>
          <p:nvPr/>
        </p:nvSpPr>
        <p:spPr>
          <a:xfrm>
            <a:off x="7343576" y="4005713"/>
            <a:ext cx="4206240" cy="2585323"/>
          </a:xfrm>
          <a:prstGeom prst="rect">
            <a:avLst/>
          </a:prstGeom>
          <a:noFill/>
        </p:spPr>
        <p:txBody>
          <a:bodyPr wrap="square" rtlCol="0">
            <a:spAutoFit/>
          </a:bodyPr>
          <a:lstStyle/>
          <a:p>
            <a:r>
              <a:rPr lang="en" altLang="zh-CN" b="1" dirty="0"/>
              <a:t>Population Composition :</a:t>
            </a:r>
          </a:p>
          <a:p>
            <a:r>
              <a:rPr lang="en" altLang="zh-CN" dirty="0"/>
              <a:t>The population composition of Hubei has been very complex since ancient times. In addition, the mobility of people in Wuhan province is very strong, which brought an impact on the local diet. So the local diet and the foreign diet are integrated and then developed. </a:t>
            </a:r>
          </a:p>
          <a:p>
            <a:endParaRPr lang="en" altLang="zh-CN" dirty="0"/>
          </a:p>
        </p:txBody>
      </p:sp>
      <p:pic>
        <p:nvPicPr>
          <p:cNvPr id="12" name="图片 11">
            <a:extLst>
              <a:ext uri="{FF2B5EF4-FFF2-40B4-BE49-F238E27FC236}">
                <a16:creationId xmlns:a16="http://schemas.microsoft.com/office/drawing/2014/main" id="{49556C83-E49D-B34D-92F8-6B5872D4A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8961" y="3888863"/>
            <a:ext cx="795824" cy="612172"/>
          </a:xfrm>
          <a:prstGeom prst="rect">
            <a:avLst/>
          </a:prstGeom>
        </p:spPr>
      </p:pic>
    </p:spTree>
    <p:extLst>
      <p:ext uri="{BB962C8B-B14F-4D97-AF65-F5344CB8AC3E}">
        <p14:creationId xmlns:p14="http://schemas.microsoft.com/office/powerpoint/2010/main" val="2696057909"/>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759</Words>
  <Application>Microsoft Macintosh PowerPoint</Application>
  <PresentationFormat>宽屏</PresentationFormat>
  <Paragraphs>39</Paragraphs>
  <Slides>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等线</vt:lpstr>
      <vt:lpstr>Microsoft YaHei</vt:lpstr>
      <vt:lpstr>Wingdings</vt:lpstr>
      <vt:lpstr>Arial</vt:lpstr>
      <vt:lpstr>等线 Light</vt:lpstr>
      <vt:lpstr>思源黑体</vt:lpstr>
      <vt:lpstr>Arial Rounded MT Bold</vt:lpstr>
      <vt:lpstr>Office 主题​​</vt:lpstr>
      <vt:lpstr>PowerPoint 演示文稿</vt:lpstr>
      <vt:lpstr>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2701156803@qq.com</cp:lastModifiedBy>
  <cp:revision>35</cp:revision>
  <dcterms:created xsi:type="dcterms:W3CDTF">2020-02-21T02:42:58Z</dcterms:created>
  <dcterms:modified xsi:type="dcterms:W3CDTF">2022-04-02T13:21:17Z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v1.0_mb_KxxUqecDekz2hRKe3Neqog==</vt:lpwstr>
  </property>
</Properties>
</file>