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sldIdLst>
    <p:sldId id="590" r:id="rId3"/>
    <p:sldId id="595" r:id="rId4"/>
    <p:sldId id="591" r:id="rId5"/>
    <p:sldId id="613" r:id="rId6"/>
    <p:sldId id="614" r:id="rId7"/>
    <p:sldId id="615" r:id="rId8"/>
    <p:sldId id="592" r:id="rId9"/>
    <p:sldId id="610" r:id="rId10"/>
    <p:sldId id="616" r:id="rId11"/>
    <p:sldId id="617" r:id="rId12"/>
    <p:sldId id="619" r:id="rId13"/>
    <p:sldId id="604"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1">
          <p15:clr>
            <a:srgbClr val="A4A3A4"/>
          </p15:clr>
        </p15:guide>
        <p15:guide id="2" pos="3828">
          <p15:clr>
            <a:srgbClr val="A4A3A4"/>
          </p15:clr>
        </p15:guide>
        <p15:guide id="3" pos="211">
          <p15:clr>
            <a:srgbClr val="A4A3A4"/>
          </p15:clr>
        </p15:guide>
        <p15:guide id="4" pos="7469">
          <p15:clr>
            <a:srgbClr val="A4A3A4"/>
          </p15:clr>
        </p15:guide>
        <p15:guide id="5" orient="horz" pos="232">
          <p15:clr>
            <a:srgbClr val="A4A3A4"/>
          </p15:clr>
        </p15:guide>
        <p15:guide id="6" orient="horz" pos="408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C0E9"/>
    <a:srgbClr val="7188A8"/>
    <a:srgbClr val="F5E0D4"/>
    <a:srgbClr val="F7B1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72" d="100"/>
          <a:sy n="72" d="100"/>
        </p:scale>
        <p:origin x="456" y="64"/>
      </p:cViewPr>
      <p:guideLst>
        <p:guide orient="horz" pos="2151"/>
        <p:guide pos="3828"/>
        <p:guide pos="211"/>
        <p:guide pos="7469"/>
        <p:guide orient="horz" pos="232"/>
        <p:guide orient="horz" pos="408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404803A1-9305-4DF3-8889-9FD3438A7867}" type="datetimeFigureOut">
              <a:rPr lang="zh-CN" altLang="en-US" smtClean="0"/>
              <a:t>2022/3/17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B3ED629-5C92-47D9-AA19-0BF1C76404F1}"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3ED629-5C92-47D9-AA19-0BF1C76404F1}"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4803A1-9305-4DF3-8889-9FD3438A7867}" type="datetimeFigureOut">
              <a:rPr lang="zh-CN" altLang="en-US" smtClean="0"/>
              <a:t>2022/3/17</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3ED629-5C92-47D9-AA19-0BF1C76404F1}"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2">
            <a:extLst>
              <a:ext uri="{28A0092B-C50C-407E-A947-70E740481C1C}">
                <a14:useLocalDpi xmlns:a14="http://schemas.microsoft.com/office/drawing/2010/main" val="0"/>
              </a:ext>
            </a:extLst>
          </a:blip>
          <a:srcRect r="72854"/>
          <a:stretch>
            <a:fillRect/>
          </a:stretch>
        </p:blipFill>
        <p:spPr>
          <a:xfrm>
            <a:off x="-194553" y="0"/>
            <a:ext cx="3307404" cy="6858001"/>
          </a:xfrm>
          <a:prstGeom prst="rect">
            <a:avLst/>
          </a:prstGeom>
        </p:spPr>
      </p:pic>
      <p:pic>
        <p:nvPicPr>
          <p:cNvPr id="5" name="图片 4"/>
          <p:cNvPicPr>
            <a:picLocks noChangeAspect="1"/>
          </p:cNvPicPr>
          <p:nvPr/>
        </p:nvPicPr>
        <p:blipFill rotWithShape="1">
          <a:blip r:embed="rId2">
            <a:extLst>
              <a:ext uri="{28A0092B-C50C-407E-A947-70E740481C1C}">
                <a14:useLocalDpi xmlns:a14="http://schemas.microsoft.com/office/drawing/2010/main" val="0"/>
              </a:ext>
            </a:extLst>
          </a:blip>
          <a:srcRect r="72854"/>
          <a:stretch>
            <a:fillRect/>
          </a:stretch>
        </p:blipFill>
        <p:spPr>
          <a:xfrm rot="10800000">
            <a:off x="8934653" y="0"/>
            <a:ext cx="3307404" cy="6858001"/>
          </a:xfrm>
          <a:prstGeom prst="rect">
            <a:avLst/>
          </a:prstGeom>
        </p:spPr>
      </p:pic>
      <p:grpSp>
        <p:nvGrpSpPr>
          <p:cNvPr id="17" name="组合 16"/>
          <p:cNvGrpSpPr/>
          <p:nvPr/>
        </p:nvGrpSpPr>
        <p:grpSpPr>
          <a:xfrm>
            <a:off x="3074276" y="1350337"/>
            <a:ext cx="6043448" cy="2413589"/>
            <a:chOff x="3074276" y="1991709"/>
            <a:chExt cx="6043448" cy="1477329"/>
          </a:xfrm>
        </p:grpSpPr>
        <p:cxnSp>
          <p:nvCxnSpPr>
            <p:cNvPr id="18" name="直接连接符 17"/>
            <p:cNvCxnSpPr/>
            <p:nvPr/>
          </p:nvCxnSpPr>
          <p:spPr>
            <a:xfrm flipV="1">
              <a:off x="3074276" y="3469037"/>
              <a:ext cx="6043448" cy="1"/>
            </a:xfrm>
            <a:prstGeom prst="line">
              <a:avLst/>
            </a:prstGeom>
            <a:ln w="38100">
              <a:solidFill>
                <a:srgbClr val="788EAC"/>
              </a:solidFill>
            </a:ln>
          </p:spPr>
          <p:style>
            <a:lnRef idx="1">
              <a:schemeClr val="accent1"/>
            </a:lnRef>
            <a:fillRef idx="0">
              <a:schemeClr val="accent1"/>
            </a:fillRef>
            <a:effectRef idx="0">
              <a:schemeClr val="accent1"/>
            </a:effectRef>
            <a:fontRef idx="minor">
              <a:schemeClr val="tx1"/>
            </a:fontRef>
          </p:style>
        </p:cxnSp>
        <p:sp>
          <p:nvSpPr>
            <p:cNvPr id="20" name="矩形 19"/>
            <p:cNvSpPr/>
            <p:nvPr/>
          </p:nvSpPr>
          <p:spPr>
            <a:xfrm>
              <a:off x="3484179" y="1991709"/>
              <a:ext cx="5223642" cy="1412898"/>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3600" dirty="0">
                  <a:ln w="0"/>
                  <a:solidFill>
                    <a:srgbClr val="788EAC"/>
                  </a:solidFill>
                  <a:effectLst>
                    <a:outerShdw blurRad="38100" dist="19050" dir="2700000" algn="tl" rotWithShape="0">
                      <a:prstClr val="black">
                        <a:alpha val="40000"/>
                      </a:prstClr>
                    </a:outerShdw>
                  </a:effectLst>
                  <a:latin typeface="思源黑体 CN Heavy" panose="020B0A00000000000000" pitchFamily="34" charset="-122"/>
                  <a:ea typeface="思源黑体 CN Heavy" panose="020B0A00000000000000" pitchFamily="34" charset="-122"/>
                </a:rPr>
                <a:t>Reception of</a:t>
              </a:r>
              <a:r>
                <a:rPr lang="en-US" altLang="zh-CN" sz="3600" i="1" dirty="0">
                  <a:ln w="0"/>
                  <a:solidFill>
                    <a:srgbClr val="788EAC"/>
                  </a:solidFill>
                  <a:effectLst>
                    <a:outerShdw blurRad="38100" dist="19050" dir="2700000" algn="tl" rotWithShape="0">
                      <a:prstClr val="black">
                        <a:alpha val="40000"/>
                      </a:prstClr>
                    </a:outerShdw>
                  </a:effectLst>
                  <a:latin typeface="思源黑体 CN Heavy" panose="020B0A00000000000000" pitchFamily="34" charset="-122"/>
                  <a:ea typeface="思源黑体 CN Heavy" panose="020B0A00000000000000" pitchFamily="34" charset="-122"/>
                </a:rPr>
                <a:t> Dream of the Red Chamber </a:t>
              </a:r>
              <a:r>
                <a:rPr lang="en-US" altLang="zh-CN" sz="3600" dirty="0">
                  <a:ln w="0"/>
                  <a:solidFill>
                    <a:srgbClr val="788EAC"/>
                  </a:solidFill>
                  <a:effectLst>
                    <a:outerShdw blurRad="38100" dist="19050" dir="2700000" algn="tl" rotWithShape="0">
                      <a:prstClr val="black">
                        <a:alpha val="40000"/>
                      </a:prstClr>
                    </a:outerShdw>
                  </a:effectLst>
                  <a:latin typeface="思源黑体 CN Heavy" panose="020B0A00000000000000" pitchFamily="34" charset="-122"/>
                  <a:ea typeface="思源黑体 CN Heavy" panose="020B0A00000000000000" pitchFamily="34" charset="-122"/>
                </a:rPr>
                <a:t>in the West</a:t>
              </a: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3600" b="0" i="0" u="none" strike="noStrike" kern="1200" cap="none" spc="0" normalizeH="0" baseline="0" noProof="0" dirty="0">
                  <a:ln w="0"/>
                  <a:solidFill>
                    <a:srgbClr val="788EAC"/>
                  </a:solidFill>
                  <a:effectLst>
                    <a:outerShdw blurRad="38100" dist="19050" dir="2700000" algn="tl" rotWithShape="0">
                      <a:prstClr val="black">
                        <a:alpha val="40000"/>
                      </a:prstClr>
                    </a:outerShdw>
                  </a:effectLst>
                  <a:uLnTx/>
                  <a:uFillTx/>
                  <a:latin typeface="思源黑体 CN Heavy" panose="020B0A00000000000000" pitchFamily="34" charset="-122"/>
                  <a:ea typeface="思源黑体 CN Heavy" panose="020B0A00000000000000" pitchFamily="34" charset="-122"/>
                  <a:cs typeface="+mn-cs"/>
                </a:rPr>
                <a:t>西方对</a:t>
              </a:r>
              <a:r>
                <a:rPr kumimoji="0" lang="en-US" altLang="zh-CN" sz="3600" b="0" i="0" u="none" strike="noStrike" kern="1200" cap="none" spc="0" normalizeH="0" baseline="0" noProof="0" dirty="0">
                  <a:ln w="0"/>
                  <a:solidFill>
                    <a:srgbClr val="788EAC"/>
                  </a:solidFill>
                  <a:effectLst>
                    <a:outerShdw blurRad="38100" dist="19050" dir="2700000" algn="tl" rotWithShape="0">
                      <a:prstClr val="black">
                        <a:alpha val="40000"/>
                      </a:prstClr>
                    </a:outerShdw>
                  </a:effectLst>
                  <a:uLnTx/>
                  <a:uFillTx/>
                  <a:latin typeface="思源黑体 CN Heavy" panose="020B0A00000000000000" pitchFamily="34" charset="-122"/>
                  <a:ea typeface="思源黑体 CN Heavy" panose="020B0A00000000000000" pitchFamily="34" charset="-122"/>
                  <a:cs typeface="+mn-cs"/>
                </a:rPr>
                <a:t>《</a:t>
              </a:r>
              <a:r>
                <a:rPr kumimoji="0" lang="zh-CN" altLang="en-US" sz="3600" b="0" i="0" u="none" strike="noStrike" kern="1200" cap="none" spc="0" normalizeH="0" baseline="0" noProof="0" dirty="0">
                  <a:ln w="0"/>
                  <a:solidFill>
                    <a:srgbClr val="788EAC"/>
                  </a:solidFill>
                  <a:effectLst>
                    <a:outerShdw blurRad="38100" dist="19050" dir="2700000" algn="tl" rotWithShape="0">
                      <a:prstClr val="black">
                        <a:alpha val="40000"/>
                      </a:prstClr>
                    </a:outerShdw>
                  </a:effectLst>
                  <a:uLnTx/>
                  <a:uFillTx/>
                  <a:latin typeface="思源黑体 CN Heavy" panose="020B0A00000000000000" pitchFamily="34" charset="-122"/>
                  <a:ea typeface="思源黑体 CN Heavy" panose="020B0A00000000000000" pitchFamily="34" charset="-122"/>
                  <a:cs typeface="+mn-cs"/>
                </a:rPr>
                <a:t>红楼梦</a:t>
              </a:r>
              <a:r>
                <a:rPr kumimoji="0" lang="en-US" altLang="zh-CN" sz="3600" b="0" i="0" u="none" strike="noStrike" kern="1200" cap="none" spc="0" normalizeH="0" baseline="0" noProof="0" dirty="0">
                  <a:ln w="0"/>
                  <a:solidFill>
                    <a:srgbClr val="788EAC"/>
                  </a:solidFill>
                  <a:effectLst>
                    <a:outerShdw blurRad="38100" dist="19050" dir="2700000" algn="tl" rotWithShape="0">
                      <a:prstClr val="black">
                        <a:alpha val="40000"/>
                      </a:prstClr>
                    </a:outerShdw>
                  </a:effectLst>
                  <a:uLnTx/>
                  <a:uFillTx/>
                  <a:latin typeface="思源黑体 CN Heavy" panose="020B0A00000000000000" pitchFamily="34" charset="-122"/>
                  <a:ea typeface="思源黑体 CN Heavy" panose="020B0A00000000000000" pitchFamily="34" charset="-122"/>
                  <a:cs typeface="+mn-cs"/>
                </a:rPr>
                <a:t>》</a:t>
              </a:r>
              <a:r>
                <a:rPr kumimoji="0" lang="zh-CN" altLang="en-US" sz="3600" b="0" i="0" u="none" strike="noStrike" kern="1200" cap="none" spc="0" normalizeH="0" baseline="0" noProof="0" dirty="0">
                  <a:ln w="0"/>
                  <a:solidFill>
                    <a:srgbClr val="788EAC"/>
                  </a:solidFill>
                  <a:effectLst>
                    <a:outerShdw blurRad="38100" dist="19050" dir="2700000" algn="tl" rotWithShape="0">
                      <a:prstClr val="black">
                        <a:alpha val="40000"/>
                      </a:prstClr>
                    </a:outerShdw>
                  </a:effectLst>
                  <a:uLnTx/>
                  <a:uFillTx/>
                  <a:latin typeface="思源黑体 CN Heavy" panose="020B0A00000000000000" pitchFamily="34" charset="-122"/>
                  <a:ea typeface="思源黑体 CN Heavy" panose="020B0A00000000000000" pitchFamily="34" charset="-122"/>
                  <a:cs typeface="+mn-cs"/>
                </a:rPr>
                <a:t>的接受</a:t>
              </a:r>
            </a:p>
          </p:txBody>
        </p:sp>
      </p:grpSp>
      <p:sp>
        <p:nvSpPr>
          <p:cNvPr id="4" name="文本框 3">
            <a:extLst>
              <a:ext uri="{FF2B5EF4-FFF2-40B4-BE49-F238E27FC236}">
                <a16:creationId xmlns:a16="http://schemas.microsoft.com/office/drawing/2014/main" id="{8B750D91-93CF-43C9-BA64-55787E749053}"/>
              </a:ext>
            </a:extLst>
          </p:cNvPr>
          <p:cNvSpPr txBox="1"/>
          <p:nvPr/>
        </p:nvSpPr>
        <p:spPr>
          <a:xfrm>
            <a:off x="3257348" y="4315039"/>
            <a:ext cx="5677305" cy="1384995"/>
          </a:xfrm>
          <a:prstGeom prst="rect">
            <a:avLst/>
          </a:prstGeom>
          <a:noFill/>
        </p:spPr>
        <p:txBody>
          <a:bodyPr wrap="square" rtlCol="0">
            <a:spAutoFit/>
          </a:bodyPr>
          <a:lstStyle/>
          <a:p>
            <a:pPr algn="ctr"/>
            <a:r>
              <a:rPr lang="zh-CN" altLang="en-US" sz="2800" dirty="0">
                <a:ln w="0"/>
                <a:solidFill>
                  <a:srgbClr val="788EAC"/>
                </a:solidFill>
                <a:effectLst>
                  <a:outerShdw blurRad="38100" dist="19050" dir="2700000" algn="tl" rotWithShape="0">
                    <a:prstClr val="black">
                      <a:alpha val="40000"/>
                    </a:prstClr>
                  </a:outerShdw>
                </a:effectLst>
                <a:ea typeface="思源黑体 CN Heavy" panose="020B0A00000000000000" pitchFamily="34" charset="-122"/>
              </a:rPr>
              <a:t>李媛 </a:t>
            </a:r>
            <a:r>
              <a:rPr lang="en-US" altLang="zh-CN" sz="2800" dirty="0">
                <a:ln w="0"/>
                <a:solidFill>
                  <a:srgbClr val="788EAC"/>
                </a:solidFill>
                <a:effectLst>
                  <a:outerShdw blurRad="38100" dist="19050" dir="2700000" algn="tl" rotWithShape="0">
                    <a:prstClr val="black">
                      <a:alpha val="40000"/>
                    </a:prstClr>
                  </a:outerShdw>
                </a:effectLst>
                <a:ea typeface="思源黑体 CN Heavy" panose="020B0A00000000000000" pitchFamily="34" charset="-122"/>
              </a:rPr>
              <a:t>21</a:t>
            </a:r>
            <a:r>
              <a:rPr lang="zh-CN" altLang="en-US" sz="2800" dirty="0">
                <a:ln w="0"/>
                <a:solidFill>
                  <a:srgbClr val="788EAC"/>
                </a:solidFill>
                <a:effectLst>
                  <a:outerShdw blurRad="38100" dist="19050" dir="2700000" algn="tl" rotWithShape="0">
                    <a:prstClr val="black">
                      <a:alpha val="40000"/>
                    </a:prstClr>
                  </a:outerShdw>
                </a:effectLst>
                <a:ea typeface="思源黑体 CN Heavy" panose="020B0A00000000000000" pitchFamily="34" charset="-122"/>
              </a:rPr>
              <a:t>级英语笔译</a:t>
            </a:r>
            <a:endParaRPr lang="en-US" altLang="zh-CN" sz="2800" dirty="0">
              <a:ln w="0"/>
              <a:solidFill>
                <a:srgbClr val="788EAC"/>
              </a:solidFill>
              <a:effectLst>
                <a:outerShdw blurRad="38100" dist="19050" dir="2700000" algn="tl" rotWithShape="0">
                  <a:prstClr val="black">
                    <a:alpha val="40000"/>
                  </a:prstClr>
                </a:outerShdw>
              </a:effectLst>
              <a:ea typeface="思源黑体 CN Heavy" panose="020B0A00000000000000" pitchFamily="34" charset="-122"/>
            </a:endParaRPr>
          </a:p>
          <a:p>
            <a:pPr algn="ctr"/>
            <a:r>
              <a:rPr lang="en-US" altLang="zh-CN" sz="2800" dirty="0">
                <a:ln w="0"/>
                <a:solidFill>
                  <a:srgbClr val="788EAC"/>
                </a:solidFill>
                <a:effectLst>
                  <a:outerShdw blurRad="38100" dist="19050" dir="2700000" algn="tl" rotWithShape="0">
                    <a:prstClr val="black">
                      <a:alpha val="40000"/>
                    </a:prstClr>
                  </a:outerShdw>
                </a:effectLst>
                <a:ea typeface="思源黑体 CN Heavy" panose="020B0A00000000000000" pitchFamily="34" charset="-122"/>
              </a:rPr>
              <a:t>Li Yuan, a master student of translation studies</a:t>
            </a:r>
            <a:endParaRPr lang="zh-CN" altLang="en-US" sz="2800" dirty="0">
              <a:ln w="0"/>
              <a:solidFill>
                <a:srgbClr val="788EAC"/>
              </a:solidFill>
              <a:effectLst>
                <a:outerShdw blurRad="38100" dist="19050" dir="2700000" algn="tl" rotWithShape="0">
                  <a:prstClr val="black">
                    <a:alpha val="40000"/>
                  </a:prstClr>
                </a:outerShdw>
              </a:effectLst>
              <a:ea typeface="思源黑体 CN Heavy" panose="020B0A00000000000000" pitchFamily="34"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578534" y="469523"/>
            <a:ext cx="10616236" cy="880950"/>
            <a:chOff x="334963" y="486219"/>
            <a:chExt cx="8026269" cy="944731"/>
          </a:xfrm>
        </p:grpSpPr>
        <p:sp>
          <p:nvSpPr>
            <p:cNvPr id="5" name="文本框 4"/>
            <p:cNvSpPr txBox="1"/>
            <p:nvPr/>
          </p:nvSpPr>
          <p:spPr>
            <a:xfrm>
              <a:off x="377473" y="539789"/>
              <a:ext cx="7983759" cy="89116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2400" b="1" dirty="0">
                  <a:solidFill>
                    <a:srgbClr val="7188A8"/>
                  </a:solidFill>
                  <a:cs typeface="+mn-ea"/>
                  <a:sym typeface="+mn-lt"/>
                </a:rPr>
                <a:t>    </a:t>
              </a:r>
              <a:r>
                <a:rPr kumimoji="0" lang="en-US" altLang="zh-CN" sz="24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Marginalized and instrumentalized </a:t>
              </a:r>
              <a:r>
                <a:rPr kumimoji="0" lang="zh-CN" altLang="en-US" sz="24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边缘化、工具化</a:t>
              </a:r>
              <a:endParaRPr kumimoji="0" lang="zh-CN" altLang="en-US" sz="2400" b="1" i="0" u="none" strike="noStrike" kern="1200" cap="none" spc="0" normalizeH="0" baseline="0" noProof="0" dirty="0">
                <a:ln>
                  <a:noFill/>
                </a:ln>
                <a:solidFill>
                  <a:srgbClr val="7188A8"/>
                </a:solidFill>
                <a:effectLst/>
                <a:uLnTx/>
                <a:uFillTx/>
                <a:latin typeface="等线"/>
                <a:ea typeface="等线" panose="02010600030101010101" pitchFamily="2" charset="-122"/>
                <a:cs typeface="+mn-ea"/>
                <a:sym typeface="+mn-lt"/>
              </a:endParaRPr>
            </a:p>
            <a:p>
              <a:pPr algn="ctr"/>
              <a:endParaRPr lang="zh-CN" altLang="en-US" sz="2400" b="1" dirty="0">
                <a:solidFill>
                  <a:srgbClr val="7188A8"/>
                </a:solidFill>
                <a:cs typeface="+mn-ea"/>
                <a:sym typeface="+mn-lt"/>
              </a:endParaRPr>
            </a:p>
          </p:txBody>
        </p:sp>
        <p:sp>
          <p:nvSpPr>
            <p:cNvPr id="4" name="矩形 3"/>
            <p:cNvSpPr/>
            <p:nvPr/>
          </p:nvSpPr>
          <p:spPr>
            <a:xfrm>
              <a:off x="334963" y="486219"/>
              <a:ext cx="278711" cy="541682"/>
            </a:xfrm>
            <a:prstGeom prst="rect">
              <a:avLst/>
            </a:prstGeom>
            <a:solidFill>
              <a:srgbClr val="718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grpSp>
        <p:nvGrpSpPr>
          <p:cNvPr id="19" name="组合 18"/>
          <p:cNvGrpSpPr/>
          <p:nvPr/>
        </p:nvGrpSpPr>
        <p:grpSpPr>
          <a:xfrm>
            <a:off x="1004574" y="1689836"/>
            <a:ext cx="10190195" cy="4480842"/>
            <a:chOff x="1716238" y="2344292"/>
            <a:chExt cx="9049971" cy="4480842"/>
          </a:xfrm>
        </p:grpSpPr>
        <p:sp>
          <p:nvSpPr>
            <p:cNvPr id="7" name="椭圆 6"/>
            <p:cNvSpPr/>
            <p:nvPr/>
          </p:nvSpPr>
          <p:spPr>
            <a:xfrm>
              <a:off x="1716238" y="2344292"/>
              <a:ext cx="533348" cy="533346"/>
            </a:xfrm>
            <a:prstGeom prst="ellipse">
              <a:avLst/>
            </a:prstGeom>
            <a:solidFill>
              <a:srgbClr val="7188A8"/>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dirty="0">
                <a:ln>
                  <a:noFill/>
                </a:ln>
                <a:solidFill>
                  <a:srgbClr val="FFFFFF"/>
                </a:solidFill>
                <a:effectLst/>
                <a:uFillTx/>
                <a:latin typeface="+mn-lt"/>
                <a:ea typeface="+mn-ea"/>
                <a:cs typeface="+mn-cs"/>
                <a:sym typeface="Helvetica Light"/>
              </a:endParaRPr>
            </a:p>
          </p:txBody>
        </p:sp>
        <p:sp>
          <p:nvSpPr>
            <p:cNvPr id="10" name="椭圆 22"/>
            <p:cNvSpPr/>
            <p:nvPr/>
          </p:nvSpPr>
          <p:spPr>
            <a:xfrm>
              <a:off x="1823397" y="2458690"/>
              <a:ext cx="319034" cy="304550"/>
            </a:xfrm>
            <a:custGeom>
              <a:avLst/>
              <a:gdLst>
                <a:gd name="connsiteX0" fmla="*/ 442231 w 602715"/>
                <a:gd name="connsiteY0" fmla="*/ 415741 h 575353"/>
                <a:gd name="connsiteX1" fmla="*/ 479375 w 602715"/>
                <a:gd name="connsiteY1" fmla="*/ 514894 h 575353"/>
                <a:gd name="connsiteX2" fmla="*/ 500369 w 602715"/>
                <a:gd name="connsiteY2" fmla="*/ 472976 h 575353"/>
                <a:gd name="connsiteX3" fmla="*/ 542357 w 602715"/>
                <a:gd name="connsiteY3" fmla="*/ 452017 h 575353"/>
                <a:gd name="connsiteX4" fmla="*/ 405895 w 602715"/>
                <a:gd name="connsiteY4" fmla="*/ 379466 h 575353"/>
                <a:gd name="connsiteX5" fmla="*/ 596458 w 602715"/>
                <a:gd name="connsiteY5" fmla="*/ 449598 h 575353"/>
                <a:gd name="connsiteX6" fmla="*/ 526208 w 602715"/>
                <a:gd name="connsiteY6" fmla="*/ 484262 h 575353"/>
                <a:gd name="connsiteX7" fmla="*/ 599688 w 602715"/>
                <a:gd name="connsiteY7" fmla="*/ 557618 h 575353"/>
                <a:gd name="connsiteX8" fmla="*/ 599688 w 602715"/>
                <a:gd name="connsiteY8" fmla="*/ 572129 h 575353"/>
                <a:gd name="connsiteX9" fmla="*/ 591613 w 602715"/>
                <a:gd name="connsiteY9" fmla="*/ 575353 h 575353"/>
                <a:gd name="connsiteX10" fmla="*/ 584346 w 602715"/>
                <a:gd name="connsiteY10" fmla="*/ 572129 h 575353"/>
                <a:gd name="connsiteX11" fmla="*/ 510866 w 602715"/>
                <a:gd name="connsiteY11" fmla="*/ 499578 h 575353"/>
                <a:gd name="connsiteX12" fmla="*/ 476145 w 602715"/>
                <a:gd name="connsiteY12" fmla="*/ 568904 h 575353"/>
                <a:gd name="connsiteX13" fmla="*/ 280047 w 602715"/>
                <a:gd name="connsiteY13" fmla="*/ 64374 h 575353"/>
                <a:gd name="connsiteX14" fmla="*/ 258242 w 602715"/>
                <a:gd name="connsiteY14" fmla="*/ 86154 h 575353"/>
                <a:gd name="connsiteX15" fmla="*/ 280047 w 602715"/>
                <a:gd name="connsiteY15" fmla="*/ 107934 h 575353"/>
                <a:gd name="connsiteX16" fmla="*/ 301045 w 602715"/>
                <a:gd name="connsiteY16" fmla="*/ 86154 h 575353"/>
                <a:gd name="connsiteX17" fmla="*/ 280047 w 602715"/>
                <a:gd name="connsiteY17" fmla="*/ 64374 h 575353"/>
                <a:gd name="connsiteX18" fmla="*/ 183205 w 602715"/>
                <a:gd name="connsiteY18" fmla="*/ 64374 h 575353"/>
                <a:gd name="connsiteX19" fmla="*/ 161432 w 602715"/>
                <a:gd name="connsiteY19" fmla="*/ 86154 h 575353"/>
                <a:gd name="connsiteX20" fmla="*/ 183205 w 602715"/>
                <a:gd name="connsiteY20" fmla="*/ 107934 h 575353"/>
                <a:gd name="connsiteX21" fmla="*/ 204171 w 602715"/>
                <a:gd name="connsiteY21" fmla="*/ 86154 h 575353"/>
                <a:gd name="connsiteX22" fmla="*/ 183205 w 602715"/>
                <a:gd name="connsiteY22" fmla="*/ 64374 h 575353"/>
                <a:gd name="connsiteX23" fmla="*/ 86363 w 602715"/>
                <a:gd name="connsiteY23" fmla="*/ 64374 h 575353"/>
                <a:gd name="connsiteX24" fmla="*/ 64558 w 602715"/>
                <a:gd name="connsiteY24" fmla="*/ 86154 h 575353"/>
                <a:gd name="connsiteX25" fmla="*/ 86363 w 602715"/>
                <a:gd name="connsiteY25" fmla="*/ 107934 h 575353"/>
                <a:gd name="connsiteX26" fmla="*/ 107361 w 602715"/>
                <a:gd name="connsiteY26" fmla="*/ 86154 h 575353"/>
                <a:gd name="connsiteX27" fmla="*/ 86363 w 602715"/>
                <a:gd name="connsiteY27" fmla="*/ 64374 h 575353"/>
                <a:gd name="connsiteX28" fmla="*/ 280047 w 602715"/>
                <a:gd name="connsiteY28" fmla="*/ 43401 h 575353"/>
                <a:gd name="connsiteX29" fmla="*/ 322850 w 602715"/>
                <a:gd name="connsiteY29" fmla="*/ 86154 h 575353"/>
                <a:gd name="connsiteX30" fmla="*/ 280047 w 602715"/>
                <a:gd name="connsiteY30" fmla="*/ 128907 h 575353"/>
                <a:gd name="connsiteX31" fmla="*/ 236437 w 602715"/>
                <a:gd name="connsiteY31" fmla="*/ 86154 h 575353"/>
                <a:gd name="connsiteX32" fmla="*/ 280047 w 602715"/>
                <a:gd name="connsiteY32" fmla="*/ 43401 h 575353"/>
                <a:gd name="connsiteX33" fmla="*/ 183205 w 602715"/>
                <a:gd name="connsiteY33" fmla="*/ 43401 h 575353"/>
                <a:gd name="connsiteX34" fmla="*/ 225943 w 602715"/>
                <a:gd name="connsiteY34" fmla="*/ 86154 h 575353"/>
                <a:gd name="connsiteX35" fmla="*/ 183205 w 602715"/>
                <a:gd name="connsiteY35" fmla="*/ 128907 h 575353"/>
                <a:gd name="connsiteX36" fmla="*/ 139660 w 602715"/>
                <a:gd name="connsiteY36" fmla="*/ 86154 h 575353"/>
                <a:gd name="connsiteX37" fmla="*/ 183205 w 602715"/>
                <a:gd name="connsiteY37" fmla="*/ 43401 h 575353"/>
                <a:gd name="connsiteX38" fmla="*/ 86363 w 602715"/>
                <a:gd name="connsiteY38" fmla="*/ 43401 h 575353"/>
                <a:gd name="connsiteX39" fmla="*/ 129166 w 602715"/>
                <a:gd name="connsiteY39" fmla="*/ 86154 h 575353"/>
                <a:gd name="connsiteX40" fmla="*/ 86363 w 602715"/>
                <a:gd name="connsiteY40" fmla="*/ 128907 h 575353"/>
                <a:gd name="connsiteX41" fmla="*/ 42753 w 602715"/>
                <a:gd name="connsiteY41" fmla="*/ 86154 h 575353"/>
                <a:gd name="connsiteX42" fmla="*/ 86363 w 602715"/>
                <a:gd name="connsiteY42" fmla="*/ 43401 h 575353"/>
                <a:gd name="connsiteX43" fmla="*/ 21790 w 602715"/>
                <a:gd name="connsiteY43" fmla="*/ 21754 h 575353"/>
                <a:gd name="connsiteX44" fmla="*/ 21790 w 602715"/>
                <a:gd name="connsiteY44" fmla="*/ 150669 h 575353"/>
                <a:gd name="connsiteX45" fmla="*/ 538305 w 602715"/>
                <a:gd name="connsiteY45" fmla="*/ 150669 h 575353"/>
                <a:gd name="connsiteX46" fmla="*/ 538305 w 602715"/>
                <a:gd name="connsiteY46" fmla="*/ 21754 h 575353"/>
                <a:gd name="connsiteX47" fmla="*/ 10492 w 602715"/>
                <a:gd name="connsiteY47" fmla="*/ 0 h 575353"/>
                <a:gd name="connsiteX48" fmla="*/ 548796 w 602715"/>
                <a:gd name="connsiteY48" fmla="*/ 0 h 575353"/>
                <a:gd name="connsiteX49" fmla="*/ 559288 w 602715"/>
                <a:gd name="connsiteY49" fmla="*/ 11280 h 575353"/>
                <a:gd name="connsiteX50" fmla="*/ 559288 w 602715"/>
                <a:gd name="connsiteY50" fmla="*/ 161143 h 575353"/>
                <a:gd name="connsiteX51" fmla="*/ 559288 w 602715"/>
                <a:gd name="connsiteY51" fmla="*/ 365795 h 575353"/>
                <a:gd name="connsiteX52" fmla="*/ 548796 w 602715"/>
                <a:gd name="connsiteY52" fmla="*/ 376269 h 575353"/>
                <a:gd name="connsiteX53" fmla="*/ 538305 w 602715"/>
                <a:gd name="connsiteY53" fmla="*/ 365795 h 575353"/>
                <a:gd name="connsiteX54" fmla="*/ 538305 w 602715"/>
                <a:gd name="connsiteY54" fmla="*/ 172423 h 575353"/>
                <a:gd name="connsiteX55" fmla="*/ 21790 w 602715"/>
                <a:gd name="connsiteY55" fmla="*/ 172423 h 575353"/>
                <a:gd name="connsiteX56" fmla="*/ 21790 w 602715"/>
                <a:gd name="connsiteY56" fmla="*/ 526938 h 575353"/>
                <a:gd name="connsiteX57" fmla="*/ 376894 w 602715"/>
                <a:gd name="connsiteY57" fmla="*/ 526938 h 575353"/>
                <a:gd name="connsiteX58" fmla="*/ 387386 w 602715"/>
                <a:gd name="connsiteY58" fmla="*/ 537413 h 575353"/>
                <a:gd name="connsiteX59" fmla="*/ 376894 w 602715"/>
                <a:gd name="connsiteY59" fmla="*/ 547887 h 575353"/>
                <a:gd name="connsiteX60" fmla="*/ 10492 w 602715"/>
                <a:gd name="connsiteY60" fmla="*/ 547887 h 575353"/>
                <a:gd name="connsiteX61" fmla="*/ 0 w 602715"/>
                <a:gd name="connsiteY61" fmla="*/ 537413 h 575353"/>
                <a:gd name="connsiteX62" fmla="*/ 0 w 602715"/>
                <a:gd name="connsiteY62" fmla="*/ 161143 h 575353"/>
                <a:gd name="connsiteX63" fmla="*/ 0 w 602715"/>
                <a:gd name="connsiteY63" fmla="*/ 11280 h 575353"/>
                <a:gd name="connsiteX64" fmla="*/ 10492 w 602715"/>
                <a:gd name="connsiteY64" fmla="*/ 0 h 575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02715" h="575353">
                  <a:moveTo>
                    <a:pt x="442231" y="415741"/>
                  </a:moveTo>
                  <a:lnTo>
                    <a:pt x="479375" y="514894"/>
                  </a:lnTo>
                  <a:lnTo>
                    <a:pt x="500369" y="472976"/>
                  </a:lnTo>
                  <a:lnTo>
                    <a:pt x="542357" y="452017"/>
                  </a:lnTo>
                  <a:close/>
                  <a:moveTo>
                    <a:pt x="405895" y="379466"/>
                  </a:moveTo>
                  <a:lnTo>
                    <a:pt x="596458" y="449598"/>
                  </a:lnTo>
                  <a:lnTo>
                    <a:pt x="526208" y="484262"/>
                  </a:lnTo>
                  <a:lnTo>
                    <a:pt x="599688" y="557618"/>
                  </a:lnTo>
                  <a:cubicBezTo>
                    <a:pt x="603725" y="561649"/>
                    <a:pt x="603725" y="568098"/>
                    <a:pt x="599688" y="572129"/>
                  </a:cubicBezTo>
                  <a:cubicBezTo>
                    <a:pt x="597265" y="574547"/>
                    <a:pt x="594843" y="575353"/>
                    <a:pt x="591613" y="575353"/>
                  </a:cubicBezTo>
                  <a:cubicBezTo>
                    <a:pt x="589191" y="575353"/>
                    <a:pt x="586768" y="574547"/>
                    <a:pt x="584346" y="572129"/>
                  </a:cubicBezTo>
                  <a:lnTo>
                    <a:pt x="510866" y="499578"/>
                  </a:lnTo>
                  <a:lnTo>
                    <a:pt x="476145" y="568904"/>
                  </a:lnTo>
                  <a:close/>
                  <a:moveTo>
                    <a:pt x="280047" y="64374"/>
                  </a:moveTo>
                  <a:cubicBezTo>
                    <a:pt x="267933" y="64374"/>
                    <a:pt x="258242" y="74054"/>
                    <a:pt x="258242" y="86154"/>
                  </a:cubicBezTo>
                  <a:cubicBezTo>
                    <a:pt x="258242" y="98254"/>
                    <a:pt x="267933" y="107934"/>
                    <a:pt x="280047" y="107934"/>
                  </a:cubicBezTo>
                  <a:cubicBezTo>
                    <a:pt x="291354" y="107934"/>
                    <a:pt x="301045" y="98254"/>
                    <a:pt x="301045" y="86154"/>
                  </a:cubicBezTo>
                  <a:cubicBezTo>
                    <a:pt x="301045" y="74054"/>
                    <a:pt x="291354" y="64374"/>
                    <a:pt x="280047" y="64374"/>
                  </a:cubicBezTo>
                  <a:close/>
                  <a:moveTo>
                    <a:pt x="183205" y="64374"/>
                  </a:moveTo>
                  <a:cubicBezTo>
                    <a:pt x="171109" y="64374"/>
                    <a:pt x="161432" y="74054"/>
                    <a:pt x="161432" y="86154"/>
                  </a:cubicBezTo>
                  <a:cubicBezTo>
                    <a:pt x="161432" y="98254"/>
                    <a:pt x="171109" y="107934"/>
                    <a:pt x="183205" y="107934"/>
                  </a:cubicBezTo>
                  <a:cubicBezTo>
                    <a:pt x="194494" y="107934"/>
                    <a:pt x="204171" y="98254"/>
                    <a:pt x="204171" y="86154"/>
                  </a:cubicBezTo>
                  <a:cubicBezTo>
                    <a:pt x="204171" y="74054"/>
                    <a:pt x="194494" y="64374"/>
                    <a:pt x="183205" y="64374"/>
                  </a:cubicBezTo>
                  <a:close/>
                  <a:moveTo>
                    <a:pt x="86363" y="64374"/>
                  </a:moveTo>
                  <a:cubicBezTo>
                    <a:pt x="74249" y="64374"/>
                    <a:pt x="64558" y="74054"/>
                    <a:pt x="64558" y="86154"/>
                  </a:cubicBezTo>
                  <a:cubicBezTo>
                    <a:pt x="64558" y="98254"/>
                    <a:pt x="74249" y="107934"/>
                    <a:pt x="86363" y="107934"/>
                  </a:cubicBezTo>
                  <a:cubicBezTo>
                    <a:pt x="97670" y="107934"/>
                    <a:pt x="107361" y="98254"/>
                    <a:pt x="107361" y="86154"/>
                  </a:cubicBezTo>
                  <a:cubicBezTo>
                    <a:pt x="107361" y="74054"/>
                    <a:pt x="97670" y="64374"/>
                    <a:pt x="86363" y="64374"/>
                  </a:cubicBezTo>
                  <a:close/>
                  <a:moveTo>
                    <a:pt x="280047" y="43401"/>
                  </a:moveTo>
                  <a:cubicBezTo>
                    <a:pt x="303468" y="43401"/>
                    <a:pt x="322850" y="62761"/>
                    <a:pt x="322850" y="86154"/>
                  </a:cubicBezTo>
                  <a:cubicBezTo>
                    <a:pt x="322850" y="109547"/>
                    <a:pt x="303468" y="128907"/>
                    <a:pt x="280047" y="128907"/>
                  </a:cubicBezTo>
                  <a:cubicBezTo>
                    <a:pt x="255819" y="128907"/>
                    <a:pt x="236437" y="109547"/>
                    <a:pt x="236437" y="86154"/>
                  </a:cubicBezTo>
                  <a:cubicBezTo>
                    <a:pt x="236437" y="62761"/>
                    <a:pt x="255819" y="43401"/>
                    <a:pt x="280047" y="43401"/>
                  </a:cubicBezTo>
                  <a:close/>
                  <a:moveTo>
                    <a:pt x="183205" y="43401"/>
                  </a:moveTo>
                  <a:cubicBezTo>
                    <a:pt x="206590" y="43401"/>
                    <a:pt x="225943" y="62761"/>
                    <a:pt x="225943" y="86154"/>
                  </a:cubicBezTo>
                  <a:cubicBezTo>
                    <a:pt x="225943" y="109547"/>
                    <a:pt x="206590" y="128907"/>
                    <a:pt x="183205" y="128907"/>
                  </a:cubicBezTo>
                  <a:cubicBezTo>
                    <a:pt x="159013" y="128907"/>
                    <a:pt x="139660" y="109547"/>
                    <a:pt x="139660" y="86154"/>
                  </a:cubicBezTo>
                  <a:cubicBezTo>
                    <a:pt x="139660" y="62761"/>
                    <a:pt x="159013" y="43401"/>
                    <a:pt x="183205" y="43401"/>
                  </a:cubicBezTo>
                  <a:close/>
                  <a:moveTo>
                    <a:pt x="86363" y="43401"/>
                  </a:moveTo>
                  <a:cubicBezTo>
                    <a:pt x="109784" y="43401"/>
                    <a:pt x="129166" y="62761"/>
                    <a:pt x="129166" y="86154"/>
                  </a:cubicBezTo>
                  <a:cubicBezTo>
                    <a:pt x="129166" y="109547"/>
                    <a:pt x="109784" y="128907"/>
                    <a:pt x="86363" y="128907"/>
                  </a:cubicBezTo>
                  <a:cubicBezTo>
                    <a:pt x="62135" y="128907"/>
                    <a:pt x="42753" y="109547"/>
                    <a:pt x="42753" y="86154"/>
                  </a:cubicBezTo>
                  <a:cubicBezTo>
                    <a:pt x="42753" y="62761"/>
                    <a:pt x="62135" y="43401"/>
                    <a:pt x="86363" y="43401"/>
                  </a:cubicBezTo>
                  <a:close/>
                  <a:moveTo>
                    <a:pt x="21790" y="21754"/>
                  </a:moveTo>
                  <a:lnTo>
                    <a:pt x="21790" y="150669"/>
                  </a:lnTo>
                  <a:lnTo>
                    <a:pt x="538305" y="150669"/>
                  </a:lnTo>
                  <a:lnTo>
                    <a:pt x="538305" y="21754"/>
                  </a:lnTo>
                  <a:close/>
                  <a:moveTo>
                    <a:pt x="10492" y="0"/>
                  </a:moveTo>
                  <a:lnTo>
                    <a:pt x="548796" y="0"/>
                  </a:lnTo>
                  <a:cubicBezTo>
                    <a:pt x="554446" y="0"/>
                    <a:pt x="559288" y="4834"/>
                    <a:pt x="559288" y="11280"/>
                  </a:cubicBezTo>
                  <a:lnTo>
                    <a:pt x="559288" y="161143"/>
                  </a:lnTo>
                  <a:lnTo>
                    <a:pt x="559288" y="365795"/>
                  </a:lnTo>
                  <a:cubicBezTo>
                    <a:pt x="559288" y="371435"/>
                    <a:pt x="554446" y="376269"/>
                    <a:pt x="548796" y="376269"/>
                  </a:cubicBezTo>
                  <a:cubicBezTo>
                    <a:pt x="543147" y="376269"/>
                    <a:pt x="538305" y="371435"/>
                    <a:pt x="538305" y="365795"/>
                  </a:cubicBezTo>
                  <a:lnTo>
                    <a:pt x="538305" y="172423"/>
                  </a:lnTo>
                  <a:lnTo>
                    <a:pt x="21790" y="172423"/>
                  </a:lnTo>
                  <a:lnTo>
                    <a:pt x="21790" y="526938"/>
                  </a:lnTo>
                  <a:lnTo>
                    <a:pt x="376894" y="526938"/>
                  </a:lnTo>
                  <a:cubicBezTo>
                    <a:pt x="382543" y="526938"/>
                    <a:pt x="387386" y="531773"/>
                    <a:pt x="387386" y="537413"/>
                  </a:cubicBezTo>
                  <a:cubicBezTo>
                    <a:pt x="387386" y="543053"/>
                    <a:pt x="382543" y="547887"/>
                    <a:pt x="376894" y="547887"/>
                  </a:cubicBezTo>
                  <a:lnTo>
                    <a:pt x="10492" y="547887"/>
                  </a:lnTo>
                  <a:cubicBezTo>
                    <a:pt x="4842" y="547887"/>
                    <a:pt x="0" y="543053"/>
                    <a:pt x="0" y="537413"/>
                  </a:cubicBezTo>
                  <a:lnTo>
                    <a:pt x="0" y="161143"/>
                  </a:lnTo>
                  <a:lnTo>
                    <a:pt x="0" y="11280"/>
                  </a:lnTo>
                  <a:cubicBezTo>
                    <a:pt x="0" y="4834"/>
                    <a:pt x="4842" y="0"/>
                    <a:pt x="10492"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1" name="椭圆 23"/>
            <p:cNvSpPr/>
            <p:nvPr/>
          </p:nvSpPr>
          <p:spPr>
            <a:xfrm>
              <a:off x="1823397" y="3639516"/>
              <a:ext cx="319034" cy="250425"/>
            </a:xfrm>
            <a:custGeom>
              <a:avLst/>
              <a:gdLst>
                <a:gd name="connsiteX0" fmla="*/ 315239 w 606721"/>
                <a:gd name="connsiteY0" fmla="*/ 351824 h 476246"/>
                <a:gd name="connsiteX1" fmla="*/ 315239 w 606721"/>
                <a:gd name="connsiteY1" fmla="*/ 369957 h 476246"/>
                <a:gd name="connsiteX2" fmla="*/ 533394 w 606721"/>
                <a:gd name="connsiteY2" fmla="*/ 369957 h 476246"/>
                <a:gd name="connsiteX3" fmla="*/ 533394 w 606721"/>
                <a:gd name="connsiteY3" fmla="*/ 351824 h 476246"/>
                <a:gd name="connsiteX4" fmla="*/ 88066 w 606721"/>
                <a:gd name="connsiteY4" fmla="*/ 264832 h 476246"/>
                <a:gd name="connsiteX5" fmla="*/ 183188 w 606721"/>
                <a:gd name="connsiteY5" fmla="*/ 264832 h 476246"/>
                <a:gd name="connsiteX6" fmla="*/ 183188 w 606721"/>
                <a:gd name="connsiteY6" fmla="*/ 359813 h 476246"/>
                <a:gd name="connsiteX7" fmla="*/ 88066 w 606721"/>
                <a:gd name="connsiteY7" fmla="*/ 359813 h 476246"/>
                <a:gd name="connsiteX8" fmla="*/ 315239 w 606721"/>
                <a:gd name="connsiteY8" fmla="*/ 261160 h 476246"/>
                <a:gd name="connsiteX9" fmla="*/ 315239 w 606721"/>
                <a:gd name="connsiteY9" fmla="*/ 279293 h 476246"/>
                <a:gd name="connsiteX10" fmla="*/ 533394 w 606721"/>
                <a:gd name="connsiteY10" fmla="*/ 279293 h 476246"/>
                <a:gd name="connsiteX11" fmla="*/ 533394 w 606721"/>
                <a:gd name="connsiteY11" fmla="*/ 261160 h 476246"/>
                <a:gd name="connsiteX12" fmla="*/ 69901 w 606721"/>
                <a:gd name="connsiteY12" fmla="*/ 246676 h 476246"/>
                <a:gd name="connsiteX13" fmla="*/ 69901 w 606721"/>
                <a:gd name="connsiteY13" fmla="*/ 377940 h 476246"/>
                <a:gd name="connsiteX14" fmla="*/ 201365 w 606721"/>
                <a:gd name="connsiteY14" fmla="*/ 377940 h 476246"/>
                <a:gd name="connsiteX15" fmla="*/ 201365 w 606721"/>
                <a:gd name="connsiteY15" fmla="*/ 246676 h 476246"/>
                <a:gd name="connsiteX16" fmla="*/ 315239 w 606721"/>
                <a:gd name="connsiteY16" fmla="*/ 170381 h 476246"/>
                <a:gd name="connsiteX17" fmla="*/ 315239 w 606721"/>
                <a:gd name="connsiteY17" fmla="*/ 188514 h 476246"/>
                <a:gd name="connsiteX18" fmla="*/ 533394 w 606721"/>
                <a:gd name="connsiteY18" fmla="*/ 188514 h 476246"/>
                <a:gd name="connsiteX19" fmla="*/ 533394 w 606721"/>
                <a:gd name="connsiteY19" fmla="*/ 170381 h 476246"/>
                <a:gd name="connsiteX20" fmla="*/ 135627 w 606721"/>
                <a:gd name="connsiteY20" fmla="*/ 97874 h 476246"/>
                <a:gd name="connsiteX21" fmla="*/ 183188 w 606721"/>
                <a:gd name="connsiteY21" fmla="*/ 145294 h 476246"/>
                <a:gd name="connsiteX22" fmla="*/ 135627 w 606721"/>
                <a:gd name="connsiteY22" fmla="*/ 192714 h 476246"/>
                <a:gd name="connsiteX23" fmla="*/ 88066 w 606721"/>
                <a:gd name="connsiteY23" fmla="*/ 145294 h 476246"/>
                <a:gd name="connsiteX24" fmla="*/ 135627 w 606721"/>
                <a:gd name="connsiteY24" fmla="*/ 97874 h 476246"/>
                <a:gd name="connsiteX25" fmla="*/ 315239 w 606721"/>
                <a:gd name="connsiteY25" fmla="*/ 79716 h 476246"/>
                <a:gd name="connsiteX26" fmla="*/ 315239 w 606721"/>
                <a:gd name="connsiteY26" fmla="*/ 97849 h 476246"/>
                <a:gd name="connsiteX27" fmla="*/ 533394 w 606721"/>
                <a:gd name="connsiteY27" fmla="*/ 97849 h 476246"/>
                <a:gd name="connsiteX28" fmla="*/ 533394 w 606721"/>
                <a:gd name="connsiteY28" fmla="*/ 79716 h 476246"/>
                <a:gd name="connsiteX29" fmla="*/ 135690 w 606721"/>
                <a:gd name="connsiteY29" fmla="*/ 79602 h 476246"/>
                <a:gd name="connsiteX30" fmla="*/ 69901 w 606721"/>
                <a:gd name="connsiteY30" fmla="*/ 145292 h 476246"/>
                <a:gd name="connsiteX31" fmla="*/ 135690 w 606721"/>
                <a:gd name="connsiteY31" fmla="*/ 210867 h 476246"/>
                <a:gd name="connsiteX32" fmla="*/ 201365 w 606721"/>
                <a:gd name="connsiteY32" fmla="*/ 145292 h 476246"/>
                <a:gd name="connsiteX33" fmla="*/ 135690 w 606721"/>
                <a:gd name="connsiteY33" fmla="*/ 79602 h 476246"/>
                <a:gd name="connsiteX34" fmla="*/ 0 w 606721"/>
                <a:gd name="connsiteY34" fmla="*/ 0 h 476246"/>
                <a:gd name="connsiteX35" fmla="*/ 606721 w 606721"/>
                <a:gd name="connsiteY35" fmla="*/ 0 h 476246"/>
                <a:gd name="connsiteX36" fmla="*/ 606721 w 606721"/>
                <a:gd name="connsiteY36" fmla="*/ 476246 h 476246"/>
                <a:gd name="connsiteX37" fmla="*/ 0 w 606721"/>
                <a:gd name="connsiteY37" fmla="*/ 476246 h 476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606721" h="476246">
                  <a:moveTo>
                    <a:pt x="315239" y="351824"/>
                  </a:moveTo>
                  <a:lnTo>
                    <a:pt x="315239" y="369957"/>
                  </a:lnTo>
                  <a:lnTo>
                    <a:pt x="533394" y="369957"/>
                  </a:lnTo>
                  <a:lnTo>
                    <a:pt x="533394" y="351824"/>
                  </a:lnTo>
                  <a:close/>
                  <a:moveTo>
                    <a:pt x="88066" y="264832"/>
                  </a:moveTo>
                  <a:lnTo>
                    <a:pt x="183188" y="264832"/>
                  </a:lnTo>
                  <a:lnTo>
                    <a:pt x="183188" y="359813"/>
                  </a:lnTo>
                  <a:lnTo>
                    <a:pt x="88066" y="359813"/>
                  </a:lnTo>
                  <a:close/>
                  <a:moveTo>
                    <a:pt x="315239" y="261160"/>
                  </a:moveTo>
                  <a:lnTo>
                    <a:pt x="315239" y="279293"/>
                  </a:lnTo>
                  <a:lnTo>
                    <a:pt x="533394" y="279293"/>
                  </a:lnTo>
                  <a:lnTo>
                    <a:pt x="533394" y="261160"/>
                  </a:lnTo>
                  <a:close/>
                  <a:moveTo>
                    <a:pt x="69901" y="246676"/>
                  </a:moveTo>
                  <a:lnTo>
                    <a:pt x="69901" y="377940"/>
                  </a:lnTo>
                  <a:lnTo>
                    <a:pt x="201365" y="377940"/>
                  </a:lnTo>
                  <a:lnTo>
                    <a:pt x="201365" y="246676"/>
                  </a:lnTo>
                  <a:close/>
                  <a:moveTo>
                    <a:pt x="315239" y="170381"/>
                  </a:moveTo>
                  <a:lnTo>
                    <a:pt x="315239" y="188514"/>
                  </a:lnTo>
                  <a:lnTo>
                    <a:pt x="533394" y="188514"/>
                  </a:lnTo>
                  <a:lnTo>
                    <a:pt x="533394" y="170381"/>
                  </a:lnTo>
                  <a:close/>
                  <a:moveTo>
                    <a:pt x="135627" y="97874"/>
                  </a:moveTo>
                  <a:cubicBezTo>
                    <a:pt x="161894" y="97874"/>
                    <a:pt x="183188" y="119105"/>
                    <a:pt x="183188" y="145294"/>
                  </a:cubicBezTo>
                  <a:cubicBezTo>
                    <a:pt x="183188" y="171483"/>
                    <a:pt x="161894" y="192714"/>
                    <a:pt x="135627" y="192714"/>
                  </a:cubicBezTo>
                  <a:cubicBezTo>
                    <a:pt x="109360" y="192714"/>
                    <a:pt x="88066" y="171483"/>
                    <a:pt x="88066" y="145294"/>
                  </a:cubicBezTo>
                  <a:cubicBezTo>
                    <a:pt x="88066" y="119105"/>
                    <a:pt x="109360" y="97874"/>
                    <a:pt x="135627" y="97874"/>
                  </a:cubicBezTo>
                  <a:close/>
                  <a:moveTo>
                    <a:pt x="315239" y="79716"/>
                  </a:moveTo>
                  <a:lnTo>
                    <a:pt x="315239" y="97849"/>
                  </a:lnTo>
                  <a:lnTo>
                    <a:pt x="533394" y="97849"/>
                  </a:lnTo>
                  <a:lnTo>
                    <a:pt x="533394" y="79716"/>
                  </a:lnTo>
                  <a:close/>
                  <a:moveTo>
                    <a:pt x="135690" y="79602"/>
                  </a:moveTo>
                  <a:cubicBezTo>
                    <a:pt x="99369" y="79602"/>
                    <a:pt x="69901" y="109140"/>
                    <a:pt x="69901" y="145292"/>
                  </a:cubicBezTo>
                  <a:cubicBezTo>
                    <a:pt x="69901" y="181443"/>
                    <a:pt x="99369" y="210867"/>
                    <a:pt x="135690" y="210867"/>
                  </a:cubicBezTo>
                  <a:cubicBezTo>
                    <a:pt x="171897" y="210867"/>
                    <a:pt x="201365" y="181443"/>
                    <a:pt x="201365" y="145292"/>
                  </a:cubicBezTo>
                  <a:cubicBezTo>
                    <a:pt x="201365" y="109140"/>
                    <a:pt x="171897" y="79602"/>
                    <a:pt x="135690" y="79602"/>
                  </a:cubicBezTo>
                  <a:close/>
                  <a:moveTo>
                    <a:pt x="0" y="0"/>
                  </a:moveTo>
                  <a:lnTo>
                    <a:pt x="606721" y="0"/>
                  </a:lnTo>
                  <a:lnTo>
                    <a:pt x="606721" y="476246"/>
                  </a:lnTo>
                  <a:lnTo>
                    <a:pt x="0" y="476246"/>
                  </a:ln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dirty="0">
                <a:ln>
                  <a:noFill/>
                </a:ln>
                <a:solidFill>
                  <a:srgbClr val="FFFFFF"/>
                </a:solidFill>
                <a:effectLst/>
                <a:uFillTx/>
                <a:latin typeface="+mn-lt"/>
                <a:ea typeface="+mn-ea"/>
                <a:cs typeface="+mn-cs"/>
                <a:sym typeface="Helvetica Light"/>
              </a:endParaRPr>
            </a:p>
          </p:txBody>
        </p:sp>
        <p:sp>
          <p:nvSpPr>
            <p:cNvPr id="12" name="椭圆 24"/>
            <p:cNvSpPr/>
            <p:nvPr/>
          </p:nvSpPr>
          <p:spPr>
            <a:xfrm>
              <a:off x="1823397" y="4759200"/>
              <a:ext cx="319034" cy="318586"/>
            </a:xfrm>
            <a:custGeom>
              <a:avLst/>
              <a:gdLst>
                <a:gd name="connsiteX0" fmla="*/ 161808 w 607614"/>
                <a:gd name="connsiteY0" fmla="*/ 404249 h 606761"/>
                <a:gd name="connsiteX1" fmla="*/ 161808 w 607614"/>
                <a:gd name="connsiteY1" fmla="*/ 434590 h 606761"/>
                <a:gd name="connsiteX2" fmla="*/ 445806 w 607614"/>
                <a:gd name="connsiteY2" fmla="*/ 434590 h 606761"/>
                <a:gd name="connsiteX3" fmla="*/ 445806 w 607614"/>
                <a:gd name="connsiteY3" fmla="*/ 404249 h 606761"/>
                <a:gd name="connsiteX4" fmla="*/ 142065 w 607614"/>
                <a:gd name="connsiteY4" fmla="*/ 384526 h 606761"/>
                <a:gd name="connsiteX5" fmla="*/ 465549 w 607614"/>
                <a:gd name="connsiteY5" fmla="*/ 384526 h 606761"/>
                <a:gd name="connsiteX6" fmla="*/ 465549 w 607614"/>
                <a:gd name="connsiteY6" fmla="*/ 455071 h 606761"/>
                <a:gd name="connsiteX7" fmla="*/ 142065 w 607614"/>
                <a:gd name="connsiteY7" fmla="*/ 455071 h 606761"/>
                <a:gd name="connsiteX8" fmla="*/ 303868 w 607614"/>
                <a:gd name="connsiteY8" fmla="*/ 139594 h 606761"/>
                <a:gd name="connsiteX9" fmla="*/ 170955 w 607614"/>
                <a:gd name="connsiteY9" fmla="*/ 333713 h 606761"/>
                <a:gd name="connsiteX10" fmla="*/ 436782 w 607614"/>
                <a:gd name="connsiteY10" fmla="*/ 333713 h 606761"/>
                <a:gd name="connsiteX11" fmla="*/ 303868 w 607614"/>
                <a:gd name="connsiteY11" fmla="*/ 111348 h 606761"/>
                <a:gd name="connsiteX12" fmla="*/ 312223 w 607614"/>
                <a:gd name="connsiteY12" fmla="*/ 115329 h 606761"/>
                <a:gd name="connsiteX13" fmla="*/ 464124 w 607614"/>
                <a:gd name="connsiteY13" fmla="*/ 338263 h 606761"/>
                <a:gd name="connsiteX14" fmla="*/ 464883 w 607614"/>
                <a:gd name="connsiteY14" fmla="*/ 348879 h 606761"/>
                <a:gd name="connsiteX15" fmla="*/ 455769 w 607614"/>
                <a:gd name="connsiteY15" fmla="*/ 354187 h 606761"/>
                <a:gd name="connsiteX16" fmla="*/ 151967 w 607614"/>
                <a:gd name="connsiteY16" fmla="*/ 354187 h 606761"/>
                <a:gd name="connsiteX17" fmla="*/ 142853 w 607614"/>
                <a:gd name="connsiteY17" fmla="*/ 348879 h 606761"/>
                <a:gd name="connsiteX18" fmla="*/ 143613 w 607614"/>
                <a:gd name="connsiteY18" fmla="*/ 338263 h 606761"/>
                <a:gd name="connsiteX19" fmla="*/ 295514 w 607614"/>
                <a:gd name="connsiteY19" fmla="*/ 115329 h 606761"/>
                <a:gd name="connsiteX20" fmla="*/ 303868 w 607614"/>
                <a:gd name="connsiteY20" fmla="*/ 111348 h 606761"/>
                <a:gd name="connsiteX21" fmla="*/ 303807 w 607614"/>
                <a:gd name="connsiteY21" fmla="*/ 20478 h 606761"/>
                <a:gd name="connsiteX22" fmla="*/ 20507 w 607614"/>
                <a:gd name="connsiteY22" fmla="*/ 303380 h 606761"/>
                <a:gd name="connsiteX23" fmla="*/ 303807 w 607614"/>
                <a:gd name="connsiteY23" fmla="*/ 586283 h 606761"/>
                <a:gd name="connsiteX24" fmla="*/ 587107 w 607614"/>
                <a:gd name="connsiteY24" fmla="*/ 303380 h 606761"/>
                <a:gd name="connsiteX25" fmla="*/ 303807 w 607614"/>
                <a:gd name="connsiteY25" fmla="*/ 20478 h 606761"/>
                <a:gd name="connsiteX26" fmla="*/ 303807 w 607614"/>
                <a:gd name="connsiteY26" fmla="*/ 0 h 606761"/>
                <a:gd name="connsiteX27" fmla="*/ 607614 w 607614"/>
                <a:gd name="connsiteY27" fmla="*/ 303380 h 606761"/>
                <a:gd name="connsiteX28" fmla="*/ 303807 w 607614"/>
                <a:gd name="connsiteY28" fmla="*/ 606761 h 606761"/>
                <a:gd name="connsiteX29" fmla="*/ 0 w 607614"/>
                <a:gd name="connsiteY29" fmla="*/ 303380 h 606761"/>
                <a:gd name="connsiteX30" fmla="*/ 303807 w 607614"/>
                <a:gd name="connsiteY30" fmla="*/ 0 h 606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7614" h="606761">
                  <a:moveTo>
                    <a:pt x="161808" y="404249"/>
                  </a:moveTo>
                  <a:lnTo>
                    <a:pt x="161808" y="434590"/>
                  </a:lnTo>
                  <a:lnTo>
                    <a:pt x="445806" y="434590"/>
                  </a:lnTo>
                  <a:lnTo>
                    <a:pt x="445806" y="404249"/>
                  </a:lnTo>
                  <a:close/>
                  <a:moveTo>
                    <a:pt x="142065" y="384526"/>
                  </a:moveTo>
                  <a:lnTo>
                    <a:pt x="465549" y="384526"/>
                  </a:lnTo>
                  <a:lnTo>
                    <a:pt x="465549" y="455071"/>
                  </a:lnTo>
                  <a:lnTo>
                    <a:pt x="142065" y="455071"/>
                  </a:lnTo>
                  <a:close/>
                  <a:moveTo>
                    <a:pt x="303868" y="139594"/>
                  </a:moveTo>
                  <a:lnTo>
                    <a:pt x="170955" y="333713"/>
                  </a:lnTo>
                  <a:lnTo>
                    <a:pt x="436782" y="333713"/>
                  </a:lnTo>
                  <a:close/>
                  <a:moveTo>
                    <a:pt x="303868" y="111348"/>
                  </a:moveTo>
                  <a:cubicBezTo>
                    <a:pt x="307096" y="111348"/>
                    <a:pt x="310324" y="112675"/>
                    <a:pt x="312223" y="115329"/>
                  </a:cubicBezTo>
                  <a:lnTo>
                    <a:pt x="464124" y="338263"/>
                  </a:lnTo>
                  <a:cubicBezTo>
                    <a:pt x="466402" y="341296"/>
                    <a:pt x="466402" y="345087"/>
                    <a:pt x="464883" y="348879"/>
                  </a:cubicBezTo>
                  <a:cubicBezTo>
                    <a:pt x="462605" y="351912"/>
                    <a:pt x="459567" y="354187"/>
                    <a:pt x="455769" y="354187"/>
                  </a:cubicBezTo>
                  <a:lnTo>
                    <a:pt x="151967" y="354187"/>
                  </a:lnTo>
                  <a:cubicBezTo>
                    <a:pt x="148170" y="354187"/>
                    <a:pt x="145132" y="351912"/>
                    <a:pt x="142853" y="348879"/>
                  </a:cubicBezTo>
                  <a:cubicBezTo>
                    <a:pt x="141334" y="345087"/>
                    <a:pt x="141334" y="341296"/>
                    <a:pt x="143613" y="338263"/>
                  </a:cubicBezTo>
                  <a:lnTo>
                    <a:pt x="295514" y="115329"/>
                  </a:lnTo>
                  <a:cubicBezTo>
                    <a:pt x="297413" y="112675"/>
                    <a:pt x="300640" y="111348"/>
                    <a:pt x="303868" y="111348"/>
                  </a:cubicBezTo>
                  <a:close/>
                  <a:moveTo>
                    <a:pt x="303807" y="20478"/>
                  </a:moveTo>
                  <a:cubicBezTo>
                    <a:pt x="147347" y="20478"/>
                    <a:pt x="20507" y="147139"/>
                    <a:pt x="20507" y="303380"/>
                  </a:cubicBezTo>
                  <a:cubicBezTo>
                    <a:pt x="20507" y="459622"/>
                    <a:pt x="147347" y="586283"/>
                    <a:pt x="303807" y="586283"/>
                  </a:cubicBezTo>
                  <a:cubicBezTo>
                    <a:pt x="460268" y="586283"/>
                    <a:pt x="587107" y="459622"/>
                    <a:pt x="587107" y="303380"/>
                  </a:cubicBezTo>
                  <a:cubicBezTo>
                    <a:pt x="587107" y="147139"/>
                    <a:pt x="460268" y="20478"/>
                    <a:pt x="303807" y="20478"/>
                  </a:cubicBezTo>
                  <a:close/>
                  <a:moveTo>
                    <a:pt x="303807" y="0"/>
                  </a:moveTo>
                  <a:cubicBezTo>
                    <a:pt x="471661" y="0"/>
                    <a:pt x="607614" y="135763"/>
                    <a:pt x="607614" y="303380"/>
                  </a:cubicBezTo>
                  <a:cubicBezTo>
                    <a:pt x="607614" y="470998"/>
                    <a:pt x="471661" y="606761"/>
                    <a:pt x="303807" y="606761"/>
                  </a:cubicBezTo>
                  <a:cubicBezTo>
                    <a:pt x="135953" y="606761"/>
                    <a:pt x="0" y="470998"/>
                    <a:pt x="0" y="303380"/>
                  </a:cubicBezTo>
                  <a:cubicBezTo>
                    <a:pt x="0" y="135763"/>
                    <a:pt x="135953" y="0"/>
                    <a:pt x="303807"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3" name="文本框1"/>
            <p:cNvSpPr txBox="1"/>
            <p:nvPr/>
          </p:nvSpPr>
          <p:spPr>
            <a:xfrm>
              <a:off x="2256110" y="2344292"/>
              <a:ext cx="8510099" cy="4480842"/>
            </a:xfrm>
            <a:prstGeom prst="rect">
              <a:avLst/>
            </a:prstGeom>
            <a:noFill/>
          </p:spPr>
          <p:txBody>
            <a:bodyPr wrap="non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Examples:</a:t>
              </a:r>
            </a:p>
            <a:p>
              <a:pPr marL="342900" marR="0" lvl="0" indent="-342900" algn="l" defTabSz="914400" rtl="0" eaLnBrk="1" fontAlgn="auto" latinLnBrk="0" hangingPunct="1">
                <a:lnSpc>
                  <a:spcPct val="150000"/>
                </a:lnSpc>
                <a:spcBef>
                  <a:spcPts val="0"/>
                </a:spcBef>
                <a:spcAft>
                  <a:spcPts val="0"/>
                </a:spcAft>
                <a:buClrTx/>
                <a:buSzTx/>
                <a:buFontTx/>
                <a:buAutoNum type="arabicPeriod"/>
                <a:tabLst/>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Oliver Goldsmith laughed at the Character of Jia </a:t>
              </a:r>
              <a:r>
                <a:rPr kumimoji="0" lang="en-US" altLang="zh-CN" sz="1600" b="1" i="0" u="none" strike="noStrike" kern="1200" cap="none" spc="0" normalizeH="0" baseline="0" noProof="0" dirty="0" err="1">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Baoyu</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 and considered him as a dandy. </a:t>
              </a:r>
            </a:p>
            <a:p>
              <a:pPr marR="0" lvl="0" algn="l" defTabSz="914400" rtl="0" eaLnBrk="1" fontAlgn="auto" latinLnBrk="0" hangingPunct="1">
                <a:lnSpc>
                  <a:spcPct val="150000"/>
                </a:lnSpc>
                <a:spcBef>
                  <a:spcPts val="0"/>
                </a:spcBef>
                <a:spcAft>
                  <a:spcPts val="0"/>
                </a:spcAft>
                <a:buClrTx/>
                <a:buSzTx/>
                <a:tabLst/>
                <a:defRPr/>
              </a:pP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作家哥尔德斯密斯认为贾宝玉是一位花花公子，并对其人物形象进行取笑。</a:t>
              </a:r>
              <a:endPar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2. Friedrich August </a:t>
              </a:r>
              <a:r>
                <a:rPr kumimoji="0" lang="en-US" altLang="zh-CN" sz="1600" b="1" i="0" u="none" strike="noStrike" kern="1200" cap="none" spc="0" normalizeH="0" baseline="0" noProof="0" dirty="0" err="1">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Gützlaff</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 made a lot of wrong judgements </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without the translation of the novel and just on the basis of reviews from others.</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郭士立在没有译本的情况下对</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红楼梦</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作了很多错误的评价，他的评价都是基于他人的评论。</a:t>
              </a:r>
              <a:endPar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3. The motivation for John Davis to translate the novel was his own interest </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in researching Chinese poetry.</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约翰</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戴维斯是为了自己对中国诗歌的研究兴趣才翻译</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红楼梦</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中的诗歌的。 </a:t>
              </a:r>
              <a:endPar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4. A literal translation of selected passages was published by the Presbyterian Mission </a:t>
              </a:r>
            </a:p>
            <a:p>
              <a:pPr marL="0" marR="0" lvl="0" indent="0" algn="l" defTabSz="914400" rtl="0" eaLnBrk="1" fontAlgn="auto" latinLnBrk="0" hangingPunct="1">
                <a:lnSpc>
                  <a:spcPct val="150000"/>
                </a:lnSpc>
                <a:spcBef>
                  <a:spcPts val="0"/>
                </a:spcBef>
                <a:spcAft>
                  <a:spcPts val="0"/>
                </a:spcAft>
                <a:buClrTx/>
                <a:buSzTx/>
                <a:buFontTx/>
                <a:buNone/>
                <a:tabLst/>
                <a:defRPr/>
              </a:pPr>
              <a:r>
                <a:rPr lang="en-US" altLang="zh-CN" sz="1600" b="1" dirty="0">
                  <a:solidFill>
                    <a:srgbClr val="7188A8"/>
                  </a:solidFill>
                  <a:latin typeface="思源黑体 CN Bold" panose="020B0800000000000000" pitchFamily="34" charset="-122"/>
                  <a:ea typeface="思源黑体 CN Bold" panose="020B0800000000000000" pitchFamily="34" charset="-122"/>
                </a:rPr>
                <a:t>p</a:t>
              </a:r>
              <a:r>
                <a:rPr kumimoji="0" lang="en-US" altLang="zh-CN" sz="1600" b="1" i="0" u="none" strike="noStrike" kern="1200" cap="none" spc="0" normalizeH="0" baseline="0" noProof="0" dirty="0" err="1">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ress</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 of Ningbo for foreigners to learn Chinese. </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宁波长老会传道出版社出版了</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红楼梦</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精选段落逐字翻译译本，用于帮助外国人学习汉语。</a:t>
              </a:r>
              <a:endParaRPr kumimoji="0" lang="en-US" altLang="zh-CN"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p:txBody>
        </p:sp>
      </p:grpSp>
    </p:spTree>
    <p:extLst>
      <p:ext uri="{BB962C8B-B14F-4D97-AF65-F5344CB8AC3E}">
        <p14:creationId xmlns:p14="http://schemas.microsoft.com/office/powerpoint/2010/main" val="2671104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578536" y="441289"/>
            <a:ext cx="8334645" cy="533346"/>
            <a:chOff x="334963" y="455941"/>
            <a:chExt cx="6301298" cy="571960"/>
          </a:xfrm>
        </p:grpSpPr>
        <p:sp>
          <p:nvSpPr>
            <p:cNvPr id="5" name="文本框 4"/>
            <p:cNvSpPr txBox="1"/>
            <p:nvPr/>
          </p:nvSpPr>
          <p:spPr>
            <a:xfrm>
              <a:off x="682854" y="455941"/>
              <a:ext cx="5953407" cy="49508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Marginalized and instrumentalized </a:t>
              </a:r>
              <a:r>
                <a:rPr kumimoji="0" lang="zh-CN" altLang="en-US" sz="24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边缘化、工具化</a:t>
              </a:r>
              <a:endParaRPr lang="zh-CN" altLang="en-US" sz="2400" b="1" dirty="0">
                <a:solidFill>
                  <a:srgbClr val="7188A8"/>
                </a:solidFill>
                <a:cs typeface="+mn-ea"/>
                <a:sym typeface="+mn-lt"/>
              </a:endParaRPr>
            </a:p>
          </p:txBody>
        </p:sp>
        <p:sp>
          <p:nvSpPr>
            <p:cNvPr id="4" name="矩形 3"/>
            <p:cNvSpPr/>
            <p:nvPr/>
          </p:nvSpPr>
          <p:spPr>
            <a:xfrm>
              <a:off x="334963" y="486219"/>
              <a:ext cx="278711" cy="541682"/>
            </a:xfrm>
            <a:prstGeom prst="rect">
              <a:avLst/>
            </a:prstGeom>
            <a:solidFill>
              <a:srgbClr val="718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grpSp>
        <p:nvGrpSpPr>
          <p:cNvPr id="19" name="组合 18"/>
          <p:cNvGrpSpPr/>
          <p:nvPr/>
        </p:nvGrpSpPr>
        <p:grpSpPr>
          <a:xfrm>
            <a:off x="1502664" y="1100683"/>
            <a:ext cx="9523402" cy="4995616"/>
            <a:chOff x="1716240" y="2344292"/>
            <a:chExt cx="6835280" cy="3491640"/>
          </a:xfrm>
        </p:grpSpPr>
        <p:sp>
          <p:nvSpPr>
            <p:cNvPr id="7" name="椭圆 6"/>
            <p:cNvSpPr/>
            <p:nvPr/>
          </p:nvSpPr>
          <p:spPr>
            <a:xfrm>
              <a:off x="1716240" y="2344292"/>
              <a:ext cx="533348" cy="533346"/>
            </a:xfrm>
            <a:prstGeom prst="ellipse">
              <a:avLst/>
            </a:prstGeom>
            <a:solidFill>
              <a:srgbClr val="7188A8"/>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0" name="椭圆 22"/>
            <p:cNvSpPr/>
            <p:nvPr/>
          </p:nvSpPr>
          <p:spPr>
            <a:xfrm>
              <a:off x="1823397" y="2458690"/>
              <a:ext cx="319034" cy="304550"/>
            </a:xfrm>
            <a:custGeom>
              <a:avLst/>
              <a:gdLst>
                <a:gd name="connsiteX0" fmla="*/ 442231 w 602715"/>
                <a:gd name="connsiteY0" fmla="*/ 415741 h 575353"/>
                <a:gd name="connsiteX1" fmla="*/ 479375 w 602715"/>
                <a:gd name="connsiteY1" fmla="*/ 514894 h 575353"/>
                <a:gd name="connsiteX2" fmla="*/ 500369 w 602715"/>
                <a:gd name="connsiteY2" fmla="*/ 472976 h 575353"/>
                <a:gd name="connsiteX3" fmla="*/ 542357 w 602715"/>
                <a:gd name="connsiteY3" fmla="*/ 452017 h 575353"/>
                <a:gd name="connsiteX4" fmla="*/ 405895 w 602715"/>
                <a:gd name="connsiteY4" fmla="*/ 379466 h 575353"/>
                <a:gd name="connsiteX5" fmla="*/ 596458 w 602715"/>
                <a:gd name="connsiteY5" fmla="*/ 449598 h 575353"/>
                <a:gd name="connsiteX6" fmla="*/ 526208 w 602715"/>
                <a:gd name="connsiteY6" fmla="*/ 484262 h 575353"/>
                <a:gd name="connsiteX7" fmla="*/ 599688 w 602715"/>
                <a:gd name="connsiteY7" fmla="*/ 557618 h 575353"/>
                <a:gd name="connsiteX8" fmla="*/ 599688 w 602715"/>
                <a:gd name="connsiteY8" fmla="*/ 572129 h 575353"/>
                <a:gd name="connsiteX9" fmla="*/ 591613 w 602715"/>
                <a:gd name="connsiteY9" fmla="*/ 575353 h 575353"/>
                <a:gd name="connsiteX10" fmla="*/ 584346 w 602715"/>
                <a:gd name="connsiteY10" fmla="*/ 572129 h 575353"/>
                <a:gd name="connsiteX11" fmla="*/ 510866 w 602715"/>
                <a:gd name="connsiteY11" fmla="*/ 499578 h 575353"/>
                <a:gd name="connsiteX12" fmla="*/ 476145 w 602715"/>
                <a:gd name="connsiteY12" fmla="*/ 568904 h 575353"/>
                <a:gd name="connsiteX13" fmla="*/ 280047 w 602715"/>
                <a:gd name="connsiteY13" fmla="*/ 64374 h 575353"/>
                <a:gd name="connsiteX14" fmla="*/ 258242 w 602715"/>
                <a:gd name="connsiteY14" fmla="*/ 86154 h 575353"/>
                <a:gd name="connsiteX15" fmla="*/ 280047 w 602715"/>
                <a:gd name="connsiteY15" fmla="*/ 107934 h 575353"/>
                <a:gd name="connsiteX16" fmla="*/ 301045 w 602715"/>
                <a:gd name="connsiteY16" fmla="*/ 86154 h 575353"/>
                <a:gd name="connsiteX17" fmla="*/ 280047 w 602715"/>
                <a:gd name="connsiteY17" fmla="*/ 64374 h 575353"/>
                <a:gd name="connsiteX18" fmla="*/ 183205 w 602715"/>
                <a:gd name="connsiteY18" fmla="*/ 64374 h 575353"/>
                <a:gd name="connsiteX19" fmla="*/ 161432 w 602715"/>
                <a:gd name="connsiteY19" fmla="*/ 86154 h 575353"/>
                <a:gd name="connsiteX20" fmla="*/ 183205 w 602715"/>
                <a:gd name="connsiteY20" fmla="*/ 107934 h 575353"/>
                <a:gd name="connsiteX21" fmla="*/ 204171 w 602715"/>
                <a:gd name="connsiteY21" fmla="*/ 86154 h 575353"/>
                <a:gd name="connsiteX22" fmla="*/ 183205 w 602715"/>
                <a:gd name="connsiteY22" fmla="*/ 64374 h 575353"/>
                <a:gd name="connsiteX23" fmla="*/ 86363 w 602715"/>
                <a:gd name="connsiteY23" fmla="*/ 64374 h 575353"/>
                <a:gd name="connsiteX24" fmla="*/ 64558 w 602715"/>
                <a:gd name="connsiteY24" fmla="*/ 86154 h 575353"/>
                <a:gd name="connsiteX25" fmla="*/ 86363 w 602715"/>
                <a:gd name="connsiteY25" fmla="*/ 107934 h 575353"/>
                <a:gd name="connsiteX26" fmla="*/ 107361 w 602715"/>
                <a:gd name="connsiteY26" fmla="*/ 86154 h 575353"/>
                <a:gd name="connsiteX27" fmla="*/ 86363 w 602715"/>
                <a:gd name="connsiteY27" fmla="*/ 64374 h 575353"/>
                <a:gd name="connsiteX28" fmla="*/ 280047 w 602715"/>
                <a:gd name="connsiteY28" fmla="*/ 43401 h 575353"/>
                <a:gd name="connsiteX29" fmla="*/ 322850 w 602715"/>
                <a:gd name="connsiteY29" fmla="*/ 86154 h 575353"/>
                <a:gd name="connsiteX30" fmla="*/ 280047 w 602715"/>
                <a:gd name="connsiteY30" fmla="*/ 128907 h 575353"/>
                <a:gd name="connsiteX31" fmla="*/ 236437 w 602715"/>
                <a:gd name="connsiteY31" fmla="*/ 86154 h 575353"/>
                <a:gd name="connsiteX32" fmla="*/ 280047 w 602715"/>
                <a:gd name="connsiteY32" fmla="*/ 43401 h 575353"/>
                <a:gd name="connsiteX33" fmla="*/ 183205 w 602715"/>
                <a:gd name="connsiteY33" fmla="*/ 43401 h 575353"/>
                <a:gd name="connsiteX34" fmla="*/ 225943 w 602715"/>
                <a:gd name="connsiteY34" fmla="*/ 86154 h 575353"/>
                <a:gd name="connsiteX35" fmla="*/ 183205 w 602715"/>
                <a:gd name="connsiteY35" fmla="*/ 128907 h 575353"/>
                <a:gd name="connsiteX36" fmla="*/ 139660 w 602715"/>
                <a:gd name="connsiteY36" fmla="*/ 86154 h 575353"/>
                <a:gd name="connsiteX37" fmla="*/ 183205 w 602715"/>
                <a:gd name="connsiteY37" fmla="*/ 43401 h 575353"/>
                <a:gd name="connsiteX38" fmla="*/ 86363 w 602715"/>
                <a:gd name="connsiteY38" fmla="*/ 43401 h 575353"/>
                <a:gd name="connsiteX39" fmla="*/ 129166 w 602715"/>
                <a:gd name="connsiteY39" fmla="*/ 86154 h 575353"/>
                <a:gd name="connsiteX40" fmla="*/ 86363 w 602715"/>
                <a:gd name="connsiteY40" fmla="*/ 128907 h 575353"/>
                <a:gd name="connsiteX41" fmla="*/ 42753 w 602715"/>
                <a:gd name="connsiteY41" fmla="*/ 86154 h 575353"/>
                <a:gd name="connsiteX42" fmla="*/ 86363 w 602715"/>
                <a:gd name="connsiteY42" fmla="*/ 43401 h 575353"/>
                <a:gd name="connsiteX43" fmla="*/ 21790 w 602715"/>
                <a:gd name="connsiteY43" fmla="*/ 21754 h 575353"/>
                <a:gd name="connsiteX44" fmla="*/ 21790 w 602715"/>
                <a:gd name="connsiteY44" fmla="*/ 150669 h 575353"/>
                <a:gd name="connsiteX45" fmla="*/ 538305 w 602715"/>
                <a:gd name="connsiteY45" fmla="*/ 150669 h 575353"/>
                <a:gd name="connsiteX46" fmla="*/ 538305 w 602715"/>
                <a:gd name="connsiteY46" fmla="*/ 21754 h 575353"/>
                <a:gd name="connsiteX47" fmla="*/ 10492 w 602715"/>
                <a:gd name="connsiteY47" fmla="*/ 0 h 575353"/>
                <a:gd name="connsiteX48" fmla="*/ 548796 w 602715"/>
                <a:gd name="connsiteY48" fmla="*/ 0 h 575353"/>
                <a:gd name="connsiteX49" fmla="*/ 559288 w 602715"/>
                <a:gd name="connsiteY49" fmla="*/ 11280 h 575353"/>
                <a:gd name="connsiteX50" fmla="*/ 559288 w 602715"/>
                <a:gd name="connsiteY50" fmla="*/ 161143 h 575353"/>
                <a:gd name="connsiteX51" fmla="*/ 559288 w 602715"/>
                <a:gd name="connsiteY51" fmla="*/ 365795 h 575353"/>
                <a:gd name="connsiteX52" fmla="*/ 548796 w 602715"/>
                <a:gd name="connsiteY52" fmla="*/ 376269 h 575353"/>
                <a:gd name="connsiteX53" fmla="*/ 538305 w 602715"/>
                <a:gd name="connsiteY53" fmla="*/ 365795 h 575353"/>
                <a:gd name="connsiteX54" fmla="*/ 538305 w 602715"/>
                <a:gd name="connsiteY54" fmla="*/ 172423 h 575353"/>
                <a:gd name="connsiteX55" fmla="*/ 21790 w 602715"/>
                <a:gd name="connsiteY55" fmla="*/ 172423 h 575353"/>
                <a:gd name="connsiteX56" fmla="*/ 21790 w 602715"/>
                <a:gd name="connsiteY56" fmla="*/ 526938 h 575353"/>
                <a:gd name="connsiteX57" fmla="*/ 376894 w 602715"/>
                <a:gd name="connsiteY57" fmla="*/ 526938 h 575353"/>
                <a:gd name="connsiteX58" fmla="*/ 387386 w 602715"/>
                <a:gd name="connsiteY58" fmla="*/ 537413 h 575353"/>
                <a:gd name="connsiteX59" fmla="*/ 376894 w 602715"/>
                <a:gd name="connsiteY59" fmla="*/ 547887 h 575353"/>
                <a:gd name="connsiteX60" fmla="*/ 10492 w 602715"/>
                <a:gd name="connsiteY60" fmla="*/ 547887 h 575353"/>
                <a:gd name="connsiteX61" fmla="*/ 0 w 602715"/>
                <a:gd name="connsiteY61" fmla="*/ 537413 h 575353"/>
                <a:gd name="connsiteX62" fmla="*/ 0 w 602715"/>
                <a:gd name="connsiteY62" fmla="*/ 161143 h 575353"/>
                <a:gd name="connsiteX63" fmla="*/ 0 w 602715"/>
                <a:gd name="connsiteY63" fmla="*/ 11280 h 575353"/>
                <a:gd name="connsiteX64" fmla="*/ 10492 w 602715"/>
                <a:gd name="connsiteY64" fmla="*/ 0 h 575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02715" h="575353">
                  <a:moveTo>
                    <a:pt x="442231" y="415741"/>
                  </a:moveTo>
                  <a:lnTo>
                    <a:pt x="479375" y="514894"/>
                  </a:lnTo>
                  <a:lnTo>
                    <a:pt x="500369" y="472976"/>
                  </a:lnTo>
                  <a:lnTo>
                    <a:pt x="542357" y="452017"/>
                  </a:lnTo>
                  <a:close/>
                  <a:moveTo>
                    <a:pt x="405895" y="379466"/>
                  </a:moveTo>
                  <a:lnTo>
                    <a:pt x="596458" y="449598"/>
                  </a:lnTo>
                  <a:lnTo>
                    <a:pt x="526208" y="484262"/>
                  </a:lnTo>
                  <a:lnTo>
                    <a:pt x="599688" y="557618"/>
                  </a:lnTo>
                  <a:cubicBezTo>
                    <a:pt x="603725" y="561649"/>
                    <a:pt x="603725" y="568098"/>
                    <a:pt x="599688" y="572129"/>
                  </a:cubicBezTo>
                  <a:cubicBezTo>
                    <a:pt x="597265" y="574547"/>
                    <a:pt x="594843" y="575353"/>
                    <a:pt x="591613" y="575353"/>
                  </a:cubicBezTo>
                  <a:cubicBezTo>
                    <a:pt x="589191" y="575353"/>
                    <a:pt x="586768" y="574547"/>
                    <a:pt x="584346" y="572129"/>
                  </a:cubicBezTo>
                  <a:lnTo>
                    <a:pt x="510866" y="499578"/>
                  </a:lnTo>
                  <a:lnTo>
                    <a:pt x="476145" y="568904"/>
                  </a:lnTo>
                  <a:close/>
                  <a:moveTo>
                    <a:pt x="280047" y="64374"/>
                  </a:moveTo>
                  <a:cubicBezTo>
                    <a:pt x="267933" y="64374"/>
                    <a:pt x="258242" y="74054"/>
                    <a:pt x="258242" y="86154"/>
                  </a:cubicBezTo>
                  <a:cubicBezTo>
                    <a:pt x="258242" y="98254"/>
                    <a:pt x="267933" y="107934"/>
                    <a:pt x="280047" y="107934"/>
                  </a:cubicBezTo>
                  <a:cubicBezTo>
                    <a:pt x="291354" y="107934"/>
                    <a:pt x="301045" y="98254"/>
                    <a:pt x="301045" y="86154"/>
                  </a:cubicBezTo>
                  <a:cubicBezTo>
                    <a:pt x="301045" y="74054"/>
                    <a:pt x="291354" y="64374"/>
                    <a:pt x="280047" y="64374"/>
                  </a:cubicBezTo>
                  <a:close/>
                  <a:moveTo>
                    <a:pt x="183205" y="64374"/>
                  </a:moveTo>
                  <a:cubicBezTo>
                    <a:pt x="171109" y="64374"/>
                    <a:pt x="161432" y="74054"/>
                    <a:pt x="161432" y="86154"/>
                  </a:cubicBezTo>
                  <a:cubicBezTo>
                    <a:pt x="161432" y="98254"/>
                    <a:pt x="171109" y="107934"/>
                    <a:pt x="183205" y="107934"/>
                  </a:cubicBezTo>
                  <a:cubicBezTo>
                    <a:pt x="194494" y="107934"/>
                    <a:pt x="204171" y="98254"/>
                    <a:pt x="204171" y="86154"/>
                  </a:cubicBezTo>
                  <a:cubicBezTo>
                    <a:pt x="204171" y="74054"/>
                    <a:pt x="194494" y="64374"/>
                    <a:pt x="183205" y="64374"/>
                  </a:cubicBezTo>
                  <a:close/>
                  <a:moveTo>
                    <a:pt x="86363" y="64374"/>
                  </a:moveTo>
                  <a:cubicBezTo>
                    <a:pt x="74249" y="64374"/>
                    <a:pt x="64558" y="74054"/>
                    <a:pt x="64558" y="86154"/>
                  </a:cubicBezTo>
                  <a:cubicBezTo>
                    <a:pt x="64558" y="98254"/>
                    <a:pt x="74249" y="107934"/>
                    <a:pt x="86363" y="107934"/>
                  </a:cubicBezTo>
                  <a:cubicBezTo>
                    <a:pt x="97670" y="107934"/>
                    <a:pt x="107361" y="98254"/>
                    <a:pt x="107361" y="86154"/>
                  </a:cubicBezTo>
                  <a:cubicBezTo>
                    <a:pt x="107361" y="74054"/>
                    <a:pt x="97670" y="64374"/>
                    <a:pt x="86363" y="64374"/>
                  </a:cubicBezTo>
                  <a:close/>
                  <a:moveTo>
                    <a:pt x="280047" y="43401"/>
                  </a:moveTo>
                  <a:cubicBezTo>
                    <a:pt x="303468" y="43401"/>
                    <a:pt x="322850" y="62761"/>
                    <a:pt x="322850" y="86154"/>
                  </a:cubicBezTo>
                  <a:cubicBezTo>
                    <a:pt x="322850" y="109547"/>
                    <a:pt x="303468" y="128907"/>
                    <a:pt x="280047" y="128907"/>
                  </a:cubicBezTo>
                  <a:cubicBezTo>
                    <a:pt x="255819" y="128907"/>
                    <a:pt x="236437" y="109547"/>
                    <a:pt x="236437" y="86154"/>
                  </a:cubicBezTo>
                  <a:cubicBezTo>
                    <a:pt x="236437" y="62761"/>
                    <a:pt x="255819" y="43401"/>
                    <a:pt x="280047" y="43401"/>
                  </a:cubicBezTo>
                  <a:close/>
                  <a:moveTo>
                    <a:pt x="183205" y="43401"/>
                  </a:moveTo>
                  <a:cubicBezTo>
                    <a:pt x="206590" y="43401"/>
                    <a:pt x="225943" y="62761"/>
                    <a:pt x="225943" y="86154"/>
                  </a:cubicBezTo>
                  <a:cubicBezTo>
                    <a:pt x="225943" y="109547"/>
                    <a:pt x="206590" y="128907"/>
                    <a:pt x="183205" y="128907"/>
                  </a:cubicBezTo>
                  <a:cubicBezTo>
                    <a:pt x="159013" y="128907"/>
                    <a:pt x="139660" y="109547"/>
                    <a:pt x="139660" y="86154"/>
                  </a:cubicBezTo>
                  <a:cubicBezTo>
                    <a:pt x="139660" y="62761"/>
                    <a:pt x="159013" y="43401"/>
                    <a:pt x="183205" y="43401"/>
                  </a:cubicBezTo>
                  <a:close/>
                  <a:moveTo>
                    <a:pt x="86363" y="43401"/>
                  </a:moveTo>
                  <a:cubicBezTo>
                    <a:pt x="109784" y="43401"/>
                    <a:pt x="129166" y="62761"/>
                    <a:pt x="129166" y="86154"/>
                  </a:cubicBezTo>
                  <a:cubicBezTo>
                    <a:pt x="129166" y="109547"/>
                    <a:pt x="109784" y="128907"/>
                    <a:pt x="86363" y="128907"/>
                  </a:cubicBezTo>
                  <a:cubicBezTo>
                    <a:pt x="62135" y="128907"/>
                    <a:pt x="42753" y="109547"/>
                    <a:pt x="42753" y="86154"/>
                  </a:cubicBezTo>
                  <a:cubicBezTo>
                    <a:pt x="42753" y="62761"/>
                    <a:pt x="62135" y="43401"/>
                    <a:pt x="86363" y="43401"/>
                  </a:cubicBezTo>
                  <a:close/>
                  <a:moveTo>
                    <a:pt x="21790" y="21754"/>
                  </a:moveTo>
                  <a:lnTo>
                    <a:pt x="21790" y="150669"/>
                  </a:lnTo>
                  <a:lnTo>
                    <a:pt x="538305" y="150669"/>
                  </a:lnTo>
                  <a:lnTo>
                    <a:pt x="538305" y="21754"/>
                  </a:lnTo>
                  <a:close/>
                  <a:moveTo>
                    <a:pt x="10492" y="0"/>
                  </a:moveTo>
                  <a:lnTo>
                    <a:pt x="548796" y="0"/>
                  </a:lnTo>
                  <a:cubicBezTo>
                    <a:pt x="554446" y="0"/>
                    <a:pt x="559288" y="4834"/>
                    <a:pt x="559288" y="11280"/>
                  </a:cubicBezTo>
                  <a:lnTo>
                    <a:pt x="559288" y="161143"/>
                  </a:lnTo>
                  <a:lnTo>
                    <a:pt x="559288" y="365795"/>
                  </a:lnTo>
                  <a:cubicBezTo>
                    <a:pt x="559288" y="371435"/>
                    <a:pt x="554446" y="376269"/>
                    <a:pt x="548796" y="376269"/>
                  </a:cubicBezTo>
                  <a:cubicBezTo>
                    <a:pt x="543147" y="376269"/>
                    <a:pt x="538305" y="371435"/>
                    <a:pt x="538305" y="365795"/>
                  </a:cubicBezTo>
                  <a:lnTo>
                    <a:pt x="538305" y="172423"/>
                  </a:lnTo>
                  <a:lnTo>
                    <a:pt x="21790" y="172423"/>
                  </a:lnTo>
                  <a:lnTo>
                    <a:pt x="21790" y="526938"/>
                  </a:lnTo>
                  <a:lnTo>
                    <a:pt x="376894" y="526938"/>
                  </a:lnTo>
                  <a:cubicBezTo>
                    <a:pt x="382543" y="526938"/>
                    <a:pt x="387386" y="531773"/>
                    <a:pt x="387386" y="537413"/>
                  </a:cubicBezTo>
                  <a:cubicBezTo>
                    <a:pt x="387386" y="543053"/>
                    <a:pt x="382543" y="547887"/>
                    <a:pt x="376894" y="547887"/>
                  </a:cubicBezTo>
                  <a:lnTo>
                    <a:pt x="10492" y="547887"/>
                  </a:lnTo>
                  <a:cubicBezTo>
                    <a:pt x="4842" y="547887"/>
                    <a:pt x="0" y="543053"/>
                    <a:pt x="0" y="537413"/>
                  </a:cubicBezTo>
                  <a:lnTo>
                    <a:pt x="0" y="161143"/>
                  </a:lnTo>
                  <a:lnTo>
                    <a:pt x="0" y="11280"/>
                  </a:lnTo>
                  <a:cubicBezTo>
                    <a:pt x="0" y="4834"/>
                    <a:pt x="4842" y="0"/>
                    <a:pt x="10492"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1" name="椭圆 23"/>
            <p:cNvSpPr/>
            <p:nvPr/>
          </p:nvSpPr>
          <p:spPr>
            <a:xfrm>
              <a:off x="1823397" y="3639516"/>
              <a:ext cx="319034" cy="250425"/>
            </a:xfrm>
            <a:custGeom>
              <a:avLst/>
              <a:gdLst>
                <a:gd name="connsiteX0" fmla="*/ 315239 w 606721"/>
                <a:gd name="connsiteY0" fmla="*/ 351824 h 476246"/>
                <a:gd name="connsiteX1" fmla="*/ 315239 w 606721"/>
                <a:gd name="connsiteY1" fmla="*/ 369957 h 476246"/>
                <a:gd name="connsiteX2" fmla="*/ 533394 w 606721"/>
                <a:gd name="connsiteY2" fmla="*/ 369957 h 476246"/>
                <a:gd name="connsiteX3" fmla="*/ 533394 w 606721"/>
                <a:gd name="connsiteY3" fmla="*/ 351824 h 476246"/>
                <a:gd name="connsiteX4" fmla="*/ 88066 w 606721"/>
                <a:gd name="connsiteY4" fmla="*/ 264832 h 476246"/>
                <a:gd name="connsiteX5" fmla="*/ 183188 w 606721"/>
                <a:gd name="connsiteY5" fmla="*/ 264832 h 476246"/>
                <a:gd name="connsiteX6" fmla="*/ 183188 w 606721"/>
                <a:gd name="connsiteY6" fmla="*/ 359813 h 476246"/>
                <a:gd name="connsiteX7" fmla="*/ 88066 w 606721"/>
                <a:gd name="connsiteY7" fmla="*/ 359813 h 476246"/>
                <a:gd name="connsiteX8" fmla="*/ 315239 w 606721"/>
                <a:gd name="connsiteY8" fmla="*/ 261160 h 476246"/>
                <a:gd name="connsiteX9" fmla="*/ 315239 w 606721"/>
                <a:gd name="connsiteY9" fmla="*/ 279293 h 476246"/>
                <a:gd name="connsiteX10" fmla="*/ 533394 w 606721"/>
                <a:gd name="connsiteY10" fmla="*/ 279293 h 476246"/>
                <a:gd name="connsiteX11" fmla="*/ 533394 w 606721"/>
                <a:gd name="connsiteY11" fmla="*/ 261160 h 476246"/>
                <a:gd name="connsiteX12" fmla="*/ 69901 w 606721"/>
                <a:gd name="connsiteY12" fmla="*/ 246676 h 476246"/>
                <a:gd name="connsiteX13" fmla="*/ 69901 w 606721"/>
                <a:gd name="connsiteY13" fmla="*/ 377940 h 476246"/>
                <a:gd name="connsiteX14" fmla="*/ 201365 w 606721"/>
                <a:gd name="connsiteY14" fmla="*/ 377940 h 476246"/>
                <a:gd name="connsiteX15" fmla="*/ 201365 w 606721"/>
                <a:gd name="connsiteY15" fmla="*/ 246676 h 476246"/>
                <a:gd name="connsiteX16" fmla="*/ 315239 w 606721"/>
                <a:gd name="connsiteY16" fmla="*/ 170381 h 476246"/>
                <a:gd name="connsiteX17" fmla="*/ 315239 w 606721"/>
                <a:gd name="connsiteY17" fmla="*/ 188514 h 476246"/>
                <a:gd name="connsiteX18" fmla="*/ 533394 w 606721"/>
                <a:gd name="connsiteY18" fmla="*/ 188514 h 476246"/>
                <a:gd name="connsiteX19" fmla="*/ 533394 w 606721"/>
                <a:gd name="connsiteY19" fmla="*/ 170381 h 476246"/>
                <a:gd name="connsiteX20" fmla="*/ 135627 w 606721"/>
                <a:gd name="connsiteY20" fmla="*/ 97874 h 476246"/>
                <a:gd name="connsiteX21" fmla="*/ 183188 w 606721"/>
                <a:gd name="connsiteY21" fmla="*/ 145294 h 476246"/>
                <a:gd name="connsiteX22" fmla="*/ 135627 w 606721"/>
                <a:gd name="connsiteY22" fmla="*/ 192714 h 476246"/>
                <a:gd name="connsiteX23" fmla="*/ 88066 w 606721"/>
                <a:gd name="connsiteY23" fmla="*/ 145294 h 476246"/>
                <a:gd name="connsiteX24" fmla="*/ 135627 w 606721"/>
                <a:gd name="connsiteY24" fmla="*/ 97874 h 476246"/>
                <a:gd name="connsiteX25" fmla="*/ 315239 w 606721"/>
                <a:gd name="connsiteY25" fmla="*/ 79716 h 476246"/>
                <a:gd name="connsiteX26" fmla="*/ 315239 w 606721"/>
                <a:gd name="connsiteY26" fmla="*/ 97849 h 476246"/>
                <a:gd name="connsiteX27" fmla="*/ 533394 w 606721"/>
                <a:gd name="connsiteY27" fmla="*/ 97849 h 476246"/>
                <a:gd name="connsiteX28" fmla="*/ 533394 w 606721"/>
                <a:gd name="connsiteY28" fmla="*/ 79716 h 476246"/>
                <a:gd name="connsiteX29" fmla="*/ 135690 w 606721"/>
                <a:gd name="connsiteY29" fmla="*/ 79602 h 476246"/>
                <a:gd name="connsiteX30" fmla="*/ 69901 w 606721"/>
                <a:gd name="connsiteY30" fmla="*/ 145292 h 476246"/>
                <a:gd name="connsiteX31" fmla="*/ 135690 w 606721"/>
                <a:gd name="connsiteY31" fmla="*/ 210867 h 476246"/>
                <a:gd name="connsiteX32" fmla="*/ 201365 w 606721"/>
                <a:gd name="connsiteY32" fmla="*/ 145292 h 476246"/>
                <a:gd name="connsiteX33" fmla="*/ 135690 w 606721"/>
                <a:gd name="connsiteY33" fmla="*/ 79602 h 476246"/>
                <a:gd name="connsiteX34" fmla="*/ 0 w 606721"/>
                <a:gd name="connsiteY34" fmla="*/ 0 h 476246"/>
                <a:gd name="connsiteX35" fmla="*/ 606721 w 606721"/>
                <a:gd name="connsiteY35" fmla="*/ 0 h 476246"/>
                <a:gd name="connsiteX36" fmla="*/ 606721 w 606721"/>
                <a:gd name="connsiteY36" fmla="*/ 476246 h 476246"/>
                <a:gd name="connsiteX37" fmla="*/ 0 w 606721"/>
                <a:gd name="connsiteY37" fmla="*/ 476246 h 476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606721" h="476246">
                  <a:moveTo>
                    <a:pt x="315239" y="351824"/>
                  </a:moveTo>
                  <a:lnTo>
                    <a:pt x="315239" y="369957"/>
                  </a:lnTo>
                  <a:lnTo>
                    <a:pt x="533394" y="369957"/>
                  </a:lnTo>
                  <a:lnTo>
                    <a:pt x="533394" y="351824"/>
                  </a:lnTo>
                  <a:close/>
                  <a:moveTo>
                    <a:pt x="88066" y="264832"/>
                  </a:moveTo>
                  <a:lnTo>
                    <a:pt x="183188" y="264832"/>
                  </a:lnTo>
                  <a:lnTo>
                    <a:pt x="183188" y="359813"/>
                  </a:lnTo>
                  <a:lnTo>
                    <a:pt x="88066" y="359813"/>
                  </a:lnTo>
                  <a:close/>
                  <a:moveTo>
                    <a:pt x="315239" y="261160"/>
                  </a:moveTo>
                  <a:lnTo>
                    <a:pt x="315239" y="279293"/>
                  </a:lnTo>
                  <a:lnTo>
                    <a:pt x="533394" y="279293"/>
                  </a:lnTo>
                  <a:lnTo>
                    <a:pt x="533394" y="261160"/>
                  </a:lnTo>
                  <a:close/>
                  <a:moveTo>
                    <a:pt x="69901" y="246676"/>
                  </a:moveTo>
                  <a:lnTo>
                    <a:pt x="69901" y="377940"/>
                  </a:lnTo>
                  <a:lnTo>
                    <a:pt x="201365" y="377940"/>
                  </a:lnTo>
                  <a:lnTo>
                    <a:pt x="201365" y="246676"/>
                  </a:lnTo>
                  <a:close/>
                  <a:moveTo>
                    <a:pt x="315239" y="170381"/>
                  </a:moveTo>
                  <a:lnTo>
                    <a:pt x="315239" y="188514"/>
                  </a:lnTo>
                  <a:lnTo>
                    <a:pt x="533394" y="188514"/>
                  </a:lnTo>
                  <a:lnTo>
                    <a:pt x="533394" y="170381"/>
                  </a:lnTo>
                  <a:close/>
                  <a:moveTo>
                    <a:pt x="135627" y="97874"/>
                  </a:moveTo>
                  <a:cubicBezTo>
                    <a:pt x="161894" y="97874"/>
                    <a:pt x="183188" y="119105"/>
                    <a:pt x="183188" y="145294"/>
                  </a:cubicBezTo>
                  <a:cubicBezTo>
                    <a:pt x="183188" y="171483"/>
                    <a:pt x="161894" y="192714"/>
                    <a:pt x="135627" y="192714"/>
                  </a:cubicBezTo>
                  <a:cubicBezTo>
                    <a:pt x="109360" y="192714"/>
                    <a:pt x="88066" y="171483"/>
                    <a:pt x="88066" y="145294"/>
                  </a:cubicBezTo>
                  <a:cubicBezTo>
                    <a:pt x="88066" y="119105"/>
                    <a:pt x="109360" y="97874"/>
                    <a:pt x="135627" y="97874"/>
                  </a:cubicBezTo>
                  <a:close/>
                  <a:moveTo>
                    <a:pt x="315239" y="79716"/>
                  </a:moveTo>
                  <a:lnTo>
                    <a:pt x="315239" y="97849"/>
                  </a:lnTo>
                  <a:lnTo>
                    <a:pt x="533394" y="97849"/>
                  </a:lnTo>
                  <a:lnTo>
                    <a:pt x="533394" y="79716"/>
                  </a:lnTo>
                  <a:close/>
                  <a:moveTo>
                    <a:pt x="135690" y="79602"/>
                  </a:moveTo>
                  <a:cubicBezTo>
                    <a:pt x="99369" y="79602"/>
                    <a:pt x="69901" y="109140"/>
                    <a:pt x="69901" y="145292"/>
                  </a:cubicBezTo>
                  <a:cubicBezTo>
                    <a:pt x="69901" y="181443"/>
                    <a:pt x="99369" y="210867"/>
                    <a:pt x="135690" y="210867"/>
                  </a:cubicBezTo>
                  <a:cubicBezTo>
                    <a:pt x="171897" y="210867"/>
                    <a:pt x="201365" y="181443"/>
                    <a:pt x="201365" y="145292"/>
                  </a:cubicBezTo>
                  <a:cubicBezTo>
                    <a:pt x="201365" y="109140"/>
                    <a:pt x="171897" y="79602"/>
                    <a:pt x="135690" y="79602"/>
                  </a:cubicBezTo>
                  <a:close/>
                  <a:moveTo>
                    <a:pt x="0" y="0"/>
                  </a:moveTo>
                  <a:lnTo>
                    <a:pt x="606721" y="0"/>
                  </a:lnTo>
                  <a:lnTo>
                    <a:pt x="606721" y="476246"/>
                  </a:lnTo>
                  <a:lnTo>
                    <a:pt x="0" y="476246"/>
                  </a:ln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2" name="椭圆 24"/>
            <p:cNvSpPr/>
            <p:nvPr/>
          </p:nvSpPr>
          <p:spPr>
            <a:xfrm>
              <a:off x="1823397" y="4759200"/>
              <a:ext cx="319034" cy="318586"/>
            </a:xfrm>
            <a:custGeom>
              <a:avLst/>
              <a:gdLst>
                <a:gd name="connsiteX0" fmla="*/ 161808 w 607614"/>
                <a:gd name="connsiteY0" fmla="*/ 404249 h 606761"/>
                <a:gd name="connsiteX1" fmla="*/ 161808 w 607614"/>
                <a:gd name="connsiteY1" fmla="*/ 434590 h 606761"/>
                <a:gd name="connsiteX2" fmla="*/ 445806 w 607614"/>
                <a:gd name="connsiteY2" fmla="*/ 434590 h 606761"/>
                <a:gd name="connsiteX3" fmla="*/ 445806 w 607614"/>
                <a:gd name="connsiteY3" fmla="*/ 404249 h 606761"/>
                <a:gd name="connsiteX4" fmla="*/ 142065 w 607614"/>
                <a:gd name="connsiteY4" fmla="*/ 384526 h 606761"/>
                <a:gd name="connsiteX5" fmla="*/ 465549 w 607614"/>
                <a:gd name="connsiteY5" fmla="*/ 384526 h 606761"/>
                <a:gd name="connsiteX6" fmla="*/ 465549 w 607614"/>
                <a:gd name="connsiteY6" fmla="*/ 455071 h 606761"/>
                <a:gd name="connsiteX7" fmla="*/ 142065 w 607614"/>
                <a:gd name="connsiteY7" fmla="*/ 455071 h 606761"/>
                <a:gd name="connsiteX8" fmla="*/ 303868 w 607614"/>
                <a:gd name="connsiteY8" fmla="*/ 139594 h 606761"/>
                <a:gd name="connsiteX9" fmla="*/ 170955 w 607614"/>
                <a:gd name="connsiteY9" fmla="*/ 333713 h 606761"/>
                <a:gd name="connsiteX10" fmla="*/ 436782 w 607614"/>
                <a:gd name="connsiteY10" fmla="*/ 333713 h 606761"/>
                <a:gd name="connsiteX11" fmla="*/ 303868 w 607614"/>
                <a:gd name="connsiteY11" fmla="*/ 111348 h 606761"/>
                <a:gd name="connsiteX12" fmla="*/ 312223 w 607614"/>
                <a:gd name="connsiteY12" fmla="*/ 115329 h 606761"/>
                <a:gd name="connsiteX13" fmla="*/ 464124 w 607614"/>
                <a:gd name="connsiteY13" fmla="*/ 338263 h 606761"/>
                <a:gd name="connsiteX14" fmla="*/ 464883 w 607614"/>
                <a:gd name="connsiteY14" fmla="*/ 348879 h 606761"/>
                <a:gd name="connsiteX15" fmla="*/ 455769 w 607614"/>
                <a:gd name="connsiteY15" fmla="*/ 354187 h 606761"/>
                <a:gd name="connsiteX16" fmla="*/ 151967 w 607614"/>
                <a:gd name="connsiteY16" fmla="*/ 354187 h 606761"/>
                <a:gd name="connsiteX17" fmla="*/ 142853 w 607614"/>
                <a:gd name="connsiteY17" fmla="*/ 348879 h 606761"/>
                <a:gd name="connsiteX18" fmla="*/ 143613 w 607614"/>
                <a:gd name="connsiteY18" fmla="*/ 338263 h 606761"/>
                <a:gd name="connsiteX19" fmla="*/ 295514 w 607614"/>
                <a:gd name="connsiteY19" fmla="*/ 115329 h 606761"/>
                <a:gd name="connsiteX20" fmla="*/ 303868 w 607614"/>
                <a:gd name="connsiteY20" fmla="*/ 111348 h 606761"/>
                <a:gd name="connsiteX21" fmla="*/ 303807 w 607614"/>
                <a:gd name="connsiteY21" fmla="*/ 20478 h 606761"/>
                <a:gd name="connsiteX22" fmla="*/ 20507 w 607614"/>
                <a:gd name="connsiteY22" fmla="*/ 303380 h 606761"/>
                <a:gd name="connsiteX23" fmla="*/ 303807 w 607614"/>
                <a:gd name="connsiteY23" fmla="*/ 586283 h 606761"/>
                <a:gd name="connsiteX24" fmla="*/ 587107 w 607614"/>
                <a:gd name="connsiteY24" fmla="*/ 303380 h 606761"/>
                <a:gd name="connsiteX25" fmla="*/ 303807 w 607614"/>
                <a:gd name="connsiteY25" fmla="*/ 20478 h 606761"/>
                <a:gd name="connsiteX26" fmla="*/ 303807 w 607614"/>
                <a:gd name="connsiteY26" fmla="*/ 0 h 606761"/>
                <a:gd name="connsiteX27" fmla="*/ 607614 w 607614"/>
                <a:gd name="connsiteY27" fmla="*/ 303380 h 606761"/>
                <a:gd name="connsiteX28" fmla="*/ 303807 w 607614"/>
                <a:gd name="connsiteY28" fmla="*/ 606761 h 606761"/>
                <a:gd name="connsiteX29" fmla="*/ 0 w 607614"/>
                <a:gd name="connsiteY29" fmla="*/ 303380 h 606761"/>
                <a:gd name="connsiteX30" fmla="*/ 303807 w 607614"/>
                <a:gd name="connsiteY30" fmla="*/ 0 h 606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7614" h="606761">
                  <a:moveTo>
                    <a:pt x="161808" y="404249"/>
                  </a:moveTo>
                  <a:lnTo>
                    <a:pt x="161808" y="434590"/>
                  </a:lnTo>
                  <a:lnTo>
                    <a:pt x="445806" y="434590"/>
                  </a:lnTo>
                  <a:lnTo>
                    <a:pt x="445806" y="404249"/>
                  </a:lnTo>
                  <a:close/>
                  <a:moveTo>
                    <a:pt x="142065" y="384526"/>
                  </a:moveTo>
                  <a:lnTo>
                    <a:pt x="465549" y="384526"/>
                  </a:lnTo>
                  <a:lnTo>
                    <a:pt x="465549" y="455071"/>
                  </a:lnTo>
                  <a:lnTo>
                    <a:pt x="142065" y="455071"/>
                  </a:lnTo>
                  <a:close/>
                  <a:moveTo>
                    <a:pt x="303868" y="139594"/>
                  </a:moveTo>
                  <a:lnTo>
                    <a:pt x="170955" y="333713"/>
                  </a:lnTo>
                  <a:lnTo>
                    <a:pt x="436782" y="333713"/>
                  </a:lnTo>
                  <a:close/>
                  <a:moveTo>
                    <a:pt x="303868" y="111348"/>
                  </a:moveTo>
                  <a:cubicBezTo>
                    <a:pt x="307096" y="111348"/>
                    <a:pt x="310324" y="112675"/>
                    <a:pt x="312223" y="115329"/>
                  </a:cubicBezTo>
                  <a:lnTo>
                    <a:pt x="464124" y="338263"/>
                  </a:lnTo>
                  <a:cubicBezTo>
                    <a:pt x="466402" y="341296"/>
                    <a:pt x="466402" y="345087"/>
                    <a:pt x="464883" y="348879"/>
                  </a:cubicBezTo>
                  <a:cubicBezTo>
                    <a:pt x="462605" y="351912"/>
                    <a:pt x="459567" y="354187"/>
                    <a:pt x="455769" y="354187"/>
                  </a:cubicBezTo>
                  <a:lnTo>
                    <a:pt x="151967" y="354187"/>
                  </a:lnTo>
                  <a:cubicBezTo>
                    <a:pt x="148170" y="354187"/>
                    <a:pt x="145132" y="351912"/>
                    <a:pt x="142853" y="348879"/>
                  </a:cubicBezTo>
                  <a:cubicBezTo>
                    <a:pt x="141334" y="345087"/>
                    <a:pt x="141334" y="341296"/>
                    <a:pt x="143613" y="338263"/>
                  </a:cubicBezTo>
                  <a:lnTo>
                    <a:pt x="295514" y="115329"/>
                  </a:lnTo>
                  <a:cubicBezTo>
                    <a:pt x="297413" y="112675"/>
                    <a:pt x="300640" y="111348"/>
                    <a:pt x="303868" y="111348"/>
                  </a:cubicBezTo>
                  <a:close/>
                  <a:moveTo>
                    <a:pt x="303807" y="20478"/>
                  </a:moveTo>
                  <a:cubicBezTo>
                    <a:pt x="147347" y="20478"/>
                    <a:pt x="20507" y="147139"/>
                    <a:pt x="20507" y="303380"/>
                  </a:cubicBezTo>
                  <a:cubicBezTo>
                    <a:pt x="20507" y="459622"/>
                    <a:pt x="147347" y="586283"/>
                    <a:pt x="303807" y="586283"/>
                  </a:cubicBezTo>
                  <a:cubicBezTo>
                    <a:pt x="460268" y="586283"/>
                    <a:pt x="587107" y="459622"/>
                    <a:pt x="587107" y="303380"/>
                  </a:cubicBezTo>
                  <a:cubicBezTo>
                    <a:pt x="587107" y="147139"/>
                    <a:pt x="460268" y="20478"/>
                    <a:pt x="303807" y="20478"/>
                  </a:cubicBezTo>
                  <a:close/>
                  <a:moveTo>
                    <a:pt x="303807" y="0"/>
                  </a:moveTo>
                  <a:cubicBezTo>
                    <a:pt x="471661" y="0"/>
                    <a:pt x="607614" y="135763"/>
                    <a:pt x="607614" y="303380"/>
                  </a:cubicBezTo>
                  <a:cubicBezTo>
                    <a:pt x="607614" y="470998"/>
                    <a:pt x="471661" y="606761"/>
                    <a:pt x="303807" y="606761"/>
                  </a:cubicBezTo>
                  <a:cubicBezTo>
                    <a:pt x="135953" y="606761"/>
                    <a:pt x="0" y="470998"/>
                    <a:pt x="0" y="303380"/>
                  </a:cubicBezTo>
                  <a:cubicBezTo>
                    <a:pt x="0" y="135763"/>
                    <a:pt x="135953" y="0"/>
                    <a:pt x="303807"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3" name="文本框1"/>
            <p:cNvSpPr txBox="1"/>
            <p:nvPr/>
          </p:nvSpPr>
          <p:spPr>
            <a:xfrm>
              <a:off x="2249588" y="2458586"/>
              <a:ext cx="6301932" cy="3377346"/>
            </a:xfrm>
            <a:prstGeom prst="rect">
              <a:avLst/>
            </a:prstGeom>
            <a:noFill/>
          </p:spPr>
          <p:txBody>
            <a:bodyPr wrap="square" rtlCol="0">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Possible</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 </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Reasons:</a:t>
              </a:r>
            </a:p>
            <a:p>
              <a:pPr marR="0" lvl="0" algn="l" defTabSz="914400" rtl="0" eaLnBrk="1" fontAlgn="auto" latinLnBrk="0" hangingPunct="1">
                <a:lnSpc>
                  <a:spcPct val="150000"/>
                </a:lnSpc>
                <a:spcBef>
                  <a:spcPts val="0"/>
                </a:spcBef>
                <a:spcAft>
                  <a:spcPts val="0"/>
                </a:spcAft>
                <a:buClrTx/>
                <a:buSzTx/>
                <a:tabLst/>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1. There was no full translation of high quality of the novel, so that many Western readers would have distorted impression on Chinese literature after reading the partial translation of this book.</a:t>
              </a:r>
            </a:p>
            <a:p>
              <a:pPr marR="0" lvl="0" algn="l" defTabSz="914400" rtl="0" eaLnBrk="1" fontAlgn="auto" latinLnBrk="0" hangingPunct="1">
                <a:lnSpc>
                  <a:spcPct val="150000"/>
                </a:lnSpc>
                <a:spcBef>
                  <a:spcPts val="0"/>
                </a:spcBef>
                <a:spcAft>
                  <a:spcPts val="0"/>
                </a:spcAft>
                <a:buClrTx/>
                <a:buSzTx/>
                <a:tabLst/>
                <a:defRPr/>
              </a:pP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没有高质量的全译本，西方读者阅读节译本后断章取义，对中国文学产生误解。</a:t>
              </a:r>
              <a:endPar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a:p>
              <a:pPr marR="0" lvl="0" algn="l" defTabSz="914400" rtl="0" eaLnBrk="1" fontAlgn="auto" latinLnBrk="0" hangingPunct="1">
                <a:lnSpc>
                  <a:spcPct val="150000"/>
                </a:lnSpc>
                <a:spcBef>
                  <a:spcPts val="0"/>
                </a:spcBef>
                <a:spcAft>
                  <a:spcPts val="0"/>
                </a:spcAft>
                <a:buClrTx/>
                <a:buSzTx/>
                <a:tabLst/>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2. Western readers were influenced by ethnocentrism in that historical background.</a:t>
              </a:r>
            </a:p>
            <a:p>
              <a:pPr marR="0" lvl="0" algn="l" defTabSz="914400" rtl="0" eaLnBrk="1" fontAlgn="auto" latinLnBrk="0" hangingPunct="1">
                <a:lnSpc>
                  <a:spcPct val="150000"/>
                </a:lnSpc>
                <a:spcBef>
                  <a:spcPts val="0"/>
                </a:spcBef>
                <a:spcAft>
                  <a:spcPts val="0"/>
                </a:spcAft>
                <a:buClrTx/>
                <a:buSzTx/>
                <a:tabLst/>
                <a:defRPr/>
              </a:pP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历史条件下</a:t>
              </a:r>
              <a:r>
                <a:rPr kumimoji="0" lang="zh-CN" altLang="en-US" sz="1600" b="1" i="0" u="none" strike="noStrike" kern="1200" cap="none" spc="0" normalizeH="0" baseline="0" noProof="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西方读者受到了种族中心主义</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的影响。</a:t>
              </a:r>
              <a:endPar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a:p>
              <a:pPr marR="0" lvl="0" algn="l" defTabSz="914400" rtl="0" eaLnBrk="1" fontAlgn="auto" latinLnBrk="0" hangingPunct="1">
                <a:lnSpc>
                  <a:spcPct val="150000"/>
                </a:lnSpc>
                <a:spcBef>
                  <a:spcPts val="0"/>
                </a:spcBef>
                <a:spcAft>
                  <a:spcPts val="0"/>
                </a:spcAft>
                <a:buClrTx/>
                <a:buSzTx/>
                <a:tabLst/>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3. There was no such close communication between different countries at that time, so the rest of the world would have little idea of Chinese culture. It will be easier for those who know Chinese culture to read Dream of the Red Chamber.</a:t>
              </a:r>
            </a:p>
            <a:p>
              <a:pPr marR="0" lvl="0" algn="l" defTabSz="914400" rtl="0" eaLnBrk="1" fontAlgn="auto" latinLnBrk="0" hangingPunct="1">
                <a:lnSpc>
                  <a:spcPct val="150000"/>
                </a:lnSpc>
                <a:spcBef>
                  <a:spcPts val="0"/>
                </a:spcBef>
                <a:spcAft>
                  <a:spcPts val="0"/>
                </a:spcAft>
                <a:buClrTx/>
                <a:buSzTx/>
                <a:tabLst/>
                <a:defRPr/>
              </a:pP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世界各国之间的交往还没有那么紧密，其他国家对中国文化只有很少的了解，而拥有中国文化背景的读者会更容易读懂</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红楼梦</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lang="zh-CN" altLang="en-US" sz="1600" b="1" dirty="0">
                  <a:solidFill>
                    <a:srgbClr val="7188A8"/>
                  </a:solidFill>
                  <a:latin typeface="思源黑体 CN Bold" panose="020B0800000000000000" pitchFamily="34" charset="-122"/>
                  <a:ea typeface="思源黑体 CN Bold" panose="020B0800000000000000" pitchFamily="34" charset="-122"/>
                </a:rPr>
                <a:t>。</a:t>
              </a:r>
              <a:endPar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20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p:txBody>
        </p:sp>
      </p:grpSp>
    </p:spTree>
    <p:extLst>
      <p:ext uri="{BB962C8B-B14F-4D97-AF65-F5344CB8AC3E}">
        <p14:creationId xmlns:p14="http://schemas.microsoft.com/office/powerpoint/2010/main" val="514727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2">
            <a:extLst>
              <a:ext uri="{28A0092B-C50C-407E-A947-70E740481C1C}">
                <a14:useLocalDpi xmlns:a14="http://schemas.microsoft.com/office/drawing/2010/main" val="0"/>
              </a:ext>
            </a:extLst>
          </a:blip>
          <a:srcRect r="72854"/>
          <a:stretch>
            <a:fillRect/>
          </a:stretch>
        </p:blipFill>
        <p:spPr>
          <a:xfrm>
            <a:off x="-194553" y="0"/>
            <a:ext cx="3307404" cy="6858001"/>
          </a:xfrm>
          <a:prstGeom prst="rect">
            <a:avLst/>
          </a:prstGeom>
        </p:spPr>
      </p:pic>
      <p:pic>
        <p:nvPicPr>
          <p:cNvPr id="5" name="图片 4"/>
          <p:cNvPicPr>
            <a:picLocks noChangeAspect="1"/>
          </p:cNvPicPr>
          <p:nvPr/>
        </p:nvPicPr>
        <p:blipFill rotWithShape="1">
          <a:blip r:embed="rId2">
            <a:extLst>
              <a:ext uri="{28A0092B-C50C-407E-A947-70E740481C1C}">
                <a14:useLocalDpi xmlns:a14="http://schemas.microsoft.com/office/drawing/2010/main" val="0"/>
              </a:ext>
            </a:extLst>
          </a:blip>
          <a:srcRect r="72854"/>
          <a:stretch>
            <a:fillRect/>
          </a:stretch>
        </p:blipFill>
        <p:spPr>
          <a:xfrm rot="10800000">
            <a:off x="8934653" y="0"/>
            <a:ext cx="3307404" cy="6858001"/>
          </a:xfrm>
          <a:prstGeom prst="rect">
            <a:avLst/>
          </a:prstGeom>
        </p:spPr>
      </p:pic>
      <p:grpSp>
        <p:nvGrpSpPr>
          <p:cNvPr id="17" name="组合 16"/>
          <p:cNvGrpSpPr/>
          <p:nvPr/>
        </p:nvGrpSpPr>
        <p:grpSpPr>
          <a:xfrm>
            <a:off x="3074276" y="2181175"/>
            <a:ext cx="6043448" cy="2862322"/>
            <a:chOff x="3074276" y="1991709"/>
            <a:chExt cx="6043448" cy="2862322"/>
          </a:xfrm>
        </p:grpSpPr>
        <p:cxnSp>
          <p:nvCxnSpPr>
            <p:cNvPr id="18" name="直接连接符 17"/>
            <p:cNvCxnSpPr/>
            <p:nvPr/>
          </p:nvCxnSpPr>
          <p:spPr>
            <a:xfrm flipV="1">
              <a:off x="3074276" y="3469037"/>
              <a:ext cx="6043448" cy="1"/>
            </a:xfrm>
            <a:prstGeom prst="line">
              <a:avLst/>
            </a:prstGeom>
            <a:ln w="38100">
              <a:solidFill>
                <a:srgbClr val="788EAC"/>
              </a:solidFill>
            </a:ln>
          </p:spPr>
          <p:style>
            <a:lnRef idx="1">
              <a:schemeClr val="accent1"/>
            </a:lnRef>
            <a:fillRef idx="0">
              <a:schemeClr val="accent1"/>
            </a:fillRef>
            <a:effectRef idx="0">
              <a:schemeClr val="accent1"/>
            </a:effectRef>
            <a:fontRef idx="minor">
              <a:schemeClr val="tx1"/>
            </a:fontRef>
          </p:style>
        </p:cxnSp>
        <p:sp>
          <p:nvSpPr>
            <p:cNvPr id="20" name="矩形 19"/>
            <p:cNvSpPr/>
            <p:nvPr/>
          </p:nvSpPr>
          <p:spPr>
            <a:xfrm>
              <a:off x="3484179" y="1991709"/>
              <a:ext cx="5223642" cy="2862322"/>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9000" dirty="0">
                  <a:ln w="0"/>
                  <a:solidFill>
                    <a:srgbClr val="788EAC"/>
                  </a:solidFill>
                  <a:effectLst>
                    <a:outerShdw blurRad="38100" dist="19050" dir="2700000" algn="tl" rotWithShape="0">
                      <a:prstClr val="black">
                        <a:alpha val="40000"/>
                      </a:prstClr>
                    </a:outerShdw>
                  </a:effectLst>
                  <a:latin typeface="思源黑体 CN Heavy" panose="020B0A00000000000000" pitchFamily="34" charset="-122"/>
                  <a:ea typeface="思源黑体 CN Heavy" panose="020B0A00000000000000" pitchFamily="34" charset="-122"/>
                </a:rPr>
                <a:t>Thank you!</a:t>
              </a:r>
              <a:endParaRPr kumimoji="0" lang="zh-CN" altLang="en-US" sz="9000" b="0" i="0" u="none" strike="noStrike" kern="1200" cap="none" spc="0" normalizeH="0" baseline="0" noProof="0" dirty="0">
                <a:ln w="0"/>
                <a:solidFill>
                  <a:srgbClr val="788EAC"/>
                </a:solidFill>
                <a:effectLst>
                  <a:outerShdw blurRad="38100" dist="19050" dir="2700000" algn="tl" rotWithShape="0">
                    <a:prstClr val="black">
                      <a:alpha val="40000"/>
                    </a:prstClr>
                  </a:outerShdw>
                </a:effectLst>
                <a:uLnTx/>
                <a:uFillTx/>
                <a:latin typeface="思源黑体 CN Heavy" panose="020B0A00000000000000" pitchFamily="34" charset="-122"/>
                <a:ea typeface="思源黑体 CN Heavy" panose="020B0A00000000000000" pitchFamily="34" charset="-122"/>
                <a:cs typeface="+mn-cs"/>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2">
            <a:extLst>
              <a:ext uri="{28A0092B-C50C-407E-A947-70E740481C1C}">
                <a14:useLocalDpi xmlns:a14="http://schemas.microsoft.com/office/drawing/2010/main" val="0"/>
              </a:ext>
            </a:extLst>
          </a:blip>
          <a:srcRect r="72854"/>
          <a:stretch>
            <a:fillRect/>
          </a:stretch>
        </p:blipFill>
        <p:spPr>
          <a:xfrm>
            <a:off x="-194553" y="0"/>
            <a:ext cx="3307404" cy="6858001"/>
          </a:xfrm>
          <a:prstGeom prst="rect">
            <a:avLst/>
          </a:prstGeom>
        </p:spPr>
      </p:pic>
      <p:pic>
        <p:nvPicPr>
          <p:cNvPr id="5" name="图片 4"/>
          <p:cNvPicPr>
            <a:picLocks noChangeAspect="1"/>
          </p:cNvPicPr>
          <p:nvPr/>
        </p:nvPicPr>
        <p:blipFill rotWithShape="1">
          <a:blip r:embed="rId2">
            <a:extLst>
              <a:ext uri="{28A0092B-C50C-407E-A947-70E740481C1C}">
                <a14:useLocalDpi xmlns:a14="http://schemas.microsoft.com/office/drawing/2010/main" val="0"/>
              </a:ext>
            </a:extLst>
          </a:blip>
          <a:srcRect r="72854"/>
          <a:stretch>
            <a:fillRect/>
          </a:stretch>
        </p:blipFill>
        <p:spPr>
          <a:xfrm rot="10800000">
            <a:off x="8934653" y="0"/>
            <a:ext cx="3307404" cy="6858001"/>
          </a:xfrm>
          <a:prstGeom prst="rect">
            <a:avLst/>
          </a:prstGeom>
        </p:spPr>
      </p:pic>
      <p:sp>
        <p:nvSpPr>
          <p:cNvPr id="8" name="文本框2"/>
          <p:cNvSpPr>
            <a:spLocks noChangeArrowheads="1"/>
          </p:cNvSpPr>
          <p:nvPr/>
        </p:nvSpPr>
        <p:spPr bwMode="auto">
          <a:xfrm>
            <a:off x="1452307" y="812881"/>
            <a:ext cx="9287387" cy="1354217"/>
          </a:xfrm>
          <a:prstGeom prst="rect">
            <a:avLst/>
          </a:prstGeom>
          <a:noFill/>
          <a:ln>
            <a:noFill/>
          </a:ln>
          <a:effectLst/>
        </p:spPr>
        <p:txBody>
          <a:bodyPr wrap="square" lIns="0" tIns="0" rIns="0" bIns="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4800" b="1" i="0" u="none" strike="noStrike" kern="1200" cap="none" spc="0" normalizeH="0" baseline="0" noProof="0" dirty="0">
                <a:ln>
                  <a:noFill/>
                </a:ln>
                <a:solidFill>
                  <a:srgbClr val="7188A8"/>
                </a:solidFill>
                <a:effectLst/>
                <a:uLnTx/>
                <a:uFillTx/>
                <a:latin typeface="思源黑体 CN Heavy" panose="020B0A00000000000000" pitchFamily="34" charset="-122"/>
                <a:ea typeface="思源黑体 CN Heavy" panose="020B0A00000000000000" pitchFamily="34" charset="-122"/>
                <a:cs typeface="+mn-ea"/>
                <a:sym typeface="+mn-lt"/>
              </a:rPr>
              <a:t>Contents</a:t>
            </a:r>
            <a:r>
              <a:rPr kumimoji="0" lang="zh-CN" altLang="en-US" sz="4800" b="1" i="0" u="none" strike="noStrike" kern="1200" cap="none" spc="0" normalizeH="0" baseline="0" noProof="0" dirty="0">
                <a:ln>
                  <a:noFill/>
                </a:ln>
                <a:solidFill>
                  <a:srgbClr val="7188A8"/>
                </a:solidFill>
                <a:effectLst/>
                <a:uLnTx/>
                <a:uFillTx/>
                <a:latin typeface="思源黑体 CN Heavy" panose="020B0A00000000000000" pitchFamily="34" charset="-122"/>
                <a:ea typeface="思源黑体 CN Heavy" panose="020B0A00000000000000" pitchFamily="34" charset="-122"/>
                <a:cs typeface="+mn-ea"/>
                <a:sym typeface="+mn-lt"/>
              </a:rPr>
              <a:t> </a:t>
            </a:r>
            <a:endParaRPr kumimoji="0" lang="en-US" altLang="zh-CN" sz="4800" b="1" i="0" u="none" strike="noStrike" kern="1200" cap="none" spc="0" normalizeH="0" baseline="0" noProof="0" dirty="0">
              <a:ln>
                <a:noFill/>
              </a:ln>
              <a:solidFill>
                <a:srgbClr val="7188A8"/>
              </a:solidFill>
              <a:effectLst/>
              <a:uLnTx/>
              <a:uFillTx/>
              <a:latin typeface="思源黑体 CN Heavy" panose="020B0A00000000000000" pitchFamily="34" charset="-122"/>
              <a:ea typeface="思源黑体 CN Heavy" panose="020B0A00000000000000" pitchFamily="34" charset="-122"/>
              <a:cs typeface="+mn-ea"/>
              <a:sym typeface="+mn-lt"/>
            </a:endParaRPr>
          </a:p>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4000" b="1" i="0" u="none" strike="noStrike" kern="1200" cap="none" spc="0" normalizeH="0" baseline="0" noProof="0" dirty="0">
              <a:ln>
                <a:noFill/>
              </a:ln>
              <a:solidFill>
                <a:srgbClr val="7188A8"/>
              </a:solidFill>
              <a:effectLst/>
              <a:uLnTx/>
              <a:uFillTx/>
              <a:latin typeface="思源黑体 CN Heavy" panose="020B0A00000000000000" pitchFamily="34" charset="-122"/>
              <a:ea typeface="思源黑体 CN Heavy" panose="020B0A00000000000000" pitchFamily="34" charset="-122"/>
              <a:cs typeface="+mn-ea"/>
              <a:sym typeface="+mn-lt"/>
            </a:endParaRPr>
          </a:p>
        </p:txBody>
      </p:sp>
      <p:grpSp>
        <p:nvGrpSpPr>
          <p:cNvPr id="9" name="组合 8"/>
          <p:cNvGrpSpPr/>
          <p:nvPr/>
        </p:nvGrpSpPr>
        <p:grpSpPr>
          <a:xfrm>
            <a:off x="2834714" y="2636149"/>
            <a:ext cx="7117153" cy="830997"/>
            <a:chOff x="1685050" y="2134091"/>
            <a:chExt cx="7117153" cy="714888"/>
          </a:xfrm>
        </p:grpSpPr>
        <p:sp>
          <p:nvSpPr>
            <p:cNvPr id="10" name="矩形 9"/>
            <p:cNvSpPr/>
            <p:nvPr/>
          </p:nvSpPr>
          <p:spPr>
            <a:xfrm>
              <a:off x="1685050" y="2179737"/>
              <a:ext cx="556592" cy="556592"/>
            </a:xfrm>
            <a:prstGeom prst="rect">
              <a:avLst/>
            </a:prstGeom>
            <a:solidFill>
              <a:srgbClr val="F7B1A6"/>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prstClr val="white"/>
                  </a:solidFill>
                  <a:effectLst/>
                  <a:uLnTx/>
                  <a:uFillTx/>
                  <a:latin typeface="Aharoni" panose="02010803020104030203" pitchFamily="2" charset="-79"/>
                  <a:ea typeface="等线" panose="02010600030101010101" pitchFamily="2" charset="-122"/>
                  <a:cs typeface="Aharoni" panose="02010803020104030203" pitchFamily="2" charset="-79"/>
                </a:rPr>
                <a:t>01</a:t>
              </a:r>
              <a:endParaRPr kumimoji="0" lang="zh-CN" altLang="en-US" sz="2400" b="0" i="0" u="none" strike="noStrike" kern="1200" cap="none" spc="0" normalizeH="0" baseline="0" noProof="0" dirty="0">
                <a:ln>
                  <a:noFill/>
                </a:ln>
                <a:solidFill>
                  <a:prstClr val="white"/>
                </a:solidFill>
                <a:effectLst/>
                <a:uLnTx/>
                <a:uFillTx/>
                <a:latin typeface="Aharoni" panose="02010803020104030203" pitchFamily="2" charset="-79"/>
                <a:ea typeface="等线" panose="02010600030101010101" pitchFamily="2" charset="-122"/>
                <a:cs typeface="Aharoni" panose="02010803020104030203" pitchFamily="2" charset="-79"/>
              </a:endParaRPr>
            </a:p>
          </p:txBody>
        </p:sp>
        <p:sp>
          <p:nvSpPr>
            <p:cNvPr id="11" name="文本框 10"/>
            <p:cNvSpPr txBox="1"/>
            <p:nvPr/>
          </p:nvSpPr>
          <p:spPr>
            <a:xfrm>
              <a:off x="2241640" y="2134091"/>
              <a:ext cx="6560563" cy="7148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sz="2400" b="1" dirty="0">
                  <a:solidFill>
                    <a:srgbClr val="7188A8"/>
                  </a:solidFill>
                  <a:latin typeface="等线" panose="020F0502020204030204"/>
                  <a:ea typeface="等线" panose="02010600030101010101" pitchFamily="2" charset="-122"/>
                  <a:cs typeface="+mn-ea"/>
                  <a:sym typeface="+mn-lt"/>
                </a:rPr>
                <a:t>From Partial Translation to Full Translation</a:t>
              </a: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400" b="1" i="0" u="none" strike="noStrike" kern="1200" cap="none" spc="0" normalizeH="0" baseline="0" noProof="0" dirty="0">
                  <a:ln>
                    <a:noFill/>
                  </a:ln>
                  <a:solidFill>
                    <a:srgbClr val="7188A8"/>
                  </a:solidFill>
                  <a:effectLst/>
                  <a:uLnTx/>
                  <a:uFillTx/>
                  <a:latin typeface="等线" panose="020F0502020204030204"/>
                  <a:ea typeface="等线" panose="02010600030101010101" pitchFamily="2" charset="-122"/>
                  <a:cs typeface="+mn-ea"/>
                  <a:sym typeface="+mn-lt"/>
                </a:rPr>
                <a:t>由节译到全译</a:t>
              </a:r>
            </a:p>
          </p:txBody>
        </p:sp>
      </p:grpSp>
      <p:grpSp>
        <p:nvGrpSpPr>
          <p:cNvPr id="21" name="组合 20"/>
          <p:cNvGrpSpPr/>
          <p:nvPr/>
        </p:nvGrpSpPr>
        <p:grpSpPr>
          <a:xfrm>
            <a:off x="2848067" y="4124541"/>
            <a:ext cx="7593104" cy="830997"/>
            <a:chOff x="1685050" y="2134091"/>
            <a:chExt cx="7593104" cy="830997"/>
          </a:xfrm>
        </p:grpSpPr>
        <p:sp>
          <p:nvSpPr>
            <p:cNvPr id="22" name="矩形 21"/>
            <p:cNvSpPr/>
            <p:nvPr/>
          </p:nvSpPr>
          <p:spPr>
            <a:xfrm>
              <a:off x="1685050" y="2179737"/>
              <a:ext cx="556592" cy="556592"/>
            </a:xfrm>
            <a:prstGeom prst="rect">
              <a:avLst/>
            </a:prstGeom>
            <a:solidFill>
              <a:srgbClr val="96C0E9"/>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400" b="0" i="0" u="none" strike="noStrike" kern="1200" cap="none" spc="0" normalizeH="0" baseline="0" noProof="0" dirty="0">
                  <a:ln>
                    <a:noFill/>
                  </a:ln>
                  <a:solidFill>
                    <a:prstClr val="white"/>
                  </a:solidFill>
                  <a:effectLst/>
                  <a:uLnTx/>
                  <a:uFillTx/>
                  <a:latin typeface="Aharoni" panose="02010803020104030203" pitchFamily="2" charset="-79"/>
                  <a:ea typeface="等线" panose="02010600030101010101" pitchFamily="2" charset="-122"/>
                  <a:cs typeface="Aharoni" panose="02010803020104030203" pitchFamily="2" charset="-79"/>
                </a:rPr>
                <a:t>02</a:t>
              </a:r>
              <a:endParaRPr kumimoji="0" lang="zh-CN" altLang="en-US" sz="2400" b="0" i="0" u="none" strike="noStrike" kern="1200" cap="none" spc="0" normalizeH="0" baseline="0" noProof="0" dirty="0">
                <a:ln>
                  <a:noFill/>
                </a:ln>
                <a:solidFill>
                  <a:prstClr val="white"/>
                </a:solidFill>
                <a:effectLst/>
                <a:uLnTx/>
                <a:uFillTx/>
                <a:latin typeface="Aharoni" panose="02010803020104030203" pitchFamily="2" charset="-79"/>
                <a:ea typeface="等线" panose="02010600030101010101" pitchFamily="2" charset="-122"/>
                <a:cs typeface="Aharoni" panose="02010803020104030203" pitchFamily="2" charset="-79"/>
              </a:endParaRPr>
            </a:p>
          </p:txBody>
        </p:sp>
        <p:sp>
          <p:nvSpPr>
            <p:cNvPr id="23" name="文本框 22"/>
            <p:cNvSpPr txBox="1"/>
            <p:nvPr/>
          </p:nvSpPr>
          <p:spPr>
            <a:xfrm>
              <a:off x="2039663" y="2134091"/>
              <a:ext cx="7238491"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7188A8"/>
                  </a:solidFill>
                  <a:effectLst/>
                  <a:uLnTx/>
                  <a:uFillTx/>
                  <a:latin typeface="等线" panose="020F0502020204030204"/>
                  <a:ea typeface="等线" panose="02010600030101010101" pitchFamily="2" charset="-122"/>
                  <a:cs typeface="+mn-ea"/>
                  <a:sym typeface="+mn-lt"/>
                </a:rPr>
                <a:t>From Marginalization to Canonization</a:t>
              </a: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sz="2400" b="1" dirty="0">
                  <a:solidFill>
                    <a:srgbClr val="7188A8"/>
                  </a:solidFill>
                  <a:latin typeface="等线" panose="020F0502020204030204"/>
                  <a:ea typeface="等线" panose="02010600030101010101" pitchFamily="2" charset="-122"/>
                  <a:cs typeface="+mn-ea"/>
                  <a:sym typeface="+mn-lt"/>
                </a:rPr>
                <a:t>由边缘化到经典化</a:t>
              </a:r>
              <a:endParaRPr kumimoji="0" lang="zh-CN" altLang="en-US" sz="2400" b="1" i="0" u="none" strike="noStrike" kern="1200" cap="none" spc="0" normalizeH="0" baseline="0" noProof="0" dirty="0">
                <a:ln>
                  <a:noFill/>
                </a:ln>
                <a:solidFill>
                  <a:srgbClr val="7188A8"/>
                </a:solidFill>
                <a:effectLst/>
                <a:uLnTx/>
                <a:uFillTx/>
                <a:latin typeface="等线" panose="020F0502020204030204"/>
                <a:ea typeface="等线" panose="02010600030101010101" pitchFamily="2" charset="-122"/>
                <a:cs typeface="+mn-ea"/>
                <a:sym typeface="+mn-lt"/>
              </a:endParaRPr>
            </a:p>
          </p:txBody>
        </p:sp>
      </p:grpSp>
      <p:cxnSp>
        <p:nvCxnSpPr>
          <p:cNvPr id="29" name="直接连接符 28"/>
          <p:cNvCxnSpPr>
            <a:cxnSpLocks/>
          </p:cNvCxnSpPr>
          <p:nvPr/>
        </p:nvCxnSpPr>
        <p:spPr>
          <a:xfrm>
            <a:off x="4759711" y="1489989"/>
            <a:ext cx="2697532" cy="0"/>
          </a:xfrm>
          <a:prstGeom prst="line">
            <a:avLst/>
          </a:prstGeom>
          <a:ln w="38100">
            <a:solidFill>
              <a:srgbClr val="7188A8"/>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2">
            <a:extLst>
              <a:ext uri="{28A0092B-C50C-407E-A947-70E740481C1C}">
                <a14:useLocalDpi xmlns:a14="http://schemas.microsoft.com/office/drawing/2010/main" val="0"/>
              </a:ext>
            </a:extLst>
          </a:blip>
          <a:srcRect r="72854"/>
          <a:stretch>
            <a:fillRect/>
          </a:stretch>
        </p:blipFill>
        <p:spPr>
          <a:xfrm>
            <a:off x="-194553" y="0"/>
            <a:ext cx="3307404" cy="6858001"/>
          </a:xfrm>
          <a:prstGeom prst="rect">
            <a:avLst/>
          </a:prstGeom>
        </p:spPr>
      </p:pic>
      <p:pic>
        <p:nvPicPr>
          <p:cNvPr id="5" name="图片 4"/>
          <p:cNvPicPr>
            <a:picLocks noChangeAspect="1"/>
          </p:cNvPicPr>
          <p:nvPr/>
        </p:nvPicPr>
        <p:blipFill rotWithShape="1">
          <a:blip r:embed="rId2">
            <a:extLst>
              <a:ext uri="{28A0092B-C50C-407E-A947-70E740481C1C}">
                <a14:useLocalDpi xmlns:a14="http://schemas.microsoft.com/office/drawing/2010/main" val="0"/>
              </a:ext>
            </a:extLst>
          </a:blip>
          <a:srcRect r="72854"/>
          <a:stretch>
            <a:fillRect/>
          </a:stretch>
        </p:blipFill>
        <p:spPr>
          <a:xfrm rot="10800000">
            <a:off x="8934653" y="0"/>
            <a:ext cx="3307404" cy="6858001"/>
          </a:xfrm>
          <a:prstGeom prst="rect">
            <a:avLst/>
          </a:prstGeom>
        </p:spPr>
      </p:pic>
      <p:sp>
        <p:nvSpPr>
          <p:cNvPr id="8" name="椭圆 7"/>
          <p:cNvSpPr/>
          <p:nvPr/>
        </p:nvSpPr>
        <p:spPr>
          <a:xfrm>
            <a:off x="3789329" y="1122329"/>
            <a:ext cx="4613342" cy="4613342"/>
          </a:xfrm>
          <a:prstGeom prst="ellipse">
            <a:avLst/>
          </a:prstGeom>
          <a:solidFill>
            <a:srgbClr val="718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nvGrpSpPr>
          <p:cNvPr id="9" name="组合 8"/>
          <p:cNvGrpSpPr/>
          <p:nvPr/>
        </p:nvGrpSpPr>
        <p:grpSpPr>
          <a:xfrm>
            <a:off x="4294965" y="1901757"/>
            <a:ext cx="3602071" cy="3397915"/>
            <a:chOff x="4359646" y="2039833"/>
            <a:chExt cx="3602071" cy="3397915"/>
          </a:xfrm>
        </p:grpSpPr>
        <p:sp>
          <p:nvSpPr>
            <p:cNvPr id="10" name="矩形 9"/>
            <p:cNvSpPr/>
            <p:nvPr/>
          </p:nvSpPr>
          <p:spPr>
            <a:xfrm>
              <a:off x="4359646" y="3129424"/>
              <a:ext cx="3602071" cy="2308324"/>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3600" b="0" i="0" u="none" strike="noStrike" kern="1200" cap="none" spc="0" normalizeH="0" baseline="0" noProof="0" dirty="0">
                  <a:ln w="0"/>
                  <a:solidFill>
                    <a:prstClr val="white"/>
                  </a:solidFill>
                  <a:effectLst/>
                  <a:uLnTx/>
                  <a:uFillTx/>
                  <a:latin typeface="思源黑体 CN Heavy" panose="020B0A00000000000000" pitchFamily="34" charset="-122"/>
                  <a:ea typeface="思源黑体 CN Heavy" panose="020B0A00000000000000" pitchFamily="34" charset="-122"/>
                  <a:cs typeface="+mn-cs"/>
                </a:rPr>
                <a:t>From Partial Translation to Full Translation</a:t>
              </a: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3600" b="0" i="0" u="none" strike="noStrike" kern="1200" cap="none" spc="0" normalizeH="0" baseline="0" noProof="0" dirty="0">
                  <a:ln w="0"/>
                  <a:solidFill>
                    <a:prstClr val="white"/>
                  </a:solidFill>
                  <a:effectLst/>
                  <a:uLnTx/>
                  <a:uFillTx/>
                  <a:latin typeface="思源黑体 CN Heavy" panose="020B0A00000000000000" pitchFamily="34" charset="-122"/>
                  <a:ea typeface="思源黑体 CN Heavy" panose="020B0A00000000000000" pitchFamily="34" charset="-122"/>
                  <a:cs typeface="+mn-cs"/>
                </a:rPr>
                <a:t>由节译到全译</a:t>
              </a:r>
            </a:p>
          </p:txBody>
        </p:sp>
        <p:sp>
          <p:nvSpPr>
            <p:cNvPr id="11" name="矩形 10"/>
            <p:cNvSpPr/>
            <p:nvPr/>
          </p:nvSpPr>
          <p:spPr>
            <a:xfrm>
              <a:off x="5474881" y="2039833"/>
              <a:ext cx="1371600" cy="1200329"/>
            </a:xfrm>
            <a:prstGeom prst="rect">
              <a:avLst/>
            </a:prstGeom>
            <a:noFill/>
          </p:spPr>
          <p:txBody>
            <a:bodyPr wrap="square" lIns="91440" tIns="45720" rIns="91440" bIns="45720">
              <a:spAutoFit/>
            </a:bodyPr>
            <a:lstStyle/>
            <a:p>
              <a:pPr marL="0" marR="0" lvl="0" indent="0" algn="dist" defTabSz="914400" rtl="0" eaLnBrk="1" fontAlgn="auto" latinLnBrk="0" hangingPunct="1">
                <a:lnSpc>
                  <a:spcPct val="100000"/>
                </a:lnSpc>
                <a:spcBef>
                  <a:spcPts val="0"/>
                </a:spcBef>
                <a:spcAft>
                  <a:spcPts val="0"/>
                </a:spcAft>
                <a:buClrTx/>
                <a:buSzTx/>
                <a:buFontTx/>
                <a:buNone/>
                <a:defRPr/>
              </a:pPr>
              <a:r>
                <a:rPr kumimoji="0" lang="en-US" altLang="zh-CN" sz="7200" b="0" i="0" u="none" strike="noStrike" kern="1200" cap="none" spc="0" normalizeH="0" baseline="0" noProof="0" dirty="0">
                  <a:ln w="0"/>
                  <a:solidFill>
                    <a:prstClr val="white"/>
                  </a:solidFill>
                  <a:effectLst/>
                  <a:uLnTx/>
                  <a:uFillTx/>
                  <a:latin typeface="思源黑体 CN Heavy" panose="020B0A00000000000000" pitchFamily="34" charset="-122"/>
                  <a:ea typeface="思源黑体 CN Heavy" panose="020B0A00000000000000" pitchFamily="34" charset="-122"/>
                  <a:cs typeface="+mn-cs"/>
                </a:rPr>
                <a:t>01</a:t>
              </a:r>
              <a:endParaRPr kumimoji="0" lang="zh-CN" altLang="en-US" sz="7200" b="0" i="0" u="none" strike="noStrike" kern="1200" cap="none" spc="0" normalizeH="0" baseline="0" noProof="0" dirty="0">
                <a:ln w="0"/>
                <a:solidFill>
                  <a:prstClr val="white"/>
                </a:solidFill>
                <a:effectLst/>
                <a:uLnTx/>
                <a:uFillTx/>
                <a:latin typeface="思源黑体 CN Heavy" panose="020B0A00000000000000" pitchFamily="34" charset="-122"/>
                <a:ea typeface="思源黑体 CN Heavy" panose="020B0A00000000000000" pitchFamily="34" charset="-122"/>
                <a:cs typeface="+mn-cs"/>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419869" y="441289"/>
            <a:ext cx="10637819" cy="533346"/>
            <a:chOff x="-419868" y="455941"/>
            <a:chExt cx="8042586" cy="571960"/>
          </a:xfrm>
        </p:grpSpPr>
        <p:sp>
          <p:nvSpPr>
            <p:cNvPr id="5" name="文本框 4"/>
            <p:cNvSpPr txBox="1"/>
            <p:nvPr/>
          </p:nvSpPr>
          <p:spPr>
            <a:xfrm>
              <a:off x="-419868" y="455941"/>
              <a:ext cx="8042586" cy="461665"/>
            </a:xfrm>
            <a:prstGeom prst="rect">
              <a:avLst/>
            </a:prstGeom>
            <a:noFill/>
          </p:spPr>
          <p:txBody>
            <a:bodyPr wrap="none" rtlCol="0">
              <a:spAutoFit/>
            </a:bodyPr>
            <a:lstStyle/>
            <a:p>
              <a:pPr algn="ctr"/>
              <a:r>
                <a:rPr lang="en-US" altLang="zh-CN" sz="2400" b="1" dirty="0">
                  <a:solidFill>
                    <a:srgbClr val="7188A8"/>
                  </a:solidFill>
                  <a:cs typeface="+mn-ea"/>
                  <a:sym typeface="+mn-lt"/>
                </a:rPr>
                <a:t>From Partial Translation to Full Translation </a:t>
              </a:r>
              <a:r>
                <a:rPr lang="zh-CN" altLang="en-US" sz="2400" b="1" dirty="0">
                  <a:solidFill>
                    <a:srgbClr val="7188A8"/>
                  </a:solidFill>
                  <a:cs typeface="+mn-ea"/>
                  <a:sym typeface="+mn-lt"/>
                </a:rPr>
                <a:t>由节译到全译</a:t>
              </a:r>
            </a:p>
          </p:txBody>
        </p:sp>
        <p:sp>
          <p:nvSpPr>
            <p:cNvPr id="4" name="矩形 3"/>
            <p:cNvSpPr/>
            <p:nvPr/>
          </p:nvSpPr>
          <p:spPr>
            <a:xfrm>
              <a:off x="334963" y="486219"/>
              <a:ext cx="278711" cy="541682"/>
            </a:xfrm>
            <a:prstGeom prst="rect">
              <a:avLst/>
            </a:prstGeom>
            <a:solidFill>
              <a:srgbClr val="718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grpSp>
        <p:nvGrpSpPr>
          <p:cNvPr id="19" name="组合 18"/>
          <p:cNvGrpSpPr/>
          <p:nvPr/>
        </p:nvGrpSpPr>
        <p:grpSpPr>
          <a:xfrm>
            <a:off x="1642428" y="2124841"/>
            <a:ext cx="9890204" cy="3372182"/>
            <a:chOff x="1716240" y="2344292"/>
            <a:chExt cx="8783555" cy="3372182"/>
          </a:xfrm>
        </p:grpSpPr>
        <p:sp>
          <p:nvSpPr>
            <p:cNvPr id="7" name="椭圆 6"/>
            <p:cNvSpPr/>
            <p:nvPr/>
          </p:nvSpPr>
          <p:spPr>
            <a:xfrm>
              <a:off x="1716240" y="2344292"/>
              <a:ext cx="533348" cy="533346"/>
            </a:xfrm>
            <a:prstGeom prst="ellipse">
              <a:avLst/>
            </a:prstGeom>
            <a:solidFill>
              <a:srgbClr val="7188A8"/>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8" name="椭圆 7"/>
            <p:cNvSpPr/>
            <p:nvPr/>
          </p:nvSpPr>
          <p:spPr>
            <a:xfrm>
              <a:off x="1716240" y="3498056"/>
              <a:ext cx="533348" cy="533346"/>
            </a:xfrm>
            <a:prstGeom prst="ellipse">
              <a:avLst/>
            </a:prstGeom>
            <a:solidFill>
              <a:srgbClr val="96C0E9"/>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9" name="椭圆 8"/>
            <p:cNvSpPr/>
            <p:nvPr/>
          </p:nvSpPr>
          <p:spPr>
            <a:xfrm>
              <a:off x="1716240" y="4651820"/>
              <a:ext cx="533348" cy="533346"/>
            </a:xfrm>
            <a:prstGeom prst="ellipse">
              <a:avLst/>
            </a:prstGeom>
            <a:solidFill>
              <a:srgbClr val="F7B1A6"/>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0" name="椭圆 22"/>
            <p:cNvSpPr/>
            <p:nvPr/>
          </p:nvSpPr>
          <p:spPr>
            <a:xfrm>
              <a:off x="1823397" y="2458690"/>
              <a:ext cx="319034" cy="304550"/>
            </a:xfrm>
            <a:custGeom>
              <a:avLst/>
              <a:gdLst>
                <a:gd name="connsiteX0" fmla="*/ 442231 w 602715"/>
                <a:gd name="connsiteY0" fmla="*/ 415741 h 575353"/>
                <a:gd name="connsiteX1" fmla="*/ 479375 w 602715"/>
                <a:gd name="connsiteY1" fmla="*/ 514894 h 575353"/>
                <a:gd name="connsiteX2" fmla="*/ 500369 w 602715"/>
                <a:gd name="connsiteY2" fmla="*/ 472976 h 575353"/>
                <a:gd name="connsiteX3" fmla="*/ 542357 w 602715"/>
                <a:gd name="connsiteY3" fmla="*/ 452017 h 575353"/>
                <a:gd name="connsiteX4" fmla="*/ 405895 w 602715"/>
                <a:gd name="connsiteY4" fmla="*/ 379466 h 575353"/>
                <a:gd name="connsiteX5" fmla="*/ 596458 w 602715"/>
                <a:gd name="connsiteY5" fmla="*/ 449598 h 575353"/>
                <a:gd name="connsiteX6" fmla="*/ 526208 w 602715"/>
                <a:gd name="connsiteY6" fmla="*/ 484262 h 575353"/>
                <a:gd name="connsiteX7" fmla="*/ 599688 w 602715"/>
                <a:gd name="connsiteY7" fmla="*/ 557618 h 575353"/>
                <a:gd name="connsiteX8" fmla="*/ 599688 w 602715"/>
                <a:gd name="connsiteY8" fmla="*/ 572129 h 575353"/>
                <a:gd name="connsiteX9" fmla="*/ 591613 w 602715"/>
                <a:gd name="connsiteY9" fmla="*/ 575353 h 575353"/>
                <a:gd name="connsiteX10" fmla="*/ 584346 w 602715"/>
                <a:gd name="connsiteY10" fmla="*/ 572129 h 575353"/>
                <a:gd name="connsiteX11" fmla="*/ 510866 w 602715"/>
                <a:gd name="connsiteY11" fmla="*/ 499578 h 575353"/>
                <a:gd name="connsiteX12" fmla="*/ 476145 w 602715"/>
                <a:gd name="connsiteY12" fmla="*/ 568904 h 575353"/>
                <a:gd name="connsiteX13" fmla="*/ 280047 w 602715"/>
                <a:gd name="connsiteY13" fmla="*/ 64374 h 575353"/>
                <a:gd name="connsiteX14" fmla="*/ 258242 w 602715"/>
                <a:gd name="connsiteY14" fmla="*/ 86154 h 575353"/>
                <a:gd name="connsiteX15" fmla="*/ 280047 w 602715"/>
                <a:gd name="connsiteY15" fmla="*/ 107934 h 575353"/>
                <a:gd name="connsiteX16" fmla="*/ 301045 w 602715"/>
                <a:gd name="connsiteY16" fmla="*/ 86154 h 575353"/>
                <a:gd name="connsiteX17" fmla="*/ 280047 w 602715"/>
                <a:gd name="connsiteY17" fmla="*/ 64374 h 575353"/>
                <a:gd name="connsiteX18" fmla="*/ 183205 w 602715"/>
                <a:gd name="connsiteY18" fmla="*/ 64374 h 575353"/>
                <a:gd name="connsiteX19" fmla="*/ 161432 w 602715"/>
                <a:gd name="connsiteY19" fmla="*/ 86154 h 575353"/>
                <a:gd name="connsiteX20" fmla="*/ 183205 w 602715"/>
                <a:gd name="connsiteY20" fmla="*/ 107934 h 575353"/>
                <a:gd name="connsiteX21" fmla="*/ 204171 w 602715"/>
                <a:gd name="connsiteY21" fmla="*/ 86154 h 575353"/>
                <a:gd name="connsiteX22" fmla="*/ 183205 w 602715"/>
                <a:gd name="connsiteY22" fmla="*/ 64374 h 575353"/>
                <a:gd name="connsiteX23" fmla="*/ 86363 w 602715"/>
                <a:gd name="connsiteY23" fmla="*/ 64374 h 575353"/>
                <a:gd name="connsiteX24" fmla="*/ 64558 w 602715"/>
                <a:gd name="connsiteY24" fmla="*/ 86154 h 575353"/>
                <a:gd name="connsiteX25" fmla="*/ 86363 w 602715"/>
                <a:gd name="connsiteY25" fmla="*/ 107934 h 575353"/>
                <a:gd name="connsiteX26" fmla="*/ 107361 w 602715"/>
                <a:gd name="connsiteY26" fmla="*/ 86154 h 575353"/>
                <a:gd name="connsiteX27" fmla="*/ 86363 w 602715"/>
                <a:gd name="connsiteY27" fmla="*/ 64374 h 575353"/>
                <a:gd name="connsiteX28" fmla="*/ 280047 w 602715"/>
                <a:gd name="connsiteY28" fmla="*/ 43401 h 575353"/>
                <a:gd name="connsiteX29" fmla="*/ 322850 w 602715"/>
                <a:gd name="connsiteY29" fmla="*/ 86154 h 575353"/>
                <a:gd name="connsiteX30" fmla="*/ 280047 w 602715"/>
                <a:gd name="connsiteY30" fmla="*/ 128907 h 575353"/>
                <a:gd name="connsiteX31" fmla="*/ 236437 w 602715"/>
                <a:gd name="connsiteY31" fmla="*/ 86154 h 575353"/>
                <a:gd name="connsiteX32" fmla="*/ 280047 w 602715"/>
                <a:gd name="connsiteY32" fmla="*/ 43401 h 575353"/>
                <a:gd name="connsiteX33" fmla="*/ 183205 w 602715"/>
                <a:gd name="connsiteY33" fmla="*/ 43401 h 575353"/>
                <a:gd name="connsiteX34" fmla="*/ 225943 w 602715"/>
                <a:gd name="connsiteY34" fmla="*/ 86154 h 575353"/>
                <a:gd name="connsiteX35" fmla="*/ 183205 w 602715"/>
                <a:gd name="connsiteY35" fmla="*/ 128907 h 575353"/>
                <a:gd name="connsiteX36" fmla="*/ 139660 w 602715"/>
                <a:gd name="connsiteY36" fmla="*/ 86154 h 575353"/>
                <a:gd name="connsiteX37" fmla="*/ 183205 w 602715"/>
                <a:gd name="connsiteY37" fmla="*/ 43401 h 575353"/>
                <a:gd name="connsiteX38" fmla="*/ 86363 w 602715"/>
                <a:gd name="connsiteY38" fmla="*/ 43401 h 575353"/>
                <a:gd name="connsiteX39" fmla="*/ 129166 w 602715"/>
                <a:gd name="connsiteY39" fmla="*/ 86154 h 575353"/>
                <a:gd name="connsiteX40" fmla="*/ 86363 w 602715"/>
                <a:gd name="connsiteY40" fmla="*/ 128907 h 575353"/>
                <a:gd name="connsiteX41" fmla="*/ 42753 w 602715"/>
                <a:gd name="connsiteY41" fmla="*/ 86154 h 575353"/>
                <a:gd name="connsiteX42" fmla="*/ 86363 w 602715"/>
                <a:gd name="connsiteY42" fmla="*/ 43401 h 575353"/>
                <a:gd name="connsiteX43" fmla="*/ 21790 w 602715"/>
                <a:gd name="connsiteY43" fmla="*/ 21754 h 575353"/>
                <a:gd name="connsiteX44" fmla="*/ 21790 w 602715"/>
                <a:gd name="connsiteY44" fmla="*/ 150669 h 575353"/>
                <a:gd name="connsiteX45" fmla="*/ 538305 w 602715"/>
                <a:gd name="connsiteY45" fmla="*/ 150669 h 575353"/>
                <a:gd name="connsiteX46" fmla="*/ 538305 w 602715"/>
                <a:gd name="connsiteY46" fmla="*/ 21754 h 575353"/>
                <a:gd name="connsiteX47" fmla="*/ 10492 w 602715"/>
                <a:gd name="connsiteY47" fmla="*/ 0 h 575353"/>
                <a:gd name="connsiteX48" fmla="*/ 548796 w 602715"/>
                <a:gd name="connsiteY48" fmla="*/ 0 h 575353"/>
                <a:gd name="connsiteX49" fmla="*/ 559288 w 602715"/>
                <a:gd name="connsiteY49" fmla="*/ 11280 h 575353"/>
                <a:gd name="connsiteX50" fmla="*/ 559288 w 602715"/>
                <a:gd name="connsiteY50" fmla="*/ 161143 h 575353"/>
                <a:gd name="connsiteX51" fmla="*/ 559288 w 602715"/>
                <a:gd name="connsiteY51" fmla="*/ 365795 h 575353"/>
                <a:gd name="connsiteX52" fmla="*/ 548796 w 602715"/>
                <a:gd name="connsiteY52" fmla="*/ 376269 h 575353"/>
                <a:gd name="connsiteX53" fmla="*/ 538305 w 602715"/>
                <a:gd name="connsiteY53" fmla="*/ 365795 h 575353"/>
                <a:gd name="connsiteX54" fmla="*/ 538305 w 602715"/>
                <a:gd name="connsiteY54" fmla="*/ 172423 h 575353"/>
                <a:gd name="connsiteX55" fmla="*/ 21790 w 602715"/>
                <a:gd name="connsiteY55" fmla="*/ 172423 h 575353"/>
                <a:gd name="connsiteX56" fmla="*/ 21790 w 602715"/>
                <a:gd name="connsiteY56" fmla="*/ 526938 h 575353"/>
                <a:gd name="connsiteX57" fmla="*/ 376894 w 602715"/>
                <a:gd name="connsiteY57" fmla="*/ 526938 h 575353"/>
                <a:gd name="connsiteX58" fmla="*/ 387386 w 602715"/>
                <a:gd name="connsiteY58" fmla="*/ 537413 h 575353"/>
                <a:gd name="connsiteX59" fmla="*/ 376894 w 602715"/>
                <a:gd name="connsiteY59" fmla="*/ 547887 h 575353"/>
                <a:gd name="connsiteX60" fmla="*/ 10492 w 602715"/>
                <a:gd name="connsiteY60" fmla="*/ 547887 h 575353"/>
                <a:gd name="connsiteX61" fmla="*/ 0 w 602715"/>
                <a:gd name="connsiteY61" fmla="*/ 537413 h 575353"/>
                <a:gd name="connsiteX62" fmla="*/ 0 w 602715"/>
                <a:gd name="connsiteY62" fmla="*/ 161143 h 575353"/>
                <a:gd name="connsiteX63" fmla="*/ 0 w 602715"/>
                <a:gd name="connsiteY63" fmla="*/ 11280 h 575353"/>
                <a:gd name="connsiteX64" fmla="*/ 10492 w 602715"/>
                <a:gd name="connsiteY64" fmla="*/ 0 h 575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02715" h="575353">
                  <a:moveTo>
                    <a:pt x="442231" y="415741"/>
                  </a:moveTo>
                  <a:lnTo>
                    <a:pt x="479375" y="514894"/>
                  </a:lnTo>
                  <a:lnTo>
                    <a:pt x="500369" y="472976"/>
                  </a:lnTo>
                  <a:lnTo>
                    <a:pt x="542357" y="452017"/>
                  </a:lnTo>
                  <a:close/>
                  <a:moveTo>
                    <a:pt x="405895" y="379466"/>
                  </a:moveTo>
                  <a:lnTo>
                    <a:pt x="596458" y="449598"/>
                  </a:lnTo>
                  <a:lnTo>
                    <a:pt x="526208" y="484262"/>
                  </a:lnTo>
                  <a:lnTo>
                    <a:pt x="599688" y="557618"/>
                  </a:lnTo>
                  <a:cubicBezTo>
                    <a:pt x="603725" y="561649"/>
                    <a:pt x="603725" y="568098"/>
                    <a:pt x="599688" y="572129"/>
                  </a:cubicBezTo>
                  <a:cubicBezTo>
                    <a:pt x="597265" y="574547"/>
                    <a:pt x="594843" y="575353"/>
                    <a:pt x="591613" y="575353"/>
                  </a:cubicBezTo>
                  <a:cubicBezTo>
                    <a:pt x="589191" y="575353"/>
                    <a:pt x="586768" y="574547"/>
                    <a:pt x="584346" y="572129"/>
                  </a:cubicBezTo>
                  <a:lnTo>
                    <a:pt x="510866" y="499578"/>
                  </a:lnTo>
                  <a:lnTo>
                    <a:pt x="476145" y="568904"/>
                  </a:lnTo>
                  <a:close/>
                  <a:moveTo>
                    <a:pt x="280047" y="64374"/>
                  </a:moveTo>
                  <a:cubicBezTo>
                    <a:pt x="267933" y="64374"/>
                    <a:pt x="258242" y="74054"/>
                    <a:pt x="258242" y="86154"/>
                  </a:cubicBezTo>
                  <a:cubicBezTo>
                    <a:pt x="258242" y="98254"/>
                    <a:pt x="267933" y="107934"/>
                    <a:pt x="280047" y="107934"/>
                  </a:cubicBezTo>
                  <a:cubicBezTo>
                    <a:pt x="291354" y="107934"/>
                    <a:pt x="301045" y="98254"/>
                    <a:pt x="301045" y="86154"/>
                  </a:cubicBezTo>
                  <a:cubicBezTo>
                    <a:pt x="301045" y="74054"/>
                    <a:pt x="291354" y="64374"/>
                    <a:pt x="280047" y="64374"/>
                  </a:cubicBezTo>
                  <a:close/>
                  <a:moveTo>
                    <a:pt x="183205" y="64374"/>
                  </a:moveTo>
                  <a:cubicBezTo>
                    <a:pt x="171109" y="64374"/>
                    <a:pt x="161432" y="74054"/>
                    <a:pt x="161432" y="86154"/>
                  </a:cubicBezTo>
                  <a:cubicBezTo>
                    <a:pt x="161432" y="98254"/>
                    <a:pt x="171109" y="107934"/>
                    <a:pt x="183205" y="107934"/>
                  </a:cubicBezTo>
                  <a:cubicBezTo>
                    <a:pt x="194494" y="107934"/>
                    <a:pt x="204171" y="98254"/>
                    <a:pt x="204171" y="86154"/>
                  </a:cubicBezTo>
                  <a:cubicBezTo>
                    <a:pt x="204171" y="74054"/>
                    <a:pt x="194494" y="64374"/>
                    <a:pt x="183205" y="64374"/>
                  </a:cubicBezTo>
                  <a:close/>
                  <a:moveTo>
                    <a:pt x="86363" y="64374"/>
                  </a:moveTo>
                  <a:cubicBezTo>
                    <a:pt x="74249" y="64374"/>
                    <a:pt x="64558" y="74054"/>
                    <a:pt x="64558" y="86154"/>
                  </a:cubicBezTo>
                  <a:cubicBezTo>
                    <a:pt x="64558" y="98254"/>
                    <a:pt x="74249" y="107934"/>
                    <a:pt x="86363" y="107934"/>
                  </a:cubicBezTo>
                  <a:cubicBezTo>
                    <a:pt x="97670" y="107934"/>
                    <a:pt x="107361" y="98254"/>
                    <a:pt x="107361" y="86154"/>
                  </a:cubicBezTo>
                  <a:cubicBezTo>
                    <a:pt x="107361" y="74054"/>
                    <a:pt x="97670" y="64374"/>
                    <a:pt x="86363" y="64374"/>
                  </a:cubicBezTo>
                  <a:close/>
                  <a:moveTo>
                    <a:pt x="280047" y="43401"/>
                  </a:moveTo>
                  <a:cubicBezTo>
                    <a:pt x="303468" y="43401"/>
                    <a:pt x="322850" y="62761"/>
                    <a:pt x="322850" y="86154"/>
                  </a:cubicBezTo>
                  <a:cubicBezTo>
                    <a:pt x="322850" y="109547"/>
                    <a:pt x="303468" y="128907"/>
                    <a:pt x="280047" y="128907"/>
                  </a:cubicBezTo>
                  <a:cubicBezTo>
                    <a:pt x="255819" y="128907"/>
                    <a:pt x="236437" y="109547"/>
                    <a:pt x="236437" y="86154"/>
                  </a:cubicBezTo>
                  <a:cubicBezTo>
                    <a:pt x="236437" y="62761"/>
                    <a:pt x="255819" y="43401"/>
                    <a:pt x="280047" y="43401"/>
                  </a:cubicBezTo>
                  <a:close/>
                  <a:moveTo>
                    <a:pt x="183205" y="43401"/>
                  </a:moveTo>
                  <a:cubicBezTo>
                    <a:pt x="206590" y="43401"/>
                    <a:pt x="225943" y="62761"/>
                    <a:pt x="225943" y="86154"/>
                  </a:cubicBezTo>
                  <a:cubicBezTo>
                    <a:pt x="225943" y="109547"/>
                    <a:pt x="206590" y="128907"/>
                    <a:pt x="183205" y="128907"/>
                  </a:cubicBezTo>
                  <a:cubicBezTo>
                    <a:pt x="159013" y="128907"/>
                    <a:pt x="139660" y="109547"/>
                    <a:pt x="139660" y="86154"/>
                  </a:cubicBezTo>
                  <a:cubicBezTo>
                    <a:pt x="139660" y="62761"/>
                    <a:pt x="159013" y="43401"/>
                    <a:pt x="183205" y="43401"/>
                  </a:cubicBezTo>
                  <a:close/>
                  <a:moveTo>
                    <a:pt x="86363" y="43401"/>
                  </a:moveTo>
                  <a:cubicBezTo>
                    <a:pt x="109784" y="43401"/>
                    <a:pt x="129166" y="62761"/>
                    <a:pt x="129166" y="86154"/>
                  </a:cubicBezTo>
                  <a:cubicBezTo>
                    <a:pt x="129166" y="109547"/>
                    <a:pt x="109784" y="128907"/>
                    <a:pt x="86363" y="128907"/>
                  </a:cubicBezTo>
                  <a:cubicBezTo>
                    <a:pt x="62135" y="128907"/>
                    <a:pt x="42753" y="109547"/>
                    <a:pt x="42753" y="86154"/>
                  </a:cubicBezTo>
                  <a:cubicBezTo>
                    <a:pt x="42753" y="62761"/>
                    <a:pt x="62135" y="43401"/>
                    <a:pt x="86363" y="43401"/>
                  </a:cubicBezTo>
                  <a:close/>
                  <a:moveTo>
                    <a:pt x="21790" y="21754"/>
                  </a:moveTo>
                  <a:lnTo>
                    <a:pt x="21790" y="150669"/>
                  </a:lnTo>
                  <a:lnTo>
                    <a:pt x="538305" y="150669"/>
                  </a:lnTo>
                  <a:lnTo>
                    <a:pt x="538305" y="21754"/>
                  </a:lnTo>
                  <a:close/>
                  <a:moveTo>
                    <a:pt x="10492" y="0"/>
                  </a:moveTo>
                  <a:lnTo>
                    <a:pt x="548796" y="0"/>
                  </a:lnTo>
                  <a:cubicBezTo>
                    <a:pt x="554446" y="0"/>
                    <a:pt x="559288" y="4834"/>
                    <a:pt x="559288" y="11280"/>
                  </a:cubicBezTo>
                  <a:lnTo>
                    <a:pt x="559288" y="161143"/>
                  </a:lnTo>
                  <a:lnTo>
                    <a:pt x="559288" y="365795"/>
                  </a:lnTo>
                  <a:cubicBezTo>
                    <a:pt x="559288" y="371435"/>
                    <a:pt x="554446" y="376269"/>
                    <a:pt x="548796" y="376269"/>
                  </a:cubicBezTo>
                  <a:cubicBezTo>
                    <a:pt x="543147" y="376269"/>
                    <a:pt x="538305" y="371435"/>
                    <a:pt x="538305" y="365795"/>
                  </a:cubicBezTo>
                  <a:lnTo>
                    <a:pt x="538305" y="172423"/>
                  </a:lnTo>
                  <a:lnTo>
                    <a:pt x="21790" y="172423"/>
                  </a:lnTo>
                  <a:lnTo>
                    <a:pt x="21790" y="526938"/>
                  </a:lnTo>
                  <a:lnTo>
                    <a:pt x="376894" y="526938"/>
                  </a:lnTo>
                  <a:cubicBezTo>
                    <a:pt x="382543" y="526938"/>
                    <a:pt x="387386" y="531773"/>
                    <a:pt x="387386" y="537413"/>
                  </a:cubicBezTo>
                  <a:cubicBezTo>
                    <a:pt x="387386" y="543053"/>
                    <a:pt x="382543" y="547887"/>
                    <a:pt x="376894" y="547887"/>
                  </a:cubicBezTo>
                  <a:lnTo>
                    <a:pt x="10492" y="547887"/>
                  </a:lnTo>
                  <a:cubicBezTo>
                    <a:pt x="4842" y="547887"/>
                    <a:pt x="0" y="543053"/>
                    <a:pt x="0" y="537413"/>
                  </a:cubicBezTo>
                  <a:lnTo>
                    <a:pt x="0" y="161143"/>
                  </a:lnTo>
                  <a:lnTo>
                    <a:pt x="0" y="11280"/>
                  </a:lnTo>
                  <a:cubicBezTo>
                    <a:pt x="0" y="4834"/>
                    <a:pt x="4842" y="0"/>
                    <a:pt x="10492"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1" name="椭圆 23"/>
            <p:cNvSpPr/>
            <p:nvPr/>
          </p:nvSpPr>
          <p:spPr>
            <a:xfrm>
              <a:off x="1823397" y="3639516"/>
              <a:ext cx="319034" cy="250425"/>
            </a:xfrm>
            <a:custGeom>
              <a:avLst/>
              <a:gdLst>
                <a:gd name="connsiteX0" fmla="*/ 315239 w 606721"/>
                <a:gd name="connsiteY0" fmla="*/ 351824 h 476246"/>
                <a:gd name="connsiteX1" fmla="*/ 315239 w 606721"/>
                <a:gd name="connsiteY1" fmla="*/ 369957 h 476246"/>
                <a:gd name="connsiteX2" fmla="*/ 533394 w 606721"/>
                <a:gd name="connsiteY2" fmla="*/ 369957 h 476246"/>
                <a:gd name="connsiteX3" fmla="*/ 533394 w 606721"/>
                <a:gd name="connsiteY3" fmla="*/ 351824 h 476246"/>
                <a:gd name="connsiteX4" fmla="*/ 88066 w 606721"/>
                <a:gd name="connsiteY4" fmla="*/ 264832 h 476246"/>
                <a:gd name="connsiteX5" fmla="*/ 183188 w 606721"/>
                <a:gd name="connsiteY5" fmla="*/ 264832 h 476246"/>
                <a:gd name="connsiteX6" fmla="*/ 183188 w 606721"/>
                <a:gd name="connsiteY6" fmla="*/ 359813 h 476246"/>
                <a:gd name="connsiteX7" fmla="*/ 88066 w 606721"/>
                <a:gd name="connsiteY7" fmla="*/ 359813 h 476246"/>
                <a:gd name="connsiteX8" fmla="*/ 315239 w 606721"/>
                <a:gd name="connsiteY8" fmla="*/ 261160 h 476246"/>
                <a:gd name="connsiteX9" fmla="*/ 315239 w 606721"/>
                <a:gd name="connsiteY9" fmla="*/ 279293 h 476246"/>
                <a:gd name="connsiteX10" fmla="*/ 533394 w 606721"/>
                <a:gd name="connsiteY10" fmla="*/ 279293 h 476246"/>
                <a:gd name="connsiteX11" fmla="*/ 533394 w 606721"/>
                <a:gd name="connsiteY11" fmla="*/ 261160 h 476246"/>
                <a:gd name="connsiteX12" fmla="*/ 69901 w 606721"/>
                <a:gd name="connsiteY12" fmla="*/ 246676 h 476246"/>
                <a:gd name="connsiteX13" fmla="*/ 69901 w 606721"/>
                <a:gd name="connsiteY13" fmla="*/ 377940 h 476246"/>
                <a:gd name="connsiteX14" fmla="*/ 201365 w 606721"/>
                <a:gd name="connsiteY14" fmla="*/ 377940 h 476246"/>
                <a:gd name="connsiteX15" fmla="*/ 201365 w 606721"/>
                <a:gd name="connsiteY15" fmla="*/ 246676 h 476246"/>
                <a:gd name="connsiteX16" fmla="*/ 315239 w 606721"/>
                <a:gd name="connsiteY16" fmla="*/ 170381 h 476246"/>
                <a:gd name="connsiteX17" fmla="*/ 315239 w 606721"/>
                <a:gd name="connsiteY17" fmla="*/ 188514 h 476246"/>
                <a:gd name="connsiteX18" fmla="*/ 533394 w 606721"/>
                <a:gd name="connsiteY18" fmla="*/ 188514 h 476246"/>
                <a:gd name="connsiteX19" fmla="*/ 533394 w 606721"/>
                <a:gd name="connsiteY19" fmla="*/ 170381 h 476246"/>
                <a:gd name="connsiteX20" fmla="*/ 135627 w 606721"/>
                <a:gd name="connsiteY20" fmla="*/ 97874 h 476246"/>
                <a:gd name="connsiteX21" fmla="*/ 183188 w 606721"/>
                <a:gd name="connsiteY21" fmla="*/ 145294 h 476246"/>
                <a:gd name="connsiteX22" fmla="*/ 135627 w 606721"/>
                <a:gd name="connsiteY22" fmla="*/ 192714 h 476246"/>
                <a:gd name="connsiteX23" fmla="*/ 88066 w 606721"/>
                <a:gd name="connsiteY23" fmla="*/ 145294 h 476246"/>
                <a:gd name="connsiteX24" fmla="*/ 135627 w 606721"/>
                <a:gd name="connsiteY24" fmla="*/ 97874 h 476246"/>
                <a:gd name="connsiteX25" fmla="*/ 315239 w 606721"/>
                <a:gd name="connsiteY25" fmla="*/ 79716 h 476246"/>
                <a:gd name="connsiteX26" fmla="*/ 315239 w 606721"/>
                <a:gd name="connsiteY26" fmla="*/ 97849 h 476246"/>
                <a:gd name="connsiteX27" fmla="*/ 533394 w 606721"/>
                <a:gd name="connsiteY27" fmla="*/ 97849 h 476246"/>
                <a:gd name="connsiteX28" fmla="*/ 533394 w 606721"/>
                <a:gd name="connsiteY28" fmla="*/ 79716 h 476246"/>
                <a:gd name="connsiteX29" fmla="*/ 135690 w 606721"/>
                <a:gd name="connsiteY29" fmla="*/ 79602 h 476246"/>
                <a:gd name="connsiteX30" fmla="*/ 69901 w 606721"/>
                <a:gd name="connsiteY30" fmla="*/ 145292 h 476246"/>
                <a:gd name="connsiteX31" fmla="*/ 135690 w 606721"/>
                <a:gd name="connsiteY31" fmla="*/ 210867 h 476246"/>
                <a:gd name="connsiteX32" fmla="*/ 201365 w 606721"/>
                <a:gd name="connsiteY32" fmla="*/ 145292 h 476246"/>
                <a:gd name="connsiteX33" fmla="*/ 135690 w 606721"/>
                <a:gd name="connsiteY33" fmla="*/ 79602 h 476246"/>
                <a:gd name="connsiteX34" fmla="*/ 0 w 606721"/>
                <a:gd name="connsiteY34" fmla="*/ 0 h 476246"/>
                <a:gd name="connsiteX35" fmla="*/ 606721 w 606721"/>
                <a:gd name="connsiteY35" fmla="*/ 0 h 476246"/>
                <a:gd name="connsiteX36" fmla="*/ 606721 w 606721"/>
                <a:gd name="connsiteY36" fmla="*/ 476246 h 476246"/>
                <a:gd name="connsiteX37" fmla="*/ 0 w 606721"/>
                <a:gd name="connsiteY37" fmla="*/ 476246 h 476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606721" h="476246">
                  <a:moveTo>
                    <a:pt x="315239" y="351824"/>
                  </a:moveTo>
                  <a:lnTo>
                    <a:pt x="315239" y="369957"/>
                  </a:lnTo>
                  <a:lnTo>
                    <a:pt x="533394" y="369957"/>
                  </a:lnTo>
                  <a:lnTo>
                    <a:pt x="533394" y="351824"/>
                  </a:lnTo>
                  <a:close/>
                  <a:moveTo>
                    <a:pt x="88066" y="264832"/>
                  </a:moveTo>
                  <a:lnTo>
                    <a:pt x="183188" y="264832"/>
                  </a:lnTo>
                  <a:lnTo>
                    <a:pt x="183188" y="359813"/>
                  </a:lnTo>
                  <a:lnTo>
                    <a:pt x="88066" y="359813"/>
                  </a:lnTo>
                  <a:close/>
                  <a:moveTo>
                    <a:pt x="315239" y="261160"/>
                  </a:moveTo>
                  <a:lnTo>
                    <a:pt x="315239" y="279293"/>
                  </a:lnTo>
                  <a:lnTo>
                    <a:pt x="533394" y="279293"/>
                  </a:lnTo>
                  <a:lnTo>
                    <a:pt x="533394" y="261160"/>
                  </a:lnTo>
                  <a:close/>
                  <a:moveTo>
                    <a:pt x="69901" y="246676"/>
                  </a:moveTo>
                  <a:lnTo>
                    <a:pt x="69901" y="377940"/>
                  </a:lnTo>
                  <a:lnTo>
                    <a:pt x="201365" y="377940"/>
                  </a:lnTo>
                  <a:lnTo>
                    <a:pt x="201365" y="246676"/>
                  </a:lnTo>
                  <a:close/>
                  <a:moveTo>
                    <a:pt x="315239" y="170381"/>
                  </a:moveTo>
                  <a:lnTo>
                    <a:pt x="315239" y="188514"/>
                  </a:lnTo>
                  <a:lnTo>
                    <a:pt x="533394" y="188514"/>
                  </a:lnTo>
                  <a:lnTo>
                    <a:pt x="533394" y="170381"/>
                  </a:lnTo>
                  <a:close/>
                  <a:moveTo>
                    <a:pt x="135627" y="97874"/>
                  </a:moveTo>
                  <a:cubicBezTo>
                    <a:pt x="161894" y="97874"/>
                    <a:pt x="183188" y="119105"/>
                    <a:pt x="183188" y="145294"/>
                  </a:cubicBezTo>
                  <a:cubicBezTo>
                    <a:pt x="183188" y="171483"/>
                    <a:pt x="161894" y="192714"/>
                    <a:pt x="135627" y="192714"/>
                  </a:cubicBezTo>
                  <a:cubicBezTo>
                    <a:pt x="109360" y="192714"/>
                    <a:pt x="88066" y="171483"/>
                    <a:pt x="88066" y="145294"/>
                  </a:cubicBezTo>
                  <a:cubicBezTo>
                    <a:pt x="88066" y="119105"/>
                    <a:pt x="109360" y="97874"/>
                    <a:pt x="135627" y="97874"/>
                  </a:cubicBezTo>
                  <a:close/>
                  <a:moveTo>
                    <a:pt x="315239" y="79716"/>
                  </a:moveTo>
                  <a:lnTo>
                    <a:pt x="315239" y="97849"/>
                  </a:lnTo>
                  <a:lnTo>
                    <a:pt x="533394" y="97849"/>
                  </a:lnTo>
                  <a:lnTo>
                    <a:pt x="533394" y="79716"/>
                  </a:lnTo>
                  <a:close/>
                  <a:moveTo>
                    <a:pt x="135690" y="79602"/>
                  </a:moveTo>
                  <a:cubicBezTo>
                    <a:pt x="99369" y="79602"/>
                    <a:pt x="69901" y="109140"/>
                    <a:pt x="69901" y="145292"/>
                  </a:cubicBezTo>
                  <a:cubicBezTo>
                    <a:pt x="69901" y="181443"/>
                    <a:pt x="99369" y="210867"/>
                    <a:pt x="135690" y="210867"/>
                  </a:cubicBezTo>
                  <a:cubicBezTo>
                    <a:pt x="171897" y="210867"/>
                    <a:pt x="201365" y="181443"/>
                    <a:pt x="201365" y="145292"/>
                  </a:cubicBezTo>
                  <a:cubicBezTo>
                    <a:pt x="201365" y="109140"/>
                    <a:pt x="171897" y="79602"/>
                    <a:pt x="135690" y="79602"/>
                  </a:cubicBezTo>
                  <a:close/>
                  <a:moveTo>
                    <a:pt x="0" y="0"/>
                  </a:moveTo>
                  <a:lnTo>
                    <a:pt x="606721" y="0"/>
                  </a:lnTo>
                  <a:lnTo>
                    <a:pt x="606721" y="476246"/>
                  </a:lnTo>
                  <a:lnTo>
                    <a:pt x="0" y="476246"/>
                  </a:ln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2" name="椭圆 24"/>
            <p:cNvSpPr/>
            <p:nvPr/>
          </p:nvSpPr>
          <p:spPr>
            <a:xfrm>
              <a:off x="1823397" y="4759200"/>
              <a:ext cx="319034" cy="318586"/>
            </a:xfrm>
            <a:custGeom>
              <a:avLst/>
              <a:gdLst>
                <a:gd name="connsiteX0" fmla="*/ 161808 w 607614"/>
                <a:gd name="connsiteY0" fmla="*/ 404249 h 606761"/>
                <a:gd name="connsiteX1" fmla="*/ 161808 w 607614"/>
                <a:gd name="connsiteY1" fmla="*/ 434590 h 606761"/>
                <a:gd name="connsiteX2" fmla="*/ 445806 w 607614"/>
                <a:gd name="connsiteY2" fmla="*/ 434590 h 606761"/>
                <a:gd name="connsiteX3" fmla="*/ 445806 w 607614"/>
                <a:gd name="connsiteY3" fmla="*/ 404249 h 606761"/>
                <a:gd name="connsiteX4" fmla="*/ 142065 w 607614"/>
                <a:gd name="connsiteY4" fmla="*/ 384526 h 606761"/>
                <a:gd name="connsiteX5" fmla="*/ 465549 w 607614"/>
                <a:gd name="connsiteY5" fmla="*/ 384526 h 606761"/>
                <a:gd name="connsiteX6" fmla="*/ 465549 w 607614"/>
                <a:gd name="connsiteY6" fmla="*/ 455071 h 606761"/>
                <a:gd name="connsiteX7" fmla="*/ 142065 w 607614"/>
                <a:gd name="connsiteY7" fmla="*/ 455071 h 606761"/>
                <a:gd name="connsiteX8" fmla="*/ 303868 w 607614"/>
                <a:gd name="connsiteY8" fmla="*/ 139594 h 606761"/>
                <a:gd name="connsiteX9" fmla="*/ 170955 w 607614"/>
                <a:gd name="connsiteY9" fmla="*/ 333713 h 606761"/>
                <a:gd name="connsiteX10" fmla="*/ 436782 w 607614"/>
                <a:gd name="connsiteY10" fmla="*/ 333713 h 606761"/>
                <a:gd name="connsiteX11" fmla="*/ 303868 w 607614"/>
                <a:gd name="connsiteY11" fmla="*/ 111348 h 606761"/>
                <a:gd name="connsiteX12" fmla="*/ 312223 w 607614"/>
                <a:gd name="connsiteY12" fmla="*/ 115329 h 606761"/>
                <a:gd name="connsiteX13" fmla="*/ 464124 w 607614"/>
                <a:gd name="connsiteY13" fmla="*/ 338263 h 606761"/>
                <a:gd name="connsiteX14" fmla="*/ 464883 w 607614"/>
                <a:gd name="connsiteY14" fmla="*/ 348879 h 606761"/>
                <a:gd name="connsiteX15" fmla="*/ 455769 w 607614"/>
                <a:gd name="connsiteY15" fmla="*/ 354187 h 606761"/>
                <a:gd name="connsiteX16" fmla="*/ 151967 w 607614"/>
                <a:gd name="connsiteY16" fmla="*/ 354187 h 606761"/>
                <a:gd name="connsiteX17" fmla="*/ 142853 w 607614"/>
                <a:gd name="connsiteY17" fmla="*/ 348879 h 606761"/>
                <a:gd name="connsiteX18" fmla="*/ 143613 w 607614"/>
                <a:gd name="connsiteY18" fmla="*/ 338263 h 606761"/>
                <a:gd name="connsiteX19" fmla="*/ 295514 w 607614"/>
                <a:gd name="connsiteY19" fmla="*/ 115329 h 606761"/>
                <a:gd name="connsiteX20" fmla="*/ 303868 w 607614"/>
                <a:gd name="connsiteY20" fmla="*/ 111348 h 606761"/>
                <a:gd name="connsiteX21" fmla="*/ 303807 w 607614"/>
                <a:gd name="connsiteY21" fmla="*/ 20478 h 606761"/>
                <a:gd name="connsiteX22" fmla="*/ 20507 w 607614"/>
                <a:gd name="connsiteY22" fmla="*/ 303380 h 606761"/>
                <a:gd name="connsiteX23" fmla="*/ 303807 w 607614"/>
                <a:gd name="connsiteY23" fmla="*/ 586283 h 606761"/>
                <a:gd name="connsiteX24" fmla="*/ 587107 w 607614"/>
                <a:gd name="connsiteY24" fmla="*/ 303380 h 606761"/>
                <a:gd name="connsiteX25" fmla="*/ 303807 w 607614"/>
                <a:gd name="connsiteY25" fmla="*/ 20478 h 606761"/>
                <a:gd name="connsiteX26" fmla="*/ 303807 w 607614"/>
                <a:gd name="connsiteY26" fmla="*/ 0 h 606761"/>
                <a:gd name="connsiteX27" fmla="*/ 607614 w 607614"/>
                <a:gd name="connsiteY27" fmla="*/ 303380 h 606761"/>
                <a:gd name="connsiteX28" fmla="*/ 303807 w 607614"/>
                <a:gd name="connsiteY28" fmla="*/ 606761 h 606761"/>
                <a:gd name="connsiteX29" fmla="*/ 0 w 607614"/>
                <a:gd name="connsiteY29" fmla="*/ 303380 h 606761"/>
                <a:gd name="connsiteX30" fmla="*/ 303807 w 607614"/>
                <a:gd name="connsiteY30" fmla="*/ 0 h 606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7614" h="606761">
                  <a:moveTo>
                    <a:pt x="161808" y="404249"/>
                  </a:moveTo>
                  <a:lnTo>
                    <a:pt x="161808" y="434590"/>
                  </a:lnTo>
                  <a:lnTo>
                    <a:pt x="445806" y="434590"/>
                  </a:lnTo>
                  <a:lnTo>
                    <a:pt x="445806" y="404249"/>
                  </a:lnTo>
                  <a:close/>
                  <a:moveTo>
                    <a:pt x="142065" y="384526"/>
                  </a:moveTo>
                  <a:lnTo>
                    <a:pt x="465549" y="384526"/>
                  </a:lnTo>
                  <a:lnTo>
                    <a:pt x="465549" y="455071"/>
                  </a:lnTo>
                  <a:lnTo>
                    <a:pt x="142065" y="455071"/>
                  </a:lnTo>
                  <a:close/>
                  <a:moveTo>
                    <a:pt x="303868" y="139594"/>
                  </a:moveTo>
                  <a:lnTo>
                    <a:pt x="170955" y="333713"/>
                  </a:lnTo>
                  <a:lnTo>
                    <a:pt x="436782" y="333713"/>
                  </a:lnTo>
                  <a:close/>
                  <a:moveTo>
                    <a:pt x="303868" y="111348"/>
                  </a:moveTo>
                  <a:cubicBezTo>
                    <a:pt x="307096" y="111348"/>
                    <a:pt x="310324" y="112675"/>
                    <a:pt x="312223" y="115329"/>
                  </a:cubicBezTo>
                  <a:lnTo>
                    <a:pt x="464124" y="338263"/>
                  </a:lnTo>
                  <a:cubicBezTo>
                    <a:pt x="466402" y="341296"/>
                    <a:pt x="466402" y="345087"/>
                    <a:pt x="464883" y="348879"/>
                  </a:cubicBezTo>
                  <a:cubicBezTo>
                    <a:pt x="462605" y="351912"/>
                    <a:pt x="459567" y="354187"/>
                    <a:pt x="455769" y="354187"/>
                  </a:cubicBezTo>
                  <a:lnTo>
                    <a:pt x="151967" y="354187"/>
                  </a:lnTo>
                  <a:cubicBezTo>
                    <a:pt x="148170" y="354187"/>
                    <a:pt x="145132" y="351912"/>
                    <a:pt x="142853" y="348879"/>
                  </a:cubicBezTo>
                  <a:cubicBezTo>
                    <a:pt x="141334" y="345087"/>
                    <a:pt x="141334" y="341296"/>
                    <a:pt x="143613" y="338263"/>
                  </a:cubicBezTo>
                  <a:lnTo>
                    <a:pt x="295514" y="115329"/>
                  </a:lnTo>
                  <a:cubicBezTo>
                    <a:pt x="297413" y="112675"/>
                    <a:pt x="300640" y="111348"/>
                    <a:pt x="303868" y="111348"/>
                  </a:cubicBezTo>
                  <a:close/>
                  <a:moveTo>
                    <a:pt x="303807" y="20478"/>
                  </a:moveTo>
                  <a:cubicBezTo>
                    <a:pt x="147347" y="20478"/>
                    <a:pt x="20507" y="147139"/>
                    <a:pt x="20507" y="303380"/>
                  </a:cubicBezTo>
                  <a:cubicBezTo>
                    <a:pt x="20507" y="459622"/>
                    <a:pt x="147347" y="586283"/>
                    <a:pt x="303807" y="586283"/>
                  </a:cubicBezTo>
                  <a:cubicBezTo>
                    <a:pt x="460268" y="586283"/>
                    <a:pt x="587107" y="459622"/>
                    <a:pt x="587107" y="303380"/>
                  </a:cubicBezTo>
                  <a:cubicBezTo>
                    <a:pt x="587107" y="147139"/>
                    <a:pt x="460268" y="20478"/>
                    <a:pt x="303807" y="20478"/>
                  </a:cubicBezTo>
                  <a:close/>
                  <a:moveTo>
                    <a:pt x="303807" y="0"/>
                  </a:moveTo>
                  <a:cubicBezTo>
                    <a:pt x="471661" y="0"/>
                    <a:pt x="607614" y="135763"/>
                    <a:pt x="607614" y="303380"/>
                  </a:cubicBezTo>
                  <a:cubicBezTo>
                    <a:pt x="607614" y="470998"/>
                    <a:pt x="471661" y="606761"/>
                    <a:pt x="303807" y="606761"/>
                  </a:cubicBezTo>
                  <a:cubicBezTo>
                    <a:pt x="135953" y="606761"/>
                    <a:pt x="0" y="470998"/>
                    <a:pt x="0" y="303380"/>
                  </a:cubicBezTo>
                  <a:cubicBezTo>
                    <a:pt x="0" y="135763"/>
                    <a:pt x="135953" y="0"/>
                    <a:pt x="303807"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3" name="文本框1"/>
            <p:cNvSpPr txBox="1"/>
            <p:nvPr/>
          </p:nvSpPr>
          <p:spPr>
            <a:xfrm>
              <a:off x="2249588" y="2359909"/>
              <a:ext cx="8250207" cy="86177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b="1" dirty="0">
                  <a:solidFill>
                    <a:srgbClr val="7188A8"/>
                  </a:solidFill>
                  <a:latin typeface="思源黑体 CN Bold" panose="020B0800000000000000" pitchFamily="34" charset="-122"/>
                  <a:ea typeface="思源黑体 CN Bold" panose="020B0800000000000000" pitchFamily="34" charset="-122"/>
                </a:rPr>
                <a:t>J</a:t>
              </a:r>
              <a:r>
                <a:rPr lang="en-US" altLang="zh-CN" b="1" dirty="0">
                  <a:solidFill>
                    <a:srgbClr val="7188A8"/>
                  </a:solidFill>
                  <a:latin typeface="思源黑体 CN Bold" panose="020B0800000000000000" pitchFamily="34" charset="-122"/>
                  <a:ea typeface="思源黑体 CN Bold" panose="020B0800000000000000" pitchFamily="34" charset="-122"/>
                </a:rPr>
                <a:t>ohn Barrow </a:t>
              </a:r>
              <a:r>
                <a:rPr lang="zh-CN" altLang="en-US" b="1" dirty="0">
                  <a:solidFill>
                    <a:srgbClr val="7188A8"/>
                  </a:solidFill>
                  <a:latin typeface="思源黑体 CN Bold" panose="020B0800000000000000" pitchFamily="34" charset="-122"/>
                  <a:ea typeface="思源黑体 CN Bold" panose="020B0800000000000000" pitchFamily="34" charset="-122"/>
                </a:rPr>
                <a:t>约翰</a:t>
              </a:r>
              <a:r>
                <a:rPr lang="en-US" altLang="zh-CN" b="1" dirty="0">
                  <a:solidFill>
                    <a:srgbClr val="7188A8"/>
                  </a:solidFill>
                  <a:latin typeface="思源黑体 CN Bold" panose="020B0800000000000000" pitchFamily="34" charset="-122"/>
                  <a:ea typeface="思源黑体 CN Bold" panose="020B0800000000000000" pitchFamily="34" charset="-122"/>
                </a:rPr>
                <a:t>·</a:t>
              </a:r>
              <a:r>
                <a:rPr lang="zh-CN" altLang="en-US" b="1" dirty="0">
                  <a:solidFill>
                    <a:srgbClr val="7188A8"/>
                  </a:solidFill>
                  <a:latin typeface="思源黑体 CN Bold" panose="020B0800000000000000" pitchFamily="34" charset="-122"/>
                  <a:ea typeface="思源黑体 CN Bold" panose="020B0800000000000000" pitchFamily="34" charset="-122"/>
                </a:rPr>
                <a:t>巴罗 </a:t>
              </a:r>
              <a:r>
                <a:rPr lang="en-US" altLang="zh-CN" b="1" dirty="0">
                  <a:solidFill>
                    <a:srgbClr val="7188A8"/>
                  </a:solidFill>
                  <a:latin typeface="思源黑体 CN Bold" panose="020B0800000000000000" pitchFamily="34" charset="-122"/>
                  <a:ea typeface="思源黑体 CN Bold" panose="020B0800000000000000" pitchFamily="34" charset="-122"/>
                </a:rPr>
                <a:t>(1764-1848)</a:t>
              </a:r>
            </a:p>
            <a:p>
              <a:pPr marL="0" marR="0" lvl="0" indent="0" algn="l" defTabSz="914400" rtl="0" eaLnBrk="1" fontAlgn="auto" latinLnBrk="0" hangingPunct="1">
                <a:lnSpc>
                  <a:spcPct val="100000"/>
                </a:lnSpc>
                <a:spcBef>
                  <a:spcPts val="0"/>
                </a:spcBef>
                <a:spcAft>
                  <a:spcPts val="0"/>
                </a:spcAft>
                <a:buClrTx/>
                <a:buSzTx/>
                <a:buFontTx/>
                <a:buNone/>
                <a:defRPr/>
              </a:pPr>
              <a:r>
                <a:rPr kumimoji="0" 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The first </a:t>
              </a:r>
              <a:r>
                <a:rPr lang="en-US" sz="1600" b="1" dirty="0">
                  <a:solidFill>
                    <a:srgbClr val="7188A8"/>
                  </a:solidFill>
                  <a:latin typeface="思源黑体 CN Bold" panose="020B0800000000000000" pitchFamily="34" charset="-122"/>
                  <a:ea typeface="思源黑体 CN Bold" panose="020B0800000000000000" pitchFamily="34" charset="-122"/>
                </a:rPr>
                <a:t>person to publish the Western translation of excepts of </a:t>
              </a:r>
              <a:r>
                <a:rPr lang="en-US" sz="1600" b="1" i="1" dirty="0">
                  <a:solidFill>
                    <a:srgbClr val="7188A8"/>
                  </a:solidFill>
                  <a:latin typeface="思源黑体 CN Bold" panose="020B0800000000000000" pitchFamily="34" charset="-122"/>
                  <a:ea typeface="思源黑体 CN Bold" panose="020B0800000000000000" pitchFamily="34" charset="-122"/>
                </a:rPr>
                <a:t>the Dream </a:t>
              </a:r>
              <a:r>
                <a:rPr lang="en-US" sz="1600" b="1" dirty="0">
                  <a:solidFill>
                    <a:srgbClr val="7188A8"/>
                  </a:solidFill>
                  <a:latin typeface="思源黑体 CN Bold" panose="020B0800000000000000" pitchFamily="34" charset="-122"/>
                  <a:ea typeface="思源黑体 CN Bold" panose="020B0800000000000000" pitchFamily="34" charset="-122"/>
                </a:rPr>
                <a:t>(1792-1794)</a:t>
              </a: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600" b="1"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第一个在西方出版</a:t>
              </a:r>
              <a:r>
                <a:rPr kumimoji="0" lang="en-US" altLang="zh-CN" sz="1600" b="1"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zh-CN" altLang="en-US" sz="1600" b="1"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红楼梦</a:t>
              </a:r>
              <a:r>
                <a:rPr kumimoji="0" lang="en-US" altLang="zh-CN" sz="1600" b="1"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zh-CN" altLang="en-US" sz="1600" b="1"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节译本的人</a:t>
              </a:r>
              <a:endParaRPr kumimoji="0" lang="id-ID" sz="1600" b="1"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p:txBody>
        </p:sp>
        <p:sp>
          <p:nvSpPr>
            <p:cNvPr id="15" name="文本框1"/>
            <p:cNvSpPr txBox="1"/>
            <p:nvPr/>
          </p:nvSpPr>
          <p:spPr>
            <a:xfrm>
              <a:off x="2249588" y="3487704"/>
              <a:ext cx="8142817" cy="110799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Robert Morrison </a:t>
              </a:r>
              <a:r>
                <a:rPr kumimoji="0" lang="zh-CN" altLang="en-US"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马礼逊 </a:t>
              </a:r>
              <a:r>
                <a:rPr kumimoji="0" lang="en-US" altLang="zh-CN"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(1782-1834)</a:t>
              </a:r>
            </a:p>
            <a:p>
              <a:pPr marL="0" marR="0" lvl="0" indent="0" algn="l" defTabSz="914400" rtl="0" eaLnBrk="1" fontAlgn="auto" latinLnBrk="0" hangingPunct="1">
                <a:lnSpc>
                  <a:spcPct val="100000"/>
                </a:lnSpc>
                <a:spcBef>
                  <a:spcPts val="0"/>
                </a:spcBef>
                <a:spcAft>
                  <a:spcPts val="0"/>
                </a:spcAft>
                <a:buClrTx/>
                <a:buSzTx/>
                <a:buFontTx/>
                <a:buNone/>
                <a:defRPr/>
              </a:pPr>
              <a:r>
                <a:rPr kumimoji="0" 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translated part of chapter 4 (1812) </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翻译了第</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4</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回的一部分</a:t>
              </a:r>
              <a:endParaRPr kumimoji="0" 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publish a translation of a conversation from chapter 31 (1816) </a:t>
              </a:r>
            </a:p>
            <a:p>
              <a:pPr marL="0" marR="0" lvl="0" indent="0" algn="l" defTabSz="914400" rtl="0" eaLnBrk="1" fontAlgn="auto" latinLnBrk="0" hangingPunct="1">
                <a:lnSpc>
                  <a:spcPct val="100000"/>
                </a:lnSpc>
                <a:spcBef>
                  <a:spcPts val="0"/>
                </a:spcBef>
                <a:spcAft>
                  <a:spcPts val="0"/>
                </a:spcAft>
                <a:buClrTx/>
                <a:buSzTx/>
                <a:buFontTx/>
                <a:buNone/>
                <a:defRPr/>
              </a:pPr>
              <a:r>
                <a:rPr lang="zh-CN" altLang="en-US" sz="1600" b="1" dirty="0">
                  <a:solidFill>
                    <a:srgbClr val="7188A8"/>
                  </a:solidFill>
                  <a:latin typeface="思源黑体 CN Bold" panose="020B0800000000000000" pitchFamily="34" charset="-122"/>
                  <a:ea typeface="思源黑体 CN Bold" panose="020B0800000000000000" pitchFamily="34" charset="-122"/>
                </a:rPr>
                <a:t>翻译了</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第</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31</a:t>
              </a:r>
              <a:r>
                <a:rPr lang="zh-CN" altLang="en-US" sz="1600" b="1" dirty="0">
                  <a:solidFill>
                    <a:srgbClr val="7188A8"/>
                  </a:solidFill>
                  <a:latin typeface="思源黑体 CN Bold" panose="020B0800000000000000" pitchFamily="34" charset="-122"/>
                  <a:ea typeface="思源黑体 CN Bold" panose="020B0800000000000000" pitchFamily="34" charset="-122"/>
                </a:rPr>
                <a:t>回</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中一次对话的内容</a:t>
              </a:r>
              <a:endParaRPr kumimoji="0" lang="id-ID"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p:txBody>
        </p:sp>
        <p:sp>
          <p:nvSpPr>
            <p:cNvPr id="17" name="文本框1"/>
            <p:cNvSpPr txBox="1"/>
            <p:nvPr/>
          </p:nvSpPr>
          <p:spPr>
            <a:xfrm>
              <a:off x="2249588" y="4608478"/>
              <a:ext cx="7085272" cy="1107996"/>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John Davis </a:t>
              </a:r>
              <a:r>
                <a:rPr kumimoji="0" lang="zh-CN" altLang="en-US"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约翰</a:t>
              </a:r>
              <a:r>
                <a:rPr kumimoji="0" lang="en-US" altLang="zh-CN"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zh-CN" altLang="en-US"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戴维斯 </a:t>
              </a:r>
              <a:r>
                <a:rPr kumimoji="0" lang="en-US" altLang="zh-CN"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(1795-1890)</a:t>
              </a:r>
            </a:p>
            <a:p>
              <a:pPr marL="0" marR="0" lvl="0" indent="0" algn="l" defTabSz="914400" rtl="0" eaLnBrk="1" fontAlgn="auto" latinLnBrk="0" hangingPunct="1">
                <a:lnSpc>
                  <a:spcPct val="100000"/>
                </a:lnSpc>
                <a:spcBef>
                  <a:spcPts val="0"/>
                </a:spcBef>
                <a:spcAft>
                  <a:spcPts val="0"/>
                </a:spcAft>
                <a:buClrTx/>
                <a:buSzTx/>
                <a:buFontTx/>
                <a:buNone/>
                <a:defRPr/>
              </a:pPr>
              <a:r>
                <a:rPr kumimoji="0" 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Translated and published a short excerpt from chapter 3 (1819)</a:t>
              </a:r>
            </a:p>
            <a:p>
              <a:pPr marL="0" marR="0" lvl="0" indent="0" algn="l" defTabSz="914400" rtl="0" eaLnBrk="1" fontAlgn="auto" latinLnBrk="0" hangingPunct="1">
                <a:lnSpc>
                  <a:spcPct val="100000"/>
                </a:lnSpc>
                <a:spcBef>
                  <a:spcPts val="0"/>
                </a:spcBef>
                <a:spcAft>
                  <a:spcPts val="0"/>
                </a:spcAft>
                <a:buClrTx/>
                <a:buSzTx/>
                <a:buFontTx/>
                <a:buNone/>
                <a:defRPr/>
              </a:pPr>
              <a:r>
                <a:rPr lang="zh-CN" altLang="en-US" sz="1600" b="1" dirty="0">
                  <a:solidFill>
                    <a:srgbClr val="7188A8"/>
                  </a:solidFill>
                  <a:latin typeface="思源黑体 CN Bold" panose="020B0800000000000000" pitchFamily="34" charset="-122"/>
                  <a:ea typeface="思源黑体 CN Bold" panose="020B0800000000000000" pitchFamily="34" charset="-122"/>
                </a:rPr>
                <a:t>翻译了第</a:t>
              </a:r>
              <a:r>
                <a:rPr lang="en-US" altLang="zh-CN" sz="1600" b="1" dirty="0">
                  <a:solidFill>
                    <a:srgbClr val="7188A8"/>
                  </a:solidFill>
                  <a:latin typeface="思源黑体 CN Bold" panose="020B0800000000000000" pitchFamily="34" charset="-122"/>
                  <a:ea typeface="思源黑体 CN Bold" panose="020B0800000000000000" pitchFamily="34" charset="-122"/>
                </a:rPr>
                <a:t>3</a:t>
              </a:r>
              <a:r>
                <a:rPr lang="zh-CN" altLang="en-US" sz="1600" b="1" dirty="0">
                  <a:solidFill>
                    <a:srgbClr val="7188A8"/>
                  </a:solidFill>
                  <a:latin typeface="思源黑体 CN Bold" panose="020B0800000000000000" pitchFamily="34" charset="-122"/>
                  <a:ea typeface="思源黑体 CN Bold" panose="020B0800000000000000" pitchFamily="34" charset="-122"/>
                </a:rPr>
                <a:t>回的节选内容</a:t>
              </a:r>
              <a:endParaRPr kumimoji="0" 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lang="en-US" sz="1600" b="1" dirty="0">
                  <a:solidFill>
                    <a:srgbClr val="7188A8"/>
                  </a:solidFill>
                  <a:latin typeface="思源黑体 CN Bold" panose="020B0800000000000000" pitchFamily="34" charset="-122"/>
                  <a:ea typeface="思源黑体 CN Bold" panose="020B0800000000000000" pitchFamily="34" charset="-122"/>
                </a:rPr>
                <a:t>T</a:t>
              </a:r>
              <a:r>
                <a:rPr lang="en-US" altLang="zh-CN" sz="1600" b="1" dirty="0">
                  <a:solidFill>
                    <a:srgbClr val="7188A8"/>
                  </a:solidFill>
                  <a:latin typeface="思源黑体 CN Bold" panose="020B0800000000000000" pitchFamily="34" charset="-122"/>
                  <a:ea typeface="思源黑体 CN Bold" panose="020B0800000000000000" pitchFamily="34" charset="-122"/>
                </a:rPr>
                <a:t>ranslated and p</a:t>
              </a:r>
              <a:r>
                <a:rPr lang="en-US" sz="1600" b="1" dirty="0">
                  <a:solidFill>
                    <a:srgbClr val="7188A8"/>
                  </a:solidFill>
                  <a:latin typeface="思源黑体 CN Bold" panose="020B0800000000000000" pitchFamily="34" charset="-122"/>
                  <a:ea typeface="思源黑体 CN Bold" panose="020B0800000000000000" pitchFamily="34" charset="-122"/>
                </a:rPr>
                <a:t>ublished a poem from chapter 3 (1830)</a:t>
              </a:r>
              <a:r>
                <a:rPr kumimoji="0" 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 </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翻译了第</a:t>
              </a: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3</a:t>
              </a:r>
              <a:r>
                <a:rPr lang="zh-CN" altLang="en-US" sz="1600" b="1" dirty="0">
                  <a:solidFill>
                    <a:srgbClr val="7188A8"/>
                  </a:solidFill>
                  <a:latin typeface="思源黑体 CN Bold" panose="020B0800000000000000" pitchFamily="34" charset="-122"/>
                  <a:ea typeface="思源黑体 CN Bold" panose="020B0800000000000000" pitchFamily="34" charset="-122"/>
                </a:rPr>
                <a:t>回</a:t>
              </a: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的一首诗</a:t>
              </a:r>
              <a:endParaRPr kumimoji="0" lang="id-ID"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p:txBody>
        </p:sp>
      </p:grpSp>
    </p:spTree>
    <p:extLst>
      <p:ext uri="{BB962C8B-B14F-4D97-AF65-F5344CB8AC3E}">
        <p14:creationId xmlns:p14="http://schemas.microsoft.com/office/powerpoint/2010/main" val="1592489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419869" y="441289"/>
            <a:ext cx="10637819" cy="533346"/>
            <a:chOff x="-419868" y="455941"/>
            <a:chExt cx="8042586" cy="571960"/>
          </a:xfrm>
        </p:grpSpPr>
        <p:sp>
          <p:nvSpPr>
            <p:cNvPr id="5" name="文本框 4"/>
            <p:cNvSpPr txBox="1"/>
            <p:nvPr/>
          </p:nvSpPr>
          <p:spPr>
            <a:xfrm>
              <a:off x="-419868" y="455941"/>
              <a:ext cx="8042586" cy="461665"/>
            </a:xfrm>
            <a:prstGeom prst="rect">
              <a:avLst/>
            </a:prstGeom>
            <a:noFill/>
          </p:spPr>
          <p:txBody>
            <a:bodyPr wrap="none" rtlCol="0">
              <a:spAutoFit/>
            </a:bodyPr>
            <a:lstStyle/>
            <a:p>
              <a:pPr algn="ctr"/>
              <a:r>
                <a:rPr lang="en-US" altLang="zh-CN" sz="2400" b="1" dirty="0">
                  <a:solidFill>
                    <a:srgbClr val="7188A8"/>
                  </a:solidFill>
                  <a:cs typeface="+mn-ea"/>
                  <a:sym typeface="+mn-lt"/>
                </a:rPr>
                <a:t>From Partial Translation to Full Translation </a:t>
              </a:r>
              <a:r>
                <a:rPr lang="zh-CN" altLang="en-US" sz="2400" b="1" dirty="0">
                  <a:solidFill>
                    <a:srgbClr val="7188A8"/>
                  </a:solidFill>
                  <a:cs typeface="+mn-ea"/>
                  <a:sym typeface="+mn-lt"/>
                </a:rPr>
                <a:t>由节译到全译</a:t>
              </a:r>
            </a:p>
          </p:txBody>
        </p:sp>
        <p:sp>
          <p:nvSpPr>
            <p:cNvPr id="4" name="矩形 3"/>
            <p:cNvSpPr/>
            <p:nvPr/>
          </p:nvSpPr>
          <p:spPr>
            <a:xfrm>
              <a:off x="334963" y="486219"/>
              <a:ext cx="278711" cy="541682"/>
            </a:xfrm>
            <a:prstGeom prst="rect">
              <a:avLst/>
            </a:prstGeom>
            <a:solidFill>
              <a:srgbClr val="718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grpSp>
        <p:nvGrpSpPr>
          <p:cNvPr id="19" name="组合 18"/>
          <p:cNvGrpSpPr/>
          <p:nvPr/>
        </p:nvGrpSpPr>
        <p:grpSpPr>
          <a:xfrm>
            <a:off x="1642428" y="2124841"/>
            <a:ext cx="9769284" cy="2733494"/>
            <a:chOff x="1716240" y="2344292"/>
            <a:chExt cx="8676165" cy="2733494"/>
          </a:xfrm>
        </p:grpSpPr>
        <p:sp>
          <p:nvSpPr>
            <p:cNvPr id="7" name="椭圆 6"/>
            <p:cNvSpPr/>
            <p:nvPr/>
          </p:nvSpPr>
          <p:spPr>
            <a:xfrm>
              <a:off x="1716240" y="2344292"/>
              <a:ext cx="533348" cy="533346"/>
            </a:xfrm>
            <a:prstGeom prst="ellipse">
              <a:avLst/>
            </a:prstGeom>
            <a:solidFill>
              <a:srgbClr val="7188A8"/>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8" name="椭圆 7"/>
            <p:cNvSpPr/>
            <p:nvPr/>
          </p:nvSpPr>
          <p:spPr>
            <a:xfrm>
              <a:off x="1716240" y="3498056"/>
              <a:ext cx="533348" cy="533346"/>
            </a:xfrm>
            <a:prstGeom prst="ellipse">
              <a:avLst/>
            </a:prstGeom>
            <a:solidFill>
              <a:srgbClr val="96C0E9"/>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0" name="椭圆 22"/>
            <p:cNvSpPr/>
            <p:nvPr/>
          </p:nvSpPr>
          <p:spPr>
            <a:xfrm>
              <a:off x="1823397" y="2458690"/>
              <a:ext cx="319034" cy="304550"/>
            </a:xfrm>
            <a:custGeom>
              <a:avLst/>
              <a:gdLst>
                <a:gd name="connsiteX0" fmla="*/ 442231 w 602715"/>
                <a:gd name="connsiteY0" fmla="*/ 415741 h 575353"/>
                <a:gd name="connsiteX1" fmla="*/ 479375 w 602715"/>
                <a:gd name="connsiteY1" fmla="*/ 514894 h 575353"/>
                <a:gd name="connsiteX2" fmla="*/ 500369 w 602715"/>
                <a:gd name="connsiteY2" fmla="*/ 472976 h 575353"/>
                <a:gd name="connsiteX3" fmla="*/ 542357 w 602715"/>
                <a:gd name="connsiteY3" fmla="*/ 452017 h 575353"/>
                <a:gd name="connsiteX4" fmla="*/ 405895 w 602715"/>
                <a:gd name="connsiteY4" fmla="*/ 379466 h 575353"/>
                <a:gd name="connsiteX5" fmla="*/ 596458 w 602715"/>
                <a:gd name="connsiteY5" fmla="*/ 449598 h 575353"/>
                <a:gd name="connsiteX6" fmla="*/ 526208 w 602715"/>
                <a:gd name="connsiteY6" fmla="*/ 484262 h 575353"/>
                <a:gd name="connsiteX7" fmla="*/ 599688 w 602715"/>
                <a:gd name="connsiteY7" fmla="*/ 557618 h 575353"/>
                <a:gd name="connsiteX8" fmla="*/ 599688 w 602715"/>
                <a:gd name="connsiteY8" fmla="*/ 572129 h 575353"/>
                <a:gd name="connsiteX9" fmla="*/ 591613 w 602715"/>
                <a:gd name="connsiteY9" fmla="*/ 575353 h 575353"/>
                <a:gd name="connsiteX10" fmla="*/ 584346 w 602715"/>
                <a:gd name="connsiteY10" fmla="*/ 572129 h 575353"/>
                <a:gd name="connsiteX11" fmla="*/ 510866 w 602715"/>
                <a:gd name="connsiteY11" fmla="*/ 499578 h 575353"/>
                <a:gd name="connsiteX12" fmla="*/ 476145 w 602715"/>
                <a:gd name="connsiteY12" fmla="*/ 568904 h 575353"/>
                <a:gd name="connsiteX13" fmla="*/ 280047 w 602715"/>
                <a:gd name="connsiteY13" fmla="*/ 64374 h 575353"/>
                <a:gd name="connsiteX14" fmla="*/ 258242 w 602715"/>
                <a:gd name="connsiteY14" fmla="*/ 86154 h 575353"/>
                <a:gd name="connsiteX15" fmla="*/ 280047 w 602715"/>
                <a:gd name="connsiteY15" fmla="*/ 107934 h 575353"/>
                <a:gd name="connsiteX16" fmla="*/ 301045 w 602715"/>
                <a:gd name="connsiteY16" fmla="*/ 86154 h 575353"/>
                <a:gd name="connsiteX17" fmla="*/ 280047 w 602715"/>
                <a:gd name="connsiteY17" fmla="*/ 64374 h 575353"/>
                <a:gd name="connsiteX18" fmla="*/ 183205 w 602715"/>
                <a:gd name="connsiteY18" fmla="*/ 64374 h 575353"/>
                <a:gd name="connsiteX19" fmla="*/ 161432 w 602715"/>
                <a:gd name="connsiteY19" fmla="*/ 86154 h 575353"/>
                <a:gd name="connsiteX20" fmla="*/ 183205 w 602715"/>
                <a:gd name="connsiteY20" fmla="*/ 107934 h 575353"/>
                <a:gd name="connsiteX21" fmla="*/ 204171 w 602715"/>
                <a:gd name="connsiteY21" fmla="*/ 86154 h 575353"/>
                <a:gd name="connsiteX22" fmla="*/ 183205 w 602715"/>
                <a:gd name="connsiteY22" fmla="*/ 64374 h 575353"/>
                <a:gd name="connsiteX23" fmla="*/ 86363 w 602715"/>
                <a:gd name="connsiteY23" fmla="*/ 64374 h 575353"/>
                <a:gd name="connsiteX24" fmla="*/ 64558 w 602715"/>
                <a:gd name="connsiteY24" fmla="*/ 86154 h 575353"/>
                <a:gd name="connsiteX25" fmla="*/ 86363 w 602715"/>
                <a:gd name="connsiteY25" fmla="*/ 107934 h 575353"/>
                <a:gd name="connsiteX26" fmla="*/ 107361 w 602715"/>
                <a:gd name="connsiteY26" fmla="*/ 86154 h 575353"/>
                <a:gd name="connsiteX27" fmla="*/ 86363 w 602715"/>
                <a:gd name="connsiteY27" fmla="*/ 64374 h 575353"/>
                <a:gd name="connsiteX28" fmla="*/ 280047 w 602715"/>
                <a:gd name="connsiteY28" fmla="*/ 43401 h 575353"/>
                <a:gd name="connsiteX29" fmla="*/ 322850 w 602715"/>
                <a:gd name="connsiteY29" fmla="*/ 86154 h 575353"/>
                <a:gd name="connsiteX30" fmla="*/ 280047 w 602715"/>
                <a:gd name="connsiteY30" fmla="*/ 128907 h 575353"/>
                <a:gd name="connsiteX31" fmla="*/ 236437 w 602715"/>
                <a:gd name="connsiteY31" fmla="*/ 86154 h 575353"/>
                <a:gd name="connsiteX32" fmla="*/ 280047 w 602715"/>
                <a:gd name="connsiteY32" fmla="*/ 43401 h 575353"/>
                <a:gd name="connsiteX33" fmla="*/ 183205 w 602715"/>
                <a:gd name="connsiteY33" fmla="*/ 43401 h 575353"/>
                <a:gd name="connsiteX34" fmla="*/ 225943 w 602715"/>
                <a:gd name="connsiteY34" fmla="*/ 86154 h 575353"/>
                <a:gd name="connsiteX35" fmla="*/ 183205 w 602715"/>
                <a:gd name="connsiteY35" fmla="*/ 128907 h 575353"/>
                <a:gd name="connsiteX36" fmla="*/ 139660 w 602715"/>
                <a:gd name="connsiteY36" fmla="*/ 86154 h 575353"/>
                <a:gd name="connsiteX37" fmla="*/ 183205 w 602715"/>
                <a:gd name="connsiteY37" fmla="*/ 43401 h 575353"/>
                <a:gd name="connsiteX38" fmla="*/ 86363 w 602715"/>
                <a:gd name="connsiteY38" fmla="*/ 43401 h 575353"/>
                <a:gd name="connsiteX39" fmla="*/ 129166 w 602715"/>
                <a:gd name="connsiteY39" fmla="*/ 86154 h 575353"/>
                <a:gd name="connsiteX40" fmla="*/ 86363 w 602715"/>
                <a:gd name="connsiteY40" fmla="*/ 128907 h 575353"/>
                <a:gd name="connsiteX41" fmla="*/ 42753 w 602715"/>
                <a:gd name="connsiteY41" fmla="*/ 86154 h 575353"/>
                <a:gd name="connsiteX42" fmla="*/ 86363 w 602715"/>
                <a:gd name="connsiteY42" fmla="*/ 43401 h 575353"/>
                <a:gd name="connsiteX43" fmla="*/ 21790 w 602715"/>
                <a:gd name="connsiteY43" fmla="*/ 21754 h 575353"/>
                <a:gd name="connsiteX44" fmla="*/ 21790 w 602715"/>
                <a:gd name="connsiteY44" fmla="*/ 150669 h 575353"/>
                <a:gd name="connsiteX45" fmla="*/ 538305 w 602715"/>
                <a:gd name="connsiteY45" fmla="*/ 150669 h 575353"/>
                <a:gd name="connsiteX46" fmla="*/ 538305 w 602715"/>
                <a:gd name="connsiteY46" fmla="*/ 21754 h 575353"/>
                <a:gd name="connsiteX47" fmla="*/ 10492 w 602715"/>
                <a:gd name="connsiteY47" fmla="*/ 0 h 575353"/>
                <a:gd name="connsiteX48" fmla="*/ 548796 w 602715"/>
                <a:gd name="connsiteY48" fmla="*/ 0 h 575353"/>
                <a:gd name="connsiteX49" fmla="*/ 559288 w 602715"/>
                <a:gd name="connsiteY49" fmla="*/ 11280 h 575353"/>
                <a:gd name="connsiteX50" fmla="*/ 559288 w 602715"/>
                <a:gd name="connsiteY50" fmla="*/ 161143 h 575353"/>
                <a:gd name="connsiteX51" fmla="*/ 559288 w 602715"/>
                <a:gd name="connsiteY51" fmla="*/ 365795 h 575353"/>
                <a:gd name="connsiteX52" fmla="*/ 548796 w 602715"/>
                <a:gd name="connsiteY52" fmla="*/ 376269 h 575353"/>
                <a:gd name="connsiteX53" fmla="*/ 538305 w 602715"/>
                <a:gd name="connsiteY53" fmla="*/ 365795 h 575353"/>
                <a:gd name="connsiteX54" fmla="*/ 538305 w 602715"/>
                <a:gd name="connsiteY54" fmla="*/ 172423 h 575353"/>
                <a:gd name="connsiteX55" fmla="*/ 21790 w 602715"/>
                <a:gd name="connsiteY55" fmla="*/ 172423 h 575353"/>
                <a:gd name="connsiteX56" fmla="*/ 21790 w 602715"/>
                <a:gd name="connsiteY56" fmla="*/ 526938 h 575353"/>
                <a:gd name="connsiteX57" fmla="*/ 376894 w 602715"/>
                <a:gd name="connsiteY57" fmla="*/ 526938 h 575353"/>
                <a:gd name="connsiteX58" fmla="*/ 387386 w 602715"/>
                <a:gd name="connsiteY58" fmla="*/ 537413 h 575353"/>
                <a:gd name="connsiteX59" fmla="*/ 376894 w 602715"/>
                <a:gd name="connsiteY59" fmla="*/ 547887 h 575353"/>
                <a:gd name="connsiteX60" fmla="*/ 10492 w 602715"/>
                <a:gd name="connsiteY60" fmla="*/ 547887 h 575353"/>
                <a:gd name="connsiteX61" fmla="*/ 0 w 602715"/>
                <a:gd name="connsiteY61" fmla="*/ 537413 h 575353"/>
                <a:gd name="connsiteX62" fmla="*/ 0 w 602715"/>
                <a:gd name="connsiteY62" fmla="*/ 161143 h 575353"/>
                <a:gd name="connsiteX63" fmla="*/ 0 w 602715"/>
                <a:gd name="connsiteY63" fmla="*/ 11280 h 575353"/>
                <a:gd name="connsiteX64" fmla="*/ 10492 w 602715"/>
                <a:gd name="connsiteY64" fmla="*/ 0 h 575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02715" h="575353">
                  <a:moveTo>
                    <a:pt x="442231" y="415741"/>
                  </a:moveTo>
                  <a:lnTo>
                    <a:pt x="479375" y="514894"/>
                  </a:lnTo>
                  <a:lnTo>
                    <a:pt x="500369" y="472976"/>
                  </a:lnTo>
                  <a:lnTo>
                    <a:pt x="542357" y="452017"/>
                  </a:lnTo>
                  <a:close/>
                  <a:moveTo>
                    <a:pt x="405895" y="379466"/>
                  </a:moveTo>
                  <a:lnTo>
                    <a:pt x="596458" y="449598"/>
                  </a:lnTo>
                  <a:lnTo>
                    <a:pt x="526208" y="484262"/>
                  </a:lnTo>
                  <a:lnTo>
                    <a:pt x="599688" y="557618"/>
                  </a:lnTo>
                  <a:cubicBezTo>
                    <a:pt x="603725" y="561649"/>
                    <a:pt x="603725" y="568098"/>
                    <a:pt x="599688" y="572129"/>
                  </a:cubicBezTo>
                  <a:cubicBezTo>
                    <a:pt x="597265" y="574547"/>
                    <a:pt x="594843" y="575353"/>
                    <a:pt x="591613" y="575353"/>
                  </a:cubicBezTo>
                  <a:cubicBezTo>
                    <a:pt x="589191" y="575353"/>
                    <a:pt x="586768" y="574547"/>
                    <a:pt x="584346" y="572129"/>
                  </a:cubicBezTo>
                  <a:lnTo>
                    <a:pt x="510866" y="499578"/>
                  </a:lnTo>
                  <a:lnTo>
                    <a:pt x="476145" y="568904"/>
                  </a:lnTo>
                  <a:close/>
                  <a:moveTo>
                    <a:pt x="280047" y="64374"/>
                  </a:moveTo>
                  <a:cubicBezTo>
                    <a:pt x="267933" y="64374"/>
                    <a:pt x="258242" y="74054"/>
                    <a:pt x="258242" y="86154"/>
                  </a:cubicBezTo>
                  <a:cubicBezTo>
                    <a:pt x="258242" y="98254"/>
                    <a:pt x="267933" y="107934"/>
                    <a:pt x="280047" y="107934"/>
                  </a:cubicBezTo>
                  <a:cubicBezTo>
                    <a:pt x="291354" y="107934"/>
                    <a:pt x="301045" y="98254"/>
                    <a:pt x="301045" y="86154"/>
                  </a:cubicBezTo>
                  <a:cubicBezTo>
                    <a:pt x="301045" y="74054"/>
                    <a:pt x="291354" y="64374"/>
                    <a:pt x="280047" y="64374"/>
                  </a:cubicBezTo>
                  <a:close/>
                  <a:moveTo>
                    <a:pt x="183205" y="64374"/>
                  </a:moveTo>
                  <a:cubicBezTo>
                    <a:pt x="171109" y="64374"/>
                    <a:pt x="161432" y="74054"/>
                    <a:pt x="161432" y="86154"/>
                  </a:cubicBezTo>
                  <a:cubicBezTo>
                    <a:pt x="161432" y="98254"/>
                    <a:pt x="171109" y="107934"/>
                    <a:pt x="183205" y="107934"/>
                  </a:cubicBezTo>
                  <a:cubicBezTo>
                    <a:pt x="194494" y="107934"/>
                    <a:pt x="204171" y="98254"/>
                    <a:pt x="204171" y="86154"/>
                  </a:cubicBezTo>
                  <a:cubicBezTo>
                    <a:pt x="204171" y="74054"/>
                    <a:pt x="194494" y="64374"/>
                    <a:pt x="183205" y="64374"/>
                  </a:cubicBezTo>
                  <a:close/>
                  <a:moveTo>
                    <a:pt x="86363" y="64374"/>
                  </a:moveTo>
                  <a:cubicBezTo>
                    <a:pt x="74249" y="64374"/>
                    <a:pt x="64558" y="74054"/>
                    <a:pt x="64558" y="86154"/>
                  </a:cubicBezTo>
                  <a:cubicBezTo>
                    <a:pt x="64558" y="98254"/>
                    <a:pt x="74249" y="107934"/>
                    <a:pt x="86363" y="107934"/>
                  </a:cubicBezTo>
                  <a:cubicBezTo>
                    <a:pt x="97670" y="107934"/>
                    <a:pt x="107361" y="98254"/>
                    <a:pt x="107361" y="86154"/>
                  </a:cubicBezTo>
                  <a:cubicBezTo>
                    <a:pt x="107361" y="74054"/>
                    <a:pt x="97670" y="64374"/>
                    <a:pt x="86363" y="64374"/>
                  </a:cubicBezTo>
                  <a:close/>
                  <a:moveTo>
                    <a:pt x="280047" y="43401"/>
                  </a:moveTo>
                  <a:cubicBezTo>
                    <a:pt x="303468" y="43401"/>
                    <a:pt x="322850" y="62761"/>
                    <a:pt x="322850" y="86154"/>
                  </a:cubicBezTo>
                  <a:cubicBezTo>
                    <a:pt x="322850" y="109547"/>
                    <a:pt x="303468" y="128907"/>
                    <a:pt x="280047" y="128907"/>
                  </a:cubicBezTo>
                  <a:cubicBezTo>
                    <a:pt x="255819" y="128907"/>
                    <a:pt x="236437" y="109547"/>
                    <a:pt x="236437" y="86154"/>
                  </a:cubicBezTo>
                  <a:cubicBezTo>
                    <a:pt x="236437" y="62761"/>
                    <a:pt x="255819" y="43401"/>
                    <a:pt x="280047" y="43401"/>
                  </a:cubicBezTo>
                  <a:close/>
                  <a:moveTo>
                    <a:pt x="183205" y="43401"/>
                  </a:moveTo>
                  <a:cubicBezTo>
                    <a:pt x="206590" y="43401"/>
                    <a:pt x="225943" y="62761"/>
                    <a:pt x="225943" y="86154"/>
                  </a:cubicBezTo>
                  <a:cubicBezTo>
                    <a:pt x="225943" y="109547"/>
                    <a:pt x="206590" y="128907"/>
                    <a:pt x="183205" y="128907"/>
                  </a:cubicBezTo>
                  <a:cubicBezTo>
                    <a:pt x="159013" y="128907"/>
                    <a:pt x="139660" y="109547"/>
                    <a:pt x="139660" y="86154"/>
                  </a:cubicBezTo>
                  <a:cubicBezTo>
                    <a:pt x="139660" y="62761"/>
                    <a:pt x="159013" y="43401"/>
                    <a:pt x="183205" y="43401"/>
                  </a:cubicBezTo>
                  <a:close/>
                  <a:moveTo>
                    <a:pt x="86363" y="43401"/>
                  </a:moveTo>
                  <a:cubicBezTo>
                    <a:pt x="109784" y="43401"/>
                    <a:pt x="129166" y="62761"/>
                    <a:pt x="129166" y="86154"/>
                  </a:cubicBezTo>
                  <a:cubicBezTo>
                    <a:pt x="129166" y="109547"/>
                    <a:pt x="109784" y="128907"/>
                    <a:pt x="86363" y="128907"/>
                  </a:cubicBezTo>
                  <a:cubicBezTo>
                    <a:pt x="62135" y="128907"/>
                    <a:pt x="42753" y="109547"/>
                    <a:pt x="42753" y="86154"/>
                  </a:cubicBezTo>
                  <a:cubicBezTo>
                    <a:pt x="42753" y="62761"/>
                    <a:pt x="62135" y="43401"/>
                    <a:pt x="86363" y="43401"/>
                  </a:cubicBezTo>
                  <a:close/>
                  <a:moveTo>
                    <a:pt x="21790" y="21754"/>
                  </a:moveTo>
                  <a:lnTo>
                    <a:pt x="21790" y="150669"/>
                  </a:lnTo>
                  <a:lnTo>
                    <a:pt x="538305" y="150669"/>
                  </a:lnTo>
                  <a:lnTo>
                    <a:pt x="538305" y="21754"/>
                  </a:lnTo>
                  <a:close/>
                  <a:moveTo>
                    <a:pt x="10492" y="0"/>
                  </a:moveTo>
                  <a:lnTo>
                    <a:pt x="548796" y="0"/>
                  </a:lnTo>
                  <a:cubicBezTo>
                    <a:pt x="554446" y="0"/>
                    <a:pt x="559288" y="4834"/>
                    <a:pt x="559288" y="11280"/>
                  </a:cubicBezTo>
                  <a:lnTo>
                    <a:pt x="559288" y="161143"/>
                  </a:lnTo>
                  <a:lnTo>
                    <a:pt x="559288" y="365795"/>
                  </a:lnTo>
                  <a:cubicBezTo>
                    <a:pt x="559288" y="371435"/>
                    <a:pt x="554446" y="376269"/>
                    <a:pt x="548796" y="376269"/>
                  </a:cubicBezTo>
                  <a:cubicBezTo>
                    <a:pt x="543147" y="376269"/>
                    <a:pt x="538305" y="371435"/>
                    <a:pt x="538305" y="365795"/>
                  </a:cubicBezTo>
                  <a:lnTo>
                    <a:pt x="538305" y="172423"/>
                  </a:lnTo>
                  <a:lnTo>
                    <a:pt x="21790" y="172423"/>
                  </a:lnTo>
                  <a:lnTo>
                    <a:pt x="21790" y="526938"/>
                  </a:lnTo>
                  <a:lnTo>
                    <a:pt x="376894" y="526938"/>
                  </a:lnTo>
                  <a:cubicBezTo>
                    <a:pt x="382543" y="526938"/>
                    <a:pt x="387386" y="531773"/>
                    <a:pt x="387386" y="537413"/>
                  </a:cubicBezTo>
                  <a:cubicBezTo>
                    <a:pt x="387386" y="543053"/>
                    <a:pt x="382543" y="547887"/>
                    <a:pt x="376894" y="547887"/>
                  </a:cubicBezTo>
                  <a:lnTo>
                    <a:pt x="10492" y="547887"/>
                  </a:lnTo>
                  <a:cubicBezTo>
                    <a:pt x="4842" y="547887"/>
                    <a:pt x="0" y="543053"/>
                    <a:pt x="0" y="537413"/>
                  </a:cubicBezTo>
                  <a:lnTo>
                    <a:pt x="0" y="161143"/>
                  </a:lnTo>
                  <a:lnTo>
                    <a:pt x="0" y="11280"/>
                  </a:lnTo>
                  <a:cubicBezTo>
                    <a:pt x="0" y="4834"/>
                    <a:pt x="4842" y="0"/>
                    <a:pt x="10492"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1" name="椭圆 23"/>
            <p:cNvSpPr/>
            <p:nvPr/>
          </p:nvSpPr>
          <p:spPr>
            <a:xfrm>
              <a:off x="1823397" y="3639516"/>
              <a:ext cx="319034" cy="250425"/>
            </a:xfrm>
            <a:custGeom>
              <a:avLst/>
              <a:gdLst>
                <a:gd name="connsiteX0" fmla="*/ 315239 w 606721"/>
                <a:gd name="connsiteY0" fmla="*/ 351824 h 476246"/>
                <a:gd name="connsiteX1" fmla="*/ 315239 w 606721"/>
                <a:gd name="connsiteY1" fmla="*/ 369957 h 476246"/>
                <a:gd name="connsiteX2" fmla="*/ 533394 w 606721"/>
                <a:gd name="connsiteY2" fmla="*/ 369957 h 476246"/>
                <a:gd name="connsiteX3" fmla="*/ 533394 w 606721"/>
                <a:gd name="connsiteY3" fmla="*/ 351824 h 476246"/>
                <a:gd name="connsiteX4" fmla="*/ 88066 w 606721"/>
                <a:gd name="connsiteY4" fmla="*/ 264832 h 476246"/>
                <a:gd name="connsiteX5" fmla="*/ 183188 w 606721"/>
                <a:gd name="connsiteY5" fmla="*/ 264832 h 476246"/>
                <a:gd name="connsiteX6" fmla="*/ 183188 w 606721"/>
                <a:gd name="connsiteY6" fmla="*/ 359813 h 476246"/>
                <a:gd name="connsiteX7" fmla="*/ 88066 w 606721"/>
                <a:gd name="connsiteY7" fmla="*/ 359813 h 476246"/>
                <a:gd name="connsiteX8" fmla="*/ 315239 w 606721"/>
                <a:gd name="connsiteY8" fmla="*/ 261160 h 476246"/>
                <a:gd name="connsiteX9" fmla="*/ 315239 w 606721"/>
                <a:gd name="connsiteY9" fmla="*/ 279293 h 476246"/>
                <a:gd name="connsiteX10" fmla="*/ 533394 w 606721"/>
                <a:gd name="connsiteY10" fmla="*/ 279293 h 476246"/>
                <a:gd name="connsiteX11" fmla="*/ 533394 w 606721"/>
                <a:gd name="connsiteY11" fmla="*/ 261160 h 476246"/>
                <a:gd name="connsiteX12" fmla="*/ 69901 w 606721"/>
                <a:gd name="connsiteY12" fmla="*/ 246676 h 476246"/>
                <a:gd name="connsiteX13" fmla="*/ 69901 w 606721"/>
                <a:gd name="connsiteY13" fmla="*/ 377940 h 476246"/>
                <a:gd name="connsiteX14" fmla="*/ 201365 w 606721"/>
                <a:gd name="connsiteY14" fmla="*/ 377940 h 476246"/>
                <a:gd name="connsiteX15" fmla="*/ 201365 w 606721"/>
                <a:gd name="connsiteY15" fmla="*/ 246676 h 476246"/>
                <a:gd name="connsiteX16" fmla="*/ 315239 w 606721"/>
                <a:gd name="connsiteY16" fmla="*/ 170381 h 476246"/>
                <a:gd name="connsiteX17" fmla="*/ 315239 w 606721"/>
                <a:gd name="connsiteY17" fmla="*/ 188514 h 476246"/>
                <a:gd name="connsiteX18" fmla="*/ 533394 w 606721"/>
                <a:gd name="connsiteY18" fmla="*/ 188514 h 476246"/>
                <a:gd name="connsiteX19" fmla="*/ 533394 w 606721"/>
                <a:gd name="connsiteY19" fmla="*/ 170381 h 476246"/>
                <a:gd name="connsiteX20" fmla="*/ 135627 w 606721"/>
                <a:gd name="connsiteY20" fmla="*/ 97874 h 476246"/>
                <a:gd name="connsiteX21" fmla="*/ 183188 w 606721"/>
                <a:gd name="connsiteY21" fmla="*/ 145294 h 476246"/>
                <a:gd name="connsiteX22" fmla="*/ 135627 w 606721"/>
                <a:gd name="connsiteY22" fmla="*/ 192714 h 476246"/>
                <a:gd name="connsiteX23" fmla="*/ 88066 w 606721"/>
                <a:gd name="connsiteY23" fmla="*/ 145294 h 476246"/>
                <a:gd name="connsiteX24" fmla="*/ 135627 w 606721"/>
                <a:gd name="connsiteY24" fmla="*/ 97874 h 476246"/>
                <a:gd name="connsiteX25" fmla="*/ 315239 w 606721"/>
                <a:gd name="connsiteY25" fmla="*/ 79716 h 476246"/>
                <a:gd name="connsiteX26" fmla="*/ 315239 w 606721"/>
                <a:gd name="connsiteY26" fmla="*/ 97849 h 476246"/>
                <a:gd name="connsiteX27" fmla="*/ 533394 w 606721"/>
                <a:gd name="connsiteY27" fmla="*/ 97849 h 476246"/>
                <a:gd name="connsiteX28" fmla="*/ 533394 w 606721"/>
                <a:gd name="connsiteY28" fmla="*/ 79716 h 476246"/>
                <a:gd name="connsiteX29" fmla="*/ 135690 w 606721"/>
                <a:gd name="connsiteY29" fmla="*/ 79602 h 476246"/>
                <a:gd name="connsiteX30" fmla="*/ 69901 w 606721"/>
                <a:gd name="connsiteY30" fmla="*/ 145292 h 476246"/>
                <a:gd name="connsiteX31" fmla="*/ 135690 w 606721"/>
                <a:gd name="connsiteY31" fmla="*/ 210867 h 476246"/>
                <a:gd name="connsiteX32" fmla="*/ 201365 w 606721"/>
                <a:gd name="connsiteY32" fmla="*/ 145292 h 476246"/>
                <a:gd name="connsiteX33" fmla="*/ 135690 w 606721"/>
                <a:gd name="connsiteY33" fmla="*/ 79602 h 476246"/>
                <a:gd name="connsiteX34" fmla="*/ 0 w 606721"/>
                <a:gd name="connsiteY34" fmla="*/ 0 h 476246"/>
                <a:gd name="connsiteX35" fmla="*/ 606721 w 606721"/>
                <a:gd name="connsiteY35" fmla="*/ 0 h 476246"/>
                <a:gd name="connsiteX36" fmla="*/ 606721 w 606721"/>
                <a:gd name="connsiteY36" fmla="*/ 476246 h 476246"/>
                <a:gd name="connsiteX37" fmla="*/ 0 w 606721"/>
                <a:gd name="connsiteY37" fmla="*/ 476246 h 476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606721" h="476246">
                  <a:moveTo>
                    <a:pt x="315239" y="351824"/>
                  </a:moveTo>
                  <a:lnTo>
                    <a:pt x="315239" y="369957"/>
                  </a:lnTo>
                  <a:lnTo>
                    <a:pt x="533394" y="369957"/>
                  </a:lnTo>
                  <a:lnTo>
                    <a:pt x="533394" y="351824"/>
                  </a:lnTo>
                  <a:close/>
                  <a:moveTo>
                    <a:pt x="88066" y="264832"/>
                  </a:moveTo>
                  <a:lnTo>
                    <a:pt x="183188" y="264832"/>
                  </a:lnTo>
                  <a:lnTo>
                    <a:pt x="183188" y="359813"/>
                  </a:lnTo>
                  <a:lnTo>
                    <a:pt x="88066" y="359813"/>
                  </a:lnTo>
                  <a:close/>
                  <a:moveTo>
                    <a:pt x="315239" y="261160"/>
                  </a:moveTo>
                  <a:lnTo>
                    <a:pt x="315239" y="279293"/>
                  </a:lnTo>
                  <a:lnTo>
                    <a:pt x="533394" y="279293"/>
                  </a:lnTo>
                  <a:lnTo>
                    <a:pt x="533394" y="261160"/>
                  </a:lnTo>
                  <a:close/>
                  <a:moveTo>
                    <a:pt x="69901" y="246676"/>
                  </a:moveTo>
                  <a:lnTo>
                    <a:pt x="69901" y="377940"/>
                  </a:lnTo>
                  <a:lnTo>
                    <a:pt x="201365" y="377940"/>
                  </a:lnTo>
                  <a:lnTo>
                    <a:pt x="201365" y="246676"/>
                  </a:lnTo>
                  <a:close/>
                  <a:moveTo>
                    <a:pt x="315239" y="170381"/>
                  </a:moveTo>
                  <a:lnTo>
                    <a:pt x="315239" y="188514"/>
                  </a:lnTo>
                  <a:lnTo>
                    <a:pt x="533394" y="188514"/>
                  </a:lnTo>
                  <a:lnTo>
                    <a:pt x="533394" y="170381"/>
                  </a:lnTo>
                  <a:close/>
                  <a:moveTo>
                    <a:pt x="135627" y="97874"/>
                  </a:moveTo>
                  <a:cubicBezTo>
                    <a:pt x="161894" y="97874"/>
                    <a:pt x="183188" y="119105"/>
                    <a:pt x="183188" y="145294"/>
                  </a:cubicBezTo>
                  <a:cubicBezTo>
                    <a:pt x="183188" y="171483"/>
                    <a:pt x="161894" y="192714"/>
                    <a:pt x="135627" y="192714"/>
                  </a:cubicBezTo>
                  <a:cubicBezTo>
                    <a:pt x="109360" y="192714"/>
                    <a:pt x="88066" y="171483"/>
                    <a:pt x="88066" y="145294"/>
                  </a:cubicBezTo>
                  <a:cubicBezTo>
                    <a:pt x="88066" y="119105"/>
                    <a:pt x="109360" y="97874"/>
                    <a:pt x="135627" y="97874"/>
                  </a:cubicBezTo>
                  <a:close/>
                  <a:moveTo>
                    <a:pt x="315239" y="79716"/>
                  </a:moveTo>
                  <a:lnTo>
                    <a:pt x="315239" y="97849"/>
                  </a:lnTo>
                  <a:lnTo>
                    <a:pt x="533394" y="97849"/>
                  </a:lnTo>
                  <a:lnTo>
                    <a:pt x="533394" y="79716"/>
                  </a:lnTo>
                  <a:close/>
                  <a:moveTo>
                    <a:pt x="135690" y="79602"/>
                  </a:moveTo>
                  <a:cubicBezTo>
                    <a:pt x="99369" y="79602"/>
                    <a:pt x="69901" y="109140"/>
                    <a:pt x="69901" y="145292"/>
                  </a:cubicBezTo>
                  <a:cubicBezTo>
                    <a:pt x="69901" y="181443"/>
                    <a:pt x="99369" y="210867"/>
                    <a:pt x="135690" y="210867"/>
                  </a:cubicBezTo>
                  <a:cubicBezTo>
                    <a:pt x="171897" y="210867"/>
                    <a:pt x="201365" y="181443"/>
                    <a:pt x="201365" y="145292"/>
                  </a:cubicBezTo>
                  <a:cubicBezTo>
                    <a:pt x="201365" y="109140"/>
                    <a:pt x="171897" y="79602"/>
                    <a:pt x="135690" y="79602"/>
                  </a:cubicBezTo>
                  <a:close/>
                  <a:moveTo>
                    <a:pt x="0" y="0"/>
                  </a:moveTo>
                  <a:lnTo>
                    <a:pt x="606721" y="0"/>
                  </a:lnTo>
                  <a:lnTo>
                    <a:pt x="606721" y="476246"/>
                  </a:lnTo>
                  <a:lnTo>
                    <a:pt x="0" y="476246"/>
                  </a:ln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2" name="椭圆 24"/>
            <p:cNvSpPr/>
            <p:nvPr/>
          </p:nvSpPr>
          <p:spPr>
            <a:xfrm>
              <a:off x="1823397" y="4759200"/>
              <a:ext cx="319034" cy="318586"/>
            </a:xfrm>
            <a:custGeom>
              <a:avLst/>
              <a:gdLst>
                <a:gd name="connsiteX0" fmla="*/ 161808 w 607614"/>
                <a:gd name="connsiteY0" fmla="*/ 404249 h 606761"/>
                <a:gd name="connsiteX1" fmla="*/ 161808 w 607614"/>
                <a:gd name="connsiteY1" fmla="*/ 434590 h 606761"/>
                <a:gd name="connsiteX2" fmla="*/ 445806 w 607614"/>
                <a:gd name="connsiteY2" fmla="*/ 434590 h 606761"/>
                <a:gd name="connsiteX3" fmla="*/ 445806 w 607614"/>
                <a:gd name="connsiteY3" fmla="*/ 404249 h 606761"/>
                <a:gd name="connsiteX4" fmla="*/ 142065 w 607614"/>
                <a:gd name="connsiteY4" fmla="*/ 384526 h 606761"/>
                <a:gd name="connsiteX5" fmla="*/ 465549 w 607614"/>
                <a:gd name="connsiteY5" fmla="*/ 384526 h 606761"/>
                <a:gd name="connsiteX6" fmla="*/ 465549 w 607614"/>
                <a:gd name="connsiteY6" fmla="*/ 455071 h 606761"/>
                <a:gd name="connsiteX7" fmla="*/ 142065 w 607614"/>
                <a:gd name="connsiteY7" fmla="*/ 455071 h 606761"/>
                <a:gd name="connsiteX8" fmla="*/ 303868 w 607614"/>
                <a:gd name="connsiteY8" fmla="*/ 139594 h 606761"/>
                <a:gd name="connsiteX9" fmla="*/ 170955 w 607614"/>
                <a:gd name="connsiteY9" fmla="*/ 333713 h 606761"/>
                <a:gd name="connsiteX10" fmla="*/ 436782 w 607614"/>
                <a:gd name="connsiteY10" fmla="*/ 333713 h 606761"/>
                <a:gd name="connsiteX11" fmla="*/ 303868 w 607614"/>
                <a:gd name="connsiteY11" fmla="*/ 111348 h 606761"/>
                <a:gd name="connsiteX12" fmla="*/ 312223 w 607614"/>
                <a:gd name="connsiteY12" fmla="*/ 115329 h 606761"/>
                <a:gd name="connsiteX13" fmla="*/ 464124 w 607614"/>
                <a:gd name="connsiteY13" fmla="*/ 338263 h 606761"/>
                <a:gd name="connsiteX14" fmla="*/ 464883 w 607614"/>
                <a:gd name="connsiteY14" fmla="*/ 348879 h 606761"/>
                <a:gd name="connsiteX15" fmla="*/ 455769 w 607614"/>
                <a:gd name="connsiteY15" fmla="*/ 354187 h 606761"/>
                <a:gd name="connsiteX16" fmla="*/ 151967 w 607614"/>
                <a:gd name="connsiteY16" fmla="*/ 354187 h 606761"/>
                <a:gd name="connsiteX17" fmla="*/ 142853 w 607614"/>
                <a:gd name="connsiteY17" fmla="*/ 348879 h 606761"/>
                <a:gd name="connsiteX18" fmla="*/ 143613 w 607614"/>
                <a:gd name="connsiteY18" fmla="*/ 338263 h 606761"/>
                <a:gd name="connsiteX19" fmla="*/ 295514 w 607614"/>
                <a:gd name="connsiteY19" fmla="*/ 115329 h 606761"/>
                <a:gd name="connsiteX20" fmla="*/ 303868 w 607614"/>
                <a:gd name="connsiteY20" fmla="*/ 111348 h 606761"/>
                <a:gd name="connsiteX21" fmla="*/ 303807 w 607614"/>
                <a:gd name="connsiteY21" fmla="*/ 20478 h 606761"/>
                <a:gd name="connsiteX22" fmla="*/ 20507 w 607614"/>
                <a:gd name="connsiteY22" fmla="*/ 303380 h 606761"/>
                <a:gd name="connsiteX23" fmla="*/ 303807 w 607614"/>
                <a:gd name="connsiteY23" fmla="*/ 586283 h 606761"/>
                <a:gd name="connsiteX24" fmla="*/ 587107 w 607614"/>
                <a:gd name="connsiteY24" fmla="*/ 303380 h 606761"/>
                <a:gd name="connsiteX25" fmla="*/ 303807 w 607614"/>
                <a:gd name="connsiteY25" fmla="*/ 20478 h 606761"/>
                <a:gd name="connsiteX26" fmla="*/ 303807 w 607614"/>
                <a:gd name="connsiteY26" fmla="*/ 0 h 606761"/>
                <a:gd name="connsiteX27" fmla="*/ 607614 w 607614"/>
                <a:gd name="connsiteY27" fmla="*/ 303380 h 606761"/>
                <a:gd name="connsiteX28" fmla="*/ 303807 w 607614"/>
                <a:gd name="connsiteY28" fmla="*/ 606761 h 606761"/>
                <a:gd name="connsiteX29" fmla="*/ 0 w 607614"/>
                <a:gd name="connsiteY29" fmla="*/ 303380 h 606761"/>
                <a:gd name="connsiteX30" fmla="*/ 303807 w 607614"/>
                <a:gd name="connsiteY30" fmla="*/ 0 h 606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7614" h="606761">
                  <a:moveTo>
                    <a:pt x="161808" y="404249"/>
                  </a:moveTo>
                  <a:lnTo>
                    <a:pt x="161808" y="434590"/>
                  </a:lnTo>
                  <a:lnTo>
                    <a:pt x="445806" y="434590"/>
                  </a:lnTo>
                  <a:lnTo>
                    <a:pt x="445806" y="404249"/>
                  </a:lnTo>
                  <a:close/>
                  <a:moveTo>
                    <a:pt x="142065" y="384526"/>
                  </a:moveTo>
                  <a:lnTo>
                    <a:pt x="465549" y="384526"/>
                  </a:lnTo>
                  <a:lnTo>
                    <a:pt x="465549" y="455071"/>
                  </a:lnTo>
                  <a:lnTo>
                    <a:pt x="142065" y="455071"/>
                  </a:lnTo>
                  <a:close/>
                  <a:moveTo>
                    <a:pt x="303868" y="139594"/>
                  </a:moveTo>
                  <a:lnTo>
                    <a:pt x="170955" y="333713"/>
                  </a:lnTo>
                  <a:lnTo>
                    <a:pt x="436782" y="333713"/>
                  </a:lnTo>
                  <a:close/>
                  <a:moveTo>
                    <a:pt x="303868" y="111348"/>
                  </a:moveTo>
                  <a:cubicBezTo>
                    <a:pt x="307096" y="111348"/>
                    <a:pt x="310324" y="112675"/>
                    <a:pt x="312223" y="115329"/>
                  </a:cubicBezTo>
                  <a:lnTo>
                    <a:pt x="464124" y="338263"/>
                  </a:lnTo>
                  <a:cubicBezTo>
                    <a:pt x="466402" y="341296"/>
                    <a:pt x="466402" y="345087"/>
                    <a:pt x="464883" y="348879"/>
                  </a:cubicBezTo>
                  <a:cubicBezTo>
                    <a:pt x="462605" y="351912"/>
                    <a:pt x="459567" y="354187"/>
                    <a:pt x="455769" y="354187"/>
                  </a:cubicBezTo>
                  <a:lnTo>
                    <a:pt x="151967" y="354187"/>
                  </a:lnTo>
                  <a:cubicBezTo>
                    <a:pt x="148170" y="354187"/>
                    <a:pt x="145132" y="351912"/>
                    <a:pt x="142853" y="348879"/>
                  </a:cubicBezTo>
                  <a:cubicBezTo>
                    <a:pt x="141334" y="345087"/>
                    <a:pt x="141334" y="341296"/>
                    <a:pt x="143613" y="338263"/>
                  </a:cubicBezTo>
                  <a:lnTo>
                    <a:pt x="295514" y="115329"/>
                  </a:lnTo>
                  <a:cubicBezTo>
                    <a:pt x="297413" y="112675"/>
                    <a:pt x="300640" y="111348"/>
                    <a:pt x="303868" y="111348"/>
                  </a:cubicBezTo>
                  <a:close/>
                  <a:moveTo>
                    <a:pt x="303807" y="20478"/>
                  </a:moveTo>
                  <a:cubicBezTo>
                    <a:pt x="147347" y="20478"/>
                    <a:pt x="20507" y="147139"/>
                    <a:pt x="20507" y="303380"/>
                  </a:cubicBezTo>
                  <a:cubicBezTo>
                    <a:pt x="20507" y="459622"/>
                    <a:pt x="147347" y="586283"/>
                    <a:pt x="303807" y="586283"/>
                  </a:cubicBezTo>
                  <a:cubicBezTo>
                    <a:pt x="460268" y="586283"/>
                    <a:pt x="587107" y="459622"/>
                    <a:pt x="587107" y="303380"/>
                  </a:cubicBezTo>
                  <a:cubicBezTo>
                    <a:pt x="587107" y="147139"/>
                    <a:pt x="460268" y="20478"/>
                    <a:pt x="303807" y="20478"/>
                  </a:cubicBezTo>
                  <a:close/>
                  <a:moveTo>
                    <a:pt x="303807" y="0"/>
                  </a:moveTo>
                  <a:cubicBezTo>
                    <a:pt x="471661" y="0"/>
                    <a:pt x="607614" y="135763"/>
                    <a:pt x="607614" y="303380"/>
                  </a:cubicBezTo>
                  <a:cubicBezTo>
                    <a:pt x="607614" y="470998"/>
                    <a:pt x="471661" y="606761"/>
                    <a:pt x="303807" y="606761"/>
                  </a:cubicBezTo>
                  <a:cubicBezTo>
                    <a:pt x="135953" y="606761"/>
                    <a:pt x="0" y="470998"/>
                    <a:pt x="0" y="303380"/>
                  </a:cubicBezTo>
                  <a:cubicBezTo>
                    <a:pt x="0" y="135763"/>
                    <a:pt x="135953" y="0"/>
                    <a:pt x="303807"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3" name="文本框1"/>
            <p:cNvSpPr txBox="1"/>
            <p:nvPr/>
          </p:nvSpPr>
          <p:spPr>
            <a:xfrm>
              <a:off x="2249588" y="2359909"/>
              <a:ext cx="5295703" cy="615553"/>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b="1" dirty="0">
                  <a:solidFill>
                    <a:srgbClr val="7188A8"/>
                  </a:solidFill>
                  <a:latin typeface="思源黑体 CN Bold" panose="020B0800000000000000" pitchFamily="34" charset="-122"/>
                  <a:ea typeface="思源黑体 CN Bold" panose="020B0800000000000000" pitchFamily="34" charset="-122"/>
                </a:rPr>
                <a:t>H. </a:t>
              </a:r>
              <a:r>
                <a:rPr lang="en-US" b="1" dirty="0" err="1">
                  <a:solidFill>
                    <a:srgbClr val="7188A8"/>
                  </a:solidFill>
                  <a:latin typeface="思源黑体 CN Bold" panose="020B0800000000000000" pitchFamily="34" charset="-122"/>
                  <a:ea typeface="思源黑体 CN Bold" panose="020B0800000000000000" pitchFamily="34" charset="-122"/>
                </a:rPr>
                <a:t>Bencraft</a:t>
              </a:r>
              <a:r>
                <a:rPr lang="en-US" b="1" dirty="0">
                  <a:solidFill>
                    <a:srgbClr val="7188A8"/>
                  </a:solidFill>
                  <a:latin typeface="思源黑体 CN Bold" panose="020B0800000000000000" pitchFamily="34" charset="-122"/>
                  <a:ea typeface="思源黑体 CN Bold" panose="020B0800000000000000" pitchFamily="34" charset="-122"/>
                </a:rPr>
                <a:t> Joly </a:t>
              </a:r>
              <a:r>
                <a:rPr lang="zh-CN" altLang="en-US" b="1" dirty="0">
                  <a:solidFill>
                    <a:srgbClr val="7188A8"/>
                  </a:solidFill>
                  <a:latin typeface="思源黑体 CN Bold" panose="020B0800000000000000" pitchFamily="34" charset="-122"/>
                  <a:ea typeface="思源黑体 CN Bold" panose="020B0800000000000000" pitchFamily="34" charset="-122"/>
                </a:rPr>
                <a:t>周骊 </a:t>
              </a:r>
              <a:r>
                <a:rPr lang="en-US" altLang="zh-CN" b="1" dirty="0">
                  <a:solidFill>
                    <a:srgbClr val="7188A8"/>
                  </a:solidFill>
                  <a:latin typeface="思源黑体 CN Bold" panose="020B0800000000000000" pitchFamily="34" charset="-122"/>
                  <a:ea typeface="思源黑体 CN Bold" panose="020B0800000000000000" pitchFamily="34" charset="-122"/>
                </a:rPr>
                <a:t>(?-1898)</a:t>
              </a:r>
              <a:endParaRPr lang="en-US" b="1" dirty="0">
                <a:solidFill>
                  <a:srgbClr val="7188A8"/>
                </a:solidFill>
                <a:latin typeface="思源黑体 CN Bold" panose="020B0800000000000000" pitchFamily="34" charset="-122"/>
                <a:ea typeface="思源黑体 CN Bold" panose="020B0800000000000000" pitchFamily="34" charset="-122"/>
              </a:endParaRPr>
            </a:p>
            <a:p>
              <a:pPr marL="0" marR="0" lvl="0" indent="0" algn="l" defTabSz="914400" rtl="0" eaLnBrk="1" fontAlgn="auto" latinLnBrk="0" hangingPunct="1">
                <a:lnSpc>
                  <a:spcPct val="100000"/>
                </a:lnSpc>
                <a:spcBef>
                  <a:spcPts val="0"/>
                </a:spcBef>
                <a:spcAft>
                  <a:spcPts val="0"/>
                </a:spcAft>
                <a:buClrTx/>
                <a:buSzTx/>
                <a:buFontTx/>
                <a:buNone/>
                <a:defRPr/>
              </a:pPr>
              <a:r>
                <a:rPr lang="en-US" sz="1600" b="1" dirty="0">
                  <a:solidFill>
                    <a:srgbClr val="7188A8"/>
                  </a:solidFill>
                  <a:latin typeface="思源黑体 CN Bold" panose="020B0800000000000000" pitchFamily="34" charset="-122"/>
                  <a:ea typeface="思源黑体 CN Bold" panose="020B0800000000000000" pitchFamily="34" charset="-122"/>
                </a:rPr>
                <a:t>Published the first fifty-six chapters (1892) </a:t>
              </a:r>
              <a:r>
                <a:rPr lang="zh-CN" altLang="en-US" sz="1600" b="1" dirty="0">
                  <a:solidFill>
                    <a:srgbClr val="7188A8"/>
                  </a:solidFill>
                  <a:latin typeface="思源黑体 CN Bold" panose="020B0800000000000000" pitchFamily="34" charset="-122"/>
                  <a:ea typeface="思源黑体 CN Bold" panose="020B0800000000000000" pitchFamily="34" charset="-122"/>
                </a:rPr>
                <a:t>翻译了前</a:t>
              </a:r>
              <a:r>
                <a:rPr lang="en-US" altLang="zh-CN" sz="1600" b="1" dirty="0">
                  <a:solidFill>
                    <a:srgbClr val="7188A8"/>
                  </a:solidFill>
                  <a:latin typeface="思源黑体 CN Bold" panose="020B0800000000000000" pitchFamily="34" charset="-122"/>
                  <a:ea typeface="思源黑体 CN Bold" panose="020B0800000000000000" pitchFamily="34" charset="-122"/>
                </a:rPr>
                <a:t>56</a:t>
              </a:r>
              <a:r>
                <a:rPr lang="zh-CN" altLang="en-US" sz="1600" b="1" dirty="0">
                  <a:solidFill>
                    <a:srgbClr val="7188A8"/>
                  </a:solidFill>
                  <a:latin typeface="思源黑体 CN Bold" panose="020B0800000000000000" pitchFamily="34" charset="-122"/>
                  <a:ea typeface="思源黑体 CN Bold" panose="020B0800000000000000" pitchFamily="34" charset="-122"/>
                </a:rPr>
                <a:t>回</a:t>
              </a:r>
              <a:endParaRPr lang="en-US" sz="1600" b="1" dirty="0">
                <a:solidFill>
                  <a:srgbClr val="7188A8"/>
                </a:solidFill>
                <a:latin typeface="思源黑体 CN Bold" panose="020B0800000000000000" pitchFamily="34" charset="-122"/>
                <a:ea typeface="思源黑体 CN Bold" panose="020B0800000000000000" pitchFamily="34" charset="-122"/>
              </a:endParaRPr>
            </a:p>
          </p:txBody>
        </p:sp>
        <p:sp>
          <p:nvSpPr>
            <p:cNvPr id="15" name="文本框1"/>
            <p:cNvSpPr txBox="1"/>
            <p:nvPr/>
          </p:nvSpPr>
          <p:spPr>
            <a:xfrm>
              <a:off x="2249588" y="3487704"/>
              <a:ext cx="8142817" cy="8617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Wang Chi-Chen </a:t>
              </a:r>
              <a:r>
                <a:rPr kumimoji="0" lang="zh-CN" altLang="en-US"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王际真</a:t>
              </a:r>
              <a:endParaRPr kumimoji="0" lang="en-US" altLang="zh-CN"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Published an abridged translation focusing on the love story in the novel (1929) </a:t>
              </a:r>
            </a:p>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出版了一个以小说中爱情故事为中心的节译本</a:t>
              </a:r>
              <a:endPar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p:txBody>
        </p:sp>
      </p:grpSp>
    </p:spTree>
    <p:extLst>
      <p:ext uri="{BB962C8B-B14F-4D97-AF65-F5344CB8AC3E}">
        <p14:creationId xmlns:p14="http://schemas.microsoft.com/office/powerpoint/2010/main" val="3923655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419869" y="441289"/>
            <a:ext cx="10637819" cy="533346"/>
            <a:chOff x="-419868" y="455941"/>
            <a:chExt cx="8042586" cy="571960"/>
          </a:xfrm>
        </p:grpSpPr>
        <p:sp>
          <p:nvSpPr>
            <p:cNvPr id="5" name="文本框 4"/>
            <p:cNvSpPr txBox="1"/>
            <p:nvPr/>
          </p:nvSpPr>
          <p:spPr>
            <a:xfrm>
              <a:off x="-419868" y="455941"/>
              <a:ext cx="8042586" cy="461665"/>
            </a:xfrm>
            <a:prstGeom prst="rect">
              <a:avLst/>
            </a:prstGeom>
            <a:noFill/>
          </p:spPr>
          <p:txBody>
            <a:bodyPr wrap="none" rtlCol="0">
              <a:spAutoFit/>
            </a:bodyPr>
            <a:lstStyle/>
            <a:p>
              <a:pPr algn="ctr"/>
              <a:r>
                <a:rPr lang="en-US" altLang="zh-CN" sz="2400" b="1" dirty="0">
                  <a:solidFill>
                    <a:srgbClr val="7188A8"/>
                  </a:solidFill>
                  <a:cs typeface="+mn-ea"/>
                  <a:sym typeface="+mn-lt"/>
                </a:rPr>
                <a:t>From Partial Translation to Full Translation </a:t>
              </a:r>
              <a:r>
                <a:rPr lang="zh-CN" altLang="en-US" sz="2400" b="1" dirty="0">
                  <a:solidFill>
                    <a:srgbClr val="7188A8"/>
                  </a:solidFill>
                  <a:cs typeface="+mn-ea"/>
                  <a:sym typeface="+mn-lt"/>
                </a:rPr>
                <a:t>由节译到全译</a:t>
              </a:r>
            </a:p>
          </p:txBody>
        </p:sp>
        <p:sp>
          <p:nvSpPr>
            <p:cNvPr id="4" name="矩形 3"/>
            <p:cNvSpPr/>
            <p:nvPr/>
          </p:nvSpPr>
          <p:spPr>
            <a:xfrm>
              <a:off x="334963" y="486219"/>
              <a:ext cx="278711" cy="541682"/>
            </a:xfrm>
            <a:prstGeom prst="rect">
              <a:avLst/>
            </a:prstGeom>
            <a:solidFill>
              <a:srgbClr val="718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grpSp>
        <p:nvGrpSpPr>
          <p:cNvPr id="19" name="组合 18"/>
          <p:cNvGrpSpPr/>
          <p:nvPr/>
        </p:nvGrpSpPr>
        <p:grpSpPr>
          <a:xfrm>
            <a:off x="1642428" y="2124841"/>
            <a:ext cx="9940859" cy="2733494"/>
            <a:chOff x="1716240" y="2344292"/>
            <a:chExt cx="8828542" cy="2733494"/>
          </a:xfrm>
        </p:grpSpPr>
        <p:sp>
          <p:nvSpPr>
            <p:cNvPr id="7" name="椭圆 6"/>
            <p:cNvSpPr/>
            <p:nvPr/>
          </p:nvSpPr>
          <p:spPr>
            <a:xfrm>
              <a:off x="1716240" y="2344292"/>
              <a:ext cx="533348" cy="533346"/>
            </a:xfrm>
            <a:prstGeom prst="ellipse">
              <a:avLst/>
            </a:prstGeom>
            <a:solidFill>
              <a:srgbClr val="7188A8"/>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8" name="椭圆 7"/>
            <p:cNvSpPr/>
            <p:nvPr/>
          </p:nvSpPr>
          <p:spPr>
            <a:xfrm>
              <a:off x="1716240" y="3498056"/>
              <a:ext cx="533348" cy="533346"/>
            </a:xfrm>
            <a:prstGeom prst="ellipse">
              <a:avLst/>
            </a:prstGeom>
            <a:solidFill>
              <a:srgbClr val="96C0E9"/>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0" name="椭圆 22"/>
            <p:cNvSpPr/>
            <p:nvPr/>
          </p:nvSpPr>
          <p:spPr>
            <a:xfrm>
              <a:off x="1823397" y="2458690"/>
              <a:ext cx="319034" cy="304550"/>
            </a:xfrm>
            <a:custGeom>
              <a:avLst/>
              <a:gdLst>
                <a:gd name="connsiteX0" fmla="*/ 442231 w 602715"/>
                <a:gd name="connsiteY0" fmla="*/ 415741 h 575353"/>
                <a:gd name="connsiteX1" fmla="*/ 479375 w 602715"/>
                <a:gd name="connsiteY1" fmla="*/ 514894 h 575353"/>
                <a:gd name="connsiteX2" fmla="*/ 500369 w 602715"/>
                <a:gd name="connsiteY2" fmla="*/ 472976 h 575353"/>
                <a:gd name="connsiteX3" fmla="*/ 542357 w 602715"/>
                <a:gd name="connsiteY3" fmla="*/ 452017 h 575353"/>
                <a:gd name="connsiteX4" fmla="*/ 405895 w 602715"/>
                <a:gd name="connsiteY4" fmla="*/ 379466 h 575353"/>
                <a:gd name="connsiteX5" fmla="*/ 596458 w 602715"/>
                <a:gd name="connsiteY5" fmla="*/ 449598 h 575353"/>
                <a:gd name="connsiteX6" fmla="*/ 526208 w 602715"/>
                <a:gd name="connsiteY6" fmla="*/ 484262 h 575353"/>
                <a:gd name="connsiteX7" fmla="*/ 599688 w 602715"/>
                <a:gd name="connsiteY7" fmla="*/ 557618 h 575353"/>
                <a:gd name="connsiteX8" fmla="*/ 599688 w 602715"/>
                <a:gd name="connsiteY8" fmla="*/ 572129 h 575353"/>
                <a:gd name="connsiteX9" fmla="*/ 591613 w 602715"/>
                <a:gd name="connsiteY9" fmla="*/ 575353 h 575353"/>
                <a:gd name="connsiteX10" fmla="*/ 584346 w 602715"/>
                <a:gd name="connsiteY10" fmla="*/ 572129 h 575353"/>
                <a:gd name="connsiteX11" fmla="*/ 510866 w 602715"/>
                <a:gd name="connsiteY11" fmla="*/ 499578 h 575353"/>
                <a:gd name="connsiteX12" fmla="*/ 476145 w 602715"/>
                <a:gd name="connsiteY12" fmla="*/ 568904 h 575353"/>
                <a:gd name="connsiteX13" fmla="*/ 280047 w 602715"/>
                <a:gd name="connsiteY13" fmla="*/ 64374 h 575353"/>
                <a:gd name="connsiteX14" fmla="*/ 258242 w 602715"/>
                <a:gd name="connsiteY14" fmla="*/ 86154 h 575353"/>
                <a:gd name="connsiteX15" fmla="*/ 280047 w 602715"/>
                <a:gd name="connsiteY15" fmla="*/ 107934 h 575353"/>
                <a:gd name="connsiteX16" fmla="*/ 301045 w 602715"/>
                <a:gd name="connsiteY16" fmla="*/ 86154 h 575353"/>
                <a:gd name="connsiteX17" fmla="*/ 280047 w 602715"/>
                <a:gd name="connsiteY17" fmla="*/ 64374 h 575353"/>
                <a:gd name="connsiteX18" fmla="*/ 183205 w 602715"/>
                <a:gd name="connsiteY18" fmla="*/ 64374 h 575353"/>
                <a:gd name="connsiteX19" fmla="*/ 161432 w 602715"/>
                <a:gd name="connsiteY19" fmla="*/ 86154 h 575353"/>
                <a:gd name="connsiteX20" fmla="*/ 183205 w 602715"/>
                <a:gd name="connsiteY20" fmla="*/ 107934 h 575353"/>
                <a:gd name="connsiteX21" fmla="*/ 204171 w 602715"/>
                <a:gd name="connsiteY21" fmla="*/ 86154 h 575353"/>
                <a:gd name="connsiteX22" fmla="*/ 183205 w 602715"/>
                <a:gd name="connsiteY22" fmla="*/ 64374 h 575353"/>
                <a:gd name="connsiteX23" fmla="*/ 86363 w 602715"/>
                <a:gd name="connsiteY23" fmla="*/ 64374 h 575353"/>
                <a:gd name="connsiteX24" fmla="*/ 64558 w 602715"/>
                <a:gd name="connsiteY24" fmla="*/ 86154 h 575353"/>
                <a:gd name="connsiteX25" fmla="*/ 86363 w 602715"/>
                <a:gd name="connsiteY25" fmla="*/ 107934 h 575353"/>
                <a:gd name="connsiteX26" fmla="*/ 107361 w 602715"/>
                <a:gd name="connsiteY26" fmla="*/ 86154 h 575353"/>
                <a:gd name="connsiteX27" fmla="*/ 86363 w 602715"/>
                <a:gd name="connsiteY27" fmla="*/ 64374 h 575353"/>
                <a:gd name="connsiteX28" fmla="*/ 280047 w 602715"/>
                <a:gd name="connsiteY28" fmla="*/ 43401 h 575353"/>
                <a:gd name="connsiteX29" fmla="*/ 322850 w 602715"/>
                <a:gd name="connsiteY29" fmla="*/ 86154 h 575353"/>
                <a:gd name="connsiteX30" fmla="*/ 280047 w 602715"/>
                <a:gd name="connsiteY30" fmla="*/ 128907 h 575353"/>
                <a:gd name="connsiteX31" fmla="*/ 236437 w 602715"/>
                <a:gd name="connsiteY31" fmla="*/ 86154 h 575353"/>
                <a:gd name="connsiteX32" fmla="*/ 280047 w 602715"/>
                <a:gd name="connsiteY32" fmla="*/ 43401 h 575353"/>
                <a:gd name="connsiteX33" fmla="*/ 183205 w 602715"/>
                <a:gd name="connsiteY33" fmla="*/ 43401 h 575353"/>
                <a:gd name="connsiteX34" fmla="*/ 225943 w 602715"/>
                <a:gd name="connsiteY34" fmla="*/ 86154 h 575353"/>
                <a:gd name="connsiteX35" fmla="*/ 183205 w 602715"/>
                <a:gd name="connsiteY35" fmla="*/ 128907 h 575353"/>
                <a:gd name="connsiteX36" fmla="*/ 139660 w 602715"/>
                <a:gd name="connsiteY36" fmla="*/ 86154 h 575353"/>
                <a:gd name="connsiteX37" fmla="*/ 183205 w 602715"/>
                <a:gd name="connsiteY37" fmla="*/ 43401 h 575353"/>
                <a:gd name="connsiteX38" fmla="*/ 86363 w 602715"/>
                <a:gd name="connsiteY38" fmla="*/ 43401 h 575353"/>
                <a:gd name="connsiteX39" fmla="*/ 129166 w 602715"/>
                <a:gd name="connsiteY39" fmla="*/ 86154 h 575353"/>
                <a:gd name="connsiteX40" fmla="*/ 86363 w 602715"/>
                <a:gd name="connsiteY40" fmla="*/ 128907 h 575353"/>
                <a:gd name="connsiteX41" fmla="*/ 42753 w 602715"/>
                <a:gd name="connsiteY41" fmla="*/ 86154 h 575353"/>
                <a:gd name="connsiteX42" fmla="*/ 86363 w 602715"/>
                <a:gd name="connsiteY42" fmla="*/ 43401 h 575353"/>
                <a:gd name="connsiteX43" fmla="*/ 21790 w 602715"/>
                <a:gd name="connsiteY43" fmla="*/ 21754 h 575353"/>
                <a:gd name="connsiteX44" fmla="*/ 21790 w 602715"/>
                <a:gd name="connsiteY44" fmla="*/ 150669 h 575353"/>
                <a:gd name="connsiteX45" fmla="*/ 538305 w 602715"/>
                <a:gd name="connsiteY45" fmla="*/ 150669 h 575353"/>
                <a:gd name="connsiteX46" fmla="*/ 538305 w 602715"/>
                <a:gd name="connsiteY46" fmla="*/ 21754 h 575353"/>
                <a:gd name="connsiteX47" fmla="*/ 10492 w 602715"/>
                <a:gd name="connsiteY47" fmla="*/ 0 h 575353"/>
                <a:gd name="connsiteX48" fmla="*/ 548796 w 602715"/>
                <a:gd name="connsiteY48" fmla="*/ 0 h 575353"/>
                <a:gd name="connsiteX49" fmla="*/ 559288 w 602715"/>
                <a:gd name="connsiteY49" fmla="*/ 11280 h 575353"/>
                <a:gd name="connsiteX50" fmla="*/ 559288 w 602715"/>
                <a:gd name="connsiteY50" fmla="*/ 161143 h 575353"/>
                <a:gd name="connsiteX51" fmla="*/ 559288 w 602715"/>
                <a:gd name="connsiteY51" fmla="*/ 365795 h 575353"/>
                <a:gd name="connsiteX52" fmla="*/ 548796 w 602715"/>
                <a:gd name="connsiteY52" fmla="*/ 376269 h 575353"/>
                <a:gd name="connsiteX53" fmla="*/ 538305 w 602715"/>
                <a:gd name="connsiteY53" fmla="*/ 365795 h 575353"/>
                <a:gd name="connsiteX54" fmla="*/ 538305 w 602715"/>
                <a:gd name="connsiteY54" fmla="*/ 172423 h 575353"/>
                <a:gd name="connsiteX55" fmla="*/ 21790 w 602715"/>
                <a:gd name="connsiteY55" fmla="*/ 172423 h 575353"/>
                <a:gd name="connsiteX56" fmla="*/ 21790 w 602715"/>
                <a:gd name="connsiteY56" fmla="*/ 526938 h 575353"/>
                <a:gd name="connsiteX57" fmla="*/ 376894 w 602715"/>
                <a:gd name="connsiteY57" fmla="*/ 526938 h 575353"/>
                <a:gd name="connsiteX58" fmla="*/ 387386 w 602715"/>
                <a:gd name="connsiteY58" fmla="*/ 537413 h 575353"/>
                <a:gd name="connsiteX59" fmla="*/ 376894 w 602715"/>
                <a:gd name="connsiteY59" fmla="*/ 547887 h 575353"/>
                <a:gd name="connsiteX60" fmla="*/ 10492 w 602715"/>
                <a:gd name="connsiteY60" fmla="*/ 547887 h 575353"/>
                <a:gd name="connsiteX61" fmla="*/ 0 w 602715"/>
                <a:gd name="connsiteY61" fmla="*/ 537413 h 575353"/>
                <a:gd name="connsiteX62" fmla="*/ 0 w 602715"/>
                <a:gd name="connsiteY62" fmla="*/ 161143 h 575353"/>
                <a:gd name="connsiteX63" fmla="*/ 0 w 602715"/>
                <a:gd name="connsiteY63" fmla="*/ 11280 h 575353"/>
                <a:gd name="connsiteX64" fmla="*/ 10492 w 602715"/>
                <a:gd name="connsiteY64" fmla="*/ 0 h 575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02715" h="575353">
                  <a:moveTo>
                    <a:pt x="442231" y="415741"/>
                  </a:moveTo>
                  <a:lnTo>
                    <a:pt x="479375" y="514894"/>
                  </a:lnTo>
                  <a:lnTo>
                    <a:pt x="500369" y="472976"/>
                  </a:lnTo>
                  <a:lnTo>
                    <a:pt x="542357" y="452017"/>
                  </a:lnTo>
                  <a:close/>
                  <a:moveTo>
                    <a:pt x="405895" y="379466"/>
                  </a:moveTo>
                  <a:lnTo>
                    <a:pt x="596458" y="449598"/>
                  </a:lnTo>
                  <a:lnTo>
                    <a:pt x="526208" y="484262"/>
                  </a:lnTo>
                  <a:lnTo>
                    <a:pt x="599688" y="557618"/>
                  </a:lnTo>
                  <a:cubicBezTo>
                    <a:pt x="603725" y="561649"/>
                    <a:pt x="603725" y="568098"/>
                    <a:pt x="599688" y="572129"/>
                  </a:cubicBezTo>
                  <a:cubicBezTo>
                    <a:pt x="597265" y="574547"/>
                    <a:pt x="594843" y="575353"/>
                    <a:pt x="591613" y="575353"/>
                  </a:cubicBezTo>
                  <a:cubicBezTo>
                    <a:pt x="589191" y="575353"/>
                    <a:pt x="586768" y="574547"/>
                    <a:pt x="584346" y="572129"/>
                  </a:cubicBezTo>
                  <a:lnTo>
                    <a:pt x="510866" y="499578"/>
                  </a:lnTo>
                  <a:lnTo>
                    <a:pt x="476145" y="568904"/>
                  </a:lnTo>
                  <a:close/>
                  <a:moveTo>
                    <a:pt x="280047" y="64374"/>
                  </a:moveTo>
                  <a:cubicBezTo>
                    <a:pt x="267933" y="64374"/>
                    <a:pt x="258242" y="74054"/>
                    <a:pt x="258242" y="86154"/>
                  </a:cubicBezTo>
                  <a:cubicBezTo>
                    <a:pt x="258242" y="98254"/>
                    <a:pt x="267933" y="107934"/>
                    <a:pt x="280047" y="107934"/>
                  </a:cubicBezTo>
                  <a:cubicBezTo>
                    <a:pt x="291354" y="107934"/>
                    <a:pt x="301045" y="98254"/>
                    <a:pt x="301045" y="86154"/>
                  </a:cubicBezTo>
                  <a:cubicBezTo>
                    <a:pt x="301045" y="74054"/>
                    <a:pt x="291354" y="64374"/>
                    <a:pt x="280047" y="64374"/>
                  </a:cubicBezTo>
                  <a:close/>
                  <a:moveTo>
                    <a:pt x="183205" y="64374"/>
                  </a:moveTo>
                  <a:cubicBezTo>
                    <a:pt x="171109" y="64374"/>
                    <a:pt x="161432" y="74054"/>
                    <a:pt x="161432" y="86154"/>
                  </a:cubicBezTo>
                  <a:cubicBezTo>
                    <a:pt x="161432" y="98254"/>
                    <a:pt x="171109" y="107934"/>
                    <a:pt x="183205" y="107934"/>
                  </a:cubicBezTo>
                  <a:cubicBezTo>
                    <a:pt x="194494" y="107934"/>
                    <a:pt x="204171" y="98254"/>
                    <a:pt x="204171" y="86154"/>
                  </a:cubicBezTo>
                  <a:cubicBezTo>
                    <a:pt x="204171" y="74054"/>
                    <a:pt x="194494" y="64374"/>
                    <a:pt x="183205" y="64374"/>
                  </a:cubicBezTo>
                  <a:close/>
                  <a:moveTo>
                    <a:pt x="86363" y="64374"/>
                  </a:moveTo>
                  <a:cubicBezTo>
                    <a:pt x="74249" y="64374"/>
                    <a:pt x="64558" y="74054"/>
                    <a:pt x="64558" y="86154"/>
                  </a:cubicBezTo>
                  <a:cubicBezTo>
                    <a:pt x="64558" y="98254"/>
                    <a:pt x="74249" y="107934"/>
                    <a:pt x="86363" y="107934"/>
                  </a:cubicBezTo>
                  <a:cubicBezTo>
                    <a:pt x="97670" y="107934"/>
                    <a:pt x="107361" y="98254"/>
                    <a:pt x="107361" y="86154"/>
                  </a:cubicBezTo>
                  <a:cubicBezTo>
                    <a:pt x="107361" y="74054"/>
                    <a:pt x="97670" y="64374"/>
                    <a:pt x="86363" y="64374"/>
                  </a:cubicBezTo>
                  <a:close/>
                  <a:moveTo>
                    <a:pt x="280047" y="43401"/>
                  </a:moveTo>
                  <a:cubicBezTo>
                    <a:pt x="303468" y="43401"/>
                    <a:pt x="322850" y="62761"/>
                    <a:pt x="322850" y="86154"/>
                  </a:cubicBezTo>
                  <a:cubicBezTo>
                    <a:pt x="322850" y="109547"/>
                    <a:pt x="303468" y="128907"/>
                    <a:pt x="280047" y="128907"/>
                  </a:cubicBezTo>
                  <a:cubicBezTo>
                    <a:pt x="255819" y="128907"/>
                    <a:pt x="236437" y="109547"/>
                    <a:pt x="236437" y="86154"/>
                  </a:cubicBezTo>
                  <a:cubicBezTo>
                    <a:pt x="236437" y="62761"/>
                    <a:pt x="255819" y="43401"/>
                    <a:pt x="280047" y="43401"/>
                  </a:cubicBezTo>
                  <a:close/>
                  <a:moveTo>
                    <a:pt x="183205" y="43401"/>
                  </a:moveTo>
                  <a:cubicBezTo>
                    <a:pt x="206590" y="43401"/>
                    <a:pt x="225943" y="62761"/>
                    <a:pt x="225943" y="86154"/>
                  </a:cubicBezTo>
                  <a:cubicBezTo>
                    <a:pt x="225943" y="109547"/>
                    <a:pt x="206590" y="128907"/>
                    <a:pt x="183205" y="128907"/>
                  </a:cubicBezTo>
                  <a:cubicBezTo>
                    <a:pt x="159013" y="128907"/>
                    <a:pt x="139660" y="109547"/>
                    <a:pt x="139660" y="86154"/>
                  </a:cubicBezTo>
                  <a:cubicBezTo>
                    <a:pt x="139660" y="62761"/>
                    <a:pt x="159013" y="43401"/>
                    <a:pt x="183205" y="43401"/>
                  </a:cubicBezTo>
                  <a:close/>
                  <a:moveTo>
                    <a:pt x="86363" y="43401"/>
                  </a:moveTo>
                  <a:cubicBezTo>
                    <a:pt x="109784" y="43401"/>
                    <a:pt x="129166" y="62761"/>
                    <a:pt x="129166" y="86154"/>
                  </a:cubicBezTo>
                  <a:cubicBezTo>
                    <a:pt x="129166" y="109547"/>
                    <a:pt x="109784" y="128907"/>
                    <a:pt x="86363" y="128907"/>
                  </a:cubicBezTo>
                  <a:cubicBezTo>
                    <a:pt x="62135" y="128907"/>
                    <a:pt x="42753" y="109547"/>
                    <a:pt x="42753" y="86154"/>
                  </a:cubicBezTo>
                  <a:cubicBezTo>
                    <a:pt x="42753" y="62761"/>
                    <a:pt x="62135" y="43401"/>
                    <a:pt x="86363" y="43401"/>
                  </a:cubicBezTo>
                  <a:close/>
                  <a:moveTo>
                    <a:pt x="21790" y="21754"/>
                  </a:moveTo>
                  <a:lnTo>
                    <a:pt x="21790" y="150669"/>
                  </a:lnTo>
                  <a:lnTo>
                    <a:pt x="538305" y="150669"/>
                  </a:lnTo>
                  <a:lnTo>
                    <a:pt x="538305" y="21754"/>
                  </a:lnTo>
                  <a:close/>
                  <a:moveTo>
                    <a:pt x="10492" y="0"/>
                  </a:moveTo>
                  <a:lnTo>
                    <a:pt x="548796" y="0"/>
                  </a:lnTo>
                  <a:cubicBezTo>
                    <a:pt x="554446" y="0"/>
                    <a:pt x="559288" y="4834"/>
                    <a:pt x="559288" y="11280"/>
                  </a:cubicBezTo>
                  <a:lnTo>
                    <a:pt x="559288" y="161143"/>
                  </a:lnTo>
                  <a:lnTo>
                    <a:pt x="559288" y="365795"/>
                  </a:lnTo>
                  <a:cubicBezTo>
                    <a:pt x="559288" y="371435"/>
                    <a:pt x="554446" y="376269"/>
                    <a:pt x="548796" y="376269"/>
                  </a:cubicBezTo>
                  <a:cubicBezTo>
                    <a:pt x="543147" y="376269"/>
                    <a:pt x="538305" y="371435"/>
                    <a:pt x="538305" y="365795"/>
                  </a:cubicBezTo>
                  <a:lnTo>
                    <a:pt x="538305" y="172423"/>
                  </a:lnTo>
                  <a:lnTo>
                    <a:pt x="21790" y="172423"/>
                  </a:lnTo>
                  <a:lnTo>
                    <a:pt x="21790" y="526938"/>
                  </a:lnTo>
                  <a:lnTo>
                    <a:pt x="376894" y="526938"/>
                  </a:lnTo>
                  <a:cubicBezTo>
                    <a:pt x="382543" y="526938"/>
                    <a:pt x="387386" y="531773"/>
                    <a:pt x="387386" y="537413"/>
                  </a:cubicBezTo>
                  <a:cubicBezTo>
                    <a:pt x="387386" y="543053"/>
                    <a:pt x="382543" y="547887"/>
                    <a:pt x="376894" y="547887"/>
                  </a:cubicBezTo>
                  <a:lnTo>
                    <a:pt x="10492" y="547887"/>
                  </a:lnTo>
                  <a:cubicBezTo>
                    <a:pt x="4842" y="547887"/>
                    <a:pt x="0" y="543053"/>
                    <a:pt x="0" y="537413"/>
                  </a:cubicBezTo>
                  <a:lnTo>
                    <a:pt x="0" y="161143"/>
                  </a:lnTo>
                  <a:lnTo>
                    <a:pt x="0" y="11280"/>
                  </a:lnTo>
                  <a:cubicBezTo>
                    <a:pt x="0" y="4834"/>
                    <a:pt x="4842" y="0"/>
                    <a:pt x="10492"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1" name="椭圆 23"/>
            <p:cNvSpPr/>
            <p:nvPr/>
          </p:nvSpPr>
          <p:spPr>
            <a:xfrm>
              <a:off x="1823397" y="3639516"/>
              <a:ext cx="319034" cy="250425"/>
            </a:xfrm>
            <a:custGeom>
              <a:avLst/>
              <a:gdLst>
                <a:gd name="connsiteX0" fmla="*/ 315239 w 606721"/>
                <a:gd name="connsiteY0" fmla="*/ 351824 h 476246"/>
                <a:gd name="connsiteX1" fmla="*/ 315239 w 606721"/>
                <a:gd name="connsiteY1" fmla="*/ 369957 h 476246"/>
                <a:gd name="connsiteX2" fmla="*/ 533394 w 606721"/>
                <a:gd name="connsiteY2" fmla="*/ 369957 h 476246"/>
                <a:gd name="connsiteX3" fmla="*/ 533394 w 606721"/>
                <a:gd name="connsiteY3" fmla="*/ 351824 h 476246"/>
                <a:gd name="connsiteX4" fmla="*/ 88066 w 606721"/>
                <a:gd name="connsiteY4" fmla="*/ 264832 h 476246"/>
                <a:gd name="connsiteX5" fmla="*/ 183188 w 606721"/>
                <a:gd name="connsiteY5" fmla="*/ 264832 h 476246"/>
                <a:gd name="connsiteX6" fmla="*/ 183188 w 606721"/>
                <a:gd name="connsiteY6" fmla="*/ 359813 h 476246"/>
                <a:gd name="connsiteX7" fmla="*/ 88066 w 606721"/>
                <a:gd name="connsiteY7" fmla="*/ 359813 h 476246"/>
                <a:gd name="connsiteX8" fmla="*/ 315239 w 606721"/>
                <a:gd name="connsiteY8" fmla="*/ 261160 h 476246"/>
                <a:gd name="connsiteX9" fmla="*/ 315239 w 606721"/>
                <a:gd name="connsiteY9" fmla="*/ 279293 h 476246"/>
                <a:gd name="connsiteX10" fmla="*/ 533394 w 606721"/>
                <a:gd name="connsiteY10" fmla="*/ 279293 h 476246"/>
                <a:gd name="connsiteX11" fmla="*/ 533394 w 606721"/>
                <a:gd name="connsiteY11" fmla="*/ 261160 h 476246"/>
                <a:gd name="connsiteX12" fmla="*/ 69901 w 606721"/>
                <a:gd name="connsiteY12" fmla="*/ 246676 h 476246"/>
                <a:gd name="connsiteX13" fmla="*/ 69901 w 606721"/>
                <a:gd name="connsiteY13" fmla="*/ 377940 h 476246"/>
                <a:gd name="connsiteX14" fmla="*/ 201365 w 606721"/>
                <a:gd name="connsiteY14" fmla="*/ 377940 h 476246"/>
                <a:gd name="connsiteX15" fmla="*/ 201365 w 606721"/>
                <a:gd name="connsiteY15" fmla="*/ 246676 h 476246"/>
                <a:gd name="connsiteX16" fmla="*/ 315239 w 606721"/>
                <a:gd name="connsiteY16" fmla="*/ 170381 h 476246"/>
                <a:gd name="connsiteX17" fmla="*/ 315239 w 606721"/>
                <a:gd name="connsiteY17" fmla="*/ 188514 h 476246"/>
                <a:gd name="connsiteX18" fmla="*/ 533394 w 606721"/>
                <a:gd name="connsiteY18" fmla="*/ 188514 h 476246"/>
                <a:gd name="connsiteX19" fmla="*/ 533394 w 606721"/>
                <a:gd name="connsiteY19" fmla="*/ 170381 h 476246"/>
                <a:gd name="connsiteX20" fmla="*/ 135627 w 606721"/>
                <a:gd name="connsiteY20" fmla="*/ 97874 h 476246"/>
                <a:gd name="connsiteX21" fmla="*/ 183188 w 606721"/>
                <a:gd name="connsiteY21" fmla="*/ 145294 h 476246"/>
                <a:gd name="connsiteX22" fmla="*/ 135627 w 606721"/>
                <a:gd name="connsiteY22" fmla="*/ 192714 h 476246"/>
                <a:gd name="connsiteX23" fmla="*/ 88066 w 606721"/>
                <a:gd name="connsiteY23" fmla="*/ 145294 h 476246"/>
                <a:gd name="connsiteX24" fmla="*/ 135627 w 606721"/>
                <a:gd name="connsiteY24" fmla="*/ 97874 h 476246"/>
                <a:gd name="connsiteX25" fmla="*/ 315239 w 606721"/>
                <a:gd name="connsiteY25" fmla="*/ 79716 h 476246"/>
                <a:gd name="connsiteX26" fmla="*/ 315239 w 606721"/>
                <a:gd name="connsiteY26" fmla="*/ 97849 h 476246"/>
                <a:gd name="connsiteX27" fmla="*/ 533394 w 606721"/>
                <a:gd name="connsiteY27" fmla="*/ 97849 h 476246"/>
                <a:gd name="connsiteX28" fmla="*/ 533394 w 606721"/>
                <a:gd name="connsiteY28" fmla="*/ 79716 h 476246"/>
                <a:gd name="connsiteX29" fmla="*/ 135690 w 606721"/>
                <a:gd name="connsiteY29" fmla="*/ 79602 h 476246"/>
                <a:gd name="connsiteX30" fmla="*/ 69901 w 606721"/>
                <a:gd name="connsiteY30" fmla="*/ 145292 h 476246"/>
                <a:gd name="connsiteX31" fmla="*/ 135690 w 606721"/>
                <a:gd name="connsiteY31" fmla="*/ 210867 h 476246"/>
                <a:gd name="connsiteX32" fmla="*/ 201365 w 606721"/>
                <a:gd name="connsiteY32" fmla="*/ 145292 h 476246"/>
                <a:gd name="connsiteX33" fmla="*/ 135690 w 606721"/>
                <a:gd name="connsiteY33" fmla="*/ 79602 h 476246"/>
                <a:gd name="connsiteX34" fmla="*/ 0 w 606721"/>
                <a:gd name="connsiteY34" fmla="*/ 0 h 476246"/>
                <a:gd name="connsiteX35" fmla="*/ 606721 w 606721"/>
                <a:gd name="connsiteY35" fmla="*/ 0 h 476246"/>
                <a:gd name="connsiteX36" fmla="*/ 606721 w 606721"/>
                <a:gd name="connsiteY36" fmla="*/ 476246 h 476246"/>
                <a:gd name="connsiteX37" fmla="*/ 0 w 606721"/>
                <a:gd name="connsiteY37" fmla="*/ 476246 h 476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606721" h="476246">
                  <a:moveTo>
                    <a:pt x="315239" y="351824"/>
                  </a:moveTo>
                  <a:lnTo>
                    <a:pt x="315239" y="369957"/>
                  </a:lnTo>
                  <a:lnTo>
                    <a:pt x="533394" y="369957"/>
                  </a:lnTo>
                  <a:lnTo>
                    <a:pt x="533394" y="351824"/>
                  </a:lnTo>
                  <a:close/>
                  <a:moveTo>
                    <a:pt x="88066" y="264832"/>
                  </a:moveTo>
                  <a:lnTo>
                    <a:pt x="183188" y="264832"/>
                  </a:lnTo>
                  <a:lnTo>
                    <a:pt x="183188" y="359813"/>
                  </a:lnTo>
                  <a:lnTo>
                    <a:pt x="88066" y="359813"/>
                  </a:lnTo>
                  <a:close/>
                  <a:moveTo>
                    <a:pt x="315239" y="261160"/>
                  </a:moveTo>
                  <a:lnTo>
                    <a:pt x="315239" y="279293"/>
                  </a:lnTo>
                  <a:lnTo>
                    <a:pt x="533394" y="279293"/>
                  </a:lnTo>
                  <a:lnTo>
                    <a:pt x="533394" y="261160"/>
                  </a:lnTo>
                  <a:close/>
                  <a:moveTo>
                    <a:pt x="69901" y="246676"/>
                  </a:moveTo>
                  <a:lnTo>
                    <a:pt x="69901" y="377940"/>
                  </a:lnTo>
                  <a:lnTo>
                    <a:pt x="201365" y="377940"/>
                  </a:lnTo>
                  <a:lnTo>
                    <a:pt x="201365" y="246676"/>
                  </a:lnTo>
                  <a:close/>
                  <a:moveTo>
                    <a:pt x="315239" y="170381"/>
                  </a:moveTo>
                  <a:lnTo>
                    <a:pt x="315239" y="188514"/>
                  </a:lnTo>
                  <a:lnTo>
                    <a:pt x="533394" y="188514"/>
                  </a:lnTo>
                  <a:lnTo>
                    <a:pt x="533394" y="170381"/>
                  </a:lnTo>
                  <a:close/>
                  <a:moveTo>
                    <a:pt x="135627" y="97874"/>
                  </a:moveTo>
                  <a:cubicBezTo>
                    <a:pt x="161894" y="97874"/>
                    <a:pt x="183188" y="119105"/>
                    <a:pt x="183188" y="145294"/>
                  </a:cubicBezTo>
                  <a:cubicBezTo>
                    <a:pt x="183188" y="171483"/>
                    <a:pt x="161894" y="192714"/>
                    <a:pt x="135627" y="192714"/>
                  </a:cubicBezTo>
                  <a:cubicBezTo>
                    <a:pt x="109360" y="192714"/>
                    <a:pt x="88066" y="171483"/>
                    <a:pt x="88066" y="145294"/>
                  </a:cubicBezTo>
                  <a:cubicBezTo>
                    <a:pt x="88066" y="119105"/>
                    <a:pt x="109360" y="97874"/>
                    <a:pt x="135627" y="97874"/>
                  </a:cubicBezTo>
                  <a:close/>
                  <a:moveTo>
                    <a:pt x="315239" y="79716"/>
                  </a:moveTo>
                  <a:lnTo>
                    <a:pt x="315239" y="97849"/>
                  </a:lnTo>
                  <a:lnTo>
                    <a:pt x="533394" y="97849"/>
                  </a:lnTo>
                  <a:lnTo>
                    <a:pt x="533394" y="79716"/>
                  </a:lnTo>
                  <a:close/>
                  <a:moveTo>
                    <a:pt x="135690" y="79602"/>
                  </a:moveTo>
                  <a:cubicBezTo>
                    <a:pt x="99369" y="79602"/>
                    <a:pt x="69901" y="109140"/>
                    <a:pt x="69901" y="145292"/>
                  </a:cubicBezTo>
                  <a:cubicBezTo>
                    <a:pt x="69901" y="181443"/>
                    <a:pt x="99369" y="210867"/>
                    <a:pt x="135690" y="210867"/>
                  </a:cubicBezTo>
                  <a:cubicBezTo>
                    <a:pt x="171897" y="210867"/>
                    <a:pt x="201365" y="181443"/>
                    <a:pt x="201365" y="145292"/>
                  </a:cubicBezTo>
                  <a:cubicBezTo>
                    <a:pt x="201365" y="109140"/>
                    <a:pt x="171897" y="79602"/>
                    <a:pt x="135690" y="79602"/>
                  </a:cubicBezTo>
                  <a:close/>
                  <a:moveTo>
                    <a:pt x="0" y="0"/>
                  </a:moveTo>
                  <a:lnTo>
                    <a:pt x="606721" y="0"/>
                  </a:lnTo>
                  <a:lnTo>
                    <a:pt x="606721" y="476246"/>
                  </a:lnTo>
                  <a:lnTo>
                    <a:pt x="0" y="476246"/>
                  </a:ln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2" name="椭圆 24"/>
            <p:cNvSpPr/>
            <p:nvPr/>
          </p:nvSpPr>
          <p:spPr>
            <a:xfrm>
              <a:off x="1823397" y="4759200"/>
              <a:ext cx="319034" cy="318586"/>
            </a:xfrm>
            <a:custGeom>
              <a:avLst/>
              <a:gdLst>
                <a:gd name="connsiteX0" fmla="*/ 161808 w 607614"/>
                <a:gd name="connsiteY0" fmla="*/ 404249 h 606761"/>
                <a:gd name="connsiteX1" fmla="*/ 161808 w 607614"/>
                <a:gd name="connsiteY1" fmla="*/ 434590 h 606761"/>
                <a:gd name="connsiteX2" fmla="*/ 445806 w 607614"/>
                <a:gd name="connsiteY2" fmla="*/ 434590 h 606761"/>
                <a:gd name="connsiteX3" fmla="*/ 445806 w 607614"/>
                <a:gd name="connsiteY3" fmla="*/ 404249 h 606761"/>
                <a:gd name="connsiteX4" fmla="*/ 142065 w 607614"/>
                <a:gd name="connsiteY4" fmla="*/ 384526 h 606761"/>
                <a:gd name="connsiteX5" fmla="*/ 465549 w 607614"/>
                <a:gd name="connsiteY5" fmla="*/ 384526 h 606761"/>
                <a:gd name="connsiteX6" fmla="*/ 465549 w 607614"/>
                <a:gd name="connsiteY6" fmla="*/ 455071 h 606761"/>
                <a:gd name="connsiteX7" fmla="*/ 142065 w 607614"/>
                <a:gd name="connsiteY7" fmla="*/ 455071 h 606761"/>
                <a:gd name="connsiteX8" fmla="*/ 303868 w 607614"/>
                <a:gd name="connsiteY8" fmla="*/ 139594 h 606761"/>
                <a:gd name="connsiteX9" fmla="*/ 170955 w 607614"/>
                <a:gd name="connsiteY9" fmla="*/ 333713 h 606761"/>
                <a:gd name="connsiteX10" fmla="*/ 436782 w 607614"/>
                <a:gd name="connsiteY10" fmla="*/ 333713 h 606761"/>
                <a:gd name="connsiteX11" fmla="*/ 303868 w 607614"/>
                <a:gd name="connsiteY11" fmla="*/ 111348 h 606761"/>
                <a:gd name="connsiteX12" fmla="*/ 312223 w 607614"/>
                <a:gd name="connsiteY12" fmla="*/ 115329 h 606761"/>
                <a:gd name="connsiteX13" fmla="*/ 464124 w 607614"/>
                <a:gd name="connsiteY13" fmla="*/ 338263 h 606761"/>
                <a:gd name="connsiteX14" fmla="*/ 464883 w 607614"/>
                <a:gd name="connsiteY14" fmla="*/ 348879 h 606761"/>
                <a:gd name="connsiteX15" fmla="*/ 455769 w 607614"/>
                <a:gd name="connsiteY15" fmla="*/ 354187 h 606761"/>
                <a:gd name="connsiteX16" fmla="*/ 151967 w 607614"/>
                <a:gd name="connsiteY16" fmla="*/ 354187 h 606761"/>
                <a:gd name="connsiteX17" fmla="*/ 142853 w 607614"/>
                <a:gd name="connsiteY17" fmla="*/ 348879 h 606761"/>
                <a:gd name="connsiteX18" fmla="*/ 143613 w 607614"/>
                <a:gd name="connsiteY18" fmla="*/ 338263 h 606761"/>
                <a:gd name="connsiteX19" fmla="*/ 295514 w 607614"/>
                <a:gd name="connsiteY19" fmla="*/ 115329 h 606761"/>
                <a:gd name="connsiteX20" fmla="*/ 303868 w 607614"/>
                <a:gd name="connsiteY20" fmla="*/ 111348 h 606761"/>
                <a:gd name="connsiteX21" fmla="*/ 303807 w 607614"/>
                <a:gd name="connsiteY21" fmla="*/ 20478 h 606761"/>
                <a:gd name="connsiteX22" fmla="*/ 20507 w 607614"/>
                <a:gd name="connsiteY22" fmla="*/ 303380 h 606761"/>
                <a:gd name="connsiteX23" fmla="*/ 303807 w 607614"/>
                <a:gd name="connsiteY23" fmla="*/ 586283 h 606761"/>
                <a:gd name="connsiteX24" fmla="*/ 587107 w 607614"/>
                <a:gd name="connsiteY24" fmla="*/ 303380 h 606761"/>
                <a:gd name="connsiteX25" fmla="*/ 303807 w 607614"/>
                <a:gd name="connsiteY25" fmla="*/ 20478 h 606761"/>
                <a:gd name="connsiteX26" fmla="*/ 303807 w 607614"/>
                <a:gd name="connsiteY26" fmla="*/ 0 h 606761"/>
                <a:gd name="connsiteX27" fmla="*/ 607614 w 607614"/>
                <a:gd name="connsiteY27" fmla="*/ 303380 h 606761"/>
                <a:gd name="connsiteX28" fmla="*/ 303807 w 607614"/>
                <a:gd name="connsiteY28" fmla="*/ 606761 h 606761"/>
                <a:gd name="connsiteX29" fmla="*/ 0 w 607614"/>
                <a:gd name="connsiteY29" fmla="*/ 303380 h 606761"/>
                <a:gd name="connsiteX30" fmla="*/ 303807 w 607614"/>
                <a:gd name="connsiteY30" fmla="*/ 0 h 606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7614" h="606761">
                  <a:moveTo>
                    <a:pt x="161808" y="404249"/>
                  </a:moveTo>
                  <a:lnTo>
                    <a:pt x="161808" y="434590"/>
                  </a:lnTo>
                  <a:lnTo>
                    <a:pt x="445806" y="434590"/>
                  </a:lnTo>
                  <a:lnTo>
                    <a:pt x="445806" y="404249"/>
                  </a:lnTo>
                  <a:close/>
                  <a:moveTo>
                    <a:pt x="142065" y="384526"/>
                  </a:moveTo>
                  <a:lnTo>
                    <a:pt x="465549" y="384526"/>
                  </a:lnTo>
                  <a:lnTo>
                    <a:pt x="465549" y="455071"/>
                  </a:lnTo>
                  <a:lnTo>
                    <a:pt x="142065" y="455071"/>
                  </a:lnTo>
                  <a:close/>
                  <a:moveTo>
                    <a:pt x="303868" y="139594"/>
                  </a:moveTo>
                  <a:lnTo>
                    <a:pt x="170955" y="333713"/>
                  </a:lnTo>
                  <a:lnTo>
                    <a:pt x="436782" y="333713"/>
                  </a:lnTo>
                  <a:close/>
                  <a:moveTo>
                    <a:pt x="303868" y="111348"/>
                  </a:moveTo>
                  <a:cubicBezTo>
                    <a:pt x="307096" y="111348"/>
                    <a:pt x="310324" y="112675"/>
                    <a:pt x="312223" y="115329"/>
                  </a:cubicBezTo>
                  <a:lnTo>
                    <a:pt x="464124" y="338263"/>
                  </a:lnTo>
                  <a:cubicBezTo>
                    <a:pt x="466402" y="341296"/>
                    <a:pt x="466402" y="345087"/>
                    <a:pt x="464883" y="348879"/>
                  </a:cubicBezTo>
                  <a:cubicBezTo>
                    <a:pt x="462605" y="351912"/>
                    <a:pt x="459567" y="354187"/>
                    <a:pt x="455769" y="354187"/>
                  </a:cubicBezTo>
                  <a:lnTo>
                    <a:pt x="151967" y="354187"/>
                  </a:lnTo>
                  <a:cubicBezTo>
                    <a:pt x="148170" y="354187"/>
                    <a:pt x="145132" y="351912"/>
                    <a:pt x="142853" y="348879"/>
                  </a:cubicBezTo>
                  <a:cubicBezTo>
                    <a:pt x="141334" y="345087"/>
                    <a:pt x="141334" y="341296"/>
                    <a:pt x="143613" y="338263"/>
                  </a:cubicBezTo>
                  <a:lnTo>
                    <a:pt x="295514" y="115329"/>
                  </a:lnTo>
                  <a:cubicBezTo>
                    <a:pt x="297413" y="112675"/>
                    <a:pt x="300640" y="111348"/>
                    <a:pt x="303868" y="111348"/>
                  </a:cubicBezTo>
                  <a:close/>
                  <a:moveTo>
                    <a:pt x="303807" y="20478"/>
                  </a:moveTo>
                  <a:cubicBezTo>
                    <a:pt x="147347" y="20478"/>
                    <a:pt x="20507" y="147139"/>
                    <a:pt x="20507" y="303380"/>
                  </a:cubicBezTo>
                  <a:cubicBezTo>
                    <a:pt x="20507" y="459622"/>
                    <a:pt x="147347" y="586283"/>
                    <a:pt x="303807" y="586283"/>
                  </a:cubicBezTo>
                  <a:cubicBezTo>
                    <a:pt x="460268" y="586283"/>
                    <a:pt x="587107" y="459622"/>
                    <a:pt x="587107" y="303380"/>
                  </a:cubicBezTo>
                  <a:cubicBezTo>
                    <a:pt x="587107" y="147139"/>
                    <a:pt x="460268" y="20478"/>
                    <a:pt x="303807" y="20478"/>
                  </a:cubicBezTo>
                  <a:close/>
                  <a:moveTo>
                    <a:pt x="303807" y="0"/>
                  </a:moveTo>
                  <a:cubicBezTo>
                    <a:pt x="471661" y="0"/>
                    <a:pt x="607614" y="135763"/>
                    <a:pt x="607614" y="303380"/>
                  </a:cubicBezTo>
                  <a:cubicBezTo>
                    <a:pt x="607614" y="470998"/>
                    <a:pt x="471661" y="606761"/>
                    <a:pt x="303807" y="606761"/>
                  </a:cubicBezTo>
                  <a:cubicBezTo>
                    <a:pt x="135953" y="606761"/>
                    <a:pt x="0" y="470998"/>
                    <a:pt x="0" y="303380"/>
                  </a:cubicBezTo>
                  <a:cubicBezTo>
                    <a:pt x="0" y="135763"/>
                    <a:pt x="135953" y="0"/>
                    <a:pt x="303807"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3" name="文本框1"/>
            <p:cNvSpPr txBox="1"/>
            <p:nvPr/>
          </p:nvSpPr>
          <p:spPr>
            <a:xfrm>
              <a:off x="2249588" y="2359909"/>
              <a:ext cx="8295194" cy="95410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2000" b="1" dirty="0">
                  <a:solidFill>
                    <a:srgbClr val="7188A8"/>
                  </a:solidFill>
                  <a:latin typeface="思源黑体 CN Bold" panose="020B0800000000000000" pitchFamily="34" charset="-122"/>
                  <a:ea typeface="思源黑体 CN Bold" panose="020B0800000000000000" pitchFamily="34" charset="-122"/>
                </a:rPr>
                <a:t>Gladys Yang (1919-1999) and Yang Hsien-</a:t>
              </a:r>
              <a:r>
                <a:rPr lang="en-US" sz="2000" b="1" dirty="0" err="1">
                  <a:solidFill>
                    <a:srgbClr val="7188A8"/>
                  </a:solidFill>
                  <a:latin typeface="思源黑体 CN Bold" panose="020B0800000000000000" pitchFamily="34" charset="-122"/>
                  <a:ea typeface="思源黑体 CN Bold" panose="020B0800000000000000" pitchFamily="34" charset="-122"/>
                </a:rPr>
                <a:t>yi</a:t>
              </a:r>
              <a:r>
                <a:rPr lang="en-US" sz="2000" b="1" dirty="0">
                  <a:solidFill>
                    <a:srgbClr val="7188A8"/>
                  </a:solidFill>
                  <a:latin typeface="思源黑体 CN Bold" panose="020B0800000000000000" pitchFamily="34" charset="-122"/>
                  <a:ea typeface="思源黑体 CN Bold" panose="020B0800000000000000" pitchFamily="34" charset="-122"/>
                </a:rPr>
                <a:t> (1915-2009) </a:t>
              </a:r>
              <a:r>
                <a:rPr lang="zh-CN" altLang="en-US" sz="2000" b="1" dirty="0">
                  <a:solidFill>
                    <a:srgbClr val="7188A8"/>
                  </a:solidFill>
                  <a:latin typeface="思源黑体 CN Bold" panose="020B0800000000000000" pitchFamily="34" charset="-122"/>
                  <a:ea typeface="思源黑体 CN Bold" panose="020B0800000000000000" pitchFamily="34" charset="-122"/>
                </a:rPr>
                <a:t>戴乃迭、杨宪益</a:t>
              </a:r>
              <a:endParaRPr lang="en-US" sz="2000" b="1" dirty="0">
                <a:solidFill>
                  <a:srgbClr val="7188A8"/>
                </a:solidFill>
                <a:latin typeface="思源黑体 CN Bold" panose="020B0800000000000000" pitchFamily="34" charset="-122"/>
                <a:ea typeface="思源黑体 CN Bold" panose="020B0800000000000000" pitchFamily="34" charset="-122"/>
              </a:endParaRPr>
            </a:p>
            <a:p>
              <a:pPr marL="0" marR="0" lvl="0" indent="0" algn="l" defTabSz="914400" rtl="0" eaLnBrk="1" fontAlgn="auto" latinLnBrk="0" hangingPunct="1">
                <a:lnSpc>
                  <a:spcPct val="100000"/>
                </a:lnSpc>
                <a:spcBef>
                  <a:spcPts val="0"/>
                </a:spcBef>
                <a:spcAft>
                  <a:spcPts val="0"/>
                </a:spcAft>
                <a:buClrTx/>
                <a:buSzTx/>
                <a:buFontTx/>
                <a:buNone/>
                <a:defRPr/>
              </a:pPr>
              <a:r>
                <a:rPr lang="en-US" b="1" dirty="0">
                  <a:solidFill>
                    <a:srgbClr val="7188A8"/>
                  </a:solidFill>
                  <a:latin typeface="思源黑体 CN Bold" panose="020B0800000000000000" pitchFamily="34" charset="-122"/>
                  <a:ea typeface="思源黑体 CN Bold" panose="020B0800000000000000" pitchFamily="34" charset="-122"/>
                </a:rPr>
                <a:t>Translated the first complete and literal English Version (1978-1980)</a:t>
              </a:r>
            </a:p>
            <a:p>
              <a:pPr marL="0" marR="0" lvl="0" indent="0" algn="l" defTabSz="914400" rtl="0" eaLnBrk="1" fontAlgn="auto" latinLnBrk="0" hangingPunct="1">
                <a:lnSpc>
                  <a:spcPct val="100000"/>
                </a:lnSpc>
                <a:spcBef>
                  <a:spcPts val="0"/>
                </a:spcBef>
                <a:spcAft>
                  <a:spcPts val="0"/>
                </a:spcAft>
                <a:buClrTx/>
                <a:buSzTx/>
                <a:buFontTx/>
                <a:buNone/>
                <a:defRPr/>
              </a:pPr>
              <a:r>
                <a:rPr lang="zh-CN" altLang="en-US" b="1" dirty="0">
                  <a:solidFill>
                    <a:srgbClr val="7188A8"/>
                  </a:solidFill>
                  <a:latin typeface="思源黑体 CN Bold" panose="020B0800000000000000" pitchFamily="34" charset="-122"/>
                  <a:ea typeface="思源黑体 CN Bold" panose="020B0800000000000000" pitchFamily="34" charset="-122"/>
                </a:rPr>
                <a:t>翻译了第一个</a:t>
              </a:r>
              <a:r>
                <a:rPr lang="en-US" altLang="zh-CN" b="1" dirty="0">
                  <a:solidFill>
                    <a:srgbClr val="7188A8"/>
                  </a:solidFill>
                  <a:latin typeface="思源黑体 CN Bold" panose="020B0800000000000000" pitchFamily="34" charset="-122"/>
                  <a:ea typeface="思源黑体 CN Bold" panose="020B0800000000000000" pitchFamily="34" charset="-122"/>
                </a:rPr>
                <a:t>《</a:t>
              </a:r>
              <a:r>
                <a:rPr lang="zh-CN" altLang="en-US" b="1" dirty="0">
                  <a:solidFill>
                    <a:srgbClr val="7188A8"/>
                  </a:solidFill>
                  <a:latin typeface="思源黑体 CN Bold" panose="020B0800000000000000" pitchFamily="34" charset="-122"/>
                  <a:ea typeface="思源黑体 CN Bold" panose="020B0800000000000000" pitchFamily="34" charset="-122"/>
                </a:rPr>
                <a:t>红楼梦</a:t>
              </a:r>
              <a:r>
                <a:rPr lang="en-US" altLang="zh-CN" b="1" dirty="0">
                  <a:solidFill>
                    <a:srgbClr val="7188A8"/>
                  </a:solidFill>
                  <a:latin typeface="思源黑体 CN Bold" panose="020B0800000000000000" pitchFamily="34" charset="-122"/>
                  <a:ea typeface="思源黑体 CN Bold" panose="020B0800000000000000" pitchFamily="34" charset="-122"/>
                </a:rPr>
                <a:t>》</a:t>
              </a:r>
              <a:r>
                <a:rPr lang="zh-CN" altLang="en-US" b="1" dirty="0">
                  <a:solidFill>
                    <a:srgbClr val="7188A8"/>
                  </a:solidFill>
                  <a:latin typeface="思源黑体 CN Bold" panose="020B0800000000000000" pitchFamily="34" charset="-122"/>
                  <a:ea typeface="思源黑体 CN Bold" panose="020B0800000000000000" pitchFamily="34" charset="-122"/>
                </a:rPr>
                <a:t>英文全译本</a:t>
              </a:r>
              <a:endParaRPr lang="en-US" b="1" dirty="0">
                <a:solidFill>
                  <a:srgbClr val="7188A8"/>
                </a:solidFill>
                <a:latin typeface="思源黑体 CN Bold" panose="020B0800000000000000" pitchFamily="34" charset="-122"/>
                <a:ea typeface="思源黑体 CN Bold" panose="020B0800000000000000" pitchFamily="34" charset="-122"/>
              </a:endParaRPr>
            </a:p>
          </p:txBody>
        </p:sp>
        <p:sp>
          <p:nvSpPr>
            <p:cNvPr id="15" name="文本框1"/>
            <p:cNvSpPr txBox="1"/>
            <p:nvPr/>
          </p:nvSpPr>
          <p:spPr>
            <a:xfrm>
              <a:off x="2249588" y="3498056"/>
              <a:ext cx="8142817" cy="8617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800" b="1" dirty="0">
                  <a:solidFill>
                    <a:srgbClr val="7188A8"/>
                  </a:solidFill>
                  <a:latin typeface="思源黑体 CN Bold" panose="020B0800000000000000" pitchFamily="34" charset="-122"/>
                  <a:ea typeface="思源黑体 CN Bold" panose="020B0800000000000000" pitchFamily="34" charset="-122"/>
                </a:rPr>
                <a:t>David Hawkes </a:t>
              </a:r>
              <a:r>
                <a:rPr lang="en-US" altLang="zh-CN" b="1" dirty="0">
                  <a:solidFill>
                    <a:srgbClr val="7188A8"/>
                  </a:solidFill>
                  <a:latin typeface="思源黑体 CN Bold" panose="020B0800000000000000" pitchFamily="34" charset="-122"/>
                  <a:ea typeface="思源黑体 CN Bold" panose="020B0800000000000000" pitchFamily="34" charset="-122"/>
                </a:rPr>
                <a:t>(1923-2009) </a:t>
              </a:r>
              <a:r>
                <a:rPr lang="zh-CN" altLang="en-US" b="1" dirty="0">
                  <a:solidFill>
                    <a:srgbClr val="7188A8"/>
                  </a:solidFill>
                  <a:latin typeface="思源黑体 CN Bold" panose="020B0800000000000000" pitchFamily="34" charset="-122"/>
                  <a:ea typeface="思源黑体 CN Bold" panose="020B0800000000000000" pitchFamily="34" charset="-122"/>
                </a:rPr>
                <a:t>大卫</a:t>
              </a:r>
              <a:r>
                <a:rPr lang="en-US" altLang="zh-CN" b="1" dirty="0">
                  <a:solidFill>
                    <a:srgbClr val="7188A8"/>
                  </a:solidFill>
                  <a:latin typeface="思源黑体 CN Bold" panose="020B0800000000000000" pitchFamily="34" charset="-122"/>
                  <a:ea typeface="思源黑体 CN Bold" panose="020B0800000000000000" pitchFamily="34" charset="-122"/>
                </a:rPr>
                <a:t>·</a:t>
              </a:r>
              <a:r>
                <a:rPr lang="zh-CN" altLang="en-US" b="1" dirty="0">
                  <a:solidFill>
                    <a:srgbClr val="7188A8"/>
                  </a:solidFill>
                  <a:latin typeface="思源黑体 CN Bold" panose="020B0800000000000000" pitchFamily="34" charset="-122"/>
                  <a:ea typeface="思源黑体 CN Bold" panose="020B0800000000000000" pitchFamily="34" charset="-122"/>
                </a:rPr>
                <a:t>霍克斯</a:t>
              </a:r>
              <a:endParaRPr lang="en-US" altLang="zh-CN" sz="1800" b="1" dirty="0">
                <a:solidFill>
                  <a:srgbClr val="7188A8"/>
                </a:solidFill>
                <a:latin typeface="思源黑体 CN Bold" panose="020B0800000000000000" pitchFamily="34" charset="-122"/>
                <a:ea typeface="思源黑体 CN Bold" panose="020B0800000000000000" pitchFamily="34" charset="-122"/>
              </a:endParaRPr>
            </a:p>
            <a:p>
              <a:pPr marL="0" marR="0" lvl="0" indent="0" algn="l" defTabSz="914400" rtl="0" eaLnBrk="1" fontAlgn="auto" latinLnBrk="0" hangingPunct="1">
                <a:lnSpc>
                  <a:spcPct val="100000"/>
                </a:lnSpc>
                <a:spcBef>
                  <a:spcPts val="0"/>
                </a:spcBef>
                <a:spcAft>
                  <a:spcPts val="0"/>
                </a:spcAft>
                <a:buClrTx/>
                <a:buSzTx/>
                <a:buFontTx/>
                <a:buNone/>
                <a:defRPr/>
              </a:pPr>
              <a:r>
                <a:rPr lang="en-US" altLang="zh-CN" sz="1600" b="1" dirty="0">
                  <a:solidFill>
                    <a:srgbClr val="7188A8"/>
                  </a:solidFill>
                  <a:latin typeface="思源黑体 CN Bold" panose="020B0800000000000000" pitchFamily="34" charset="-122"/>
                  <a:ea typeface="思源黑体 CN Bold" panose="020B0800000000000000" pitchFamily="34" charset="-122"/>
                </a:rPr>
                <a:t>Published the second full English translation (1973-1980)</a:t>
              </a:r>
            </a:p>
            <a:p>
              <a:pPr marL="0" marR="0" lvl="0" indent="0" algn="l" defTabSz="914400" rtl="0" eaLnBrk="1" fontAlgn="auto" latinLnBrk="0" hangingPunct="1">
                <a:lnSpc>
                  <a:spcPct val="100000"/>
                </a:lnSpc>
                <a:spcBef>
                  <a:spcPts val="0"/>
                </a:spcBef>
                <a:spcAft>
                  <a:spcPts val="0"/>
                </a:spcAft>
                <a:buClrTx/>
                <a:buSzTx/>
                <a:buFontTx/>
                <a:buNone/>
                <a:defRPr/>
              </a:pPr>
              <a:r>
                <a:rPr lang="zh-CN" altLang="en-US" sz="1600" b="1" dirty="0">
                  <a:solidFill>
                    <a:srgbClr val="7188A8"/>
                  </a:solidFill>
                  <a:latin typeface="思源黑体 CN Bold" panose="020B0800000000000000" pitchFamily="34" charset="-122"/>
                  <a:ea typeface="思源黑体 CN Bold" panose="020B0800000000000000" pitchFamily="34" charset="-122"/>
                </a:rPr>
                <a:t>翻译了第二个</a:t>
              </a:r>
              <a:r>
                <a:rPr lang="en-US" altLang="zh-CN" sz="1600" b="1" dirty="0">
                  <a:solidFill>
                    <a:srgbClr val="7188A8"/>
                  </a:solidFill>
                  <a:latin typeface="思源黑体 CN Bold" panose="020B0800000000000000" pitchFamily="34" charset="-122"/>
                  <a:ea typeface="思源黑体 CN Bold" panose="020B0800000000000000" pitchFamily="34" charset="-122"/>
                </a:rPr>
                <a:t>《</a:t>
              </a:r>
              <a:r>
                <a:rPr lang="zh-CN" altLang="en-US" sz="1600" b="1" dirty="0">
                  <a:solidFill>
                    <a:srgbClr val="7188A8"/>
                  </a:solidFill>
                  <a:latin typeface="思源黑体 CN Bold" panose="020B0800000000000000" pitchFamily="34" charset="-122"/>
                  <a:ea typeface="思源黑体 CN Bold" panose="020B0800000000000000" pitchFamily="34" charset="-122"/>
                </a:rPr>
                <a:t>红楼梦</a:t>
              </a:r>
              <a:r>
                <a:rPr lang="en-US" altLang="zh-CN" sz="1600" b="1" dirty="0">
                  <a:solidFill>
                    <a:srgbClr val="7188A8"/>
                  </a:solidFill>
                  <a:latin typeface="思源黑体 CN Bold" panose="020B0800000000000000" pitchFamily="34" charset="-122"/>
                  <a:ea typeface="思源黑体 CN Bold" panose="020B0800000000000000" pitchFamily="34" charset="-122"/>
                </a:rPr>
                <a:t>》</a:t>
              </a:r>
              <a:r>
                <a:rPr lang="zh-CN" altLang="en-US" sz="1600" b="1" dirty="0">
                  <a:solidFill>
                    <a:srgbClr val="7188A8"/>
                  </a:solidFill>
                  <a:latin typeface="思源黑体 CN Bold" panose="020B0800000000000000" pitchFamily="34" charset="-122"/>
                  <a:ea typeface="思源黑体 CN Bold" panose="020B0800000000000000" pitchFamily="34" charset="-122"/>
                </a:rPr>
                <a:t>英文全译本</a:t>
              </a:r>
              <a:r>
                <a:rPr lang="en-US" altLang="zh-CN" sz="1600" b="1" dirty="0">
                  <a:solidFill>
                    <a:srgbClr val="7188A8"/>
                  </a:solidFill>
                  <a:latin typeface="思源黑体 CN Bold" panose="020B0800000000000000" pitchFamily="34" charset="-122"/>
                  <a:ea typeface="思源黑体 CN Bold" panose="020B0800000000000000" pitchFamily="34" charset="-122"/>
                </a:rPr>
                <a:t> </a:t>
              </a:r>
            </a:p>
          </p:txBody>
        </p:sp>
      </p:grpSp>
    </p:spTree>
    <p:extLst>
      <p:ext uri="{BB962C8B-B14F-4D97-AF65-F5344CB8AC3E}">
        <p14:creationId xmlns:p14="http://schemas.microsoft.com/office/powerpoint/2010/main" val="690719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rotWithShape="1">
          <a:blip r:embed="rId2">
            <a:extLst>
              <a:ext uri="{28A0092B-C50C-407E-A947-70E740481C1C}">
                <a14:useLocalDpi xmlns:a14="http://schemas.microsoft.com/office/drawing/2010/main" val="0"/>
              </a:ext>
            </a:extLst>
          </a:blip>
          <a:srcRect r="72854"/>
          <a:stretch>
            <a:fillRect/>
          </a:stretch>
        </p:blipFill>
        <p:spPr>
          <a:xfrm>
            <a:off x="-194553" y="0"/>
            <a:ext cx="3307404" cy="6858001"/>
          </a:xfrm>
          <a:prstGeom prst="rect">
            <a:avLst/>
          </a:prstGeom>
        </p:spPr>
      </p:pic>
      <p:pic>
        <p:nvPicPr>
          <p:cNvPr id="5" name="图片 4"/>
          <p:cNvPicPr>
            <a:picLocks noChangeAspect="1"/>
          </p:cNvPicPr>
          <p:nvPr/>
        </p:nvPicPr>
        <p:blipFill rotWithShape="1">
          <a:blip r:embed="rId2">
            <a:extLst>
              <a:ext uri="{28A0092B-C50C-407E-A947-70E740481C1C}">
                <a14:useLocalDpi xmlns:a14="http://schemas.microsoft.com/office/drawing/2010/main" val="0"/>
              </a:ext>
            </a:extLst>
          </a:blip>
          <a:srcRect r="72854"/>
          <a:stretch>
            <a:fillRect/>
          </a:stretch>
        </p:blipFill>
        <p:spPr>
          <a:xfrm rot="10800000">
            <a:off x="9012271" y="0"/>
            <a:ext cx="3307404" cy="6858001"/>
          </a:xfrm>
          <a:prstGeom prst="rect">
            <a:avLst/>
          </a:prstGeom>
        </p:spPr>
      </p:pic>
      <p:sp>
        <p:nvSpPr>
          <p:cNvPr id="8" name="椭圆 7"/>
          <p:cNvSpPr/>
          <p:nvPr/>
        </p:nvSpPr>
        <p:spPr>
          <a:xfrm>
            <a:off x="3789329" y="1122329"/>
            <a:ext cx="4613342" cy="4613342"/>
          </a:xfrm>
          <a:prstGeom prst="ellipse">
            <a:avLst/>
          </a:prstGeom>
          <a:solidFill>
            <a:srgbClr val="718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nvGrpSpPr>
          <p:cNvPr id="9" name="组合 8"/>
          <p:cNvGrpSpPr/>
          <p:nvPr/>
        </p:nvGrpSpPr>
        <p:grpSpPr>
          <a:xfrm>
            <a:off x="4294965" y="1901757"/>
            <a:ext cx="3602071" cy="2905473"/>
            <a:chOff x="4359646" y="2039833"/>
            <a:chExt cx="3602071" cy="2905473"/>
          </a:xfrm>
        </p:grpSpPr>
        <p:sp>
          <p:nvSpPr>
            <p:cNvPr id="10" name="矩形 9"/>
            <p:cNvSpPr/>
            <p:nvPr/>
          </p:nvSpPr>
          <p:spPr>
            <a:xfrm>
              <a:off x="4359646" y="3129424"/>
              <a:ext cx="3602071" cy="1815882"/>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2800" b="0" i="0" u="none" strike="noStrike" kern="1200" cap="none" spc="0" normalizeH="0" baseline="0" noProof="0" dirty="0">
                  <a:ln w="0"/>
                  <a:solidFill>
                    <a:prstClr val="white"/>
                  </a:solidFill>
                  <a:effectLst/>
                  <a:uLnTx/>
                  <a:uFillTx/>
                  <a:latin typeface="思源黑体 CN Heavy" panose="020B0A00000000000000" pitchFamily="34" charset="-122"/>
                  <a:ea typeface="思源黑体 CN Heavy" panose="020B0A00000000000000" pitchFamily="34" charset="-122"/>
                  <a:cs typeface="+mn-cs"/>
                </a:rPr>
                <a:t>From Marginalization to Canonization</a:t>
              </a: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800" b="0" i="0" u="none" strike="noStrike" kern="1200" cap="none" spc="0" normalizeH="0" baseline="0" noProof="0" dirty="0">
                  <a:ln w="0"/>
                  <a:solidFill>
                    <a:prstClr val="white"/>
                  </a:solidFill>
                  <a:effectLst/>
                  <a:uLnTx/>
                  <a:uFillTx/>
                  <a:latin typeface="思源黑体 CN Heavy" panose="020B0A00000000000000" pitchFamily="34" charset="-122"/>
                  <a:ea typeface="思源黑体 CN Heavy" panose="020B0A00000000000000" pitchFamily="34" charset="-122"/>
                  <a:cs typeface="+mn-cs"/>
                </a:rPr>
                <a:t>由边缘化到经典化</a:t>
              </a:r>
            </a:p>
          </p:txBody>
        </p:sp>
        <p:sp>
          <p:nvSpPr>
            <p:cNvPr id="11" name="矩形 10"/>
            <p:cNvSpPr/>
            <p:nvPr/>
          </p:nvSpPr>
          <p:spPr>
            <a:xfrm>
              <a:off x="5474881" y="2039833"/>
              <a:ext cx="1371600" cy="1200329"/>
            </a:xfrm>
            <a:prstGeom prst="rect">
              <a:avLst/>
            </a:prstGeom>
            <a:noFill/>
          </p:spPr>
          <p:txBody>
            <a:bodyPr wrap="square" lIns="91440" tIns="45720" rIns="91440" bIns="45720">
              <a:spAutoFit/>
            </a:bodyPr>
            <a:lstStyle/>
            <a:p>
              <a:pPr marL="0" marR="0" lvl="0" indent="0" algn="dist" defTabSz="914400" rtl="0" eaLnBrk="1" fontAlgn="auto" latinLnBrk="0" hangingPunct="1">
                <a:lnSpc>
                  <a:spcPct val="100000"/>
                </a:lnSpc>
                <a:spcBef>
                  <a:spcPts val="0"/>
                </a:spcBef>
                <a:spcAft>
                  <a:spcPts val="0"/>
                </a:spcAft>
                <a:buClrTx/>
                <a:buSzTx/>
                <a:buFontTx/>
                <a:buNone/>
                <a:defRPr/>
              </a:pPr>
              <a:r>
                <a:rPr kumimoji="0" lang="en-US" altLang="zh-CN" sz="7200" b="0" i="0" u="none" strike="noStrike" kern="1200" cap="none" spc="0" normalizeH="0" baseline="0" noProof="0" dirty="0">
                  <a:ln w="0"/>
                  <a:solidFill>
                    <a:prstClr val="white"/>
                  </a:solidFill>
                  <a:effectLst/>
                  <a:uLnTx/>
                  <a:uFillTx/>
                  <a:latin typeface="思源黑体 CN Heavy" panose="020B0A00000000000000" pitchFamily="34" charset="-122"/>
                  <a:ea typeface="思源黑体 CN Heavy" panose="020B0A00000000000000" pitchFamily="34" charset="-122"/>
                  <a:cs typeface="+mn-cs"/>
                </a:rPr>
                <a:t>02</a:t>
              </a:r>
              <a:endParaRPr kumimoji="0" lang="zh-CN" altLang="en-US" sz="7200" b="0" i="0" u="none" strike="noStrike" kern="1200" cap="none" spc="0" normalizeH="0" baseline="0" noProof="0" dirty="0">
                <a:ln w="0"/>
                <a:solidFill>
                  <a:prstClr val="white"/>
                </a:solidFill>
                <a:effectLst/>
                <a:uLnTx/>
                <a:uFillTx/>
                <a:latin typeface="思源黑体 CN Heavy" panose="020B0A00000000000000" pitchFamily="34" charset="-122"/>
                <a:ea typeface="思源黑体 CN Heavy" panose="020B0A00000000000000" pitchFamily="34" charset="-122"/>
                <a:cs typeface="+mn-cs"/>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833439" y="455941"/>
            <a:ext cx="12690476" cy="830997"/>
            <a:chOff x="-833439" y="455941"/>
            <a:chExt cx="12690476" cy="830997"/>
          </a:xfrm>
        </p:grpSpPr>
        <p:sp>
          <p:nvSpPr>
            <p:cNvPr id="5" name="文本框 4"/>
            <p:cNvSpPr txBox="1"/>
            <p:nvPr/>
          </p:nvSpPr>
          <p:spPr>
            <a:xfrm>
              <a:off x="-833439" y="455941"/>
              <a:ext cx="12690476" cy="830997"/>
            </a:xfrm>
            <a:prstGeom prst="rect">
              <a:avLst/>
            </a:prstGeom>
            <a:noFill/>
          </p:spPr>
          <p:txBody>
            <a:bodyPr wrap="square" rtlCol="0">
              <a:spAutoFit/>
            </a:bodyPr>
            <a:lstStyle/>
            <a:p>
              <a:pPr algn="ctr"/>
              <a:r>
                <a:rPr lang="en-US" altLang="zh-CN" sz="2400" b="1" dirty="0">
                  <a:solidFill>
                    <a:srgbClr val="7188A8"/>
                  </a:solidFill>
                  <a:cs typeface="+mn-ea"/>
                  <a:sym typeface="+mn-lt"/>
                </a:rPr>
                <a:t>Three Stages of Reception of </a:t>
              </a:r>
              <a:r>
                <a:rPr lang="en-US" altLang="zh-CN" sz="2400" b="1" i="1" dirty="0">
                  <a:solidFill>
                    <a:srgbClr val="7188A8"/>
                  </a:solidFill>
                  <a:cs typeface="+mn-ea"/>
                  <a:sym typeface="+mn-lt"/>
                </a:rPr>
                <a:t>Dream of the Red Chamber </a:t>
              </a:r>
              <a:r>
                <a:rPr lang="en-US" altLang="zh-CN" sz="2400" b="1" dirty="0">
                  <a:solidFill>
                    <a:srgbClr val="7188A8"/>
                  </a:solidFill>
                  <a:cs typeface="+mn-ea"/>
                  <a:sym typeface="+mn-lt"/>
                </a:rPr>
                <a:t>in the West</a:t>
              </a:r>
            </a:p>
            <a:p>
              <a:pPr algn="ctr"/>
              <a:r>
                <a:rPr lang="zh-CN" altLang="en-US" sz="2400" b="1" dirty="0">
                  <a:solidFill>
                    <a:srgbClr val="7188A8"/>
                  </a:solidFill>
                  <a:cs typeface="+mn-ea"/>
                  <a:sym typeface="+mn-lt"/>
                </a:rPr>
                <a:t>西方对</a:t>
              </a:r>
              <a:r>
                <a:rPr lang="en-US" altLang="zh-CN" sz="2400" b="1" dirty="0">
                  <a:solidFill>
                    <a:srgbClr val="7188A8"/>
                  </a:solidFill>
                  <a:cs typeface="+mn-ea"/>
                  <a:sym typeface="+mn-lt"/>
                </a:rPr>
                <a:t>《</a:t>
              </a:r>
              <a:r>
                <a:rPr lang="zh-CN" altLang="en-US" sz="2400" b="1" dirty="0">
                  <a:solidFill>
                    <a:srgbClr val="7188A8"/>
                  </a:solidFill>
                  <a:cs typeface="+mn-ea"/>
                  <a:sym typeface="+mn-lt"/>
                </a:rPr>
                <a:t>红楼梦</a:t>
              </a:r>
              <a:r>
                <a:rPr lang="en-US" altLang="zh-CN" sz="2400" b="1" dirty="0">
                  <a:solidFill>
                    <a:srgbClr val="7188A8"/>
                  </a:solidFill>
                  <a:cs typeface="+mn-ea"/>
                  <a:sym typeface="+mn-lt"/>
                </a:rPr>
                <a:t>》</a:t>
              </a:r>
              <a:r>
                <a:rPr lang="zh-CN" altLang="en-US" sz="2400" b="1" dirty="0">
                  <a:solidFill>
                    <a:srgbClr val="7188A8"/>
                  </a:solidFill>
                  <a:cs typeface="+mn-ea"/>
                  <a:sym typeface="+mn-lt"/>
                </a:rPr>
                <a:t>的三个接受阶段 </a:t>
              </a:r>
            </a:p>
          </p:txBody>
        </p:sp>
        <p:sp>
          <p:nvSpPr>
            <p:cNvPr id="4" name="矩形 3"/>
            <p:cNvSpPr/>
            <p:nvPr/>
          </p:nvSpPr>
          <p:spPr>
            <a:xfrm>
              <a:off x="334963" y="486219"/>
              <a:ext cx="278711" cy="541682"/>
            </a:xfrm>
            <a:prstGeom prst="rect">
              <a:avLst/>
            </a:prstGeom>
            <a:solidFill>
              <a:srgbClr val="718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sp>
        <p:nvSpPr>
          <p:cNvPr id="7" name="椭圆 6"/>
          <p:cNvSpPr/>
          <p:nvPr/>
        </p:nvSpPr>
        <p:spPr>
          <a:xfrm>
            <a:off x="6588268" y="2473893"/>
            <a:ext cx="484300" cy="484300"/>
          </a:xfrm>
          <a:prstGeom prst="ellipse">
            <a:avLst/>
          </a:prstGeom>
          <a:solidFill>
            <a:srgbClr val="F5E0D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9" name="椭圆 18"/>
          <p:cNvSpPr/>
          <p:nvPr/>
        </p:nvSpPr>
        <p:spPr>
          <a:xfrm>
            <a:off x="6716812" y="4000606"/>
            <a:ext cx="227211" cy="226145"/>
          </a:xfrm>
          <a:custGeom>
            <a:avLst/>
            <a:gdLst>
              <a:gd name="connsiteX0" fmla="*/ 315609 w 338137"/>
              <a:gd name="connsiteY0" fmla="*/ 185737 h 336550"/>
              <a:gd name="connsiteX1" fmla="*/ 338137 w 338137"/>
              <a:gd name="connsiteY1" fmla="*/ 185737 h 336550"/>
              <a:gd name="connsiteX2" fmla="*/ 185737 w 338137"/>
              <a:gd name="connsiteY2" fmla="*/ 336550 h 336550"/>
              <a:gd name="connsiteX3" fmla="*/ 185737 w 338137"/>
              <a:gd name="connsiteY3" fmla="*/ 314256 h 336550"/>
              <a:gd name="connsiteX4" fmla="*/ 315609 w 338137"/>
              <a:gd name="connsiteY4" fmla="*/ 185737 h 336550"/>
              <a:gd name="connsiteX5" fmla="*/ 249042 w 338137"/>
              <a:gd name="connsiteY5" fmla="*/ 185737 h 336550"/>
              <a:gd name="connsiteX6" fmla="*/ 271462 w 338137"/>
              <a:gd name="connsiteY6" fmla="*/ 185737 h 336550"/>
              <a:gd name="connsiteX7" fmla="*/ 185737 w 338137"/>
              <a:gd name="connsiteY7" fmla="*/ 269875 h 336550"/>
              <a:gd name="connsiteX8" fmla="*/ 185737 w 338137"/>
              <a:gd name="connsiteY8" fmla="*/ 247870 h 336550"/>
              <a:gd name="connsiteX9" fmla="*/ 249042 w 338137"/>
              <a:gd name="connsiteY9" fmla="*/ 185737 h 336550"/>
              <a:gd name="connsiteX10" fmla="*/ 66675 w 338137"/>
              <a:gd name="connsiteY10" fmla="*/ 185737 h 336550"/>
              <a:gd name="connsiteX11" fmla="*/ 89095 w 338137"/>
              <a:gd name="connsiteY11" fmla="*/ 185737 h 336550"/>
              <a:gd name="connsiteX12" fmla="*/ 152400 w 338137"/>
              <a:gd name="connsiteY12" fmla="*/ 247870 h 336550"/>
              <a:gd name="connsiteX13" fmla="*/ 152400 w 338137"/>
              <a:gd name="connsiteY13" fmla="*/ 269875 h 336550"/>
              <a:gd name="connsiteX14" fmla="*/ 66675 w 338137"/>
              <a:gd name="connsiteY14" fmla="*/ 185737 h 336550"/>
              <a:gd name="connsiteX15" fmla="*/ 0 w 338137"/>
              <a:gd name="connsiteY15" fmla="*/ 185737 h 336550"/>
              <a:gd name="connsiteX16" fmla="*/ 22528 w 338137"/>
              <a:gd name="connsiteY16" fmla="*/ 185737 h 336550"/>
              <a:gd name="connsiteX17" fmla="*/ 152400 w 338137"/>
              <a:gd name="connsiteY17" fmla="*/ 314256 h 336550"/>
              <a:gd name="connsiteX18" fmla="*/ 152400 w 338137"/>
              <a:gd name="connsiteY18" fmla="*/ 336550 h 336550"/>
              <a:gd name="connsiteX19" fmla="*/ 0 w 338137"/>
              <a:gd name="connsiteY19" fmla="*/ 185737 h 336550"/>
              <a:gd name="connsiteX20" fmla="*/ 169069 w 338137"/>
              <a:gd name="connsiteY20" fmla="*/ 127000 h 336550"/>
              <a:gd name="connsiteX21" fmla="*/ 186045 w 338137"/>
              <a:gd name="connsiteY21" fmla="*/ 130918 h 336550"/>
              <a:gd name="connsiteX22" fmla="*/ 205633 w 338137"/>
              <a:gd name="connsiteY22" fmla="*/ 150506 h 336550"/>
              <a:gd name="connsiteX23" fmla="*/ 209550 w 338137"/>
              <a:gd name="connsiteY23" fmla="*/ 167482 h 336550"/>
              <a:gd name="connsiteX24" fmla="*/ 205633 w 338137"/>
              <a:gd name="connsiteY24" fmla="*/ 184458 h 336550"/>
              <a:gd name="connsiteX25" fmla="*/ 186045 w 338137"/>
              <a:gd name="connsiteY25" fmla="*/ 204046 h 336550"/>
              <a:gd name="connsiteX26" fmla="*/ 169069 w 338137"/>
              <a:gd name="connsiteY26" fmla="*/ 207963 h 336550"/>
              <a:gd name="connsiteX27" fmla="*/ 152093 w 338137"/>
              <a:gd name="connsiteY27" fmla="*/ 204046 h 336550"/>
              <a:gd name="connsiteX28" fmla="*/ 132505 w 338137"/>
              <a:gd name="connsiteY28" fmla="*/ 184458 h 336550"/>
              <a:gd name="connsiteX29" fmla="*/ 128587 w 338137"/>
              <a:gd name="connsiteY29" fmla="*/ 167482 h 336550"/>
              <a:gd name="connsiteX30" fmla="*/ 132505 w 338137"/>
              <a:gd name="connsiteY30" fmla="*/ 150506 h 336550"/>
              <a:gd name="connsiteX31" fmla="*/ 152093 w 338137"/>
              <a:gd name="connsiteY31" fmla="*/ 130918 h 336550"/>
              <a:gd name="connsiteX32" fmla="*/ 169069 w 338137"/>
              <a:gd name="connsiteY32" fmla="*/ 127000 h 336550"/>
              <a:gd name="connsiteX33" fmla="*/ 185737 w 338137"/>
              <a:gd name="connsiteY33" fmla="*/ 65087 h 336550"/>
              <a:gd name="connsiteX34" fmla="*/ 271462 w 338137"/>
              <a:gd name="connsiteY34" fmla="*/ 150812 h 336550"/>
              <a:gd name="connsiteX35" fmla="*/ 249042 w 338137"/>
              <a:gd name="connsiteY35" fmla="*/ 150812 h 336550"/>
              <a:gd name="connsiteX36" fmla="*/ 185737 w 338137"/>
              <a:gd name="connsiteY36" fmla="*/ 87507 h 336550"/>
              <a:gd name="connsiteX37" fmla="*/ 185737 w 338137"/>
              <a:gd name="connsiteY37" fmla="*/ 65087 h 336550"/>
              <a:gd name="connsiteX38" fmla="*/ 152400 w 338137"/>
              <a:gd name="connsiteY38" fmla="*/ 65087 h 336550"/>
              <a:gd name="connsiteX39" fmla="*/ 152400 w 338137"/>
              <a:gd name="connsiteY39" fmla="*/ 87507 h 336550"/>
              <a:gd name="connsiteX40" fmla="*/ 89095 w 338137"/>
              <a:gd name="connsiteY40" fmla="*/ 150812 h 336550"/>
              <a:gd name="connsiteX41" fmla="*/ 66675 w 338137"/>
              <a:gd name="connsiteY41" fmla="*/ 150812 h 336550"/>
              <a:gd name="connsiteX42" fmla="*/ 152400 w 338137"/>
              <a:gd name="connsiteY42" fmla="*/ 65087 h 336550"/>
              <a:gd name="connsiteX43" fmla="*/ 185737 w 338137"/>
              <a:gd name="connsiteY43" fmla="*/ 0 h 336550"/>
              <a:gd name="connsiteX44" fmla="*/ 338137 w 338137"/>
              <a:gd name="connsiteY44" fmla="*/ 150813 h 336550"/>
              <a:gd name="connsiteX45" fmla="*/ 315609 w 338137"/>
              <a:gd name="connsiteY45" fmla="*/ 150813 h 336550"/>
              <a:gd name="connsiteX46" fmla="*/ 185737 w 338137"/>
              <a:gd name="connsiteY46" fmla="*/ 22294 h 336550"/>
              <a:gd name="connsiteX47" fmla="*/ 185737 w 338137"/>
              <a:gd name="connsiteY47" fmla="*/ 0 h 336550"/>
              <a:gd name="connsiteX48" fmla="*/ 152400 w 338137"/>
              <a:gd name="connsiteY48" fmla="*/ 0 h 336550"/>
              <a:gd name="connsiteX49" fmla="*/ 152400 w 338137"/>
              <a:gd name="connsiteY49" fmla="*/ 22294 h 336550"/>
              <a:gd name="connsiteX50" fmla="*/ 22528 w 338137"/>
              <a:gd name="connsiteY50" fmla="*/ 150813 h 336550"/>
              <a:gd name="connsiteX51" fmla="*/ 0 w 338137"/>
              <a:gd name="connsiteY51" fmla="*/ 150813 h 336550"/>
              <a:gd name="connsiteX52" fmla="*/ 152400 w 338137"/>
              <a:gd name="connsiteY52" fmla="*/ 0 h 336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338137" h="336550">
                <a:moveTo>
                  <a:pt x="315609" y="185737"/>
                </a:moveTo>
                <a:cubicBezTo>
                  <a:pt x="315609" y="185737"/>
                  <a:pt x="315609" y="185737"/>
                  <a:pt x="338137" y="185737"/>
                </a:cubicBezTo>
                <a:cubicBezTo>
                  <a:pt x="330186" y="265734"/>
                  <a:pt x="266576" y="328682"/>
                  <a:pt x="185737" y="336550"/>
                </a:cubicBezTo>
                <a:cubicBezTo>
                  <a:pt x="185737" y="336550"/>
                  <a:pt x="185737" y="336550"/>
                  <a:pt x="185737" y="314256"/>
                </a:cubicBezTo>
                <a:cubicBezTo>
                  <a:pt x="253323" y="306388"/>
                  <a:pt x="307657" y="252620"/>
                  <a:pt x="315609" y="185737"/>
                </a:cubicBezTo>
                <a:close/>
                <a:moveTo>
                  <a:pt x="249042" y="185737"/>
                </a:moveTo>
                <a:cubicBezTo>
                  <a:pt x="249042" y="185737"/>
                  <a:pt x="249042" y="185737"/>
                  <a:pt x="271462" y="185737"/>
                </a:cubicBezTo>
                <a:cubicBezTo>
                  <a:pt x="264868" y="228453"/>
                  <a:pt x="229259" y="263403"/>
                  <a:pt x="185737" y="269875"/>
                </a:cubicBezTo>
                <a:cubicBezTo>
                  <a:pt x="185737" y="269875"/>
                  <a:pt x="185737" y="269875"/>
                  <a:pt x="185737" y="247870"/>
                </a:cubicBezTo>
                <a:cubicBezTo>
                  <a:pt x="217390" y="241398"/>
                  <a:pt x="242448" y="216804"/>
                  <a:pt x="249042" y="185737"/>
                </a:cubicBezTo>
                <a:close/>
                <a:moveTo>
                  <a:pt x="66675" y="185737"/>
                </a:moveTo>
                <a:cubicBezTo>
                  <a:pt x="66675" y="185737"/>
                  <a:pt x="66675" y="185737"/>
                  <a:pt x="89095" y="185737"/>
                </a:cubicBezTo>
                <a:cubicBezTo>
                  <a:pt x="95689" y="216804"/>
                  <a:pt x="120747" y="241398"/>
                  <a:pt x="152400" y="247870"/>
                </a:cubicBezTo>
                <a:cubicBezTo>
                  <a:pt x="152400" y="247870"/>
                  <a:pt x="152400" y="247870"/>
                  <a:pt x="152400" y="269875"/>
                </a:cubicBezTo>
                <a:cubicBezTo>
                  <a:pt x="108878" y="263403"/>
                  <a:pt x="73269" y="228453"/>
                  <a:pt x="66675" y="185737"/>
                </a:cubicBezTo>
                <a:close/>
                <a:moveTo>
                  <a:pt x="0" y="185737"/>
                </a:moveTo>
                <a:cubicBezTo>
                  <a:pt x="0" y="185737"/>
                  <a:pt x="0" y="185737"/>
                  <a:pt x="22528" y="185737"/>
                </a:cubicBezTo>
                <a:cubicBezTo>
                  <a:pt x="30480" y="252620"/>
                  <a:pt x="84814" y="306388"/>
                  <a:pt x="152400" y="314256"/>
                </a:cubicBezTo>
                <a:cubicBezTo>
                  <a:pt x="152400" y="314256"/>
                  <a:pt x="152400" y="314256"/>
                  <a:pt x="152400" y="336550"/>
                </a:cubicBezTo>
                <a:cubicBezTo>
                  <a:pt x="71561" y="328682"/>
                  <a:pt x="7951" y="265734"/>
                  <a:pt x="0" y="185737"/>
                </a:cubicBezTo>
                <a:close/>
                <a:moveTo>
                  <a:pt x="169069" y="127000"/>
                </a:moveTo>
                <a:cubicBezTo>
                  <a:pt x="175598" y="127000"/>
                  <a:pt x="180821" y="128306"/>
                  <a:pt x="186045" y="130918"/>
                </a:cubicBezTo>
                <a:cubicBezTo>
                  <a:pt x="195186" y="134835"/>
                  <a:pt x="201715" y="141365"/>
                  <a:pt x="205633" y="150506"/>
                </a:cubicBezTo>
                <a:cubicBezTo>
                  <a:pt x="208244" y="155729"/>
                  <a:pt x="209550" y="160952"/>
                  <a:pt x="209550" y="167482"/>
                </a:cubicBezTo>
                <a:cubicBezTo>
                  <a:pt x="209550" y="174011"/>
                  <a:pt x="208244" y="179234"/>
                  <a:pt x="205633" y="184458"/>
                </a:cubicBezTo>
                <a:cubicBezTo>
                  <a:pt x="201715" y="193599"/>
                  <a:pt x="195186" y="200128"/>
                  <a:pt x="186045" y="204046"/>
                </a:cubicBezTo>
                <a:cubicBezTo>
                  <a:pt x="180821" y="206657"/>
                  <a:pt x="175598" y="207963"/>
                  <a:pt x="169069" y="207963"/>
                </a:cubicBezTo>
                <a:cubicBezTo>
                  <a:pt x="162539" y="207963"/>
                  <a:pt x="157316" y="206657"/>
                  <a:pt x="152093" y="204046"/>
                </a:cubicBezTo>
                <a:cubicBezTo>
                  <a:pt x="142952" y="200128"/>
                  <a:pt x="136422" y="193599"/>
                  <a:pt x="132505" y="184458"/>
                </a:cubicBezTo>
                <a:cubicBezTo>
                  <a:pt x="129893" y="179234"/>
                  <a:pt x="128587" y="174011"/>
                  <a:pt x="128587" y="167482"/>
                </a:cubicBezTo>
                <a:cubicBezTo>
                  <a:pt x="128587" y="160952"/>
                  <a:pt x="129893" y="155729"/>
                  <a:pt x="132505" y="150506"/>
                </a:cubicBezTo>
                <a:cubicBezTo>
                  <a:pt x="136422" y="141365"/>
                  <a:pt x="142952" y="134835"/>
                  <a:pt x="152093" y="130918"/>
                </a:cubicBezTo>
                <a:cubicBezTo>
                  <a:pt x="157316" y="128306"/>
                  <a:pt x="162539" y="127000"/>
                  <a:pt x="169069" y="127000"/>
                </a:cubicBezTo>
                <a:close/>
                <a:moveTo>
                  <a:pt x="185737" y="65087"/>
                </a:moveTo>
                <a:cubicBezTo>
                  <a:pt x="229259" y="71681"/>
                  <a:pt x="264868" y="107290"/>
                  <a:pt x="271462" y="150812"/>
                </a:cubicBezTo>
                <a:cubicBezTo>
                  <a:pt x="271462" y="150812"/>
                  <a:pt x="271462" y="150812"/>
                  <a:pt x="249042" y="150812"/>
                </a:cubicBezTo>
                <a:cubicBezTo>
                  <a:pt x="242448" y="119159"/>
                  <a:pt x="217390" y="94101"/>
                  <a:pt x="185737" y="87507"/>
                </a:cubicBezTo>
                <a:cubicBezTo>
                  <a:pt x="185737" y="87507"/>
                  <a:pt x="185737" y="87507"/>
                  <a:pt x="185737" y="65087"/>
                </a:cubicBezTo>
                <a:close/>
                <a:moveTo>
                  <a:pt x="152400" y="65087"/>
                </a:moveTo>
                <a:cubicBezTo>
                  <a:pt x="152400" y="65087"/>
                  <a:pt x="152400" y="65087"/>
                  <a:pt x="152400" y="87507"/>
                </a:cubicBezTo>
                <a:cubicBezTo>
                  <a:pt x="120747" y="94101"/>
                  <a:pt x="95689" y="119159"/>
                  <a:pt x="89095" y="150812"/>
                </a:cubicBezTo>
                <a:lnTo>
                  <a:pt x="66675" y="150812"/>
                </a:lnTo>
                <a:cubicBezTo>
                  <a:pt x="73269" y="107290"/>
                  <a:pt x="108878" y="71681"/>
                  <a:pt x="152400" y="65087"/>
                </a:cubicBezTo>
                <a:close/>
                <a:moveTo>
                  <a:pt x="185737" y="0"/>
                </a:moveTo>
                <a:cubicBezTo>
                  <a:pt x="266576" y="7868"/>
                  <a:pt x="330186" y="70816"/>
                  <a:pt x="338137" y="150813"/>
                </a:cubicBezTo>
                <a:cubicBezTo>
                  <a:pt x="338137" y="150813"/>
                  <a:pt x="338137" y="150813"/>
                  <a:pt x="315609" y="150813"/>
                </a:cubicBezTo>
                <a:cubicBezTo>
                  <a:pt x="307657" y="83930"/>
                  <a:pt x="253323" y="30162"/>
                  <a:pt x="185737" y="22294"/>
                </a:cubicBezTo>
                <a:cubicBezTo>
                  <a:pt x="185737" y="22294"/>
                  <a:pt x="185737" y="22294"/>
                  <a:pt x="185737" y="0"/>
                </a:cubicBezTo>
                <a:close/>
                <a:moveTo>
                  <a:pt x="152400" y="0"/>
                </a:moveTo>
                <a:cubicBezTo>
                  <a:pt x="152400" y="0"/>
                  <a:pt x="152400" y="0"/>
                  <a:pt x="152400" y="22294"/>
                </a:cubicBezTo>
                <a:cubicBezTo>
                  <a:pt x="84814" y="30162"/>
                  <a:pt x="30480" y="83930"/>
                  <a:pt x="22528" y="150813"/>
                </a:cubicBezTo>
                <a:cubicBezTo>
                  <a:pt x="22528" y="150813"/>
                  <a:pt x="22528" y="150813"/>
                  <a:pt x="0" y="150813"/>
                </a:cubicBezTo>
                <a:cubicBezTo>
                  <a:pt x="7951" y="70816"/>
                  <a:pt x="71561" y="7868"/>
                  <a:pt x="15240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0" name="椭圆 9"/>
          <p:cNvSpPr/>
          <p:nvPr/>
        </p:nvSpPr>
        <p:spPr>
          <a:xfrm>
            <a:off x="1496756" y="2485958"/>
            <a:ext cx="484300" cy="484300"/>
          </a:xfrm>
          <a:prstGeom prst="ellipse">
            <a:avLst/>
          </a:prstGeom>
          <a:solidFill>
            <a:srgbClr val="7188A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1" name="椭圆 23"/>
          <p:cNvSpPr/>
          <p:nvPr/>
        </p:nvSpPr>
        <p:spPr>
          <a:xfrm>
            <a:off x="1625300" y="2615137"/>
            <a:ext cx="227211" cy="227211"/>
          </a:xfrm>
          <a:custGeom>
            <a:avLst/>
            <a:gdLst>
              <a:gd name="T0" fmla="*/ 196 w 260"/>
              <a:gd name="T1" fmla="*/ 164 h 260"/>
              <a:gd name="T2" fmla="*/ 150 w 260"/>
              <a:gd name="T3" fmla="*/ 118 h 260"/>
              <a:gd name="T4" fmla="*/ 260 w 260"/>
              <a:gd name="T5" fmla="*/ 36 h 260"/>
              <a:gd name="T6" fmla="*/ 228 w 260"/>
              <a:gd name="T7" fmla="*/ 4 h 260"/>
              <a:gd name="T8" fmla="*/ 91 w 260"/>
              <a:gd name="T9" fmla="*/ 59 h 260"/>
              <a:gd name="T10" fmla="*/ 48 w 260"/>
              <a:gd name="T11" fmla="*/ 16 h 260"/>
              <a:gd name="T12" fmla="*/ 9 w 260"/>
              <a:gd name="T13" fmla="*/ 9 h 260"/>
              <a:gd name="T14" fmla="*/ 16 w 260"/>
              <a:gd name="T15" fmla="*/ 48 h 260"/>
              <a:gd name="T16" fmla="*/ 59 w 260"/>
              <a:gd name="T17" fmla="*/ 91 h 260"/>
              <a:gd name="T18" fmla="*/ 4 w 260"/>
              <a:gd name="T19" fmla="*/ 228 h 260"/>
              <a:gd name="T20" fmla="*/ 36 w 260"/>
              <a:gd name="T21" fmla="*/ 260 h 260"/>
              <a:gd name="T22" fmla="*/ 118 w 260"/>
              <a:gd name="T23" fmla="*/ 150 h 260"/>
              <a:gd name="T24" fmla="*/ 164 w 260"/>
              <a:gd name="T25" fmla="*/ 196 h 260"/>
              <a:gd name="T26" fmla="*/ 164 w 260"/>
              <a:gd name="T27" fmla="*/ 260 h 260"/>
              <a:gd name="T28" fmla="*/ 196 w 260"/>
              <a:gd name="T29" fmla="*/ 260 h 260"/>
              <a:gd name="T30" fmla="*/ 212 w 260"/>
              <a:gd name="T31" fmla="*/ 212 h 260"/>
              <a:gd name="T32" fmla="*/ 260 w 260"/>
              <a:gd name="T33" fmla="*/ 196 h 260"/>
              <a:gd name="T34" fmla="*/ 260 w 260"/>
              <a:gd name="T35" fmla="*/ 164 h 260"/>
              <a:gd name="T36" fmla="*/ 196 w 260"/>
              <a:gd name="T37" fmla="*/ 164 h 2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0" h="260">
                <a:moveTo>
                  <a:pt x="196" y="164"/>
                </a:moveTo>
                <a:cubicBezTo>
                  <a:pt x="150" y="118"/>
                  <a:pt x="150" y="118"/>
                  <a:pt x="150" y="118"/>
                </a:cubicBezTo>
                <a:cubicBezTo>
                  <a:pt x="260" y="36"/>
                  <a:pt x="260" y="36"/>
                  <a:pt x="260" y="36"/>
                </a:cubicBezTo>
                <a:cubicBezTo>
                  <a:pt x="228" y="4"/>
                  <a:pt x="228" y="4"/>
                  <a:pt x="228" y="4"/>
                </a:cubicBezTo>
                <a:cubicBezTo>
                  <a:pt x="91" y="59"/>
                  <a:pt x="91" y="59"/>
                  <a:pt x="91" y="59"/>
                </a:cubicBezTo>
                <a:cubicBezTo>
                  <a:pt x="48" y="16"/>
                  <a:pt x="48" y="16"/>
                  <a:pt x="48" y="16"/>
                </a:cubicBezTo>
                <a:cubicBezTo>
                  <a:pt x="35" y="3"/>
                  <a:pt x="18" y="0"/>
                  <a:pt x="9" y="9"/>
                </a:cubicBezTo>
                <a:cubicBezTo>
                  <a:pt x="0" y="18"/>
                  <a:pt x="3" y="35"/>
                  <a:pt x="16" y="48"/>
                </a:cubicBezTo>
                <a:cubicBezTo>
                  <a:pt x="59" y="91"/>
                  <a:pt x="59" y="91"/>
                  <a:pt x="59" y="91"/>
                </a:cubicBezTo>
                <a:cubicBezTo>
                  <a:pt x="4" y="228"/>
                  <a:pt x="4" y="228"/>
                  <a:pt x="4" y="228"/>
                </a:cubicBezTo>
                <a:cubicBezTo>
                  <a:pt x="36" y="260"/>
                  <a:pt x="36" y="260"/>
                  <a:pt x="36" y="260"/>
                </a:cubicBezTo>
                <a:cubicBezTo>
                  <a:pt x="118" y="150"/>
                  <a:pt x="118" y="150"/>
                  <a:pt x="118" y="150"/>
                </a:cubicBezTo>
                <a:cubicBezTo>
                  <a:pt x="164" y="196"/>
                  <a:pt x="164" y="196"/>
                  <a:pt x="164" y="196"/>
                </a:cubicBezTo>
                <a:cubicBezTo>
                  <a:pt x="164" y="260"/>
                  <a:pt x="164" y="260"/>
                  <a:pt x="164" y="260"/>
                </a:cubicBezTo>
                <a:cubicBezTo>
                  <a:pt x="196" y="260"/>
                  <a:pt x="196" y="260"/>
                  <a:pt x="196" y="260"/>
                </a:cubicBezTo>
                <a:cubicBezTo>
                  <a:pt x="212" y="212"/>
                  <a:pt x="212" y="212"/>
                  <a:pt x="212" y="212"/>
                </a:cubicBezTo>
                <a:cubicBezTo>
                  <a:pt x="260" y="196"/>
                  <a:pt x="260" y="196"/>
                  <a:pt x="260" y="196"/>
                </a:cubicBezTo>
                <a:cubicBezTo>
                  <a:pt x="260" y="164"/>
                  <a:pt x="260" y="164"/>
                  <a:pt x="260" y="164"/>
                </a:cubicBezTo>
                <a:lnTo>
                  <a:pt x="196" y="164"/>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2" name="椭圆 11"/>
          <p:cNvSpPr/>
          <p:nvPr/>
        </p:nvSpPr>
        <p:spPr>
          <a:xfrm>
            <a:off x="4302727" y="4068328"/>
            <a:ext cx="484300" cy="484300"/>
          </a:xfrm>
          <a:prstGeom prst="ellipse">
            <a:avLst/>
          </a:prstGeom>
          <a:solidFill>
            <a:srgbClr val="F7B1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3" name="椭圆 28"/>
          <p:cNvSpPr/>
          <p:nvPr/>
        </p:nvSpPr>
        <p:spPr>
          <a:xfrm>
            <a:off x="1625300" y="4009826"/>
            <a:ext cx="227211" cy="216594"/>
          </a:xfrm>
          <a:custGeom>
            <a:avLst/>
            <a:gdLst>
              <a:gd name="T0" fmla="*/ 254 w 258"/>
              <a:gd name="T1" fmla="*/ 102 h 246"/>
              <a:gd name="T2" fmla="*/ 257 w 258"/>
              <a:gd name="T3" fmla="*/ 92 h 246"/>
              <a:gd name="T4" fmla="*/ 248 w 258"/>
              <a:gd name="T5" fmla="*/ 86 h 246"/>
              <a:gd name="T6" fmla="*/ 174 w 258"/>
              <a:gd name="T7" fmla="*/ 80 h 246"/>
              <a:gd name="T8" fmla="*/ 166 w 258"/>
              <a:gd name="T9" fmla="*/ 75 h 246"/>
              <a:gd name="T10" fmla="*/ 137 w 258"/>
              <a:gd name="T11" fmla="*/ 6 h 246"/>
              <a:gd name="T12" fmla="*/ 128 w 258"/>
              <a:gd name="T13" fmla="*/ 0 h 246"/>
              <a:gd name="T14" fmla="*/ 120 w 258"/>
              <a:gd name="T15" fmla="*/ 6 h 246"/>
              <a:gd name="T16" fmla="*/ 91 w 258"/>
              <a:gd name="T17" fmla="*/ 75 h 246"/>
              <a:gd name="T18" fmla="*/ 84 w 258"/>
              <a:gd name="T19" fmla="*/ 81 h 246"/>
              <a:gd name="T20" fmla="*/ 9 w 258"/>
              <a:gd name="T21" fmla="*/ 88 h 246"/>
              <a:gd name="T22" fmla="*/ 1 w 258"/>
              <a:gd name="T23" fmla="*/ 94 h 246"/>
              <a:gd name="T24" fmla="*/ 4 w 258"/>
              <a:gd name="T25" fmla="*/ 104 h 246"/>
              <a:gd name="T26" fmla="*/ 61 w 258"/>
              <a:gd name="T27" fmla="*/ 152 h 246"/>
              <a:gd name="T28" fmla="*/ 64 w 258"/>
              <a:gd name="T29" fmla="*/ 161 h 246"/>
              <a:gd name="T30" fmla="*/ 48 w 258"/>
              <a:gd name="T31" fmla="*/ 234 h 246"/>
              <a:gd name="T32" fmla="*/ 52 w 258"/>
              <a:gd name="T33" fmla="*/ 244 h 246"/>
              <a:gd name="T34" fmla="*/ 62 w 258"/>
              <a:gd name="T35" fmla="*/ 244 h 246"/>
              <a:gd name="T36" fmla="*/ 125 w 258"/>
              <a:gd name="T37" fmla="*/ 205 h 246"/>
              <a:gd name="T38" fmla="*/ 135 w 258"/>
              <a:gd name="T39" fmla="*/ 205 h 246"/>
              <a:gd name="T40" fmla="*/ 199 w 258"/>
              <a:gd name="T41" fmla="*/ 243 h 246"/>
              <a:gd name="T42" fmla="*/ 209 w 258"/>
              <a:gd name="T43" fmla="*/ 242 h 246"/>
              <a:gd name="T44" fmla="*/ 213 w 258"/>
              <a:gd name="T45" fmla="*/ 233 h 246"/>
              <a:gd name="T46" fmla="*/ 195 w 258"/>
              <a:gd name="T47" fmla="*/ 160 h 246"/>
              <a:gd name="T48" fmla="*/ 198 w 258"/>
              <a:gd name="T49" fmla="*/ 151 h 246"/>
              <a:gd name="T50" fmla="*/ 254 w 258"/>
              <a:gd name="T51" fmla="*/ 102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58" h="246">
                <a:moveTo>
                  <a:pt x="254" y="102"/>
                </a:moveTo>
                <a:cubicBezTo>
                  <a:pt x="257" y="99"/>
                  <a:pt x="258" y="95"/>
                  <a:pt x="257" y="92"/>
                </a:cubicBezTo>
                <a:cubicBezTo>
                  <a:pt x="255" y="88"/>
                  <a:pt x="252" y="86"/>
                  <a:pt x="248" y="86"/>
                </a:cubicBezTo>
                <a:cubicBezTo>
                  <a:pt x="174" y="80"/>
                  <a:pt x="174" y="80"/>
                  <a:pt x="174" y="80"/>
                </a:cubicBezTo>
                <a:cubicBezTo>
                  <a:pt x="171" y="80"/>
                  <a:pt x="168" y="78"/>
                  <a:pt x="166" y="75"/>
                </a:cubicBezTo>
                <a:cubicBezTo>
                  <a:pt x="137" y="6"/>
                  <a:pt x="137" y="6"/>
                  <a:pt x="137" y="6"/>
                </a:cubicBezTo>
                <a:cubicBezTo>
                  <a:pt x="135" y="3"/>
                  <a:pt x="132" y="0"/>
                  <a:pt x="128" y="0"/>
                </a:cubicBezTo>
                <a:cubicBezTo>
                  <a:pt x="124" y="1"/>
                  <a:pt x="121" y="3"/>
                  <a:pt x="120" y="6"/>
                </a:cubicBezTo>
                <a:cubicBezTo>
                  <a:pt x="91" y="75"/>
                  <a:pt x="91" y="75"/>
                  <a:pt x="91" y="75"/>
                </a:cubicBezTo>
                <a:cubicBezTo>
                  <a:pt x="90" y="78"/>
                  <a:pt x="87" y="81"/>
                  <a:pt x="84" y="81"/>
                </a:cubicBezTo>
                <a:cubicBezTo>
                  <a:pt x="9" y="88"/>
                  <a:pt x="9" y="88"/>
                  <a:pt x="9" y="88"/>
                </a:cubicBezTo>
                <a:cubicBezTo>
                  <a:pt x="6" y="88"/>
                  <a:pt x="3" y="91"/>
                  <a:pt x="1" y="94"/>
                </a:cubicBezTo>
                <a:cubicBezTo>
                  <a:pt x="0" y="98"/>
                  <a:pt x="1" y="102"/>
                  <a:pt x="4" y="104"/>
                </a:cubicBezTo>
                <a:cubicBezTo>
                  <a:pt x="61" y="152"/>
                  <a:pt x="61" y="152"/>
                  <a:pt x="61" y="152"/>
                </a:cubicBezTo>
                <a:cubicBezTo>
                  <a:pt x="64" y="155"/>
                  <a:pt x="65" y="158"/>
                  <a:pt x="64" y="161"/>
                </a:cubicBezTo>
                <a:cubicBezTo>
                  <a:pt x="48" y="234"/>
                  <a:pt x="48" y="234"/>
                  <a:pt x="48" y="234"/>
                </a:cubicBezTo>
                <a:cubicBezTo>
                  <a:pt x="47" y="238"/>
                  <a:pt x="48" y="242"/>
                  <a:pt x="52" y="244"/>
                </a:cubicBezTo>
                <a:cubicBezTo>
                  <a:pt x="55" y="246"/>
                  <a:pt x="59" y="246"/>
                  <a:pt x="62" y="244"/>
                </a:cubicBezTo>
                <a:cubicBezTo>
                  <a:pt x="125" y="205"/>
                  <a:pt x="125" y="205"/>
                  <a:pt x="125" y="205"/>
                </a:cubicBezTo>
                <a:cubicBezTo>
                  <a:pt x="128" y="203"/>
                  <a:pt x="132" y="203"/>
                  <a:pt x="135" y="205"/>
                </a:cubicBezTo>
                <a:cubicBezTo>
                  <a:pt x="199" y="243"/>
                  <a:pt x="199" y="243"/>
                  <a:pt x="199" y="243"/>
                </a:cubicBezTo>
                <a:cubicBezTo>
                  <a:pt x="202" y="245"/>
                  <a:pt x="206" y="245"/>
                  <a:pt x="209" y="242"/>
                </a:cubicBezTo>
                <a:cubicBezTo>
                  <a:pt x="212" y="240"/>
                  <a:pt x="214" y="236"/>
                  <a:pt x="213" y="233"/>
                </a:cubicBezTo>
                <a:cubicBezTo>
                  <a:pt x="195" y="160"/>
                  <a:pt x="195" y="160"/>
                  <a:pt x="195" y="160"/>
                </a:cubicBezTo>
                <a:cubicBezTo>
                  <a:pt x="194" y="157"/>
                  <a:pt x="195" y="153"/>
                  <a:pt x="198" y="151"/>
                </a:cubicBezTo>
                <a:lnTo>
                  <a:pt x="254" y="1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4" name="椭圆 13"/>
          <p:cNvSpPr/>
          <p:nvPr/>
        </p:nvSpPr>
        <p:spPr>
          <a:xfrm>
            <a:off x="6716812" y="2615137"/>
            <a:ext cx="227211" cy="227211"/>
          </a:xfrm>
          <a:custGeom>
            <a:avLst/>
            <a:gdLst>
              <a:gd name="T0" fmla="*/ 181 w 252"/>
              <a:gd name="T1" fmla="*/ 126 h 252"/>
              <a:gd name="T2" fmla="*/ 236 w 252"/>
              <a:gd name="T3" fmla="*/ 71 h 252"/>
              <a:gd name="T4" fmla="*/ 236 w 252"/>
              <a:gd name="T5" fmla="*/ 16 h 252"/>
              <a:gd name="T6" fmla="*/ 181 w 252"/>
              <a:gd name="T7" fmla="*/ 16 h 252"/>
              <a:gd name="T8" fmla="*/ 126 w 252"/>
              <a:gd name="T9" fmla="*/ 71 h 252"/>
              <a:gd name="T10" fmla="*/ 71 w 252"/>
              <a:gd name="T11" fmla="*/ 16 h 252"/>
              <a:gd name="T12" fmla="*/ 16 w 252"/>
              <a:gd name="T13" fmla="*/ 16 h 252"/>
              <a:gd name="T14" fmla="*/ 16 w 252"/>
              <a:gd name="T15" fmla="*/ 71 h 252"/>
              <a:gd name="T16" fmla="*/ 71 w 252"/>
              <a:gd name="T17" fmla="*/ 126 h 252"/>
              <a:gd name="T18" fmla="*/ 16 w 252"/>
              <a:gd name="T19" fmla="*/ 181 h 252"/>
              <a:gd name="T20" fmla="*/ 16 w 252"/>
              <a:gd name="T21" fmla="*/ 237 h 252"/>
              <a:gd name="T22" fmla="*/ 71 w 252"/>
              <a:gd name="T23" fmla="*/ 237 h 252"/>
              <a:gd name="T24" fmla="*/ 126 w 252"/>
              <a:gd name="T25" fmla="*/ 181 h 252"/>
              <a:gd name="T26" fmla="*/ 181 w 252"/>
              <a:gd name="T27" fmla="*/ 237 h 252"/>
              <a:gd name="T28" fmla="*/ 236 w 252"/>
              <a:gd name="T29" fmla="*/ 237 h 252"/>
              <a:gd name="T30" fmla="*/ 236 w 252"/>
              <a:gd name="T31" fmla="*/ 181 h 252"/>
              <a:gd name="T32" fmla="*/ 181 w 252"/>
              <a:gd name="T33" fmla="*/ 126 h 2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52" h="252">
                <a:moveTo>
                  <a:pt x="181" y="126"/>
                </a:moveTo>
                <a:cubicBezTo>
                  <a:pt x="236" y="71"/>
                  <a:pt x="236" y="71"/>
                  <a:pt x="236" y="71"/>
                </a:cubicBezTo>
                <a:cubicBezTo>
                  <a:pt x="252" y="56"/>
                  <a:pt x="252" y="31"/>
                  <a:pt x="236" y="16"/>
                </a:cubicBezTo>
                <a:cubicBezTo>
                  <a:pt x="221" y="0"/>
                  <a:pt x="196" y="0"/>
                  <a:pt x="181" y="16"/>
                </a:cubicBezTo>
                <a:cubicBezTo>
                  <a:pt x="126" y="71"/>
                  <a:pt x="126" y="71"/>
                  <a:pt x="126" y="71"/>
                </a:cubicBezTo>
                <a:cubicBezTo>
                  <a:pt x="71" y="16"/>
                  <a:pt x="71" y="16"/>
                  <a:pt x="71" y="16"/>
                </a:cubicBezTo>
                <a:cubicBezTo>
                  <a:pt x="56" y="0"/>
                  <a:pt x="31" y="0"/>
                  <a:pt x="16" y="16"/>
                </a:cubicBezTo>
                <a:cubicBezTo>
                  <a:pt x="0" y="31"/>
                  <a:pt x="0" y="56"/>
                  <a:pt x="16" y="71"/>
                </a:cubicBezTo>
                <a:cubicBezTo>
                  <a:pt x="71" y="126"/>
                  <a:pt x="71" y="126"/>
                  <a:pt x="71" y="126"/>
                </a:cubicBezTo>
                <a:cubicBezTo>
                  <a:pt x="16" y="181"/>
                  <a:pt x="16" y="181"/>
                  <a:pt x="16" y="181"/>
                </a:cubicBezTo>
                <a:cubicBezTo>
                  <a:pt x="0" y="197"/>
                  <a:pt x="0" y="221"/>
                  <a:pt x="16" y="237"/>
                </a:cubicBezTo>
                <a:cubicBezTo>
                  <a:pt x="31" y="252"/>
                  <a:pt x="56" y="252"/>
                  <a:pt x="71" y="237"/>
                </a:cubicBezTo>
                <a:cubicBezTo>
                  <a:pt x="126" y="181"/>
                  <a:pt x="126" y="181"/>
                  <a:pt x="126" y="181"/>
                </a:cubicBezTo>
                <a:cubicBezTo>
                  <a:pt x="181" y="237"/>
                  <a:pt x="181" y="237"/>
                  <a:pt x="181" y="237"/>
                </a:cubicBezTo>
                <a:cubicBezTo>
                  <a:pt x="196" y="252"/>
                  <a:pt x="221" y="252"/>
                  <a:pt x="236" y="237"/>
                </a:cubicBezTo>
                <a:cubicBezTo>
                  <a:pt x="252" y="221"/>
                  <a:pt x="252" y="197"/>
                  <a:pt x="236" y="181"/>
                </a:cubicBezTo>
                <a:lnTo>
                  <a:pt x="181" y="12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17" name="文本框1"/>
          <p:cNvSpPr txBox="1"/>
          <p:nvPr/>
        </p:nvSpPr>
        <p:spPr>
          <a:xfrm>
            <a:off x="7255461" y="2549168"/>
            <a:ext cx="3830344" cy="646331"/>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altLang="zh-CN" b="1" dirty="0">
                <a:solidFill>
                  <a:srgbClr val="7188A8"/>
                </a:solidFill>
                <a:latin typeface="思源黑体 CN Bold" panose="020B0800000000000000" pitchFamily="34" charset="-122"/>
                <a:ea typeface="思源黑体 CN Bold" panose="020B0800000000000000" pitchFamily="34" charset="-122"/>
              </a:rPr>
              <a:t>2. A part of the world literature</a:t>
            </a:r>
          </a:p>
          <a:p>
            <a:pPr marL="0" marR="0" lvl="0" indent="0" algn="ctr" defTabSz="914400" rtl="0" eaLnBrk="1" fontAlgn="auto" latinLnBrk="0" hangingPunct="1">
              <a:lnSpc>
                <a:spcPct val="100000"/>
              </a:lnSpc>
              <a:spcBef>
                <a:spcPts val="0"/>
              </a:spcBef>
              <a:spcAft>
                <a:spcPts val="0"/>
              </a:spcAft>
              <a:buClrTx/>
              <a:buSzTx/>
              <a:buFontTx/>
              <a:buNone/>
              <a:defRPr/>
            </a:pPr>
            <a:r>
              <a:rPr lang="zh-CN" altLang="en-US" b="1" dirty="0">
                <a:solidFill>
                  <a:srgbClr val="7188A8"/>
                </a:solidFill>
                <a:latin typeface="思源黑体 CN Bold" panose="020B0800000000000000" pitchFamily="34" charset="-122"/>
                <a:ea typeface="思源黑体 CN Bold" panose="020B0800000000000000" pitchFamily="34" charset="-122"/>
              </a:rPr>
              <a:t>成为世界文学的一部分</a:t>
            </a:r>
            <a:endParaRPr kumimoji="0" lang="id-ID"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p:txBody>
      </p:sp>
      <p:sp>
        <p:nvSpPr>
          <p:cNvPr id="21" name="文本框1"/>
          <p:cNvSpPr txBox="1"/>
          <p:nvPr/>
        </p:nvSpPr>
        <p:spPr>
          <a:xfrm>
            <a:off x="1617548" y="2549168"/>
            <a:ext cx="3664666"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1. Marginalized and instrumentalized</a:t>
            </a: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边缘化、工具化</a:t>
            </a:r>
            <a:endParaRPr kumimoji="0" lang="id-ID"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p:txBody>
      </p:sp>
      <p:sp>
        <p:nvSpPr>
          <p:cNvPr id="23" name="文本框1"/>
          <p:cNvSpPr txBox="1"/>
          <p:nvPr/>
        </p:nvSpPr>
        <p:spPr>
          <a:xfrm>
            <a:off x="4544876" y="4091714"/>
            <a:ext cx="4459788"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3. An Excellent Chinese Classic </a:t>
            </a: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视为中国文化经典杰作</a:t>
            </a:r>
            <a:endParaRPr kumimoji="0" lang="en-US" altLang="zh-CN"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a:p>
            <a:pPr algn="ctr">
              <a:defRPr/>
            </a:pPr>
            <a:r>
              <a:rPr kumimoji="0" lang="en-US" altLang="zh-CN"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a:t>
            </a:r>
            <a:r>
              <a:rPr kumimoji="0" lang="en-US" altLang="zh-CN" sz="1800" b="1" i="0" u="none" strike="noStrike" kern="1200" cap="none" spc="0" normalizeH="0" baseline="0" noProof="0" dirty="0" err="1">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Redology</a:t>
            </a:r>
            <a:r>
              <a:rPr kumimoji="0" lang="en-US" altLang="zh-CN"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 is a term used to refer to the study of this novel.</a:t>
            </a:r>
            <a:endParaRPr kumimoji="0" lang="en-US" altLang="zh-CN" sz="16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“红学”</a:t>
            </a:r>
            <a:r>
              <a:rPr lang="zh-CN" altLang="en-US" b="1" dirty="0">
                <a:solidFill>
                  <a:srgbClr val="7188A8"/>
                </a:solidFill>
                <a:latin typeface="思源黑体 CN Bold" panose="020B0800000000000000" pitchFamily="34" charset="-122"/>
                <a:ea typeface="思源黑体 CN Bold" panose="020B0800000000000000" pitchFamily="34" charset="-122"/>
              </a:rPr>
              <a:t>已经成为指代红楼梦研究的专有名词。</a:t>
            </a:r>
            <a:endParaRPr kumimoji="0" lang="id-ID" sz="18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endParaRPr>
          </a:p>
        </p:txBody>
      </p:sp>
      <p:sp>
        <p:nvSpPr>
          <p:cNvPr id="25" name="椭圆 28">
            <a:extLst>
              <a:ext uri="{FF2B5EF4-FFF2-40B4-BE49-F238E27FC236}">
                <a16:creationId xmlns:a16="http://schemas.microsoft.com/office/drawing/2014/main" id="{1FCCC2DE-1AF7-45C6-B19F-3843DB374592}"/>
              </a:ext>
            </a:extLst>
          </p:cNvPr>
          <p:cNvSpPr/>
          <p:nvPr/>
        </p:nvSpPr>
        <p:spPr>
          <a:xfrm>
            <a:off x="4431271" y="4202181"/>
            <a:ext cx="227211" cy="216594"/>
          </a:xfrm>
          <a:custGeom>
            <a:avLst/>
            <a:gdLst>
              <a:gd name="T0" fmla="*/ 254 w 258"/>
              <a:gd name="T1" fmla="*/ 102 h 246"/>
              <a:gd name="T2" fmla="*/ 257 w 258"/>
              <a:gd name="T3" fmla="*/ 92 h 246"/>
              <a:gd name="T4" fmla="*/ 248 w 258"/>
              <a:gd name="T5" fmla="*/ 86 h 246"/>
              <a:gd name="T6" fmla="*/ 174 w 258"/>
              <a:gd name="T7" fmla="*/ 80 h 246"/>
              <a:gd name="T8" fmla="*/ 166 w 258"/>
              <a:gd name="T9" fmla="*/ 75 h 246"/>
              <a:gd name="T10" fmla="*/ 137 w 258"/>
              <a:gd name="T11" fmla="*/ 6 h 246"/>
              <a:gd name="T12" fmla="*/ 128 w 258"/>
              <a:gd name="T13" fmla="*/ 0 h 246"/>
              <a:gd name="T14" fmla="*/ 120 w 258"/>
              <a:gd name="T15" fmla="*/ 6 h 246"/>
              <a:gd name="T16" fmla="*/ 91 w 258"/>
              <a:gd name="T17" fmla="*/ 75 h 246"/>
              <a:gd name="T18" fmla="*/ 84 w 258"/>
              <a:gd name="T19" fmla="*/ 81 h 246"/>
              <a:gd name="T20" fmla="*/ 9 w 258"/>
              <a:gd name="T21" fmla="*/ 88 h 246"/>
              <a:gd name="T22" fmla="*/ 1 w 258"/>
              <a:gd name="T23" fmla="*/ 94 h 246"/>
              <a:gd name="T24" fmla="*/ 4 w 258"/>
              <a:gd name="T25" fmla="*/ 104 h 246"/>
              <a:gd name="T26" fmla="*/ 61 w 258"/>
              <a:gd name="T27" fmla="*/ 152 h 246"/>
              <a:gd name="T28" fmla="*/ 64 w 258"/>
              <a:gd name="T29" fmla="*/ 161 h 246"/>
              <a:gd name="T30" fmla="*/ 48 w 258"/>
              <a:gd name="T31" fmla="*/ 234 h 246"/>
              <a:gd name="T32" fmla="*/ 52 w 258"/>
              <a:gd name="T33" fmla="*/ 244 h 246"/>
              <a:gd name="T34" fmla="*/ 62 w 258"/>
              <a:gd name="T35" fmla="*/ 244 h 246"/>
              <a:gd name="T36" fmla="*/ 125 w 258"/>
              <a:gd name="T37" fmla="*/ 205 h 246"/>
              <a:gd name="T38" fmla="*/ 135 w 258"/>
              <a:gd name="T39" fmla="*/ 205 h 246"/>
              <a:gd name="T40" fmla="*/ 199 w 258"/>
              <a:gd name="T41" fmla="*/ 243 h 246"/>
              <a:gd name="T42" fmla="*/ 209 w 258"/>
              <a:gd name="T43" fmla="*/ 242 h 246"/>
              <a:gd name="T44" fmla="*/ 213 w 258"/>
              <a:gd name="T45" fmla="*/ 233 h 246"/>
              <a:gd name="T46" fmla="*/ 195 w 258"/>
              <a:gd name="T47" fmla="*/ 160 h 246"/>
              <a:gd name="T48" fmla="*/ 198 w 258"/>
              <a:gd name="T49" fmla="*/ 151 h 246"/>
              <a:gd name="T50" fmla="*/ 254 w 258"/>
              <a:gd name="T51" fmla="*/ 102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58" h="246">
                <a:moveTo>
                  <a:pt x="254" y="102"/>
                </a:moveTo>
                <a:cubicBezTo>
                  <a:pt x="257" y="99"/>
                  <a:pt x="258" y="95"/>
                  <a:pt x="257" y="92"/>
                </a:cubicBezTo>
                <a:cubicBezTo>
                  <a:pt x="255" y="88"/>
                  <a:pt x="252" y="86"/>
                  <a:pt x="248" y="86"/>
                </a:cubicBezTo>
                <a:cubicBezTo>
                  <a:pt x="174" y="80"/>
                  <a:pt x="174" y="80"/>
                  <a:pt x="174" y="80"/>
                </a:cubicBezTo>
                <a:cubicBezTo>
                  <a:pt x="171" y="80"/>
                  <a:pt x="168" y="78"/>
                  <a:pt x="166" y="75"/>
                </a:cubicBezTo>
                <a:cubicBezTo>
                  <a:pt x="137" y="6"/>
                  <a:pt x="137" y="6"/>
                  <a:pt x="137" y="6"/>
                </a:cubicBezTo>
                <a:cubicBezTo>
                  <a:pt x="135" y="3"/>
                  <a:pt x="132" y="0"/>
                  <a:pt x="128" y="0"/>
                </a:cubicBezTo>
                <a:cubicBezTo>
                  <a:pt x="124" y="1"/>
                  <a:pt x="121" y="3"/>
                  <a:pt x="120" y="6"/>
                </a:cubicBezTo>
                <a:cubicBezTo>
                  <a:pt x="91" y="75"/>
                  <a:pt x="91" y="75"/>
                  <a:pt x="91" y="75"/>
                </a:cubicBezTo>
                <a:cubicBezTo>
                  <a:pt x="90" y="78"/>
                  <a:pt x="87" y="81"/>
                  <a:pt x="84" y="81"/>
                </a:cubicBezTo>
                <a:cubicBezTo>
                  <a:pt x="9" y="88"/>
                  <a:pt x="9" y="88"/>
                  <a:pt x="9" y="88"/>
                </a:cubicBezTo>
                <a:cubicBezTo>
                  <a:pt x="6" y="88"/>
                  <a:pt x="3" y="91"/>
                  <a:pt x="1" y="94"/>
                </a:cubicBezTo>
                <a:cubicBezTo>
                  <a:pt x="0" y="98"/>
                  <a:pt x="1" y="102"/>
                  <a:pt x="4" y="104"/>
                </a:cubicBezTo>
                <a:cubicBezTo>
                  <a:pt x="61" y="152"/>
                  <a:pt x="61" y="152"/>
                  <a:pt x="61" y="152"/>
                </a:cubicBezTo>
                <a:cubicBezTo>
                  <a:pt x="64" y="155"/>
                  <a:pt x="65" y="158"/>
                  <a:pt x="64" y="161"/>
                </a:cubicBezTo>
                <a:cubicBezTo>
                  <a:pt x="48" y="234"/>
                  <a:pt x="48" y="234"/>
                  <a:pt x="48" y="234"/>
                </a:cubicBezTo>
                <a:cubicBezTo>
                  <a:pt x="47" y="238"/>
                  <a:pt x="48" y="242"/>
                  <a:pt x="52" y="244"/>
                </a:cubicBezTo>
                <a:cubicBezTo>
                  <a:pt x="55" y="246"/>
                  <a:pt x="59" y="246"/>
                  <a:pt x="62" y="244"/>
                </a:cubicBezTo>
                <a:cubicBezTo>
                  <a:pt x="125" y="205"/>
                  <a:pt x="125" y="205"/>
                  <a:pt x="125" y="205"/>
                </a:cubicBezTo>
                <a:cubicBezTo>
                  <a:pt x="128" y="203"/>
                  <a:pt x="132" y="203"/>
                  <a:pt x="135" y="205"/>
                </a:cubicBezTo>
                <a:cubicBezTo>
                  <a:pt x="199" y="243"/>
                  <a:pt x="199" y="243"/>
                  <a:pt x="199" y="243"/>
                </a:cubicBezTo>
                <a:cubicBezTo>
                  <a:pt x="202" y="245"/>
                  <a:pt x="206" y="245"/>
                  <a:pt x="209" y="242"/>
                </a:cubicBezTo>
                <a:cubicBezTo>
                  <a:pt x="212" y="240"/>
                  <a:pt x="214" y="236"/>
                  <a:pt x="213" y="233"/>
                </a:cubicBezTo>
                <a:cubicBezTo>
                  <a:pt x="195" y="160"/>
                  <a:pt x="195" y="160"/>
                  <a:pt x="195" y="160"/>
                </a:cubicBezTo>
                <a:cubicBezTo>
                  <a:pt x="194" y="157"/>
                  <a:pt x="195" y="153"/>
                  <a:pt x="198" y="151"/>
                </a:cubicBezTo>
                <a:lnTo>
                  <a:pt x="254" y="102"/>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noAutofit/>
          </a:bodyP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p>
        </p:txBody>
      </p:sp>
      <p:sp>
        <p:nvSpPr>
          <p:cNvPr id="3" name="文本框 2">
            <a:extLst>
              <a:ext uri="{FF2B5EF4-FFF2-40B4-BE49-F238E27FC236}">
                <a16:creationId xmlns:a16="http://schemas.microsoft.com/office/drawing/2014/main" id="{E2CAE8BC-59EB-4245-BED7-F152F19E6478}"/>
              </a:ext>
            </a:extLst>
          </p:cNvPr>
          <p:cNvSpPr txBox="1"/>
          <p:nvPr/>
        </p:nvSpPr>
        <p:spPr>
          <a:xfrm>
            <a:off x="850232" y="5842602"/>
            <a:ext cx="10828421" cy="923330"/>
          </a:xfrm>
          <a:prstGeom prst="rect">
            <a:avLst/>
          </a:prstGeom>
          <a:noFill/>
        </p:spPr>
        <p:txBody>
          <a:bodyPr wrap="square" rtlCol="0">
            <a:spAutoFit/>
          </a:bodyPr>
          <a:lstStyle/>
          <a:p>
            <a:r>
              <a:rPr lang="en-US" altLang="zh-CN" dirty="0"/>
              <a:t>Reference: </a:t>
            </a:r>
            <a:r>
              <a:rPr lang="zh-CN" altLang="en-US" dirty="0"/>
              <a:t>一“石”激起千层浪</a:t>
            </a:r>
            <a:r>
              <a:rPr lang="en-US" altLang="zh-CN" dirty="0"/>
              <a:t>——</a:t>
            </a:r>
            <a:r>
              <a:rPr lang="zh-CN" altLang="en-US" dirty="0"/>
              <a:t>从</a:t>
            </a:r>
            <a:r>
              <a:rPr lang="en-US" altLang="zh-CN" dirty="0"/>
              <a:t>《</a:t>
            </a:r>
            <a:r>
              <a:rPr lang="zh-CN" altLang="en-US" dirty="0"/>
              <a:t>红楼梦</a:t>
            </a:r>
            <a:r>
              <a:rPr lang="en-US" altLang="zh-CN" dirty="0"/>
              <a:t>》</a:t>
            </a:r>
            <a:r>
              <a:rPr lang="zh-CN" altLang="en-US" dirty="0"/>
              <a:t>传播看西方早期以工具化与边缘化为核心的中国文学接受</a:t>
            </a:r>
            <a:r>
              <a:rPr lang="en-US" altLang="zh-CN" dirty="0"/>
              <a:t>, [</a:t>
            </a:r>
            <a:r>
              <a:rPr lang="zh-CN" altLang="en-US" dirty="0"/>
              <a:t>德</a:t>
            </a:r>
            <a:r>
              <a:rPr lang="en-US" altLang="zh-CN" dirty="0"/>
              <a:t>] </a:t>
            </a:r>
            <a:r>
              <a:rPr lang="zh-CN" altLang="en-US" dirty="0"/>
              <a:t>吴漠汀</a:t>
            </a:r>
            <a:r>
              <a:rPr lang="en-US" altLang="zh-CN" dirty="0"/>
              <a:t>(Martin </a:t>
            </a:r>
            <a:r>
              <a:rPr lang="en-US" altLang="zh-CN" dirty="0" err="1"/>
              <a:t>Woesler</a:t>
            </a:r>
            <a:r>
              <a:rPr lang="en-US" altLang="zh-CN" dirty="0"/>
              <a:t>), 《</a:t>
            </a:r>
            <a:r>
              <a:rPr lang="zh-CN" altLang="en-US" dirty="0"/>
              <a:t>曹雪芹研究</a:t>
            </a:r>
            <a:r>
              <a:rPr lang="en-US" altLang="zh-CN" dirty="0"/>
              <a:t>》, 2016(1): 118-128.</a:t>
            </a:r>
          </a:p>
          <a:p>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578536" y="441289"/>
            <a:ext cx="8334645" cy="533346"/>
            <a:chOff x="334963" y="455941"/>
            <a:chExt cx="6301298" cy="571960"/>
          </a:xfrm>
        </p:grpSpPr>
        <p:sp>
          <p:nvSpPr>
            <p:cNvPr id="5" name="文本框 4"/>
            <p:cNvSpPr txBox="1"/>
            <p:nvPr/>
          </p:nvSpPr>
          <p:spPr>
            <a:xfrm>
              <a:off x="682854" y="455941"/>
              <a:ext cx="5953407" cy="49508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defRPr/>
              </a:pPr>
              <a:r>
                <a:rPr kumimoji="0" lang="en-US" altLang="zh-CN" sz="24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Marginalized and instrumentalized </a:t>
              </a:r>
              <a:r>
                <a:rPr kumimoji="0" lang="zh-CN" altLang="en-US" sz="2400" b="1" i="0" u="none" strike="noStrike" kern="1200" cap="none" spc="0" normalizeH="0" baseline="0" noProof="0" dirty="0">
                  <a:ln>
                    <a:noFill/>
                  </a:ln>
                  <a:solidFill>
                    <a:srgbClr val="7188A8"/>
                  </a:solidFill>
                  <a:effectLst/>
                  <a:uLnTx/>
                  <a:uFillTx/>
                  <a:latin typeface="思源黑体 CN Bold" panose="020B0800000000000000" pitchFamily="34" charset="-122"/>
                  <a:ea typeface="思源黑体 CN Bold" panose="020B0800000000000000" pitchFamily="34" charset="-122"/>
                  <a:cs typeface="+mn-cs"/>
                </a:rPr>
                <a:t>边缘化、工具化</a:t>
              </a:r>
              <a:endParaRPr lang="zh-CN" altLang="en-US" sz="2400" b="1" dirty="0">
                <a:solidFill>
                  <a:srgbClr val="7188A8"/>
                </a:solidFill>
                <a:cs typeface="+mn-ea"/>
                <a:sym typeface="+mn-lt"/>
              </a:endParaRPr>
            </a:p>
          </p:txBody>
        </p:sp>
        <p:sp>
          <p:nvSpPr>
            <p:cNvPr id="4" name="矩形 3"/>
            <p:cNvSpPr/>
            <p:nvPr/>
          </p:nvSpPr>
          <p:spPr>
            <a:xfrm>
              <a:off x="334963" y="486219"/>
              <a:ext cx="278711" cy="541682"/>
            </a:xfrm>
            <a:prstGeom prst="rect">
              <a:avLst/>
            </a:prstGeom>
            <a:solidFill>
              <a:srgbClr val="7188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等线" panose="020F0502020204030204"/>
                <a:ea typeface="等线" panose="02010600030101010101" pitchFamily="2" charset="-122"/>
                <a:cs typeface="+mn-cs"/>
              </a:endParaRPr>
            </a:p>
          </p:txBody>
        </p:sp>
      </p:grpSp>
      <p:grpSp>
        <p:nvGrpSpPr>
          <p:cNvPr id="19" name="组合 18"/>
          <p:cNvGrpSpPr/>
          <p:nvPr/>
        </p:nvGrpSpPr>
        <p:grpSpPr>
          <a:xfrm>
            <a:off x="2247768" y="1748754"/>
            <a:ext cx="7696464" cy="3910908"/>
            <a:chOff x="1716240" y="2344292"/>
            <a:chExt cx="6835280" cy="2733494"/>
          </a:xfrm>
        </p:grpSpPr>
        <p:sp>
          <p:nvSpPr>
            <p:cNvPr id="7" name="椭圆 6"/>
            <p:cNvSpPr/>
            <p:nvPr/>
          </p:nvSpPr>
          <p:spPr>
            <a:xfrm>
              <a:off x="1716240" y="2344292"/>
              <a:ext cx="533348" cy="533346"/>
            </a:xfrm>
            <a:prstGeom prst="ellipse">
              <a:avLst/>
            </a:prstGeom>
            <a:solidFill>
              <a:srgbClr val="7188A8"/>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0" name="椭圆 22"/>
            <p:cNvSpPr/>
            <p:nvPr/>
          </p:nvSpPr>
          <p:spPr>
            <a:xfrm>
              <a:off x="1823397" y="2458690"/>
              <a:ext cx="319034" cy="304550"/>
            </a:xfrm>
            <a:custGeom>
              <a:avLst/>
              <a:gdLst>
                <a:gd name="connsiteX0" fmla="*/ 442231 w 602715"/>
                <a:gd name="connsiteY0" fmla="*/ 415741 h 575353"/>
                <a:gd name="connsiteX1" fmla="*/ 479375 w 602715"/>
                <a:gd name="connsiteY1" fmla="*/ 514894 h 575353"/>
                <a:gd name="connsiteX2" fmla="*/ 500369 w 602715"/>
                <a:gd name="connsiteY2" fmla="*/ 472976 h 575353"/>
                <a:gd name="connsiteX3" fmla="*/ 542357 w 602715"/>
                <a:gd name="connsiteY3" fmla="*/ 452017 h 575353"/>
                <a:gd name="connsiteX4" fmla="*/ 405895 w 602715"/>
                <a:gd name="connsiteY4" fmla="*/ 379466 h 575353"/>
                <a:gd name="connsiteX5" fmla="*/ 596458 w 602715"/>
                <a:gd name="connsiteY5" fmla="*/ 449598 h 575353"/>
                <a:gd name="connsiteX6" fmla="*/ 526208 w 602715"/>
                <a:gd name="connsiteY6" fmla="*/ 484262 h 575353"/>
                <a:gd name="connsiteX7" fmla="*/ 599688 w 602715"/>
                <a:gd name="connsiteY7" fmla="*/ 557618 h 575353"/>
                <a:gd name="connsiteX8" fmla="*/ 599688 w 602715"/>
                <a:gd name="connsiteY8" fmla="*/ 572129 h 575353"/>
                <a:gd name="connsiteX9" fmla="*/ 591613 w 602715"/>
                <a:gd name="connsiteY9" fmla="*/ 575353 h 575353"/>
                <a:gd name="connsiteX10" fmla="*/ 584346 w 602715"/>
                <a:gd name="connsiteY10" fmla="*/ 572129 h 575353"/>
                <a:gd name="connsiteX11" fmla="*/ 510866 w 602715"/>
                <a:gd name="connsiteY11" fmla="*/ 499578 h 575353"/>
                <a:gd name="connsiteX12" fmla="*/ 476145 w 602715"/>
                <a:gd name="connsiteY12" fmla="*/ 568904 h 575353"/>
                <a:gd name="connsiteX13" fmla="*/ 280047 w 602715"/>
                <a:gd name="connsiteY13" fmla="*/ 64374 h 575353"/>
                <a:gd name="connsiteX14" fmla="*/ 258242 w 602715"/>
                <a:gd name="connsiteY14" fmla="*/ 86154 h 575353"/>
                <a:gd name="connsiteX15" fmla="*/ 280047 w 602715"/>
                <a:gd name="connsiteY15" fmla="*/ 107934 h 575353"/>
                <a:gd name="connsiteX16" fmla="*/ 301045 w 602715"/>
                <a:gd name="connsiteY16" fmla="*/ 86154 h 575353"/>
                <a:gd name="connsiteX17" fmla="*/ 280047 w 602715"/>
                <a:gd name="connsiteY17" fmla="*/ 64374 h 575353"/>
                <a:gd name="connsiteX18" fmla="*/ 183205 w 602715"/>
                <a:gd name="connsiteY18" fmla="*/ 64374 h 575353"/>
                <a:gd name="connsiteX19" fmla="*/ 161432 w 602715"/>
                <a:gd name="connsiteY19" fmla="*/ 86154 h 575353"/>
                <a:gd name="connsiteX20" fmla="*/ 183205 w 602715"/>
                <a:gd name="connsiteY20" fmla="*/ 107934 h 575353"/>
                <a:gd name="connsiteX21" fmla="*/ 204171 w 602715"/>
                <a:gd name="connsiteY21" fmla="*/ 86154 h 575353"/>
                <a:gd name="connsiteX22" fmla="*/ 183205 w 602715"/>
                <a:gd name="connsiteY22" fmla="*/ 64374 h 575353"/>
                <a:gd name="connsiteX23" fmla="*/ 86363 w 602715"/>
                <a:gd name="connsiteY23" fmla="*/ 64374 h 575353"/>
                <a:gd name="connsiteX24" fmla="*/ 64558 w 602715"/>
                <a:gd name="connsiteY24" fmla="*/ 86154 h 575353"/>
                <a:gd name="connsiteX25" fmla="*/ 86363 w 602715"/>
                <a:gd name="connsiteY25" fmla="*/ 107934 h 575353"/>
                <a:gd name="connsiteX26" fmla="*/ 107361 w 602715"/>
                <a:gd name="connsiteY26" fmla="*/ 86154 h 575353"/>
                <a:gd name="connsiteX27" fmla="*/ 86363 w 602715"/>
                <a:gd name="connsiteY27" fmla="*/ 64374 h 575353"/>
                <a:gd name="connsiteX28" fmla="*/ 280047 w 602715"/>
                <a:gd name="connsiteY28" fmla="*/ 43401 h 575353"/>
                <a:gd name="connsiteX29" fmla="*/ 322850 w 602715"/>
                <a:gd name="connsiteY29" fmla="*/ 86154 h 575353"/>
                <a:gd name="connsiteX30" fmla="*/ 280047 w 602715"/>
                <a:gd name="connsiteY30" fmla="*/ 128907 h 575353"/>
                <a:gd name="connsiteX31" fmla="*/ 236437 w 602715"/>
                <a:gd name="connsiteY31" fmla="*/ 86154 h 575353"/>
                <a:gd name="connsiteX32" fmla="*/ 280047 w 602715"/>
                <a:gd name="connsiteY32" fmla="*/ 43401 h 575353"/>
                <a:gd name="connsiteX33" fmla="*/ 183205 w 602715"/>
                <a:gd name="connsiteY33" fmla="*/ 43401 h 575353"/>
                <a:gd name="connsiteX34" fmla="*/ 225943 w 602715"/>
                <a:gd name="connsiteY34" fmla="*/ 86154 h 575353"/>
                <a:gd name="connsiteX35" fmla="*/ 183205 w 602715"/>
                <a:gd name="connsiteY35" fmla="*/ 128907 h 575353"/>
                <a:gd name="connsiteX36" fmla="*/ 139660 w 602715"/>
                <a:gd name="connsiteY36" fmla="*/ 86154 h 575353"/>
                <a:gd name="connsiteX37" fmla="*/ 183205 w 602715"/>
                <a:gd name="connsiteY37" fmla="*/ 43401 h 575353"/>
                <a:gd name="connsiteX38" fmla="*/ 86363 w 602715"/>
                <a:gd name="connsiteY38" fmla="*/ 43401 h 575353"/>
                <a:gd name="connsiteX39" fmla="*/ 129166 w 602715"/>
                <a:gd name="connsiteY39" fmla="*/ 86154 h 575353"/>
                <a:gd name="connsiteX40" fmla="*/ 86363 w 602715"/>
                <a:gd name="connsiteY40" fmla="*/ 128907 h 575353"/>
                <a:gd name="connsiteX41" fmla="*/ 42753 w 602715"/>
                <a:gd name="connsiteY41" fmla="*/ 86154 h 575353"/>
                <a:gd name="connsiteX42" fmla="*/ 86363 w 602715"/>
                <a:gd name="connsiteY42" fmla="*/ 43401 h 575353"/>
                <a:gd name="connsiteX43" fmla="*/ 21790 w 602715"/>
                <a:gd name="connsiteY43" fmla="*/ 21754 h 575353"/>
                <a:gd name="connsiteX44" fmla="*/ 21790 w 602715"/>
                <a:gd name="connsiteY44" fmla="*/ 150669 h 575353"/>
                <a:gd name="connsiteX45" fmla="*/ 538305 w 602715"/>
                <a:gd name="connsiteY45" fmla="*/ 150669 h 575353"/>
                <a:gd name="connsiteX46" fmla="*/ 538305 w 602715"/>
                <a:gd name="connsiteY46" fmla="*/ 21754 h 575353"/>
                <a:gd name="connsiteX47" fmla="*/ 10492 w 602715"/>
                <a:gd name="connsiteY47" fmla="*/ 0 h 575353"/>
                <a:gd name="connsiteX48" fmla="*/ 548796 w 602715"/>
                <a:gd name="connsiteY48" fmla="*/ 0 h 575353"/>
                <a:gd name="connsiteX49" fmla="*/ 559288 w 602715"/>
                <a:gd name="connsiteY49" fmla="*/ 11280 h 575353"/>
                <a:gd name="connsiteX50" fmla="*/ 559288 w 602715"/>
                <a:gd name="connsiteY50" fmla="*/ 161143 h 575353"/>
                <a:gd name="connsiteX51" fmla="*/ 559288 w 602715"/>
                <a:gd name="connsiteY51" fmla="*/ 365795 h 575353"/>
                <a:gd name="connsiteX52" fmla="*/ 548796 w 602715"/>
                <a:gd name="connsiteY52" fmla="*/ 376269 h 575353"/>
                <a:gd name="connsiteX53" fmla="*/ 538305 w 602715"/>
                <a:gd name="connsiteY53" fmla="*/ 365795 h 575353"/>
                <a:gd name="connsiteX54" fmla="*/ 538305 w 602715"/>
                <a:gd name="connsiteY54" fmla="*/ 172423 h 575353"/>
                <a:gd name="connsiteX55" fmla="*/ 21790 w 602715"/>
                <a:gd name="connsiteY55" fmla="*/ 172423 h 575353"/>
                <a:gd name="connsiteX56" fmla="*/ 21790 w 602715"/>
                <a:gd name="connsiteY56" fmla="*/ 526938 h 575353"/>
                <a:gd name="connsiteX57" fmla="*/ 376894 w 602715"/>
                <a:gd name="connsiteY57" fmla="*/ 526938 h 575353"/>
                <a:gd name="connsiteX58" fmla="*/ 387386 w 602715"/>
                <a:gd name="connsiteY58" fmla="*/ 537413 h 575353"/>
                <a:gd name="connsiteX59" fmla="*/ 376894 w 602715"/>
                <a:gd name="connsiteY59" fmla="*/ 547887 h 575353"/>
                <a:gd name="connsiteX60" fmla="*/ 10492 w 602715"/>
                <a:gd name="connsiteY60" fmla="*/ 547887 h 575353"/>
                <a:gd name="connsiteX61" fmla="*/ 0 w 602715"/>
                <a:gd name="connsiteY61" fmla="*/ 537413 h 575353"/>
                <a:gd name="connsiteX62" fmla="*/ 0 w 602715"/>
                <a:gd name="connsiteY62" fmla="*/ 161143 h 575353"/>
                <a:gd name="connsiteX63" fmla="*/ 0 w 602715"/>
                <a:gd name="connsiteY63" fmla="*/ 11280 h 575353"/>
                <a:gd name="connsiteX64" fmla="*/ 10492 w 602715"/>
                <a:gd name="connsiteY64" fmla="*/ 0 h 575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02715" h="575353">
                  <a:moveTo>
                    <a:pt x="442231" y="415741"/>
                  </a:moveTo>
                  <a:lnTo>
                    <a:pt x="479375" y="514894"/>
                  </a:lnTo>
                  <a:lnTo>
                    <a:pt x="500369" y="472976"/>
                  </a:lnTo>
                  <a:lnTo>
                    <a:pt x="542357" y="452017"/>
                  </a:lnTo>
                  <a:close/>
                  <a:moveTo>
                    <a:pt x="405895" y="379466"/>
                  </a:moveTo>
                  <a:lnTo>
                    <a:pt x="596458" y="449598"/>
                  </a:lnTo>
                  <a:lnTo>
                    <a:pt x="526208" y="484262"/>
                  </a:lnTo>
                  <a:lnTo>
                    <a:pt x="599688" y="557618"/>
                  </a:lnTo>
                  <a:cubicBezTo>
                    <a:pt x="603725" y="561649"/>
                    <a:pt x="603725" y="568098"/>
                    <a:pt x="599688" y="572129"/>
                  </a:cubicBezTo>
                  <a:cubicBezTo>
                    <a:pt x="597265" y="574547"/>
                    <a:pt x="594843" y="575353"/>
                    <a:pt x="591613" y="575353"/>
                  </a:cubicBezTo>
                  <a:cubicBezTo>
                    <a:pt x="589191" y="575353"/>
                    <a:pt x="586768" y="574547"/>
                    <a:pt x="584346" y="572129"/>
                  </a:cubicBezTo>
                  <a:lnTo>
                    <a:pt x="510866" y="499578"/>
                  </a:lnTo>
                  <a:lnTo>
                    <a:pt x="476145" y="568904"/>
                  </a:lnTo>
                  <a:close/>
                  <a:moveTo>
                    <a:pt x="280047" y="64374"/>
                  </a:moveTo>
                  <a:cubicBezTo>
                    <a:pt x="267933" y="64374"/>
                    <a:pt x="258242" y="74054"/>
                    <a:pt x="258242" y="86154"/>
                  </a:cubicBezTo>
                  <a:cubicBezTo>
                    <a:pt x="258242" y="98254"/>
                    <a:pt x="267933" y="107934"/>
                    <a:pt x="280047" y="107934"/>
                  </a:cubicBezTo>
                  <a:cubicBezTo>
                    <a:pt x="291354" y="107934"/>
                    <a:pt x="301045" y="98254"/>
                    <a:pt x="301045" y="86154"/>
                  </a:cubicBezTo>
                  <a:cubicBezTo>
                    <a:pt x="301045" y="74054"/>
                    <a:pt x="291354" y="64374"/>
                    <a:pt x="280047" y="64374"/>
                  </a:cubicBezTo>
                  <a:close/>
                  <a:moveTo>
                    <a:pt x="183205" y="64374"/>
                  </a:moveTo>
                  <a:cubicBezTo>
                    <a:pt x="171109" y="64374"/>
                    <a:pt x="161432" y="74054"/>
                    <a:pt x="161432" y="86154"/>
                  </a:cubicBezTo>
                  <a:cubicBezTo>
                    <a:pt x="161432" y="98254"/>
                    <a:pt x="171109" y="107934"/>
                    <a:pt x="183205" y="107934"/>
                  </a:cubicBezTo>
                  <a:cubicBezTo>
                    <a:pt x="194494" y="107934"/>
                    <a:pt x="204171" y="98254"/>
                    <a:pt x="204171" y="86154"/>
                  </a:cubicBezTo>
                  <a:cubicBezTo>
                    <a:pt x="204171" y="74054"/>
                    <a:pt x="194494" y="64374"/>
                    <a:pt x="183205" y="64374"/>
                  </a:cubicBezTo>
                  <a:close/>
                  <a:moveTo>
                    <a:pt x="86363" y="64374"/>
                  </a:moveTo>
                  <a:cubicBezTo>
                    <a:pt x="74249" y="64374"/>
                    <a:pt x="64558" y="74054"/>
                    <a:pt x="64558" y="86154"/>
                  </a:cubicBezTo>
                  <a:cubicBezTo>
                    <a:pt x="64558" y="98254"/>
                    <a:pt x="74249" y="107934"/>
                    <a:pt x="86363" y="107934"/>
                  </a:cubicBezTo>
                  <a:cubicBezTo>
                    <a:pt x="97670" y="107934"/>
                    <a:pt x="107361" y="98254"/>
                    <a:pt x="107361" y="86154"/>
                  </a:cubicBezTo>
                  <a:cubicBezTo>
                    <a:pt x="107361" y="74054"/>
                    <a:pt x="97670" y="64374"/>
                    <a:pt x="86363" y="64374"/>
                  </a:cubicBezTo>
                  <a:close/>
                  <a:moveTo>
                    <a:pt x="280047" y="43401"/>
                  </a:moveTo>
                  <a:cubicBezTo>
                    <a:pt x="303468" y="43401"/>
                    <a:pt x="322850" y="62761"/>
                    <a:pt x="322850" y="86154"/>
                  </a:cubicBezTo>
                  <a:cubicBezTo>
                    <a:pt x="322850" y="109547"/>
                    <a:pt x="303468" y="128907"/>
                    <a:pt x="280047" y="128907"/>
                  </a:cubicBezTo>
                  <a:cubicBezTo>
                    <a:pt x="255819" y="128907"/>
                    <a:pt x="236437" y="109547"/>
                    <a:pt x="236437" y="86154"/>
                  </a:cubicBezTo>
                  <a:cubicBezTo>
                    <a:pt x="236437" y="62761"/>
                    <a:pt x="255819" y="43401"/>
                    <a:pt x="280047" y="43401"/>
                  </a:cubicBezTo>
                  <a:close/>
                  <a:moveTo>
                    <a:pt x="183205" y="43401"/>
                  </a:moveTo>
                  <a:cubicBezTo>
                    <a:pt x="206590" y="43401"/>
                    <a:pt x="225943" y="62761"/>
                    <a:pt x="225943" y="86154"/>
                  </a:cubicBezTo>
                  <a:cubicBezTo>
                    <a:pt x="225943" y="109547"/>
                    <a:pt x="206590" y="128907"/>
                    <a:pt x="183205" y="128907"/>
                  </a:cubicBezTo>
                  <a:cubicBezTo>
                    <a:pt x="159013" y="128907"/>
                    <a:pt x="139660" y="109547"/>
                    <a:pt x="139660" y="86154"/>
                  </a:cubicBezTo>
                  <a:cubicBezTo>
                    <a:pt x="139660" y="62761"/>
                    <a:pt x="159013" y="43401"/>
                    <a:pt x="183205" y="43401"/>
                  </a:cubicBezTo>
                  <a:close/>
                  <a:moveTo>
                    <a:pt x="86363" y="43401"/>
                  </a:moveTo>
                  <a:cubicBezTo>
                    <a:pt x="109784" y="43401"/>
                    <a:pt x="129166" y="62761"/>
                    <a:pt x="129166" y="86154"/>
                  </a:cubicBezTo>
                  <a:cubicBezTo>
                    <a:pt x="129166" y="109547"/>
                    <a:pt x="109784" y="128907"/>
                    <a:pt x="86363" y="128907"/>
                  </a:cubicBezTo>
                  <a:cubicBezTo>
                    <a:pt x="62135" y="128907"/>
                    <a:pt x="42753" y="109547"/>
                    <a:pt x="42753" y="86154"/>
                  </a:cubicBezTo>
                  <a:cubicBezTo>
                    <a:pt x="42753" y="62761"/>
                    <a:pt x="62135" y="43401"/>
                    <a:pt x="86363" y="43401"/>
                  </a:cubicBezTo>
                  <a:close/>
                  <a:moveTo>
                    <a:pt x="21790" y="21754"/>
                  </a:moveTo>
                  <a:lnTo>
                    <a:pt x="21790" y="150669"/>
                  </a:lnTo>
                  <a:lnTo>
                    <a:pt x="538305" y="150669"/>
                  </a:lnTo>
                  <a:lnTo>
                    <a:pt x="538305" y="21754"/>
                  </a:lnTo>
                  <a:close/>
                  <a:moveTo>
                    <a:pt x="10492" y="0"/>
                  </a:moveTo>
                  <a:lnTo>
                    <a:pt x="548796" y="0"/>
                  </a:lnTo>
                  <a:cubicBezTo>
                    <a:pt x="554446" y="0"/>
                    <a:pt x="559288" y="4834"/>
                    <a:pt x="559288" y="11280"/>
                  </a:cubicBezTo>
                  <a:lnTo>
                    <a:pt x="559288" y="161143"/>
                  </a:lnTo>
                  <a:lnTo>
                    <a:pt x="559288" y="365795"/>
                  </a:lnTo>
                  <a:cubicBezTo>
                    <a:pt x="559288" y="371435"/>
                    <a:pt x="554446" y="376269"/>
                    <a:pt x="548796" y="376269"/>
                  </a:cubicBezTo>
                  <a:cubicBezTo>
                    <a:pt x="543147" y="376269"/>
                    <a:pt x="538305" y="371435"/>
                    <a:pt x="538305" y="365795"/>
                  </a:cubicBezTo>
                  <a:lnTo>
                    <a:pt x="538305" y="172423"/>
                  </a:lnTo>
                  <a:lnTo>
                    <a:pt x="21790" y="172423"/>
                  </a:lnTo>
                  <a:lnTo>
                    <a:pt x="21790" y="526938"/>
                  </a:lnTo>
                  <a:lnTo>
                    <a:pt x="376894" y="526938"/>
                  </a:lnTo>
                  <a:cubicBezTo>
                    <a:pt x="382543" y="526938"/>
                    <a:pt x="387386" y="531773"/>
                    <a:pt x="387386" y="537413"/>
                  </a:cubicBezTo>
                  <a:cubicBezTo>
                    <a:pt x="387386" y="543053"/>
                    <a:pt x="382543" y="547887"/>
                    <a:pt x="376894" y="547887"/>
                  </a:cubicBezTo>
                  <a:lnTo>
                    <a:pt x="10492" y="547887"/>
                  </a:lnTo>
                  <a:cubicBezTo>
                    <a:pt x="4842" y="547887"/>
                    <a:pt x="0" y="543053"/>
                    <a:pt x="0" y="537413"/>
                  </a:cubicBezTo>
                  <a:lnTo>
                    <a:pt x="0" y="161143"/>
                  </a:lnTo>
                  <a:lnTo>
                    <a:pt x="0" y="11280"/>
                  </a:lnTo>
                  <a:cubicBezTo>
                    <a:pt x="0" y="4834"/>
                    <a:pt x="4842" y="0"/>
                    <a:pt x="10492"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1" name="椭圆 23"/>
            <p:cNvSpPr/>
            <p:nvPr/>
          </p:nvSpPr>
          <p:spPr>
            <a:xfrm>
              <a:off x="1823397" y="3639516"/>
              <a:ext cx="319034" cy="250425"/>
            </a:xfrm>
            <a:custGeom>
              <a:avLst/>
              <a:gdLst>
                <a:gd name="connsiteX0" fmla="*/ 315239 w 606721"/>
                <a:gd name="connsiteY0" fmla="*/ 351824 h 476246"/>
                <a:gd name="connsiteX1" fmla="*/ 315239 w 606721"/>
                <a:gd name="connsiteY1" fmla="*/ 369957 h 476246"/>
                <a:gd name="connsiteX2" fmla="*/ 533394 w 606721"/>
                <a:gd name="connsiteY2" fmla="*/ 369957 h 476246"/>
                <a:gd name="connsiteX3" fmla="*/ 533394 w 606721"/>
                <a:gd name="connsiteY3" fmla="*/ 351824 h 476246"/>
                <a:gd name="connsiteX4" fmla="*/ 88066 w 606721"/>
                <a:gd name="connsiteY4" fmla="*/ 264832 h 476246"/>
                <a:gd name="connsiteX5" fmla="*/ 183188 w 606721"/>
                <a:gd name="connsiteY5" fmla="*/ 264832 h 476246"/>
                <a:gd name="connsiteX6" fmla="*/ 183188 w 606721"/>
                <a:gd name="connsiteY6" fmla="*/ 359813 h 476246"/>
                <a:gd name="connsiteX7" fmla="*/ 88066 w 606721"/>
                <a:gd name="connsiteY7" fmla="*/ 359813 h 476246"/>
                <a:gd name="connsiteX8" fmla="*/ 315239 w 606721"/>
                <a:gd name="connsiteY8" fmla="*/ 261160 h 476246"/>
                <a:gd name="connsiteX9" fmla="*/ 315239 w 606721"/>
                <a:gd name="connsiteY9" fmla="*/ 279293 h 476246"/>
                <a:gd name="connsiteX10" fmla="*/ 533394 w 606721"/>
                <a:gd name="connsiteY10" fmla="*/ 279293 h 476246"/>
                <a:gd name="connsiteX11" fmla="*/ 533394 w 606721"/>
                <a:gd name="connsiteY11" fmla="*/ 261160 h 476246"/>
                <a:gd name="connsiteX12" fmla="*/ 69901 w 606721"/>
                <a:gd name="connsiteY12" fmla="*/ 246676 h 476246"/>
                <a:gd name="connsiteX13" fmla="*/ 69901 w 606721"/>
                <a:gd name="connsiteY13" fmla="*/ 377940 h 476246"/>
                <a:gd name="connsiteX14" fmla="*/ 201365 w 606721"/>
                <a:gd name="connsiteY14" fmla="*/ 377940 h 476246"/>
                <a:gd name="connsiteX15" fmla="*/ 201365 w 606721"/>
                <a:gd name="connsiteY15" fmla="*/ 246676 h 476246"/>
                <a:gd name="connsiteX16" fmla="*/ 315239 w 606721"/>
                <a:gd name="connsiteY16" fmla="*/ 170381 h 476246"/>
                <a:gd name="connsiteX17" fmla="*/ 315239 w 606721"/>
                <a:gd name="connsiteY17" fmla="*/ 188514 h 476246"/>
                <a:gd name="connsiteX18" fmla="*/ 533394 w 606721"/>
                <a:gd name="connsiteY18" fmla="*/ 188514 h 476246"/>
                <a:gd name="connsiteX19" fmla="*/ 533394 w 606721"/>
                <a:gd name="connsiteY19" fmla="*/ 170381 h 476246"/>
                <a:gd name="connsiteX20" fmla="*/ 135627 w 606721"/>
                <a:gd name="connsiteY20" fmla="*/ 97874 h 476246"/>
                <a:gd name="connsiteX21" fmla="*/ 183188 w 606721"/>
                <a:gd name="connsiteY21" fmla="*/ 145294 h 476246"/>
                <a:gd name="connsiteX22" fmla="*/ 135627 w 606721"/>
                <a:gd name="connsiteY22" fmla="*/ 192714 h 476246"/>
                <a:gd name="connsiteX23" fmla="*/ 88066 w 606721"/>
                <a:gd name="connsiteY23" fmla="*/ 145294 h 476246"/>
                <a:gd name="connsiteX24" fmla="*/ 135627 w 606721"/>
                <a:gd name="connsiteY24" fmla="*/ 97874 h 476246"/>
                <a:gd name="connsiteX25" fmla="*/ 315239 w 606721"/>
                <a:gd name="connsiteY25" fmla="*/ 79716 h 476246"/>
                <a:gd name="connsiteX26" fmla="*/ 315239 w 606721"/>
                <a:gd name="connsiteY26" fmla="*/ 97849 h 476246"/>
                <a:gd name="connsiteX27" fmla="*/ 533394 w 606721"/>
                <a:gd name="connsiteY27" fmla="*/ 97849 h 476246"/>
                <a:gd name="connsiteX28" fmla="*/ 533394 w 606721"/>
                <a:gd name="connsiteY28" fmla="*/ 79716 h 476246"/>
                <a:gd name="connsiteX29" fmla="*/ 135690 w 606721"/>
                <a:gd name="connsiteY29" fmla="*/ 79602 h 476246"/>
                <a:gd name="connsiteX30" fmla="*/ 69901 w 606721"/>
                <a:gd name="connsiteY30" fmla="*/ 145292 h 476246"/>
                <a:gd name="connsiteX31" fmla="*/ 135690 w 606721"/>
                <a:gd name="connsiteY31" fmla="*/ 210867 h 476246"/>
                <a:gd name="connsiteX32" fmla="*/ 201365 w 606721"/>
                <a:gd name="connsiteY32" fmla="*/ 145292 h 476246"/>
                <a:gd name="connsiteX33" fmla="*/ 135690 w 606721"/>
                <a:gd name="connsiteY33" fmla="*/ 79602 h 476246"/>
                <a:gd name="connsiteX34" fmla="*/ 0 w 606721"/>
                <a:gd name="connsiteY34" fmla="*/ 0 h 476246"/>
                <a:gd name="connsiteX35" fmla="*/ 606721 w 606721"/>
                <a:gd name="connsiteY35" fmla="*/ 0 h 476246"/>
                <a:gd name="connsiteX36" fmla="*/ 606721 w 606721"/>
                <a:gd name="connsiteY36" fmla="*/ 476246 h 476246"/>
                <a:gd name="connsiteX37" fmla="*/ 0 w 606721"/>
                <a:gd name="connsiteY37" fmla="*/ 476246 h 476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606721" h="476246">
                  <a:moveTo>
                    <a:pt x="315239" y="351824"/>
                  </a:moveTo>
                  <a:lnTo>
                    <a:pt x="315239" y="369957"/>
                  </a:lnTo>
                  <a:lnTo>
                    <a:pt x="533394" y="369957"/>
                  </a:lnTo>
                  <a:lnTo>
                    <a:pt x="533394" y="351824"/>
                  </a:lnTo>
                  <a:close/>
                  <a:moveTo>
                    <a:pt x="88066" y="264832"/>
                  </a:moveTo>
                  <a:lnTo>
                    <a:pt x="183188" y="264832"/>
                  </a:lnTo>
                  <a:lnTo>
                    <a:pt x="183188" y="359813"/>
                  </a:lnTo>
                  <a:lnTo>
                    <a:pt x="88066" y="359813"/>
                  </a:lnTo>
                  <a:close/>
                  <a:moveTo>
                    <a:pt x="315239" y="261160"/>
                  </a:moveTo>
                  <a:lnTo>
                    <a:pt x="315239" y="279293"/>
                  </a:lnTo>
                  <a:lnTo>
                    <a:pt x="533394" y="279293"/>
                  </a:lnTo>
                  <a:lnTo>
                    <a:pt x="533394" y="261160"/>
                  </a:lnTo>
                  <a:close/>
                  <a:moveTo>
                    <a:pt x="69901" y="246676"/>
                  </a:moveTo>
                  <a:lnTo>
                    <a:pt x="69901" y="377940"/>
                  </a:lnTo>
                  <a:lnTo>
                    <a:pt x="201365" y="377940"/>
                  </a:lnTo>
                  <a:lnTo>
                    <a:pt x="201365" y="246676"/>
                  </a:lnTo>
                  <a:close/>
                  <a:moveTo>
                    <a:pt x="315239" y="170381"/>
                  </a:moveTo>
                  <a:lnTo>
                    <a:pt x="315239" y="188514"/>
                  </a:lnTo>
                  <a:lnTo>
                    <a:pt x="533394" y="188514"/>
                  </a:lnTo>
                  <a:lnTo>
                    <a:pt x="533394" y="170381"/>
                  </a:lnTo>
                  <a:close/>
                  <a:moveTo>
                    <a:pt x="135627" y="97874"/>
                  </a:moveTo>
                  <a:cubicBezTo>
                    <a:pt x="161894" y="97874"/>
                    <a:pt x="183188" y="119105"/>
                    <a:pt x="183188" y="145294"/>
                  </a:cubicBezTo>
                  <a:cubicBezTo>
                    <a:pt x="183188" y="171483"/>
                    <a:pt x="161894" y="192714"/>
                    <a:pt x="135627" y="192714"/>
                  </a:cubicBezTo>
                  <a:cubicBezTo>
                    <a:pt x="109360" y="192714"/>
                    <a:pt x="88066" y="171483"/>
                    <a:pt x="88066" y="145294"/>
                  </a:cubicBezTo>
                  <a:cubicBezTo>
                    <a:pt x="88066" y="119105"/>
                    <a:pt x="109360" y="97874"/>
                    <a:pt x="135627" y="97874"/>
                  </a:cubicBezTo>
                  <a:close/>
                  <a:moveTo>
                    <a:pt x="315239" y="79716"/>
                  </a:moveTo>
                  <a:lnTo>
                    <a:pt x="315239" y="97849"/>
                  </a:lnTo>
                  <a:lnTo>
                    <a:pt x="533394" y="97849"/>
                  </a:lnTo>
                  <a:lnTo>
                    <a:pt x="533394" y="79716"/>
                  </a:lnTo>
                  <a:close/>
                  <a:moveTo>
                    <a:pt x="135690" y="79602"/>
                  </a:moveTo>
                  <a:cubicBezTo>
                    <a:pt x="99369" y="79602"/>
                    <a:pt x="69901" y="109140"/>
                    <a:pt x="69901" y="145292"/>
                  </a:cubicBezTo>
                  <a:cubicBezTo>
                    <a:pt x="69901" y="181443"/>
                    <a:pt x="99369" y="210867"/>
                    <a:pt x="135690" y="210867"/>
                  </a:cubicBezTo>
                  <a:cubicBezTo>
                    <a:pt x="171897" y="210867"/>
                    <a:pt x="201365" y="181443"/>
                    <a:pt x="201365" y="145292"/>
                  </a:cubicBezTo>
                  <a:cubicBezTo>
                    <a:pt x="201365" y="109140"/>
                    <a:pt x="171897" y="79602"/>
                    <a:pt x="135690" y="79602"/>
                  </a:cubicBezTo>
                  <a:close/>
                  <a:moveTo>
                    <a:pt x="0" y="0"/>
                  </a:moveTo>
                  <a:lnTo>
                    <a:pt x="606721" y="0"/>
                  </a:lnTo>
                  <a:lnTo>
                    <a:pt x="606721" y="476246"/>
                  </a:lnTo>
                  <a:lnTo>
                    <a:pt x="0" y="476246"/>
                  </a:ln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2" name="椭圆 24"/>
            <p:cNvSpPr/>
            <p:nvPr/>
          </p:nvSpPr>
          <p:spPr>
            <a:xfrm>
              <a:off x="1823397" y="4759200"/>
              <a:ext cx="319034" cy="318586"/>
            </a:xfrm>
            <a:custGeom>
              <a:avLst/>
              <a:gdLst>
                <a:gd name="connsiteX0" fmla="*/ 161808 w 607614"/>
                <a:gd name="connsiteY0" fmla="*/ 404249 h 606761"/>
                <a:gd name="connsiteX1" fmla="*/ 161808 w 607614"/>
                <a:gd name="connsiteY1" fmla="*/ 434590 h 606761"/>
                <a:gd name="connsiteX2" fmla="*/ 445806 w 607614"/>
                <a:gd name="connsiteY2" fmla="*/ 434590 h 606761"/>
                <a:gd name="connsiteX3" fmla="*/ 445806 w 607614"/>
                <a:gd name="connsiteY3" fmla="*/ 404249 h 606761"/>
                <a:gd name="connsiteX4" fmla="*/ 142065 w 607614"/>
                <a:gd name="connsiteY4" fmla="*/ 384526 h 606761"/>
                <a:gd name="connsiteX5" fmla="*/ 465549 w 607614"/>
                <a:gd name="connsiteY5" fmla="*/ 384526 h 606761"/>
                <a:gd name="connsiteX6" fmla="*/ 465549 w 607614"/>
                <a:gd name="connsiteY6" fmla="*/ 455071 h 606761"/>
                <a:gd name="connsiteX7" fmla="*/ 142065 w 607614"/>
                <a:gd name="connsiteY7" fmla="*/ 455071 h 606761"/>
                <a:gd name="connsiteX8" fmla="*/ 303868 w 607614"/>
                <a:gd name="connsiteY8" fmla="*/ 139594 h 606761"/>
                <a:gd name="connsiteX9" fmla="*/ 170955 w 607614"/>
                <a:gd name="connsiteY9" fmla="*/ 333713 h 606761"/>
                <a:gd name="connsiteX10" fmla="*/ 436782 w 607614"/>
                <a:gd name="connsiteY10" fmla="*/ 333713 h 606761"/>
                <a:gd name="connsiteX11" fmla="*/ 303868 w 607614"/>
                <a:gd name="connsiteY11" fmla="*/ 111348 h 606761"/>
                <a:gd name="connsiteX12" fmla="*/ 312223 w 607614"/>
                <a:gd name="connsiteY12" fmla="*/ 115329 h 606761"/>
                <a:gd name="connsiteX13" fmla="*/ 464124 w 607614"/>
                <a:gd name="connsiteY13" fmla="*/ 338263 h 606761"/>
                <a:gd name="connsiteX14" fmla="*/ 464883 w 607614"/>
                <a:gd name="connsiteY14" fmla="*/ 348879 h 606761"/>
                <a:gd name="connsiteX15" fmla="*/ 455769 w 607614"/>
                <a:gd name="connsiteY15" fmla="*/ 354187 h 606761"/>
                <a:gd name="connsiteX16" fmla="*/ 151967 w 607614"/>
                <a:gd name="connsiteY16" fmla="*/ 354187 h 606761"/>
                <a:gd name="connsiteX17" fmla="*/ 142853 w 607614"/>
                <a:gd name="connsiteY17" fmla="*/ 348879 h 606761"/>
                <a:gd name="connsiteX18" fmla="*/ 143613 w 607614"/>
                <a:gd name="connsiteY18" fmla="*/ 338263 h 606761"/>
                <a:gd name="connsiteX19" fmla="*/ 295514 w 607614"/>
                <a:gd name="connsiteY19" fmla="*/ 115329 h 606761"/>
                <a:gd name="connsiteX20" fmla="*/ 303868 w 607614"/>
                <a:gd name="connsiteY20" fmla="*/ 111348 h 606761"/>
                <a:gd name="connsiteX21" fmla="*/ 303807 w 607614"/>
                <a:gd name="connsiteY21" fmla="*/ 20478 h 606761"/>
                <a:gd name="connsiteX22" fmla="*/ 20507 w 607614"/>
                <a:gd name="connsiteY22" fmla="*/ 303380 h 606761"/>
                <a:gd name="connsiteX23" fmla="*/ 303807 w 607614"/>
                <a:gd name="connsiteY23" fmla="*/ 586283 h 606761"/>
                <a:gd name="connsiteX24" fmla="*/ 587107 w 607614"/>
                <a:gd name="connsiteY24" fmla="*/ 303380 h 606761"/>
                <a:gd name="connsiteX25" fmla="*/ 303807 w 607614"/>
                <a:gd name="connsiteY25" fmla="*/ 20478 h 606761"/>
                <a:gd name="connsiteX26" fmla="*/ 303807 w 607614"/>
                <a:gd name="connsiteY26" fmla="*/ 0 h 606761"/>
                <a:gd name="connsiteX27" fmla="*/ 607614 w 607614"/>
                <a:gd name="connsiteY27" fmla="*/ 303380 h 606761"/>
                <a:gd name="connsiteX28" fmla="*/ 303807 w 607614"/>
                <a:gd name="connsiteY28" fmla="*/ 606761 h 606761"/>
                <a:gd name="connsiteX29" fmla="*/ 0 w 607614"/>
                <a:gd name="connsiteY29" fmla="*/ 303380 h 606761"/>
                <a:gd name="connsiteX30" fmla="*/ 303807 w 607614"/>
                <a:gd name="connsiteY30" fmla="*/ 0 h 6067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07614" h="606761">
                  <a:moveTo>
                    <a:pt x="161808" y="404249"/>
                  </a:moveTo>
                  <a:lnTo>
                    <a:pt x="161808" y="434590"/>
                  </a:lnTo>
                  <a:lnTo>
                    <a:pt x="445806" y="434590"/>
                  </a:lnTo>
                  <a:lnTo>
                    <a:pt x="445806" y="404249"/>
                  </a:lnTo>
                  <a:close/>
                  <a:moveTo>
                    <a:pt x="142065" y="384526"/>
                  </a:moveTo>
                  <a:lnTo>
                    <a:pt x="465549" y="384526"/>
                  </a:lnTo>
                  <a:lnTo>
                    <a:pt x="465549" y="455071"/>
                  </a:lnTo>
                  <a:lnTo>
                    <a:pt x="142065" y="455071"/>
                  </a:lnTo>
                  <a:close/>
                  <a:moveTo>
                    <a:pt x="303868" y="139594"/>
                  </a:moveTo>
                  <a:lnTo>
                    <a:pt x="170955" y="333713"/>
                  </a:lnTo>
                  <a:lnTo>
                    <a:pt x="436782" y="333713"/>
                  </a:lnTo>
                  <a:close/>
                  <a:moveTo>
                    <a:pt x="303868" y="111348"/>
                  </a:moveTo>
                  <a:cubicBezTo>
                    <a:pt x="307096" y="111348"/>
                    <a:pt x="310324" y="112675"/>
                    <a:pt x="312223" y="115329"/>
                  </a:cubicBezTo>
                  <a:lnTo>
                    <a:pt x="464124" y="338263"/>
                  </a:lnTo>
                  <a:cubicBezTo>
                    <a:pt x="466402" y="341296"/>
                    <a:pt x="466402" y="345087"/>
                    <a:pt x="464883" y="348879"/>
                  </a:cubicBezTo>
                  <a:cubicBezTo>
                    <a:pt x="462605" y="351912"/>
                    <a:pt x="459567" y="354187"/>
                    <a:pt x="455769" y="354187"/>
                  </a:cubicBezTo>
                  <a:lnTo>
                    <a:pt x="151967" y="354187"/>
                  </a:lnTo>
                  <a:cubicBezTo>
                    <a:pt x="148170" y="354187"/>
                    <a:pt x="145132" y="351912"/>
                    <a:pt x="142853" y="348879"/>
                  </a:cubicBezTo>
                  <a:cubicBezTo>
                    <a:pt x="141334" y="345087"/>
                    <a:pt x="141334" y="341296"/>
                    <a:pt x="143613" y="338263"/>
                  </a:cubicBezTo>
                  <a:lnTo>
                    <a:pt x="295514" y="115329"/>
                  </a:lnTo>
                  <a:cubicBezTo>
                    <a:pt x="297413" y="112675"/>
                    <a:pt x="300640" y="111348"/>
                    <a:pt x="303868" y="111348"/>
                  </a:cubicBezTo>
                  <a:close/>
                  <a:moveTo>
                    <a:pt x="303807" y="20478"/>
                  </a:moveTo>
                  <a:cubicBezTo>
                    <a:pt x="147347" y="20478"/>
                    <a:pt x="20507" y="147139"/>
                    <a:pt x="20507" y="303380"/>
                  </a:cubicBezTo>
                  <a:cubicBezTo>
                    <a:pt x="20507" y="459622"/>
                    <a:pt x="147347" y="586283"/>
                    <a:pt x="303807" y="586283"/>
                  </a:cubicBezTo>
                  <a:cubicBezTo>
                    <a:pt x="460268" y="586283"/>
                    <a:pt x="587107" y="459622"/>
                    <a:pt x="587107" y="303380"/>
                  </a:cubicBezTo>
                  <a:cubicBezTo>
                    <a:pt x="587107" y="147139"/>
                    <a:pt x="460268" y="20478"/>
                    <a:pt x="303807" y="20478"/>
                  </a:cubicBezTo>
                  <a:close/>
                  <a:moveTo>
                    <a:pt x="303807" y="0"/>
                  </a:moveTo>
                  <a:cubicBezTo>
                    <a:pt x="471661" y="0"/>
                    <a:pt x="607614" y="135763"/>
                    <a:pt x="607614" y="303380"/>
                  </a:cubicBezTo>
                  <a:cubicBezTo>
                    <a:pt x="607614" y="470998"/>
                    <a:pt x="471661" y="606761"/>
                    <a:pt x="303807" y="606761"/>
                  </a:cubicBezTo>
                  <a:cubicBezTo>
                    <a:pt x="135953" y="606761"/>
                    <a:pt x="0" y="470998"/>
                    <a:pt x="0" y="303380"/>
                  </a:cubicBezTo>
                  <a:cubicBezTo>
                    <a:pt x="0" y="135763"/>
                    <a:pt x="135953" y="0"/>
                    <a:pt x="303807" y="0"/>
                  </a:cubicBezTo>
                  <a:close/>
                </a:path>
              </a:pathLst>
            </a:cu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horz" wrap="square" lIns="50800" tIns="50800" rIns="50800" bIns="50800" numCol="1" spcCol="38100" rtlCol="0" fromWordArt="0" anchor="ctr" anchorCtr="0" forceAA="0" compatLnSpc="1">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ctr" defTabSz="825500" rtl="0" fontAlgn="auto" latinLnBrk="0" hangingPunct="0">
                <a:lnSpc>
                  <a:spcPct val="100000"/>
                </a:lnSpc>
                <a:spcBef>
                  <a:spcPts val="0"/>
                </a:spcBef>
                <a:spcAft>
                  <a:spcPts val="0"/>
                </a:spcAft>
                <a:buClrTx/>
                <a:buSzTx/>
                <a:buFontTx/>
                <a:buNone/>
              </a:pPr>
              <a:endParaRPr kumimoji="0" lang="zh-CN" altLang="en-US" sz="3200" b="0" i="0" u="none" strike="noStrike" cap="none" spc="0" normalizeH="0" baseline="0">
                <a:ln>
                  <a:noFill/>
                </a:ln>
                <a:solidFill>
                  <a:srgbClr val="FFFFFF"/>
                </a:solidFill>
                <a:effectLst/>
                <a:uFillTx/>
                <a:latin typeface="+mn-lt"/>
                <a:ea typeface="+mn-ea"/>
                <a:cs typeface="+mn-cs"/>
                <a:sym typeface="Helvetica Light"/>
              </a:endParaRPr>
            </a:p>
          </p:txBody>
        </p:sp>
        <p:sp>
          <p:nvSpPr>
            <p:cNvPr id="13" name="文本框1"/>
            <p:cNvSpPr txBox="1"/>
            <p:nvPr/>
          </p:nvSpPr>
          <p:spPr>
            <a:xfrm>
              <a:off x="2249588" y="2359909"/>
              <a:ext cx="6301932" cy="2099280"/>
            </a:xfrm>
            <a:prstGeom prst="rect">
              <a:avLst/>
            </a:prstGeom>
            <a:noFill/>
          </p:spPr>
          <p:txBody>
            <a:bodyPr wrap="square" rtlCol="0">
              <a:spAutoFit/>
            </a:bodyPr>
            <a:lstStyle/>
            <a:p>
              <a:pPr marL="0" marR="0" lvl="0" indent="0" algn="just" defTabSz="914400" rtl="0" eaLnBrk="1" fontAlgn="auto" latinLnBrk="0" hangingPunct="1">
                <a:lnSpc>
                  <a:spcPct val="150000"/>
                </a:lnSpc>
                <a:spcBef>
                  <a:spcPts val="0"/>
                </a:spcBef>
                <a:spcAft>
                  <a:spcPts val="0"/>
                </a:spcAft>
                <a:buClrTx/>
                <a:buSzTx/>
                <a:buFontTx/>
                <a:buNone/>
                <a:defRPr/>
              </a:pPr>
              <a:r>
                <a:rPr lang="en-US" altLang="zh-CN" sz="1600" b="1" dirty="0">
                  <a:solidFill>
                    <a:srgbClr val="7188A8"/>
                  </a:solidFill>
                  <a:latin typeface="思源黑体 CN Bold" panose="020B0800000000000000" pitchFamily="34" charset="-122"/>
                  <a:ea typeface="思源黑体 CN Bold" panose="020B0800000000000000" pitchFamily="34" charset="-122"/>
                </a:rPr>
                <a:t>In the early stage of the reception of </a:t>
              </a:r>
              <a:r>
                <a:rPr lang="en-US" altLang="zh-CN" sz="1600" b="1" i="1" dirty="0">
                  <a:solidFill>
                    <a:srgbClr val="7188A8"/>
                  </a:solidFill>
                  <a:latin typeface="思源黑体 CN Bold" panose="020B0800000000000000" pitchFamily="34" charset="-122"/>
                  <a:ea typeface="思源黑体 CN Bold" panose="020B0800000000000000" pitchFamily="34" charset="-122"/>
                </a:rPr>
                <a:t>Dream of the Red Chamber</a:t>
              </a:r>
              <a:r>
                <a:rPr lang="en-US" altLang="zh-CN" sz="1600" b="1" dirty="0">
                  <a:solidFill>
                    <a:srgbClr val="7188A8"/>
                  </a:solidFill>
                  <a:latin typeface="思源黑体 CN Bold" panose="020B0800000000000000" pitchFamily="34" charset="-122"/>
                  <a:ea typeface="思源黑体 CN Bold" panose="020B0800000000000000" pitchFamily="34" charset="-122"/>
                </a:rPr>
                <a:t>, </a:t>
              </a:r>
            </a:p>
            <a:p>
              <a:pPr marL="0" marR="0" lvl="0" indent="0" algn="just" defTabSz="914400" rtl="0" eaLnBrk="1" fontAlgn="auto" latinLnBrk="0" hangingPunct="1">
                <a:lnSpc>
                  <a:spcPct val="150000"/>
                </a:lnSpc>
                <a:spcBef>
                  <a:spcPts val="0"/>
                </a:spcBef>
                <a:spcAft>
                  <a:spcPts val="0"/>
                </a:spcAft>
                <a:buClrTx/>
                <a:buSzTx/>
                <a:buFontTx/>
                <a:buNone/>
                <a:defRPr/>
              </a:pPr>
              <a:r>
                <a:rPr lang="en-US" altLang="zh-CN" sz="1600" b="1" dirty="0">
                  <a:solidFill>
                    <a:srgbClr val="7188A8"/>
                  </a:solidFill>
                  <a:latin typeface="思源黑体 CN Bold" panose="020B0800000000000000" pitchFamily="34" charset="-122"/>
                  <a:ea typeface="思源黑体 CN Bold" panose="020B0800000000000000" pitchFamily="34" charset="-122"/>
                </a:rPr>
                <a:t>this novel has been criticized and marginalized as inferior literature. </a:t>
              </a:r>
            </a:p>
            <a:p>
              <a:pPr marL="0" marR="0" lvl="0" indent="0" algn="just" defTabSz="914400" rtl="0" eaLnBrk="1" fontAlgn="auto" latinLnBrk="0" hangingPunct="1">
                <a:lnSpc>
                  <a:spcPct val="150000"/>
                </a:lnSpc>
                <a:spcBef>
                  <a:spcPts val="0"/>
                </a:spcBef>
                <a:spcAft>
                  <a:spcPts val="0"/>
                </a:spcAft>
                <a:buClrTx/>
                <a:buSzTx/>
                <a:buFontTx/>
                <a:buNone/>
                <a:defRPr/>
              </a:pPr>
              <a:r>
                <a:rPr lang="en-US" altLang="zh-CN" sz="1600" b="1" dirty="0">
                  <a:solidFill>
                    <a:srgbClr val="7188A8"/>
                  </a:solidFill>
                  <a:latin typeface="思源黑体 CN Bold" panose="020B0800000000000000" pitchFamily="34" charset="-122"/>
                  <a:ea typeface="思源黑体 CN Bold" panose="020B0800000000000000" pitchFamily="34" charset="-122"/>
                </a:rPr>
                <a:t>And at that time, the purpose to translate the novel was not to explore the novel itself, it was used as an</a:t>
              </a:r>
              <a:r>
                <a:rPr lang="zh-CN" altLang="en-US" sz="1600" b="1" dirty="0">
                  <a:solidFill>
                    <a:srgbClr val="7188A8"/>
                  </a:solidFill>
                  <a:latin typeface="思源黑体 CN Bold" panose="020B0800000000000000" pitchFamily="34" charset="-122"/>
                  <a:ea typeface="思源黑体 CN Bold" panose="020B0800000000000000" pitchFamily="34" charset="-122"/>
                </a:rPr>
                <a:t> </a:t>
              </a:r>
              <a:r>
                <a:rPr lang="en-US" altLang="zh-CN" sz="1600" b="1" dirty="0">
                  <a:solidFill>
                    <a:srgbClr val="7188A8"/>
                  </a:solidFill>
                  <a:latin typeface="思源黑体 CN Bold" panose="020B0800000000000000" pitchFamily="34" charset="-122"/>
                  <a:ea typeface="思源黑体 CN Bold" panose="020B0800000000000000" pitchFamily="34" charset="-122"/>
                </a:rPr>
                <a:t>instrument</a:t>
              </a:r>
              <a:r>
                <a:rPr lang="zh-CN" altLang="en-US" sz="1600" b="1" dirty="0">
                  <a:solidFill>
                    <a:srgbClr val="7188A8"/>
                  </a:solidFill>
                  <a:latin typeface="思源黑体 CN Bold" panose="020B0800000000000000" pitchFamily="34" charset="-122"/>
                  <a:ea typeface="思源黑体 CN Bold" panose="020B0800000000000000" pitchFamily="34" charset="-122"/>
                </a:rPr>
                <a:t> </a:t>
              </a:r>
              <a:r>
                <a:rPr lang="en-US" altLang="zh-CN" sz="1600" b="1" dirty="0">
                  <a:solidFill>
                    <a:srgbClr val="7188A8"/>
                  </a:solidFill>
                  <a:latin typeface="思源黑体 CN Bold" panose="020B0800000000000000" pitchFamily="34" charset="-122"/>
                  <a:ea typeface="思源黑体 CN Bold" panose="020B0800000000000000" pitchFamily="34" charset="-122"/>
                </a:rPr>
                <a:t>for</a:t>
              </a:r>
              <a:r>
                <a:rPr lang="zh-CN" altLang="en-US" sz="1600" b="1" dirty="0">
                  <a:solidFill>
                    <a:srgbClr val="7188A8"/>
                  </a:solidFill>
                  <a:latin typeface="思源黑体 CN Bold" panose="020B0800000000000000" pitchFamily="34" charset="-122"/>
                  <a:ea typeface="思源黑体 CN Bold" panose="020B0800000000000000" pitchFamily="34" charset="-122"/>
                </a:rPr>
                <a:t> </a:t>
              </a:r>
              <a:r>
                <a:rPr lang="en-US" altLang="zh-CN" sz="1600" b="1" dirty="0">
                  <a:solidFill>
                    <a:srgbClr val="7188A8"/>
                  </a:solidFill>
                  <a:latin typeface="思源黑体 CN Bold" panose="020B0800000000000000" pitchFamily="34" charset="-122"/>
                  <a:ea typeface="思源黑体 CN Bold" panose="020B0800000000000000" pitchFamily="34" charset="-122"/>
                </a:rPr>
                <a:t>language</a:t>
              </a:r>
              <a:r>
                <a:rPr lang="zh-CN" altLang="en-US" sz="1600" b="1" dirty="0">
                  <a:solidFill>
                    <a:srgbClr val="7188A8"/>
                  </a:solidFill>
                  <a:latin typeface="思源黑体 CN Bold" panose="020B0800000000000000" pitchFamily="34" charset="-122"/>
                  <a:ea typeface="思源黑体 CN Bold" panose="020B0800000000000000" pitchFamily="34" charset="-122"/>
                </a:rPr>
                <a:t> </a:t>
              </a:r>
              <a:r>
                <a:rPr lang="en-US" altLang="zh-CN" sz="1600" b="1" dirty="0">
                  <a:solidFill>
                    <a:srgbClr val="7188A8"/>
                  </a:solidFill>
                  <a:latin typeface="思源黑体 CN Bold" panose="020B0800000000000000" pitchFamily="34" charset="-122"/>
                  <a:ea typeface="思源黑体 CN Bold" panose="020B0800000000000000" pitchFamily="34" charset="-122"/>
                </a:rPr>
                <a:t>learning</a:t>
              </a:r>
              <a:r>
                <a:rPr lang="zh-CN" altLang="en-US" sz="1600" b="1" dirty="0">
                  <a:solidFill>
                    <a:srgbClr val="7188A8"/>
                  </a:solidFill>
                  <a:latin typeface="思源黑体 CN Bold" panose="020B0800000000000000" pitchFamily="34" charset="-122"/>
                  <a:ea typeface="思源黑体 CN Bold" panose="020B0800000000000000" pitchFamily="34" charset="-122"/>
                </a:rPr>
                <a:t> </a:t>
              </a:r>
              <a:r>
                <a:rPr lang="en-US" altLang="zh-CN" sz="1600" b="1" dirty="0">
                  <a:solidFill>
                    <a:srgbClr val="7188A8"/>
                  </a:solidFill>
                  <a:latin typeface="思源黑体 CN Bold" panose="020B0800000000000000" pitchFamily="34" charset="-122"/>
                  <a:ea typeface="思源黑体 CN Bold" panose="020B0800000000000000" pitchFamily="34" charset="-122"/>
                </a:rPr>
                <a:t>and</a:t>
              </a:r>
              <a:r>
                <a:rPr lang="zh-CN" altLang="en-US" sz="1600" b="1" dirty="0">
                  <a:solidFill>
                    <a:srgbClr val="7188A8"/>
                  </a:solidFill>
                  <a:latin typeface="思源黑体 CN Bold" panose="020B0800000000000000" pitchFamily="34" charset="-122"/>
                  <a:ea typeface="思源黑体 CN Bold" panose="020B0800000000000000" pitchFamily="34" charset="-122"/>
                </a:rPr>
                <a:t> </a:t>
              </a:r>
              <a:r>
                <a:rPr lang="en-US" altLang="zh-CN" sz="1600" b="1" dirty="0">
                  <a:solidFill>
                    <a:srgbClr val="7188A8"/>
                  </a:solidFill>
                  <a:latin typeface="思源黑体 CN Bold" panose="020B0800000000000000" pitchFamily="34" charset="-122"/>
                  <a:ea typeface="思源黑体 CN Bold" panose="020B0800000000000000" pitchFamily="34" charset="-122"/>
                </a:rPr>
                <a:t>research.</a:t>
              </a:r>
              <a:endParaRPr lang="en-US" altLang="zh-CN" sz="1600" b="1" i="1" dirty="0">
                <a:solidFill>
                  <a:srgbClr val="7188A8"/>
                </a:solidFill>
                <a:latin typeface="思源黑体 CN Bold" panose="020B0800000000000000" pitchFamily="34" charset="-122"/>
                <a:ea typeface="思源黑体 CN Bold" panose="020B0800000000000000" pitchFamily="34" charset="-122"/>
              </a:endParaRPr>
            </a:p>
            <a:p>
              <a:pPr marL="0" marR="0" lvl="0" indent="0" algn="just" defTabSz="914400" rtl="0" eaLnBrk="1" fontAlgn="auto" latinLnBrk="0" hangingPunct="1">
                <a:lnSpc>
                  <a:spcPct val="150000"/>
                </a:lnSpc>
                <a:spcBef>
                  <a:spcPts val="0"/>
                </a:spcBef>
                <a:spcAft>
                  <a:spcPts val="0"/>
                </a:spcAft>
                <a:buClrTx/>
                <a:buSzTx/>
                <a:buFontTx/>
                <a:buNone/>
                <a:defRPr/>
              </a:pPr>
              <a:r>
                <a:rPr lang="zh-CN" altLang="en-US" sz="1600" b="1" dirty="0">
                  <a:solidFill>
                    <a:srgbClr val="7188A8"/>
                  </a:solidFill>
                  <a:latin typeface="思源黑体 CN Bold" panose="020B0800000000000000" pitchFamily="34" charset="-122"/>
                  <a:ea typeface="思源黑体 CN Bold" panose="020B0800000000000000" pitchFamily="34" charset="-122"/>
                </a:rPr>
                <a:t>早期</a:t>
              </a:r>
              <a:r>
                <a:rPr lang="en-US" altLang="zh-CN" sz="1600" b="1" dirty="0">
                  <a:solidFill>
                    <a:srgbClr val="7188A8"/>
                  </a:solidFill>
                  <a:latin typeface="思源黑体 CN Bold" panose="020B0800000000000000" pitchFamily="34" charset="-122"/>
                  <a:ea typeface="思源黑体 CN Bold" panose="020B0800000000000000" pitchFamily="34" charset="-122"/>
                </a:rPr>
                <a:t>《</a:t>
              </a:r>
              <a:r>
                <a:rPr lang="zh-CN" altLang="en-US" sz="1600" b="1" dirty="0">
                  <a:solidFill>
                    <a:srgbClr val="7188A8"/>
                  </a:solidFill>
                  <a:latin typeface="思源黑体 CN Bold" panose="020B0800000000000000" pitchFamily="34" charset="-122"/>
                  <a:ea typeface="思源黑体 CN Bold" panose="020B0800000000000000" pitchFamily="34" charset="-122"/>
                </a:rPr>
                <a:t>红楼梦</a:t>
              </a:r>
              <a:r>
                <a:rPr lang="en-US" altLang="zh-CN" sz="1600" b="1" dirty="0">
                  <a:solidFill>
                    <a:srgbClr val="7188A8"/>
                  </a:solidFill>
                  <a:latin typeface="思源黑体 CN Bold" panose="020B0800000000000000" pitchFamily="34" charset="-122"/>
                  <a:ea typeface="思源黑体 CN Bold" panose="020B0800000000000000" pitchFamily="34" charset="-122"/>
                </a:rPr>
                <a:t>》</a:t>
              </a:r>
              <a:r>
                <a:rPr lang="zh-CN" altLang="en-US" sz="1600" b="1" dirty="0">
                  <a:solidFill>
                    <a:srgbClr val="7188A8"/>
                  </a:solidFill>
                  <a:latin typeface="思源黑体 CN Bold" panose="020B0800000000000000" pitchFamily="34" charset="-122"/>
                  <a:ea typeface="思源黑体 CN Bold" panose="020B0800000000000000" pitchFamily="34" charset="-122"/>
                </a:rPr>
                <a:t>在西方遭受批评，被边缘化，被视为劣等文学。</a:t>
              </a:r>
              <a:endParaRPr lang="en-US" altLang="zh-CN" sz="1600" b="1" dirty="0">
                <a:solidFill>
                  <a:srgbClr val="7188A8"/>
                </a:solidFill>
                <a:latin typeface="思源黑体 CN Bold" panose="020B0800000000000000" pitchFamily="34" charset="-122"/>
                <a:ea typeface="思源黑体 CN Bold" panose="020B0800000000000000" pitchFamily="34" charset="-122"/>
              </a:endParaRPr>
            </a:p>
            <a:p>
              <a:pPr marL="0" marR="0" lvl="0" indent="0" algn="just" defTabSz="914400" rtl="0" eaLnBrk="1" fontAlgn="auto" latinLnBrk="0" hangingPunct="1">
                <a:lnSpc>
                  <a:spcPct val="150000"/>
                </a:lnSpc>
                <a:spcBef>
                  <a:spcPts val="0"/>
                </a:spcBef>
                <a:spcAft>
                  <a:spcPts val="0"/>
                </a:spcAft>
                <a:buClrTx/>
                <a:buSzTx/>
                <a:buFontTx/>
                <a:buNone/>
                <a:defRPr/>
              </a:pPr>
              <a:r>
                <a:rPr lang="zh-CN" altLang="en-US" sz="1600" b="1" dirty="0">
                  <a:solidFill>
                    <a:srgbClr val="7188A8"/>
                  </a:solidFill>
                  <a:latin typeface="思源黑体 CN Bold" panose="020B0800000000000000" pitchFamily="34" charset="-122"/>
                  <a:ea typeface="思源黑体 CN Bold" panose="020B0800000000000000" pitchFamily="34" charset="-122"/>
                </a:rPr>
                <a:t>译者翻译红楼梦的目的也不在于研究小说本身，而是将其作为语言学习和个人研究的工具。</a:t>
              </a:r>
              <a:endParaRPr lang="en-US" sz="1600" b="1" dirty="0">
                <a:solidFill>
                  <a:srgbClr val="7188A8"/>
                </a:solidFill>
                <a:latin typeface="思源黑体 CN Bold" panose="020B0800000000000000" pitchFamily="34" charset="-122"/>
                <a:ea typeface="思源黑体 CN Bold" panose="020B0800000000000000" pitchFamily="34" charset="-122"/>
              </a:endParaRPr>
            </a:p>
          </p:txBody>
        </p:sp>
      </p:grpSp>
    </p:spTree>
    <p:extLst>
      <p:ext uri="{BB962C8B-B14F-4D97-AF65-F5344CB8AC3E}">
        <p14:creationId xmlns:p14="http://schemas.microsoft.com/office/powerpoint/2010/main" val="3871278484"/>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688C98"/>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688C98"/>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600</TotalTime>
  <Words>956</Words>
  <Application>Microsoft Office PowerPoint</Application>
  <PresentationFormat>宽屏</PresentationFormat>
  <Paragraphs>81</Paragraphs>
  <Slides>12</Slides>
  <Notes>0</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12</vt:i4>
      </vt:variant>
    </vt:vector>
  </HeadingPairs>
  <TitlesOfParts>
    <vt:vector size="20" baseType="lpstr">
      <vt:lpstr>等线</vt:lpstr>
      <vt:lpstr>等线 Light</vt:lpstr>
      <vt:lpstr>思源黑体 CN Bold</vt:lpstr>
      <vt:lpstr>思源黑体 CN Heavy</vt:lpstr>
      <vt:lpstr>Aharoni</vt:lpstr>
      <vt:lpstr>Arial</vt:lpstr>
      <vt:lpstr>1_Office 主题​​</vt:lpstr>
      <vt:lpstr>2_Office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Epo ch</dc:creator>
  <cp:lastModifiedBy>Lareina</cp:lastModifiedBy>
  <cp:revision>26</cp:revision>
  <dcterms:created xsi:type="dcterms:W3CDTF">2020-03-05T12:33:00Z</dcterms:created>
  <dcterms:modified xsi:type="dcterms:W3CDTF">2022-03-17T13:34:38Z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2052-11.1.0.10228</vt:lpwstr>
  </property>
</Properties>
</file>