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9" r:id="rId4"/>
    <p:sldId id="258" r:id="rId5"/>
    <p:sldId id="282" r:id="rId6"/>
    <p:sldId id="265" r:id="rId7"/>
    <p:sldId id="264" r:id="rId8"/>
    <p:sldId id="285" r:id="rId9"/>
    <p:sldId id="286" r:id="rId10"/>
    <p:sldId id="287" r:id="rId11"/>
    <p:sldId id="291" r:id="rId12"/>
    <p:sldId id="290" r:id="rId13"/>
    <p:sldId id="288" r:id="rId14"/>
    <p:sldId id="292" r:id="rId15"/>
    <p:sldId id="293" r:id="rId16"/>
    <p:sldId id="289" r:id="rId17"/>
    <p:sldId id="260" r:id="rId18"/>
    <p:sldId id="29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 婷" initials="刘" lastIdx="1" clrIdx="0">
    <p:extLst>
      <p:ext uri="{19B8F6BF-5375-455C-9EA6-DF929625EA0E}">
        <p15:presenceInfo xmlns:p15="http://schemas.microsoft.com/office/powerpoint/2012/main" userId="c9037d825495c7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7" d="100"/>
          <a:sy n="67" d="100"/>
        </p:scale>
        <p:origin x="64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C7E1BC-E601-4A11-8113-500D135F27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AD167F1-73AF-48D6-88E1-D51F2CAAA1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3911215-9614-45AB-B096-342ED9B4FE23}"/>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5" name="页脚占位符 4">
            <a:extLst>
              <a:ext uri="{FF2B5EF4-FFF2-40B4-BE49-F238E27FC236}">
                <a16:creationId xmlns:a16="http://schemas.microsoft.com/office/drawing/2014/main" id="{49BB249F-54E1-4137-A32C-0A098C1D7C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C2316D-67AF-4942-B53A-438687FF65F3}"/>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4058952222"/>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7EE4E9-9960-4CD9-87E9-27F6D44B7C2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C413E3E-8E72-4AFF-AECA-7F48F4D12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0A275A6-1E55-415E-A15B-FF5FAB02F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E0E8804-41C8-4213-8A1C-511ACC2EA336}"/>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6" name="页脚占位符 5">
            <a:extLst>
              <a:ext uri="{FF2B5EF4-FFF2-40B4-BE49-F238E27FC236}">
                <a16:creationId xmlns:a16="http://schemas.microsoft.com/office/drawing/2014/main" id="{B34F93EB-2785-4D29-850A-D4740B0406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4B3D62-C276-4110-9634-BB49CDECAF52}"/>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1767498560"/>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CFC665-03A6-45EF-952F-0B1F14E98E2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CA23308-2B43-40E2-8903-881B841F06C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4CD597-8346-452B-8FFF-42ED26BA4E71}"/>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5" name="页脚占位符 4">
            <a:extLst>
              <a:ext uri="{FF2B5EF4-FFF2-40B4-BE49-F238E27FC236}">
                <a16:creationId xmlns:a16="http://schemas.microsoft.com/office/drawing/2014/main" id="{52FDC5D3-9B04-492A-B853-08729344C2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B4672D-0DF4-488F-B366-47A3A56644B7}"/>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2789810424"/>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0E2F3B8-5CC7-45CD-BA90-655206FA68F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386B85A-74D1-4131-889B-5D2A403241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85C9F5-8D22-4259-BDD6-FFD864B8B958}"/>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5" name="页脚占位符 4">
            <a:extLst>
              <a:ext uri="{FF2B5EF4-FFF2-40B4-BE49-F238E27FC236}">
                <a16:creationId xmlns:a16="http://schemas.microsoft.com/office/drawing/2014/main" id="{B9CAC71D-42A5-4CDD-9F43-1DFBF4B47F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90BE7D-CBAB-4D73-9F35-D35202BB6C35}"/>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957939414"/>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2022-05-17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5442210"/>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2022-05-17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76050957"/>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254755"/>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C6D88-5B46-4DD4-9916-2969780AC25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265A247-348B-47AF-8141-C83CC8568BA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72946B-BF72-4043-9F71-E7B673381A35}"/>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5" name="页脚占位符 4">
            <a:extLst>
              <a:ext uri="{FF2B5EF4-FFF2-40B4-BE49-F238E27FC236}">
                <a16:creationId xmlns:a16="http://schemas.microsoft.com/office/drawing/2014/main" id="{B4D2FAB6-EBED-462E-9F41-B88256E74D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FC30D2-C37F-40EB-9979-8D94C9530700}"/>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19468430"/>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C7D9F3-98AD-49DD-9800-5E84ADA4AFC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1B076C0-5007-4E31-8E2A-EA165C32F6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4008D42-2A73-4D5D-8179-DB4F62BA0C3E}"/>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5" name="页脚占位符 4">
            <a:extLst>
              <a:ext uri="{FF2B5EF4-FFF2-40B4-BE49-F238E27FC236}">
                <a16:creationId xmlns:a16="http://schemas.microsoft.com/office/drawing/2014/main" id="{3A6262C0-4149-4F8D-9DFC-3F990F74B8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DF23B9-E739-41D5-9197-2074CE37E969}"/>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2401093770"/>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F80F8-2F5C-4854-A6FD-FCDBFD5C54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B9DFEC-255A-4414-9D1D-D6FE0C477AC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69AB7E0-3F73-4719-A713-A1461EC9619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5AD99BA-07F1-4C10-815B-DA03D0C64C24}"/>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6" name="页脚占位符 5">
            <a:extLst>
              <a:ext uri="{FF2B5EF4-FFF2-40B4-BE49-F238E27FC236}">
                <a16:creationId xmlns:a16="http://schemas.microsoft.com/office/drawing/2014/main" id="{5D5CC230-80FC-4931-862E-214C5CFDAFE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EF59301-34DD-40FA-887B-D9403FB11FED}"/>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3905544721"/>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A6422-B3F7-4AF7-A302-1386D8EC6F8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AC0F9A-B67B-4B44-A3BD-13F7522B3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DDE770D-31D0-4593-908E-FE2ED83D72C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6F69E96-49DA-4774-946D-CEFEFDF7C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ED54C64-E222-45B5-8BF8-29902A600ED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FEE97C1-ACD5-40F7-8DE6-64398C5B9731}"/>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8" name="页脚占位符 7">
            <a:extLst>
              <a:ext uri="{FF2B5EF4-FFF2-40B4-BE49-F238E27FC236}">
                <a16:creationId xmlns:a16="http://schemas.microsoft.com/office/drawing/2014/main" id="{3D908FED-DF91-4420-A227-8B007FDB646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E2B86B-D4C1-4F0E-BD81-91A933C64CEB}"/>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823491376"/>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A6422-B3F7-4AF7-A302-1386D8EC6F8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AC0F9A-B67B-4B44-A3BD-13F7522B3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DDE770D-31D0-4593-908E-FE2ED83D72C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6F69E96-49DA-4774-946D-CEFEFDF7C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ED54C64-E222-45B5-8BF8-29902A600ED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FEE97C1-ACD5-40F7-8DE6-64398C5B9731}"/>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8" name="页脚占位符 7">
            <a:extLst>
              <a:ext uri="{FF2B5EF4-FFF2-40B4-BE49-F238E27FC236}">
                <a16:creationId xmlns:a16="http://schemas.microsoft.com/office/drawing/2014/main" id="{3D908FED-DF91-4420-A227-8B007FDB646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E2B86B-D4C1-4F0E-BD81-91A933C64CEB}"/>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
        <p:nvSpPr>
          <p:cNvPr id="11" name="TextBox 10"/>
          <p:cNvSpPr txBox="1"/>
          <p:nvPr userDrawn="1"/>
        </p:nvSpPr>
        <p:spPr>
          <a:xfrm>
            <a:off x="707555" y="6698119"/>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1734706"/>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9EB5B-E98C-4597-A2EF-63981DE6E22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FF237D7-1AB2-4EC7-928E-04C8F71DCC1A}"/>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4" name="页脚占位符 3">
            <a:extLst>
              <a:ext uri="{FF2B5EF4-FFF2-40B4-BE49-F238E27FC236}">
                <a16:creationId xmlns:a16="http://schemas.microsoft.com/office/drawing/2014/main" id="{CB915011-228D-4DC2-90F3-8E7067F13F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518FFB1-3676-4DE1-A602-E193F6ADF279}"/>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380358651"/>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E8B1DAA-D9B8-4AC8-8607-D0BD7EB5E79F}"/>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3" name="页脚占位符 2">
            <a:extLst>
              <a:ext uri="{FF2B5EF4-FFF2-40B4-BE49-F238E27FC236}">
                <a16:creationId xmlns:a16="http://schemas.microsoft.com/office/drawing/2014/main" id="{A7D655E1-44AF-4383-B846-B64AAF4D297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6E41B0C-1748-4DA3-979C-6EABE8F5C2BB}"/>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2860212513"/>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137940-11C4-451F-B51D-B52934D69A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F59CA2-9F39-436E-810A-6737DDF50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C03A8CB-61B6-463D-9C1A-B4ECCD186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EDEF4CB-531F-464F-B00A-95D4F2059C4A}"/>
              </a:ext>
            </a:extLst>
          </p:cNvPr>
          <p:cNvSpPr>
            <a:spLocks noGrp="1"/>
          </p:cNvSpPr>
          <p:nvPr>
            <p:ph type="dt" sz="half" idx="10"/>
          </p:nvPr>
        </p:nvSpPr>
        <p:spPr/>
        <p:txBody>
          <a:bodyPr/>
          <a:lstStyle/>
          <a:p>
            <a:fld id="{455BC3B6-F15E-4E7F-931A-3D4107555C2A}" type="datetimeFigureOut">
              <a:rPr lang="zh-CN" altLang="en-US" smtClean="0"/>
              <a:t>2022-05-17</a:t>
            </a:fld>
            <a:endParaRPr lang="zh-CN" altLang="en-US"/>
          </a:p>
        </p:txBody>
      </p:sp>
      <p:sp>
        <p:nvSpPr>
          <p:cNvPr id="6" name="页脚占位符 5">
            <a:extLst>
              <a:ext uri="{FF2B5EF4-FFF2-40B4-BE49-F238E27FC236}">
                <a16:creationId xmlns:a16="http://schemas.microsoft.com/office/drawing/2014/main" id="{09EBF6FA-A1A1-4EE0-8DF6-9B2DE1D19D8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25DF3-B66A-4FB7-A18B-F79647C6FBD2}"/>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1265906260"/>
      </p:ext>
    </p:extLst>
  </p:cSld>
  <p:clrMapOvr>
    <a:masterClrMapping/>
  </p:clrMapOvr>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3597960-BAE6-4264-B54F-E0D125D63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2C2A6CE-B825-48BF-B26C-6B537C1E2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DC0B2-6894-4B1D-911B-611029DE8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BC3B6-F15E-4E7F-931A-3D4107555C2A}" type="datetimeFigureOut">
              <a:rPr lang="zh-CN" altLang="en-US" smtClean="0"/>
              <a:t>2022-05-17</a:t>
            </a:fld>
            <a:endParaRPr lang="zh-CN" altLang="en-US"/>
          </a:p>
        </p:txBody>
      </p:sp>
      <p:sp>
        <p:nvSpPr>
          <p:cNvPr id="5" name="页脚占位符 4">
            <a:extLst>
              <a:ext uri="{FF2B5EF4-FFF2-40B4-BE49-F238E27FC236}">
                <a16:creationId xmlns:a16="http://schemas.microsoft.com/office/drawing/2014/main" id="{5A21C9BD-C289-4C79-A024-0C7F0D9E9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47D569D-9DE6-4839-86C0-EB71F1CB3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1182315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0664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spd="slow" p14:dur="1300" advTm="25000">
        <p14:pan/>
      </p:transition>
    </mc:Choice>
    <mc:Fallback xmlns="">
      <p:transition spd="slow" advTm="2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webp"/><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webp"/><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1.webp"/><Relationship Id="rId4" Type="http://schemas.openxmlformats.org/officeDocument/2006/relationships/image" Target="../media/image30.webp"/></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F2661C8C-7030-4ABA-926E-639E97506717}"/>
              </a:ext>
            </a:extLst>
          </p:cNvPr>
          <p:cNvSpPr/>
          <p:nvPr/>
        </p:nvSpPr>
        <p:spPr>
          <a:xfrm>
            <a:off x="641945" y="500603"/>
            <a:ext cx="10908109" cy="5775513"/>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23E38613-1A3E-4E5E-BDCE-85882CA53660}"/>
              </a:ext>
            </a:extLst>
          </p:cNvPr>
          <p:cNvSpPr txBox="1"/>
          <p:nvPr/>
        </p:nvSpPr>
        <p:spPr>
          <a:xfrm>
            <a:off x="2166482" y="2682048"/>
            <a:ext cx="7859034" cy="2000548"/>
          </a:xfrm>
          <a:prstGeom prst="rect">
            <a:avLst/>
          </a:prstGeom>
          <a:noFill/>
        </p:spPr>
        <p:txBody>
          <a:bodyPr wrap="square" rtlCol="0">
            <a:spAutoFit/>
          </a:bodyPr>
          <a:lstStyle/>
          <a:p>
            <a:pPr algn="dist"/>
            <a:r>
              <a:rPr lang="en-US" altLang="zh-CN" sz="2800" b="1" dirty="0">
                <a:latin typeface="Times New Roman" panose="02020603050405020304" pitchFamily="18" charset="0"/>
                <a:cs typeface="Times New Roman" panose="02020603050405020304" pitchFamily="18" charset="0"/>
              </a:rPr>
              <a:t>Literature: Modern and Contemporary Literature</a:t>
            </a:r>
            <a:endParaRPr lang="zh-CN" altLang="zh-CN" sz="2800" dirty="0">
              <a:latin typeface="Times New Roman" panose="02020603050405020304" pitchFamily="18" charset="0"/>
              <a:cs typeface="Times New Roman" panose="02020603050405020304" pitchFamily="18" charset="0"/>
            </a:endParaRPr>
          </a:p>
          <a:p>
            <a:pPr algn="dist"/>
            <a:r>
              <a:rPr lang="en-US" altLang="zh-CN" sz="96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  </a:t>
            </a:r>
          </a:p>
        </p:txBody>
      </p:sp>
      <p:sp>
        <p:nvSpPr>
          <p:cNvPr id="13" name="文本框 12">
            <a:extLst>
              <a:ext uri="{FF2B5EF4-FFF2-40B4-BE49-F238E27FC236}">
                <a16:creationId xmlns:a16="http://schemas.microsoft.com/office/drawing/2014/main" id="{B25D0244-3F78-488B-87D3-88CE26BEAFD5}"/>
              </a:ext>
            </a:extLst>
          </p:cNvPr>
          <p:cNvSpPr txBox="1"/>
          <p:nvPr/>
        </p:nvSpPr>
        <p:spPr>
          <a:xfrm>
            <a:off x="4110419" y="3428999"/>
            <a:ext cx="3971160" cy="461665"/>
          </a:xfrm>
          <a:prstGeom prst="rect">
            <a:avLst/>
          </a:prstGeom>
          <a:noFill/>
        </p:spPr>
        <p:txBody>
          <a:bodyPr wrap="square" rtlCol="0">
            <a:spAutoFit/>
          </a:bodyPr>
          <a:lstStyle/>
          <a:p>
            <a:pPr algn="dist"/>
            <a:r>
              <a:rPr lang="en-US" altLang="zh-CN" sz="2400" b="1" dirty="0">
                <a:latin typeface="Times New Roman" panose="02020603050405020304" pitchFamily="18" charset="0"/>
                <a:cs typeface="Times New Roman" panose="02020603050405020304" pitchFamily="18" charset="0"/>
              </a:rPr>
              <a:t>–Science Fiction and Fantasy</a:t>
            </a:r>
            <a:endParaRPr lang="zh-CN" altLang="en-US" sz="2400" b="1" dirty="0">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5188370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740229" y="1301938"/>
            <a:ext cx="3955596"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Rebecca F. </a:t>
            </a:r>
            <a:r>
              <a:rPr lang="en-US" altLang="zh-CN" sz="2400" dirty="0" err="1">
                <a:latin typeface="Times New Roman" panose="02020603050405020304" pitchFamily="18" charset="0"/>
                <a:cs typeface="Times New Roman" panose="02020603050405020304" pitchFamily="18" charset="0"/>
              </a:rPr>
              <a:t>Kuang</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dirty="0">
                <a:latin typeface="宋体" panose="02010600030101010101" pitchFamily="2" charset="-122"/>
                <a:ea typeface="宋体" panose="02010600030101010101" pitchFamily="2" charset="-122"/>
                <a:cs typeface="Times New Roman" panose="02020603050405020304" pitchFamily="18" charset="0"/>
              </a:rPr>
              <a:t>匡灵秀</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400" dirty="0">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936A6DA5-9CE1-44F5-ABE1-05707E8C4B1A}"/>
              </a:ext>
            </a:extLst>
          </p:cNvPr>
          <p:cNvSpPr txBox="1"/>
          <p:nvPr/>
        </p:nvSpPr>
        <p:spPr>
          <a:xfrm>
            <a:off x="388379" y="2553979"/>
            <a:ext cx="6368142" cy="3683060"/>
          </a:xfrm>
          <a:prstGeom prst="rect">
            <a:avLst/>
          </a:prstGeom>
          <a:noFill/>
        </p:spPr>
        <p:txBody>
          <a:bodyPr wrap="square" rtlCol="0">
            <a:spAutoFit/>
          </a:bodyPr>
          <a:lstStyle/>
          <a:p>
            <a:pPr algn="just">
              <a:lnSpc>
                <a:spcPts val="2000"/>
              </a:lnSpc>
            </a:pP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Rebecca was born in Guangzhou. When she was four years old, her family emigrated to the United States. </a:t>
            </a:r>
            <a:r>
              <a:rPr lang="en-US" altLang="zh-CN" sz="2000" spc="100" dirty="0" err="1">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Kuang</a:t>
            </a: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grew up in Dallas, Texas, and later went to Georgetown University. Rebecca always liked writing. her first novel was published when she was only 22 years old. Her debut novel, The Poppy War, is a war fantasy setting inspired by the history and culture of China. The Poppy War is a dark fantasy genre. The plot is largely based on the history of China in the middle of the 20th century. The conflict refers to the Second Sino-Japanese War, but the scenery is inspired by the Song Dynasty. The novel accurately recreates the social, mythological, and philosophical realities of China of the chosen era. </a:t>
            </a:r>
            <a:endParaRPr lang="zh-CN" altLang="en-US"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6A47044C-CBDD-349A-8133-220C8C32B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050" y="2822308"/>
            <a:ext cx="4762500" cy="3171825"/>
          </a:xfrm>
          <a:prstGeom prst="rect">
            <a:avLst/>
          </a:prstGeom>
        </p:spPr>
      </p:pic>
      <p:pic>
        <p:nvPicPr>
          <p:cNvPr id="6" name="图片 5">
            <a:extLst>
              <a:ext uri="{FF2B5EF4-FFF2-40B4-BE49-F238E27FC236}">
                <a16:creationId xmlns:a16="http://schemas.microsoft.com/office/drawing/2014/main" id="{CB541E46-C0C5-1EFA-A2E3-68C6464D8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109" y="2388939"/>
            <a:ext cx="2571750" cy="3848100"/>
          </a:xfrm>
          <a:prstGeom prst="rect">
            <a:avLst/>
          </a:prstGeom>
        </p:spPr>
      </p:pic>
    </p:spTree>
    <p:extLst>
      <p:ext uri="{BB962C8B-B14F-4D97-AF65-F5344CB8AC3E}">
        <p14:creationId xmlns:p14="http://schemas.microsoft.com/office/powerpoint/2010/main" val="63906566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740229" y="1301937"/>
            <a:ext cx="3472542" cy="461665"/>
          </a:xfrm>
          <a:prstGeom prst="rect">
            <a:avLst/>
          </a:prstGeom>
          <a:noFill/>
        </p:spPr>
        <p:txBody>
          <a:bodyPr wrap="square" rtlCol="0">
            <a:spAutoFit/>
          </a:bodyPr>
          <a:lstStyle/>
          <a:p>
            <a:r>
              <a:rPr lang="en-US" altLang="zh-CN" sz="2400" b="1" kern="100"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Chinese Fantasy</a:t>
            </a:r>
            <a:endParaRPr lang="zh-CN" altLang="en-US" sz="24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936A6DA5-9CE1-44F5-ABE1-05707E8C4B1A}"/>
              </a:ext>
            </a:extLst>
          </p:cNvPr>
          <p:cNvSpPr txBox="1"/>
          <p:nvPr/>
        </p:nvSpPr>
        <p:spPr>
          <a:xfrm>
            <a:off x="740229" y="2328092"/>
            <a:ext cx="6368142" cy="2657138"/>
          </a:xfrm>
          <a:prstGeom prst="rect">
            <a:avLst/>
          </a:prstGeom>
          <a:noFill/>
        </p:spPr>
        <p:txBody>
          <a:bodyPr wrap="square" rtlCol="0">
            <a:spAutoFit/>
          </a:bodyPr>
          <a:lstStyle/>
          <a:p>
            <a:pPr algn="just">
              <a:lnSpc>
                <a:spcPts val="2000"/>
              </a:lnSpc>
            </a:pP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Although "fantasy" has a long tradition in China, Chinese fantasy literature in the 21st century is the product of a new era under the influence of Western Fantasy. The massive publication of fantasy books in 2005 made it known as the "first year of fantasy". Since 2005, the combination of Internet, books and periodicals has jointly created the prosperity of China's fantasy surface in a very short time, and the number of authors and works has reached an alarming astronomical number.</a:t>
            </a:r>
            <a:endParaRPr lang="zh-CN" altLang="en-US"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89728708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740228" y="1301937"/>
            <a:ext cx="3841931"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The Bucket Rider </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宋体" panose="02010600030101010101" pitchFamily="2" charset="-122"/>
              </a:rPr>
              <a:t>骑桶者）</a:t>
            </a:r>
            <a:endPar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936A6DA5-9CE1-44F5-ABE1-05707E8C4B1A}"/>
              </a:ext>
            </a:extLst>
          </p:cNvPr>
          <p:cNvSpPr txBox="1"/>
          <p:nvPr/>
        </p:nvSpPr>
        <p:spPr>
          <a:xfrm>
            <a:off x="740228" y="3080515"/>
            <a:ext cx="6368142" cy="1887696"/>
          </a:xfrm>
          <a:prstGeom prst="rect">
            <a:avLst/>
          </a:prstGeom>
          <a:noFill/>
        </p:spPr>
        <p:txBody>
          <a:bodyPr wrap="square" rtlCol="0">
            <a:spAutoFit/>
          </a:bodyPr>
          <a:lstStyle/>
          <a:p>
            <a:pPr algn="just">
              <a:lnSpc>
                <a:spcPts val="2000"/>
              </a:lnSpc>
            </a:pPr>
            <a:r>
              <a:rPr lang="en-US" altLang="zh-CN" sz="2000" dirty="0">
                <a:latin typeface="Times New Roman" panose="02020603050405020304" pitchFamily="18" charset="0"/>
                <a:cs typeface="Times New Roman" panose="02020603050405020304" pitchFamily="18" charset="0"/>
              </a:rPr>
              <a:t>The Bucket Rider, born in 1972, is a Chinese fantasy literature writer, whose pseudonym comes from Kafka‘s short story “The Bucket Rider". He won the title of Best Author of </a:t>
            </a:r>
            <a:r>
              <a:rPr lang="en-US" altLang="zh-CN" sz="2000" dirty="0" err="1">
                <a:latin typeface="Times New Roman" panose="02020603050405020304" pitchFamily="18" charset="0"/>
                <a:cs typeface="Times New Roman" panose="02020603050405020304" pitchFamily="18" charset="0"/>
              </a:rPr>
              <a:t>Douban</a:t>
            </a:r>
            <a:r>
              <a:rPr lang="en-US" altLang="zh-CN" sz="2000" dirty="0">
                <a:latin typeface="Times New Roman" panose="02020603050405020304" pitchFamily="18" charset="0"/>
                <a:cs typeface="Times New Roman" panose="02020603050405020304" pitchFamily="18" charset="0"/>
              </a:rPr>
              <a:t> Reading twice, participated in editing China's best fantasy novel collection of the year, once served as the executive editor of Kyushu Fantasy, and founded Nine Songs, an electronic magazine of fantasy literature.</a:t>
            </a:r>
            <a:endParaRPr lang="zh-CN" altLang="en-US" sz="20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81222336-3E2E-559A-CF7D-F0C22A460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506" y="1866633"/>
            <a:ext cx="2876973" cy="4315460"/>
          </a:xfrm>
          <a:prstGeom prst="rect">
            <a:avLst/>
          </a:prstGeom>
        </p:spPr>
      </p:pic>
    </p:spTree>
    <p:extLst>
      <p:ext uri="{BB962C8B-B14F-4D97-AF65-F5344CB8AC3E}">
        <p14:creationId xmlns:p14="http://schemas.microsoft.com/office/powerpoint/2010/main" val="16351956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F706DAB-8A2D-32DA-D296-C1F5F86FA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276" y="2057329"/>
            <a:ext cx="1911448" cy="2743341"/>
          </a:xfrm>
          <a:prstGeom prst="rect">
            <a:avLst/>
          </a:prstGeom>
        </p:spPr>
      </p:pic>
      <p:pic>
        <p:nvPicPr>
          <p:cNvPr id="6" name="图片 5">
            <a:extLst>
              <a:ext uri="{FF2B5EF4-FFF2-40B4-BE49-F238E27FC236}">
                <a16:creationId xmlns:a16="http://schemas.microsoft.com/office/drawing/2014/main" id="{AE4B8C9C-7BDD-DB7A-6C96-A70386C2C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870" y="2057328"/>
            <a:ext cx="2057507" cy="2743341"/>
          </a:xfrm>
          <a:prstGeom prst="rect">
            <a:avLst/>
          </a:prstGeom>
        </p:spPr>
      </p:pic>
      <p:pic>
        <p:nvPicPr>
          <p:cNvPr id="10" name="图片 9">
            <a:extLst>
              <a:ext uri="{FF2B5EF4-FFF2-40B4-BE49-F238E27FC236}">
                <a16:creationId xmlns:a16="http://schemas.microsoft.com/office/drawing/2014/main" id="{3B286BE8-11D7-2678-E5CA-B28BE6400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029623" y="1955869"/>
            <a:ext cx="1907839" cy="2844800"/>
          </a:xfrm>
          <a:prstGeom prst="rect">
            <a:avLst/>
          </a:prstGeom>
        </p:spPr>
      </p:pic>
      <p:sp>
        <p:nvSpPr>
          <p:cNvPr id="2" name="文本框 1">
            <a:extLst>
              <a:ext uri="{FF2B5EF4-FFF2-40B4-BE49-F238E27FC236}">
                <a16:creationId xmlns:a16="http://schemas.microsoft.com/office/drawing/2014/main" id="{86839E56-8A32-68D2-0EEB-ED1D5D6B0E06}"/>
              </a:ext>
            </a:extLst>
          </p:cNvPr>
          <p:cNvSpPr txBox="1"/>
          <p:nvPr/>
        </p:nvSpPr>
        <p:spPr>
          <a:xfrm>
            <a:off x="1790700" y="1405973"/>
            <a:ext cx="1676400" cy="369332"/>
          </a:xfrm>
          <a:prstGeom prst="rect">
            <a:avLst/>
          </a:prstGeom>
          <a:noFill/>
        </p:spPr>
        <p:txBody>
          <a:bodyPr wrap="square" rtlCol="0">
            <a:spAutoFit/>
          </a:bodyPr>
          <a:lstStyle/>
          <a:p>
            <a:r>
              <a:rPr lang="zh-CN" altLang="en-US" dirty="0"/>
              <a:t>归墟</a:t>
            </a:r>
          </a:p>
        </p:txBody>
      </p:sp>
      <p:sp>
        <p:nvSpPr>
          <p:cNvPr id="3" name="文本框 2">
            <a:extLst>
              <a:ext uri="{FF2B5EF4-FFF2-40B4-BE49-F238E27FC236}">
                <a16:creationId xmlns:a16="http://schemas.microsoft.com/office/drawing/2014/main" id="{674E3AD9-F417-168A-FFD4-C4957130DA18}"/>
              </a:ext>
            </a:extLst>
          </p:cNvPr>
          <p:cNvSpPr txBox="1"/>
          <p:nvPr/>
        </p:nvSpPr>
        <p:spPr>
          <a:xfrm>
            <a:off x="5629275" y="1405973"/>
            <a:ext cx="1911448" cy="369332"/>
          </a:xfrm>
          <a:prstGeom prst="rect">
            <a:avLst/>
          </a:prstGeom>
          <a:noFill/>
        </p:spPr>
        <p:txBody>
          <a:bodyPr wrap="square" rtlCol="0">
            <a:spAutoFit/>
          </a:bodyPr>
          <a:lstStyle/>
          <a:p>
            <a:r>
              <a:rPr lang="zh-CN" altLang="en-US" dirty="0"/>
              <a:t>鲲与虫</a:t>
            </a:r>
          </a:p>
        </p:txBody>
      </p:sp>
      <p:sp>
        <p:nvSpPr>
          <p:cNvPr id="7" name="文本框 6">
            <a:extLst>
              <a:ext uri="{FF2B5EF4-FFF2-40B4-BE49-F238E27FC236}">
                <a16:creationId xmlns:a16="http://schemas.microsoft.com/office/drawing/2014/main" id="{6BC50472-C57B-4062-EB48-47C3AEE35AE2}"/>
              </a:ext>
            </a:extLst>
          </p:cNvPr>
          <p:cNvSpPr txBox="1"/>
          <p:nvPr/>
        </p:nvSpPr>
        <p:spPr>
          <a:xfrm>
            <a:off x="9029623" y="1405973"/>
            <a:ext cx="2247900" cy="369332"/>
          </a:xfrm>
          <a:prstGeom prst="rect">
            <a:avLst/>
          </a:prstGeom>
          <a:noFill/>
        </p:spPr>
        <p:txBody>
          <a:bodyPr wrap="square" rtlCol="0">
            <a:spAutoFit/>
          </a:bodyPr>
          <a:lstStyle/>
          <a:p>
            <a:r>
              <a:rPr lang="zh-CN" altLang="en-US" dirty="0"/>
              <a:t>漂浮在空中的兰若</a:t>
            </a:r>
          </a:p>
        </p:txBody>
      </p:sp>
    </p:spTree>
    <p:extLst>
      <p:ext uri="{BB962C8B-B14F-4D97-AF65-F5344CB8AC3E}">
        <p14:creationId xmlns:p14="http://schemas.microsoft.com/office/powerpoint/2010/main" val="192707902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740228" y="1301937"/>
            <a:ext cx="3841931" cy="461665"/>
          </a:xfrm>
          <a:prstGeom prst="rect">
            <a:avLst/>
          </a:prstGeom>
          <a:noFill/>
        </p:spPr>
        <p:txBody>
          <a:bodyPr wrap="square" rtlCol="0">
            <a:spAutoFit/>
          </a:bodyPr>
          <a:lstStyle/>
          <a:p>
            <a:r>
              <a:rPr lang="en-US" altLang="zh-CN" sz="24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Jiang Nan </a:t>
            </a:r>
            <a:r>
              <a:rPr lang="en-US" altLang="zh-CN" sz="2400" dirty="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rPr>
              <a:t>江南</a:t>
            </a:r>
            <a:r>
              <a:rPr lang="en-US" altLang="zh-CN" sz="2400" dirty="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936A6DA5-9CE1-44F5-ABE1-05707E8C4B1A}"/>
              </a:ext>
            </a:extLst>
          </p:cNvPr>
          <p:cNvSpPr txBox="1"/>
          <p:nvPr/>
        </p:nvSpPr>
        <p:spPr>
          <a:xfrm>
            <a:off x="740229" y="3080515"/>
            <a:ext cx="6368142" cy="1374735"/>
          </a:xfrm>
          <a:prstGeom prst="rect">
            <a:avLst/>
          </a:prstGeom>
          <a:noFill/>
        </p:spPr>
        <p:txBody>
          <a:bodyPr wrap="square" rtlCol="0">
            <a:spAutoFit/>
          </a:bodyPr>
          <a:lstStyle/>
          <a:p>
            <a:pPr algn="just">
              <a:lnSpc>
                <a:spcPts val="2000"/>
              </a:lnSpc>
            </a:pPr>
            <a:r>
              <a:rPr lang="en-US" altLang="zh-CN" sz="2000" dirty="0">
                <a:latin typeface="Times New Roman" panose="02020603050405020304" pitchFamily="18" charset="0"/>
                <a:cs typeface="Times New Roman" panose="02020603050405020304" pitchFamily="18" charset="0"/>
              </a:rPr>
              <a:t>Jiang Nan, whose real name is Yang </a:t>
            </a:r>
            <a:r>
              <a:rPr lang="en-US" altLang="zh-CN" sz="2000" dirty="0" err="1">
                <a:latin typeface="Times New Roman" panose="02020603050405020304" pitchFamily="18" charset="0"/>
                <a:cs typeface="Times New Roman" panose="02020603050405020304" pitchFamily="18" charset="0"/>
              </a:rPr>
              <a:t>Zhi</a:t>
            </a:r>
            <a:r>
              <a:rPr lang="en-US" altLang="zh-CN" sz="2000" dirty="0">
                <a:latin typeface="Times New Roman" panose="02020603050405020304" pitchFamily="18" charset="0"/>
                <a:cs typeface="Times New Roman" panose="02020603050405020304" pitchFamily="18" charset="0"/>
              </a:rPr>
              <a:t>, was born in </a:t>
            </a:r>
            <a:r>
              <a:rPr lang="en-US" altLang="zh-CN" sz="2000" dirty="0" err="1">
                <a:latin typeface="Times New Roman" panose="02020603050405020304" pitchFamily="18" charset="0"/>
                <a:cs typeface="Times New Roman" panose="02020603050405020304" pitchFamily="18" charset="0"/>
              </a:rPr>
              <a:t>Shucheng</a:t>
            </a:r>
            <a:r>
              <a:rPr lang="en-US" altLang="zh-CN" sz="2000" dirty="0">
                <a:latin typeface="Times New Roman" panose="02020603050405020304" pitchFamily="18" charset="0"/>
                <a:cs typeface="Times New Roman" panose="02020603050405020304" pitchFamily="18" charset="0"/>
              </a:rPr>
              <a:t>, Anhui Province on July 13, 1977. He is a contemporary Chinese writer. His works are rich, involving science fiction, fantasy, martial arts novels and other fields, but the highest achievement lines in his fantasy novels.</a:t>
            </a:r>
            <a:endParaRPr lang="zh-CN" altLang="en-US" sz="20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F6046D8E-1923-DE63-B0DC-7D6B839CF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071" y="2250092"/>
            <a:ext cx="3060700" cy="3548541"/>
          </a:xfrm>
          <a:prstGeom prst="rect">
            <a:avLst/>
          </a:prstGeom>
        </p:spPr>
      </p:pic>
    </p:spTree>
    <p:extLst>
      <p:ext uri="{BB962C8B-B14F-4D97-AF65-F5344CB8AC3E}">
        <p14:creationId xmlns:p14="http://schemas.microsoft.com/office/powerpoint/2010/main" val="258534055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40D9834-B9A3-837C-B65A-44AD5F9D7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17" y="1485900"/>
            <a:ext cx="2803160" cy="3886199"/>
          </a:xfrm>
          <a:prstGeom prst="rect">
            <a:avLst/>
          </a:prstGeom>
        </p:spPr>
      </p:pic>
      <p:pic>
        <p:nvPicPr>
          <p:cNvPr id="8" name="图片 7">
            <a:extLst>
              <a:ext uri="{FF2B5EF4-FFF2-40B4-BE49-F238E27FC236}">
                <a16:creationId xmlns:a16="http://schemas.microsoft.com/office/drawing/2014/main" id="{6A926459-79C7-A0C3-82B0-E72CCA923B88}"/>
              </a:ext>
            </a:extLst>
          </p:cNvPr>
          <p:cNvPicPr>
            <a:picLocks noChangeAspect="1"/>
          </p:cNvPicPr>
          <p:nvPr/>
        </p:nvPicPr>
        <p:blipFill rotWithShape="1">
          <a:blip r:embed="rId4">
            <a:extLst>
              <a:ext uri="{28A0092B-C50C-407E-A947-70E740481C1C}">
                <a14:useLocalDpi xmlns:a14="http://schemas.microsoft.com/office/drawing/2010/main" val="0"/>
              </a:ext>
            </a:extLst>
          </a:blip>
          <a:srcRect l="7847" t="1695" r="7015" b="2374"/>
          <a:stretch/>
        </p:blipFill>
        <p:spPr>
          <a:xfrm>
            <a:off x="4400550" y="1485900"/>
            <a:ext cx="3527375" cy="3896986"/>
          </a:xfrm>
          <a:prstGeom prst="rect">
            <a:avLst/>
          </a:prstGeom>
        </p:spPr>
      </p:pic>
      <p:pic>
        <p:nvPicPr>
          <p:cNvPr id="10" name="图片 9">
            <a:extLst>
              <a:ext uri="{FF2B5EF4-FFF2-40B4-BE49-F238E27FC236}">
                <a16:creationId xmlns:a16="http://schemas.microsoft.com/office/drawing/2014/main" id="{93FB24AF-C9AD-1AF0-990E-584262B2A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7012" y="1485900"/>
            <a:ext cx="3245869" cy="3896986"/>
          </a:xfrm>
          <a:prstGeom prst="rect">
            <a:avLst/>
          </a:prstGeom>
        </p:spPr>
      </p:pic>
      <p:sp>
        <p:nvSpPr>
          <p:cNvPr id="12" name="文本框 11">
            <a:extLst>
              <a:ext uri="{FF2B5EF4-FFF2-40B4-BE49-F238E27FC236}">
                <a16:creationId xmlns:a16="http://schemas.microsoft.com/office/drawing/2014/main" id="{488402FC-BC51-30B5-4D47-5CCB998231B4}"/>
              </a:ext>
            </a:extLst>
          </p:cNvPr>
          <p:cNvSpPr txBox="1"/>
          <p:nvPr/>
        </p:nvSpPr>
        <p:spPr>
          <a:xfrm>
            <a:off x="1943100" y="948809"/>
            <a:ext cx="1447800" cy="369332"/>
          </a:xfrm>
          <a:prstGeom prst="rect">
            <a:avLst/>
          </a:prstGeom>
          <a:noFill/>
        </p:spPr>
        <p:txBody>
          <a:bodyPr wrap="square" rtlCol="0">
            <a:spAutoFit/>
          </a:bodyPr>
          <a:lstStyle/>
          <a:p>
            <a:r>
              <a:rPr lang="zh-CN" altLang="en-US" dirty="0"/>
              <a:t>龙族</a:t>
            </a:r>
          </a:p>
        </p:txBody>
      </p:sp>
      <p:sp>
        <p:nvSpPr>
          <p:cNvPr id="13" name="文本框 12">
            <a:extLst>
              <a:ext uri="{FF2B5EF4-FFF2-40B4-BE49-F238E27FC236}">
                <a16:creationId xmlns:a16="http://schemas.microsoft.com/office/drawing/2014/main" id="{6D2662FC-BD72-5073-DA3A-9996A712AEE3}"/>
              </a:ext>
            </a:extLst>
          </p:cNvPr>
          <p:cNvSpPr txBox="1"/>
          <p:nvPr/>
        </p:nvSpPr>
        <p:spPr>
          <a:xfrm>
            <a:off x="5383187" y="764143"/>
            <a:ext cx="1562100" cy="369332"/>
          </a:xfrm>
          <a:prstGeom prst="rect">
            <a:avLst/>
          </a:prstGeom>
          <a:noFill/>
        </p:spPr>
        <p:txBody>
          <a:bodyPr wrap="square" rtlCol="0">
            <a:spAutoFit/>
          </a:bodyPr>
          <a:lstStyle/>
          <a:p>
            <a:r>
              <a:rPr lang="zh-CN" altLang="en-US" dirty="0"/>
              <a:t>九州缥缈录</a:t>
            </a:r>
          </a:p>
        </p:txBody>
      </p:sp>
      <p:sp>
        <p:nvSpPr>
          <p:cNvPr id="14" name="文本框 13">
            <a:extLst>
              <a:ext uri="{FF2B5EF4-FFF2-40B4-BE49-F238E27FC236}">
                <a16:creationId xmlns:a16="http://schemas.microsoft.com/office/drawing/2014/main" id="{A55FE39C-E2CC-5902-CB3C-324F9D02DBDB}"/>
              </a:ext>
            </a:extLst>
          </p:cNvPr>
          <p:cNvSpPr txBox="1"/>
          <p:nvPr/>
        </p:nvSpPr>
        <p:spPr>
          <a:xfrm>
            <a:off x="9815512" y="764143"/>
            <a:ext cx="1724025" cy="369332"/>
          </a:xfrm>
          <a:prstGeom prst="rect">
            <a:avLst/>
          </a:prstGeom>
          <a:noFill/>
        </p:spPr>
        <p:txBody>
          <a:bodyPr wrap="square" rtlCol="0">
            <a:spAutoFit/>
          </a:bodyPr>
          <a:lstStyle/>
          <a:p>
            <a:r>
              <a:rPr lang="zh-CN" altLang="en-US" dirty="0"/>
              <a:t>天之炽</a:t>
            </a:r>
          </a:p>
        </p:txBody>
      </p:sp>
    </p:spTree>
    <p:extLst>
      <p:ext uri="{BB962C8B-B14F-4D97-AF65-F5344CB8AC3E}">
        <p14:creationId xmlns:p14="http://schemas.microsoft.com/office/powerpoint/2010/main" val="364279533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文本框 87">
            <a:extLst>
              <a:ext uri="{FF2B5EF4-FFF2-40B4-BE49-F238E27FC236}">
                <a16:creationId xmlns:a16="http://schemas.microsoft.com/office/drawing/2014/main" id="{FF4CBD46-1CCE-4B87-9684-EDC343E2708B}"/>
              </a:ext>
            </a:extLst>
          </p:cNvPr>
          <p:cNvSpPr txBox="1"/>
          <p:nvPr/>
        </p:nvSpPr>
        <p:spPr>
          <a:xfrm>
            <a:off x="5944287" y="1154705"/>
            <a:ext cx="6095999" cy="5478423"/>
          </a:xfrm>
          <a:prstGeom prst="rect">
            <a:avLst/>
          </a:prstGeom>
          <a:noFill/>
        </p:spPr>
        <p:txBody>
          <a:bodyPr wrap="square">
            <a:spAutoFit/>
          </a:bodyPr>
          <a:lstStyle/>
          <a:p>
            <a:pPr indent="457200">
              <a:lnSpc>
                <a:spcPts val="2000"/>
              </a:lnSpc>
            </a:pPr>
            <a:r>
              <a:rPr lang="en-US" altLang="zh-CN" spc="100" dirty="0">
                <a:solidFill>
                  <a:schemeClr val="tx1">
                    <a:lumMod val="75000"/>
                    <a:lumOff val="25000"/>
                  </a:schemeClr>
                </a:solidFill>
                <a:latin typeface="Times New Roman" panose="02020603050405020304" pitchFamily="18" charset="0"/>
                <a:ea typeface="字魂105号-简雅黑" panose="00000500000000000000" pitchFamily="2" charset="-122"/>
                <a:cs typeface="Times New Roman" panose="02020603050405020304" pitchFamily="18" charset="0"/>
              </a:rPr>
              <a:t>In addition to </a:t>
            </a:r>
            <a:r>
              <a:rPr lang="en-US" altLang="zh-CN" spc="100" dirty="0">
                <a:solidFill>
                  <a:srgbClr val="FF0000"/>
                </a:solidFill>
                <a:latin typeface="Times New Roman" panose="02020603050405020304" pitchFamily="18" charset="0"/>
                <a:ea typeface="字魂105号-简雅黑" panose="00000500000000000000" pitchFamily="2" charset="-122"/>
                <a:cs typeface="Times New Roman" panose="02020603050405020304" pitchFamily="18" charset="0"/>
              </a:rPr>
              <a:t>enriching people's spiritual world</a:t>
            </a:r>
            <a:r>
              <a:rPr lang="en-US" altLang="zh-CN" spc="100" dirty="0">
                <a:solidFill>
                  <a:schemeClr val="tx1">
                    <a:lumMod val="75000"/>
                    <a:lumOff val="25000"/>
                  </a:schemeClr>
                </a:solidFill>
                <a:latin typeface="Times New Roman" panose="02020603050405020304" pitchFamily="18" charset="0"/>
                <a:ea typeface="字魂105号-简雅黑" panose="00000500000000000000" pitchFamily="2" charset="-122"/>
                <a:cs typeface="Times New Roman" panose="02020603050405020304" pitchFamily="18" charset="0"/>
              </a:rPr>
              <a:t>, science fiction and fantasy plays a more important role. As we all know, in science fiction and fantasy, the predictions made by the author are both optimistic and pessimistic. Many writers believe that scientific progress can often make the world a better place. While some writers' predictions tend to be pessimistic, which more reveals the bad side of the impact of scientific progress on human society. However, whether optimistic or pessimistic, most of them have a common purpose, which is to </a:t>
            </a:r>
            <a:r>
              <a:rPr lang="en-US" altLang="zh-CN" spc="100" dirty="0">
                <a:solidFill>
                  <a:srgbClr val="FF0000"/>
                </a:solidFill>
                <a:latin typeface="Times New Roman" panose="02020603050405020304" pitchFamily="18" charset="0"/>
                <a:ea typeface="字魂105号-简雅黑" panose="00000500000000000000" pitchFamily="2" charset="-122"/>
                <a:cs typeface="Times New Roman" panose="02020603050405020304" pitchFamily="18" charset="0"/>
              </a:rPr>
              <a:t>make better progress of human civilization</a:t>
            </a:r>
            <a:r>
              <a:rPr lang="en-US" altLang="zh-CN" spc="100" dirty="0">
                <a:solidFill>
                  <a:schemeClr val="tx1">
                    <a:lumMod val="75000"/>
                    <a:lumOff val="25000"/>
                  </a:schemeClr>
                </a:solidFill>
                <a:latin typeface="Times New Roman" panose="02020603050405020304" pitchFamily="18" charset="0"/>
                <a:ea typeface="字魂105号-简雅黑" panose="00000500000000000000" pitchFamily="2" charset="-122"/>
                <a:cs typeface="Times New Roman" panose="02020603050405020304" pitchFamily="18" charset="0"/>
              </a:rPr>
              <a:t>. Pessimistic predictions can make people pay attention to the problems in the development of civilization and overcome them, while optimistic predictions can stimulate people's enthusiasm to realize a better future. science fiction and fantasy promotes the development of human civilization with its foresight and enlightenment. This foresight is reflected in science, economy, politics, social life and even ecological environment, which has made a certain contribution to the exploration of the correct direction of human civilization and progress.</a:t>
            </a:r>
            <a:endParaRPr lang="zh-CN" altLang="en-US" spc="100" dirty="0">
              <a:solidFill>
                <a:schemeClr val="tx1">
                  <a:lumMod val="75000"/>
                  <a:lumOff val="25000"/>
                </a:schemeClr>
              </a:solidFill>
              <a:latin typeface="Times New Roman" panose="02020603050405020304" pitchFamily="18" charset="0"/>
              <a:ea typeface="字魂105号-简雅黑" panose="00000500000000000000" pitchFamily="2" charset="-122"/>
              <a:cs typeface="Times New Roman" panose="02020603050405020304" pitchFamily="18" charset="0"/>
            </a:endParaRPr>
          </a:p>
        </p:txBody>
      </p:sp>
      <p:sp>
        <p:nvSpPr>
          <p:cNvPr id="11" name="文本框 10">
            <a:extLst>
              <a:ext uri="{FF2B5EF4-FFF2-40B4-BE49-F238E27FC236}">
                <a16:creationId xmlns:a16="http://schemas.microsoft.com/office/drawing/2014/main" id="{161C3CE3-301C-574E-2D8A-29CB0D319EA7}"/>
              </a:ext>
            </a:extLst>
          </p:cNvPr>
          <p:cNvSpPr txBox="1"/>
          <p:nvPr/>
        </p:nvSpPr>
        <p:spPr>
          <a:xfrm>
            <a:off x="5944287" y="367747"/>
            <a:ext cx="6096000" cy="461665"/>
          </a:xfrm>
          <a:prstGeom prst="rect">
            <a:avLst/>
          </a:prstGeom>
          <a:noFill/>
        </p:spPr>
        <p:txBody>
          <a:bodyPr wrap="square">
            <a:spAutoFit/>
          </a:bodyPr>
          <a:lstStyle/>
          <a:p>
            <a:pPr algn="ctr"/>
            <a:r>
              <a:rPr lang="en-US" altLang="zh-CN" sz="2400"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rPr>
              <a:t>Influence</a:t>
            </a:r>
            <a:endParaRPr lang="zh-CN" altLang="en-US" sz="2400"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9838204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1+#ppt_w/2"/>
                                          </p:val>
                                        </p:tav>
                                        <p:tav tm="100000">
                                          <p:val>
                                            <p:strVal val="#ppt_x"/>
                                          </p:val>
                                        </p:tav>
                                      </p:tavLst>
                                    </p:anim>
                                    <p:anim calcmode="lin" valueType="num">
                                      <p:cBhvr additive="base">
                                        <p:cTn id="8" dur="10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F2661C8C-7030-4ABA-926E-639E97506717}"/>
              </a:ext>
            </a:extLst>
          </p:cNvPr>
          <p:cNvSpPr/>
          <p:nvPr/>
        </p:nvSpPr>
        <p:spPr>
          <a:xfrm>
            <a:off x="641945" y="500603"/>
            <a:ext cx="10908109" cy="5775513"/>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65161DBD-01A9-4610-07D7-F21B8E1CE2E4}"/>
              </a:ext>
            </a:extLst>
          </p:cNvPr>
          <p:cNvSpPr txBox="1"/>
          <p:nvPr/>
        </p:nvSpPr>
        <p:spPr>
          <a:xfrm>
            <a:off x="3028949" y="2832616"/>
            <a:ext cx="6134100" cy="707886"/>
          </a:xfrm>
          <a:prstGeom prst="rect">
            <a:avLst/>
          </a:prstGeom>
          <a:noFill/>
        </p:spPr>
        <p:txBody>
          <a:bodyPr wrap="square" rtlCol="0">
            <a:spAutoFit/>
          </a:bodyPr>
          <a:lstStyle/>
          <a:p>
            <a:pPr algn="ctr"/>
            <a:r>
              <a:rPr lang="en-US" altLang="zh-CN" sz="4000" b="1" dirty="0">
                <a:latin typeface="Times New Roman" panose="02020603050405020304" pitchFamily="18" charset="0"/>
                <a:cs typeface="Times New Roman" panose="02020603050405020304" pitchFamily="18" charset="0"/>
              </a:rPr>
              <a:t>Thank Your for Listening</a:t>
            </a:r>
            <a:endParaRPr lang="zh-CN"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7585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文本框 44">
            <a:extLst>
              <a:ext uri="{FF2B5EF4-FFF2-40B4-BE49-F238E27FC236}">
                <a16:creationId xmlns:a16="http://schemas.microsoft.com/office/drawing/2014/main" id="{64D7C60D-D0FA-49FA-A344-F187E32F5F35}"/>
              </a:ext>
            </a:extLst>
          </p:cNvPr>
          <p:cNvSpPr txBox="1"/>
          <p:nvPr/>
        </p:nvSpPr>
        <p:spPr>
          <a:xfrm>
            <a:off x="5471934" y="2314649"/>
            <a:ext cx="1248130" cy="369332"/>
          </a:xfrm>
          <a:prstGeom prst="rect">
            <a:avLst/>
          </a:prstGeom>
          <a:noFill/>
        </p:spPr>
        <p:txBody>
          <a:bodyPr wrap="square" rtlCol="0">
            <a:spAutoFit/>
          </a:bodyPr>
          <a:lstStyle/>
          <a:p>
            <a:pPr algn="dist"/>
            <a:r>
              <a:rPr lang="en-US" altLang="zh-CN"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rPr>
              <a:t>Contents</a:t>
            </a:r>
            <a:endParaRPr lang="zh-CN" altLang="en-US"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endParaRPr>
          </a:p>
        </p:txBody>
      </p:sp>
      <p:sp>
        <p:nvSpPr>
          <p:cNvPr id="46" name="文本框 45">
            <a:extLst>
              <a:ext uri="{FF2B5EF4-FFF2-40B4-BE49-F238E27FC236}">
                <a16:creationId xmlns:a16="http://schemas.microsoft.com/office/drawing/2014/main" id="{8503C719-F971-4E7B-83F9-8FCF13A7F4CB}"/>
              </a:ext>
            </a:extLst>
          </p:cNvPr>
          <p:cNvSpPr txBox="1"/>
          <p:nvPr/>
        </p:nvSpPr>
        <p:spPr>
          <a:xfrm>
            <a:off x="5170298" y="1605575"/>
            <a:ext cx="1851403" cy="707886"/>
          </a:xfrm>
          <a:prstGeom prst="rect">
            <a:avLst/>
          </a:prstGeom>
          <a:noFill/>
        </p:spPr>
        <p:txBody>
          <a:bodyPr wrap="square" rtlCol="0">
            <a:spAutoFit/>
          </a:bodyPr>
          <a:lstStyle/>
          <a:p>
            <a:pPr algn="dist"/>
            <a:r>
              <a:rPr lang="zh-CN" altLang="en-US" sz="40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目录</a:t>
            </a:r>
          </a:p>
        </p:txBody>
      </p:sp>
      <p:grpSp>
        <p:nvGrpSpPr>
          <p:cNvPr id="48" name="组合 47">
            <a:extLst>
              <a:ext uri="{FF2B5EF4-FFF2-40B4-BE49-F238E27FC236}">
                <a16:creationId xmlns:a16="http://schemas.microsoft.com/office/drawing/2014/main" id="{3E7474A2-678C-4CEB-8845-F799B540883D}"/>
              </a:ext>
            </a:extLst>
          </p:cNvPr>
          <p:cNvGrpSpPr/>
          <p:nvPr/>
        </p:nvGrpSpPr>
        <p:grpSpPr>
          <a:xfrm>
            <a:off x="1395933" y="3299149"/>
            <a:ext cx="1980439" cy="794100"/>
            <a:chOff x="761739" y="3034704"/>
            <a:chExt cx="2066637" cy="2464486"/>
          </a:xfrm>
        </p:grpSpPr>
        <p:sp>
          <p:nvSpPr>
            <p:cNvPr id="50" name="矩形 49">
              <a:extLst>
                <a:ext uri="{FF2B5EF4-FFF2-40B4-BE49-F238E27FC236}">
                  <a16:creationId xmlns:a16="http://schemas.microsoft.com/office/drawing/2014/main" id="{F0A8EE6F-7B0F-4A96-87E2-77AF234B02E9}"/>
                </a:ext>
              </a:extLst>
            </p:cNvPr>
            <p:cNvSpPr/>
            <p:nvPr/>
          </p:nvSpPr>
          <p:spPr>
            <a:xfrm>
              <a:off x="894398" y="3034704"/>
              <a:ext cx="1933978" cy="2464486"/>
            </a:xfrm>
            <a:prstGeom prst="rect">
              <a:avLst/>
            </a:prstGeom>
            <a:solidFill>
              <a:schemeClr val="accent5">
                <a:lumMod val="20000"/>
                <a:lumOff val="80000"/>
                <a:alpha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50000"/>
                  </a:schemeClr>
                </a:solidFill>
              </a:endParaRPr>
            </a:p>
          </p:txBody>
        </p:sp>
        <p:sp>
          <p:nvSpPr>
            <p:cNvPr id="51" name="文本框 50">
              <a:extLst>
                <a:ext uri="{FF2B5EF4-FFF2-40B4-BE49-F238E27FC236}">
                  <a16:creationId xmlns:a16="http://schemas.microsoft.com/office/drawing/2014/main" id="{C82DE62E-C0A4-4BAF-A572-7BED7187E061}"/>
                </a:ext>
              </a:extLst>
            </p:cNvPr>
            <p:cNvSpPr txBox="1"/>
            <p:nvPr/>
          </p:nvSpPr>
          <p:spPr>
            <a:xfrm>
              <a:off x="926795" y="3905546"/>
              <a:ext cx="1869185" cy="279820"/>
            </a:xfrm>
            <a:prstGeom prst="rect">
              <a:avLst/>
            </a:prstGeom>
            <a:noFill/>
          </p:spPr>
          <p:txBody>
            <a:bodyPr wrap="square" rtlCol="0">
              <a:spAutoFit/>
            </a:bodyPr>
            <a:lstStyle/>
            <a:p>
              <a:pPr algn="ctr">
                <a:lnSpc>
                  <a:spcPts val="1600"/>
                </a:lnSpc>
              </a:pPr>
              <a:endParaRPr lang="zh-CN" altLang="en-US" sz="11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52" name="文本框 51">
              <a:extLst>
                <a:ext uri="{FF2B5EF4-FFF2-40B4-BE49-F238E27FC236}">
                  <a16:creationId xmlns:a16="http://schemas.microsoft.com/office/drawing/2014/main" id="{C14622F7-F55C-4AC5-B35B-0A2D291CB805}"/>
                </a:ext>
              </a:extLst>
            </p:cNvPr>
            <p:cNvSpPr txBox="1"/>
            <p:nvPr/>
          </p:nvSpPr>
          <p:spPr>
            <a:xfrm>
              <a:off x="761739" y="3508959"/>
              <a:ext cx="2018155" cy="1241740"/>
            </a:xfrm>
            <a:prstGeom prst="rect">
              <a:avLst/>
            </a:prstGeom>
            <a:noFill/>
          </p:spPr>
          <p:txBody>
            <a:bodyPr wrap="square" rtlCol="0">
              <a:spAutoFit/>
            </a:bodyPr>
            <a:lstStyle/>
            <a:p>
              <a:pPr algn="ctr">
                <a:spcBef>
                  <a:spcPts val="1200"/>
                </a:spcBef>
              </a:pPr>
              <a:r>
                <a:rPr lang="en-US" altLang="zh-CN" sz="2000"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rPr>
                <a:t>Introduction</a:t>
              </a:r>
              <a:endParaRPr lang="zh-CN" altLang="en-US" sz="2000"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endParaRPr>
            </a:p>
          </p:txBody>
        </p:sp>
      </p:grpSp>
      <p:grpSp>
        <p:nvGrpSpPr>
          <p:cNvPr id="55" name="组合 54">
            <a:extLst>
              <a:ext uri="{FF2B5EF4-FFF2-40B4-BE49-F238E27FC236}">
                <a16:creationId xmlns:a16="http://schemas.microsoft.com/office/drawing/2014/main" id="{462DD31B-C863-4701-8BBC-C5EF180A0E80}"/>
              </a:ext>
            </a:extLst>
          </p:cNvPr>
          <p:cNvGrpSpPr/>
          <p:nvPr/>
        </p:nvGrpSpPr>
        <p:grpSpPr>
          <a:xfrm>
            <a:off x="4752520" y="3288574"/>
            <a:ext cx="2841762" cy="807621"/>
            <a:chOff x="1790936" y="2992742"/>
            <a:chExt cx="2841762" cy="2506448"/>
          </a:xfrm>
        </p:grpSpPr>
        <p:sp>
          <p:nvSpPr>
            <p:cNvPr id="57" name="矩形 56">
              <a:extLst>
                <a:ext uri="{FF2B5EF4-FFF2-40B4-BE49-F238E27FC236}">
                  <a16:creationId xmlns:a16="http://schemas.microsoft.com/office/drawing/2014/main" id="{9873E696-5BED-47DB-8EA5-4E4F7F9ED305}"/>
                </a:ext>
              </a:extLst>
            </p:cNvPr>
            <p:cNvSpPr/>
            <p:nvPr/>
          </p:nvSpPr>
          <p:spPr>
            <a:xfrm>
              <a:off x="2259046" y="3034704"/>
              <a:ext cx="1933978" cy="2464486"/>
            </a:xfrm>
            <a:prstGeom prst="rect">
              <a:avLst/>
            </a:prstGeom>
            <a:solidFill>
              <a:schemeClr val="accent5">
                <a:lumMod val="20000"/>
                <a:lumOff val="80000"/>
                <a:alpha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50000"/>
                  </a:schemeClr>
                </a:solidFill>
              </a:endParaRPr>
            </a:p>
          </p:txBody>
        </p:sp>
        <p:sp>
          <p:nvSpPr>
            <p:cNvPr id="59" name="文本框 58">
              <a:extLst>
                <a:ext uri="{FF2B5EF4-FFF2-40B4-BE49-F238E27FC236}">
                  <a16:creationId xmlns:a16="http://schemas.microsoft.com/office/drawing/2014/main" id="{781F2DF5-E545-4739-B29D-C1CF5F73B90B}"/>
                </a:ext>
              </a:extLst>
            </p:cNvPr>
            <p:cNvSpPr txBox="1"/>
            <p:nvPr/>
          </p:nvSpPr>
          <p:spPr>
            <a:xfrm>
              <a:off x="1790936" y="2992742"/>
              <a:ext cx="2841762" cy="2196921"/>
            </a:xfrm>
            <a:prstGeom prst="rect">
              <a:avLst/>
            </a:prstGeom>
            <a:noFill/>
          </p:spPr>
          <p:txBody>
            <a:bodyPr wrap="square" rtlCol="0">
              <a:spAutoFit/>
            </a:bodyPr>
            <a:lstStyle/>
            <a:p>
              <a:pPr algn="ctr"/>
              <a:r>
                <a:rPr lang="en-US" altLang="zh-CN" sz="2000"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rPr>
                <a:t>Representative</a:t>
              </a:r>
            </a:p>
            <a:p>
              <a:pPr algn="ctr"/>
              <a:r>
                <a:rPr lang="en-US" altLang="zh-CN" sz="2000"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rPr>
                <a:t> figures</a:t>
              </a:r>
              <a:endParaRPr lang="zh-CN" altLang="en-US" sz="2000"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endParaRPr>
            </a:p>
          </p:txBody>
        </p:sp>
      </p:grpSp>
      <p:grpSp>
        <p:nvGrpSpPr>
          <p:cNvPr id="69" name="组合 68">
            <a:extLst>
              <a:ext uri="{FF2B5EF4-FFF2-40B4-BE49-F238E27FC236}">
                <a16:creationId xmlns:a16="http://schemas.microsoft.com/office/drawing/2014/main" id="{855EB0AA-3BCC-4983-9D50-F2167E0882DC}"/>
              </a:ext>
            </a:extLst>
          </p:cNvPr>
          <p:cNvGrpSpPr/>
          <p:nvPr/>
        </p:nvGrpSpPr>
        <p:grpSpPr>
          <a:xfrm>
            <a:off x="8536426" y="3221568"/>
            <a:ext cx="2259641" cy="871681"/>
            <a:chOff x="659745" y="3034704"/>
            <a:chExt cx="2273209" cy="2464486"/>
          </a:xfrm>
        </p:grpSpPr>
        <p:sp>
          <p:nvSpPr>
            <p:cNvPr id="71" name="矩形 70">
              <a:extLst>
                <a:ext uri="{FF2B5EF4-FFF2-40B4-BE49-F238E27FC236}">
                  <a16:creationId xmlns:a16="http://schemas.microsoft.com/office/drawing/2014/main" id="{3376FD0F-1E0E-4983-A719-AF09A226CF75}"/>
                </a:ext>
              </a:extLst>
            </p:cNvPr>
            <p:cNvSpPr/>
            <p:nvPr/>
          </p:nvSpPr>
          <p:spPr>
            <a:xfrm>
              <a:off x="894398" y="3034704"/>
              <a:ext cx="1933978" cy="2464486"/>
            </a:xfrm>
            <a:prstGeom prst="rect">
              <a:avLst/>
            </a:prstGeom>
            <a:solidFill>
              <a:schemeClr val="accent5">
                <a:lumMod val="20000"/>
                <a:lumOff val="80000"/>
                <a:alpha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50000"/>
                  </a:schemeClr>
                </a:solidFill>
              </a:endParaRPr>
            </a:p>
          </p:txBody>
        </p:sp>
        <p:sp>
          <p:nvSpPr>
            <p:cNvPr id="73" name="文本框 72">
              <a:extLst>
                <a:ext uri="{FF2B5EF4-FFF2-40B4-BE49-F238E27FC236}">
                  <a16:creationId xmlns:a16="http://schemas.microsoft.com/office/drawing/2014/main" id="{7B90C691-68A2-4DD4-B137-B28B4D0B354E}"/>
                </a:ext>
              </a:extLst>
            </p:cNvPr>
            <p:cNvSpPr txBox="1"/>
            <p:nvPr/>
          </p:nvSpPr>
          <p:spPr>
            <a:xfrm>
              <a:off x="659745" y="3693981"/>
              <a:ext cx="2273209" cy="1115446"/>
            </a:xfrm>
            <a:prstGeom prst="rect">
              <a:avLst/>
            </a:prstGeom>
            <a:noFill/>
          </p:spPr>
          <p:txBody>
            <a:bodyPr wrap="square" rtlCol="0">
              <a:spAutoFit/>
            </a:bodyPr>
            <a:lstStyle/>
            <a:p>
              <a:pPr algn="ctr"/>
              <a:r>
                <a:rPr lang="en-US" altLang="zh-CN" sz="2000"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rPr>
                <a:t>Influence</a:t>
              </a:r>
              <a:endParaRPr lang="zh-CN" altLang="en-US" sz="2000" dirty="0">
                <a:solidFill>
                  <a:schemeClr val="tx2">
                    <a:lumMod val="50000"/>
                  </a:schemeClr>
                </a:solidFill>
                <a:latin typeface="Times New Roman" panose="02020603050405020304" pitchFamily="18" charset="0"/>
                <a:ea typeface="字魂105号-简雅黑" panose="000005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0570187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outVertical)">
                                      <p:cBhvr>
                                        <p:cTn id="7" dur="1000"/>
                                        <p:tgtEl>
                                          <p:spTgt spid="4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outVertical)">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文本框 40">
            <a:extLst>
              <a:ext uri="{FF2B5EF4-FFF2-40B4-BE49-F238E27FC236}">
                <a16:creationId xmlns:a16="http://schemas.microsoft.com/office/drawing/2014/main" id="{3F951CEB-E253-43AC-9173-B8B158A9E02B}"/>
              </a:ext>
            </a:extLst>
          </p:cNvPr>
          <p:cNvSpPr txBox="1"/>
          <p:nvPr/>
        </p:nvSpPr>
        <p:spPr>
          <a:xfrm>
            <a:off x="434285" y="1613159"/>
            <a:ext cx="4506252" cy="3272947"/>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Science fiction </a:t>
            </a:r>
            <a:r>
              <a:rPr lang="en-US" altLang="zh-CN" sz="2400" dirty="0">
                <a:latin typeface="Times New Roman" panose="02020603050405020304" pitchFamily="18" charset="0"/>
                <a:cs typeface="Times New Roman" panose="02020603050405020304" pitchFamily="18" charset="0"/>
              </a:rPr>
              <a:t>is a literary genre that originated in the modern West. It is the only type of literature that has never been seen in traditional Chinese literature. Sci-fi is defined as a novel that makes reasonable assumptions on the basis of respecting scientific conclusions.</a:t>
            </a: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2" name="文本框 11">
            <a:extLst>
              <a:ext uri="{FF2B5EF4-FFF2-40B4-BE49-F238E27FC236}">
                <a16:creationId xmlns:a16="http://schemas.microsoft.com/office/drawing/2014/main" id="{8AA9F344-9FD0-FDC4-1C48-9183B9545D61}"/>
              </a:ext>
            </a:extLst>
          </p:cNvPr>
          <p:cNvSpPr txBox="1"/>
          <p:nvPr/>
        </p:nvSpPr>
        <p:spPr>
          <a:xfrm>
            <a:off x="434286" y="579463"/>
            <a:ext cx="4506251"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latin typeface="Times New Roman" panose="02020603050405020304" pitchFamily="18" charset="0"/>
                <a:ea typeface="字魂105号-简雅黑" panose="00000500000000000000" pitchFamily="2" charset="-122"/>
                <a:cs typeface="Times New Roman" panose="02020603050405020304" pitchFamily="18" charset="0"/>
              </a:rPr>
              <a:t>Science Fiction &amp; Fantasy</a:t>
            </a:r>
            <a:endParaRPr lang="zh-CN" altLang="en-US" sz="2400" spc="100" dirty="0">
              <a:solidFill>
                <a:schemeClr val="tx1">
                  <a:lumMod val="75000"/>
                  <a:lumOff val="25000"/>
                </a:schemeClr>
              </a:solidFill>
              <a:latin typeface="Times New Roman" panose="02020603050405020304" pitchFamily="18" charset="0"/>
              <a:ea typeface="字魂105号-简雅黑" panose="00000500000000000000" pitchFamily="2" charset="-122"/>
              <a:cs typeface="Times New Roman" panose="02020603050405020304" pitchFamily="18" charset="0"/>
            </a:endParaRPr>
          </a:p>
        </p:txBody>
      </p:sp>
      <p:sp>
        <p:nvSpPr>
          <p:cNvPr id="2" name="文本框 1">
            <a:extLst>
              <a:ext uri="{FF2B5EF4-FFF2-40B4-BE49-F238E27FC236}">
                <a16:creationId xmlns:a16="http://schemas.microsoft.com/office/drawing/2014/main" id="{79F0AF82-25B4-83A3-617C-D17F0CA73316}"/>
              </a:ext>
            </a:extLst>
          </p:cNvPr>
          <p:cNvSpPr txBox="1"/>
          <p:nvPr/>
        </p:nvSpPr>
        <p:spPr>
          <a:xfrm>
            <a:off x="5890623" y="1595021"/>
            <a:ext cx="5551713" cy="5262979"/>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Fantasy</a:t>
            </a:r>
            <a:r>
              <a:rPr lang="en-US" altLang="zh-CN" sz="2400" dirty="0">
                <a:latin typeface="Times New Roman" panose="02020603050405020304" pitchFamily="18" charset="0"/>
                <a:cs typeface="Times New Roman" panose="02020603050405020304" pitchFamily="18" charset="0"/>
              </a:rPr>
              <a:t> can be divided into Oriental Fantasy and Western fantasy according to the cultural background. The story structure is mostly set by myths, religions and ancient legends. The difference between fantasy and science fiction is that its background is usually biased towards the world structure that is 100% irrational or unpredictable. Fantasy novels prefer the past, that is, to seek background basis or similarity in history, while science fiction will prefer the continuation of existing science and technology to strengthen imagination.</a:t>
            </a:r>
            <a:endParaRPr lang="zh-CN" altLang="en-US" sz="24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76CDEEE7-4092-8CF6-3F3F-E7904D4C1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350" y="4145280"/>
            <a:ext cx="3390900" cy="2712720"/>
          </a:xfrm>
          <a:prstGeom prst="rect">
            <a:avLst/>
          </a:prstGeom>
        </p:spPr>
      </p:pic>
      <p:pic>
        <p:nvPicPr>
          <p:cNvPr id="6" name="图片 5">
            <a:extLst>
              <a:ext uri="{FF2B5EF4-FFF2-40B4-BE49-F238E27FC236}">
                <a16:creationId xmlns:a16="http://schemas.microsoft.com/office/drawing/2014/main" id="{18431206-B1BB-E70E-54F3-D0F9F3F5F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474" y="3429000"/>
            <a:ext cx="2314575" cy="3429000"/>
          </a:xfrm>
          <a:prstGeom prst="rect">
            <a:avLst/>
          </a:prstGeom>
        </p:spPr>
      </p:pic>
      <p:pic>
        <p:nvPicPr>
          <p:cNvPr id="8" name="图片 7">
            <a:extLst>
              <a:ext uri="{FF2B5EF4-FFF2-40B4-BE49-F238E27FC236}">
                <a16:creationId xmlns:a16="http://schemas.microsoft.com/office/drawing/2014/main" id="{C9D05041-3BD6-6051-85AB-96319A4D3C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381" y="4544910"/>
            <a:ext cx="3871912" cy="2313090"/>
          </a:xfrm>
          <a:prstGeom prst="rect">
            <a:avLst/>
          </a:prstGeom>
        </p:spPr>
      </p:pic>
      <p:pic>
        <p:nvPicPr>
          <p:cNvPr id="13" name="图片 12">
            <a:extLst>
              <a:ext uri="{FF2B5EF4-FFF2-40B4-BE49-F238E27FC236}">
                <a16:creationId xmlns:a16="http://schemas.microsoft.com/office/drawing/2014/main" id="{8534375D-FBB5-2695-E2D3-D10BFA70DB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501" y="2847975"/>
            <a:ext cx="2458720" cy="3688080"/>
          </a:xfrm>
          <a:prstGeom prst="rect">
            <a:avLst/>
          </a:prstGeom>
        </p:spPr>
      </p:pic>
      <p:pic>
        <p:nvPicPr>
          <p:cNvPr id="15" name="图片 14">
            <a:extLst>
              <a:ext uri="{FF2B5EF4-FFF2-40B4-BE49-F238E27FC236}">
                <a16:creationId xmlns:a16="http://schemas.microsoft.com/office/drawing/2014/main" id="{40A4B4E9-8B6E-585F-EA21-43EB2DD5EB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4861" y="1449705"/>
            <a:ext cx="3038475" cy="5086350"/>
          </a:xfrm>
          <a:prstGeom prst="rect">
            <a:avLst/>
          </a:prstGeom>
        </p:spPr>
      </p:pic>
      <p:pic>
        <p:nvPicPr>
          <p:cNvPr id="17" name="图片 16">
            <a:extLst>
              <a:ext uri="{FF2B5EF4-FFF2-40B4-BE49-F238E27FC236}">
                <a16:creationId xmlns:a16="http://schemas.microsoft.com/office/drawing/2014/main" id="{2C33DE61-4DD2-5D5B-FABF-52B8B6A8E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2447" y="2910731"/>
            <a:ext cx="1704975" cy="2800350"/>
          </a:xfrm>
          <a:prstGeom prst="rect">
            <a:avLst/>
          </a:prstGeom>
        </p:spPr>
      </p:pic>
    </p:spTree>
    <p:extLst>
      <p:ext uri="{BB962C8B-B14F-4D97-AF65-F5344CB8AC3E}">
        <p14:creationId xmlns:p14="http://schemas.microsoft.com/office/powerpoint/2010/main" val="251187426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文本框 35">
            <a:extLst>
              <a:ext uri="{FF2B5EF4-FFF2-40B4-BE49-F238E27FC236}">
                <a16:creationId xmlns:a16="http://schemas.microsoft.com/office/drawing/2014/main" id="{6389652C-DD2B-4014-A900-A24D6CB53DB1}"/>
              </a:ext>
            </a:extLst>
          </p:cNvPr>
          <p:cNvSpPr txBox="1"/>
          <p:nvPr/>
        </p:nvSpPr>
        <p:spPr>
          <a:xfrm>
            <a:off x="99186" y="710689"/>
            <a:ext cx="4393947" cy="299121"/>
          </a:xfrm>
          <a:prstGeom prst="rect">
            <a:avLst/>
          </a:prstGeom>
          <a:noFill/>
        </p:spPr>
        <p:txBody>
          <a:bodyPr wrap="square">
            <a:spAutoFit/>
          </a:bodyPr>
          <a:lstStyle/>
          <a:p>
            <a:pPr algn="ctr">
              <a:lnSpc>
                <a:spcPts val="1400"/>
              </a:lnSpc>
            </a:pPr>
            <a:r>
              <a:rPr lang="en-US" altLang="zh-CN" sz="2400" b="1"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Chinese Sci-fi</a:t>
            </a:r>
            <a:endParaRPr lang="zh-CN" altLang="en-US" sz="2400" b="1"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936A6DA5-9CE1-44F5-ABE1-05707E8C4B1A}"/>
              </a:ext>
            </a:extLst>
          </p:cNvPr>
          <p:cNvSpPr txBox="1"/>
          <p:nvPr/>
        </p:nvSpPr>
        <p:spPr>
          <a:xfrm>
            <a:off x="658984" y="1272786"/>
            <a:ext cx="5284616" cy="4965462"/>
          </a:xfrm>
          <a:prstGeom prst="rect">
            <a:avLst/>
          </a:prstGeom>
          <a:noFill/>
        </p:spPr>
        <p:txBody>
          <a:bodyPr wrap="square" rtlCol="0">
            <a:spAutoFit/>
          </a:bodyPr>
          <a:lstStyle/>
          <a:p>
            <a:pPr>
              <a:lnSpc>
                <a:spcPts val="2000"/>
              </a:lnSpc>
            </a:pP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From the founding of the people's Republic of China in 1949 to the beginning of the cultural revolution in 1966. With the establishment of new China, the war ended, literature and education were revived on the basis of social stability, science fiction creation in the mainland flourished. </a:t>
            </a:r>
          </a:p>
          <a:p>
            <a:pPr>
              <a:lnSpc>
                <a:spcPts val="2000"/>
              </a:lnSpc>
            </a:pPr>
            <a:endPar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a:p>
            <a:pPr>
              <a:lnSpc>
                <a:spcPts val="2000"/>
              </a:lnSpc>
            </a:pP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From 1976 to 1984. After the cultural Revolution, a large number of science fiction novels have been published. Old writers resume their creation, and new writers continued to emerge, forming a new upsurge of science fiction. </a:t>
            </a:r>
          </a:p>
          <a:p>
            <a:pPr>
              <a:lnSpc>
                <a:spcPts val="2000"/>
              </a:lnSpc>
            </a:pPr>
            <a:endPar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a:p>
            <a:pPr>
              <a:lnSpc>
                <a:spcPts val="2000"/>
              </a:lnSpc>
            </a:pP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From 1990 to now. During this period, the number of Chinese science fiction writers doubled, and the style and content of their works became increasingly rich.</a:t>
            </a:r>
            <a:endParaRPr lang="zh-CN" altLang="en-US"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076244FC-8D0C-0403-F996-2CB0C983F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857" y="710689"/>
            <a:ext cx="2235489" cy="3048394"/>
          </a:xfrm>
          <a:prstGeom prst="rect">
            <a:avLst/>
          </a:prstGeom>
        </p:spPr>
      </p:pic>
      <p:pic>
        <p:nvPicPr>
          <p:cNvPr id="8" name="图片 7">
            <a:extLst>
              <a:ext uri="{FF2B5EF4-FFF2-40B4-BE49-F238E27FC236}">
                <a16:creationId xmlns:a16="http://schemas.microsoft.com/office/drawing/2014/main" id="{43AD1CA2-89E8-A20D-CE79-5438A6929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5358" y="710689"/>
            <a:ext cx="2083054" cy="2985710"/>
          </a:xfrm>
          <a:prstGeom prst="rect">
            <a:avLst/>
          </a:prstGeom>
        </p:spPr>
      </p:pic>
      <p:pic>
        <p:nvPicPr>
          <p:cNvPr id="11" name="图片 10">
            <a:extLst>
              <a:ext uri="{FF2B5EF4-FFF2-40B4-BE49-F238E27FC236}">
                <a16:creationId xmlns:a16="http://schemas.microsoft.com/office/drawing/2014/main" id="{F04F967B-0E67-63D6-5D12-25CA258AF3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2033" y="2638495"/>
            <a:ext cx="2083054" cy="2966774"/>
          </a:xfrm>
          <a:prstGeom prst="rect">
            <a:avLst/>
          </a:prstGeom>
        </p:spPr>
      </p:pic>
      <p:pic>
        <p:nvPicPr>
          <p:cNvPr id="14" name="图片 13">
            <a:extLst>
              <a:ext uri="{FF2B5EF4-FFF2-40B4-BE49-F238E27FC236}">
                <a16:creationId xmlns:a16="http://schemas.microsoft.com/office/drawing/2014/main" id="{CFF9C663-70BE-252E-DCBF-85001AF89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9084" y="2638495"/>
            <a:ext cx="2236262" cy="2966774"/>
          </a:xfrm>
          <a:prstGeom prst="rect">
            <a:avLst/>
          </a:prstGeom>
        </p:spPr>
      </p:pic>
    </p:spTree>
    <p:extLst>
      <p:ext uri="{BB962C8B-B14F-4D97-AF65-F5344CB8AC3E}">
        <p14:creationId xmlns:p14="http://schemas.microsoft.com/office/powerpoint/2010/main" val="17039100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740229" y="1334595"/>
            <a:ext cx="3437391" cy="461665"/>
          </a:xfrm>
          <a:prstGeom prst="rect">
            <a:avLst/>
          </a:prstGeom>
          <a:noFill/>
        </p:spPr>
        <p:txBody>
          <a:bodyPr wrap="square" rtlCol="0">
            <a:spAutoFit/>
          </a:bodyPr>
          <a:lstStyle/>
          <a:p>
            <a:r>
              <a:rPr lang="en-US" altLang="zh-CN" sz="24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Liu </a:t>
            </a:r>
            <a:r>
              <a:rPr lang="en-US" altLang="zh-CN" sz="2400" dirty="0" err="1">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Cixin</a:t>
            </a:r>
            <a:r>
              <a:rPr lang="en-US" altLang="zh-CN" sz="24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2400" dirty="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rPr>
              <a:t>刘慈欣</a:t>
            </a:r>
            <a:r>
              <a:rPr lang="en-US" altLang="zh-CN" sz="2400" dirty="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936A6DA5-9CE1-44F5-ABE1-05707E8C4B1A}"/>
              </a:ext>
            </a:extLst>
          </p:cNvPr>
          <p:cNvSpPr txBox="1"/>
          <p:nvPr/>
        </p:nvSpPr>
        <p:spPr>
          <a:xfrm>
            <a:off x="616404" y="2774497"/>
            <a:ext cx="6368142" cy="2400657"/>
          </a:xfrm>
          <a:prstGeom prst="rect">
            <a:avLst/>
          </a:prstGeom>
          <a:noFill/>
        </p:spPr>
        <p:txBody>
          <a:bodyPr wrap="square" rtlCol="0">
            <a:spAutoFit/>
          </a:bodyPr>
          <a:lstStyle/>
          <a:p>
            <a:pPr algn="just">
              <a:lnSpc>
                <a:spcPts val="2000"/>
              </a:lnSpc>
            </a:pP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Liu </a:t>
            </a:r>
            <a:r>
              <a:rPr lang="en-US" altLang="zh-CN" sz="2000" spc="100" dirty="0" err="1">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Cixin</a:t>
            </a: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is the main representative writer of contemporary Chinese science fiction and is known as the leader of Chinese science fiction. He was born in 1963 in Yangquan City, Shanxi Province. receiving his technical education from North China University of Water and Electricity. After graduation, he worked as a computer engineer at a power plant. Liu </a:t>
            </a:r>
            <a:r>
              <a:rPr lang="en-US" altLang="zh-CN" sz="2000" spc="100" dirty="0" err="1">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Cixin</a:t>
            </a: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started writing relatively late. However, he is a very prolific writer.</a:t>
            </a:r>
            <a:endParaRPr lang="zh-CN" altLang="en-US"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ACBF91D0-907F-3135-F86D-6A4909FE4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3068" y="1786735"/>
            <a:ext cx="3993632" cy="4197803"/>
          </a:xfrm>
          <a:prstGeom prst="rect">
            <a:avLst/>
          </a:prstGeom>
        </p:spPr>
      </p:pic>
    </p:spTree>
    <p:extLst>
      <p:ext uri="{BB962C8B-B14F-4D97-AF65-F5344CB8AC3E}">
        <p14:creationId xmlns:p14="http://schemas.microsoft.com/office/powerpoint/2010/main" val="36332794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898D5E2-1A3A-C40D-E5A3-04A5BF8F92D9}"/>
              </a:ext>
            </a:extLst>
          </p:cNvPr>
          <p:cNvSpPr txBox="1"/>
          <p:nvPr/>
        </p:nvSpPr>
        <p:spPr>
          <a:xfrm>
            <a:off x="1099457" y="1370615"/>
            <a:ext cx="4479471" cy="369332"/>
          </a:xfrm>
          <a:prstGeom prst="rect">
            <a:avLst/>
          </a:prstGeom>
          <a:noFill/>
        </p:spPr>
        <p:txBody>
          <a:bodyPr wrap="square" rtlCol="0">
            <a:spAutoFit/>
          </a:bodyPr>
          <a:lstStyle/>
          <a:p>
            <a:r>
              <a:rPr lang="en-US" altLang="zh-CN" sz="1800" kern="100" dirty="0">
                <a:effectLst/>
                <a:latin typeface="Times New Roman" panose="02020603050405020304" pitchFamily="18" charset="0"/>
                <a:ea typeface="楷体" panose="02010609060101010101" pitchFamily="49" charset="-122"/>
              </a:rPr>
              <a:t>Supernova Era</a:t>
            </a:r>
            <a:endParaRPr lang="zh-CN" altLang="en-US" dirty="0"/>
          </a:p>
        </p:txBody>
      </p:sp>
      <p:pic>
        <p:nvPicPr>
          <p:cNvPr id="5" name="图片 4">
            <a:extLst>
              <a:ext uri="{FF2B5EF4-FFF2-40B4-BE49-F238E27FC236}">
                <a16:creationId xmlns:a16="http://schemas.microsoft.com/office/drawing/2014/main" id="{E7DB43E7-9D0C-0550-9ED8-4B4E013CB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1909332"/>
            <a:ext cx="3075214" cy="4659415"/>
          </a:xfrm>
          <a:prstGeom prst="rect">
            <a:avLst/>
          </a:prstGeom>
        </p:spPr>
      </p:pic>
      <p:pic>
        <p:nvPicPr>
          <p:cNvPr id="7" name="图片 6">
            <a:extLst>
              <a:ext uri="{FF2B5EF4-FFF2-40B4-BE49-F238E27FC236}">
                <a16:creationId xmlns:a16="http://schemas.microsoft.com/office/drawing/2014/main" id="{BCE515B9-03A0-5997-0DC9-B34610CF8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957" y="2611211"/>
            <a:ext cx="5715000" cy="2647950"/>
          </a:xfrm>
          <a:prstGeom prst="rect">
            <a:avLst/>
          </a:prstGeom>
        </p:spPr>
      </p:pic>
      <p:sp>
        <p:nvSpPr>
          <p:cNvPr id="8" name="文本框 7">
            <a:extLst>
              <a:ext uri="{FF2B5EF4-FFF2-40B4-BE49-F238E27FC236}">
                <a16:creationId xmlns:a16="http://schemas.microsoft.com/office/drawing/2014/main" id="{C2BC1E74-3518-90E6-90ED-EFD6B3DDA6D2}"/>
              </a:ext>
            </a:extLst>
          </p:cNvPr>
          <p:cNvSpPr txBox="1"/>
          <p:nvPr/>
        </p:nvSpPr>
        <p:spPr>
          <a:xfrm>
            <a:off x="4910667" y="1806247"/>
            <a:ext cx="34205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Three-Bodies Problem</a:t>
            </a:r>
            <a:endParaRPr lang="zh-CN" altLang="en-US"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C2ABD60A-1304-3316-077B-09753E402F0A}"/>
              </a:ext>
            </a:extLst>
          </p:cNvPr>
          <p:cNvSpPr txBox="1"/>
          <p:nvPr/>
        </p:nvSpPr>
        <p:spPr>
          <a:xfrm>
            <a:off x="9846128" y="1616529"/>
            <a:ext cx="234587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Wandering Earth</a:t>
            </a:r>
            <a:endParaRPr lang="zh-CN" altLang="en-US"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4361CACC-1917-965E-8433-3E569ACD8E64}"/>
              </a:ext>
            </a:extLst>
          </p:cNvPr>
          <p:cNvPicPr>
            <a:picLocks noChangeAspect="1"/>
          </p:cNvPicPr>
          <p:nvPr/>
        </p:nvPicPr>
        <p:blipFill rotWithShape="1">
          <a:blip r:embed="rId5">
            <a:extLst>
              <a:ext uri="{28A0092B-C50C-407E-A947-70E740481C1C}">
                <a14:useLocalDpi xmlns:a14="http://schemas.microsoft.com/office/drawing/2010/main" val="0"/>
              </a:ext>
            </a:extLst>
          </a:blip>
          <a:srcRect l="12572" t="1714" r="10888" b="1143"/>
          <a:stretch/>
        </p:blipFill>
        <p:spPr>
          <a:xfrm>
            <a:off x="9846127" y="2425389"/>
            <a:ext cx="2345871" cy="4143358"/>
          </a:xfrm>
          <a:prstGeom prst="rect">
            <a:avLst/>
          </a:prstGeom>
        </p:spPr>
      </p:pic>
    </p:spTree>
    <p:extLst>
      <p:ext uri="{BB962C8B-B14F-4D97-AF65-F5344CB8AC3E}">
        <p14:creationId xmlns:p14="http://schemas.microsoft.com/office/powerpoint/2010/main" val="354276345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9E6640E7-1A9E-76D2-FB23-8F7B6297C5D3}"/>
              </a:ext>
            </a:extLst>
          </p:cNvPr>
          <p:cNvSpPr txBox="1"/>
          <p:nvPr/>
        </p:nvSpPr>
        <p:spPr>
          <a:xfrm>
            <a:off x="1159328" y="375557"/>
            <a:ext cx="11032671" cy="6124754"/>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In 1999 the Galaxy Award (eleventh) First Prize: “Take Her Eyes”</a:t>
            </a:r>
          </a:p>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In 2000 the Galaxy Award (twelfth) Grand Prize: “The Wandering Earth”</a:t>
            </a:r>
          </a:p>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In 2001 the Galaxy Award (thirteenth) Readers Nomination Award: “Village Teacher”</a:t>
            </a:r>
          </a:p>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In 2002 the Galaxy Award (Fourteenth) Readers Nomination Award: “Swallowed”</a:t>
            </a:r>
          </a:p>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In 2003 the Galaxy Award (Fifteenth) Readers Nomination Award “The Thinker”</a:t>
            </a:r>
          </a:p>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In 2004 the Galaxy Award (Sixteenth): “Mirror” </a:t>
            </a:r>
          </a:p>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In 2006 the Galaxy Award (Eighteenth) Special Award: “The three-bodies Problem”</a:t>
            </a:r>
          </a:p>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In 2010 the Galaxy Award (Twenty-second) Grand Prize: “The Death’s End”</a:t>
            </a:r>
          </a:p>
          <a:p>
            <a:pPr algn="ctr"/>
            <a:r>
              <a:rPr lang="en-US" altLang="zh-CN"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5609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740229" y="1301937"/>
            <a:ext cx="3472542" cy="461665"/>
          </a:xfrm>
          <a:prstGeom prst="rect">
            <a:avLst/>
          </a:prstGeom>
          <a:noFill/>
        </p:spPr>
        <p:txBody>
          <a:bodyPr wrap="square" rtlCol="0">
            <a:spAutoFit/>
          </a:bodyPr>
          <a:lstStyle/>
          <a:p>
            <a:r>
              <a:rPr lang="en-US" altLang="zh-CN" sz="2400" b="1" kern="100" dirty="0">
                <a:effectLst/>
                <a:latin typeface="Times New Roman" panose="02020603050405020304" pitchFamily="18" charset="0"/>
                <a:ea typeface="楷体" panose="02010609060101010101" pitchFamily="49" charset="-122"/>
                <a:cs typeface="Times New Roman" panose="02020603050405020304" pitchFamily="18" charset="0"/>
              </a:rPr>
              <a:t>Chen </a:t>
            </a:r>
            <a:r>
              <a:rPr lang="en-US" altLang="zh-CN" sz="2400" b="1" kern="100" dirty="0" err="1">
                <a:effectLst/>
                <a:latin typeface="Times New Roman" panose="02020603050405020304" pitchFamily="18" charset="0"/>
                <a:ea typeface="楷体" panose="02010609060101010101" pitchFamily="49" charset="-122"/>
                <a:cs typeface="Times New Roman" panose="02020603050405020304" pitchFamily="18" charset="0"/>
              </a:rPr>
              <a:t>Qiufan</a:t>
            </a:r>
            <a:r>
              <a:rPr lang="en-US" altLang="zh-CN" sz="2400" b="1" kern="100" dirty="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effectLst/>
                <a:latin typeface="宋体" panose="02010600030101010101" pitchFamily="2" charset="-122"/>
                <a:ea typeface="宋体" panose="02010600030101010101" pitchFamily="2" charset="-122"/>
                <a:cs typeface="Times New Roman" panose="02020603050405020304" pitchFamily="18" charset="0"/>
              </a:rPr>
              <a:t>陈楸帆）</a:t>
            </a:r>
            <a:endPar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936A6DA5-9CE1-44F5-ABE1-05707E8C4B1A}"/>
              </a:ext>
            </a:extLst>
          </p:cNvPr>
          <p:cNvSpPr txBox="1"/>
          <p:nvPr/>
        </p:nvSpPr>
        <p:spPr>
          <a:xfrm>
            <a:off x="740229" y="2968172"/>
            <a:ext cx="6368142" cy="1887696"/>
          </a:xfrm>
          <a:prstGeom prst="rect">
            <a:avLst/>
          </a:prstGeom>
          <a:noFill/>
        </p:spPr>
        <p:txBody>
          <a:bodyPr wrap="square" rtlCol="0">
            <a:spAutoFit/>
          </a:bodyPr>
          <a:lstStyle/>
          <a:p>
            <a:pPr algn="just">
              <a:lnSpc>
                <a:spcPts val="2000"/>
              </a:lnSpc>
            </a:pP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Chen </a:t>
            </a:r>
            <a:r>
              <a:rPr lang="en-US" altLang="zh-CN" sz="2000" spc="100" dirty="0" err="1">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Qiufan</a:t>
            </a: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born in </a:t>
            </a:r>
            <a:r>
              <a:rPr lang="en-US" altLang="zh-CN" sz="2000" spc="100" dirty="0" err="1">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Guang</a:t>
            </a:r>
            <a:r>
              <a:rPr lang="en-US" altLang="zh-CN"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rPr>
              <a:t> Dong in 1981, received education in Peking University. He is also one of the leaders of Chinese science-fiction and a cyberpunk novelist, called by others the “Chinese William Gibson”. His works which are famous for realism and new-wave style, have won many awards at home and abroad, like The Galaxy Award.</a:t>
            </a:r>
            <a:endParaRPr lang="zh-CN" altLang="en-US" sz="2000" spc="100" dirty="0">
              <a:solidFill>
                <a:schemeClr val="tx1">
                  <a:lumMod val="75000"/>
                  <a:lumOff val="25000"/>
                </a:schemeClr>
              </a:solidFill>
              <a:latin typeface="Times New Roman" panose="02020603050405020304" pitchFamily="18" charset="0"/>
              <a:ea typeface="字魂58号-创中黑" panose="00000500000000000000"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45BC52A6-1BDE-5D50-3A7C-33F825781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080" y="1236047"/>
            <a:ext cx="3790016" cy="5095466"/>
          </a:xfrm>
          <a:prstGeom prst="rect">
            <a:avLst/>
          </a:prstGeom>
        </p:spPr>
      </p:pic>
    </p:spTree>
    <p:extLst>
      <p:ext uri="{BB962C8B-B14F-4D97-AF65-F5344CB8AC3E}">
        <p14:creationId xmlns:p14="http://schemas.microsoft.com/office/powerpoint/2010/main" val="6119919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C2BC1E74-3518-90E6-90ED-EFD6B3DDA6D2}"/>
              </a:ext>
            </a:extLst>
          </p:cNvPr>
          <p:cNvSpPr txBox="1"/>
          <p:nvPr/>
        </p:nvSpPr>
        <p:spPr>
          <a:xfrm>
            <a:off x="2036838" y="1366160"/>
            <a:ext cx="3420533"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The Waste Tide</a:t>
            </a:r>
            <a:endParaRPr lang="zh-CN" altLang="en-US" sz="2000" b="1"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C2ABD60A-1304-3316-077B-09753E402F0A}"/>
              </a:ext>
            </a:extLst>
          </p:cNvPr>
          <p:cNvSpPr txBox="1"/>
          <p:nvPr/>
        </p:nvSpPr>
        <p:spPr>
          <a:xfrm>
            <a:off x="7683955" y="1365189"/>
            <a:ext cx="3129642"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The Algorithms for Life</a:t>
            </a:r>
            <a:endParaRPr lang="zh-CN" altLang="en-US" sz="20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55D16960-470A-A6A3-76BB-81756275E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654" y="2103853"/>
            <a:ext cx="3257278" cy="4310743"/>
          </a:xfrm>
          <a:prstGeom prst="rect">
            <a:avLst/>
          </a:prstGeom>
        </p:spPr>
      </p:pic>
      <p:pic>
        <p:nvPicPr>
          <p:cNvPr id="10" name="图片 9">
            <a:extLst>
              <a:ext uri="{FF2B5EF4-FFF2-40B4-BE49-F238E27FC236}">
                <a16:creationId xmlns:a16="http://schemas.microsoft.com/office/drawing/2014/main" id="{42CA9085-23F7-F07A-695B-51006823D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813" y="1985620"/>
            <a:ext cx="3420533" cy="4428976"/>
          </a:xfrm>
          <a:prstGeom prst="rect">
            <a:avLst/>
          </a:prstGeom>
        </p:spPr>
      </p:pic>
    </p:spTree>
    <p:extLst>
      <p:ext uri="{BB962C8B-B14F-4D97-AF65-F5344CB8AC3E}">
        <p14:creationId xmlns:p14="http://schemas.microsoft.com/office/powerpoint/2010/main" val="17513838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1184</Words>
  <Application>Microsoft Office PowerPoint</Application>
  <PresentationFormat>宽屏</PresentationFormat>
  <Paragraphs>53</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17</vt:i4>
      </vt:variant>
    </vt:vector>
  </HeadingPairs>
  <TitlesOfParts>
    <vt:vector size="27" baseType="lpstr">
      <vt:lpstr>等线</vt:lpstr>
      <vt:lpstr>等线 Light</vt:lpstr>
      <vt:lpstr>宋体</vt:lpstr>
      <vt:lpstr>微软雅黑</vt:lpstr>
      <vt:lpstr>字魂58号-创中黑</vt:lpstr>
      <vt:lpstr>Arial</vt:lpstr>
      <vt:lpstr>Calibri</vt:lpstr>
      <vt:lpstr>Times New Roman</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蓝色水彩</dc:title>
  <dc:creator>第一PPT</dc:creator>
  <cp:keywords>www.1ppt.com</cp:keywords>
  <dc:description>www.1ppt.com</dc:description>
  <cp:lastModifiedBy>刘 婷</cp:lastModifiedBy>
  <cp:revision>42</cp:revision>
  <dcterms:created xsi:type="dcterms:W3CDTF">2021-01-24T04:16:28Z</dcterms:created>
  <dcterms:modified xsi:type="dcterms:W3CDTF">2022-05-17T14:52:55Z</dcterms:modified>
</cp:coreProperties>
</file>