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58" r:id="rId3"/>
    <p:sldId id="257" r:id="rId4"/>
    <p:sldId id="259" r:id="rId5"/>
    <p:sldId id="260" r:id="rId6"/>
    <p:sldId id="256"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7" autoAdjust="0"/>
    <p:restoredTop sz="94660"/>
  </p:normalViewPr>
  <p:slideViewPr>
    <p:cSldViewPr>
      <p:cViewPr varScale="1">
        <p:scale>
          <a:sx n="69" d="100"/>
          <a:sy n="69" d="100"/>
        </p:scale>
        <p:origin x="-14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037EA65-B2F1-4C9D-914C-86DA1D1C62B0}" type="datetimeFigureOut">
              <a:rPr lang="en-US" smtClean="0"/>
              <a:t>2/12/2012</a:t>
            </a:fld>
            <a:endParaRPr lang="en-US"/>
          </a:p>
        </p:txBody>
      </p:sp>
      <p:sp>
        <p:nvSpPr>
          <p:cNvPr id="8" name="Slide Number Placeholder 7"/>
          <p:cNvSpPr>
            <a:spLocks noGrp="1"/>
          </p:cNvSpPr>
          <p:nvPr>
            <p:ph type="sldNum" sz="quarter" idx="11"/>
          </p:nvPr>
        </p:nvSpPr>
        <p:spPr/>
        <p:txBody>
          <a:bodyPr/>
          <a:lstStyle/>
          <a:p>
            <a:fld id="{75CCFA08-52A2-4039-889C-3F409ABFEC3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37EA65-B2F1-4C9D-914C-86DA1D1C62B0}"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37EA65-B2F1-4C9D-914C-86DA1D1C62B0}"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037EA65-B2F1-4C9D-914C-86DA1D1C62B0}"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37EA65-B2F1-4C9D-914C-86DA1D1C62B0}" type="datetimeFigureOut">
              <a:rPr lang="en-US" smtClean="0"/>
              <a:t>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CCFA08-52A2-4039-889C-3F409ABFEC3E}"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037EA65-B2F1-4C9D-914C-86DA1D1C62B0}"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CFA08-52A2-4039-889C-3F409ABFEC3E}"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037EA65-B2F1-4C9D-914C-86DA1D1C62B0}" type="datetimeFigureOut">
              <a:rPr lang="en-US" smtClean="0"/>
              <a:t>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CCFA08-52A2-4039-889C-3F409ABFEC3E}"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37EA65-B2F1-4C9D-914C-86DA1D1C62B0}" type="datetimeFigureOut">
              <a:rPr lang="en-US" smtClean="0"/>
              <a:t>2/12/2012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37EA65-B2F1-4C9D-914C-86DA1D1C62B0}" type="datetimeFigureOut">
              <a:rPr lang="en-US" smtClean="0"/>
              <a:t>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37EA65-B2F1-4C9D-914C-86DA1D1C62B0}"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37EA65-B2F1-4C9D-914C-86DA1D1C62B0}" type="datetimeFigureOut">
              <a:rPr lang="en-US" smtClean="0"/>
              <a:t>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CCFA08-52A2-4039-889C-3F409ABFEC3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037EA65-B2F1-4C9D-914C-86DA1D1C62B0}" type="datetimeFigureOut">
              <a:rPr lang="en-US" smtClean="0"/>
              <a:t>2/12/2012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75CCFA08-52A2-4039-889C-3F409ABFEC3E}"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NEWSPAPER PREDECESSORS</a:t>
            </a:r>
          </a:p>
        </p:txBody>
      </p:sp>
      <p:sp>
        <p:nvSpPr>
          <p:cNvPr id="3" name="Content Placeholder 2"/>
          <p:cNvSpPr>
            <a:spLocks noGrp="1"/>
          </p:cNvSpPr>
          <p:nvPr>
            <p:ph idx="1"/>
          </p:nvPr>
        </p:nvSpPr>
        <p:spPr/>
        <p:txBody>
          <a:bodyPr/>
          <a:lstStyle/>
          <a:p>
            <a:r>
              <a:rPr lang="en-US" dirty="0" smtClean="0"/>
              <a:t>the </a:t>
            </a:r>
            <a:r>
              <a:rPr lang="en-US" dirty="0"/>
              <a:t>first </a:t>
            </a:r>
            <a:r>
              <a:rPr lang="en-US" dirty="0" smtClean="0"/>
              <a:t>western-style newspaper</a:t>
            </a:r>
            <a:r>
              <a:rPr lang="en-US" dirty="0"/>
              <a:t> was published in </a:t>
            </a:r>
            <a:r>
              <a:rPr lang="en-US" dirty="0" smtClean="0"/>
              <a:t>China in 1815. the language it was published in as Portuguese</a:t>
            </a:r>
          </a:p>
          <a:p>
            <a:r>
              <a:rPr lang="en-US" dirty="0" smtClean="0"/>
              <a:t>The first successful Chinese-language newspaper was published in Hong Kong in 1864</a:t>
            </a:r>
          </a:p>
          <a:p>
            <a:r>
              <a:rPr lang="en-US" dirty="0" smtClean="0"/>
              <a:t>The Chinese developed woodblock printing during the Sui dynasty (581-618) and metal moveable type in the Song (960-1276). </a:t>
            </a:r>
            <a:r>
              <a:rPr lang="en-US" dirty="0"/>
              <a:t>Paper was invented by </a:t>
            </a:r>
            <a:r>
              <a:rPr lang="en-US" dirty="0" err="1"/>
              <a:t>Cai</a:t>
            </a:r>
            <a:r>
              <a:rPr lang="en-US" dirty="0"/>
              <a:t> </a:t>
            </a:r>
            <a:r>
              <a:rPr lang="en-US" dirty="0" err="1"/>
              <a:t>Lun</a:t>
            </a:r>
            <a:r>
              <a:rPr lang="en-US" dirty="0"/>
              <a:t> in 105 </a:t>
            </a:r>
            <a:r>
              <a:rPr lang="en-US" dirty="0" smtClean="0"/>
              <a:t>AD</a:t>
            </a:r>
          </a:p>
          <a:p>
            <a:endParaRPr lang="en-US" dirty="0" smtClean="0"/>
          </a:p>
          <a:p>
            <a:endParaRPr lang="en-US" dirty="0"/>
          </a:p>
        </p:txBody>
      </p:sp>
    </p:spTree>
    <p:extLst>
      <p:ext uri="{BB962C8B-B14F-4D97-AF65-F5344CB8AC3E}">
        <p14:creationId xmlns:p14="http://schemas.microsoft.com/office/powerpoint/2010/main" val="2104412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GAZETTES</a:t>
            </a:r>
            <a:endParaRPr lang="en-US" dirty="0"/>
          </a:p>
        </p:txBody>
      </p:sp>
      <p:sp>
        <p:nvSpPr>
          <p:cNvPr id="3" name="Content Placeholder 2"/>
          <p:cNvSpPr>
            <a:spLocks noGrp="1"/>
          </p:cNvSpPr>
          <p:nvPr>
            <p:ph idx="1"/>
          </p:nvPr>
        </p:nvSpPr>
        <p:spPr/>
        <p:txBody>
          <a:bodyPr>
            <a:normAutofit/>
          </a:bodyPr>
          <a:lstStyle/>
          <a:p>
            <a:r>
              <a:rPr lang="en-US" dirty="0" smtClean="0"/>
              <a:t>Created daily</a:t>
            </a:r>
          </a:p>
          <a:p>
            <a:r>
              <a:rPr lang="en-US" dirty="0" smtClean="0"/>
              <a:t>Distributed across the empire, with abridged editions for local distribution</a:t>
            </a:r>
          </a:p>
          <a:p>
            <a:r>
              <a:rPr lang="en-US" dirty="0" smtClean="0">
                <a:effectLst/>
              </a:rPr>
              <a:t>Created by central ministries, provincial governments, </a:t>
            </a:r>
            <a:r>
              <a:rPr lang="en-US" dirty="0" smtClean="0"/>
              <a:t>and </a:t>
            </a:r>
            <a:r>
              <a:rPr lang="en-US" dirty="0" smtClean="0">
                <a:effectLst/>
              </a:rPr>
              <a:t>local authorities</a:t>
            </a:r>
          </a:p>
          <a:p>
            <a:r>
              <a:rPr lang="en-US" dirty="0" smtClean="0">
                <a:effectLst/>
              </a:rPr>
              <a:t>“published edicts, memorials to the throne, and other information that officials thought important, such as the announcement of appointments and the court diary.”</a:t>
            </a:r>
            <a:endParaRPr lang="en-US" dirty="0" smtClean="0"/>
          </a:p>
          <a:p>
            <a:r>
              <a:rPr lang="en-US" dirty="0" smtClean="0">
                <a:effectLst/>
              </a:rPr>
              <a:t>  government policy was announced by posters, and notices were read aloud to the illiterate.</a:t>
            </a:r>
          </a:p>
          <a:p>
            <a:endParaRPr lang="en-US" dirty="0" smtClean="0"/>
          </a:p>
          <a:p>
            <a:endParaRPr lang="en-US" dirty="0"/>
          </a:p>
        </p:txBody>
      </p:sp>
    </p:spTree>
    <p:extLst>
      <p:ext uri="{BB962C8B-B14F-4D97-AF65-F5344CB8AC3E}">
        <p14:creationId xmlns:p14="http://schemas.microsoft.com/office/powerpoint/2010/main" val="346016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WHEN WERE GAZETTES FIRST MADE?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Various accounts of when gazettes were first started: </a:t>
            </a:r>
          </a:p>
          <a:p>
            <a:r>
              <a:rPr lang="en-US" dirty="0" smtClean="0">
                <a:effectLst/>
              </a:rPr>
              <a:t>Henrietta Harrison argued that they started in the </a:t>
            </a:r>
            <a:r>
              <a:rPr lang="en-US" dirty="0" smtClean="0"/>
              <a:t>15</a:t>
            </a:r>
            <a:r>
              <a:rPr lang="en-US" baseline="30000" dirty="0" smtClean="0"/>
              <a:t>th</a:t>
            </a:r>
            <a:r>
              <a:rPr lang="en-US" dirty="0" smtClean="0"/>
              <a:t> century</a:t>
            </a:r>
          </a:p>
          <a:p>
            <a:r>
              <a:rPr lang="en-US" dirty="0" smtClean="0">
                <a:effectLst/>
              </a:rPr>
              <a:t>Joan Judge said that the predecessors of the gazettes started as metropolitan gazettes (</a:t>
            </a:r>
            <a:r>
              <a:rPr lang="en-US" dirty="0" err="1" smtClean="0">
                <a:effectLst/>
              </a:rPr>
              <a:t>dibao</a:t>
            </a:r>
            <a:r>
              <a:rPr lang="en-US" dirty="0" smtClean="0">
                <a:effectLst/>
              </a:rPr>
              <a:t>) in the tang dynasty (618 - 907), or even in the Han dynasty (206 BCE – 220 AD)</a:t>
            </a:r>
          </a:p>
          <a:p>
            <a:r>
              <a:rPr lang="en-US" dirty="0" smtClean="0"/>
              <a:t>The </a:t>
            </a:r>
            <a:r>
              <a:rPr lang="en-US" dirty="0" err="1" smtClean="0"/>
              <a:t>Kauyan</a:t>
            </a:r>
            <a:r>
              <a:rPr lang="en-US" dirty="0" smtClean="0"/>
              <a:t> </a:t>
            </a:r>
            <a:r>
              <a:rPr lang="en-US" dirty="0" err="1" smtClean="0"/>
              <a:t>Za</a:t>
            </a:r>
            <a:r>
              <a:rPr lang="en-US" dirty="0" smtClean="0"/>
              <a:t> </a:t>
            </a:r>
            <a:r>
              <a:rPr lang="en-US" dirty="0" err="1" smtClean="0"/>
              <a:t>Bao</a:t>
            </a:r>
            <a:r>
              <a:rPr lang="en-US" dirty="0" smtClean="0"/>
              <a:t> (Bulletin of the Court) was supposedly the first newspaper and was started in the 8</a:t>
            </a:r>
            <a:r>
              <a:rPr lang="en-US" baseline="30000" dirty="0" smtClean="0"/>
              <a:t>th</a:t>
            </a:r>
            <a:r>
              <a:rPr lang="en-US" dirty="0" smtClean="0"/>
              <a:t> century. The </a:t>
            </a:r>
            <a:r>
              <a:rPr lang="en-US" dirty="0"/>
              <a:t>daily news was collected by editors and hand-written on silk by writers.  It was sent to the provinces and read by imperial officers during the </a:t>
            </a:r>
            <a:r>
              <a:rPr lang="en-US" dirty="0" err="1"/>
              <a:t>Kaiyuan</a:t>
            </a:r>
            <a:r>
              <a:rPr lang="en-US" dirty="0"/>
              <a:t> era.</a:t>
            </a:r>
          </a:p>
          <a:p>
            <a:endParaRPr lang="en-US" dirty="0" smtClean="0"/>
          </a:p>
          <a:p>
            <a:endParaRPr lang="en-US" dirty="0"/>
          </a:p>
        </p:txBody>
      </p:sp>
    </p:spTree>
    <p:extLst>
      <p:ext uri="{BB962C8B-B14F-4D97-AF65-F5344CB8AC3E}">
        <p14:creationId xmlns:p14="http://schemas.microsoft.com/office/powerpoint/2010/main" val="2211838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r>
              <a:rPr lang="en-US" dirty="0"/>
              <a:t>By the end of the Qing dynasty (1644-1911), gazettes were called </a:t>
            </a:r>
            <a:r>
              <a:rPr lang="en-US" dirty="0" err="1"/>
              <a:t>guanfangbaozhi</a:t>
            </a:r>
            <a:r>
              <a:rPr lang="en-US" dirty="0"/>
              <a:t> (“official newspapers”), or </a:t>
            </a:r>
            <a:r>
              <a:rPr lang="en-US" dirty="0" err="1"/>
              <a:t>guanbao</a:t>
            </a:r>
            <a:r>
              <a:rPr lang="en-US" dirty="0"/>
              <a:t> for short</a:t>
            </a:r>
            <a:r>
              <a:rPr lang="en-US" dirty="0" smtClean="0"/>
              <a:t>.</a:t>
            </a:r>
          </a:p>
          <a:p>
            <a:r>
              <a:rPr lang="en-US" dirty="0" smtClean="0"/>
              <a:t>T</a:t>
            </a:r>
            <a:r>
              <a:rPr lang="en-US" dirty="0" smtClean="0">
                <a:effectLst/>
              </a:rPr>
              <a:t>ens of thousands </a:t>
            </a:r>
            <a:r>
              <a:rPr lang="en-US" dirty="0" smtClean="0"/>
              <a:t>of </a:t>
            </a:r>
            <a:r>
              <a:rPr lang="en-US" dirty="0" err="1" smtClean="0">
                <a:effectLst/>
              </a:rPr>
              <a:t>guanbao</a:t>
            </a:r>
            <a:r>
              <a:rPr lang="en-US" dirty="0" smtClean="0">
                <a:effectLst/>
              </a:rPr>
              <a:t> circulated</a:t>
            </a:r>
            <a:endParaRPr lang="en-US" dirty="0"/>
          </a:p>
          <a:p>
            <a:r>
              <a:rPr lang="en-US" dirty="0" smtClean="0"/>
              <a:t>Some sources said gazettes were mostly read mostly by </a:t>
            </a:r>
            <a:r>
              <a:rPr lang="en-US" dirty="0" smtClean="0">
                <a:effectLst/>
              </a:rPr>
              <a:t>government officials, but others argued that they were widely read and discussed</a:t>
            </a:r>
          </a:p>
          <a:p>
            <a:endParaRPr lang="en-US" dirty="0" smtClean="0">
              <a:effectLst/>
            </a:endParaRPr>
          </a:p>
          <a:p>
            <a:pPr marL="0" indent="0">
              <a:buNone/>
            </a:pPr>
            <a:endParaRPr lang="en-US" dirty="0"/>
          </a:p>
        </p:txBody>
      </p:sp>
    </p:spTree>
    <p:extLst>
      <p:ext uri="{BB962C8B-B14F-4D97-AF65-F5344CB8AC3E}">
        <p14:creationId xmlns:p14="http://schemas.microsoft.com/office/powerpoint/2010/main" val="997887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effectLst/>
              </a:rPr>
              <a:t>“While gazettes were the ‘official medium of communication’ between the </a:t>
            </a:r>
            <a:r>
              <a:rPr lang="en-US" dirty="0" err="1" smtClean="0">
                <a:effectLst/>
              </a:rPr>
              <a:t>courtand</a:t>
            </a:r>
            <a:r>
              <a:rPr lang="en-US" dirty="0" smtClean="0">
                <a:effectLst/>
              </a:rPr>
              <a:t> the provinces, they were technically ‘a form of private correspondence sent to provincial authorities by their accredited agents in the capital,’ as opposed to a sort of internal newsletter for all bureaucrats.” </a:t>
            </a:r>
          </a:p>
          <a:p>
            <a:r>
              <a:rPr lang="en-US" dirty="0" smtClean="0">
                <a:effectLst/>
              </a:rPr>
              <a:t>“This suggests that the gazettes were customized or restricted to specific subsets of the bureaucratic population, based on location or rank. It also suggests that the gazettes may have been copied by hand in earlier times.”</a:t>
            </a:r>
          </a:p>
          <a:p>
            <a:endParaRPr lang="en-US" dirty="0"/>
          </a:p>
        </p:txBody>
      </p:sp>
    </p:spTree>
    <p:extLst>
      <p:ext uri="{BB962C8B-B14F-4D97-AF65-F5344CB8AC3E}">
        <p14:creationId xmlns:p14="http://schemas.microsoft.com/office/powerpoint/2010/main" val="2021749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Works </a:t>
            </a:r>
            <a:r>
              <a:rPr lang="en-US" dirty="0"/>
              <a:t>C</a:t>
            </a:r>
            <a:r>
              <a:rPr lang="en-US" dirty="0" smtClean="0"/>
              <a:t>ited</a:t>
            </a:r>
            <a:endParaRPr lang="en-US" dirty="0"/>
          </a:p>
        </p:txBody>
      </p:sp>
      <p:sp>
        <p:nvSpPr>
          <p:cNvPr id="5" name="Content Placeholder 4"/>
          <p:cNvSpPr>
            <a:spLocks noGrp="1"/>
          </p:cNvSpPr>
          <p:nvPr>
            <p:ph idx="1"/>
          </p:nvPr>
        </p:nvSpPr>
        <p:spPr/>
        <p:txBody>
          <a:bodyPr>
            <a:normAutofit fontScale="77500" lnSpcReduction="20000"/>
          </a:bodyPr>
          <a:lstStyle/>
          <a:p>
            <a:r>
              <a:rPr lang="en-US" dirty="0" smtClean="0">
                <a:effectLst/>
              </a:rPr>
              <a:t>(Berkeley, CA: University of California Press, 1985), 362.</a:t>
            </a:r>
          </a:p>
          <a:p>
            <a:r>
              <a:rPr lang="en-US" dirty="0"/>
              <a:t>Cecilia. "Who Invented the Newspaper?" </a:t>
            </a:r>
            <a:r>
              <a:rPr lang="en-US" i="1" dirty="0"/>
              <a:t>Sikantisblog.com</a:t>
            </a:r>
            <a:r>
              <a:rPr lang="en-US" dirty="0"/>
              <a:t>. 28 July 2009. Web. 13 Feb. 2012. &lt;http://www.sikantisblog.com/wp/?p=1630&gt;.</a:t>
            </a:r>
            <a:endParaRPr lang="en-US" dirty="0" smtClean="0">
              <a:effectLst/>
            </a:endParaRPr>
          </a:p>
          <a:p>
            <a:r>
              <a:rPr lang="en-US" dirty="0"/>
              <a:t>"Chinese Paper Invention." </a:t>
            </a:r>
            <a:r>
              <a:rPr lang="en-US" i="1" dirty="0"/>
              <a:t>Chinese Culture</a:t>
            </a:r>
            <a:r>
              <a:rPr lang="en-US" dirty="0"/>
              <a:t>. Web. 13 Feb. 2012. &lt;http://chineseculture.about.com/library/weekly/aa_invention_paper02a.htm&gt;.</a:t>
            </a:r>
            <a:endParaRPr lang="en-US" dirty="0" smtClean="0">
              <a:effectLst/>
            </a:endParaRPr>
          </a:p>
          <a:p>
            <a:r>
              <a:rPr lang="en-US" dirty="0" smtClean="0">
                <a:effectLst/>
              </a:rPr>
              <a:t>Henrietta Harrison, China: Inventing the Nation (London: Arnold, 2001), 112</a:t>
            </a:r>
          </a:p>
          <a:p>
            <a:r>
              <a:rPr lang="en-US" dirty="0" err="1" smtClean="0">
                <a:effectLst/>
              </a:rPr>
              <a:t>oan</a:t>
            </a:r>
            <a:r>
              <a:rPr lang="en-US" dirty="0" smtClean="0">
                <a:effectLst/>
              </a:rPr>
              <a:t> Judge, Print and Politics:</a:t>
            </a:r>
          </a:p>
          <a:p>
            <a:r>
              <a:rPr lang="en-US" dirty="0" smtClean="0">
                <a:effectLst/>
              </a:rPr>
              <a:t>John King Fairbank, China: A New History (Cambridge, MA: Belknap Press of </a:t>
            </a:r>
            <a:r>
              <a:rPr lang="en-US" dirty="0" err="1" smtClean="0">
                <a:effectLst/>
              </a:rPr>
              <a:t>HarvardUniversity</a:t>
            </a:r>
            <a:r>
              <a:rPr lang="en-US" dirty="0" smtClean="0">
                <a:effectLst/>
              </a:rPr>
              <a:t> Press, 1992), 84.</a:t>
            </a:r>
          </a:p>
          <a:p>
            <a:r>
              <a:rPr lang="en-US" dirty="0" smtClean="0">
                <a:effectLst/>
              </a:rPr>
              <a:t>Judge, 17.</a:t>
            </a:r>
            <a:endParaRPr lang="en-US" dirty="0" smtClean="0"/>
          </a:p>
          <a:p>
            <a:r>
              <a:rPr lang="en-US" dirty="0" smtClean="0"/>
              <a:t>Lamont, Ian. "The Rise of the Press in Late Imperial China." Diss. Harvard University Extension School, 2007. </a:t>
            </a:r>
            <a:r>
              <a:rPr lang="en-US" i="1" dirty="0" err="1" smtClean="0"/>
              <a:t>Scribd</a:t>
            </a:r>
            <a:r>
              <a:rPr lang="en-US" dirty="0" smtClean="0"/>
              <a:t>. 27 Nov. 2007. Web. 13 Feb. 2012. &lt;http://www.scribd.com/doc/5021205/The-Rise-of-the-Press-in-Late-Imperial-China&gt;.</a:t>
            </a:r>
          </a:p>
          <a:p>
            <a:pPr marL="0" indent="0">
              <a:buNone/>
            </a:pPr>
            <a:endParaRPr lang="en-US" dirty="0"/>
          </a:p>
          <a:p>
            <a:endParaRPr lang="en-US" dirty="0" smtClean="0">
              <a:effectLst/>
            </a:endParaRPr>
          </a:p>
          <a:p>
            <a:pPr marL="0" indent="0">
              <a:buNone/>
            </a:pPr>
            <a:endParaRPr lang="en-US" dirty="0" smtClean="0">
              <a:effectLst/>
            </a:endParaRPr>
          </a:p>
          <a:p>
            <a:endParaRPr lang="en-US" dirty="0"/>
          </a:p>
        </p:txBody>
      </p:sp>
    </p:spTree>
    <p:extLst>
      <p:ext uri="{BB962C8B-B14F-4D97-AF65-F5344CB8AC3E}">
        <p14:creationId xmlns:p14="http://schemas.microsoft.com/office/powerpoint/2010/main" val="599196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Works Cited</a:t>
            </a:r>
          </a:p>
        </p:txBody>
      </p:sp>
      <p:sp>
        <p:nvSpPr>
          <p:cNvPr id="3" name="Content Placeholder 2"/>
          <p:cNvSpPr>
            <a:spLocks noGrp="1"/>
          </p:cNvSpPr>
          <p:nvPr>
            <p:ph idx="1"/>
          </p:nvPr>
        </p:nvSpPr>
        <p:spPr/>
        <p:txBody>
          <a:bodyPr>
            <a:normAutofit fontScale="77500" lnSpcReduction="20000"/>
          </a:bodyPr>
          <a:lstStyle/>
          <a:p>
            <a:r>
              <a:rPr lang="en-US" dirty="0"/>
              <a:t>Lee and Nathan, 362</a:t>
            </a:r>
            <a:r>
              <a:rPr lang="en-US" dirty="0" smtClean="0"/>
              <a:t>.</a:t>
            </a:r>
          </a:p>
          <a:p>
            <a:r>
              <a:rPr lang="en-US" dirty="0" smtClean="0"/>
              <a:t>Leo </a:t>
            </a:r>
            <a:r>
              <a:rPr lang="en-US" dirty="0" err="1"/>
              <a:t>Ou</a:t>
            </a:r>
            <a:r>
              <a:rPr lang="en-US" dirty="0"/>
              <a:t>-fan Lee and Andrew J. Nathan, “The Beginnings of Mass Culture: Journalism </a:t>
            </a:r>
            <a:r>
              <a:rPr lang="en-US" dirty="0" err="1"/>
              <a:t>andFiction</a:t>
            </a:r>
            <a:r>
              <a:rPr lang="en-US" dirty="0"/>
              <a:t> in the Late Ch'ing and Beyond.” In David Johnson, Andrew J. and Nathan, Evelyn S. </a:t>
            </a:r>
            <a:r>
              <a:rPr lang="en-US" dirty="0" err="1"/>
              <a:t>Rawski</a:t>
            </a:r>
            <a:r>
              <a:rPr lang="en-US" dirty="0"/>
              <a:t> (eds.),</a:t>
            </a:r>
          </a:p>
          <a:p>
            <a:r>
              <a:rPr lang="en-US" dirty="0"/>
              <a:t> Popular Culture in Late Imperial China</a:t>
            </a:r>
          </a:p>
          <a:p>
            <a:r>
              <a:rPr lang="en-US" dirty="0"/>
              <a:t>‘</a:t>
            </a:r>
            <a:r>
              <a:rPr lang="en-US" dirty="0" err="1"/>
              <a:t>Shibao</a:t>
            </a:r>
            <a:r>
              <a:rPr lang="en-US" dirty="0"/>
              <a:t>’ and the Culture of Reform in Late Qing China</a:t>
            </a:r>
          </a:p>
          <a:p>
            <a:r>
              <a:rPr lang="en-US" dirty="0"/>
              <a:t>(</a:t>
            </a:r>
            <a:r>
              <a:rPr lang="en-US" dirty="0" err="1"/>
              <a:t>Stanford,CA</a:t>
            </a:r>
            <a:r>
              <a:rPr lang="en-US" dirty="0"/>
              <a:t>: Stanford University Press, 1996), 20.</a:t>
            </a:r>
          </a:p>
          <a:p>
            <a:r>
              <a:rPr lang="en-US" dirty="0" err="1"/>
              <a:t>Xiuming</a:t>
            </a:r>
            <a:r>
              <a:rPr lang="en-US" dirty="0"/>
              <a:t> Zhang, “</a:t>
            </a:r>
            <a:r>
              <a:rPr lang="en-US" dirty="0" err="1"/>
              <a:t>Hanzi</a:t>
            </a:r>
            <a:r>
              <a:rPr lang="en-US" dirty="0"/>
              <a:t> </a:t>
            </a:r>
            <a:r>
              <a:rPr lang="en-US" dirty="0" err="1"/>
              <a:t>yinshua</a:t>
            </a:r>
            <a:r>
              <a:rPr lang="en-US" dirty="0"/>
              <a:t> de </a:t>
            </a:r>
            <a:r>
              <a:rPr lang="en-US" dirty="0" err="1"/>
              <a:t>fazhan</a:t>
            </a:r>
            <a:r>
              <a:rPr lang="en-US" dirty="0"/>
              <a:t>,” etc., in</a:t>
            </a:r>
          </a:p>
          <a:p>
            <a:r>
              <a:rPr lang="en-US" dirty="0"/>
              <a:t> </a:t>
            </a:r>
            <a:r>
              <a:rPr lang="en-US" dirty="0" err="1"/>
              <a:t>Zhonghuo</a:t>
            </a:r>
            <a:r>
              <a:rPr lang="en-US" dirty="0"/>
              <a:t> </a:t>
            </a:r>
            <a:r>
              <a:rPr lang="en-US" dirty="0" err="1"/>
              <a:t>yinshua</a:t>
            </a:r>
            <a:r>
              <a:rPr lang="en-US" dirty="0"/>
              <a:t> </a:t>
            </a:r>
            <a:r>
              <a:rPr lang="en-US" dirty="0" err="1"/>
              <a:t>shi</a:t>
            </a:r>
            <a:endParaRPr lang="en-US" dirty="0"/>
          </a:p>
          <a:p>
            <a:r>
              <a:rPr lang="en-US" dirty="0"/>
              <a:t>(Shanghai: </a:t>
            </a:r>
            <a:r>
              <a:rPr lang="en-US" dirty="0" err="1"/>
              <a:t>RenminPublishing</a:t>
            </a:r>
            <a:r>
              <a:rPr lang="en-US" dirty="0"/>
              <a:t> Co., 1989) 669-729. Cited in Christopher Alexander Reed,</a:t>
            </a:r>
          </a:p>
          <a:p>
            <a:r>
              <a:rPr lang="en-US" dirty="0"/>
              <a:t>Gutenberg in Shanghai: Mechanized  Printing, Modern Publishing, and their Effects on the City, 1876-1937 </a:t>
            </a:r>
          </a:p>
          <a:p>
            <a:r>
              <a:rPr lang="en-US" dirty="0"/>
              <a:t>(doctoral dissertation) (</a:t>
            </a:r>
            <a:r>
              <a:rPr lang="en-US" dirty="0" err="1"/>
              <a:t>Berkeley:University</a:t>
            </a:r>
            <a:r>
              <a:rPr lang="en-US" dirty="0"/>
              <a:t> of California Press, 1996), 144.</a:t>
            </a:r>
          </a:p>
          <a:p>
            <a:endParaRPr lang="en-US" dirty="0"/>
          </a:p>
        </p:txBody>
      </p:sp>
    </p:spTree>
    <p:extLst>
      <p:ext uri="{BB962C8B-B14F-4D97-AF65-F5344CB8AC3E}">
        <p14:creationId xmlns:p14="http://schemas.microsoft.com/office/powerpoint/2010/main" val="35895391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99</TotalTime>
  <Words>408</Words>
  <Application>Microsoft Office PowerPoint</Application>
  <PresentationFormat>On-screen Show (4:3)</PresentationFormat>
  <Paragraphs>42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Executive</vt:lpstr>
      <vt:lpstr>NEWSPAPER PREDECESSORS</vt:lpstr>
      <vt:lpstr>GAZETTES</vt:lpstr>
      <vt:lpstr> WHEN WERE GAZETTES FIRST MADE?</vt:lpstr>
      <vt:lpstr>PowerPoint Presentation</vt:lpstr>
      <vt:lpstr>PowerPoint Presentation</vt:lpstr>
      <vt:lpstr>Works Cited</vt:lpstr>
      <vt:lpstr>Works Cited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Alexis Keeley Sagen</dc:creator>
  <cp:lastModifiedBy>Alexis Keeley Sagen</cp:lastModifiedBy>
  <cp:revision>15</cp:revision>
  <dcterms:created xsi:type="dcterms:W3CDTF">2012-02-13T06:34:41Z</dcterms:created>
  <dcterms:modified xsi:type="dcterms:W3CDTF">2012-02-13T08:13:44Z</dcterms:modified>
</cp:coreProperties>
</file>