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sldIdLst>
    <p:sldId id="416" r:id="rId3"/>
    <p:sldId id="381" r:id="rId4"/>
    <p:sldId id="379" r:id="rId5"/>
    <p:sldId id="389" r:id="rId6"/>
    <p:sldId id="388" r:id="rId7"/>
    <p:sldId id="390" r:id="rId8"/>
    <p:sldId id="391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5" r:id="rId18"/>
    <p:sldId id="407" r:id="rId19"/>
    <p:sldId id="408" r:id="rId20"/>
    <p:sldId id="411" r:id="rId21"/>
    <p:sldId id="403" r:id="rId22"/>
    <p:sldId id="413" r:id="rId23"/>
    <p:sldId id="404" r:id="rId24"/>
    <p:sldId id="414" r:id="rId25"/>
    <p:sldId id="415" r:id="rId26"/>
    <p:sldId id="409" r:id="rId27"/>
    <p:sldId id="410" r:id="rId28"/>
    <p:sldId id="378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</p:sldIdLst>
  <p:sldSz cx="9144000" cy="6858000" type="screen4x3"/>
  <p:notesSz cx="6858000" cy="9144000"/>
  <p:defaultTextStyle>
    <a:defPPr>
      <a:defRPr lang="zh-CN"/>
    </a:defPPr>
    <a:lvl1pPr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76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F699-71EC-46CD-BA9E-477FC113D34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8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FB14-F934-4C19-8A34-ACF9B0E4B09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3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A3CD-4D09-4BB7-8F95-3759804DC4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7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61CD-4AEE-442E-BBD7-131A63B49541}" type="slidenum">
              <a:rPr lang="en-US" altLang="zh-CN" smtClean="0"/>
              <a:pPr/>
              <a:t>‹Nr.›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0CCA3-7BCD-4458-8B30-0E9DF87EF2FD}" type="slidenum">
              <a:rPr lang="en-US" altLang="zh-CN" smtClean="0"/>
              <a:pPr/>
              <a:t>‹Nr.›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3054-F37D-4C17-A591-F341366C167F}" type="slidenum">
              <a:rPr lang="en-US" altLang="zh-CN" smtClean="0"/>
              <a:pPr/>
              <a:t>‹Nr.›</a:t>
            </a:fld>
            <a:endParaRPr lang="en-US" altLang="zh-CN" sz="1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D345-EF3D-4A42-A776-483EC5BEADD0}" type="slidenum">
              <a:rPr lang="en-US" altLang="zh-CN" smtClean="0"/>
              <a:pPr/>
              <a:t>‹Nr.›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F3A1-4C06-4677-B715-0DEB3253166A}" type="slidenum">
              <a:rPr lang="en-US" altLang="zh-CN" smtClean="0"/>
              <a:pPr/>
              <a:t>‹Nr.›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F36C-2855-4238-A259-D6FE591FADA3}" type="slidenum">
              <a:rPr lang="en-US" altLang="zh-CN" smtClean="0"/>
              <a:pPr/>
              <a:t>‹Nr.›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EC9-22D1-4F62-A59B-3C7ECE0DE2D5}" type="slidenum">
              <a:rPr lang="en-US" altLang="zh-CN" smtClean="0"/>
              <a:pPr/>
              <a:t>‹Nr.›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F19D-4B2C-41D9-9C51-2A3DA34A1661}" type="slidenum">
              <a:rPr lang="en-US" altLang="zh-CN" smtClean="0"/>
              <a:pPr/>
              <a:t>‹Nr.›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5607-4DF6-44ED-AF53-C98B43D263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62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BF1CD2-91F0-4C74-9937-5866D8CE96D9}" type="slidenum">
              <a:rPr lang="en-US" altLang="zh-CN" smtClean="0"/>
              <a:pPr/>
              <a:t>‹Nr.›</a:t>
            </a:fld>
            <a:endParaRPr lang="en-US" altLang="zh-CN" sz="1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6B4C-11B9-417C-B9B2-0D1A278852C9}" type="slidenum">
              <a:rPr lang="en-US" altLang="zh-CN" smtClean="0"/>
              <a:pPr/>
              <a:t>‹Nr.›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F20-B876-4378-AAED-B5502E623647}" type="slidenum">
              <a:rPr lang="en-US" altLang="zh-CN" smtClean="0"/>
              <a:pPr/>
              <a:t>‹Nr.›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51C0B-B67B-44F9-80A7-ED7AA7E91C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4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4706-EA1E-4F2A-AB4C-C0972EF0CD1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7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C4AFB-1029-4790-AAC8-17445C16634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1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F356-4818-4F56-9DAE-6472383C7C5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2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A259E-87EC-4067-8505-5989D987830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6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79E13-E1E7-474E-AE73-7036DDF9510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0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3816F-BB88-48D2-A3E9-1F6D67E6D7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2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0479D1E-6A83-4068-900B-E84A1D23F93C}" type="slidenum">
              <a:rPr kumimoji="0" lang="en-US" altLang="zh-CN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‹Nr.›</a:t>
            </a:fld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A7A1BC-31E8-488C-A418-ABA401743A03}" type="slidenum">
              <a:rPr lang="en-US" altLang="zh-CN" smtClean="0"/>
              <a:pPr/>
              <a:t>‹Nr.›</a:t>
            </a:fld>
            <a:endParaRPr lang="en-US" altLang="zh-CN" sz="140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16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481" y="2348880"/>
            <a:ext cx="6707187" cy="1143000"/>
          </a:xfrm>
        </p:spPr>
        <p:txBody>
          <a:bodyPr/>
          <a:lstStyle/>
          <a:p>
            <a:pPr eaLnBrk="1" hangingPunct="1"/>
            <a:r>
              <a:rPr lang="en-US" altLang="zh-CN" sz="3000" b="1" dirty="0">
                <a:latin typeface="Constantia" pitchFamily="18" charset="0"/>
              </a:rPr>
              <a:t>Unit 6 </a:t>
            </a:r>
            <a:br>
              <a:rPr lang="en-US" altLang="zh-CN" b="1" dirty="0">
                <a:latin typeface="Constantia" pitchFamily="18" charset="0"/>
              </a:rPr>
            </a:br>
            <a:r>
              <a:rPr lang="en-US" altLang="zh-CN" b="1" dirty="0">
                <a:latin typeface="Constantia" pitchFamily="18" charset="0"/>
              </a:rPr>
              <a:t>Fine Arts</a:t>
            </a:r>
            <a:endParaRPr lang="zh-CN" altLang="zh-CN" b="1" dirty="0"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149725"/>
            <a:ext cx="8229600" cy="25066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dirty="0"/>
          </a:p>
          <a:p>
            <a:pPr eaLnBrk="1" hangingPunct="1">
              <a:buFontTx/>
              <a:buNone/>
            </a:pPr>
            <a:endParaRPr lang="en-US" altLang="zh-CN" dirty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0113" y="5300663"/>
            <a:ext cx="7273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0" lang="zh-CN" altLang="zh-CN" sz="1800">
              <a:solidFill>
                <a:srgbClr val="0000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EBAA27-17AF-4321-8943-B2642A0006DC}"/>
              </a:ext>
            </a:extLst>
          </p:cNvPr>
          <p:cNvSpPr txBox="1"/>
          <p:nvPr/>
        </p:nvSpPr>
        <p:spPr>
          <a:xfrm>
            <a:off x="251520" y="332656"/>
            <a:ext cx="5235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/>
              <a:t>Welcome </a:t>
            </a:r>
            <a:r>
              <a:rPr lang="de-DE" altLang="zh-CN" dirty="0" err="1"/>
              <a:t>to</a:t>
            </a:r>
            <a:r>
              <a:rPr lang="de-DE" altLang="zh-CN" dirty="0"/>
              <a:t> QQ online </a:t>
            </a:r>
            <a:r>
              <a:rPr lang="de-DE" altLang="zh-CN" dirty="0" err="1"/>
              <a:t>classroom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AF31C6-6845-4EA6-A728-E353B44D5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4567" y="1895335"/>
            <a:ext cx="4464496" cy="335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91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196975"/>
            <a:ext cx="7466013" cy="792163"/>
          </a:xfrm>
        </p:spPr>
        <p:txBody>
          <a:bodyPr/>
          <a:lstStyle/>
          <a:p>
            <a:pPr algn="ctr"/>
            <a:r>
              <a:rPr lang="en-GB" altLang="zh-CN" sz="3200"/>
              <a:t>The cursive hand</a:t>
            </a:r>
            <a:endParaRPr lang="en-US" altLang="zh-CN" sz="3200"/>
          </a:p>
        </p:txBody>
      </p:sp>
      <p:pic>
        <p:nvPicPr>
          <p:cNvPr id="1247237" name="Picture 5" descr="草书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90788"/>
            <a:ext cx="3976687" cy="39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7238" name="Picture 6" descr="草书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3767137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7772400" cy="792162"/>
          </a:xfrm>
        </p:spPr>
        <p:txBody>
          <a:bodyPr/>
          <a:lstStyle/>
          <a:p>
            <a:pPr algn="ctr"/>
            <a:r>
              <a:rPr lang="en-GB" altLang="zh-CN" sz="3200"/>
              <a:t>The cursive hand</a:t>
            </a:r>
            <a:endParaRPr lang="en-US" altLang="zh-CN" sz="3200"/>
          </a:p>
        </p:txBody>
      </p:sp>
      <p:pic>
        <p:nvPicPr>
          <p:cNvPr id="1249285" name="Picture 5" descr="草书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7629525" cy="42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196975"/>
            <a:ext cx="7772400" cy="1008063"/>
          </a:xfrm>
        </p:spPr>
        <p:txBody>
          <a:bodyPr/>
          <a:lstStyle/>
          <a:p>
            <a:pPr algn="ctr"/>
            <a:r>
              <a:rPr lang="en-GB" altLang="zh-CN" sz="3200"/>
              <a:t>The cursive hand</a:t>
            </a:r>
            <a:endParaRPr lang="en-US" altLang="zh-CN" sz="3200"/>
          </a:p>
        </p:txBody>
      </p:sp>
      <p:pic>
        <p:nvPicPr>
          <p:cNvPr id="1251333" name="Picture 5" descr="草书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82875"/>
            <a:ext cx="7747000" cy="3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8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7772400" cy="720725"/>
          </a:xfrm>
        </p:spPr>
        <p:txBody>
          <a:bodyPr/>
          <a:lstStyle/>
          <a:p>
            <a:pPr algn="ctr"/>
            <a:r>
              <a:rPr lang="en-GB" altLang="zh-CN" sz="3200"/>
              <a:t>The running hand</a:t>
            </a:r>
            <a:endParaRPr lang="en-US" altLang="zh-CN" sz="3200"/>
          </a:p>
        </p:txBody>
      </p:sp>
      <p:pic>
        <p:nvPicPr>
          <p:cNvPr id="1253381" name="Picture 5" descr="行书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035175"/>
            <a:ext cx="5256212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765175"/>
            <a:ext cx="7772400" cy="1079500"/>
          </a:xfrm>
        </p:spPr>
        <p:txBody>
          <a:bodyPr/>
          <a:lstStyle/>
          <a:p>
            <a:pPr algn="ctr"/>
            <a:r>
              <a:rPr lang="en-GB" altLang="zh-CN" sz="3200"/>
              <a:t>The running hand, by Su Shi</a:t>
            </a:r>
            <a:endParaRPr lang="en-US" altLang="zh-CN" sz="3200"/>
          </a:p>
        </p:txBody>
      </p:sp>
      <p:pic>
        <p:nvPicPr>
          <p:cNvPr id="1255429" name="Picture 5" descr="行书4苏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55813"/>
            <a:ext cx="6192838" cy="43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4824412" cy="2230437"/>
          </a:xfrm>
        </p:spPr>
        <p:txBody>
          <a:bodyPr/>
          <a:lstStyle/>
          <a:p>
            <a:r>
              <a:rPr lang="en-GB" altLang="zh-CN" sz="3200"/>
              <a:t>《</a:t>
            </a:r>
            <a:r>
              <a:rPr lang="zh-CN" altLang="en-GB" sz="3200"/>
              <a:t>沁园春 雪</a:t>
            </a:r>
            <a:r>
              <a:rPr lang="en-GB" altLang="zh-CN" sz="3200"/>
              <a:t>》in either the running hand or the cursive hand</a:t>
            </a:r>
            <a:endParaRPr lang="en-US" altLang="zh-CN" sz="3200"/>
          </a:p>
        </p:txBody>
      </p:sp>
      <p:pic>
        <p:nvPicPr>
          <p:cNvPr id="1257477" name="Picture 5" descr="行书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836613"/>
            <a:ext cx="305435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7478" name="Picture 6" descr="行书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967287" cy="25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7772400" cy="7207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200" b="1" dirty="0"/>
              <a:t>Questions Concerning Section C</a:t>
            </a:r>
            <a:br>
              <a:rPr lang="en-US" altLang="zh-CN" sz="3200" b="1" dirty="0"/>
            </a:br>
            <a:r>
              <a:rPr lang="en-GB" altLang="zh-CN" sz="3200" b="1" dirty="0"/>
              <a:t>Seal-Cutting</a:t>
            </a:r>
            <a:endParaRPr lang="en-US" altLang="zh-CN" sz="3200" b="1" dirty="0"/>
          </a:p>
        </p:txBody>
      </p:sp>
      <p:sp>
        <p:nvSpPr>
          <p:cNvPr id="12677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8640960" cy="5472608"/>
          </a:xfrm>
        </p:spPr>
        <p:txBody>
          <a:bodyPr/>
          <a:lstStyle/>
          <a:p>
            <a:pPr marL="0" indent="0">
              <a:buNone/>
            </a:pPr>
            <a:r>
              <a:rPr lang="en-GB" altLang="zh-CN" sz="2400" dirty="0"/>
              <a:t>1. What are the 4 arts in traditional Chinese culture? </a:t>
            </a:r>
          </a:p>
          <a:p>
            <a:pPr marL="0" indent="0">
              <a:buNone/>
            </a:pPr>
            <a:r>
              <a:rPr lang="en-GB" altLang="zh-CN" sz="2400" dirty="0"/>
              <a:t>2. </a:t>
            </a:r>
            <a:r>
              <a:rPr lang="en-GB" altLang="zh-CN" sz="2400" dirty="0">
                <a:solidFill>
                  <a:schemeClr val="accent1"/>
                </a:solidFill>
              </a:rPr>
              <a:t>How long is the history of seal-cutting? </a:t>
            </a:r>
          </a:p>
          <a:p>
            <a:pPr marL="0" indent="0">
              <a:buNone/>
            </a:pPr>
            <a:r>
              <a:rPr lang="en-GB" altLang="zh-CN" sz="2400" dirty="0"/>
              <a:t>3. Why did seal-cutting flourish in the Qin Dynasty? </a:t>
            </a:r>
          </a:p>
          <a:p>
            <a:pPr marL="0" indent="0">
              <a:buNone/>
            </a:pPr>
            <a:r>
              <a:rPr lang="en-GB" altLang="zh-CN" sz="2400" dirty="0"/>
              <a:t>4. What was an official seal for? What about a private seal?</a:t>
            </a:r>
          </a:p>
          <a:p>
            <a:pPr marL="0" indent="0">
              <a:buNone/>
            </a:pPr>
            <a:r>
              <a:rPr lang="en-GB" altLang="zh-CN" sz="2400" dirty="0"/>
              <a:t>5. What are the 2 designs of seal-cutting? </a:t>
            </a:r>
          </a:p>
          <a:p>
            <a:pPr marL="0" indent="0">
              <a:buNone/>
            </a:pPr>
            <a:r>
              <a:rPr lang="en-GB" altLang="zh-CN" sz="2400" dirty="0"/>
              <a:t>6. How can seals be cut as works of art? </a:t>
            </a:r>
            <a:endParaRPr lang="en-US" altLang="zh-CN" sz="2400" dirty="0"/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6084168" y="1772816"/>
            <a:ext cx="576064" cy="36004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08050"/>
            <a:ext cx="7772400" cy="576263"/>
          </a:xfrm>
        </p:spPr>
        <p:txBody>
          <a:bodyPr/>
          <a:lstStyle/>
          <a:p>
            <a:pPr algn="ctr"/>
            <a:r>
              <a:rPr lang="en-GB" altLang="zh-CN" sz="3200"/>
              <a:t>Relief or intaglio?</a:t>
            </a:r>
            <a:endParaRPr lang="en-US" altLang="zh-CN" sz="3200"/>
          </a:p>
        </p:txBody>
      </p:sp>
      <p:pic>
        <p:nvPicPr>
          <p:cNvPr id="1270789" name="Picture 5" descr="印章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951288"/>
            <a:ext cx="311467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0790" name="Picture 6" descr="印章8奥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24320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0791" name="Picture 7" descr="印章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0792" name="Picture 8" descr="印章9奥运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24400"/>
            <a:ext cx="2106613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81075"/>
            <a:ext cx="7772400" cy="647700"/>
          </a:xfrm>
        </p:spPr>
        <p:txBody>
          <a:bodyPr/>
          <a:lstStyle/>
          <a:p>
            <a:pPr algn="ctr"/>
            <a:r>
              <a:rPr lang="en-GB" altLang="zh-CN" sz="3200"/>
              <a:t>D. Bada Shanren and Qi Baishi</a:t>
            </a:r>
            <a:endParaRPr lang="en-US" altLang="zh-CN" sz="3200"/>
          </a:p>
        </p:txBody>
      </p:sp>
      <p:pic>
        <p:nvPicPr>
          <p:cNvPr id="1272837" name="Picture 5" descr="齐白石7头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3592512" cy="44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2838" name="Picture 6" descr="八大山人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3611563" cy="44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n-NZ" dirty="0"/>
              <a:t>Questions Concerning Section D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8964488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CN" sz="2800" dirty="0"/>
              <a:t>1. Why did Zhu Da hate Manchu northerners or Qing officials?</a:t>
            </a:r>
          </a:p>
          <a:p>
            <a:pPr marL="0" indent="0">
              <a:buNone/>
            </a:pPr>
            <a:r>
              <a:rPr lang="en-GB" altLang="zh-CN" sz="2800" dirty="0"/>
              <a:t>2. What religious scriptures did Zhu Da study? </a:t>
            </a:r>
          </a:p>
          <a:p>
            <a:pPr marL="0" indent="0">
              <a:buNone/>
            </a:pPr>
            <a:r>
              <a:rPr lang="en-GB" altLang="zh-CN" sz="2800" dirty="0"/>
              <a:t>3. When did Zhu Da begin to paint for a living? </a:t>
            </a:r>
          </a:p>
          <a:p>
            <a:pPr marL="0" indent="0">
              <a:buNone/>
            </a:pPr>
            <a:r>
              <a:rPr lang="en-GB" altLang="zh-CN" sz="2800" dirty="0">
                <a:solidFill>
                  <a:schemeClr val="accent1"/>
                </a:solidFill>
              </a:rPr>
              <a:t>4. Why do the birds in Zhu Da paintings always hold their heads high? Why are their eyes strangely big? </a:t>
            </a:r>
          </a:p>
          <a:p>
            <a:pPr marL="0" indent="0">
              <a:buNone/>
            </a:pPr>
            <a:r>
              <a:rPr lang="en-GB" altLang="zh-CN" sz="2800" dirty="0"/>
              <a:t>5. What does he mean by his strange picture of peacocks? </a:t>
            </a:r>
          </a:p>
          <a:p>
            <a:pPr marL="0" indent="0">
              <a:buNone/>
            </a:pPr>
            <a:r>
              <a:rPr lang="en-GB" altLang="zh-CN" sz="2800" dirty="0"/>
              <a:t>6. How did </a:t>
            </a:r>
            <a:r>
              <a:rPr lang="en-GB" altLang="zh-CN" sz="2800" dirty="0" err="1"/>
              <a:t>Zheng</a:t>
            </a:r>
            <a:r>
              <a:rPr lang="en-GB" altLang="zh-CN" sz="2800" dirty="0"/>
              <a:t> </a:t>
            </a:r>
            <a:r>
              <a:rPr lang="en-GB" altLang="zh-CN" sz="2800" dirty="0" err="1"/>
              <a:t>Banqiao</a:t>
            </a:r>
            <a:r>
              <a:rPr lang="en-GB" altLang="zh-CN" sz="2800" dirty="0"/>
              <a:t> comment on his works? </a:t>
            </a:r>
          </a:p>
          <a:p>
            <a:pPr marL="0" indent="0">
              <a:buNone/>
            </a:pPr>
            <a:r>
              <a:rPr lang="en-GB" altLang="zh-CN" sz="2800" dirty="0"/>
              <a:t>7. What are the characteristics of his works? </a:t>
            </a:r>
          </a:p>
          <a:p>
            <a:pPr marL="0" indent="0">
              <a:buNone/>
            </a:pPr>
            <a:r>
              <a:rPr lang="en-GB" altLang="zh-CN" sz="2800" dirty="0"/>
              <a:t>8. How did Qi </a:t>
            </a:r>
            <a:r>
              <a:rPr lang="en-GB" altLang="zh-CN" sz="2800" dirty="0" err="1"/>
              <a:t>Baishi</a:t>
            </a:r>
            <a:r>
              <a:rPr lang="en-GB" altLang="zh-CN" sz="2800" dirty="0"/>
              <a:t> make a living before he became a painter? </a:t>
            </a:r>
          </a:p>
          <a:p>
            <a:pPr marL="0" indent="0">
              <a:buNone/>
            </a:pPr>
            <a:r>
              <a:rPr lang="en-GB" altLang="zh-CN" sz="2800" dirty="0"/>
              <a:t>9. What is peculiar about Qi’s paintings? </a:t>
            </a:r>
            <a:endParaRPr lang="en-US" altLang="zh-CN" sz="2800" dirty="0"/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7308304" y="3356992"/>
            <a:ext cx="576064" cy="36004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576263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zh-CN" sz="3200" b="1" dirty="0"/>
              <a:t>Questions Concerning Section A</a:t>
            </a:r>
            <a:br>
              <a:rPr lang="en-GB" altLang="zh-CN" sz="3200" b="1" dirty="0"/>
            </a:br>
            <a:r>
              <a:rPr lang="en-GB" altLang="zh-CN" sz="3200" b="1" dirty="0"/>
              <a:t> Painting</a:t>
            </a:r>
            <a:endParaRPr lang="en-US" altLang="zh-CN" sz="3200" b="1" dirty="0"/>
          </a:p>
        </p:txBody>
      </p:sp>
      <p:sp>
        <p:nvSpPr>
          <p:cNvPr id="12216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1. </a:t>
            </a:r>
            <a:r>
              <a:rPr lang="en-US" altLang="zh-CN" sz="2800" dirty="0">
                <a:solidFill>
                  <a:schemeClr val="accent1"/>
                </a:solidFill>
              </a:rPr>
              <a:t>How long is the history of Chinese traditional painting?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2. What is the greatest difference between Chinese traditional painting and Western painting?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3. Why do Chinese artists emphasize the shifting perspective?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4. What are the 2 major categories of Chinese painting?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5. What do you know about </a:t>
            </a:r>
            <a:r>
              <a:rPr lang="en-US" altLang="zh-CN" sz="2800" dirty="0" err="1"/>
              <a:t>Gu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Kaizhi’s</a:t>
            </a:r>
            <a:r>
              <a:rPr lang="en-US" altLang="zh-CN" sz="2800" dirty="0"/>
              <a:t> theory of painting?  How important is his theory in the history of Chinese painting?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CN" sz="2800" dirty="0"/>
          </a:p>
        </p:txBody>
      </p:sp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1916380" y="1383118"/>
            <a:ext cx="576064" cy="36004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7049664" y="2204864"/>
            <a:ext cx="576064" cy="36004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7991872" y="3878927"/>
            <a:ext cx="576064" cy="36004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067175" y="838200"/>
            <a:ext cx="865188" cy="3598863"/>
          </a:xfrm>
        </p:spPr>
        <p:txBody>
          <a:bodyPr/>
          <a:lstStyle/>
          <a:p>
            <a:pPr algn="ctr"/>
            <a:r>
              <a:rPr lang="zh-CN" altLang="en-US" sz="3600"/>
              <a:t>八大山人</a:t>
            </a:r>
          </a:p>
        </p:txBody>
      </p:sp>
      <p:pic>
        <p:nvPicPr>
          <p:cNvPr id="1263621" name="Picture 5" descr="八大山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2954337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3622" name="Picture 6" descr="八大山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836613"/>
            <a:ext cx="37211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81075"/>
            <a:ext cx="7772400" cy="719138"/>
          </a:xfrm>
        </p:spPr>
        <p:txBody>
          <a:bodyPr/>
          <a:lstStyle/>
          <a:p>
            <a:pPr algn="ctr"/>
            <a:r>
              <a:rPr lang="en-GB" altLang="zh-CN" sz="3200"/>
              <a:t>Zhu Da’s caricature and self-portrait</a:t>
            </a:r>
            <a:endParaRPr lang="en-US" altLang="zh-CN" sz="3200"/>
          </a:p>
        </p:txBody>
      </p:sp>
      <p:pic>
        <p:nvPicPr>
          <p:cNvPr id="1280005" name="Picture 5" descr="朱耷漫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1663"/>
            <a:ext cx="3289300" cy="33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06" name="Picture 6" descr="朱耷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33600"/>
            <a:ext cx="4254500" cy="4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356100" y="838200"/>
            <a:ext cx="1008063" cy="3670300"/>
          </a:xfrm>
        </p:spPr>
        <p:txBody>
          <a:bodyPr/>
          <a:lstStyle/>
          <a:p>
            <a:pPr algn="ctr"/>
            <a:r>
              <a:rPr lang="zh-CN" altLang="en-US" sz="3600"/>
              <a:t>齐</a:t>
            </a:r>
            <a:br>
              <a:rPr lang="zh-CN" altLang="en-US" sz="3600"/>
            </a:br>
            <a:r>
              <a:rPr lang="zh-CN" altLang="en-US" sz="3600"/>
              <a:t>白</a:t>
            </a:r>
            <a:br>
              <a:rPr lang="zh-CN" altLang="en-US" sz="3600"/>
            </a:br>
            <a:r>
              <a:rPr lang="zh-CN" altLang="en-US" sz="3600"/>
              <a:t>石</a:t>
            </a:r>
          </a:p>
        </p:txBody>
      </p:sp>
      <p:pic>
        <p:nvPicPr>
          <p:cNvPr id="1265669" name="Picture 5" descr="齐白石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36613"/>
            <a:ext cx="2300287" cy="57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5670" name="Picture 6" descr="齐白石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2373313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2209800" cy="3311525"/>
          </a:xfrm>
        </p:spPr>
        <p:txBody>
          <a:bodyPr/>
          <a:lstStyle/>
          <a:p>
            <a:r>
              <a:rPr lang="zh-CN" altLang="en-US" sz="3200"/>
              <a:t>齐白石</a:t>
            </a:r>
            <a:br>
              <a:rPr lang="zh-CN" altLang="en-US" sz="3200"/>
            </a:br>
            <a:r>
              <a:rPr lang="zh-CN" altLang="en-US" sz="3200"/>
              <a:t>名画</a:t>
            </a:r>
            <a:r>
              <a:rPr lang="en-US" altLang="zh-CN" sz="3200"/>
              <a:t>——</a:t>
            </a:r>
            <a:br>
              <a:rPr lang="en-US" altLang="zh-CN" sz="3200"/>
            </a:br>
            <a:r>
              <a:rPr lang="zh-CN" altLang="en-US" sz="3200"/>
              <a:t>兔、虾</a:t>
            </a:r>
          </a:p>
        </p:txBody>
      </p:sp>
      <p:pic>
        <p:nvPicPr>
          <p:cNvPr id="1282053" name="Picture 5" descr="齐白石虾子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765175"/>
            <a:ext cx="2447925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2054" name="Picture 6" descr="齐白石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836613"/>
            <a:ext cx="2303462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3937000" cy="1006475"/>
          </a:xfrm>
        </p:spPr>
        <p:txBody>
          <a:bodyPr/>
          <a:lstStyle/>
          <a:p>
            <a:pPr algn="ctr"/>
            <a:r>
              <a:rPr lang="zh-CN" altLang="en-US" sz="3200"/>
              <a:t>白石书法、画册</a:t>
            </a:r>
          </a:p>
        </p:txBody>
      </p:sp>
      <p:pic>
        <p:nvPicPr>
          <p:cNvPr id="1284101" name="Picture 5" descr="齐白石8书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20938"/>
            <a:ext cx="39782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4102" name="Picture 6" descr="齐白石9杂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36613"/>
            <a:ext cx="3208337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7772400" cy="647700"/>
          </a:xfrm>
        </p:spPr>
        <p:txBody>
          <a:bodyPr/>
          <a:lstStyle/>
          <a:p>
            <a:pPr algn="ctr"/>
            <a:r>
              <a:rPr lang="en-GB" altLang="zh-CN" sz="3200"/>
              <a:t>Translation</a:t>
            </a:r>
            <a:endParaRPr lang="en-US" altLang="zh-CN" sz="3200"/>
          </a:p>
        </p:txBody>
      </p:sp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dirty="0"/>
              <a:t>王羲之是</a:t>
            </a:r>
            <a:r>
              <a:rPr lang="en-US" altLang="zh-CN" sz="2800" dirty="0"/>
              <a:t>1600</a:t>
            </a:r>
            <a:r>
              <a:rPr lang="zh-CN" altLang="en-US" sz="2800" dirty="0"/>
              <a:t>年前我国晋朝的一位大书法家，被人们誉为“书圣”。绍兴市戒珠寺内有一个墨池，传说就是他当年洗笔的地方。王羲之</a:t>
            </a:r>
            <a:r>
              <a:rPr lang="en-US" altLang="zh-CN" sz="2800" dirty="0"/>
              <a:t>7</a:t>
            </a:r>
            <a:r>
              <a:rPr lang="zh-CN" altLang="en-US" sz="2800" dirty="0"/>
              <a:t>岁练习书法，勤奋好学。</a:t>
            </a:r>
            <a:r>
              <a:rPr lang="en-US" altLang="zh-CN" sz="2800" dirty="0"/>
              <a:t>17</a:t>
            </a:r>
            <a:r>
              <a:rPr lang="zh-CN" altLang="en-US" sz="2800" dirty="0"/>
              <a:t>岁时他把父亲秘藏的前代书法论著偷来阅读，看熟了就练着写。他每天坐在池子边练字，送走黄昏，迎来黎明，写完了多多少少的墨水，写烂了多多少少的笔头，每天练完字就在池水里洗笔，天长日久竟将一池水都洗成了墨色，这就是人们今天在绍兴看到的传说中的墨池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7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25538"/>
            <a:ext cx="8299450" cy="5091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/>
              <a:t>白石老人不喜欢照像。三十年代中期经人介绍，郑景康到他家中为他照了十二张像，白石老人送郑一幅</a:t>
            </a:r>
            <a:r>
              <a:rPr lang="en-US" altLang="zh-CN" sz="2800"/>
              <a:t>《</a:t>
            </a:r>
            <a:r>
              <a:rPr lang="zh-CN" altLang="en-US" sz="2800"/>
              <a:t>虾子</a:t>
            </a:r>
            <a:r>
              <a:rPr lang="en-US" altLang="zh-CN" sz="2800"/>
              <a:t>》</a:t>
            </a:r>
            <a:r>
              <a:rPr lang="zh-CN" altLang="en-US" sz="2800"/>
              <a:t>；周维善为他画了一张像，老人送周一幅</a:t>
            </a:r>
            <a:r>
              <a:rPr lang="en-US" altLang="zh-CN" sz="2800"/>
              <a:t>《</a:t>
            </a:r>
            <a:r>
              <a:rPr lang="zh-CN" altLang="en-US" sz="2800"/>
              <a:t>东方朔偷桃</a:t>
            </a:r>
            <a:r>
              <a:rPr lang="en-US" altLang="zh-CN" sz="2800"/>
              <a:t>》</a:t>
            </a:r>
            <a:r>
              <a:rPr lang="zh-CN" altLang="en-US" sz="2800"/>
              <a:t>的人物画。过几天，老人在客厅写了个牌子，说“双方不合算”，以后再有人照像、画像，概不应酬。</a:t>
            </a:r>
          </a:p>
          <a:p>
            <a:pPr>
              <a:lnSpc>
                <a:spcPct val="90000"/>
              </a:lnSpc>
            </a:pPr>
            <a:r>
              <a:rPr lang="zh-CN" altLang="en-US" sz="2800"/>
              <a:t>白石老人对自己的艺术很欣赏。艾青多次陪外宾拜访他，有一次外宾走后，老人很不高兴。艾青问为什么，他说：“外宾看了我的画，没有称赞我。”艾青说：“外宾称赞了，你听不懂。”老人说他要的是外宾伸出大拇指。后艾青回忆这件事，感慨地说：“老人多天真哟！” </a:t>
            </a:r>
          </a:p>
          <a:p>
            <a:pPr>
              <a:lnSpc>
                <a:spcPct val="90000"/>
              </a:lnSpc>
            </a:pPr>
            <a:endParaRPr lang="en-US" altLang="zh-CN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1077913"/>
          </a:xfrm>
        </p:spPr>
        <p:txBody>
          <a:bodyPr/>
          <a:lstStyle/>
          <a:p>
            <a:pPr algn="ctr"/>
            <a:r>
              <a:rPr lang="en-US" altLang="zh-CN" sz="3200"/>
              <a:t>Topics for discussion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492375"/>
            <a:ext cx="7939087" cy="3724275"/>
          </a:xfrm>
        </p:spPr>
        <p:txBody>
          <a:bodyPr/>
          <a:lstStyle/>
          <a:p>
            <a:r>
              <a:rPr lang="en-US" altLang="zh-CN" sz="2800"/>
              <a:t>1. What else do you know about traditional Chinese painting? Can you introduce a famous Chinese painting?</a:t>
            </a:r>
          </a:p>
          <a:p>
            <a:r>
              <a:rPr lang="en-US" altLang="zh-CN" sz="2800"/>
              <a:t>2. Do you know any story of Wang Xizhi and his calligraphy? </a:t>
            </a:r>
          </a:p>
          <a:p>
            <a:r>
              <a:rPr lang="en-US" altLang="zh-CN" sz="2800"/>
              <a:t>3.  Do you know how to appreciate Bada Shanren’s or Qi Baishi’s paintings?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732743">
            <a:off x="351304" y="2846336"/>
            <a:ext cx="8229600" cy="1143000"/>
          </a:xfrm>
        </p:spPr>
        <p:txBody>
          <a:bodyPr/>
          <a:lstStyle/>
          <a:p>
            <a:r>
              <a:rPr lang="en-NZ" dirty="0"/>
              <a:t>See you next time!</a:t>
            </a:r>
          </a:p>
        </p:txBody>
      </p:sp>
    </p:spTree>
    <p:extLst>
      <p:ext uri="{BB962C8B-B14F-4D97-AF65-F5344CB8AC3E}">
        <p14:creationId xmlns:p14="http://schemas.microsoft.com/office/powerpoint/2010/main" val="163091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831558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</a:rPr>
              <a:t>How long is the history of Chinese traditional painting? </a:t>
            </a:r>
            <a:endParaRPr lang="en-US" altLang="zh-CN" sz="3200" b="1" dirty="0"/>
          </a:p>
        </p:txBody>
      </p:sp>
      <p:pic>
        <p:nvPicPr>
          <p:cNvPr id="1224709" name="Picture 5" descr="4281515870746062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54216"/>
            <a:ext cx="3383607" cy="541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4710" name="Picture 6" descr="无标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3433762" cy="45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2712732" y="878328"/>
            <a:ext cx="672124" cy="75177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3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1"/>
            <a:ext cx="8659688" cy="4947890"/>
          </a:xfrm>
        </p:spPr>
        <p:txBody>
          <a:bodyPr/>
          <a:lstStyle/>
          <a:p>
            <a:pPr marL="0" indent="0">
              <a:buNone/>
            </a:pPr>
            <a:r>
              <a:rPr lang="en-GB" altLang="zh-CN" sz="2800" dirty="0">
                <a:solidFill>
                  <a:schemeClr val="accent1"/>
                </a:solidFill>
              </a:rPr>
              <a:t>6. What are the 4 components of a Chinese traditional painting? How are painting and poetry related? </a:t>
            </a:r>
          </a:p>
          <a:p>
            <a:pPr marL="0" indent="0">
              <a:buNone/>
            </a:pPr>
            <a:r>
              <a:rPr lang="en-GB" altLang="zh-CN" sz="2800" dirty="0">
                <a:solidFill>
                  <a:schemeClr val="accent1"/>
                </a:solidFill>
              </a:rPr>
              <a:t>7. What are pines, bamboo and plum flowers symbolic of in Chinese traditional painting? </a:t>
            </a:r>
          </a:p>
          <a:p>
            <a:pPr marL="0" indent="0">
              <a:buNone/>
            </a:pPr>
            <a:r>
              <a:rPr lang="en-GB" altLang="zh-CN" sz="2800" dirty="0"/>
              <a:t>8. What does Qi </a:t>
            </a:r>
            <a:r>
              <a:rPr lang="en-GB" altLang="zh-CN" sz="2800" dirty="0" err="1"/>
              <a:t>Baishi</a:t>
            </a:r>
            <a:r>
              <a:rPr lang="en-GB" altLang="zh-CN" sz="2800" dirty="0"/>
              <a:t> think of the relationship between the necessary parts of Chinese graphic art? </a:t>
            </a:r>
          </a:p>
          <a:p>
            <a:pPr marL="0" indent="0">
              <a:buNone/>
            </a:pPr>
            <a:r>
              <a:rPr lang="en-GB" altLang="zh-CN" sz="2800" dirty="0">
                <a:solidFill>
                  <a:schemeClr val="accent1"/>
                </a:solidFill>
              </a:rPr>
              <a:t>9. What is fascinating about Qi’s work? </a:t>
            </a:r>
            <a:endParaRPr lang="en-US" altLang="zh-CN" sz="2800" dirty="0">
              <a:solidFill>
                <a:schemeClr val="accent1"/>
              </a:solidFill>
            </a:endParaRPr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7711034" y="1916832"/>
            <a:ext cx="576064" cy="36004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5796136" y="2708920"/>
            <a:ext cx="576064" cy="36004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6372200" y="4354548"/>
            <a:ext cx="576064" cy="36004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6" y="34178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000" b="1" dirty="0">
                <a:solidFill>
                  <a:schemeClr val="accent1"/>
                </a:solidFill>
              </a:rPr>
              <a:t>What is the greatest difference between Chinese traditional painting and Western painting?  </a:t>
            </a:r>
            <a:br>
              <a:rPr lang="en-US" altLang="zh-CN" sz="3000" b="1" dirty="0">
                <a:solidFill>
                  <a:schemeClr val="accent1"/>
                </a:solidFill>
              </a:rPr>
            </a:br>
            <a:endParaRPr lang="en-NZ" sz="3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1911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88" y="3933056"/>
            <a:ext cx="6408712" cy="320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7020272" y="920668"/>
            <a:ext cx="672124" cy="75177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7640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60647"/>
            <a:ext cx="8229600" cy="72042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altLang="zh-CN" sz="3200" b="1" dirty="0">
                <a:solidFill>
                  <a:schemeClr val="accent1"/>
                </a:solidFill>
              </a:rPr>
              <a:t>What are the 2 major categories of Chinese painting?</a:t>
            </a:r>
          </a:p>
        </p:txBody>
      </p:sp>
      <p:pic>
        <p:nvPicPr>
          <p:cNvPr id="1226757" name="Picture 5" descr="P200811251231171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628800"/>
            <a:ext cx="5301343" cy="44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工笔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5"/>
            <a:ext cx="5089837" cy="38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2450444" y="676847"/>
            <a:ext cx="672124" cy="75177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4927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9362" y="404664"/>
            <a:ext cx="8635125" cy="1143000"/>
          </a:xfrm>
        </p:spPr>
        <p:txBody>
          <a:bodyPr>
            <a:noAutofit/>
          </a:bodyPr>
          <a:lstStyle/>
          <a:p>
            <a:r>
              <a:rPr lang="en-GB" altLang="zh-CN" sz="3200" dirty="0">
                <a:solidFill>
                  <a:schemeClr val="accent1"/>
                </a:solidFill>
              </a:rPr>
              <a:t>What are the 4 components of a Chinese traditional painting? How are painting and poetry related? </a:t>
            </a:r>
            <a:endParaRPr lang="en-NZ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6" y="1916832"/>
            <a:ext cx="78771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193239" y="1254216"/>
            <a:ext cx="672124" cy="75177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5216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083624" cy="86407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200" dirty="0"/>
              <a:t>What are pines, bamboo and plum flowers symbolic of in Chinese traditional painting?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40768"/>
            <a:ext cx="86677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7524602" y="588992"/>
            <a:ext cx="672124" cy="75177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2936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504056"/>
          </a:xfrm>
        </p:spPr>
        <p:txBody>
          <a:bodyPr>
            <a:normAutofit fontScale="90000"/>
          </a:bodyPr>
          <a:lstStyle/>
          <a:p>
            <a:r>
              <a:rPr lang="en-GB" altLang="zh-CN" sz="3500" dirty="0">
                <a:solidFill>
                  <a:schemeClr val="accent1"/>
                </a:solidFill>
              </a:rPr>
              <a:t>What is fascinating about Qi’s work? </a:t>
            </a:r>
            <a:endParaRPr lang="en-NZ" sz="3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71550"/>
            <a:ext cx="282892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95591" y="6435130"/>
            <a:ext cx="20457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zh-CN" altLang="en-US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齐白石</a:t>
            </a:r>
            <a:r>
              <a:rPr lang="en-US" altLang="zh-CN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《</a:t>
            </a:r>
            <a:r>
              <a:rPr lang="zh-CN" altLang="en-US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稻穗草虫</a:t>
            </a:r>
            <a:r>
              <a:rPr lang="en-US" altLang="zh-CN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》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6902252" y="595662"/>
            <a:ext cx="672124" cy="75177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0184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692696"/>
            <a:ext cx="8681826" cy="56467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GB" altLang="zh-CN" sz="3200" dirty="0">
                <a:solidFill>
                  <a:schemeClr val="accent1"/>
                </a:solidFill>
              </a:rPr>
              <a:t>What 5 categories are Chinese scripts classified into?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1225"/>
            <a:ext cx="8336977" cy="294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6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0" y="5122143"/>
            <a:ext cx="8306599" cy="50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8204405" y="1211048"/>
            <a:ext cx="672124" cy="75177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74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zh-CN" sz="3500" dirty="0">
                <a:solidFill>
                  <a:schemeClr val="accent1"/>
                </a:solidFill>
              </a:rPr>
              <a:t>What do you know about Wang </a:t>
            </a:r>
            <a:r>
              <a:rPr lang="en-GB" altLang="zh-CN" sz="3500" dirty="0" err="1">
                <a:solidFill>
                  <a:schemeClr val="accent1"/>
                </a:solidFill>
              </a:rPr>
              <a:t>Xizhi</a:t>
            </a:r>
            <a:r>
              <a:rPr lang="en-GB" altLang="zh-CN" sz="3500" dirty="0">
                <a:solidFill>
                  <a:schemeClr val="accent1"/>
                </a:solidFill>
              </a:rPr>
              <a:t>? </a:t>
            </a:r>
            <a:endParaRPr lang="en-NZ" sz="3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6" y="3242965"/>
            <a:ext cx="87249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5716" y="6329065"/>
            <a:ext cx="56605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zh-CN" altLang="en-US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楷体_GB2312" pitchFamily="49" charset="-122"/>
                <a:ea typeface="楷体_GB2312" pitchFamily="49" charset="-122"/>
              </a:rPr>
              <a:t>王羲之</a:t>
            </a:r>
            <a:r>
              <a:rPr lang="en-US" altLang="zh-CN" sz="1400" dirty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1400" dirty="0">
                <a:latin typeface="楷体_GB2312" pitchFamily="49" charset="-122"/>
                <a:ea typeface="楷体_GB2312" pitchFamily="49" charset="-122"/>
              </a:rPr>
              <a:t>兰亭序</a:t>
            </a:r>
            <a:r>
              <a:rPr lang="en-US" altLang="zh-CN" sz="1400" dirty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14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1400" dirty="0">
                <a:latin typeface="楷体_GB2312" pitchFamily="49" charset="-122"/>
                <a:ea typeface="楷体_GB2312" pitchFamily="49" charset="-122"/>
              </a:rPr>
              <a:t>Preface to the Orchid Pavilion Collection</a:t>
            </a:r>
            <a:r>
              <a:rPr lang="zh-CN" altLang="en-US" sz="1400" dirty="0">
                <a:latin typeface="楷体_GB2312" pitchFamily="49" charset="-122"/>
                <a:ea typeface="楷体_GB2312" pitchFamily="49" charset="-122"/>
              </a:rPr>
              <a:t>）</a:t>
            </a:r>
            <a:endParaRPr lang="en-US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" name="Picture 5" descr="王羲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7137"/>
            <a:ext cx="1872207" cy="234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7947390" y="480561"/>
            <a:ext cx="672124" cy="75177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3775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40" name="Rectangle 4"/>
          <p:cNvSpPr>
            <a:spLocks noGrp="1" noChangeArrowheads="1"/>
          </p:cNvSpPr>
          <p:nvPr>
            <p:ph type="title"/>
          </p:nvPr>
        </p:nvSpPr>
        <p:spPr>
          <a:xfrm>
            <a:off x="789050" y="620688"/>
            <a:ext cx="7772400" cy="720725"/>
          </a:xfrm>
        </p:spPr>
        <p:txBody>
          <a:bodyPr>
            <a:noAutofit/>
          </a:bodyPr>
          <a:lstStyle/>
          <a:p>
            <a:pPr algn="ctr"/>
            <a:r>
              <a:rPr lang="en-GB" altLang="zh-CN" sz="3200" dirty="0">
                <a:solidFill>
                  <a:schemeClr val="accent1"/>
                </a:solidFill>
              </a:rPr>
              <a:t>How long is the history of seal-cutting? </a:t>
            </a:r>
            <a:endParaRPr lang="en-US" altLang="zh-CN" sz="3200" dirty="0"/>
          </a:p>
        </p:txBody>
      </p:sp>
      <p:pic>
        <p:nvPicPr>
          <p:cNvPr id="1268741" name="Picture 5" descr="印章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2525"/>
            <a:ext cx="3870325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8742" name="Picture 6" descr="印章6玉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65625"/>
            <a:ext cx="3062287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8743" name="Picture 7" descr="印章7玉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8064" y="6226761"/>
            <a:ext cx="17091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GB" altLang="zh-CN" sz="1600" dirty="0"/>
              <a:t>Jade\wooden seals</a:t>
            </a:r>
            <a:endParaRPr lang="en-US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7988363" y="1124744"/>
            <a:ext cx="672124" cy="75177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7414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7957" name="Picture 5" descr="朱耷孔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836613"/>
            <a:ext cx="3141663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5187131" cy="2520280"/>
          </a:xfrm>
        </p:spPr>
        <p:txBody>
          <a:bodyPr>
            <a:noAutofit/>
          </a:bodyPr>
          <a:lstStyle/>
          <a:p>
            <a:r>
              <a:rPr lang="en-GB" altLang="zh-CN" sz="3500" dirty="0">
                <a:solidFill>
                  <a:schemeClr val="accent1"/>
                </a:solidFill>
              </a:rPr>
              <a:t>Why do the birds in Zhu Da paintings always hold their heads high? Why are their eyes strangely big? </a:t>
            </a:r>
            <a:endParaRPr lang="en-NZ" sz="3500" dirty="0"/>
          </a:p>
        </p:txBody>
      </p:sp>
      <p:sp>
        <p:nvSpPr>
          <p:cNvPr id="5" name="Rectangle 4"/>
          <p:cNvSpPr/>
          <p:nvPr/>
        </p:nvSpPr>
        <p:spPr>
          <a:xfrm>
            <a:off x="5868144" y="6519446"/>
            <a:ext cx="16209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altLang="zh-CN" sz="1600" dirty="0"/>
              <a:t>《</a:t>
            </a:r>
            <a:r>
              <a:rPr lang="zh-CN" altLang="en-US" sz="1600" dirty="0"/>
              <a:t>孔雀竹石图</a:t>
            </a:r>
            <a:r>
              <a:rPr lang="en-US" altLang="zh-CN" sz="1600" dirty="0"/>
              <a:t>》</a:t>
            </a:r>
            <a:endParaRPr lang="en-US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4211960" y="2636912"/>
            <a:ext cx="672124" cy="75177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991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7240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200" b="1" dirty="0"/>
              <a:t>Questions Concerning Section B</a:t>
            </a:r>
            <a:br>
              <a:rPr lang="en-US" altLang="zh-CN" sz="3200" b="1" dirty="0"/>
            </a:br>
            <a:r>
              <a:rPr lang="en-GB" altLang="zh-CN" sz="3200" b="1" dirty="0"/>
              <a:t>Calligraphy</a:t>
            </a:r>
            <a:endParaRPr lang="en-US" altLang="zh-CN" sz="3200" b="1" dirty="0"/>
          </a:p>
        </p:txBody>
      </p:sp>
      <p:sp>
        <p:nvSpPr>
          <p:cNvPr id="1236995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altLang="zh-CN" sz="2800" dirty="0"/>
              <a:t>1. What is calligraphy?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zh-CN" sz="2800" dirty="0">
                <a:solidFill>
                  <a:schemeClr val="accent1"/>
                </a:solidFill>
              </a:rPr>
              <a:t>2. What 5 categories are Chinese scripts classified into?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zh-CN" sz="2800" dirty="0"/>
              <a:t>3. How did the</a:t>
            </a:r>
            <a:r>
              <a:rPr lang="en-GB" altLang="zh-CN" sz="2800" i="1" dirty="0"/>
              <a:t> </a:t>
            </a:r>
            <a:r>
              <a:rPr lang="en-GB" altLang="zh-CN" sz="2800" i="1" dirty="0" err="1"/>
              <a:t>zhuan</a:t>
            </a:r>
            <a:r>
              <a:rPr lang="en-GB" altLang="zh-CN" sz="2800" dirty="0"/>
              <a:t> script come into being? What else may it be called?  What did Li Si do about it?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zh-CN" sz="2800" dirty="0"/>
              <a:t>4. Why was </a:t>
            </a:r>
            <a:r>
              <a:rPr lang="en-GB" altLang="zh-CN" sz="2800" i="1" dirty="0" err="1"/>
              <a:t>xiaozhuan</a:t>
            </a:r>
            <a:r>
              <a:rPr lang="en-GB" altLang="zh-CN" sz="2800" dirty="0"/>
              <a:t> further simplified? What is </a:t>
            </a:r>
            <a:r>
              <a:rPr lang="en-GB" altLang="zh-CN" sz="2800" i="1" dirty="0" err="1"/>
              <a:t>lishu</a:t>
            </a:r>
            <a:r>
              <a:rPr lang="en-GB" altLang="zh-CN" sz="2800" dirty="0"/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zh-CN" sz="2800" dirty="0"/>
              <a:t>5. What is the regular script? How long is its history?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zh-CN" sz="2800" dirty="0"/>
              <a:t>6. What are the characteristics of the cursive hand?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zh-CN" sz="2800" dirty="0"/>
              <a:t>7. What is the running hand? To what do Chinese artists often compare </a:t>
            </a:r>
            <a:r>
              <a:rPr lang="en-GB" altLang="zh-CN" sz="2800" i="1" dirty="0" err="1"/>
              <a:t>kaishu</a:t>
            </a:r>
            <a:r>
              <a:rPr lang="en-GB" altLang="zh-CN" sz="2800" dirty="0"/>
              <a:t>, </a:t>
            </a:r>
            <a:r>
              <a:rPr lang="en-GB" altLang="zh-CN" sz="2800" i="1" dirty="0" err="1"/>
              <a:t>xingshu</a:t>
            </a:r>
            <a:r>
              <a:rPr lang="en-GB" altLang="zh-CN" sz="2800" dirty="0"/>
              <a:t> and </a:t>
            </a:r>
            <a:r>
              <a:rPr lang="en-GB" altLang="zh-CN" sz="2800" i="1" dirty="0" err="1"/>
              <a:t>caoshu</a:t>
            </a:r>
            <a:r>
              <a:rPr lang="en-GB" altLang="zh-CN" sz="2800" dirty="0"/>
              <a:t>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zh-CN" sz="2800" dirty="0">
                <a:solidFill>
                  <a:schemeClr val="accent1"/>
                </a:solidFill>
              </a:rPr>
              <a:t>8. What do you know about Wang </a:t>
            </a:r>
            <a:r>
              <a:rPr lang="en-GB" altLang="zh-CN" sz="2800" dirty="0" err="1">
                <a:solidFill>
                  <a:schemeClr val="accent1"/>
                </a:solidFill>
              </a:rPr>
              <a:t>Xizhi</a:t>
            </a:r>
            <a:r>
              <a:rPr lang="en-GB" altLang="zh-CN" sz="2800" dirty="0">
                <a:solidFill>
                  <a:schemeClr val="accent1"/>
                </a:solidFill>
              </a:rPr>
              <a:t>? </a:t>
            </a:r>
            <a:endParaRPr lang="en-US" altLang="zh-CN" sz="2800" dirty="0">
              <a:solidFill>
                <a:schemeClr val="accent1"/>
              </a:solidFill>
            </a:endParaRPr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8567936" y="1556792"/>
            <a:ext cx="576064" cy="36004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6516216" y="5157192"/>
            <a:ext cx="576064" cy="36004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3289300" cy="2806700"/>
          </a:xfrm>
        </p:spPr>
        <p:txBody>
          <a:bodyPr/>
          <a:lstStyle/>
          <a:p>
            <a:r>
              <a:rPr lang="en-GB" altLang="zh-CN" sz="3200"/>
              <a:t>The seal script</a:t>
            </a:r>
            <a:endParaRPr lang="en-US" altLang="zh-CN" sz="3200"/>
          </a:p>
        </p:txBody>
      </p:sp>
      <p:pic>
        <p:nvPicPr>
          <p:cNvPr id="1234949" name="Picture 5" descr="篆刻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36613"/>
            <a:ext cx="4181475" cy="56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2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125538"/>
            <a:ext cx="7772400" cy="647700"/>
          </a:xfrm>
        </p:spPr>
        <p:txBody>
          <a:bodyPr/>
          <a:lstStyle/>
          <a:p>
            <a:pPr algn="ctr"/>
            <a:r>
              <a:rPr lang="en-GB" altLang="zh-CN" sz="3200"/>
              <a:t>The seal script</a:t>
            </a:r>
            <a:endParaRPr lang="en-US" altLang="zh-CN" sz="3200"/>
          </a:p>
        </p:txBody>
      </p:sp>
      <p:pic>
        <p:nvPicPr>
          <p:cNvPr id="1238021" name="Picture 5" descr="篆书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60575"/>
            <a:ext cx="42672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8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838200"/>
            <a:ext cx="2735263" cy="1077913"/>
          </a:xfrm>
        </p:spPr>
        <p:txBody>
          <a:bodyPr/>
          <a:lstStyle/>
          <a:p>
            <a:r>
              <a:rPr lang="en-GB" altLang="zh-CN" sz="3200"/>
              <a:t>The official </a:t>
            </a:r>
            <a:br>
              <a:rPr lang="en-GB" altLang="zh-CN" sz="3200"/>
            </a:br>
            <a:r>
              <a:rPr lang="en-GB" altLang="zh-CN" sz="3200"/>
              <a:t>script</a:t>
            </a:r>
            <a:endParaRPr lang="en-US" altLang="zh-CN" sz="3200"/>
          </a:p>
        </p:txBody>
      </p:sp>
      <p:pic>
        <p:nvPicPr>
          <p:cNvPr id="1240069" name="Picture 5" descr="隶书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381635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0072" name="Picture 8" descr="隶书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60575"/>
            <a:ext cx="2913062" cy="44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838200"/>
            <a:ext cx="2159000" cy="3167063"/>
          </a:xfrm>
        </p:spPr>
        <p:txBody>
          <a:bodyPr/>
          <a:lstStyle/>
          <a:p>
            <a:r>
              <a:rPr lang="en-GB" altLang="zh-CN" sz="3200"/>
              <a:t>The regular script</a:t>
            </a:r>
            <a:endParaRPr lang="en-US" altLang="zh-CN" sz="3200"/>
          </a:p>
        </p:txBody>
      </p:sp>
      <p:pic>
        <p:nvPicPr>
          <p:cNvPr id="1244164" name="Picture 4" descr="楷书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08050"/>
            <a:ext cx="5476875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7772400" cy="720725"/>
          </a:xfrm>
        </p:spPr>
        <p:txBody>
          <a:bodyPr/>
          <a:lstStyle/>
          <a:p>
            <a:pPr algn="ctr"/>
            <a:r>
              <a:rPr lang="en-GB" altLang="zh-CN" sz="3200"/>
              <a:t>The regular script</a:t>
            </a:r>
            <a:endParaRPr lang="en-US" altLang="zh-CN" sz="3200"/>
          </a:p>
        </p:txBody>
      </p:sp>
      <p:pic>
        <p:nvPicPr>
          <p:cNvPr id="1245189" name="Picture 5" descr="楷书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7620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0</TotalTime>
  <Words>1209</Words>
  <Application>Microsoft Office PowerPoint</Application>
  <PresentationFormat>Bildschirmpräsentation (4:3)</PresentationFormat>
  <Paragraphs>79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38</vt:i4>
      </vt:variant>
    </vt:vector>
  </HeadingPairs>
  <TitlesOfParts>
    <vt:vector size="47" baseType="lpstr">
      <vt:lpstr>楷体_GB2312</vt:lpstr>
      <vt:lpstr>Arial</vt:lpstr>
      <vt:lpstr>Calibri</vt:lpstr>
      <vt:lpstr>Constantia</vt:lpstr>
      <vt:lpstr>Times New Roman</vt:lpstr>
      <vt:lpstr>Wingdings</vt:lpstr>
      <vt:lpstr>Wingdings 2</vt:lpstr>
      <vt:lpstr>默认设计模板</vt:lpstr>
      <vt:lpstr>Flow</vt:lpstr>
      <vt:lpstr>Unit 6  Fine Arts</vt:lpstr>
      <vt:lpstr>Questions Concerning Section A  Painting</vt:lpstr>
      <vt:lpstr>PowerPoint-Präsentation</vt:lpstr>
      <vt:lpstr>Questions Concerning Section B Calligraphy</vt:lpstr>
      <vt:lpstr>The seal script</vt:lpstr>
      <vt:lpstr>The seal script</vt:lpstr>
      <vt:lpstr>The official  script</vt:lpstr>
      <vt:lpstr>The regular script</vt:lpstr>
      <vt:lpstr>The regular script</vt:lpstr>
      <vt:lpstr>The cursive hand</vt:lpstr>
      <vt:lpstr>The cursive hand</vt:lpstr>
      <vt:lpstr>The cursive hand</vt:lpstr>
      <vt:lpstr>The running hand</vt:lpstr>
      <vt:lpstr>The running hand, by Su Shi</vt:lpstr>
      <vt:lpstr>《沁园春 雪》in either the running hand or the cursive hand</vt:lpstr>
      <vt:lpstr>Questions Concerning Section C Seal-Cutting</vt:lpstr>
      <vt:lpstr>Relief or intaglio?</vt:lpstr>
      <vt:lpstr>D. Bada Shanren and Qi Baishi</vt:lpstr>
      <vt:lpstr>Questions Concerning Section D</vt:lpstr>
      <vt:lpstr>八大山人</vt:lpstr>
      <vt:lpstr>Zhu Da’s caricature and self-portrait</vt:lpstr>
      <vt:lpstr>齐 白 石</vt:lpstr>
      <vt:lpstr>齐白石 名画—— 兔、虾</vt:lpstr>
      <vt:lpstr>白石书法、画册</vt:lpstr>
      <vt:lpstr>Translation</vt:lpstr>
      <vt:lpstr>PowerPoint-Präsentation</vt:lpstr>
      <vt:lpstr>Topics for discussion</vt:lpstr>
      <vt:lpstr>See you next time!</vt:lpstr>
      <vt:lpstr>How long is the history of Chinese traditional painting? </vt:lpstr>
      <vt:lpstr>What is the greatest difference between Chinese traditional painting and Western painting?   </vt:lpstr>
      <vt:lpstr>What are the 2 major categories of Chinese painting?</vt:lpstr>
      <vt:lpstr>What are the 4 components of a Chinese traditional painting? How are painting and poetry related? </vt:lpstr>
      <vt:lpstr>What are pines, bamboo and plum flowers symbolic of in Chinese traditional painting? </vt:lpstr>
      <vt:lpstr>What is fascinating about Qi’s work? </vt:lpstr>
      <vt:lpstr>What 5 categories are Chinese scripts classified into? </vt:lpstr>
      <vt:lpstr>What do you know about Wang Xizhi? </vt:lpstr>
      <vt:lpstr>How long is the history of seal-cutting? </vt:lpstr>
      <vt:lpstr>Why do the birds in Zhu Da paintings always hold their heads high? Why are their eyes strangely big? </vt:lpstr>
    </vt:vector>
  </TitlesOfParts>
  <Company>Legend (Beijing)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    Text I   World of the Future</dc:title>
  <dc:creator>Legend User</dc:creator>
  <cp:lastModifiedBy>User</cp:lastModifiedBy>
  <cp:revision>196</cp:revision>
  <dcterms:created xsi:type="dcterms:W3CDTF">2005-10-18T12:50:43Z</dcterms:created>
  <dcterms:modified xsi:type="dcterms:W3CDTF">2020-04-13T07:20:13Z</dcterms:modified>
</cp:coreProperties>
</file>