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2" r:id="rId4"/>
    <p:sldId id="264" r:id="rId5"/>
    <p:sldId id="313" r:id="rId6"/>
    <p:sldId id="310" r:id="rId7"/>
    <p:sldId id="286" r:id="rId8"/>
  </p:sldIdLst>
  <p:sldSz cx="14630400" cy="8229600"/>
  <p:notesSz cx="8229600" cy="14630400"/>
  <p:embeddedFontLst>
    <p:embeddedFont>
      <p:font typeface="OPPOSans H" panose="02010600030101010101" charset="-122"/>
      <p:regular r:id="rId10"/>
    </p:embeddedFont>
    <p:embeddedFont>
      <p:font typeface="OPPOSans L" panose="02010600030101010101" charset="-122"/>
      <p:regular r:id="rId11"/>
    </p:embeddedFont>
    <p:embeddedFont>
      <p:font typeface="Arial Rounded MT Bold" panose="020F070403050403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erriweather Bold" panose="02010600030101010101" charset="0"/>
      <p:bold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" initials="R" lastIdx="1" clrIdx="0">
    <p:extLst>
      <p:ext uri="{19B8F6BF-5375-455C-9EA6-DF929625EA0E}">
        <p15:presenceInfo xmlns:p15="http://schemas.microsoft.com/office/powerpoint/2012/main" userId="RO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commentAuthors" Target="commentAuthor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0T18:41:51.756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0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8DB4-58B0-41E0-9663-5FF9B7A129D2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AA12-4999-4231-8229-0AE245639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60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7DA115A-F9D1-42F4-97F6-75005651C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481" y="6304819"/>
            <a:ext cx="1899920" cy="1913788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3CE171E2-4439-4155-9E5C-493C0E11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1" y="0"/>
            <a:ext cx="14652581" cy="97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0"/>
          <p:cNvSpPr/>
          <p:nvPr/>
        </p:nvSpPr>
        <p:spPr>
          <a:xfrm>
            <a:off x="305753" y="737295"/>
            <a:ext cx="8965763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The Rise of Mobile Payments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78916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highlight>
                  <a:srgbClr val="FF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Alipay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4421743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highlight>
                  <a:srgbClr val="FF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Launched in 2004, Alipay pioneered online payments for e-commerce transactions.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5" name="Text 3"/>
          <p:cNvSpPr/>
          <p:nvPr/>
        </p:nvSpPr>
        <p:spPr>
          <a:xfrm>
            <a:off x="5372695" y="378916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highlight>
                  <a:srgbClr val="FFFF00"/>
                </a:highlight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WeChat Pay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6" name="Text 4"/>
          <p:cNvSpPr/>
          <p:nvPr/>
        </p:nvSpPr>
        <p:spPr>
          <a:xfrm>
            <a:off x="5372695" y="4421743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highlight>
                  <a:srgbClr val="FFFF00"/>
                </a:highlight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Integrated into WeChat in 2013, it quickly became a daily necessity for millions.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7" name="Text 5"/>
          <p:cNvSpPr/>
          <p:nvPr/>
        </p:nvSpPr>
        <p:spPr>
          <a:xfrm>
            <a:off x="9881354" y="378916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421743"/>
            <a:ext cx="4413766" cy="10189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2020, over 85% of smartphone users in China adopted mobile payment systems.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5107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700" y="285036"/>
            <a:ext cx="2280999" cy="228099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8314" y="3478292"/>
            <a:ext cx="889956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E-commerce: Reshaping Retail</a:t>
            </a:r>
            <a:endParaRPr lang="en-US" sz="44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14" y="4533067"/>
            <a:ext cx="4344591" cy="91225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026319" y="5787390"/>
            <a:ext cx="2851071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Taobao Launch</a:t>
            </a:r>
            <a:endParaRPr lang="en-US" sz="2200" dirty="0"/>
          </a:p>
        </p:txBody>
      </p:sp>
      <p:sp>
        <p:nvSpPr>
          <p:cNvPr id="7" name="Text 2"/>
          <p:cNvSpPr/>
          <p:nvPr/>
        </p:nvSpPr>
        <p:spPr>
          <a:xfrm>
            <a:off x="1026319" y="6280547"/>
            <a:ext cx="3888581" cy="1094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Alibaba's C2C platform revolutionizes online shopping in China in 2003.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905" y="4533067"/>
            <a:ext cx="4344591" cy="912257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370909" y="5787390"/>
            <a:ext cx="2851071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JD.com Expansion</a:t>
            </a:r>
            <a:endParaRPr lang="en-US" sz="2200" dirty="0"/>
          </a:p>
        </p:txBody>
      </p:sp>
      <p:sp>
        <p:nvSpPr>
          <p:cNvPr id="10" name="Text 4"/>
          <p:cNvSpPr/>
          <p:nvPr/>
        </p:nvSpPr>
        <p:spPr>
          <a:xfrm>
            <a:off x="5370909" y="6280547"/>
            <a:ext cx="3888581" cy="1094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JD.com's B2C model gains traction, focusing on authentic products and fast delivery.</a:t>
            </a:r>
            <a:endParaRPr lang="en-US" sz="175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95" y="4533067"/>
            <a:ext cx="4344591" cy="912257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9715500" y="5787390"/>
            <a:ext cx="2851071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Live Commerce</a:t>
            </a:r>
            <a:endParaRPr lang="en-US" sz="2200" dirty="0"/>
          </a:p>
        </p:txBody>
      </p:sp>
      <p:sp>
        <p:nvSpPr>
          <p:cNvPr id="13" name="Text 6"/>
          <p:cNvSpPr/>
          <p:nvPr/>
        </p:nvSpPr>
        <p:spPr>
          <a:xfrm>
            <a:off x="9715500" y="6280547"/>
            <a:ext cx="3888581" cy="1094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Integration of live streaming and e-commerce creates a new shopping experience. </a:t>
            </a:r>
            <a:r>
              <a:rPr lang="en-US" altLang="zh-CN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Like </a:t>
            </a:r>
            <a:r>
              <a:rPr lang="en-US" altLang="zh-CN" sz="1750" dirty="0" err="1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tiktok</a:t>
            </a:r>
            <a:r>
              <a:rPr lang="en-US" altLang="zh-CN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or </a:t>
            </a:r>
            <a:r>
              <a:rPr lang="en-US" altLang="zh-CN" sz="1750" dirty="0" err="1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Kuaishou</a:t>
            </a:r>
            <a:endParaRPr lang="en-US" sz="175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2641011-8D9F-4169-97F5-4EA0F4DB8C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1081"/>
          <a:stretch/>
        </p:blipFill>
        <p:spPr>
          <a:xfrm>
            <a:off x="12800250" y="7512130"/>
            <a:ext cx="1781532" cy="698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4037" y="1729859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Bike-Sharing: Urban Mobility Reimagined</a:t>
            </a:r>
            <a:endParaRPr lang="en-US" sz="4850" dirty="0"/>
          </a:p>
        </p:txBody>
      </p:sp>
      <p:sp>
        <p:nvSpPr>
          <p:cNvPr id="5" name="Shape 1"/>
          <p:cNvSpPr/>
          <p:nvPr/>
        </p:nvSpPr>
        <p:spPr>
          <a:xfrm>
            <a:off x="864037" y="3643193"/>
            <a:ext cx="7415927" cy="2856547"/>
          </a:xfrm>
          <a:prstGeom prst="roundRect">
            <a:avLst>
              <a:gd name="adj" fmla="val 3630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879277" y="3658433"/>
            <a:ext cx="7384613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26927" y="3814167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Year</a:t>
            </a: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3591997" y="3814167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Users (millions)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6053257" y="3814167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Bikes (millions)</a:t>
            </a:r>
            <a:endParaRPr lang="en-US" sz="1900" dirty="0"/>
          </a:p>
        </p:txBody>
      </p:sp>
      <p:sp>
        <p:nvSpPr>
          <p:cNvPr id="10" name="Shape 6"/>
          <p:cNvSpPr/>
          <p:nvPr/>
        </p:nvSpPr>
        <p:spPr>
          <a:xfrm>
            <a:off x="879277" y="4364950"/>
            <a:ext cx="7384613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126927" y="4520684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2016</a:t>
            </a:r>
            <a:endParaRPr lang="en-US" sz="1900" dirty="0"/>
          </a:p>
        </p:txBody>
      </p:sp>
      <p:sp>
        <p:nvSpPr>
          <p:cNvPr id="12" name="Text 8"/>
          <p:cNvSpPr/>
          <p:nvPr/>
        </p:nvSpPr>
        <p:spPr>
          <a:xfrm>
            <a:off x="3591997" y="4520684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28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6053257" y="4520684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endParaRPr lang="en-US" sz="1900" dirty="0"/>
          </a:p>
        </p:txBody>
      </p:sp>
      <p:sp>
        <p:nvSpPr>
          <p:cNvPr id="14" name="Shape 10"/>
          <p:cNvSpPr/>
          <p:nvPr/>
        </p:nvSpPr>
        <p:spPr>
          <a:xfrm>
            <a:off x="879277" y="5071467"/>
            <a:ext cx="7384613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1"/>
          <p:cNvSpPr/>
          <p:nvPr/>
        </p:nvSpPr>
        <p:spPr>
          <a:xfrm>
            <a:off x="1126927" y="5227201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2018</a:t>
            </a:r>
            <a:endParaRPr lang="en-US" sz="1900" dirty="0"/>
          </a:p>
        </p:txBody>
      </p:sp>
      <p:sp>
        <p:nvSpPr>
          <p:cNvPr id="16" name="Text 12"/>
          <p:cNvSpPr/>
          <p:nvPr/>
        </p:nvSpPr>
        <p:spPr>
          <a:xfrm>
            <a:off x="3591997" y="5227201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235</a:t>
            </a:r>
            <a:endParaRPr lang="en-US" sz="1900" dirty="0"/>
          </a:p>
        </p:txBody>
      </p:sp>
      <p:sp>
        <p:nvSpPr>
          <p:cNvPr id="17" name="Text 13"/>
          <p:cNvSpPr/>
          <p:nvPr/>
        </p:nvSpPr>
        <p:spPr>
          <a:xfrm>
            <a:off x="6053257" y="5227201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23</a:t>
            </a:r>
            <a:endParaRPr lang="en-US" sz="1900" dirty="0"/>
          </a:p>
        </p:txBody>
      </p:sp>
      <p:sp>
        <p:nvSpPr>
          <p:cNvPr id="18" name="Shape 14"/>
          <p:cNvSpPr/>
          <p:nvPr/>
        </p:nvSpPr>
        <p:spPr>
          <a:xfrm>
            <a:off x="879277" y="5777984"/>
            <a:ext cx="7384613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1126927" y="5933718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2020</a:t>
            </a:r>
            <a:endParaRPr lang="en-US" sz="1900" dirty="0"/>
          </a:p>
        </p:txBody>
      </p:sp>
      <p:sp>
        <p:nvSpPr>
          <p:cNvPr id="20" name="Text 16"/>
          <p:cNvSpPr/>
          <p:nvPr/>
        </p:nvSpPr>
        <p:spPr>
          <a:xfrm>
            <a:off x="3591997" y="5933718"/>
            <a:ext cx="196000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340</a:t>
            </a:r>
            <a:endParaRPr lang="en-US" sz="1900" dirty="0"/>
          </a:p>
        </p:txBody>
      </p:sp>
      <p:sp>
        <p:nvSpPr>
          <p:cNvPr id="21" name="Text 17"/>
          <p:cNvSpPr/>
          <p:nvPr/>
        </p:nvSpPr>
        <p:spPr>
          <a:xfrm>
            <a:off x="6053257" y="5933718"/>
            <a:ext cx="196381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19</a:t>
            </a:r>
            <a:endParaRPr lang="en-US" sz="19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80D962D-6903-4CA5-944C-3BFB788EC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1" t="-3270" r="31073" b="3270"/>
          <a:stretch/>
        </p:blipFill>
        <p:spPr bwMode="auto">
          <a:xfrm>
            <a:off x="9806940" y="1854397"/>
            <a:ext cx="416052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E3BD9F2-5FA5-4BF7-B05E-8AE3BF5FFEEA}"/>
              </a:ext>
            </a:extLst>
          </p:cNvPr>
          <p:cNvSpPr/>
          <p:nvPr/>
        </p:nvSpPr>
        <p:spPr>
          <a:xfrm>
            <a:off x="0" y="403860"/>
            <a:ext cx="11163300" cy="6019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2FD1AD5-400A-4C64-8955-405F4D683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18" y="355065"/>
            <a:ext cx="4605322" cy="650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9922" y="1256078"/>
            <a:ext cx="12169792" cy="670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 err="1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Disscustion:Challenges</a:t>
            </a:r>
            <a:r>
              <a:rPr lang="en-US" sz="48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and Future Prospects</a:t>
            </a:r>
            <a:endParaRPr lang="en-US" sz="4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2438253"/>
            <a:ext cx="4053840" cy="25054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662058" y="560355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Threats from Data Privacy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6662058" y="6137435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Balancing innovation with user privacy remains a key challenge for tech companies.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79" y="2438253"/>
            <a:ext cx="4053840" cy="25054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10779" y="560355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Potential for Global Expansion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1110779" y="6137435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Chinese innovations are increasingly adopted and adapted worldwide.</a:t>
            </a:r>
            <a:endParaRPr lang="en-US" sz="19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6A66E3B-2821-426D-90E0-E85FFC598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8505" y="6597572"/>
            <a:ext cx="1620202" cy="163202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6C19871-786E-4F54-AF58-420FF03AC16E}"/>
              </a:ext>
            </a:extLst>
          </p:cNvPr>
          <p:cNvSpPr/>
          <p:nvPr/>
        </p:nvSpPr>
        <p:spPr>
          <a:xfrm>
            <a:off x="0" y="403860"/>
            <a:ext cx="11163300" cy="6019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F4EBD97-EBA8-4AF7-8DDC-4874E2BAB6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18" y="355065"/>
            <a:ext cx="4605322" cy="65077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D290DF0-0276-4B38-85DD-D843243EFAC6}"/>
              </a:ext>
            </a:extLst>
          </p:cNvPr>
          <p:cNvSpPr txBox="1"/>
          <p:nvPr/>
        </p:nvSpPr>
        <p:spPr>
          <a:xfrm>
            <a:off x="239922" y="2304329"/>
            <a:ext cx="1741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Pros</a:t>
            </a:r>
          </a:p>
          <a:p>
            <a:r>
              <a:rPr lang="en-US" altLang="zh-CN" sz="2800" b="1" dirty="0" err="1"/>
              <a:t>e.g</a:t>
            </a:r>
            <a:r>
              <a:rPr lang="en-US" altLang="zh-CN" sz="2800" b="1" dirty="0"/>
              <a:t>:</a:t>
            </a:r>
            <a:endParaRPr lang="zh-CN" altLang="en-US" sz="28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2A5836-86C7-4AAE-8374-A5148BD544B5}"/>
              </a:ext>
            </a:extLst>
          </p:cNvPr>
          <p:cNvSpPr txBox="1"/>
          <p:nvPr/>
        </p:nvSpPr>
        <p:spPr>
          <a:xfrm>
            <a:off x="5791201" y="2365217"/>
            <a:ext cx="1741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Cons</a:t>
            </a:r>
          </a:p>
          <a:p>
            <a:r>
              <a:rPr lang="en-US" altLang="zh-CN" sz="2800" b="1" dirty="0" err="1"/>
              <a:t>e.g</a:t>
            </a:r>
            <a:r>
              <a:rPr lang="en-US" altLang="zh-CN" sz="2800" b="1" dirty="0"/>
              <a:t>:</a:t>
            </a:r>
            <a:endParaRPr lang="zh-CN" altLang="en-US" sz="28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F3858F6-CC1D-4E3A-9111-97AD1BA3F54F}"/>
              </a:ext>
            </a:extLst>
          </p:cNvPr>
          <p:cNvSpPr txBox="1"/>
          <p:nvPr/>
        </p:nvSpPr>
        <p:spPr>
          <a:xfrm>
            <a:off x="10951607" y="7151976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Can you name more?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403860"/>
            <a:ext cx="11163300" cy="60198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rgbClr val="FF0000"/>
              </a:gs>
              <a:gs pos="100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18" y="355065"/>
            <a:ext cx="4605322" cy="650776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1242" y="6015991"/>
            <a:ext cx="4751832" cy="30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881737" y="263071"/>
            <a:ext cx="11080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zh-CN" sz="54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endParaRPr lang="zh-CN" altLang="en-US" sz="5400" b="1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8E0737-8074-4E9F-9B53-BC4F864CE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215" y="1267897"/>
            <a:ext cx="9989593" cy="16636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8E5621E-58B2-4756-BF59-001B241373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349" r="1125" b="23425"/>
          <a:stretch/>
        </p:blipFill>
        <p:spPr>
          <a:xfrm>
            <a:off x="3868215" y="3111417"/>
            <a:ext cx="10023843" cy="205433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EFB2CBD-EC68-4AE1-B15E-C5DFE19BBFB3}"/>
              </a:ext>
            </a:extLst>
          </p:cNvPr>
          <p:cNvSpPr txBox="1"/>
          <p:nvPr/>
        </p:nvSpPr>
        <p:spPr>
          <a:xfrm>
            <a:off x="940336" y="1766058"/>
            <a:ext cx="280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Ancient China</a:t>
            </a:r>
            <a:endParaRPr lang="zh-CN" altLang="en-US" sz="32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C54CCD-6D1D-45AE-A16B-B6A716C5B0D4}"/>
              </a:ext>
            </a:extLst>
          </p:cNvPr>
          <p:cNvSpPr txBox="1"/>
          <p:nvPr/>
        </p:nvSpPr>
        <p:spPr>
          <a:xfrm>
            <a:off x="940337" y="3793835"/>
            <a:ext cx="280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New China</a:t>
            </a:r>
            <a:endParaRPr lang="zh-CN" altLang="en-US" sz="32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14CB8BC-1C2C-4778-B2E6-CE7960A904A6}"/>
              </a:ext>
            </a:extLst>
          </p:cNvPr>
          <p:cNvSpPr txBox="1"/>
          <p:nvPr/>
        </p:nvSpPr>
        <p:spPr>
          <a:xfrm>
            <a:off x="940337" y="5529224"/>
            <a:ext cx="280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Future China</a:t>
            </a:r>
            <a:r>
              <a:rPr lang="zh-CN" altLang="en-US" sz="3200" b="1" dirty="0"/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B746B53-DE70-434D-9952-16DBC4DE6FBC}"/>
              </a:ext>
            </a:extLst>
          </p:cNvPr>
          <p:cNvSpPr txBox="1"/>
          <p:nvPr/>
        </p:nvSpPr>
        <p:spPr>
          <a:xfrm>
            <a:off x="2699657" y="2452914"/>
            <a:ext cx="965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Arial Rounded MT Bold" panose="020F0704030504030204" pitchFamily="34" charset="0"/>
                <a:ea typeface="Source Han Sans"/>
                <a:cs typeface="Source Han Sans"/>
              </a:rPr>
              <a:t>Question:</a:t>
            </a:r>
          </a:p>
          <a:p>
            <a:endParaRPr kumimoji="1" lang="en-US" altLang="zh-CN" sz="3600" b="1" dirty="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Arial Rounded MT Bold" panose="020F0704030504030204" pitchFamily="34" charset="0"/>
              <a:ea typeface="Source Han Sans"/>
              <a:cs typeface="Source Han Sans"/>
            </a:endParaRPr>
          </a:p>
          <a:p>
            <a:r>
              <a:rPr kumimoji="1" lang="en-US" altLang="zh-CN" sz="3600" b="1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Arial Rounded MT Bold" panose="020F0704030504030204" pitchFamily="34" charset="0"/>
                <a:ea typeface="Source Han Sans"/>
                <a:cs typeface="Source Han Sans"/>
              </a:rPr>
              <a:t>What do you think is the next new great invention that will change people's everyday routine?</a:t>
            </a:r>
            <a:endParaRPr kumimoji="1" lang="zh-CN" altLang="en-US" sz="3600" b="1" dirty="0">
              <a:latin typeface="Arial Rounded MT Bold" panose="020F0704030504030204" pitchFamily="34" charset="0"/>
            </a:endParaRPr>
          </a:p>
          <a:p>
            <a:endParaRPr lang="zh-CN" altLang="en-US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1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" y="6909934"/>
            <a:ext cx="1837936" cy="1319666"/>
          </a:xfrm>
          <a:custGeom>
            <a:avLst/>
            <a:gdLst>
              <a:gd name="connsiteX0" fmla="*/ 117974 w 1531613"/>
              <a:gd name="connsiteY0" fmla="*/ 0 h 1099722"/>
              <a:gd name="connsiteX1" fmla="*/ 1516979 w 1531613"/>
              <a:gd name="connsiteY1" fmla="*/ 1014418 h 1099722"/>
              <a:gd name="connsiteX2" fmla="*/ 1531613 w 1531613"/>
              <a:gd name="connsiteY2" fmla="*/ 1099722 h 1099722"/>
              <a:gd name="connsiteX3" fmla="*/ 0 w 1531613"/>
              <a:gd name="connsiteY3" fmla="*/ 1099722 h 1099722"/>
              <a:gd name="connsiteX4" fmla="*/ 0 w 1531613"/>
              <a:gd name="connsiteY4" fmla="*/ 5300 h 1099722"/>
            </a:gdLst>
            <a:ahLst/>
            <a:cxnLst/>
            <a:rect l="l" t="t" r="r" b="b"/>
            <a:pathLst>
              <a:path w="1531613" h="1099722">
                <a:moveTo>
                  <a:pt x="117974" y="0"/>
                </a:moveTo>
                <a:cubicBezTo>
                  <a:pt x="808062" y="0"/>
                  <a:pt x="1383822" y="435491"/>
                  <a:pt x="1516979" y="1014418"/>
                </a:cubicBezTo>
                <a:lnTo>
                  <a:pt x="1531613" y="1099722"/>
                </a:lnTo>
                <a:lnTo>
                  <a:pt x="0" y="1099722"/>
                </a:lnTo>
                <a:lnTo>
                  <a:pt x="0" y="5300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"/>
          </a:blip>
          <a:srcRect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flipH="1">
            <a:off x="6804526" y="1581296"/>
            <a:ext cx="7825874" cy="5389172"/>
          </a:xfrm>
          <a:custGeom>
            <a:avLst/>
            <a:gdLst>
              <a:gd name="connsiteX0" fmla="*/ 6521562 w 6521562"/>
              <a:gd name="connsiteY0" fmla="*/ 0 h 4490977"/>
              <a:gd name="connsiteX1" fmla="*/ 0 w 6521562"/>
              <a:gd name="connsiteY1" fmla="*/ 0 h 4490977"/>
              <a:gd name="connsiteX2" fmla="*/ 0 w 6521562"/>
              <a:gd name="connsiteY2" fmla="*/ 4490977 h 4490977"/>
              <a:gd name="connsiteX3" fmla="*/ 4506795 w 6521562"/>
              <a:gd name="connsiteY3" fmla="*/ 4490977 h 4490977"/>
            </a:gdLst>
            <a:ahLst/>
            <a:cxnLst/>
            <a:rect l="l" t="t" r="r" b="b"/>
            <a:pathLst>
              <a:path w="6521562" h="4490977">
                <a:moveTo>
                  <a:pt x="6521562" y="0"/>
                </a:moveTo>
                <a:lnTo>
                  <a:pt x="0" y="0"/>
                </a:lnTo>
                <a:lnTo>
                  <a:pt x="0" y="4490977"/>
                </a:lnTo>
                <a:lnTo>
                  <a:pt x="4506795" y="44909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/>
          </a:blip>
          <a:srcRect l="16388" t="26246" r="19679" b="1289"/>
          <a:stretch>
            <a:fillRect/>
          </a:stretch>
        </p:blipFill>
        <p:spPr>
          <a:xfrm>
            <a:off x="6901756" y="1356360"/>
            <a:ext cx="7728644" cy="5446776"/>
          </a:xfrm>
          <a:custGeom>
            <a:avLst/>
            <a:gdLst/>
            <a:ahLst/>
            <a:cxnLst/>
            <a:rect l="l" t="t" r="r" b="b"/>
            <a:pathLst>
              <a:path w="6440537" h="4538980">
                <a:moveTo>
                  <a:pt x="0" y="0"/>
                </a:moveTo>
                <a:lnTo>
                  <a:pt x="6440537" y="0"/>
                </a:lnTo>
                <a:lnTo>
                  <a:pt x="6440537" y="4538980"/>
                </a:lnTo>
                <a:lnTo>
                  <a:pt x="2014767" y="453898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>
            <a:off x="637436" y="1819123"/>
            <a:ext cx="6522720" cy="375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7320" b="1" dirty="0">
                <a:ln w="12700">
                  <a:noFill/>
                </a:ln>
                <a:gradFill>
                  <a:gsLst>
                    <a:gs pos="0">
                      <a:srgbClr val="2B299D">
                        <a:alpha val="100000"/>
                      </a:srgbClr>
                    </a:gs>
                    <a:gs pos="100000">
                      <a:srgbClr val="3E3BCC">
                        <a:alpha val="100000"/>
                      </a:srgbClr>
                    </a:gs>
                  </a:gsLst>
                  <a:lin ang="16200000" scaled="0"/>
                </a:gradFill>
                <a:latin typeface="OPPOSans H"/>
                <a:ea typeface="OPPOSans H"/>
                <a:cs typeface="OPPOSans H"/>
              </a:rPr>
              <a:t>Thanks for </a:t>
            </a:r>
            <a:r>
              <a:rPr kumimoji="1" lang="en-US" altLang="zh-CN" sz="7320" b="1" dirty="0" err="1">
                <a:ln w="12700">
                  <a:noFill/>
                </a:ln>
                <a:gradFill>
                  <a:gsLst>
                    <a:gs pos="0">
                      <a:srgbClr val="2B299D">
                        <a:alpha val="100000"/>
                      </a:srgbClr>
                    </a:gs>
                    <a:gs pos="100000">
                      <a:srgbClr val="3E3BCC">
                        <a:alpha val="100000"/>
                      </a:srgbClr>
                    </a:gs>
                  </a:gsLst>
                  <a:lin ang="16200000" scaled="0"/>
                </a:gradFill>
                <a:latin typeface="OPPOSans H"/>
                <a:ea typeface="OPPOSans H"/>
                <a:cs typeface="OPPOSans H"/>
              </a:rPr>
              <a:t>wathcing</a:t>
            </a:r>
            <a:endParaRPr kumimoji="1" lang="zh-CN" altLang="en-US" sz="2160" b="1" dirty="0"/>
          </a:p>
        </p:txBody>
      </p:sp>
      <p:sp>
        <p:nvSpPr>
          <p:cNvPr id="9" name="标题 1"/>
          <p:cNvSpPr txBox="1"/>
          <p:nvPr/>
        </p:nvSpPr>
        <p:spPr>
          <a:xfrm>
            <a:off x="1067376" y="5611893"/>
            <a:ext cx="1867849" cy="101511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92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主讲人：AiPPT
时间：20XX.XX</a:t>
            </a:r>
            <a:endParaRPr kumimoji="1" lang="zh-CN" altLang="en-US" sz="2160"/>
          </a:p>
        </p:txBody>
      </p:sp>
      <p:sp>
        <p:nvSpPr>
          <p:cNvPr id="10" name="标题 1"/>
          <p:cNvSpPr txBox="1"/>
          <p:nvPr/>
        </p:nvSpPr>
        <p:spPr>
          <a:xfrm>
            <a:off x="5185303" y="5938714"/>
            <a:ext cx="1097280" cy="1097280"/>
          </a:xfrm>
          <a:prstGeom prst="donut">
            <a:avLst/>
          </a:prstGeom>
          <a:solidFill>
            <a:schemeClr val="accent1">
              <a:alpha val="45000"/>
            </a:schemeClr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11" name="标题 1"/>
          <p:cNvSpPr txBox="1"/>
          <p:nvPr/>
        </p:nvSpPr>
        <p:spPr>
          <a:xfrm>
            <a:off x="5885506" y="1997069"/>
            <a:ext cx="587635" cy="587635"/>
          </a:xfrm>
          <a:prstGeom prst="donut">
            <a:avLst/>
          </a:prstGeom>
          <a:solidFill>
            <a:schemeClr val="accent2">
              <a:alpha val="55000"/>
            </a:schemeClr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12" name="标题 1"/>
          <p:cNvSpPr txBox="1"/>
          <p:nvPr/>
        </p:nvSpPr>
        <p:spPr>
          <a:xfrm>
            <a:off x="4140672" y="5421925"/>
            <a:ext cx="587635" cy="587635"/>
          </a:xfrm>
          <a:prstGeom prst="donut">
            <a:avLst/>
          </a:prstGeom>
          <a:solidFill>
            <a:schemeClr val="accent2">
              <a:alpha val="27000"/>
            </a:schemeClr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13" name="标题 1"/>
          <p:cNvSpPr txBox="1"/>
          <p:nvPr/>
        </p:nvSpPr>
        <p:spPr>
          <a:xfrm>
            <a:off x="591894" y="3190273"/>
            <a:ext cx="401172" cy="401172"/>
          </a:xfrm>
          <a:prstGeom prst="donut">
            <a:avLst/>
          </a:prstGeom>
          <a:solidFill>
            <a:schemeClr val="accent1">
              <a:alpha val="27000"/>
            </a:schemeClr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14" name="标题 1"/>
          <p:cNvSpPr txBox="1"/>
          <p:nvPr/>
        </p:nvSpPr>
        <p:spPr>
          <a:xfrm>
            <a:off x="7974878" y="5665957"/>
            <a:ext cx="260482" cy="260482"/>
          </a:xfrm>
          <a:prstGeom prst="donut">
            <a:avLst/>
          </a:prstGeom>
          <a:solidFill>
            <a:schemeClr val="accent2">
              <a:alpha val="27000"/>
            </a:schemeClr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15" name="标题 1"/>
          <p:cNvSpPr txBox="1"/>
          <p:nvPr/>
        </p:nvSpPr>
        <p:spPr>
          <a:xfrm>
            <a:off x="9899894" y="7342328"/>
            <a:ext cx="341386" cy="341386"/>
          </a:xfrm>
          <a:prstGeom prst="donut">
            <a:avLst/>
          </a:prstGeom>
          <a:solidFill>
            <a:schemeClr val="accent1">
              <a:alpha val="27000"/>
            </a:schemeClr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16" name="标题 1"/>
          <p:cNvSpPr txBox="1"/>
          <p:nvPr/>
        </p:nvSpPr>
        <p:spPr>
          <a:xfrm>
            <a:off x="7054718" y="7348190"/>
            <a:ext cx="260482" cy="260482"/>
          </a:xfrm>
          <a:prstGeom prst="donut">
            <a:avLst/>
          </a:prstGeom>
          <a:solidFill>
            <a:schemeClr val="accent2">
              <a:alpha val="27000"/>
            </a:schemeClr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17" name="标题 1"/>
          <p:cNvSpPr txBox="1"/>
          <p:nvPr/>
        </p:nvSpPr>
        <p:spPr>
          <a:xfrm>
            <a:off x="9857588" y="705421"/>
            <a:ext cx="186816" cy="186816"/>
          </a:xfrm>
          <a:prstGeom prst="donut">
            <a:avLst/>
          </a:prstGeom>
          <a:solidFill>
            <a:schemeClr val="accent1">
              <a:alpha val="27000"/>
            </a:schemeClr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18" name="标题 1"/>
          <p:cNvSpPr txBox="1"/>
          <p:nvPr/>
        </p:nvSpPr>
        <p:spPr>
          <a:xfrm>
            <a:off x="5121104" y="7819579"/>
            <a:ext cx="7056102" cy="410021"/>
          </a:xfrm>
          <a:custGeom>
            <a:avLst/>
            <a:gdLst>
              <a:gd name="connsiteX0" fmla="*/ 269976 w 5880085"/>
              <a:gd name="connsiteY0" fmla="*/ 0 h 341684"/>
              <a:gd name="connsiteX1" fmla="*/ 5610109 w 5880085"/>
              <a:gd name="connsiteY1" fmla="*/ 0 h 341684"/>
              <a:gd name="connsiteX2" fmla="*/ 5880085 w 5880085"/>
              <a:gd name="connsiteY2" fmla="*/ 269976 h 341684"/>
              <a:gd name="connsiteX3" fmla="*/ 5865608 w 5880085"/>
              <a:gd name="connsiteY3" fmla="*/ 341684 h 341684"/>
              <a:gd name="connsiteX4" fmla="*/ 14478 w 5880085"/>
              <a:gd name="connsiteY4" fmla="*/ 341684 h 341684"/>
              <a:gd name="connsiteX5" fmla="*/ 0 w 5880085"/>
              <a:gd name="connsiteY5" fmla="*/ 269976 h 341684"/>
              <a:gd name="connsiteX6" fmla="*/ 269976 w 5880085"/>
              <a:gd name="connsiteY6" fmla="*/ 0 h 341684"/>
            </a:gdLst>
            <a:ahLst/>
            <a:cxnLst/>
            <a:rect l="l" t="t" r="r" b="b"/>
            <a:pathLst>
              <a:path w="5880085" h="341684">
                <a:moveTo>
                  <a:pt x="269976" y="0"/>
                </a:moveTo>
                <a:lnTo>
                  <a:pt x="5610109" y="0"/>
                </a:lnTo>
                <a:cubicBezTo>
                  <a:pt x="5759213" y="0"/>
                  <a:pt x="5880085" y="120872"/>
                  <a:pt x="5880085" y="269976"/>
                </a:cubicBezTo>
                <a:lnTo>
                  <a:pt x="5865608" y="341684"/>
                </a:lnTo>
                <a:lnTo>
                  <a:pt x="14478" y="341684"/>
                </a:lnTo>
                <a:lnTo>
                  <a:pt x="0" y="269976"/>
                </a:lnTo>
                <a:cubicBezTo>
                  <a:pt x="0" y="120872"/>
                  <a:pt x="120872" y="0"/>
                  <a:pt x="269976" y="0"/>
                </a:cubicBezTo>
                <a:close/>
              </a:path>
            </a:pathLst>
          </a:custGeom>
          <a:gradFill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19" name="标题 1"/>
          <p:cNvSpPr txBox="1"/>
          <p:nvPr/>
        </p:nvSpPr>
        <p:spPr>
          <a:xfrm>
            <a:off x="0" y="7391143"/>
            <a:ext cx="6344556" cy="838457"/>
          </a:xfrm>
          <a:custGeom>
            <a:avLst/>
            <a:gdLst>
              <a:gd name="connsiteX0" fmla="*/ 2236141 w 5287130"/>
              <a:gd name="connsiteY0" fmla="*/ 0 h 698714"/>
              <a:gd name="connsiteX1" fmla="*/ 5243261 w 5287130"/>
              <a:gd name="connsiteY1" fmla="*/ 664883 h 698714"/>
              <a:gd name="connsiteX2" fmla="*/ 5287130 w 5287130"/>
              <a:gd name="connsiteY2" fmla="*/ 698714 h 698714"/>
              <a:gd name="connsiteX3" fmla="*/ 0 w 5287130"/>
              <a:gd name="connsiteY3" fmla="*/ 698714 h 698714"/>
              <a:gd name="connsiteX4" fmla="*/ 0 w 5287130"/>
              <a:gd name="connsiteY4" fmla="*/ 310633 h 698714"/>
              <a:gd name="connsiteX5" fmla="*/ 60780 w 5287130"/>
              <a:gd name="connsiteY5" fmla="*/ 290111 h 698714"/>
              <a:gd name="connsiteX6" fmla="*/ 2236141 w 5287130"/>
              <a:gd name="connsiteY6" fmla="*/ 0 h 698714"/>
            </a:gdLst>
            <a:ahLst/>
            <a:cxnLst/>
            <a:rect l="l" t="t" r="r" b="b"/>
            <a:pathLst>
              <a:path w="5287130" h="698714">
                <a:moveTo>
                  <a:pt x="2236141" y="0"/>
                </a:moveTo>
                <a:cubicBezTo>
                  <a:pt x="3534656" y="0"/>
                  <a:pt x="4664140" y="268849"/>
                  <a:pt x="5243261" y="664883"/>
                </a:cubicBezTo>
                <a:lnTo>
                  <a:pt x="5287130" y="698714"/>
                </a:lnTo>
                <a:lnTo>
                  <a:pt x="0" y="698714"/>
                </a:lnTo>
                <a:lnTo>
                  <a:pt x="0" y="310633"/>
                </a:lnTo>
                <a:lnTo>
                  <a:pt x="60780" y="290111"/>
                </a:lnTo>
                <a:cubicBezTo>
                  <a:pt x="651937" y="108873"/>
                  <a:pt x="1409814" y="0"/>
                  <a:pt x="2236141" y="0"/>
                </a:cubicBez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20" name="标题 1"/>
          <p:cNvSpPr txBox="1"/>
          <p:nvPr/>
        </p:nvSpPr>
        <p:spPr>
          <a:xfrm>
            <a:off x="10430069" y="7360920"/>
            <a:ext cx="4200331" cy="868680"/>
          </a:xfrm>
          <a:custGeom>
            <a:avLst/>
            <a:gdLst>
              <a:gd name="connsiteX0" fmla="*/ 3083648 w 3500276"/>
              <a:gd name="connsiteY0" fmla="*/ 0 h 723900"/>
              <a:gd name="connsiteX1" fmla="*/ 3433311 w 3500276"/>
              <a:gd name="connsiteY1" fmla="*/ 6559 h 723900"/>
              <a:gd name="connsiteX2" fmla="*/ 3500276 w 3500276"/>
              <a:gd name="connsiteY2" fmla="*/ 10356 h 723900"/>
              <a:gd name="connsiteX3" fmla="*/ 3500276 w 3500276"/>
              <a:gd name="connsiteY3" fmla="*/ 723900 h 723900"/>
              <a:gd name="connsiteX4" fmla="*/ 0 w 3500276"/>
              <a:gd name="connsiteY4" fmla="*/ 723900 h 723900"/>
              <a:gd name="connsiteX5" fmla="*/ 76529 w 3500276"/>
              <a:gd name="connsiteY5" fmla="*/ 664883 h 723900"/>
              <a:gd name="connsiteX6" fmla="*/ 3083648 w 3500276"/>
              <a:gd name="connsiteY6" fmla="*/ 0 h 723900"/>
            </a:gdLst>
            <a:ahLst/>
            <a:cxnLst/>
            <a:rect l="l" t="t" r="r" b="b"/>
            <a:pathLst>
              <a:path w="3500276" h="723900">
                <a:moveTo>
                  <a:pt x="3083648" y="0"/>
                </a:moveTo>
                <a:cubicBezTo>
                  <a:pt x="3201695" y="0"/>
                  <a:pt x="3318344" y="2222"/>
                  <a:pt x="3433311" y="6559"/>
                </a:cubicBezTo>
                <a:lnTo>
                  <a:pt x="3500276" y="10356"/>
                </a:lnTo>
                <a:lnTo>
                  <a:pt x="3500276" y="723900"/>
                </a:lnTo>
                <a:lnTo>
                  <a:pt x="0" y="723900"/>
                </a:lnTo>
                <a:lnTo>
                  <a:pt x="76529" y="664883"/>
                </a:lnTo>
                <a:cubicBezTo>
                  <a:pt x="655649" y="268849"/>
                  <a:pt x="1785134" y="0"/>
                  <a:pt x="3083648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sp>
        <p:nvSpPr>
          <p:cNvPr id="21" name="标题 1"/>
          <p:cNvSpPr txBox="1"/>
          <p:nvPr/>
        </p:nvSpPr>
        <p:spPr>
          <a:xfrm rot="1155181">
            <a:off x="12965285" y="-243683"/>
            <a:ext cx="1822840" cy="660426"/>
          </a:xfrm>
          <a:custGeom>
            <a:avLst/>
            <a:gdLst>
              <a:gd name="connsiteX0" fmla="*/ 1328692 w 1519033"/>
              <a:gd name="connsiteY0" fmla="*/ 0 h 550355"/>
              <a:gd name="connsiteX1" fmla="*/ 1519033 w 1519033"/>
              <a:gd name="connsiteY1" fmla="*/ 544960 h 550355"/>
              <a:gd name="connsiteX2" fmla="*/ 1231421 w 1519033"/>
              <a:gd name="connsiteY2" fmla="*/ 550355 h 550355"/>
              <a:gd name="connsiteX3" fmla="*/ 214453 w 1519033"/>
              <a:gd name="connsiteY3" fmla="*/ 493238 h 550355"/>
              <a:gd name="connsiteX4" fmla="*/ 0 w 1519033"/>
              <a:gd name="connsiteY4" fmla="*/ 464079 h 550355"/>
            </a:gdLst>
            <a:ahLst/>
            <a:cxnLst/>
            <a:rect l="l" t="t" r="r" b="b"/>
            <a:pathLst>
              <a:path w="1519033" h="550355">
                <a:moveTo>
                  <a:pt x="1328692" y="0"/>
                </a:moveTo>
                <a:lnTo>
                  <a:pt x="1519033" y="544960"/>
                </a:lnTo>
                <a:lnTo>
                  <a:pt x="1231421" y="550355"/>
                </a:lnTo>
                <a:cubicBezTo>
                  <a:pt x="877280" y="550355"/>
                  <a:pt x="535713" y="530358"/>
                  <a:pt x="214453" y="493238"/>
                </a:cubicBezTo>
                <a:lnTo>
                  <a:pt x="0" y="46407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109728" tIns="54864" rIns="109728" bIns="54864" rtlCol="0" anchor="ctr"/>
          <a:lstStyle/>
          <a:p>
            <a:pPr algn="ctr"/>
            <a:endParaRPr kumimoji="1" lang="zh-CN" altLang="en-US" sz="216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1D94F26-BB65-4074-B7AE-DD604F5D47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61" y="390914"/>
            <a:ext cx="4605322" cy="65077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19.52125984252,&quot;width&quot;:7097.840944881889}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223</Words>
  <Application>Microsoft Office PowerPoint</Application>
  <PresentationFormat>自定义</PresentationFormat>
  <Paragraphs>49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 Rounded MT Bold</vt:lpstr>
      <vt:lpstr>OPPOSans H</vt:lpstr>
      <vt:lpstr>微软雅黑</vt:lpstr>
      <vt:lpstr>Calibri Light</vt:lpstr>
      <vt:lpstr>OPPOSans L</vt:lpstr>
      <vt:lpstr>Calibri</vt:lpstr>
      <vt:lpstr>等线</vt:lpstr>
      <vt:lpstr>Open Sans</vt:lpstr>
      <vt:lpstr>Merriweather Bold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ROG</cp:lastModifiedBy>
  <cp:revision>11</cp:revision>
  <dcterms:created xsi:type="dcterms:W3CDTF">2024-10-10T09:47:01Z</dcterms:created>
  <dcterms:modified xsi:type="dcterms:W3CDTF">2024-11-18T09:58:37Z</dcterms:modified>
</cp:coreProperties>
</file>