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8" r:id="rId4"/>
    <p:sldId id="260" r:id="rId5"/>
    <p:sldId id="261" r:id="rId6"/>
    <p:sldId id="262" r:id="rId7"/>
    <p:sldId id="263" r:id="rId8"/>
    <p:sldId id="264" r:id="rId9"/>
    <p:sldId id="26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6" d="100"/>
          <a:sy n="96" d="100"/>
        </p:scale>
        <p:origin x="86" y="1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ADDE0-A1FE-4C27-8320-FECAE6EE6C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DC2245-DF8F-4B8E-A47B-3B5AA5CAA3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D1FA80-5F46-4B98-BC2B-4AF252D3A76D}"/>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5" name="Footer Placeholder 4">
            <a:extLst>
              <a:ext uri="{FF2B5EF4-FFF2-40B4-BE49-F238E27FC236}">
                <a16:creationId xmlns:a16="http://schemas.microsoft.com/office/drawing/2014/main" id="{099A23AE-9A66-48DF-AFB3-D9A024E7F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0584BA-DA64-4953-8984-3A86B4F83069}"/>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2637688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C3FFD-AD11-41C1-9365-390BA430D6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5CE830-BCC2-438E-812D-4DE508CDF2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B74DAA-ADDC-4943-AA9C-E3281A1A0D82}"/>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5" name="Footer Placeholder 4">
            <a:extLst>
              <a:ext uri="{FF2B5EF4-FFF2-40B4-BE49-F238E27FC236}">
                <a16:creationId xmlns:a16="http://schemas.microsoft.com/office/drawing/2014/main" id="{07A36ACF-536A-4F3E-8843-7426DFD67A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30EE23-F984-4160-B299-A183EB94ECBF}"/>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1515916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12EBCF-FBDF-4C10-BEFD-FB62449BCF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03D701-15B3-4AD1-9386-7FEC92D36B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CFABCA-56CC-4912-8EFC-396BE3BFCC2A}"/>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5" name="Footer Placeholder 4">
            <a:extLst>
              <a:ext uri="{FF2B5EF4-FFF2-40B4-BE49-F238E27FC236}">
                <a16:creationId xmlns:a16="http://schemas.microsoft.com/office/drawing/2014/main" id="{74CD2C81-B95C-4473-ABDB-971C1BA3BC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DBFCCC-F1A7-4CB9-90DF-7E49AD48A9E2}"/>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3648018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1409D-D8D7-424C-9E8A-5FC759AB8A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B53D16-7D8D-4B45-92AB-22FD276581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B4866F-9302-49DD-979D-8C6051B42570}"/>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5" name="Footer Placeholder 4">
            <a:extLst>
              <a:ext uri="{FF2B5EF4-FFF2-40B4-BE49-F238E27FC236}">
                <a16:creationId xmlns:a16="http://schemas.microsoft.com/office/drawing/2014/main" id="{8119174E-D011-4D46-B32E-96B81CC3B8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CEEB71-EDB6-4368-9160-0BAC14181C58}"/>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460650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2C4C4-AC20-4F2F-BBFF-5848E3377D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2F2667-62E0-4A2E-A963-C084AC0A58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020977-28FF-4FA6-AC88-B31308C6A192}"/>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5" name="Footer Placeholder 4">
            <a:extLst>
              <a:ext uri="{FF2B5EF4-FFF2-40B4-BE49-F238E27FC236}">
                <a16:creationId xmlns:a16="http://schemas.microsoft.com/office/drawing/2014/main" id="{4EF1A18E-CEB8-4DE3-A422-C25C9B41B7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779A36-C0FD-4269-8E49-3F08E04764F1}"/>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1553719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34DF8-B602-4D4C-9EDB-43B3516BB2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86C1EF-8488-4E18-8F56-4BF0BD87F4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E7053C-E578-4A75-A7C3-57BD0EEF78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2A4FE4-2D6A-45E9-A0ED-36C2075CBF45}"/>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6" name="Footer Placeholder 5">
            <a:extLst>
              <a:ext uri="{FF2B5EF4-FFF2-40B4-BE49-F238E27FC236}">
                <a16:creationId xmlns:a16="http://schemas.microsoft.com/office/drawing/2014/main" id="{46453214-4C3A-4EB2-8CCE-FC492E6719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AEB794-7CD2-4004-AFFE-290A91515B3E}"/>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2841067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82C4-E072-4A63-91E7-132083A4B4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F48C9A-AFEF-4FE5-9DDB-3E5427D731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B70605-CADE-41DF-B9FC-E1A417B0A2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C2D79C-31C7-4F06-96D0-B65A23D8B3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4202E8-C548-45AC-8DB0-499E29CAB4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139B81-BDFD-43BE-98D7-DF8C8A31DDBD}"/>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8" name="Footer Placeholder 7">
            <a:extLst>
              <a:ext uri="{FF2B5EF4-FFF2-40B4-BE49-F238E27FC236}">
                <a16:creationId xmlns:a16="http://schemas.microsoft.com/office/drawing/2014/main" id="{46A8FF48-CA97-48A9-9C50-02315F0C1F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FB04D5-3F27-4962-8E0A-FF7F4628737A}"/>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3176897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8AE56-2074-4387-AB47-C8AB44FC2C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6C303D-D87F-43BB-88C9-31776A9E1E5A}"/>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4" name="Footer Placeholder 3">
            <a:extLst>
              <a:ext uri="{FF2B5EF4-FFF2-40B4-BE49-F238E27FC236}">
                <a16:creationId xmlns:a16="http://schemas.microsoft.com/office/drawing/2014/main" id="{935C8F24-3C43-456C-90D5-20EF74DBD8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8130B0-D986-47D3-B933-29525CB005F0}"/>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1912604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9D84F3-18A2-483B-B71A-280BF74D7366}"/>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3" name="Footer Placeholder 2">
            <a:extLst>
              <a:ext uri="{FF2B5EF4-FFF2-40B4-BE49-F238E27FC236}">
                <a16:creationId xmlns:a16="http://schemas.microsoft.com/office/drawing/2014/main" id="{0878CAB7-FB4D-4B0B-9756-D904DC73D1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C0E3D7-0273-4C92-BC27-557B49E4C9A3}"/>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317208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F28C-93CE-4A01-82F9-C92600FD6C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397006-21C1-45F0-B325-0A3DD9EA0D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9AB2E8-F1D7-4624-A841-2FC6D51FED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168DB6-3884-4AD2-9DC8-28F342829C0B}"/>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6" name="Footer Placeholder 5">
            <a:extLst>
              <a:ext uri="{FF2B5EF4-FFF2-40B4-BE49-F238E27FC236}">
                <a16:creationId xmlns:a16="http://schemas.microsoft.com/office/drawing/2014/main" id="{5ADE2274-2BEA-49CB-8764-C7E2EA23B2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59F3FF-982E-4185-BF71-8E207EF85389}"/>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148694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007A3-B18C-4416-B601-B2F4147A54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B660DB-DEC7-42F4-B9C3-1FFBC877E7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40F72A-89C4-461F-817D-14A02CE773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16103-ADE4-4FBC-BACC-C7AEC9E6BBA1}"/>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6" name="Footer Placeholder 5">
            <a:extLst>
              <a:ext uri="{FF2B5EF4-FFF2-40B4-BE49-F238E27FC236}">
                <a16:creationId xmlns:a16="http://schemas.microsoft.com/office/drawing/2014/main" id="{7B21CF07-E967-4EAF-8E27-8568C80298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C1F3B5-B583-4DD8-8473-FC5BD08A7EF5}"/>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1187127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72ECB4-4A3C-4463-AA84-02C1BD22C7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D50CEF-CDA9-4245-8017-24A90253A2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F7AE21-43FC-4EB2-A81C-75B2AAB414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FE3C67-E349-4F0D-BF6D-B5AEDF2E086B}" type="datetimeFigureOut">
              <a:rPr lang="en-US" smtClean="0"/>
              <a:t>10/25/2020</a:t>
            </a:fld>
            <a:endParaRPr lang="en-US"/>
          </a:p>
        </p:txBody>
      </p:sp>
      <p:sp>
        <p:nvSpPr>
          <p:cNvPr id="5" name="Footer Placeholder 4">
            <a:extLst>
              <a:ext uri="{FF2B5EF4-FFF2-40B4-BE49-F238E27FC236}">
                <a16:creationId xmlns:a16="http://schemas.microsoft.com/office/drawing/2014/main" id="{D19F8F14-BFE2-4805-B2F4-7B13561BBD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82F8F3-57F9-49C3-B227-E29FDEE806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BB50AA-2C92-41B7-84D3-5694EBF87BF9}" type="slidenum">
              <a:rPr lang="en-US" smtClean="0"/>
              <a:t>‹#›</a:t>
            </a:fld>
            <a:endParaRPr lang="en-US"/>
          </a:p>
        </p:txBody>
      </p:sp>
    </p:spTree>
    <p:extLst>
      <p:ext uri="{BB962C8B-B14F-4D97-AF65-F5344CB8AC3E}">
        <p14:creationId xmlns:p14="http://schemas.microsoft.com/office/powerpoint/2010/main" val="1414103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BF89A7-736A-4212-9CF4-1C1915AB3AE3}"/>
              </a:ext>
            </a:extLst>
          </p:cNvPr>
          <p:cNvSpPr/>
          <p:nvPr/>
        </p:nvSpPr>
        <p:spPr>
          <a:xfrm>
            <a:off x="4216400" y="2286000"/>
            <a:ext cx="4124960" cy="1869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00D1687-30BC-41CE-87E4-62EDBFE61849}"/>
              </a:ext>
            </a:extLst>
          </p:cNvPr>
          <p:cNvPicPr>
            <a:picLocks noChangeAspect="1"/>
          </p:cNvPicPr>
          <p:nvPr/>
        </p:nvPicPr>
        <p:blipFill>
          <a:blip r:embed="rId2"/>
          <a:stretch>
            <a:fillRect/>
          </a:stretch>
        </p:blipFill>
        <p:spPr>
          <a:xfrm>
            <a:off x="2443480" y="0"/>
            <a:ext cx="6858000" cy="6858000"/>
          </a:xfrm>
          <a:prstGeom prst="rect">
            <a:avLst/>
          </a:prstGeom>
        </p:spPr>
      </p:pic>
      <p:sp>
        <p:nvSpPr>
          <p:cNvPr id="7" name="Rectangle 6">
            <a:extLst>
              <a:ext uri="{FF2B5EF4-FFF2-40B4-BE49-F238E27FC236}">
                <a16:creationId xmlns:a16="http://schemas.microsoft.com/office/drawing/2014/main" id="{2E3040E0-2C51-424E-B1A8-ACD5C19B7F52}"/>
              </a:ext>
            </a:extLst>
          </p:cNvPr>
          <p:cNvSpPr/>
          <p:nvPr/>
        </p:nvSpPr>
        <p:spPr>
          <a:xfrm>
            <a:off x="3911600" y="2143760"/>
            <a:ext cx="4561840" cy="2042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kern="100">
                <a:solidFill>
                  <a:schemeClr val="tx1"/>
                </a:solidFill>
                <a:effectLst/>
                <a:latin typeface="Times New Roman" panose="02020603050405020304" pitchFamily="18" charset="0"/>
                <a:ea typeface="宋体" panose="02010600030101010101" pitchFamily="2" charset="-122"/>
              </a:rPr>
              <a:t>Traditional Cuisine </a:t>
            </a:r>
            <a:br>
              <a:rPr lang="fr-FR" sz="3000" b="1" kern="100">
                <a:solidFill>
                  <a:schemeClr val="tx1"/>
                </a:solidFill>
                <a:effectLst/>
                <a:latin typeface="Times New Roman" panose="02020603050405020304" pitchFamily="18" charset="0"/>
                <a:ea typeface="宋体" panose="02010600030101010101" pitchFamily="2" charset="-122"/>
              </a:rPr>
            </a:br>
            <a:r>
              <a:rPr lang="fr-FR" sz="3000" b="1" kern="100">
                <a:solidFill>
                  <a:schemeClr val="tx1"/>
                </a:solidFill>
                <a:effectLst/>
                <a:latin typeface="Times New Roman" panose="02020603050405020304" pitchFamily="18" charset="0"/>
                <a:ea typeface="宋体" panose="02010600030101010101" pitchFamily="2" charset="-122"/>
              </a:rPr>
              <a:t>                                       </a:t>
            </a:r>
            <a:r>
              <a:rPr lang="fr-FR" sz="2800" b="1" i="1" kern="100">
                <a:solidFill>
                  <a:schemeClr val="accent2">
                    <a:lumMod val="75000"/>
                  </a:schemeClr>
                </a:solidFill>
                <a:effectLst/>
                <a:latin typeface="Times New Roman" panose="02020603050405020304" pitchFamily="18" charset="0"/>
                <a:ea typeface="宋体" panose="02010600030101010101" pitchFamily="2" charset="-122"/>
              </a:rPr>
              <a:t>__</a:t>
            </a:r>
            <a:r>
              <a:rPr lang="en-US" sz="2800" b="1" i="1">
                <a:solidFill>
                  <a:schemeClr val="accent2">
                    <a:lumMod val="75000"/>
                  </a:schemeClr>
                </a:solidFill>
                <a:effectLst/>
                <a:latin typeface="Times New Roman" panose="02020603050405020304" pitchFamily="18" charset="0"/>
                <a:ea typeface="Arial Unicode MS"/>
                <a:cs typeface="Times New Roman (Body CS)"/>
              </a:rPr>
              <a:t>The Art of Chinese Cooking__</a:t>
            </a:r>
            <a:endParaRPr lang="en-US" sz="2800">
              <a:solidFill>
                <a:schemeClr val="accent2">
                  <a:lumMod val="75000"/>
                </a:schemeClr>
              </a:solidFill>
            </a:endParaRPr>
          </a:p>
        </p:txBody>
      </p:sp>
      <p:sp>
        <p:nvSpPr>
          <p:cNvPr id="9" name="Rectangle: Rounded Corners 8">
            <a:extLst>
              <a:ext uri="{FF2B5EF4-FFF2-40B4-BE49-F238E27FC236}">
                <a16:creationId xmlns:a16="http://schemas.microsoft.com/office/drawing/2014/main" id="{673E5638-4C88-469A-BB9A-A39FC9A33F28}"/>
              </a:ext>
            </a:extLst>
          </p:cNvPr>
          <p:cNvSpPr/>
          <p:nvPr/>
        </p:nvSpPr>
        <p:spPr>
          <a:xfrm>
            <a:off x="5994400" y="5618480"/>
            <a:ext cx="2997200" cy="9855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a:solidFill>
                  <a:schemeClr val="accent1">
                    <a:lumMod val="50000"/>
                  </a:schemeClr>
                </a:solidFill>
                <a:effectLst/>
                <a:latin typeface="Times New Roman" panose="02020603050405020304" pitchFamily="18" charset="0"/>
                <a:ea typeface="Arial Unicode MS"/>
                <a:cs typeface="Times New Roman (Body CS)"/>
              </a:rPr>
              <a:t>SAFFANA  ALSIED </a:t>
            </a:r>
          </a:p>
          <a:p>
            <a:r>
              <a:rPr lang="en-US" sz="2200">
                <a:solidFill>
                  <a:schemeClr val="accent1">
                    <a:lumMod val="50000"/>
                  </a:schemeClr>
                </a:solidFill>
                <a:effectLst/>
                <a:latin typeface="Times New Roman" panose="02020603050405020304" pitchFamily="18" charset="0"/>
                <a:ea typeface="Arial Unicode MS"/>
                <a:cs typeface="Times New Roman (Body CS)"/>
              </a:rPr>
              <a:t>HA THI THU HANG</a:t>
            </a:r>
            <a:endParaRPr lang="en-US" sz="2200">
              <a:solidFill>
                <a:schemeClr val="accent1">
                  <a:lumMod val="50000"/>
                </a:schemeClr>
              </a:solidFill>
            </a:endParaRPr>
          </a:p>
        </p:txBody>
      </p:sp>
    </p:spTree>
    <p:extLst>
      <p:ext uri="{BB962C8B-B14F-4D97-AF65-F5344CB8AC3E}">
        <p14:creationId xmlns:p14="http://schemas.microsoft.com/office/powerpoint/2010/main" val="4051615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77DC4-07F1-4EA3-B3CB-DB909559BE29}"/>
              </a:ext>
            </a:extLst>
          </p:cNvPr>
          <p:cNvSpPr>
            <a:spLocks noGrp="1"/>
          </p:cNvSpPr>
          <p:nvPr>
            <p:ph type="title"/>
          </p:nvPr>
        </p:nvSpPr>
        <p:spPr>
          <a:xfrm>
            <a:off x="1291425" y="1078814"/>
            <a:ext cx="3773557" cy="1436247"/>
          </a:xfrm>
        </p:spPr>
        <p:txBody>
          <a:bodyPr>
            <a:noAutofit/>
          </a:bodyPr>
          <a:lstStyle/>
          <a:p>
            <a:r>
              <a:rPr lang="en-US" altLang="zh-CN" sz="3600" b="1" i="1">
                <a:solidFill>
                  <a:schemeClr val="accent2">
                    <a:lumMod val="75000"/>
                  </a:schemeClr>
                </a:solidFill>
                <a:latin typeface="Times New Roman" panose="02020603050405020304" pitchFamily="18" charset="0"/>
                <a:ea typeface="华文琥珀" panose="02010800040101010101" pitchFamily="2" charset="-122"/>
                <a:cs typeface="Times New Roman" panose="02020603050405020304" pitchFamily="18" charset="0"/>
              </a:rPr>
              <a:t>Brief Introduction of  </a:t>
            </a:r>
            <a:r>
              <a:rPr lang="en-US" sz="3600" b="1" i="1">
                <a:solidFill>
                  <a:schemeClr val="accent2">
                    <a:lumMod val="75000"/>
                  </a:schemeClr>
                </a:solidFill>
                <a:effectLst/>
                <a:latin typeface="Times New Roman" panose="02020603050405020304" pitchFamily="18" charset="0"/>
                <a:ea typeface="Arial Unicode MS"/>
                <a:cs typeface="Times New Roman (Body CS)"/>
              </a:rPr>
              <a:t>The Art of Chinese Cooking</a:t>
            </a:r>
            <a:endParaRPr lang="en-US" sz="3600" i="1">
              <a:solidFill>
                <a:schemeClr val="accent2">
                  <a:lumMod val="75000"/>
                </a:schemeClr>
              </a:solidFill>
            </a:endParaRPr>
          </a:p>
        </p:txBody>
      </p:sp>
      <p:pic>
        <p:nvPicPr>
          <p:cNvPr id="5" name="Picture 4">
            <a:extLst>
              <a:ext uri="{FF2B5EF4-FFF2-40B4-BE49-F238E27FC236}">
                <a16:creationId xmlns:a16="http://schemas.microsoft.com/office/drawing/2014/main" id="{739BF56F-AC57-43BF-9C0E-56A1AFE6BD49}"/>
              </a:ext>
            </a:extLst>
          </p:cNvPr>
          <p:cNvPicPr>
            <a:picLocks noChangeAspect="1"/>
          </p:cNvPicPr>
          <p:nvPr/>
        </p:nvPicPr>
        <p:blipFill>
          <a:blip r:embed="rId2"/>
          <a:stretch>
            <a:fillRect/>
          </a:stretch>
        </p:blipFill>
        <p:spPr>
          <a:xfrm>
            <a:off x="6339675" y="444633"/>
            <a:ext cx="5077736" cy="3409337"/>
          </a:xfrm>
          <a:prstGeom prst="rect">
            <a:avLst/>
          </a:prstGeom>
        </p:spPr>
      </p:pic>
      <p:pic>
        <p:nvPicPr>
          <p:cNvPr id="7" name="Picture 6">
            <a:extLst>
              <a:ext uri="{FF2B5EF4-FFF2-40B4-BE49-F238E27FC236}">
                <a16:creationId xmlns:a16="http://schemas.microsoft.com/office/drawing/2014/main" id="{562150B0-8D91-476A-99BD-35A0AC0C701D}"/>
              </a:ext>
            </a:extLst>
          </p:cNvPr>
          <p:cNvPicPr>
            <a:picLocks noChangeAspect="1"/>
          </p:cNvPicPr>
          <p:nvPr/>
        </p:nvPicPr>
        <p:blipFill rotWithShape="1">
          <a:blip r:embed="rId3">
            <a:extLst>
              <a:ext uri="{28A0092B-C50C-407E-A947-70E740481C1C}">
                <a14:useLocalDpi xmlns:a14="http://schemas.microsoft.com/office/drawing/2010/main" val="0"/>
              </a:ext>
            </a:extLst>
          </a:blip>
          <a:srcRect l="1" r="-248" b="9449"/>
          <a:stretch/>
        </p:blipFill>
        <p:spPr>
          <a:xfrm>
            <a:off x="774589" y="3153492"/>
            <a:ext cx="4933167" cy="3276859"/>
          </a:xfrm>
          <a:prstGeom prst="rect">
            <a:avLst/>
          </a:prstGeom>
        </p:spPr>
      </p:pic>
    </p:spTree>
    <p:extLst>
      <p:ext uri="{BB962C8B-B14F-4D97-AF65-F5344CB8AC3E}">
        <p14:creationId xmlns:p14="http://schemas.microsoft.com/office/powerpoint/2010/main" val="933977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77DC4-07F1-4EA3-B3CB-DB909559BE29}"/>
              </a:ext>
            </a:extLst>
          </p:cNvPr>
          <p:cNvSpPr>
            <a:spLocks noGrp="1"/>
          </p:cNvSpPr>
          <p:nvPr>
            <p:ph type="title"/>
          </p:nvPr>
        </p:nvSpPr>
        <p:spPr>
          <a:xfrm>
            <a:off x="1176792" y="365126"/>
            <a:ext cx="2751151" cy="970694"/>
          </a:xfrm>
        </p:spPr>
        <p:txBody>
          <a:bodyPr>
            <a:normAutofit/>
          </a:bodyPr>
          <a:lstStyle/>
          <a:p>
            <a:r>
              <a:rPr lang="en-US" sz="3200" b="1">
                <a:solidFill>
                  <a:schemeClr val="accent2">
                    <a:lumMod val="75000"/>
                  </a:schemeClr>
                </a:solidFill>
                <a:latin typeface="Times New Roman" panose="02020603050405020304" pitchFamily="18" charset="0"/>
                <a:cs typeface="Times New Roman" panose="02020603050405020304" pitchFamily="18" charset="0"/>
              </a:rPr>
              <a:t>Ingredients</a:t>
            </a:r>
          </a:p>
        </p:txBody>
      </p:sp>
      <p:sp>
        <p:nvSpPr>
          <p:cNvPr id="3" name="Content Placeholder 2">
            <a:extLst>
              <a:ext uri="{FF2B5EF4-FFF2-40B4-BE49-F238E27FC236}">
                <a16:creationId xmlns:a16="http://schemas.microsoft.com/office/drawing/2014/main" id="{4A1600F0-A393-4181-9863-13E5D888E47F}"/>
              </a:ext>
            </a:extLst>
          </p:cNvPr>
          <p:cNvSpPr>
            <a:spLocks noGrp="1"/>
          </p:cNvSpPr>
          <p:nvPr>
            <p:ph idx="1"/>
          </p:nvPr>
        </p:nvSpPr>
        <p:spPr>
          <a:xfrm>
            <a:off x="143124" y="1480931"/>
            <a:ext cx="4835276" cy="2135767"/>
          </a:xfrm>
        </p:spPr>
        <p:txBody>
          <a:bodyPr>
            <a:noAutofit/>
          </a:bodyPr>
          <a:lstStyle/>
          <a:p>
            <a:pPr algn="just"/>
            <a:r>
              <a:rPr lang="en-US" sz="1800">
                <a:solidFill>
                  <a:schemeClr val="accent1">
                    <a:lumMod val="75000"/>
                  </a:schemeClr>
                </a:solidFill>
                <a:latin typeface="Times New Roman" panose="02020603050405020304" pitchFamily="18" charset="0"/>
                <a:cs typeface="Times New Roman" panose="02020603050405020304" pitchFamily="18" charset="0"/>
              </a:rPr>
              <a:t>Chinese cuisine uses a variety of raw materials </a:t>
            </a:r>
          </a:p>
          <a:p>
            <a:pPr algn="just"/>
            <a:r>
              <a:rPr lang="en-US" sz="1800">
                <a:solidFill>
                  <a:schemeClr val="accent1">
                    <a:lumMod val="75000"/>
                  </a:schemeClr>
                </a:solidFill>
                <a:latin typeface="Times New Roman" panose="02020603050405020304" pitchFamily="18" charset="0"/>
                <a:cs typeface="Times New Roman" panose="02020603050405020304" pitchFamily="18" charset="0"/>
              </a:rPr>
              <a:t>It is important to create dishes that are also focused by Chinese chefs that the ingredients must be preparation and choose fresh and high quality</a:t>
            </a:r>
          </a:p>
          <a:p>
            <a:pPr algn="just"/>
            <a:r>
              <a:rPr lang="en-US" sz="1800">
                <a:solidFill>
                  <a:schemeClr val="accent1">
                    <a:lumMod val="75000"/>
                  </a:schemeClr>
                </a:solidFill>
                <a:latin typeface="Times New Roman" panose="02020603050405020304" pitchFamily="18" charset="0"/>
                <a:cs typeface="Times New Roman" panose="02020603050405020304" pitchFamily="18" charset="0"/>
              </a:rPr>
              <a:t>The chefs also pay attention to the combination of main ingredients and auxiliary materials</a:t>
            </a:r>
          </a:p>
        </p:txBody>
      </p:sp>
      <p:pic>
        <p:nvPicPr>
          <p:cNvPr id="4" name="Picture 3">
            <a:extLst>
              <a:ext uri="{FF2B5EF4-FFF2-40B4-BE49-F238E27FC236}">
                <a16:creationId xmlns:a16="http://schemas.microsoft.com/office/drawing/2014/main" id="{665018C5-3F66-42B9-8283-8AE8DA6D4A90}"/>
              </a:ext>
            </a:extLst>
          </p:cNvPr>
          <p:cNvPicPr>
            <a:picLocks noChangeAspect="1"/>
          </p:cNvPicPr>
          <p:nvPr/>
        </p:nvPicPr>
        <p:blipFill>
          <a:blip r:embed="rId2"/>
          <a:stretch>
            <a:fillRect/>
          </a:stretch>
        </p:blipFill>
        <p:spPr>
          <a:xfrm>
            <a:off x="672127" y="3984380"/>
            <a:ext cx="3777270" cy="2606901"/>
          </a:xfrm>
          <a:prstGeom prst="rect">
            <a:avLst/>
          </a:prstGeom>
        </p:spPr>
      </p:pic>
      <p:pic>
        <p:nvPicPr>
          <p:cNvPr id="5" name="Picture 4">
            <a:extLst>
              <a:ext uri="{FF2B5EF4-FFF2-40B4-BE49-F238E27FC236}">
                <a16:creationId xmlns:a16="http://schemas.microsoft.com/office/drawing/2014/main" id="{BE857B61-F52E-4E77-8AE4-EE258C0C7DBD}"/>
              </a:ext>
            </a:extLst>
          </p:cNvPr>
          <p:cNvPicPr>
            <a:picLocks noChangeAspect="1"/>
          </p:cNvPicPr>
          <p:nvPr/>
        </p:nvPicPr>
        <p:blipFill>
          <a:blip r:embed="rId3"/>
          <a:stretch>
            <a:fillRect/>
          </a:stretch>
        </p:blipFill>
        <p:spPr>
          <a:xfrm>
            <a:off x="5601472" y="140073"/>
            <a:ext cx="5582215" cy="3101230"/>
          </a:xfrm>
          <a:prstGeom prst="rect">
            <a:avLst/>
          </a:prstGeom>
        </p:spPr>
      </p:pic>
      <p:pic>
        <p:nvPicPr>
          <p:cNvPr id="6" name="Picture 5">
            <a:extLst>
              <a:ext uri="{FF2B5EF4-FFF2-40B4-BE49-F238E27FC236}">
                <a16:creationId xmlns:a16="http://schemas.microsoft.com/office/drawing/2014/main" id="{B071DDE4-3B28-4958-AC0A-98E63EC2971A}"/>
              </a:ext>
            </a:extLst>
          </p:cNvPr>
          <p:cNvPicPr>
            <a:picLocks noChangeAspect="1"/>
          </p:cNvPicPr>
          <p:nvPr/>
        </p:nvPicPr>
        <p:blipFill>
          <a:blip r:embed="rId4"/>
          <a:stretch>
            <a:fillRect/>
          </a:stretch>
        </p:blipFill>
        <p:spPr>
          <a:xfrm>
            <a:off x="5771764" y="3616698"/>
            <a:ext cx="4398396" cy="2817478"/>
          </a:xfrm>
          <a:prstGeom prst="rect">
            <a:avLst/>
          </a:prstGeom>
        </p:spPr>
      </p:pic>
    </p:spTree>
    <p:extLst>
      <p:ext uri="{BB962C8B-B14F-4D97-AF65-F5344CB8AC3E}">
        <p14:creationId xmlns:p14="http://schemas.microsoft.com/office/powerpoint/2010/main" val="2914744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D0D6-B914-4531-8B6E-827900B660C5}"/>
              </a:ext>
            </a:extLst>
          </p:cNvPr>
          <p:cNvSpPr>
            <a:spLocks noGrp="1"/>
          </p:cNvSpPr>
          <p:nvPr>
            <p:ph type="title"/>
          </p:nvPr>
        </p:nvSpPr>
        <p:spPr>
          <a:xfrm>
            <a:off x="1216519" y="313192"/>
            <a:ext cx="1741402" cy="790423"/>
          </a:xfrm>
        </p:spPr>
        <p:txBody>
          <a:bodyPr>
            <a:normAutofit/>
          </a:bodyPr>
          <a:lstStyle/>
          <a:p>
            <a:r>
              <a:rPr lang="en-US" sz="3200" b="1">
                <a:solidFill>
                  <a:schemeClr val="accent2">
                    <a:lumMod val="75000"/>
                  </a:schemeClr>
                </a:solidFill>
                <a:latin typeface="Times New Roman" panose="02020603050405020304" pitchFamily="18" charset="0"/>
                <a:cs typeface="Times New Roman" panose="02020603050405020304" pitchFamily="18" charset="0"/>
              </a:rPr>
              <a:t>Cutting</a:t>
            </a:r>
          </a:p>
        </p:txBody>
      </p:sp>
      <p:pic>
        <p:nvPicPr>
          <p:cNvPr id="1026" name="Picture 2" descr="Vegetables can be artistic[4]- Chinadaily.com.cn">
            <a:extLst>
              <a:ext uri="{FF2B5EF4-FFF2-40B4-BE49-F238E27FC236}">
                <a16:creationId xmlns:a16="http://schemas.microsoft.com/office/drawing/2014/main" id="{2BFFFF79-0588-4ACF-A396-F6AFE967694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1387" y="3906510"/>
            <a:ext cx="441123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3">
            <a:extLst>
              <a:ext uri="{FF2B5EF4-FFF2-40B4-BE49-F238E27FC236}">
                <a16:creationId xmlns:a16="http://schemas.microsoft.com/office/drawing/2014/main" id="{98A3BDF7-FC1F-49A5-A3F3-316E6954948B}"/>
              </a:ext>
            </a:extLst>
          </p:cNvPr>
          <p:cNvPicPr>
            <a:picLocks noChangeAspect="1"/>
          </p:cNvPicPr>
          <p:nvPr/>
        </p:nvPicPr>
        <p:blipFill>
          <a:blip r:embed="rId3"/>
          <a:stretch>
            <a:fillRect/>
          </a:stretch>
        </p:blipFill>
        <p:spPr>
          <a:xfrm>
            <a:off x="4057155" y="628890"/>
            <a:ext cx="4286250" cy="2857500"/>
          </a:xfrm>
          <a:prstGeom prst="rect">
            <a:avLst/>
          </a:prstGeom>
        </p:spPr>
      </p:pic>
      <p:pic>
        <p:nvPicPr>
          <p:cNvPr id="3" name="Picture 2">
            <a:extLst>
              <a:ext uri="{FF2B5EF4-FFF2-40B4-BE49-F238E27FC236}">
                <a16:creationId xmlns:a16="http://schemas.microsoft.com/office/drawing/2014/main" id="{713D0053-BD78-4067-A0D2-930EAC772AA3}"/>
              </a:ext>
            </a:extLst>
          </p:cNvPr>
          <p:cNvPicPr>
            <a:picLocks noChangeAspect="1"/>
          </p:cNvPicPr>
          <p:nvPr/>
        </p:nvPicPr>
        <p:blipFill rotWithShape="1">
          <a:blip r:embed="rId4"/>
          <a:srcRect l="1010" t="10035"/>
          <a:stretch/>
        </p:blipFill>
        <p:spPr>
          <a:xfrm>
            <a:off x="8362622" y="1603222"/>
            <a:ext cx="3884212" cy="3099594"/>
          </a:xfrm>
          <a:prstGeom prst="rect">
            <a:avLst/>
          </a:prstGeom>
        </p:spPr>
      </p:pic>
      <p:sp>
        <p:nvSpPr>
          <p:cNvPr id="9" name="TextBox 8">
            <a:extLst>
              <a:ext uri="{FF2B5EF4-FFF2-40B4-BE49-F238E27FC236}">
                <a16:creationId xmlns:a16="http://schemas.microsoft.com/office/drawing/2014/main" id="{81D7D9AD-978A-4B53-9CB9-AEE2B35A6218}"/>
              </a:ext>
            </a:extLst>
          </p:cNvPr>
          <p:cNvSpPr txBox="1"/>
          <p:nvPr/>
        </p:nvSpPr>
        <p:spPr>
          <a:xfrm>
            <a:off x="262395" y="1166842"/>
            <a:ext cx="3449782" cy="4524315"/>
          </a:xfrm>
          <a:prstGeom prst="rect">
            <a:avLst/>
          </a:prstGeom>
          <a:noFill/>
        </p:spPr>
        <p:txBody>
          <a:bodyPr wrap="square">
            <a:spAutoFit/>
          </a:bodyPr>
          <a:lstStyle/>
          <a:p>
            <a:pPr algn="just"/>
            <a:r>
              <a:rPr lang="en-US">
                <a:solidFill>
                  <a:schemeClr val="accent1">
                    <a:lumMod val="75000"/>
                  </a:schemeClr>
                </a:solidFill>
                <a:latin typeface="Times New Roman" panose="02020603050405020304" pitchFamily="18" charset="0"/>
                <a:cs typeface="Times New Roman" panose="02020603050405020304" pitchFamily="18" charset="0"/>
              </a:rPr>
              <a:t>China is a nation of gourmets and art lovers food. With the people’s love for food, the chefs have mastered the art of culinary knife skills. In particular, unlike western chefs, Chinese chefs own only one knife. These knives are traditionally crafted making it durable to wear and tear.</a:t>
            </a:r>
          </a:p>
          <a:p>
            <a:pPr algn="just"/>
            <a:r>
              <a:rPr lang="en-US">
                <a:solidFill>
                  <a:schemeClr val="accent1">
                    <a:lumMod val="75000"/>
                  </a:schemeClr>
                </a:solidFill>
                <a:latin typeface="Times New Roman" panose="02020603050405020304" pitchFamily="18" charset="0"/>
                <a:cs typeface="Times New Roman" panose="02020603050405020304" pitchFamily="18" charset="0"/>
              </a:rPr>
              <a:t>In Chinese cooking, the way the knives are used greatly affects the character and taste of each dish. There are four techniques in cutting used in the chef’s daily activities. The cuts are vertical, horizontal, slanted, and carving. All these cuts are essential to achieve perfection for certain types of dishes.</a:t>
            </a:r>
          </a:p>
        </p:txBody>
      </p:sp>
    </p:spTree>
    <p:extLst>
      <p:ext uri="{BB962C8B-B14F-4D97-AF65-F5344CB8AC3E}">
        <p14:creationId xmlns:p14="http://schemas.microsoft.com/office/powerpoint/2010/main" val="1621856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23A11-1FF5-4E97-B11E-21B034FB16B6}"/>
              </a:ext>
            </a:extLst>
          </p:cNvPr>
          <p:cNvSpPr>
            <a:spLocks noGrp="1"/>
          </p:cNvSpPr>
          <p:nvPr>
            <p:ph type="title"/>
          </p:nvPr>
        </p:nvSpPr>
        <p:spPr>
          <a:xfrm>
            <a:off x="1221078" y="46375"/>
            <a:ext cx="2588812" cy="945515"/>
          </a:xfrm>
        </p:spPr>
        <p:txBody>
          <a:bodyPr>
            <a:normAutofit/>
          </a:bodyPr>
          <a:lstStyle/>
          <a:p>
            <a:pPr algn="just"/>
            <a:r>
              <a:rPr lang="en-US" sz="3200" b="1">
                <a:solidFill>
                  <a:schemeClr val="accent2">
                    <a:lumMod val="75000"/>
                  </a:schemeClr>
                </a:solidFill>
                <a:latin typeface="Times New Roman" panose="02020603050405020304" pitchFamily="18" charset="0"/>
                <a:cs typeface="Times New Roman" panose="02020603050405020304" pitchFamily="18" charset="0"/>
              </a:rPr>
              <a:t>Seasoning</a:t>
            </a:r>
          </a:p>
        </p:txBody>
      </p:sp>
      <p:pic>
        <p:nvPicPr>
          <p:cNvPr id="6" name="Content Placeholder 5">
            <a:extLst>
              <a:ext uri="{FF2B5EF4-FFF2-40B4-BE49-F238E27FC236}">
                <a16:creationId xmlns:a16="http://schemas.microsoft.com/office/drawing/2014/main" id="{2C6A9D07-0F87-4149-A4DF-0B70F521DAF6}"/>
              </a:ext>
            </a:extLst>
          </p:cNvPr>
          <p:cNvPicPr>
            <a:picLocks noGrp="1" noChangeAspect="1"/>
          </p:cNvPicPr>
          <p:nvPr>
            <p:ph idx="1"/>
          </p:nvPr>
        </p:nvPicPr>
        <p:blipFill>
          <a:blip r:embed="rId2"/>
          <a:stretch>
            <a:fillRect/>
          </a:stretch>
        </p:blipFill>
        <p:spPr>
          <a:xfrm>
            <a:off x="5462414" y="-15374"/>
            <a:ext cx="6650207" cy="6650207"/>
          </a:xfrm>
          <a:prstGeom prst="rect">
            <a:avLst/>
          </a:prstGeom>
        </p:spPr>
      </p:pic>
      <p:sp>
        <p:nvSpPr>
          <p:cNvPr id="8" name="TextBox 7">
            <a:extLst>
              <a:ext uri="{FF2B5EF4-FFF2-40B4-BE49-F238E27FC236}">
                <a16:creationId xmlns:a16="http://schemas.microsoft.com/office/drawing/2014/main" id="{16A150A9-F350-4B90-8DDE-610CABD93F8D}"/>
              </a:ext>
            </a:extLst>
          </p:cNvPr>
          <p:cNvSpPr txBox="1"/>
          <p:nvPr/>
        </p:nvSpPr>
        <p:spPr>
          <a:xfrm>
            <a:off x="151075" y="902315"/>
            <a:ext cx="5144494" cy="5909310"/>
          </a:xfrm>
          <a:prstGeom prst="rect">
            <a:avLst/>
          </a:prstGeom>
          <a:noFill/>
        </p:spPr>
        <p:txBody>
          <a:bodyPr wrap="square">
            <a:spAutoFit/>
          </a:bodyPr>
          <a:lstStyle/>
          <a:p>
            <a:pPr algn="just"/>
            <a:r>
              <a:rPr lang="en-US" i="0">
                <a:solidFill>
                  <a:schemeClr val="accent1">
                    <a:lumMod val="75000"/>
                  </a:schemeClr>
                </a:solidFill>
                <a:effectLst/>
                <a:latin typeface="Times New Roman" panose="02020603050405020304" pitchFamily="18" charset="0"/>
                <a:cs typeface="Times New Roman" panose="02020603050405020304" pitchFamily="18" charset="0"/>
              </a:rPr>
              <a:t>Salt</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Vinegar</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Soy Sauce</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White Sugar</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Monosodium Glutamate</a:t>
            </a:r>
            <a:r>
              <a:rPr lang="en-US" b="0" i="0">
                <a:solidFill>
                  <a:schemeClr val="accent1">
                    <a:lumMod val="75000"/>
                  </a:schemeClr>
                </a:solidFill>
                <a:effectLst/>
                <a:latin typeface="Times New Roman" panose="02020603050405020304" pitchFamily="18" charset="0"/>
                <a:cs typeface="Times New Roman" panose="02020603050405020304" pitchFamily="18" charset="0"/>
              </a:rPr>
              <a:t>; Cooking Wine</a:t>
            </a:r>
            <a:r>
              <a:rPr lang="en-US" b="0" i="0" strike="noStrike">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Prickly Ash Seeds</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Cinnamon</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b="0" i="1">
                <a:solidFill>
                  <a:schemeClr val="accent1">
                    <a:lumMod val="75000"/>
                  </a:schemeClr>
                </a:solidFill>
                <a:effectLst/>
                <a:latin typeface="Times New Roman" panose="02020603050405020304" pitchFamily="18" charset="0"/>
                <a:cs typeface="Times New Roman" panose="02020603050405020304" pitchFamily="18" charset="0"/>
              </a:rPr>
              <a:t>gui pi</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Chicken Essence</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Broad Bean Paste</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Dry Chili Sections</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Pepper Powder</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Starch</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Cardamom</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b="0" i="1">
                <a:solidFill>
                  <a:schemeClr val="accent1">
                    <a:lumMod val="75000"/>
                  </a:schemeClr>
                </a:solidFill>
                <a:effectLst/>
                <a:latin typeface="Times New Roman" panose="02020603050405020304" pitchFamily="18" charset="0"/>
                <a:cs typeface="Times New Roman" panose="02020603050405020304" pitchFamily="18" charset="0"/>
              </a:rPr>
              <a:t>cao guo</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Lesser galangal</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b="0" i="1">
                <a:solidFill>
                  <a:schemeClr val="accent1">
                    <a:lumMod val="75000"/>
                  </a:schemeClr>
                </a:solidFill>
                <a:effectLst/>
                <a:latin typeface="Times New Roman" panose="02020603050405020304" pitchFamily="18" charset="0"/>
                <a:cs typeface="Times New Roman" panose="02020603050405020304" pitchFamily="18" charset="0"/>
              </a:rPr>
              <a:t>liang jiang</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Kaempferia Galanga</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b="0" i="1">
                <a:solidFill>
                  <a:schemeClr val="accent1">
                    <a:lumMod val="75000"/>
                  </a:schemeClr>
                </a:solidFill>
                <a:effectLst/>
                <a:latin typeface="Times New Roman" panose="02020603050405020304" pitchFamily="18" charset="0"/>
                <a:cs typeface="Times New Roman" panose="02020603050405020304" pitchFamily="18" charset="0"/>
              </a:rPr>
              <a:t>shan nai</a:t>
            </a:r>
            <a:r>
              <a:rPr lang="en-US" b="0" i="0">
                <a:solidFill>
                  <a:schemeClr val="accent1">
                    <a:lumMod val="75000"/>
                  </a:schemeClr>
                </a:solidFill>
                <a:effectLst/>
                <a:latin typeface="Times New Roman" panose="02020603050405020304" pitchFamily="18" charset="0"/>
                <a:cs typeface="Times New Roman" panose="02020603050405020304" pitchFamily="18" charset="0"/>
              </a:rPr>
              <a:t>); White Cardamon (</a:t>
            </a:r>
            <a:r>
              <a:rPr lang="en-US" b="0" i="1">
                <a:solidFill>
                  <a:schemeClr val="accent1">
                    <a:lumMod val="75000"/>
                  </a:schemeClr>
                </a:solidFill>
                <a:effectLst/>
                <a:latin typeface="Times New Roman" panose="02020603050405020304" pitchFamily="18" charset="0"/>
                <a:cs typeface="Times New Roman" panose="02020603050405020304" pitchFamily="18" charset="0"/>
              </a:rPr>
              <a:t>bai dou kou</a:t>
            </a:r>
            <a:r>
              <a:rPr lang="en-US" b="0" i="0">
                <a:solidFill>
                  <a:schemeClr val="accent1">
                    <a:lumMod val="75000"/>
                  </a:schemeClr>
                </a:solidFill>
                <a:effectLst/>
                <a:latin typeface="Times New Roman" panose="02020603050405020304" pitchFamily="18" charset="0"/>
                <a:cs typeface="Times New Roman" panose="02020603050405020304" pitchFamily="18" charset="0"/>
              </a:rPr>
              <a:t>); Star Anise (</a:t>
            </a:r>
            <a:r>
              <a:rPr lang="en-US" b="0" i="1">
                <a:solidFill>
                  <a:schemeClr val="accent1">
                    <a:lumMod val="75000"/>
                  </a:schemeClr>
                </a:solidFill>
                <a:effectLst/>
                <a:latin typeface="Times New Roman" panose="02020603050405020304" pitchFamily="18" charset="0"/>
                <a:cs typeface="Times New Roman" panose="02020603050405020304" pitchFamily="18" charset="0"/>
              </a:rPr>
              <a:t>da hui xiang</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a:solidFill>
                  <a:schemeClr val="accent1">
                    <a:lumMod val="75000"/>
                  </a:schemeClr>
                </a:solidFill>
                <a:latin typeface="Times New Roman" panose="02020603050405020304" pitchFamily="18" charset="0"/>
                <a:cs typeface="Times New Roman" panose="02020603050405020304" pitchFamily="18" charset="0"/>
              </a:rPr>
              <a:t>Fennel Seeds (hui xiang) </a:t>
            </a:r>
          </a:p>
          <a:p>
            <a:pPr algn="just"/>
            <a:r>
              <a:rPr lang="en-US" b="1">
                <a:solidFill>
                  <a:schemeClr val="accent1">
                    <a:lumMod val="75000"/>
                  </a:schemeClr>
                </a:solidFill>
                <a:latin typeface="Times New Roman" panose="02020603050405020304" pitchFamily="18" charset="0"/>
                <a:cs typeface="Times New Roman" panose="02020603050405020304" pitchFamily="18" charset="0"/>
              </a:rPr>
              <a:t>They’re important in cooking various dishes, create special dish flavors when used either singly or blended</a:t>
            </a:r>
            <a:r>
              <a:rPr lang="en-US">
                <a:solidFill>
                  <a:schemeClr val="accent1">
                    <a:lumMod val="75000"/>
                  </a:schemeClr>
                </a:solidFill>
                <a:latin typeface="Times New Roman" panose="02020603050405020304" pitchFamily="18" charset="0"/>
                <a:cs typeface="Times New Roman" panose="02020603050405020304" pitchFamily="18" charset="0"/>
              </a:rPr>
              <a:t>. The number of spices and herbs used is estimated at more than one hundred. Chinese chefs needs seasonings to cook any dish especially delicious dish with distinctive flavor and attractive color, have helped to shape the different styles of Chinese cooking, and all kinds of salty, sweet, sour, and pungent flavors can be found in those cuisines. With many people even delicious ingredients can taste bland and uninteresting without appropriate seasonings.  Chinese chefs see to it that seasonings are added at the right time to ensure a better flavor. </a:t>
            </a:r>
          </a:p>
        </p:txBody>
      </p:sp>
    </p:spTree>
    <p:extLst>
      <p:ext uri="{BB962C8B-B14F-4D97-AF65-F5344CB8AC3E}">
        <p14:creationId xmlns:p14="http://schemas.microsoft.com/office/powerpoint/2010/main" val="1439942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57EC-0CB5-43CB-B75C-654D2DBA007E}"/>
              </a:ext>
            </a:extLst>
          </p:cNvPr>
          <p:cNvSpPr>
            <a:spLocks noGrp="1"/>
          </p:cNvSpPr>
          <p:nvPr>
            <p:ph type="title"/>
          </p:nvPr>
        </p:nvSpPr>
        <p:spPr>
          <a:xfrm>
            <a:off x="1068788" y="599689"/>
            <a:ext cx="4099560" cy="891181"/>
          </a:xfrm>
        </p:spPr>
        <p:txBody>
          <a:bodyPr>
            <a:noAutofit/>
          </a:bodyPr>
          <a:lstStyle/>
          <a:p>
            <a:r>
              <a:rPr lang="en-US" sz="3200" b="1">
                <a:solidFill>
                  <a:schemeClr val="accent2">
                    <a:lumMod val="75000"/>
                  </a:schemeClr>
                </a:solidFill>
                <a:latin typeface="Times New Roman" panose="02020603050405020304" pitchFamily="18" charset="0"/>
                <a:ea typeface="宋体" panose="02010600030101010101" pitchFamily="2" charset="-122"/>
              </a:rPr>
              <a:t>T</a:t>
            </a:r>
            <a:r>
              <a:rPr lang="en-US" sz="3200" b="1">
                <a:solidFill>
                  <a:schemeClr val="accent2">
                    <a:lumMod val="75000"/>
                  </a:schemeClr>
                </a:solidFill>
                <a:effectLst/>
                <a:latin typeface="Times New Roman" panose="02020603050405020304" pitchFamily="18" charset="0"/>
                <a:ea typeface="宋体" panose="02010600030101010101" pitchFamily="2" charset="-122"/>
              </a:rPr>
              <a:t>ime and temperature</a:t>
            </a:r>
            <a:endParaRPr lang="en-US" sz="3200">
              <a:solidFill>
                <a:schemeClr val="accent2">
                  <a:lumMod val="75000"/>
                </a:schemeClr>
              </a:solidFill>
            </a:endParaRPr>
          </a:p>
        </p:txBody>
      </p:sp>
      <p:pic>
        <p:nvPicPr>
          <p:cNvPr id="6" name="Picture 5">
            <a:extLst>
              <a:ext uri="{FF2B5EF4-FFF2-40B4-BE49-F238E27FC236}">
                <a16:creationId xmlns:a16="http://schemas.microsoft.com/office/drawing/2014/main" id="{45572BEB-B400-48D9-A83F-BFB98C6F797F}"/>
              </a:ext>
            </a:extLst>
          </p:cNvPr>
          <p:cNvPicPr>
            <a:picLocks noChangeAspect="1"/>
          </p:cNvPicPr>
          <p:nvPr/>
        </p:nvPicPr>
        <p:blipFill>
          <a:blip r:embed="rId2"/>
          <a:stretch>
            <a:fillRect/>
          </a:stretch>
        </p:blipFill>
        <p:spPr>
          <a:xfrm>
            <a:off x="6527575" y="805672"/>
            <a:ext cx="3475167" cy="5103531"/>
          </a:xfrm>
          <a:prstGeom prst="rect">
            <a:avLst/>
          </a:prstGeom>
        </p:spPr>
      </p:pic>
      <p:sp>
        <p:nvSpPr>
          <p:cNvPr id="8" name="Content Placeholder 7">
            <a:extLst>
              <a:ext uri="{FF2B5EF4-FFF2-40B4-BE49-F238E27FC236}">
                <a16:creationId xmlns:a16="http://schemas.microsoft.com/office/drawing/2014/main" id="{08410B89-E23B-4C08-B0BA-B13D1055C1AA}"/>
              </a:ext>
            </a:extLst>
          </p:cNvPr>
          <p:cNvSpPr>
            <a:spLocks noGrp="1"/>
          </p:cNvSpPr>
          <p:nvPr>
            <p:ph idx="1"/>
          </p:nvPr>
        </p:nvSpPr>
        <p:spPr>
          <a:xfrm>
            <a:off x="838200" y="1825625"/>
            <a:ext cx="4266537" cy="3541505"/>
          </a:xfrm>
        </p:spPr>
        <p:txBody>
          <a:bodyPr>
            <a:normAutofit/>
          </a:bodyPr>
          <a:lstStyle/>
          <a:p>
            <a:pPr algn="just"/>
            <a:r>
              <a:rPr lang="en-US" sz="1800">
                <a:solidFill>
                  <a:schemeClr val="accent1">
                    <a:lumMod val="75000"/>
                  </a:schemeClr>
                </a:solidFill>
                <a:latin typeface="Times New Roman" panose="02020603050405020304" pitchFamily="18" charset="0"/>
                <a:cs typeface="Times New Roman" panose="02020603050405020304" pitchFamily="18" charset="0"/>
              </a:rPr>
              <a:t>The food is cooked very slowly over a low flame. Meat is usually browned first, then large quantities of soy sauce, sugar, wine or sherry, ginger, five-spice powder, chili powder, cilantro, and other seasonings are added, together with water or broth.</a:t>
            </a:r>
          </a:p>
          <a:p>
            <a:pPr algn="just"/>
            <a:r>
              <a:rPr lang="en-US" sz="1800">
                <a:solidFill>
                  <a:schemeClr val="accent1">
                    <a:lumMod val="75000"/>
                  </a:schemeClr>
                </a:solidFill>
                <a:latin typeface="Times New Roman" panose="02020603050405020304" pitchFamily="18" charset="0"/>
                <a:cs typeface="Times New Roman" panose="02020603050405020304" pitchFamily="18" charset="0"/>
              </a:rPr>
              <a:t>It may take up to several hours before the meat is done to the desired tenderness. The finished product can be served hot or cold. The sauce is rich and dark brown; hence the descriptive name “red stewing”.</a:t>
            </a:r>
          </a:p>
        </p:txBody>
      </p:sp>
    </p:spTree>
    <p:extLst>
      <p:ext uri="{BB962C8B-B14F-4D97-AF65-F5344CB8AC3E}">
        <p14:creationId xmlns:p14="http://schemas.microsoft.com/office/powerpoint/2010/main" val="95760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6017169-3BF2-4B81-B19C-0782BD71AD86}"/>
              </a:ext>
            </a:extLst>
          </p:cNvPr>
          <p:cNvPicPr>
            <a:picLocks noGrp="1" noChangeAspect="1"/>
          </p:cNvPicPr>
          <p:nvPr>
            <p:ph idx="1"/>
          </p:nvPr>
        </p:nvPicPr>
        <p:blipFill>
          <a:blip r:embed="rId2"/>
          <a:stretch>
            <a:fillRect/>
          </a:stretch>
        </p:blipFill>
        <p:spPr>
          <a:xfrm>
            <a:off x="8834339" y="365283"/>
            <a:ext cx="2730946" cy="5765331"/>
          </a:xfrm>
        </p:spPr>
      </p:pic>
      <p:sp>
        <p:nvSpPr>
          <p:cNvPr id="7" name="TextBox 6">
            <a:extLst>
              <a:ext uri="{FF2B5EF4-FFF2-40B4-BE49-F238E27FC236}">
                <a16:creationId xmlns:a16="http://schemas.microsoft.com/office/drawing/2014/main" id="{DB7EC338-9639-400F-9AB5-0F15683F7183}"/>
              </a:ext>
            </a:extLst>
          </p:cNvPr>
          <p:cNvSpPr txBox="1"/>
          <p:nvPr/>
        </p:nvSpPr>
        <p:spPr>
          <a:xfrm>
            <a:off x="445273" y="651530"/>
            <a:ext cx="8094428" cy="2308324"/>
          </a:xfrm>
          <a:prstGeom prst="rect">
            <a:avLst/>
          </a:prstGeom>
          <a:noFill/>
        </p:spPr>
        <p:txBody>
          <a:bodyPr wrap="square">
            <a:spAutoFit/>
          </a:bodyPr>
          <a:lstStyle/>
          <a:p>
            <a:pPr algn="just"/>
            <a:r>
              <a:rPr lang="en-US" b="1">
                <a:solidFill>
                  <a:schemeClr val="accent1">
                    <a:lumMod val="75000"/>
                  </a:schemeClr>
                </a:solidFill>
                <a:latin typeface="Times New Roman" panose="02020603050405020304" pitchFamily="18" charset="0"/>
                <a:cs typeface="Times New Roman" panose="02020603050405020304" pitchFamily="18" charset="0"/>
              </a:rPr>
              <a:t>Dōngpō ròu (</a:t>
            </a:r>
            <a:r>
              <a:rPr lang="zh-CN" altLang="en-US" b="1">
                <a:solidFill>
                  <a:schemeClr val="accent1">
                    <a:lumMod val="75000"/>
                  </a:schemeClr>
                </a:solidFill>
                <a:latin typeface="Times New Roman" panose="02020603050405020304" pitchFamily="18" charset="0"/>
                <a:cs typeface="Times New Roman" panose="02020603050405020304" pitchFamily="18" charset="0"/>
              </a:rPr>
              <a:t>东坡肉 </a:t>
            </a:r>
            <a:r>
              <a:rPr lang="en-US" b="1">
                <a:solidFill>
                  <a:schemeClr val="accent1">
                    <a:lumMod val="75000"/>
                  </a:schemeClr>
                </a:solidFill>
                <a:latin typeface="Times New Roman" panose="02020603050405020304" pitchFamily="18" charset="0"/>
                <a:cs typeface="Times New Roman" panose="02020603050405020304" pitchFamily="18" charset="0"/>
              </a:rPr>
              <a:t>Dongpo Pork) </a:t>
            </a:r>
            <a:r>
              <a:rPr lang="en-US">
                <a:solidFill>
                  <a:schemeClr val="accent1">
                    <a:lumMod val="75000"/>
                  </a:schemeClr>
                </a:solidFill>
                <a:latin typeface="Times New Roman" panose="02020603050405020304" pitchFamily="18" charset="0"/>
                <a:cs typeface="Times New Roman" panose="02020603050405020304" pitchFamily="18" charset="0"/>
              </a:rPr>
              <a:t>is said to have been invented (or at least inspired) by Su Dongpo. Legend has it that during Su Dongpo's life of poverty during his banishment to Hangzhou, he improved on the traditional process. He first braised the pork, added huangjiu (yellow wine) to make red-braised pork, then slowly stewed it on low heat. In their scholarly work Chinese Gastronomy, Lin Hsiang Ju and Lin Tsuifeng give the recipe “The Fragrance of Pork: Dongpo Pork”, and remark that the “square of fat is named after Su Dongpo, the poet, for unknown reasons. Perhaps it is just because he would have liked it”.</a:t>
            </a:r>
            <a:endParaRPr lang="en-US">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0DE409A-9C2A-48F7-87F8-9A3E70196D65}"/>
              </a:ext>
            </a:extLst>
          </p:cNvPr>
          <p:cNvSpPr txBox="1"/>
          <p:nvPr/>
        </p:nvSpPr>
        <p:spPr>
          <a:xfrm>
            <a:off x="421858" y="3169520"/>
            <a:ext cx="7823645" cy="3139321"/>
          </a:xfrm>
          <a:prstGeom prst="rect">
            <a:avLst/>
          </a:prstGeom>
          <a:noFill/>
        </p:spPr>
        <p:txBody>
          <a:bodyPr wrap="square">
            <a:spAutoFit/>
          </a:bodyPr>
          <a:lstStyle/>
          <a:p>
            <a:pPr algn="just"/>
            <a:r>
              <a:rPr lang="en-US" b="1">
                <a:solidFill>
                  <a:schemeClr val="accent1">
                    <a:lumMod val="75000"/>
                  </a:schemeClr>
                </a:solidFill>
                <a:latin typeface="Times New Roman" panose="02020603050405020304" pitchFamily="18" charset="0"/>
                <a:cs typeface="Times New Roman" panose="02020603050405020304" pitchFamily="18" charset="0"/>
              </a:rPr>
              <a:t>Su Shi (or Su Dongpo) </a:t>
            </a:r>
            <a:r>
              <a:rPr lang="en-US">
                <a:solidFill>
                  <a:schemeClr val="accent1">
                    <a:lumMod val="75000"/>
                  </a:schemeClr>
                </a:solidFill>
                <a:latin typeface="Times New Roman" panose="02020603050405020304" pitchFamily="18" charset="0"/>
                <a:cs typeface="Times New Roman" panose="02020603050405020304" pitchFamily="18" charset="0"/>
              </a:rPr>
              <a:t>was born in Meishan, near Mount Emei today Sichuan province (1037-1101). Beginning in 1060 and throughout the following twenty years, Su held a variety of government positions throughout China.</a:t>
            </a:r>
          </a:p>
          <a:p>
            <a:pPr algn="just"/>
            <a:r>
              <a:rPr lang="en-US" b="1">
                <a:solidFill>
                  <a:schemeClr val="accent1">
                    <a:lumMod val="75000"/>
                  </a:schemeClr>
                </a:solidFill>
                <a:latin typeface="Times New Roman" panose="02020603050405020304" pitchFamily="18" charset="0"/>
                <a:cs typeface="Times New Roman" panose="02020603050405020304" pitchFamily="18" charset="0"/>
              </a:rPr>
              <a:t>Su Shi was a Chinese calligrapher, gastronome, pharmacologist, poet, and writer of the 11th-century Song dynasty, and one of the four classical Chinese gastronomes. </a:t>
            </a:r>
          </a:p>
          <a:p>
            <a:pPr algn="just"/>
            <a:r>
              <a:rPr lang="en-US">
                <a:solidFill>
                  <a:schemeClr val="accent1">
                    <a:lumMod val="75000"/>
                  </a:schemeClr>
                </a:solidFill>
                <a:latin typeface="Times New Roman" panose="02020603050405020304" pitchFamily="18" charset="0"/>
                <a:cs typeface="Times New Roman" panose="02020603050405020304" pitchFamily="18" charset="0"/>
              </a:rPr>
              <a:t>He was an important figure in Song Dynasty politics, aligning himself with Sima Guang and others, against the New Policy party led by Wang Anshi. The dominance of the reformist faction at court allowed the New Policy Group greater ability to have Su Shi exiled for political crimes, when in fact Su Shi's poetry was aimed at criticizing Wang's reforms.</a:t>
            </a:r>
          </a:p>
        </p:txBody>
      </p:sp>
    </p:spTree>
    <p:extLst>
      <p:ext uri="{BB962C8B-B14F-4D97-AF65-F5344CB8AC3E}">
        <p14:creationId xmlns:p14="http://schemas.microsoft.com/office/powerpoint/2010/main" val="2691986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ung Pao Chicken">
            <a:extLst>
              <a:ext uri="{FF2B5EF4-FFF2-40B4-BE49-F238E27FC236}">
                <a16:creationId xmlns:a16="http://schemas.microsoft.com/office/drawing/2014/main" id="{7EE60481-51EA-40E6-98D5-89C08A2088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08" y="2152018"/>
            <a:ext cx="2965588" cy="2203008"/>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3" name="Content Placeholder 2">
            <a:extLst>
              <a:ext uri="{FF2B5EF4-FFF2-40B4-BE49-F238E27FC236}">
                <a16:creationId xmlns:a16="http://schemas.microsoft.com/office/drawing/2014/main" id="{359A95A8-6890-41B1-9B6E-CFBAF223AD1E}"/>
              </a:ext>
            </a:extLst>
          </p:cNvPr>
          <p:cNvSpPr>
            <a:spLocks noGrp="1"/>
          </p:cNvSpPr>
          <p:nvPr>
            <p:ph idx="1"/>
          </p:nvPr>
        </p:nvSpPr>
        <p:spPr>
          <a:xfrm>
            <a:off x="780832" y="5818088"/>
            <a:ext cx="2106351" cy="320230"/>
          </a:xfrm>
          <a:noFill/>
          <a:ln>
            <a:noFill/>
          </a:ln>
        </p:spPr>
        <p:style>
          <a:lnRef idx="0">
            <a:scrgbClr r="0" g="0" b="0"/>
          </a:lnRef>
          <a:fillRef idx="0">
            <a:scrgbClr r="0" g="0" b="0"/>
          </a:fillRef>
          <a:effectRef idx="0">
            <a:scrgbClr r="0" g="0" b="0"/>
          </a:effectRef>
          <a:fontRef idx="minor">
            <a:schemeClr val="accent1"/>
          </a:fontRef>
        </p:style>
        <p:txBody>
          <a:bodyPr>
            <a:normAutofit lnSpcReduction="10000"/>
          </a:bodyPr>
          <a:lstStyle/>
          <a:p>
            <a:pPr marL="0" indent="0">
              <a:buNone/>
            </a:pPr>
            <a:r>
              <a:rPr lang="en-US" sz="1800" b="0" i="0">
                <a:solidFill>
                  <a:schemeClr val="accent1">
                    <a:lumMod val="75000"/>
                  </a:schemeClr>
                </a:solidFill>
                <a:effectLst/>
                <a:latin typeface="Times New Roman" panose="02020603050405020304" pitchFamily="18" charset="0"/>
                <a:cs typeface="Times New Roman" panose="02020603050405020304" pitchFamily="18" charset="0"/>
              </a:rPr>
              <a:t>Stir-Frying</a:t>
            </a:r>
            <a:r>
              <a:rPr lang="en-US" sz="1800" b="0" i="0">
                <a:solidFill>
                  <a:schemeClr val="accent1">
                    <a:lumMod val="75000"/>
                  </a:schemeClr>
                </a:solidFill>
                <a:effectLst/>
                <a:latin typeface="Verdana" panose="020B0604030504040204" pitchFamily="34" charset="0"/>
              </a:rPr>
              <a:t> </a:t>
            </a:r>
            <a:r>
              <a:rPr lang="zh-CN" altLang="en-US" sz="1800" b="0" i="0">
                <a:solidFill>
                  <a:schemeClr val="accent1">
                    <a:lumMod val="75000"/>
                  </a:schemeClr>
                </a:solidFill>
                <a:effectLst/>
                <a:latin typeface="Verdana" panose="020B0604030504040204" pitchFamily="34" charset="0"/>
              </a:rPr>
              <a:t>炒 </a:t>
            </a:r>
            <a:endParaRPr lang="en-US" sz="1800">
              <a:solidFill>
                <a:schemeClr val="accent1">
                  <a:lumMod val="75000"/>
                </a:schemeClr>
              </a:solidFill>
            </a:endParaRPr>
          </a:p>
        </p:txBody>
      </p:sp>
      <p:sp>
        <p:nvSpPr>
          <p:cNvPr id="7" name="TextBox 6">
            <a:extLst>
              <a:ext uri="{FF2B5EF4-FFF2-40B4-BE49-F238E27FC236}">
                <a16:creationId xmlns:a16="http://schemas.microsoft.com/office/drawing/2014/main" id="{72700A1C-6DD6-47D2-A140-6286F70B3E08}"/>
              </a:ext>
            </a:extLst>
          </p:cNvPr>
          <p:cNvSpPr txBox="1"/>
          <p:nvPr/>
        </p:nvSpPr>
        <p:spPr>
          <a:xfrm>
            <a:off x="183844" y="2123190"/>
            <a:ext cx="2049449" cy="307777"/>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sz="1400" b="1">
                <a:solidFill>
                  <a:schemeClr val="tx2">
                    <a:lumMod val="75000"/>
                  </a:schemeClr>
                </a:solidFill>
                <a:latin typeface="Times New Roman" panose="02020603050405020304" pitchFamily="18" charset="0"/>
                <a:cs typeface="Times New Roman" panose="02020603050405020304" pitchFamily="18" charset="0"/>
              </a:rPr>
              <a:t>Kung Pao Chicken</a:t>
            </a:r>
          </a:p>
        </p:txBody>
      </p:sp>
      <p:sp>
        <p:nvSpPr>
          <p:cNvPr id="9" name="TextBox 8">
            <a:extLst>
              <a:ext uri="{FF2B5EF4-FFF2-40B4-BE49-F238E27FC236}">
                <a16:creationId xmlns:a16="http://schemas.microsoft.com/office/drawing/2014/main" id="{421F47F9-0282-478E-B2CD-0D03A8B4063E}"/>
              </a:ext>
            </a:extLst>
          </p:cNvPr>
          <p:cNvSpPr txBox="1"/>
          <p:nvPr/>
        </p:nvSpPr>
        <p:spPr>
          <a:xfrm>
            <a:off x="793348" y="4551806"/>
            <a:ext cx="2148228"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Flash-Frying </a:t>
            </a:r>
            <a:r>
              <a:rPr lang="zh-CN" altLang="en-US">
                <a:latin typeface="Times New Roman" panose="02020603050405020304" pitchFamily="18" charset="0"/>
                <a:cs typeface="Times New Roman" panose="02020603050405020304" pitchFamily="18" charset="0"/>
              </a:rPr>
              <a:t>油爆</a:t>
            </a:r>
            <a:endParaRPr lang="en-US">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554CA08-AFED-45C1-AAE8-8908D6D2A143}"/>
              </a:ext>
            </a:extLst>
          </p:cNvPr>
          <p:cNvSpPr txBox="1"/>
          <p:nvPr/>
        </p:nvSpPr>
        <p:spPr>
          <a:xfrm>
            <a:off x="793348" y="4864117"/>
            <a:ext cx="1810909"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Quick-Frying </a:t>
            </a:r>
            <a:r>
              <a:rPr lang="zh-CN" altLang="en-US">
                <a:latin typeface="Times New Roman" panose="02020603050405020304" pitchFamily="18" charset="0"/>
                <a:cs typeface="Times New Roman" panose="02020603050405020304" pitchFamily="18" charset="0"/>
              </a:rPr>
              <a:t>熘</a:t>
            </a:r>
            <a:endParaRPr lang="en-US">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11F1A96-295A-457D-BA61-08C3AB369DD5}"/>
              </a:ext>
            </a:extLst>
          </p:cNvPr>
          <p:cNvSpPr txBox="1"/>
          <p:nvPr/>
        </p:nvSpPr>
        <p:spPr>
          <a:xfrm>
            <a:off x="793348" y="5184947"/>
            <a:ext cx="1675737"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Deep-Frying </a:t>
            </a:r>
            <a:r>
              <a:rPr lang="zh-CN" altLang="en-US">
                <a:latin typeface="Times New Roman" panose="02020603050405020304" pitchFamily="18" charset="0"/>
                <a:cs typeface="Times New Roman" panose="02020603050405020304" pitchFamily="18" charset="0"/>
              </a:rPr>
              <a:t>炸</a:t>
            </a:r>
            <a:endParaRPr lang="en-US">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E94A45A-41E1-4542-9F1E-F782B472E694}"/>
              </a:ext>
            </a:extLst>
          </p:cNvPr>
          <p:cNvSpPr txBox="1"/>
          <p:nvPr/>
        </p:nvSpPr>
        <p:spPr>
          <a:xfrm>
            <a:off x="793349" y="5464151"/>
            <a:ext cx="1810908"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Pan-Frying </a:t>
            </a:r>
            <a:r>
              <a:rPr lang="zh-CN" altLang="en-US">
                <a:latin typeface="Times New Roman" panose="02020603050405020304" pitchFamily="18" charset="0"/>
                <a:cs typeface="Times New Roman" panose="02020603050405020304" pitchFamily="18" charset="0"/>
              </a:rPr>
              <a:t>煎</a:t>
            </a:r>
            <a:endParaRPr lang="en-US">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80C5D329-CA7C-42E8-A99C-06B7AF4A3E1C}"/>
              </a:ext>
            </a:extLst>
          </p:cNvPr>
          <p:cNvSpPr txBox="1"/>
          <p:nvPr/>
        </p:nvSpPr>
        <p:spPr>
          <a:xfrm>
            <a:off x="4432960" y="5701217"/>
            <a:ext cx="1492857"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Braising </a:t>
            </a:r>
            <a:r>
              <a:rPr lang="zh-CN" altLang="en-US">
                <a:latin typeface="Times New Roman" panose="02020603050405020304" pitchFamily="18" charset="0"/>
                <a:cs typeface="Times New Roman" panose="02020603050405020304" pitchFamily="18" charset="0"/>
              </a:rPr>
              <a:t>烧</a:t>
            </a:r>
            <a:endParaRPr lang="en-US">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774A041-AD96-4429-BD1E-AD53D3F80CA2}"/>
              </a:ext>
            </a:extLst>
          </p:cNvPr>
          <p:cNvSpPr txBox="1"/>
          <p:nvPr/>
        </p:nvSpPr>
        <p:spPr>
          <a:xfrm>
            <a:off x="4432960" y="4790950"/>
            <a:ext cx="189042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Steam Stewing </a:t>
            </a:r>
            <a:r>
              <a:rPr lang="zh-CN" altLang="en-US">
                <a:latin typeface="Times New Roman" panose="02020603050405020304" pitchFamily="18" charset="0"/>
                <a:cs typeface="Times New Roman" panose="02020603050405020304" pitchFamily="18" charset="0"/>
              </a:rPr>
              <a:t>焖</a:t>
            </a:r>
            <a:endParaRPr lang="en-US">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E0510455-31FF-4962-B92C-B3ED1D8A2973}"/>
              </a:ext>
            </a:extLst>
          </p:cNvPr>
          <p:cNvSpPr txBox="1"/>
          <p:nvPr/>
        </p:nvSpPr>
        <p:spPr>
          <a:xfrm>
            <a:off x="6563712" y="2694804"/>
            <a:ext cx="1825355"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Bake Stewing </a:t>
            </a:r>
            <a:r>
              <a:rPr lang="zh-CN" altLang="en-US">
                <a:latin typeface="Times New Roman" panose="02020603050405020304" pitchFamily="18" charset="0"/>
                <a:cs typeface="Times New Roman" panose="02020603050405020304" pitchFamily="18" charset="0"/>
              </a:rPr>
              <a:t>煨</a:t>
            </a:r>
            <a:endParaRPr lang="en-US">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65F76B88-4157-4847-8300-2CCF1E2851A7}"/>
              </a:ext>
            </a:extLst>
          </p:cNvPr>
          <p:cNvSpPr txBox="1"/>
          <p:nvPr/>
        </p:nvSpPr>
        <p:spPr>
          <a:xfrm>
            <a:off x="6563236" y="3609199"/>
            <a:ext cx="1492857"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Simmering </a:t>
            </a:r>
            <a:r>
              <a:rPr lang="zh-CN" altLang="en-US">
                <a:latin typeface="Times New Roman" panose="02020603050405020304" pitchFamily="18" charset="0"/>
                <a:cs typeface="Times New Roman" panose="02020603050405020304" pitchFamily="18" charset="0"/>
              </a:rPr>
              <a:t>炖</a:t>
            </a:r>
            <a:endParaRPr lang="en-US">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3D5C67A9-4726-4486-9007-BB12246231C7}"/>
              </a:ext>
            </a:extLst>
          </p:cNvPr>
          <p:cNvSpPr txBox="1"/>
          <p:nvPr/>
        </p:nvSpPr>
        <p:spPr>
          <a:xfrm>
            <a:off x="4432960" y="5406401"/>
            <a:ext cx="1286123"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Roasting </a:t>
            </a:r>
            <a:r>
              <a:rPr lang="zh-CN" altLang="en-US">
                <a:latin typeface="Times New Roman" panose="02020603050405020304" pitchFamily="18" charset="0"/>
                <a:cs typeface="Times New Roman" panose="02020603050405020304" pitchFamily="18" charset="0"/>
              </a:rPr>
              <a:t>烤</a:t>
            </a:r>
            <a:endParaRPr lang="en-US">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C2F7F003-EDEC-41F8-817F-F4DFBCA07108}"/>
              </a:ext>
            </a:extLst>
          </p:cNvPr>
          <p:cNvSpPr txBox="1"/>
          <p:nvPr/>
        </p:nvSpPr>
        <p:spPr>
          <a:xfrm>
            <a:off x="4433971" y="5085766"/>
            <a:ext cx="1311970"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Smoking </a:t>
            </a:r>
            <a:r>
              <a:rPr lang="zh-CN" altLang="en-US">
                <a:latin typeface="Times New Roman" panose="02020603050405020304" pitchFamily="18" charset="0"/>
                <a:cs typeface="Times New Roman" panose="02020603050405020304" pitchFamily="18" charset="0"/>
              </a:rPr>
              <a:t>熏</a:t>
            </a:r>
            <a:endParaRPr lang="en-US">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D24D7084-4F82-4063-879A-7F879EC92E01}"/>
              </a:ext>
            </a:extLst>
          </p:cNvPr>
          <p:cNvSpPr txBox="1"/>
          <p:nvPr/>
        </p:nvSpPr>
        <p:spPr>
          <a:xfrm>
            <a:off x="6574734" y="2404942"/>
            <a:ext cx="2075858" cy="373113"/>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Baking in Salt </a:t>
            </a:r>
            <a:r>
              <a:rPr lang="zh-CN" altLang="en-US">
                <a:latin typeface="Times New Roman" panose="02020603050405020304" pitchFamily="18" charset="0"/>
                <a:cs typeface="Times New Roman" panose="02020603050405020304" pitchFamily="18" charset="0"/>
              </a:rPr>
              <a:t>盐焗</a:t>
            </a:r>
            <a:endParaRPr lang="en-US">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B17AC4D1-95B6-4AC7-B09C-3BD5F6B82A70}"/>
              </a:ext>
            </a:extLst>
          </p:cNvPr>
          <p:cNvSpPr txBox="1"/>
          <p:nvPr/>
        </p:nvSpPr>
        <p:spPr>
          <a:xfrm>
            <a:off x="6563236" y="2095624"/>
            <a:ext cx="1361451"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Boiling </a:t>
            </a:r>
            <a:r>
              <a:rPr lang="zh-CN" altLang="en-US">
                <a:latin typeface="Times New Roman" panose="02020603050405020304" pitchFamily="18" charset="0"/>
                <a:cs typeface="Times New Roman" panose="02020603050405020304" pitchFamily="18" charset="0"/>
              </a:rPr>
              <a:t>煮</a:t>
            </a:r>
            <a:endParaRPr lang="en-US">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0E115DB2-FB85-4185-9C8B-7FB60605EF39}"/>
              </a:ext>
            </a:extLst>
          </p:cNvPr>
          <p:cNvSpPr txBox="1"/>
          <p:nvPr/>
        </p:nvSpPr>
        <p:spPr>
          <a:xfrm>
            <a:off x="6577426" y="3344365"/>
            <a:ext cx="192474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Quick Boiling </a:t>
            </a:r>
            <a:r>
              <a:rPr lang="zh-CN" altLang="en-US">
                <a:latin typeface="Times New Roman" panose="02020603050405020304" pitchFamily="18" charset="0"/>
                <a:cs typeface="Times New Roman" panose="02020603050405020304" pitchFamily="18" charset="0"/>
              </a:rPr>
              <a:t>汆</a:t>
            </a:r>
            <a:endParaRPr lang="en-US">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F7EADD26-B7FE-4AB1-B6CF-9DB88A3DF0E9}"/>
              </a:ext>
            </a:extLst>
          </p:cNvPr>
          <p:cNvSpPr txBox="1"/>
          <p:nvPr/>
        </p:nvSpPr>
        <p:spPr>
          <a:xfrm>
            <a:off x="6549303" y="3903600"/>
            <a:ext cx="1306664" cy="491581"/>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Scalding </a:t>
            </a:r>
            <a:r>
              <a:rPr lang="zh-CN" altLang="en-US">
                <a:latin typeface="Times New Roman" panose="02020603050405020304" pitchFamily="18" charset="0"/>
                <a:cs typeface="Times New Roman" panose="02020603050405020304" pitchFamily="18" charset="0"/>
              </a:rPr>
              <a:t>焯</a:t>
            </a:r>
            <a:endParaRPr lang="en-US">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0B860C89-6860-4E1C-B100-21D46E5B1A6E}"/>
              </a:ext>
            </a:extLst>
          </p:cNvPr>
          <p:cNvSpPr txBox="1"/>
          <p:nvPr/>
        </p:nvSpPr>
        <p:spPr>
          <a:xfrm>
            <a:off x="6574734" y="3015511"/>
            <a:ext cx="1887524"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Instant Boiling </a:t>
            </a:r>
            <a:r>
              <a:rPr lang="zh-CN" altLang="en-US">
                <a:latin typeface="Times New Roman" panose="02020603050405020304" pitchFamily="18" charset="0"/>
                <a:cs typeface="Times New Roman" panose="02020603050405020304" pitchFamily="18" charset="0"/>
              </a:rPr>
              <a:t>涮</a:t>
            </a:r>
            <a:endParaRPr lang="en-US">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35AAE505-8780-468C-B3AB-B8F90CEEA783}"/>
              </a:ext>
            </a:extLst>
          </p:cNvPr>
          <p:cNvSpPr txBox="1"/>
          <p:nvPr/>
        </p:nvSpPr>
        <p:spPr>
          <a:xfrm>
            <a:off x="6574734" y="1812573"/>
            <a:ext cx="1657751"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Dressing </a:t>
            </a:r>
            <a:r>
              <a:rPr lang="zh-CN" altLang="en-US">
                <a:latin typeface="Times New Roman" panose="02020603050405020304" pitchFamily="18" charset="0"/>
                <a:cs typeface="Times New Roman" panose="02020603050405020304" pitchFamily="18" charset="0"/>
              </a:rPr>
              <a:t>凉拌</a:t>
            </a:r>
            <a:endParaRPr lang="en-US">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EE226077-CD39-4687-96BA-FCAC881300A5}"/>
              </a:ext>
            </a:extLst>
          </p:cNvPr>
          <p:cNvSpPr txBox="1"/>
          <p:nvPr/>
        </p:nvSpPr>
        <p:spPr>
          <a:xfrm>
            <a:off x="6574734" y="1499334"/>
            <a:ext cx="1380416"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Pickling </a:t>
            </a:r>
            <a:r>
              <a:rPr lang="zh-CN" altLang="en-US">
                <a:latin typeface="Times New Roman" panose="02020603050405020304" pitchFamily="18" charset="0"/>
                <a:cs typeface="Times New Roman" panose="02020603050405020304" pitchFamily="18" charset="0"/>
              </a:rPr>
              <a:t>腌</a:t>
            </a:r>
            <a:endParaRPr lang="en-US">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641AD3D0-923C-4CB6-B94F-450585F7A114}"/>
              </a:ext>
            </a:extLst>
          </p:cNvPr>
          <p:cNvSpPr txBox="1"/>
          <p:nvPr/>
        </p:nvSpPr>
        <p:spPr>
          <a:xfrm>
            <a:off x="759952" y="6038618"/>
            <a:ext cx="3414301"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Crisp Frying with Syrup </a:t>
            </a:r>
            <a:r>
              <a:rPr lang="zh-CN" altLang="en-US">
                <a:latin typeface="Times New Roman" panose="02020603050405020304" pitchFamily="18" charset="0"/>
                <a:cs typeface="Times New Roman" panose="02020603050405020304" pitchFamily="18" charset="0"/>
              </a:rPr>
              <a:t>拔丝</a:t>
            </a:r>
            <a:endParaRPr lang="en-US">
              <a:latin typeface="Times New Roman" panose="02020603050405020304" pitchFamily="18" charset="0"/>
              <a:cs typeface="Times New Roman" panose="02020603050405020304" pitchFamily="18" charset="0"/>
            </a:endParaRPr>
          </a:p>
        </p:txBody>
      </p:sp>
      <p:pic>
        <p:nvPicPr>
          <p:cNvPr id="40" name="Picture 39">
            <a:extLst>
              <a:ext uri="{FF2B5EF4-FFF2-40B4-BE49-F238E27FC236}">
                <a16:creationId xmlns:a16="http://schemas.microsoft.com/office/drawing/2014/main" id="{CB545299-5892-4EF8-B928-6DDEAA4FDC93}"/>
              </a:ext>
            </a:extLst>
          </p:cNvPr>
          <p:cNvPicPr>
            <a:picLocks noChangeAspect="1"/>
          </p:cNvPicPr>
          <p:nvPr/>
        </p:nvPicPr>
        <p:blipFill>
          <a:blip r:embed="rId3"/>
          <a:stretch>
            <a:fillRect/>
          </a:stretch>
        </p:blipFill>
        <p:spPr>
          <a:xfrm>
            <a:off x="8652064" y="24090"/>
            <a:ext cx="2965588" cy="2203008"/>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46" name="TextBox 45">
            <a:extLst>
              <a:ext uri="{FF2B5EF4-FFF2-40B4-BE49-F238E27FC236}">
                <a16:creationId xmlns:a16="http://schemas.microsoft.com/office/drawing/2014/main" id="{92DFBC33-A521-4923-9D12-8BE948AC42ED}"/>
              </a:ext>
            </a:extLst>
          </p:cNvPr>
          <p:cNvSpPr txBox="1"/>
          <p:nvPr/>
        </p:nvSpPr>
        <p:spPr>
          <a:xfrm>
            <a:off x="8708656" y="62282"/>
            <a:ext cx="2405101" cy="450617"/>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sz="1400" b="1">
                <a:solidFill>
                  <a:schemeClr val="bg2">
                    <a:lumMod val="75000"/>
                  </a:schemeClr>
                </a:solidFill>
                <a:latin typeface="Times New Roman" panose="02020603050405020304" pitchFamily="18" charset="0"/>
                <a:cs typeface="Times New Roman" panose="02020603050405020304" pitchFamily="18" charset="0"/>
              </a:rPr>
              <a:t>Steamed Stuffed Buns</a:t>
            </a:r>
          </a:p>
        </p:txBody>
      </p:sp>
      <p:pic>
        <p:nvPicPr>
          <p:cNvPr id="45" name="Picture 44">
            <a:extLst>
              <a:ext uri="{FF2B5EF4-FFF2-40B4-BE49-F238E27FC236}">
                <a16:creationId xmlns:a16="http://schemas.microsoft.com/office/drawing/2014/main" id="{38301B56-C356-48DD-AB75-49A820938FDC}"/>
              </a:ext>
            </a:extLst>
          </p:cNvPr>
          <p:cNvPicPr>
            <a:picLocks noChangeAspect="1"/>
          </p:cNvPicPr>
          <p:nvPr/>
        </p:nvPicPr>
        <p:blipFill rotWithShape="1">
          <a:blip r:embed="rId4"/>
          <a:srcRect b="13874"/>
          <a:stretch/>
        </p:blipFill>
        <p:spPr>
          <a:xfrm>
            <a:off x="3320030" y="1854301"/>
            <a:ext cx="3076431" cy="2285609"/>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50" name="TextBox 49">
            <a:extLst>
              <a:ext uri="{FF2B5EF4-FFF2-40B4-BE49-F238E27FC236}">
                <a16:creationId xmlns:a16="http://schemas.microsoft.com/office/drawing/2014/main" id="{0339E18B-0862-497B-A26A-44FA53A3BE2E}"/>
              </a:ext>
            </a:extLst>
          </p:cNvPr>
          <p:cNvSpPr txBox="1"/>
          <p:nvPr/>
        </p:nvSpPr>
        <p:spPr>
          <a:xfrm>
            <a:off x="4432960" y="4493789"/>
            <a:ext cx="3326079"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Stewing in soy sauce and syrup</a:t>
            </a:r>
          </a:p>
        </p:txBody>
      </p:sp>
      <p:sp>
        <p:nvSpPr>
          <p:cNvPr id="52" name="TextBox 51">
            <a:extLst>
              <a:ext uri="{FF2B5EF4-FFF2-40B4-BE49-F238E27FC236}">
                <a16:creationId xmlns:a16="http://schemas.microsoft.com/office/drawing/2014/main" id="{A3550BF5-4240-44C2-8C72-B43B10925DEF}"/>
              </a:ext>
            </a:extLst>
          </p:cNvPr>
          <p:cNvSpPr txBox="1"/>
          <p:nvPr/>
        </p:nvSpPr>
        <p:spPr>
          <a:xfrm>
            <a:off x="301787" y="623782"/>
            <a:ext cx="6591994" cy="707886"/>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sz="2000" b="1">
                <a:solidFill>
                  <a:schemeClr val="accent2">
                    <a:lumMod val="75000"/>
                  </a:schemeClr>
                </a:solidFill>
                <a:latin typeface="Times New Roman" panose="02020603050405020304" pitchFamily="18" charset="0"/>
                <a:cs typeface="Times New Roman" panose="02020603050405020304" pitchFamily="18" charset="0"/>
              </a:rPr>
              <a:t>There are more than thirty techniques in Chinese cuisine Different materials require different flavourings</a:t>
            </a:r>
          </a:p>
        </p:txBody>
      </p:sp>
      <p:pic>
        <p:nvPicPr>
          <p:cNvPr id="2" name="Picture 1">
            <a:extLst>
              <a:ext uri="{FF2B5EF4-FFF2-40B4-BE49-F238E27FC236}">
                <a16:creationId xmlns:a16="http://schemas.microsoft.com/office/drawing/2014/main" id="{35CAF358-7C87-4400-82B8-1BC5615B85B9}"/>
              </a:ext>
            </a:extLst>
          </p:cNvPr>
          <p:cNvPicPr>
            <a:picLocks noChangeAspect="1"/>
          </p:cNvPicPr>
          <p:nvPr/>
        </p:nvPicPr>
        <p:blipFill>
          <a:blip r:embed="rId5"/>
          <a:stretch>
            <a:fillRect/>
          </a:stretch>
        </p:blipFill>
        <p:spPr>
          <a:xfrm>
            <a:off x="8708656" y="2418585"/>
            <a:ext cx="2965588" cy="4151824"/>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30" name="TextBox 29">
            <a:extLst>
              <a:ext uri="{FF2B5EF4-FFF2-40B4-BE49-F238E27FC236}">
                <a16:creationId xmlns:a16="http://schemas.microsoft.com/office/drawing/2014/main" id="{A1ED6705-494F-4EF4-A201-6A495EFBF856}"/>
              </a:ext>
            </a:extLst>
          </p:cNvPr>
          <p:cNvSpPr txBox="1"/>
          <p:nvPr/>
        </p:nvSpPr>
        <p:spPr>
          <a:xfrm>
            <a:off x="9041630" y="2369180"/>
            <a:ext cx="2632614" cy="307777"/>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sz="1400" b="1">
                <a:solidFill>
                  <a:schemeClr val="tx2">
                    <a:lumMod val="75000"/>
                  </a:schemeClr>
                </a:solidFill>
                <a:latin typeface="Times New Roman" panose="02020603050405020304" pitchFamily="18" charset="0"/>
                <a:cs typeface="Times New Roman" panose="02020603050405020304" pitchFamily="18" charset="0"/>
              </a:rPr>
              <a:t>Honey Soy chicken marinade</a:t>
            </a:r>
          </a:p>
        </p:txBody>
      </p:sp>
      <p:sp>
        <p:nvSpPr>
          <p:cNvPr id="4" name="TextBox 3">
            <a:extLst>
              <a:ext uri="{FF2B5EF4-FFF2-40B4-BE49-F238E27FC236}">
                <a16:creationId xmlns:a16="http://schemas.microsoft.com/office/drawing/2014/main" id="{DE0563F6-40BD-4A14-BC7F-A0CAE248B073}"/>
              </a:ext>
            </a:extLst>
          </p:cNvPr>
          <p:cNvSpPr txBox="1"/>
          <p:nvPr/>
        </p:nvSpPr>
        <p:spPr>
          <a:xfrm>
            <a:off x="4972655" y="1902725"/>
            <a:ext cx="1492856" cy="307777"/>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sz="1400" b="1">
                <a:solidFill>
                  <a:schemeClr val="accent2">
                    <a:lumMod val="50000"/>
                  </a:schemeClr>
                </a:solidFill>
                <a:latin typeface="Times New Roman" panose="02020603050405020304" pitchFamily="18" charset="0"/>
                <a:cs typeface="Times New Roman" panose="02020603050405020304" pitchFamily="18" charset="0"/>
              </a:rPr>
              <a:t>Boil Dumplings</a:t>
            </a:r>
          </a:p>
        </p:txBody>
      </p:sp>
    </p:spTree>
    <p:extLst>
      <p:ext uri="{BB962C8B-B14F-4D97-AF65-F5344CB8AC3E}">
        <p14:creationId xmlns:p14="http://schemas.microsoft.com/office/powerpoint/2010/main" val="1992020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64175FE-6B30-4E16-BF21-2D1CC3076C90}"/>
              </a:ext>
            </a:extLst>
          </p:cNvPr>
          <p:cNvPicPr>
            <a:picLocks noGrp="1" noChangeAspect="1"/>
          </p:cNvPicPr>
          <p:nvPr>
            <p:ph idx="1"/>
          </p:nvPr>
        </p:nvPicPr>
        <p:blipFill>
          <a:blip r:embed="rId2"/>
          <a:stretch>
            <a:fillRect/>
          </a:stretch>
        </p:blipFill>
        <p:spPr>
          <a:xfrm>
            <a:off x="2948658" y="714230"/>
            <a:ext cx="6108232" cy="5429540"/>
          </a:xfrm>
          <a:prstGeom prst="rect">
            <a:avLst/>
          </a:prstGeom>
        </p:spPr>
      </p:pic>
      <p:sp>
        <p:nvSpPr>
          <p:cNvPr id="2" name="Title 1">
            <a:extLst>
              <a:ext uri="{FF2B5EF4-FFF2-40B4-BE49-F238E27FC236}">
                <a16:creationId xmlns:a16="http://schemas.microsoft.com/office/drawing/2014/main" id="{032305DA-0147-452E-B25E-FFBA061FA2A1}"/>
              </a:ext>
            </a:extLst>
          </p:cNvPr>
          <p:cNvSpPr>
            <a:spLocks noGrp="1"/>
          </p:cNvSpPr>
          <p:nvPr>
            <p:ph type="title"/>
          </p:nvPr>
        </p:nvSpPr>
        <p:spPr>
          <a:xfrm>
            <a:off x="2751152" y="2178023"/>
            <a:ext cx="2810172" cy="1325563"/>
          </a:xfrm>
        </p:spPr>
        <p:txBody>
          <a:bodyPr>
            <a:normAutofit/>
          </a:bodyPr>
          <a:lstStyle/>
          <a:p>
            <a:pPr algn="ctr"/>
            <a:r>
              <a:rPr lang="en-US" b="1">
                <a:solidFill>
                  <a:schemeClr val="accent2">
                    <a:lumMod val="75000"/>
                  </a:schemeClr>
                </a:solidFill>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6956540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1237</TotalTime>
  <Words>834</Words>
  <Application>Microsoft Office PowerPoint</Application>
  <PresentationFormat>Widescreen</PresentationFormat>
  <Paragraphs>47</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Times New Roman</vt:lpstr>
      <vt:lpstr>Verdana</vt:lpstr>
      <vt:lpstr>Office Theme</vt:lpstr>
      <vt:lpstr>PowerPoint Presentation</vt:lpstr>
      <vt:lpstr>Brief Introduction of  The Art of Chinese Cooking</vt:lpstr>
      <vt:lpstr>Ingredients</vt:lpstr>
      <vt:lpstr>Cutting</vt:lpstr>
      <vt:lpstr>Seasoning</vt:lpstr>
      <vt:lpstr>Time and temperature</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ART OF CHINESE COOKING</dc:title>
  <dc:creator>Ha Hang</dc:creator>
  <cp:lastModifiedBy>Ha Hang</cp:lastModifiedBy>
  <cp:revision>62</cp:revision>
  <dcterms:created xsi:type="dcterms:W3CDTF">2020-10-20T12:54:44Z</dcterms:created>
  <dcterms:modified xsi:type="dcterms:W3CDTF">2020-10-24T17:34:08Z</dcterms:modified>
</cp:coreProperties>
</file>