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3" r:id="rId2"/>
    <p:sldId id="259" r:id="rId3"/>
    <p:sldId id="260" r:id="rId4"/>
    <p:sldId id="267" r:id="rId5"/>
    <p:sldId id="290" r:id="rId6"/>
    <p:sldId id="291" r:id="rId7"/>
    <p:sldId id="286" r:id="rId8"/>
    <p:sldId id="272" r:id="rId9"/>
    <p:sldId id="285" r:id="rId10"/>
    <p:sldId id="287" r:id="rId11"/>
    <p:sldId id="262" r:id="rId12"/>
    <p:sldId id="280" r:id="rId13"/>
    <p:sldId id="289" r:id="rId14"/>
    <p:sldId id="276" r:id="rId15"/>
    <p:sldId id="288" r:id="rId16"/>
    <p:sldId id="278" r:id="rId17"/>
    <p:sldId id="26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8A54"/>
    <a:srgbClr val="6A839F"/>
    <a:srgbClr val="2E2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4660"/>
  </p:normalViewPr>
  <p:slideViewPr>
    <p:cSldViewPr snapToGrid="0">
      <p:cViewPr varScale="1">
        <p:scale>
          <a:sx n="68" d="100"/>
          <a:sy n="68" d="100"/>
        </p:scale>
        <p:origin x="10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AA95A-B92E-4BC2-8C96-7D298281D146}" type="datetimeFigureOut">
              <a:rPr lang="zh-CN" altLang="en-US" smtClean="0"/>
              <a:t>2020/12/27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7348B-3790-4452-850B-7A03239BEA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10BEA4-842E-4AF1-B18C-C3B1A053C4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A10BEA4-842E-4AF1-B18C-C3B1A053C4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7A701A4-C804-4356-ACC5-3C3FA266A58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2020/12/27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498970-75F6-4752-8D35-EEE612A118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8" name="椭圆 4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1" name="组合 10"/>
          <p:cNvGrpSpPr/>
          <p:nvPr/>
        </p:nvGrpSpPr>
        <p:grpSpPr>
          <a:xfrm>
            <a:off x="478964" y="1434454"/>
            <a:ext cx="5852532" cy="812994"/>
            <a:chOff x="2416964" y="1635789"/>
            <a:chExt cx="5483670" cy="396826"/>
          </a:xfrm>
        </p:grpSpPr>
        <p:sp>
          <p:nvSpPr>
            <p:cNvPr id="13" name="平行四边形 1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平行四边形 4"/>
            <p:cNvSpPr/>
            <p:nvPr/>
          </p:nvSpPr>
          <p:spPr>
            <a:xfrm>
              <a:off x="2416964" y="1667633"/>
              <a:ext cx="5263017" cy="275929"/>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600" cap="none" normalizeH="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Chinese Language and Culture</a:t>
              </a:r>
              <a:endParaRPr kumimoji="0" lang="zh-CN" altLang="en-US" sz="2400" b="1" i="0" u="none" strike="noStrike" kern="600" cap="none" normalizeH="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nvGrpSpPr>
          <p:cNvPr id="18" name="组合 17"/>
          <p:cNvGrpSpPr/>
          <p:nvPr/>
        </p:nvGrpSpPr>
        <p:grpSpPr>
          <a:xfrm>
            <a:off x="556844" y="842824"/>
            <a:ext cx="11070433" cy="4483670"/>
            <a:chOff x="4838925" y="842824"/>
            <a:chExt cx="6373708" cy="4483670"/>
          </a:xfrm>
        </p:grpSpPr>
        <p:cxnSp>
          <p:nvCxnSpPr>
            <p:cNvPr id="39" name="直接连接符 38"/>
            <p:cNvCxnSpPr/>
            <p:nvPr/>
          </p:nvCxnSpPr>
          <p:spPr>
            <a:xfrm flipH="1">
              <a:off x="6944512" y="4703209"/>
              <a:ext cx="623285" cy="623285"/>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838925" y="2620446"/>
              <a:ext cx="637370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u="none" strike="noStrike" kern="0" cap="none" normalizeH="0" noProof="0" dirty="0">
                  <a:ln>
                    <a:noFill/>
                  </a:ln>
                  <a:solidFill>
                    <a:srgbClr val="B38A54"/>
                  </a:solidFill>
                  <a:effectLst/>
                  <a:uLnTx/>
                  <a:uFillTx/>
                  <a:latin typeface="Arial" panose="020B0604020202020204" pitchFamily="34" charset="0"/>
                  <a:ea typeface="思源宋体 CN Heavy" panose="02020900000000000000" pitchFamily="18" charset="-122"/>
                  <a:cs typeface="Arial" panose="020B0604020202020204" pitchFamily="34" charset="0"/>
                </a:rPr>
                <a:t>Zhang Qian and the Silk Road</a:t>
              </a:r>
              <a:endParaRPr kumimoji="0" lang="zh-CN" altLang="en-US" sz="6000" b="1" u="none" strike="noStrike" kern="0" cap="none" normalizeH="0" noProof="0" dirty="0">
                <a:ln>
                  <a:noFill/>
                </a:ln>
                <a:solidFill>
                  <a:srgbClr val="B38A54"/>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cxnSp>
          <p:nvCxnSpPr>
            <p:cNvPr id="12" name="直接连接符 11"/>
            <p:cNvCxnSpPr/>
            <p:nvPr/>
          </p:nvCxnSpPr>
          <p:spPr>
            <a:xfrm flipH="1">
              <a:off x="5274701" y="3159216"/>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612031" y="4677106"/>
              <a:ext cx="617361" cy="617361"/>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614153" y="1027229"/>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674676" y="842824"/>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454213" y="3119006"/>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9757482" y="6175189"/>
            <a:ext cx="3582181"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300" normalizeH="0" baseline="0" noProof="0" dirty="0">
                <a:ln>
                  <a:noFill/>
                </a:ln>
                <a:solidFill>
                  <a:prstClr val="white">
                    <a:lumMod val="50000"/>
                  </a:prstClr>
                </a:solidFill>
                <a:effectLst/>
                <a:uLnTx/>
                <a:uFillTx/>
                <a:latin typeface="Yu Gothic UI Semibold" panose="020B0700000000000000" pitchFamily="34" charset="-128"/>
                <a:ea typeface="Yu Gothic UI Semibold" panose="020B0700000000000000" pitchFamily="34" charset="-128"/>
              </a:rPr>
              <a:t>2020.12.28</a:t>
            </a:r>
          </a:p>
        </p:txBody>
      </p:sp>
      <p:sp>
        <p:nvSpPr>
          <p:cNvPr id="20" name="文本框 19"/>
          <p:cNvSpPr txBox="1"/>
          <p:nvPr/>
        </p:nvSpPr>
        <p:spPr>
          <a:xfrm>
            <a:off x="1770380" y="4063365"/>
            <a:ext cx="9164320" cy="95313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spc="300" noProof="0" dirty="0">
                <a:solidFill>
                  <a:prstClr val="white">
                    <a:lumMod val="50000"/>
                  </a:prstClr>
                </a:solidFill>
                <a:ea typeface="思源黑体 CN Light" panose="020B0300000000000000" pitchFamily="34" charset="-122"/>
              </a:rPr>
              <a:t>Presenter: Li </a:t>
            </a:r>
            <a:r>
              <a:rPr lang="en-US" altLang="zh-CN" sz="2800" b="1" spc="300" noProof="0" dirty="0" err="1">
                <a:solidFill>
                  <a:prstClr val="white">
                    <a:lumMod val="50000"/>
                  </a:prstClr>
                </a:solidFill>
                <a:ea typeface="思源黑体 CN Light" panose="020B0300000000000000" pitchFamily="34" charset="-122"/>
              </a:rPr>
              <a:t>Li</a:t>
            </a:r>
            <a:r>
              <a:rPr lang="en-US" altLang="zh-CN" sz="2800" b="1" spc="300" dirty="0">
                <a:solidFill>
                  <a:prstClr val="white">
                    <a:lumMod val="50000"/>
                  </a:prstClr>
                </a:solidFill>
                <a:ea typeface="思源黑体 CN Light" panose="020B0300000000000000" pitchFamily="34" charset="-122"/>
              </a:rPr>
              <a:t>qin</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spc="300" dirty="0">
                <a:solidFill>
                  <a:prstClr val="white">
                    <a:lumMod val="50000"/>
                  </a:prstClr>
                </a:solidFill>
                <a:ea typeface="思源黑体 CN Light" panose="020B0300000000000000" pitchFamily="34" charset="-122"/>
              </a:rPr>
              <a:t>Partner: Guo Lu</a:t>
            </a:r>
            <a:endParaRPr kumimoji="0" lang="en-US" altLang="zh-CN" sz="2800" b="1" i="0" u="none" strike="noStrike" kern="1200" cap="none" spc="300" normalizeH="0" baseline="0" noProof="0" dirty="0">
              <a:ln>
                <a:noFill/>
              </a:ln>
              <a:solidFill>
                <a:prstClr val="white">
                  <a:lumMod val="50000"/>
                </a:prstClr>
              </a:solidFill>
              <a:effectLst/>
              <a:uLnTx/>
              <a:uFillTx/>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P spid="51" grpId="0" animBg="1"/>
      <p:bldP spid="48" grpId="0" animBg="1"/>
      <p:bldP spid="2"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502352" y="442008"/>
            <a:ext cx="8409636" cy="5835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200" b="1" dirty="0">
                <a:solidFill>
                  <a:srgbClr val="B38A54"/>
                </a:solidFill>
                <a:latin typeface="Arial" panose="020B0604020202020204" pitchFamily="34" charset="0"/>
                <a:ea typeface="思源宋体 CN Heavy" panose="02020900000000000000" pitchFamily="18" charset="-122"/>
                <a:cs typeface="Arial" panose="020B0604020202020204" pitchFamily="34" charset="0"/>
              </a:rPr>
              <a:t>The Second Mission 119 BC – 115 BC</a:t>
            </a:r>
            <a:endParaRPr lang="zh-CN" altLang="en-US" sz="3200" b="1" dirty="0">
              <a:solidFill>
                <a:srgbClr val="B38A54"/>
              </a:solidFill>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61" name="组合 60"/>
          <p:cNvGrpSpPr/>
          <p:nvPr/>
        </p:nvGrpSpPr>
        <p:grpSpPr>
          <a:xfrm>
            <a:off x="4382324" y="1025573"/>
            <a:ext cx="7612727" cy="3730884"/>
            <a:chOff x="6273209" y="1657350"/>
            <a:chExt cx="6583847" cy="3730884"/>
          </a:xfrm>
        </p:grpSpPr>
        <p:sp>
          <p:nvSpPr>
            <p:cNvPr id="62" name="圆角矩形 61"/>
            <p:cNvSpPr/>
            <p:nvPr/>
          </p:nvSpPr>
          <p:spPr>
            <a:xfrm>
              <a:off x="6273209" y="1701209"/>
              <a:ext cx="871870"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308808" y="2014875"/>
              <a:ext cx="5548248" cy="3373359"/>
            </a:xfrm>
            <a:prstGeom prst="rect">
              <a:avLst/>
            </a:prstGeom>
            <a:noFill/>
          </p:spPr>
          <p:txBody>
            <a:bodyPr wrap="square" rtlCol="0">
              <a:spAutoFit/>
            </a:bodyPr>
            <a:lstStyle/>
            <a:p>
              <a:pPr marL="285750" indent="-285750" algn="just">
                <a:lnSpc>
                  <a:spcPct val="150000"/>
                </a:lnSpc>
                <a:buFont typeface="Wingdings" panose="05000000000000000000" charset="0"/>
                <a:buChar char="l"/>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Zhang Qian led a diplomatic mission of 300 people, each equipped with two horses. </a:t>
              </a:r>
            </a:p>
            <a:p>
              <a:pPr marL="285750" indent="-285750" algn="just">
                <a:lnSpc>
                  <a:spcPct val="150000"/>
                </a:lnSpc>
                <a:buFont typeface="Wingdings" panose="05000000000000000000" charset="0"/>
                <a:buChar char="l"/>
              </a:pPr>
              <a:r>
                <a:rPr lang="en-US" altLang="zh-CN" kern="100" dirty="0">
                  <a:latin typeface="Calibri" panose="020F0502020204030204" pitchFamily="34" charset="0"/>
                  <a:ea typeface="宋体" panose="02010600030101010101" pitchFamily="2" charset="-122"/>
                  <a:cs typeface="Times New Roman" panose="02020603050405020304" pitchFamily="18" charset="0"/>
                </a:rPr>
                <a:t>T</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hey carried silk, gold and more than 10,000 cattle and sheep. </a:t>
              </a:r>
            </a:p>
            <a:p>
              <a:pPr marL="285750" indent="-285750" algn="just">
                <a:lnSpc>
                  <a:spcPct val="150000"/>
                </a:lnSpc>
                <a:buFont typeface="Wingdings" panose="05000000000000000000" charset="0"/>
                <a:buChar char="l"/>
              </a:pPr>
              <a:r>
                <a:rPr lang="en-US" altLang="zh-CN" kern="100" dirty="0">
                  <a:latin typeface="Calibri" panose="020F0502020204030204" pitchFamily="34" charset="0"/>
                  <a:ea typeface="宋体" panose="02010600030101010101" pitchFamily="2" charset="-122"/>
                  <a:cs typeface="Times New Roman" panose="02020603050405020304" pitchFamily="18" charset="0"/>
                </a:rPr>
                <a:t>T</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hey failed to persuade the ruler and unite with the Han empire. </a:t>
              </a:r>
            </a:p>
            <a:p>
              <a:pPr marL="285750" indent="-285750" algn="just">
                <a:lnSpc>
                  <a:spcPct val="150000"/>
                </a:lnSpc>
                <a:buFont typeface="Wingdings" panose="05000000000000000000" charset="0"/>
                <a:buChar char="l"/>
              </a:pPr>
              <a:r>
                <a:rPr lang="en-US" altLang="zh-CN" kern="100" dirty="0">
                  <a:latin typeface="Calibri" panose="020F0502020204030204" pitchFamily="34" charset="0"/>
                  <a:ea typeface="宋体" panose="02010600030101010101" pitchFamily="2" charset="-122"/>
                  <a:cs typeface="Times New Roman" panose="02020603050405020304" pitchFamily="18" charset="0"/>
                </a:rPr>
                <a:t>T</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he Wusun ruler dispatched dozens of emissaries back to China.  </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4" name="文本框 63"/>
            <p:cNvSpPr txBox="1"/>
            <p:nvPr/>
          </p:nvSpPr>
          <p:spPr>
            <a:xfrm>
              <a:off x="7308806" y="1657350"/>
              <a:ext cx="2929651" cy="46166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Process</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65" name="文本框 64"/>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3</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grpSp>
        <p:nvGrpSpPr>
          <p:cNvPr id="66" name="组合 65"/>
          <p:cNvGrpSpPr/>
          <p:nvPr/>
        </p:nvGrpSpPr>
        <p:grpSpPr>
          <a:xfrm>
            <a:off x="4383549" y="3942801"/>
            <a:ext cx="7611502" cy="2473191"/>
            <a:chOff x="6273209" y="1657350"/>
            <a:chExt cx="5901051" cy="2473191"/>
          </a:xfrm>
        </p:grpSpPr>
        <p:sp>
          <p:nvSpPr>
            <p:cNvPr id="67" name="圆角矩形 6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7367252" y="2003677"/>
              <a:ext cx="4807008" cy="2126864"/>
            </a:xfrm>
            <a:prstGeom prst="rect">
              <a:avLst/>
            </a:prstGeom>
            <a:noFill/>
          </p:spPr>
          <p:txBody>
            <a:bodyPr wrap="square" rtlCol="0">
              <a:spAutoFit/>
            </a:bodyPr>
            <a:lstStyle/>
            <a:p>
              <a:pPr marL="285750" indent="-285750" algn="just">
                <a:lnSpc>
                  <a:spcPct val="150000"/>
                </a:lnSpc>
                <a:buFont typeface="Wingdings" panose="05000000000000000000" charset="0"/>
                <a:buChar char="l"/>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The purpose of contacting Wusun and attacking </a:t>
              </a:r>
              <a:r>
                <a:rPr lang="en-US" altLang="zh-CN" sz="1800" kern="100" dirty="0" err="1">
                  <a:effectLst/>
                  <a:latin typeface="Calibri" panose="020F0502020204030204" pitchFamily="34" charset="0"/>
                  <a:ea typeface="宋体" panose="02010600030101010101" pitchFamily="2" charset="-122"/>
                  <a:cs typeface="Times New Roman" panose="02020603050405020304" pitchFamily="18" charset="0"/>
                </a:rPr>
                <a:t>Xiongnu</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was still not achieved.</a:t>
              </a:r>
            </a:p>
            <a:p>
              <a:pPr marL="285750" indent="-285750" algn="just">
                <a:lnSpc>
                  <a:spcPct val="150000"/>
                </a:lnSpc>
                <a:buFont typeface="Wingdings" panose="05000000000000000000" charset="0"/>
                <a:buChar char="l"/>
              </a:pPr>
              <a:r>
                <a:rPr lang="en-US" altLang="zh-CN" kern="100" dirty="0">
                  <a:latin typeface="Calibri" panose="020F0502020204030204" pitchFamily="34" charset="0"/>
                  <a:ea typeface="宋体" panose="02010600030101010101" pitchFamily="2" charset="-122"/>
                  <a:cs typeface="Times New Roman" panose="02020603050405020304" pitchFamily="18" charset="0"/>
                </a:rPr>
                <a:t>E</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stablished friendly relations with western countries and strengthen economic and cultural exchanges.</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9" name="文本框 68"/>
            <p:cNvSpPr txBox="1"/>
            <p:nvPr/>
          </p:nvSpPr>
          <p:spPr>
            <a:xfrm>
              <a:off x="7308806" y="1657350"/>
              <a:ext cx="2929651" cy="46166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Result</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70" name="文本框 69"/>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4</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pic>
        <p:nvPicPr>
          <p:cNvPr id="2" name="图片 1"/>
          <p:cNvPicPr>
            <a:picLocks noChangeAspect="1"/>
          </p:cNvPicPr>
          <p:nvPr/>
        </p:nvPicPr>
        <p:blipFill>
          <a:blip r:embed="rId2"/>
          <a:stretch>
            <a:fillRect/>
          </a:stretch>
        </p:blipFill>
        <p:spPr>
          <a:xfrm>
            <a:off x="292962" y="1897401"/>
            <a:ext cx="3722863" cy="266053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stretch>
            <a:fillRect/>
          </a:stretch>
        </p:blipFill>
        <p:spPr>
          <a:xfrm>
            <a:off x="5561968" y="1752486"/>
            <a:ext cx="5928416" cy="3952278"/>
          </a:xfrm>
          <a:prstGeom prst="rect">
            <a:avLst/>
          </a:prstGeom>
          <a:effectLst>
            <a:outerShdw blurRad="63500" sx="102000" sy="102000" algn="ctr" rotWithShape="0">
              <a:prstClr val="black">
                <a:alpha val="40000"/>
              </a:prstClr>
            </a:outerShdw>
            <a:softEdge rad="31750"/>
          </a:effectLst>
        </p:spPr>
      </p:pic>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1" name="组合 30"/>
          <p:cNvGrpSpPr/>
          <p:nvPr/>
        </p:nvGrpSpPr>
        <p:grpSpPr>
          <a:xfrm>
            <a:off x="1541869" y="2337575"/>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Arial" panose="020B0604020202020204" pitchFamily="34" charset="0"/>
                  <a:ea typeface="思源黑体 CN Light" panose="020B0300000000000000" pitchFamily="34" charset="-122"/>
                  <a:cs typeface="Arial" panose="020B0604020202020204" pitchFamily="34" charset="0"/>
                </a:rPr>
                <a:t>PART 03</a:t>
              </a:r>
              <a:endParaRPr kumimoji="0" lang="zh-CN" altLang="en-US" sz="2000" b="0" i="0" u="none" strike="noStrike" kern="1200" cap="none" spc="600" normalizeH="0" baseline="0" noProof="0" dirty="0">
                <a:ln>
                  <a:noFill/>
                </a:ln>
                <a:solidFill>
                  <a:prstClr val="white"/>
                </a:solidFill>
                <a:effectLst/>
                <a:uLnTx/>
                <a:uFillTx/>
                <a:latin typeface="Arial" panose="020B0604020202020204" pitchFamily="34" charset="0"/>
                <a:ea typeface="思源黑体 CN Light" panose="020B0300000000000000" pitchFamily="34" charset="-122"/>
                <a:cs typeface="Arial" panose="020B0604020202020204" pitchFamily="34" charset="0"/>
              </a:endParaRPr>
            </a:p>
          </p:txBody>
        </p:sp>
      </p:grpSp>
      <p:sp>
        <p:nvSpPr>
          <p:cNvPr id="34" name="文本框 33"/>
          <p:cNvSpPr txBox="1"/>
          <p:nvPr/>
        </p:nvSpPr>
        <p:spPr>
          <a:xfrm>
            <a:off x="536216" y="2902591"/>
            <a:ext cx="5071026" cy="101473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6000" b="1" u="none" strike="noStrike" kern="1200" cap="none" spc="300" normalizeH="0" noProof="0" dirty="0">
                <a:ln>
                  <a:noFill/>
                </a:ln>
                <a:solidFill>
                  <a:srgbClr val="B38A54"/>
                </a:solidFill>
                <a:effectLst/>
                <a:uLnTx/>
                <a:uFillTx/>
                <a:latin typeface="Calibri" panose="020F0502020204030204" pitchFamily="34" charset="0"/>
                <a:ea typeface="思源宋体 CN Heavy" panose="02020900000000000000" pitchFamily="18" charset="-122"/>
                <a:cs typeface="Calibri" panose="020F0502020204030204" pitchFamily="34" charset="0"/>
              </a:rPr>
              <a:t>Significance</a:t>
            </a: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8"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3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772413" y="769317"/>
            <a:ext cx="6228888"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normalizeH="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rPr>
              <a:t>Zhang Qian and the Silk Road</a:t>
            </a:r>
            <a:endParaRPr kumimoji="0" lang="zh-CN" altLang="en-US" sz="3200" b="1" u="none" strike="noStrike" kern="1200" cap="none" normalizeH="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7" name="组合 6"/>
          <p:cNvGrpSpPr/>
          <p:nvPr/>
        </p:nvGrpSpPr>
        <p:grpSpPr>
          <a:xfrm>
            <a:off x="581288" y="1763422"/>
            <a:ext cx="10575724" cy="4410704"/>
            <a:chOff x="553650" y="4663390"/>
            <a:chExt cx="11214605" cy="3815510"/>
          </a:xfrm>
        </p:grpSpPr>
        <p:grpSp>
          <p:nvGrpSpPr>
            <p:cNvPr id="8" name="组合 7"/>
            <p:cNvGrpSpPr/>
            <p:nvPr/>
          </p:nvGrpSpPr>
          <p:grpSpPr>
            <a:xfrm>
              <a:off x="1034759" y="4663390"/>
              <a:ext cx="10733496" cy="3815510"/>
              <a:chOff x="948929" y="4654715"/>
              <a:chExt cx="10733496" cy="3815510"/>
            </a:xfrm>
          </p:grpSpPr>
          <p:sp>
            <p:nvSpPr>
              <p:cNvPr id="14" name="矩形 13"/>
              <p:cNvSpPr/>
              <p:nvPr/>
            </p:nvSpPr>
            <p:spPr>
              <a:xfrm>
                <a:off x="948929" y="4654715"/>
                <a:ext cx="10733496" cy="3815510"/>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707764" y="4664004"/>
                <a:ext cx="8838993" cy="36329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a:lnSpc>
                    <a:spcPct val="150000"/>
                  </a:lnSpc>
                </a:pP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The Silk Road gets its name from the lucrative Chinese silk trade, a major reason for the connection of trade routes into an extensive transcontinental network.</a:t>
                </a:r>
              </a:p>
              <a:p>
                <a:pPr indent="457200" algn="just">
                  <a:lnSpc>
                    <a:spcPct val="150000"/>
                  </a:lnSpc>
                </a:pP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Besides, it </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l</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aid the foundation of the present Silk </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R</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oad: China put forward the strategic concept of One Belt And One Road, which revitalized the ancient silk road. The silk road has become an important historical symbol of "One Belt And One Road", which makes us hold high the banner of peaceful development and actively develop economic partnership with countries along the route.</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9" name="组合 8"/>
            <p:cNvGrpSpPr/>
            <p:nvPr/>
          </p:nvGrpSpPr>
          <p:grpSpPr>
            <a:xfrm>
              <a:off x="553650" y="4663392"/>
              <a:ext cx="11213196" cy="1737627"/>
              <a:chOff x="1805176" y="3070626"/>
              <a:chExt cx="17791837" cy="1737627"/>
            </a:xfrm>
          </p:grpSpPr>
          <p:grpSp>
            <p:nvGrpSpPr>
              <p:cNvPr id="10" name="组合 9"/>
              <p:cNvGrpSpPr/>
              <p:nvPr/>
            </p:nvGrpSpPr>
            <p:grpSpPr>
              <a:xfrm>
                <a:off x="2568546" y="3070626"/>
                <a:ext cx="17028467" cy="1737627"/>
                <a:chOff x="5467446" y="11293301"/>
                <a:chExt cx="13142528" cy="1005488"/>
              </a:xfrm>
            </p:grpSpPr>
            <p:sp>
              <p:nvSpPr>
                <p:cNvPr id="12" name="矩形 11"/>
                <p:cNvSpPr/>
                <p:nvPr/>
              </p:nvSpPr>
              <p:spPr>
                <a:xfrm>
                  <a:off x="5467446" y="11293301"/>
                  <a:ext cx="2153872" cy="323534"/>
                </a:xfrm>
                <a:prstGeom prst="rect">
                  <a:avLst/>
                </a:prstGeom>
                <a:solidFill>
                  <a:srgbClr val="6A839F"/>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8170303" y="11859118"/>
                  <a:ext cx="811995" cy="67347"/>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1805176" y="3165834"/>
                <a:ext cx="4317460" cy="344967"/>
              </a:xfrm>
              <a:prstGeom prst="rect">
                <a:avLst/>
              </a:prstGeom>
              <a:noFill/>
            </p:spPr>
            <p:txBody>
              <a:bodyPr wrap="square" rtlCol="0">
                <a:spAutoFit/>
              </a:bodyPr>
              <a:lstStyle/>
              <a:p>
                <a:pPr algn="ctr"/>
                <a:r>
                  <a:rPr lang="en-US" altLang="zh-CN" sz="2000" b="1" dirty="0">
                    <a:solidFill>
                      <a:schemeClr val="bg1"/>
                    </a:solidFill>
                    <a:latin typeface="Calibri" panose="020F0502020204030204" pitchFamily="34" charset="0"/>
                    <a:ea typeface="思源宋体 CN Heavy" panose="02020900000000000000" pitchFamily="18" charset="-122"/>
                    <a:cs typeface="Calibri" panose="020F0502020204030204" pitchFamily="34" charset="0"/>
                  </a:rPr>
                  <a:t>Significance 1</a:t>
                </a:r>
              </a:p>
            </p:txBody>
          </p:sp>
        </p:gr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772413" y="769317"/>
            <a:ext cx="6228888"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normalizeH="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rPr>
              <a:t>Zhang Qian and the Silk Road</a:t>
            </a:r>
            <a:endParaRPr kumimoji="0" lang="zh-CN" altLang="en-US" sz="3200" b="1" u="none" strike="noStrike" kern="1200" cap="none" normalizeH="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7" name="组合 6"/>
          <p:cNvGrpSpPr/>
          <p:nvPr/>
        </p:nvGrpSpPr>
        <p:grpSpPr>
          <a:xfrm>
            <a:off x="1783275" y="1954724"/>
            <a:ext cx="8634751" cy="3672351"/>
            <a:chOff x="871285" y="4997771"/>
            <a:chExt cx="10281931" cy="1552015"/>
          </a:xfrm>
        </p:grpSpPr>
        <p:grpSp>
          <p:nvGrpSpPr>
            <p:cNvPr id="8" name="组合 7"/>
            <p:cNvGrpSpPr/>
            <p:nvPr/>
          </p:nvGrpSpPr>
          <p:grpSpPr>
            <a:xfrm>
              <a:off x="1038778" y="4997771"/>
              <a:ext cx="10114438" cy="1552015"/>
              <a:chOff x="952948" y="4989096"/>
              <a:chExt cx="10114438" cy="1552015"/>
            </a:xfrm>
          </p:grpSpPr>
          <p:sp>
            <p:nvSpPr>
              <p:cNvPr id="14" name="矩形 13"/>
              <p:cNvSpPr/>
              <p:nvPr/>
            </p:nvSpPr>
            <p:spPr>
              <a:xfrm>
                <a:off x="952948" y="4989096"/>
                <a:ext cx="10114438" cy="1552015"/>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31543" y="5087953"/>
                <a:ext cx="8322265" cy="13846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a:lnSpc>
                    <a:spcPct val="150000"/>
                  </a:lnSpc>
                </a:pP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Zhang Qian’s missions to the Western Regions exposed him to local conditions and customs. As a result, the Han Dynasty began to understand the western regions and established friendly relationships. Later, the Protectorate of the Western Regions was established to handle official relations with the West, which laid a foundation for the government’s jurisdiction of the Western Regions. </a:t>
                </a:r>
              </a:p>
            </p:txBody>
          </p:sp>
        </p:grpSp>
        <p:grpSp>
          <p:nvGrpSpPr>
            <p:cNvPr id="9" name="组合 8"/>
            <p:cNvGrpSpPr/>
            <p:nvPr/>
          </p:nvGrpSpPr>
          <p:grpSpPr>
            <a:xfrm>
              <a:off x="871285" y="5010019"/>
              <a:ext cx="10281930" cy="1105757"/>
              <a:chOff x="2309163" y="3417253"/>
              <a:chExt cx="16314215" cy="1105757"/>
            </a:xfrm>
          </p:grpSpPr>
          <p:grpSp>
            <p:nvGrpSpPr>
              <p:cNvPr id="10" name="组合 9"/>
              <p:cNvGrpSpPr/>
              <p:nvPr/>
            </p:nvGrpSpPr>
            <p:grpSpPr>
              <a:xfrm>
                <a:off x="2560784" y="3417253"/>
                <a:ext cx="16062594" cy="1105757"/>
                <a:chOff x="5461460" y="11493883"/>
                <a:chExt cx="12397073" cy="639853"/>
              </a:xfrm>
            </p:grpSpPr>
            <p:sp>
              <p:nvSpPr>
                <p:cNvPr id="12" name="矩形 11"/>
                <p:cNvSpPr/>
                <p:nvPr/>
              </p:nvSpPr>
              <p:spPr>
                <a:xfrm>
                  <a:off x="5461460" y="11543999"/>
                  <a:ext cx="2361771" cy="106371"/>
                </a:xfrm>
                <a:prstGeom prst="rect">
                  <a:avLst/>
                </a:prstGeom>
                <a:solidFill>
                  <a:srgbClr val="6A839F"/>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7505272" y="11780476"/>
                  <a:ext cx="639853" cy="66668"/>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2309163" y="3503937"/>
                <a:ext cx="3536858" cy="168533"/>
              </a:xfrm>
              <a:prstGeom prst="rect">
                <a:avLst/>
              </a:prstGeom>
              <a:noFill/>
            </p:spPr>
            <p:txBody>
              <a:bodyPr wrap="square" rtlCol="0">
                <a:spAutoFit/>
              </a:bodyPr>
              <a:lstStyle/>
              <a:p>
                <a:pPr algn="ctr"/>
                <a:r>
                  <a:rPr lang="en-US" altLang="zh-CN" sz="2000" b="1" dirty="0">
                    <a:solidFill>
                      <a:schemeClr val="bg1"/>
                    </a:solidFill>
                    <a:latin typeface="Calibri" panose="020F0502020204030204" pitchFamily="34" charset="0"/>
                    <a:ea typeface="思源宋体 CN Heavy" panose="02020900000000000000" pitchFamily="18" charset="-122"/>
                    <a:cs typeface="Calibri" panose="020F0502020204030204" pitchFamily="34" charset="0"/>
                  </a:rPr>
                  <a:t>Significance 2</a:t>
                </a:r>
                <a:endParaRPr lang="en-US" altLang="zh-CN" sz="2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7" name="矩形 6"/>
          <p:cNvSpPr/>
          <p:nvPr/>
        </p:nvSpPr>
        <p:spPr>
          <a:xfrm>
            <a:off x="413421" y="6123801"/>
            <a:ext cx="1866900" cy="457200"/>
          </a:xfrm>
          <a:prstGeom prst="rect">
            <a:avLst/>
          </a:prstGeom>
          <a:gradFill flip="none" rotWithShape="1">
            <a:gsLst>
              <a:gs pos="0">
                <a:srgbClr val="B38A54"/>
              </a:gs>
              <a:gs pos="100000">
                <a:srgbClr val="B38A54">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79220" y="1535493"/>
            <a:ext cx="5262733" cy="4272377"/>
            <a:chOff x="3064207" y="1526166"/>
            <a:chExt cx="3042221" cy="2321293"/>
          </a:xfrm>
        </p:grpSpPr>
        <p:sp>
          <p:nvSpPr>
            <p:cNvPr id="9" name="文本框 8"/>
            <p:cNvSpPr txBox="1"/>
            <p:nvPr/>
          </p:nvSpPr>
          <p:spPr>
            <a:xfrm>
              <a:off x="3064207" y="1991985"/>
              <a:ext cx="3042221" cy="1855474"/>
            </a:xfrm>
            <a:prstGeom prst="rect">
              <a:avLst/>
            </a:prstGeom>
            <a:noFill/>
          </p:spPr>
          <p:txBody>
            <a:bodyPr wrap="square" rtlCol="0">
              <a:spAutoFit/>
            </a:bodyPr>
            <a:lstStyle/>
            <a:p>
              <a:pPr indent="457200" algn="just">
                <a:lnSpc>
                  <a:spcPct val="150000"/>
                </a:lnSpc>
                <a:buClrTx/>
                <a:buSzTx/>
                <a:buFontTx/>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It advocated the diplomatic concept of equal and honest exchanges, thus building a bridge of friendly exchanges between The Han Empire and western countries, promoting the cultural and economic exchanges between the East and the West, laying a solid foundation for the prosperity of the Han Dynasty and the opening up of later generations. </a:t>
              </a:r>
            </a:p>
          </p:txBody>
        </p:sp>
        <p:sp>
          <p:nvSpPr>
            <p:cNvPr id="10" name="文本框 9"/>
            <p:cNvSpPr txBox="1"/>
            <p:nvPr/>
          </p:nvSpPr>
          <p:spPr>
            <a:xfrm>
              <a:off x="3118079" y="1526166"/>
              <a:ext cx="2827567" cy="384613"/>
            </a:xfrm>
            <a:prstGeom prst="rect">
              <a:avLst/>
            </a:prstGeom>
            <a:noFill/>
          </p:spPr>
          <p:txBody>
            <a:bodyPr wrap="square" rtlCol="0">
              <a:spAutoFit/>
            </a:bodyPr>
            <a:lstStyle/>
            <a:p>
              <a:pPr algn="ctr"/>
              <a:r>
                <a:rPr lang="en-US" altLang="zh-CN" sz="2000" b="1" dirty="0">
                  <a:solidFill>
                    <a:schemeClr val="tx1">
                      <a:lumMod val="85000"/>
                      <a:lumOff val="15000"/>
                    </a:schemeClr>
                  </a:solidFill>
                  <a:latin typeface="Calibri" panose="020F0502020204030204" pitchFamily="34" charset="0"/>
                  <a:ea typeface="思源黑体 CN Light" panose="020B0300000000000000" pitchFamily="34" charset="-122"/>
                  <a:cs typeface="Calibri" panose="020F0502020204030204" pitchFamily="34" charset="0"/>
                </a:rPr>
                <a:t>Significance 3</a:t>
              </a:r>
            </a:p>
            <a:p>
              <a:pPr algn="ctr"/>
              <a:r>
                <a:rPr lang="en-US" altLang="zh-CN" sz="2000" b="1" dirty="0">
                  <a:solidFill>
                    <a:schemeClr val="tx1">
                      <a:lumMod val="85000"/>
                      <a:lumOff val="15000"/>
                    </a:schemeClr>
                  </a:solidFill>
                  <a:latin typeface="Calibri" panose="020F0502020204030204" pitchFamily="34" charset="0"/>
                  <a:ea typeface="思源黑体 CN Light" panose="020B0300000000000000" pitchFamily="34" charset="-122"/>
                  <a:cs typeface="Calibri" panose="020F0502020204030204" pitchFamily="34" charset="0"/>
                </a:rPr>
                <a:t>Diplomatic construction</a:t>
              </a:r>
              <a:endParaRPr lang="zh-CN" altLang="en-US" b="1" dirty="0">
                <a:solidFill>
                  <a:srgbClr val="2E2E30"/>
                </a:solidFill>
                <a:latin typeface="Calibri" panose="020F0502020204030204" pitchFamily="34" charset="0"/>
                <a:ea typeface="思源黑体 CN Medium" panose="020B0600000000000000" pitchFamily="34" charset="-122"/>
                <a:cs typeface="Calibri" panose="020F0502020204030204" pitchFamily="34" charset="0"/>
              </a:endParaRPr>
            </a:p>
          </p:txBody>
        </p:sp>
      </p:grpSp>
      <p:grpSp>
        <p:nvGrpSpPr>
          <p:cNvPr id="11" name="组合 10"/>
          <p:cNvGrpSpPr/>
          <p:nvPr/>
        </p:nvGrpSpPr>
        <p:grpSpPr>
          <a:xfrm>
            <a:off x="2798891" y="482642"/>
            <a:ext cx="1210727" cy="1163762"/>
            <a:chOff x="5498249" y="2661463"/>
            <a:chExt cx="1394722" cy="1394722"/>
          </a:xfrm>
        </p:grpSpPr>
        <p:sp>
          <p:nvSpPr>
            <p:cNvPr id="12" name="椭圆 11"/>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strategical-planning_27141"/>
            <p:cNvSpPr>
              <a:spLocks noChangeAspect="1"/>
            </p:cNvSpPr>
            <p:nvPr/>
          </p:nvSpPr>
          <p:spPr bwMode="auto">
            <a:xfrm>
              <a:off x="5814778" y="2974088"/>
              <a:ext cx="761663" cy="769471"/>
            </a:xfrm>
            <a:custGeom>
              <a:avLst/>
              <a:gdLst>
                <a:gd name="T0" fmla="*/ 4165 w 6033"/>
                <a:gd name="T1" fmla="*/ 3494 h 6104"/>
                <a:gd name="T2" fmla="*/ 4030 w 6033"/>
                <a:gd name="T3" fmla="*/ 2533 h 6104"/>
                <a:gd name="T4" fmla="*/ 4030 w 6033"/>
                <a:gd name="T5" fmla="*/ 2391 h 6104"/>
                <a:gd name="T6" fmla="*/ 3550 w 6033"/>
                <a:gd name="T7" fmla="*/ 2054 h 6104"/>
                <a:gd name="T8" fmla="*/ 2598 w 6033"/>
                <a:gd name="T9" fmla="*/ 1945 h 6104"/>
                <a:gd name="T10" fmla="*/ 2498 w 6033"/>
                <a:gd name="T11" fmla="*/ 1562 h 6104"/>
                <a:gd name="T12" fmla="*/ 1920 w 6033"/>
                <a:gd name="T13" fmla="*/ 1662 h 6104"/>
                <a:gd name="T14" fmla="*/ 1162 w 6033"/>
                <a:gd name="T15" fmla="*/ 2256 h 6104"/>
                <a:gd name="T16" fmla="*/ 826 w 6033"/>
                <a:gd name="T17" fmla="*/ 2063 h 6104"/>
                <a:gd name="T18" fmla="*/ 460 w 6033"/>
                <a:gd name="T19" fmla="*/ 2471 h 6104"/>
                <a:gd name="T20" fmla="*/ 679 w 6033"/>
                <a:gd name="T21" fmla="*/ 2731 h 6104"/>
                <a:gd name="T22" fmla="*/ 101 w 6033"/>
                <a:gd name="T23" fmla="*/ 3494 h 6104"/>
                <a:gd name="T24" fmla="*/ 0 w 6033"/>
                <a:gd name="T25" fmla="*/ 4071 h 6104"/>
                <a:gd name="T26" fmla="*/ 346 w 6033"/>
                <a:gd name="T27" fmla="*/ 4172 h 6104"/>
                <a:gd name="T28" fmla="*/ 480 w 6033"/>
                <a:gd name="T29" fmla="*/ 5124 h 6104"/>
                <a:gd name="T30" fmla="*/ 817 w 6033"/>
                <a:gd name="T31" fmla="*/ 5603 h 6104"/>
                <a:gd name="T32" fmla="*/ 959 w 6033"/>
                <a:gd name="T33" fmla="*/ 5603 h 6104"/>
                <a:gd name="T34" fmla="*/ 1920 w 6033"/>
                <a:gd name="T35" fmla="*/ 5763 h 6104"/>
                <a:gd name="T36" fmla="*/ 2021 w 6033"/>
                <a:gd name="T37" fmla="*/ 6104 h 6104"/>
                <a:gd name="T38" fmla="*/ 2598 w 6033"/>
                <a:gd name="T39" fmla="*/ 6004 h 6104"/>
                <a:gd name="T40" fmla="*/ 3382 w 6033"/>
                <a:gd name="T41" fmla="*/ 5435 h 6104"/>
                <a:gd name="T42" fmla="*/ 3701 w 6033"/>
                <a:gd name="T43" fmla="*/ 5612 h 6104"/>
                <a:gd name="T44" fmla="*/ 4038 w 6033"/>
                <a:gd name="T45" fmla="*/ 5133 h 6104"/>
                <a:gd name="T46" fmla="*/ 4173 w 6033"/>
                <a:gd name="T47" fmla="*/ 4172 h 6104"/>
                <a:gd name="T48" fmla="*/ 4543 w 6033"/>
                <a:gd name="T49" fmla="*/ 4071 h 6104"/>
                <a:gd name="T50" fmla="*/ 4443 w 6033"/>
                <a:gd name="T51" fmla="*/ 3494 h 6104"/>
                <a:gd name="T52" fmla="*/ 1214 w 6033"/>
                <a:gd name="T53" fmla="*/ 3833 h 6104"/>
                <a:gd name="T54" fmla="*/ 3330 w 6033"/>
                <a:gd name="T55" fmla="*/ 3833 h 6104"/>
                <a:gd name="T56" fmla="*/ 2674 w 6033"/>
                <a:gd name="T57" fmla="*/ 3833 h 6104"/>
                <a:gd name="T58" fmla="*/ 1870 w 6033"/>
                <a:gd name="T59" fmla="*/ 3833 h 6104"/>
                <a:gd name="T60" fmla="*/ 2674 w 6033"/>
                <a:gd name="T61" fmla="*/ 3833 h 6104"/>
                <a:gd name="T62" fmla="*/ 5843 w 6033"/>
                <a:gd name="T63" fmla="*/ 1525 h 6104"/>
                <a:gd name="T64" fmla="*/ 5990 w 6033"/>
                <a:gd name="T65" fmla="*/ 987 h 6104"/>
                <a:gd name="T66" fmla="*/ 5921 w 6033"/>
                <a:gd name="T67" fmla="*/ 659 h 6104"/>
                <a:gd name="T68" fmla="*/ 5699 w 6033"/>
                <a:gd name="T69" fmla="*/ 686 h 6104"/>
                <a:gd name="T70" fmla="*/ 5424 w 6033"/>
                <a:gd name="T71" fmla="*/ 204 h 6104"/>
                <a:gd name="T72" fmla="*/ 5394 w 6033"/>
                <a:gd name="T73" fmla="*/ 129 h 6104"/>
                <a:gd name="T74" fmla="*/ 5068 w 6033"/>
                <a:gd name="T75" fmla="*/ 51 h 6104"/>
                <a:gd name="T76" fmla="*/ 4540 w 6033"/>
                <a:gd name="T77" fmla="*/ 194 h 6104"/>
                <a:gd name="T78" fmla="*/ 4405 w 6033"/>
                <a:gd name="T79" fmla="*/ 12 h 6104"/>
                <a:gd name="T80" fmla="*/ 4120 w 6033"/>
                <a:gd name="T81" fmla="*/ 187 h 6104"/>
                <a:gd name="T82" fmla="*/ 3843 w 6033"/>
                <a:gd name="T83" fmla="*/ 663 h 6104"/>
                <a:gd name="T84" fmla="*/ 3624 w 6033"/>
                <a:gd name="T85" fmla="*/ 631 h 6104"/>
                <a:gd name="T86" fmla="*/ 3515 w 6033"/>
                <a:gd name="T87" fmla="*/ 925 h 6104"/>
                <a:gd name="T88" fmla="*/ 3687 w 6033"/>
                <a:gd name="T89" fmla="*/ 1017 h 6104"/>
                <a:gd name="T90" fmla="*/ 3541 w 6033"/>
                <a:gd name="T91" fmla="*/ 1545 h 6104"/>
                <a:gd name="T92" fmla="*/ 3610 w 6033"/>
                <a:gd name="T93" fmla="*/ 1872 h 6104"/>
                <a:gd name="T94" fmla="*/ 3814 w 6033"/>
                <a:gd name="T95" fmla="*/ 1853 h 6104"/>
                <a:gd name="T96" fmla="*/ 4087 w 6033"/>
                <a:gd name="T97" fmla="*/ 2330 h 6104"/>
                <a:gd name="T98" fmla="*/ 4367 w 6033"/>
                <a:gd name="T99" fmla="*/ 2513 h 6104"/>
                <a:gd name="T100" fmla="*/ 4442 w 6033"/>
                <a:gd name="T101" fmla="*/ 2483 h 6104"/>
                <a:gd name="T102" fmla="*/ 4986 w 6033"/>
                <a:gd name="T103" fmla="*/ 2365 h 6104"/>
                <a:gd name="T104" fmla="*/ 5112 w 6033"/>
                <a:gd name="T105" fmla="*/ 2525 h 6104"/>
                <a:gd name="T106" fmla="*/ 5397 w 6033"/>
                <a:gd name="T107" fmla="*/ 2350 h 6104"/>
                <a:gd name="T108" fmla="*/ 5693 w 6033"/>
                <a:gd name="T109" fmla="*/ 1882 h 6104"/>
                <a:gd name="T110" fmla="*/ 5900 w 6033"/>
                <a:gd name="T111" fmla="*/ 1909 h 6104"/>
                <a:gd name="T112" fmla="*/ 5978 w 6033"/>
                <a:gd name="T113" fmla="*/ 1583 h 6104"/>
                <a:gd name="T114" fmla="*/ 4203 w 6033"/>
                <a:gd name="T115" fmla="*/ 1489 h 6104"/>
                <a:gd name="T116" fmla="*/ 5327 w 6033"/>
                <a:gd name="T117" fmla="*/ 1042 h 6104"/>
                <a:gd name="T118" fmla="*/ 4979 w 6033"/>
                <a:gd name="T119" fmla="*/ 1181 h 6104"/>
                <a:gd name="T120" fmla="*/ 4552 w 6033"/>
                <a:gd name="T121" fmla="*/ 1351 h 6104"/>
                <a:gd name="T122" fmla="*/ 4979 w 6033"/>
                <a:gd name="T123" fmla="*/ 1181 h 6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33" h="6104">
                  <a:moveTo>
                    <a:pt x="4443" y="3494"/>
                  </a:moveTo>
                  <a:lnTo>
                    <a:pt x="4165" y="3494"/>
                  </a:lnTo>
                  <a:cubicBezTo>
                    <a:pt x="4112" y="3217"/>
                    <a:pt x="4000" y="2955"/>
                    <a:pt x="3836" y="2726"/>
                  </a:cubicBezTo>
                  <a:lnTo>
                    <a:pt x="4030" y="2533"/>
                  </a:lnTo>
                  <a:cubicBezTo>
                    <a:pt x="4048" y="2514"/>
                    <a:pt x="4059" y="2488"/>
                    <a:pt x="4059" y="2462"/>
                  </a:cubicBezTo>
                  <a:cubicBezTo>
                    <a:pt x="4059" y="2435"/>
                    <a:pt x="4048" y="2410"/>
                    <a:pt x="4030" y="2391"/>
                  </a:cubicBezTo>
                  <a:lnTo>
                    <a:pt x="3692" y="2054"/>
                  </a:lnTo>
                  <a:cubicBezTo>
                    <a:pt x="3653" y="2015"/>
                    <a:pt x="3590" y="2015"/>
                    <a:pt x="3550" y="2054"/>
                  </a:cubicBezTo>
                  <a:lnTo>
                    <a:pt x="3351" y="2253"/>
                  </a:lnTo>
                  <a:cubicBezTo>
                    <a:pt x="3125" y="2098"/>
                    <a:pt x="2867" y="1992"/>
                    <a:pt x="2598" y="1945"/>
                  </a:cubicBezTo>
                  <a:lnTo>
                    <a:pt x="2598" y="1662"/>
                  </a:lnTo>
                  <a:cubicBezTo>
                    <a:pt x="2598" y="1607"/>
                    <a:pt x="2553" y="1562"/>
                    <a:pt x="2498" y="1562"/>
                  </a:cubicBezTo>
                  <a:lnTo>
                    <a:pt x="2021" y="1562"/>
                  </a:lnTo>
                  <a:cubicBezTo>
                    <a:pt x="1965" y="1562"/>
                    <a:pt x="1920" y="1607"/>
                    <a:pt x="1920" y="1662"/>
                  </a:cubicBezTo>
                  <a:lnTo>
                    <a:pt x="1920" y="1945"/>
                  </a:lnTo>
                  <a:cubicBezTo>
                    <a:pt x="1649" y="1993"/>
                    <a:pt x="1390" y="2099"/>
                    <a:pt x="1162" y="2256"/>
                  </a:cubicBezTo>
                  <a:lnTo>
                    <a:pt x="968" y="2063"/>
                  </a:lnTo>
                  <a:cubicBezTo>
                    <a:pt x="929" y="2023"/>
                    <a:pt x="865" y="2023"/>
                    <a:pt x="826" y="2063"/>
                  </a:cubicBezTo>
                  <a:lnTo>
                    <a:pt x="489" y="2400"/>
                  </a:lnTo>
                  <a:cubicBezTo>
                    <a:pt x="470" y="2419"/>
                    <a:pt x="460" y="2444"/>
                    <a:pt x="460" y="2471"/>
                  </a:cubicBezTo>
                  <a:cubicBezTo>
                    <a:pt x="460" y="2497"/>
                    <a:pt x="470" y="2523"/>
                    <a:pt x="489" y="2542"/>
                  </a:cubicBezTo>
                  <a:lnTo>
                    <a:pt x="679" y="2731"/>
                  </a:lnTo>
                  <a:cubicBezTo>
                    <a:pt x="517" y="2959"/>
                    <a:pt x="406" y="3220"/>
                    <a:pt x="354" y="3494"/>
                  </a:cubicBezTo>
                  <a:lnTo>
                    <a:pt x="101" y="3494"/>
                  </a:lnTo>
                  <a:cubicBezTo>
                    <a:pt x="45" y="3494"/>
                    <a:pt x="0" y="3539"/>
                    <a:pt x="0" y="3594"/>
                  </a:cubicBezTo>
                  <a:lnTo>
                    <a:pt x="0" y="4071"/>
                  </a:lnTo>
                  <a:cubicBezTo>
                    <a:pt x="0" y="4127"/>
                    <a:pt x="45" y="4172"/>
                    <a:pt x="101" y="4172"/>
                  </a:cubicBezTo>
                  <a:lnTo>
                    <a:pt x="346" y="4172"/>
                  </a:lnTo>
                  <a:cubicBezTo>
                    <a:pt x="392" y="4448"/>
                    <a:pt x="498" y="4713"/>
                    <a:pt x="658" y="4946"/>
                  </a:cubicBezTo>
                  <a:lnTo>
                    <a:pt x="480" y="5124"/>
                  </a:lnTo>
                  <a:cubicBezTo>
                    <a:pt x="441" y="5163"/>
                    <a:pt x="441" y="5227"/>
                    <a:pt x="480" y="5266"/>
                  </a:cubicBezTo>
                  <a:lnTo>
                    <a:pt x="817" y="5603"/>
                  </a:lnTo>
                  <a:cubicBezTo>
                    <a:pt x="836" y="5622"/>
                    <a:pt x="862" y="5633"/>
                    <a:pt x="888" y="5633"/>
                  </a:cubicBezTo>
                  <a:cubicBezTo>
                    <a:pt x="915" y="5633"/>
                    <a:pt x="940" y="5622"/>
                    <a:pt x="959" y="5603"/>
                  </a:cubicBezTo>
                  <a:lnTo>
                    <a:pt x="1131" y="5431"/>
                  </a:lnTo>
                  <a:cubicBezTo>
                    <a:pt x="1367" y="5599"/>
                    <a:pt x="1636" y="5713"/>
                    <a:pt x="1920" y="5763"/>
                  </a:cubicBezTo>
                  <a:lnTo>
                    <a:pt x="1920" y="6004"/>
                  </a:lnTo>
                  <a:cubicBezTo>
                    <a:pt x="1920" y="6059"/>
                    <a:pt x="1965" y="6104"/>
                    <a:pt x="2021" y="6104"/>
                  </a:cubicBezTo>
                  <a:lnTo>
                    <a:pt x="2498" y="6104"/>
                  </a:lnTo>
                  <a:cubicBezTo>
                    <a:pt x="2553" y="6104"/>
                    <a:pt x="2598" y="6059"/>
                    <a:pt x="2598" y="6004"/>
                  </a:cubicBezTo>
                  <a:lnTo>
                    <a:pt x="2598" y="5763"/>
                  </a:lnTo>
                  <a:cubicBezTo>
                    <a:pt x="2880" y="5713"/>
                    <a:pt x="3148" y="5601"/>
                    <a:pt x="3382" y="5435"/>
                  </a:cubicBezTo>
                  <a:lnTo>
                    <a:pt x="3559" y="5612"/>
                  </a:lnTo>
                  <a:cubicBezTo>
                    <a:pt x="3597" y="5650"/>
                    <a:pt x="3664" y="5650"/>
                    <a:pt x="3701" y="5612"/>
                  </a:cubicBezTo>
                  <a:lnTo>
                    <a:pt x="4038" y="5275"/>
                  </a:lnTo>
                  <a:cubicBezTo>
                    <a:pt x="4078" y="5235"/>
                    <a:pt x="4078" y="5172"/>
                    <a:pt x="4038" y="5133"/>
                  </a:cubicBezTo>
                  <a:lnTo>
                    <a:pt x="3857" y="4951"/>
                  </a:lnTo>
                  <a:cubicBezTo>
                    <a:pt x="4019" y="4717"/>
                    <a:pt x="4126" y="4450"/>
                    <a:pt x="4173" y="4172"/>
                  </a:cubicBezTo>
                  <a:lnTo>
                    <a:pt x="4443" y="4172"/>
                  </a:lnTo>
                  <a:cubicBezTo>
                    <a:pt x="4498" y="4172"/>
                    <a:pt x="4543" y="4127"/>
                    <a:pt x="4543" y="4071"/>
                  </a:cubicBezTo>
                  <a:lnTo>
                    <a:pt x="4543" y="3594"/>
                  </a:lnTo>
                  <a:cubicBezTo>
                    <a:pt x="4543" y="3539"/>
                    <a:pt x="4498" y="3494"/>
                    <a:pt x="4443" y="3494"/>
                  </a:cubicBezTo>
                  <a:close/>
                  <a:moveTo>
                    <a:pt x="2272" y="4891"/>
                  </a:moveTo>
                  <a:cubicBezTo>
                    <a:pt x="1687" y="4891"/>
                    <a:pt x="1214" y="4417"/>
                    <a:pt x="1214" y="3833"/>
                  </a:cubicBezTo>
                  <a:cubicBezTo>
                    <a:pt x="1214" y="3248"/>
                    <a:pt x="1687" y="2775"/>
                    <a:pt x="2272" y="2775"/>
                  </a:cubicBezTo>
                  <a:cubicBezTo>
                    <a:pt x="2856" y="2775"/>
                    <a:pt x="3330" y="3248"/>
                    <a:pt x="3330" y="3833"/>
                  </a:cubicBezTo>
                  <a:cubicBezTo>
                    <a:pt x="3330" y="4417"/>
                    <a:pt x="2856" y="4891"/>
                    <a:pt x="2272" y="4891"/>
                  </a:cubicBezTo>
                  <a:close/>
                  <a:moveTo>
                    <a:pt x="2674" y="3833"/>
                  </a:moveTo>
                  <a:cubicBezTo>
                    <a:pt x="2674" y="4055"/>
                    <a:pt x="2494" y="4235"/>
                    <a:pt x="2272" y="4235"/>
                  </a:cubicBezTo>
                  <a:cubicBezTo>
                    <a:pt x="2050" y="4235"/>
                    <a:pt x="1870" y="4055"/>
                    <a:pt x="1870" y="3833"/>
                  </a:cubicBezTo>
                  <a:cubicBezTo>
                    <a:pt x="1870" y="3611"/>
                    <a:pt x="2050" y="3431"/>
                    <a:pt x="2272" y="3431"/>
                  </a:cubicBezTo>
                  <a:cubicBezTo>
                    <a:pt x="2494" y="3431"/>
                    <a:pt x="2674" y="3611"/>
                    <a:pt x="2674" y="3833"/>
                  </a:cubicBezTo>
                  <a:close/>
                  <a:moveTo>
                    <a:pt x="5978" y="1583"/>
                  </a:moveTo>
                  <a:lnTo>
                    <a:pt x="5843" y="1525"/>
                  </a:lnTo>
                  <a:cubicBezTo>
                    <a:pt x="5879" y="1366"/>
                    <a:pt x="5880" y="1202"/>
                    <a:pt x="5846" y="1044"/>
                  </a:cubicBezTo>
                  <a:lnTo>
                    <a:pt x="5990" y="987"/>
                  </a:lnTo>
                  <a:cubicBezTo>
                    <a:pt x="6019" y="975"/>
                    <a:pt x="6033" y="942"/>
                    <a:pt x="6022" y="913"/>
                  </a:cubicBezTo>
                  <a:lnTo>
                    <a:pt x="5921" y="659"/>
                  </a:lnTo>
                  <a:cubicBezTo>
                    <a:pt x="5909" y="630"/>
                    <a:pt x="5876" y="616"/>
                    <a:pt x="5846" y="627"/>
                  </a:cubicBezTo>
                  <a:lnTo>
                    <a:pt x="5699" y="686"/>
                  </a:lnTo>
                  <a:cubicBezTo>
                    <a:pt x="5612" y="550"/>
                    <a:pt x="5497" y="435"/>
                    <a:pt x="5362" y="348"/>
                  </a:cubicBezTo>
                  <a:lnTo>
                    <a:pt x="5424" y="204"/>
                  </a:lnTo>
                  <a:cubicBezTo>
                    <a:pt x="5430" y="190"/>
                    <a:pt x="5430" y="175"/>
                    <a:pt x="5424" y="160"/>
                  </a:cubicBezTo>
                  <a:cubicBezTo>
                    <a:pt x="5419" y="146"/>
                    <a:pt x="5408" y="135"/>
                    <a:pt x="5394" y="129"/>
                  </a:cubicBezTo>
                  <a:lnTo>
                    <a:pt x="5144" y="21"/>
                  </a:lnTo>
                  <a:cubicBezTo>
                    <a:pt x="5115" y="9"/>
                    <a:pt x="5081" y="22"/>
                    <a:pt x="5068" y="51"/>
                  </a:cubicBezTo>
                  <a:lnTo>
                    <a:pt x="5005" y="199"/>
                  </a:lnTo>
                  <a:cubicBezTo>
                    <a:pt x="4851" y="164"/>
                    <a:pt x="4693" y="163"/>
                    <a:pt x="4540" y="194"/>
                  </a:cubicBezTo>
                  <a:lnTo>
                    <a:pt x="4480" y="44"/>
                  </a:lnTo>
                  <a:cubicBezTo>
                    <a:pt x="4468" y="15"/>
                    <a:pt x="4435" y="0"/>
                    <a:pt x="4405" y="12"/>
                  </a:cubicBezTo>
                  <a:lnTo>
                    <a:pt x="4152" y="113"/>
                  </a:lnTo>
                  <a:cubicBezTo>
                    <a:pt x="4123" y="125"/>
                    <a:pt x="4108" y="158"/>
                    <a:pt x="4120" y="187"/>
                  </a:cubicBezTo>
                  <a:lnTo>
                    <a:pt x="4180" y="337"/>
                  </a:lnTo>
                  <a:cubicBezTo>
                    <a:pt x="4046" y="420"/>
                    <a:pt x="3931" y="532"/>
                    <a:pt x="3843" y="663"/>
                  </a:cubicBezTo>
                  <a:lnTo>
                    <a:pt x="3699" y="601"/>
                  </a:lnTo>
                  <a:cubicBezTo>
                    <a:pt x="3670" y="589"/>
                    <a:pt x="3636" y="602"/>
                    <a:pt x="3624" y="631"/>
                  </a:cubicBezTo>
                  <a:lnTo>
                    <a:pt x="3516" y="881"/>
                  </a:lnTo>
                  <a:cubicBezTo>
                    <a:pt x="3510" y="896"/>
                    <a:pt x="3510" y="911"/>
                    <a:pt x="3515" y="925"/>
                  </a:cubicBezTo>
                  <a:cubicBezTo>
                    <a:pt x="3521" y="940"/>
                    <a:pt x="3532" y="951"/>
                    <a:pt x="3546" y="957"/>
                  </a:cubicBezTo>
                  <a:lnTo>
                    <a:pt x="3687" y="1017"/>
                  </a:lnTo>
                  <a:cubicBezTo>
                    <a:pt x="3649" y="1173"/>
                    <a:pt x="3645" y="1334"/>
                    <a:pt x="3675" y="1491"/>
                  </a:cubicBezTo>
                  <a:lnTo>
                    <a:pt x="3541" y="1545"/>
                  </a:lnTo>
                  <a:cubicBezTo>
                    <a:pt x="3512" y="1556"/>
                    <a:pt x="3497" y="1590"/>
                    <a:pt x="3509" y="1619"/>
                  </a:cubicBezTo>
                  <a:lnTo>
                    <a:pt x="3610" y="1872"/>
                  </a:lnTo>
                  <a:cubicBezTo>
                    <a:pt x="3621" y="1902"/>
                    <a:pt x="3655" y="1916"/>
                    <a:pt x="3684" y="1904"/>
                  </a:cubicBezTo>
                  <a:lnTo>
                    <a:pt x="3814" y="1853"/>
                  </a:lnTo>
                  <a:cubicBezTo>
                    <a:pt x="3897" y="1990"/>
                    <a:pt x="4009" y="2108"/>
                    <a:pt x="4143" y="2198"/>
                  </a:cubicBezTo>
                  <a:lnTo>
                    <a:pt x="4087" y="2330"/>
                  </a:lnTo>
                  <a:cubicBezTo>
                    <a:pt x="4074" y="2359"/>
                    <a:pt x="4087" y="2393"/>
                    <a:pt x="4117" y="2405"/>
                  </a:cubicBezTo>
                  <a:lnTo>
                    <a:pt x="4367" y="2513"/>
                  </a:lnTo>
                  <a:cubicBezTo>
                    <a:pt x="4381" y="2519"/>
                    <a:pt x="4397" y="2519"/>
                    <a:pt x="4411" y="2514"/>
                  </a:cubicBezTo>
                  <a:cubicBezTo>
                    <a:pt x="4425" y="2508"/>
                    <a:pt x="4436" y="2497"/>
                    <a:pt x="4442" y="2483"/>
                  </a:cubicBezTo>
                  <a:lnTo>
                    <a:pt x="4497" y="2355"/>
                  </a:lnTo>
                  <a:cubicBezTo>
                    <a:pt x="4658" y="2395"/>
                    <a:pt x="4825" y="2398"/>
                    <a:pt x="4986" y="2365"/>
                  </a:cubicBezTo>
                  <a:lnTo>
                    <a:pt x="5037" y="2493"/>
                  </a:lnTo>
                  <a:cubicBezTo>
                    <a:pt x="5049" y="2522"/>
                    <a:pt x="5082" y="2537"/>
                    <a:pt x="5112" y="2525"/>
                  </a:cubicBezTo>
                  <a:lnTo>
                    <a:pt x="5365" y="2424"/>
                  </a:lnTo>
                  <a:cubicBezTo>
                    <a:pt x="5394" y="2413"/>
                    <a:pt x="5409" y="2379"/>
                    <a:pt x="5397" y="2350"/>
                  </a:cubicBezTo>
                  <a:lnTo>
                    <a:pt x="5346" y="2222"/>
                  </a:lnTo>
                  <a:cubicBezTo>
                    <a:pt x="5485" y="2136"/>
                    <a:pt x="5604" y="2020"/>
                    <a:pt x="5693" y="1882"/>
                  </a:cubicBezTo>
                  <a:lnTo>
                    <a:pt x="5825" y="1939"/>
                  </a:lnTo>
                  <a:cubicBezTo>
                    <a:pt x="5852" y="1951"/>
                    <a:pt x="5888" y="1937"/>
                    <a:pt x="5900" y="1909"/>
                  </a:cubicBezTo>
                  <a:lnTo>
                    <a:pt x="6008" y="1658"/>
                  </a:lnTo>
                  <a:cubicBezTo>
                    <a:pt x="6020" y="1629"/>
                    <a:pt x="6007" y="1595"/>
                    <a:pt x="5978" y="1583"/>
                  </a:cubicBezTo>
                  <a:close/>
                  <a:moveTo>
                    <a:pt x="4989" y="1828"/>
                  </a:moveTo>
                  <a:cubicBezTo>
                    <a:pt x="4678" y="1951"/>
                    <a:pt x="4327" y="1800"/>
                    <a:pt x="4203" y="1489"/>
                  </a:cubicBezTo>
                  <a:cubicBezTo>
                    <a:pt x="4080" y="1179"/>
                    <a:pt x="4231" y="828"/>
                    <a:pt x="4542" y="704"/>
                  </a:cubicBezTo>
                  <a:cubicBezTo>
                    <a:pt x="4852" y="581"/>
                    <a:pt x="5204" y="732"/>
                    <a:pt x="5327" y="1042"/>
                  </a:cubicBezTo>
                  <a:cubicBezTo>
                    <a:pt x="5451" y="1353"/>
                    <a:pt x="5299" y="1704"/>
                    <a:pt x="4989" y="1828"/>
                  </a:cubicBezTo>
                  <a:close/>
                  <a:moveTo>
                    <a:pt x="4979" y="1181"/>
                  </a:moveTo>
                  <a:cubicBezTo>
                    <a:pt x="5025" y="1299"/>
                    <a:pt x="4968" y="1432"/>
                    <a:pt x="4850" y="1479"/>
                  </a:cubicBezTo>
                  <a:cubicBezTo>
                    <a:pt x="4732" y="1526"/>
                    <a:pt x="4599" y="1468"/>
                    <a:pt x="4552" y="1351"/>
                  </a:cubicBezTo>
                  <a:cubicBezTo>
                    <a:pt x="4505" y="1233"/>
                    <a:pt x="4563" y="1099"/>
                    <a:pt x="4680" y="1053"/>
                  </a:cubicBezTo>
                  <a:cubicBezTo>
                    <a:pt x="4798" y="1006"/>
                    <a:pt x="4932" y="1063"/>
                    <a:pt x="4979" y="1181"/>
                  </a:cubicBezTo>
                  <a:close/>
                </a:path>
              </a:pathLst>
            </a:custGeom>
            <a:solidFill>
              <a:srgbClr val="B38A54"/>
            </a:solidFill>
            <a:ln>
              <a:noFill/>
            </a:ln>
          </p:spPr>
          <p:txBody>
            <a:bodyPr/>
            <a:lstStyle/>
            <a:p>
              <a:endParaRPr lang="zh-CN" altLang="en-US"/>
            </a:p>
          </p:txBody>
        </p:sp>
      </p:grpSp>
      <p:grpSp>
        <p:nvGrpSpPr>
          <p:cNvPr id="14" name="组合 13"/>
          <p:cNvGrpSpPr/>
          <p:nvPr/>
        </p:nvGrpSpPr>
        <p:grpSpPr>
          <a:xfrm>
            <a:off x="6300244" y="1609401"/>
            <a:ext cx="5262733" cy="4198468"/>
            <a:chOff x="3268434" y="1511536"/>
            <a:chExt cx="3010993" cy="3139542"/>
          </a:xfrm>
        </p:grpSpPr>
        <p:sp>
          <p:nvSpPr>
            <p:cNvPr id="15" name="文本框 14"/>
            <p:cNvSpPr txBox="1"/>
            <p:nvPr/>
          </p:nvSpPr>
          <p:spPr>
            <a:xfrm>
              <a:off x="3268435" y="2097378"/>
              <a:ext cx="3010992" cy="2553700"/>
            </a:xfrm>
            <a:prstGeom prst="rect">
              <a:avLst/>
            </a:prstGeom>
            <a:noFill/>
          </p:spPr>
          <p:txBody>
            <a:bodyPr wrap="square" rtlCol="0">
              <a:spAutoFit/>
            </a:bodyPr>
            <a:lstStyle/>
            <a:p>
              <a:pPr indent="457200" algn="just">
                <a:lnSpc>
                  <a:spcPct val="150000"/>
                </a:lnSpc>
                <a:buClrTx/>
                <a:buSzTx/>
                <a:buFontTx/>
              </a:pPr>
              <a:r>
                <a:rPr lang="en-US" altLang="zh-CN" sz="1600" dirty="0">
                  <a:solidFill>
                    <a:schemeClr val="tx1">
                      <a:lumMod val="85000"/>
                      <a:lumOff val="15000"/>
                    </a:schemeClr>
                  </a:solidFill>
                  <a:latin typeface="Arial" panose="020B0604020202020204" pitchFamily="34" charset="0"/>
                  <a:ea typeface="思源黑体 CN Light" panose="020B0300000000000000" pitchFamily="34" charset="-122"/>
                  <a:cs typeface="Arial" panose="020B0604020202020204" pitchFamily="34" charset="0"/>
                  <a:sym typeface="+mn-ea"/>
                </a:rPr>
                <a:t>Z</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sym typeface="+mn-ea"/>
                </a:rPr>
                <a:t>hang Qian's mission to the West opened up land transportation between China and Central Asia, West Asia, South Asia and even to Europe. Since then, the Chinese have sold silk, tea, lacquer ware and other products to the West and Central Asia through this channel, while introducing gems, glassware and other products from Europe, West Asia and Central Asia.</a:t>
              </a:r>
            </a:p>
          </p:txBody>
        </p:sp>
        <p:sp>
          <p:nvSpPr>
            <p:cNvPr id="16" name="文本框 15"/>
            <p:cNvSpPr txBox="1"/>
            <p:nvPr/>
          </p:nvSpPr>
          <p:spPr>
            <a:xfrm>
              <a:off x="3268434" y="1511536"/>
              <a:ext cx="2827567" cy="529345"/>
            </a:xfrm>
            <a:prstGeom prst="rect">
              <a:avLst/>
            </a:prstGeom>
            <a:noFill/>
          </p:spPr>
          <p:txBody>
            <a:bodyPr wrap="square" rtlCol="0">
              <a:spAutoFit/>
            </a:bodyPr>
            <a:lstStyle/>
            <a:p>
              <a:pPr algn="ctr"/>
              <a:r>
                <a:rPr lang="en-US" altLang="zh-CN" sz="2000" b="1" dirty="0">
                  <a:solidFill>
                    <a:schemeClr val="tx1">
                      <a:lumMod val="85000"/>
                      <a:lumOff val="15000"/>
                    </a:schemeClr>
                  </a:solidFill>
                  <a:latin typeface="Calibri" panose="020F0502020204030204" pitchFamily="34" charset="0"/>
                  <a:ea typeface="思源黑体 CN Light" panose="020B0300000000000000" pitchFamily="34" charset="-122"/>
                  <a:cs typeface="Calibri" panose="020F0502020204030204" pitchFamily="34" charset="0"/>
                </a:rPr>
                <a:t>Significance 4</a:t>
              </a:r>
            </a:p>
            <a:p>
              <a:pPr algn="ctr"/>
              <a:r>
                <a:rPr lang="en-US" altLang="zh-CN" sz="2000" b="1" dirty="0">
                  <a:solidFill>
                    <a:schemeClr val="tx1">
                      <a:lumMod val="85000"/>
                      <a:lumOff val="15000"/>
                    </a:schemeClr>
                  </a:solidFill>
                  <a:latin typeface="Calibri" panose="020F0502020204030204" pitchFamily="34" charset="0"/>
                  <a:ea typeface="思源黑体 CN Light" panose="020B0300000000000000" pitchFamily="34" charset="-122"/>
                  <a:cs typeface="Calibri" panose="020F0502020204030204" pitchFamily="34" charset="0"/>
                </a:rPr>
                <a:t>Economic and cultural exchanges</a:t>
              </a:r>
              <a:endParaRPr lang="zh-CN" altLang="en-US" sz="2000" b="1" dirty="0">
                <a:solidFill>
                  <a:schemeClr val="tx1">
                    <a:lumMod val="85000"/>
                    <a:lumOff val="15000"/>
                  </a:schemeClr>
                </a:solidFill>
                <a:latin typeface="Calibri" panose="020F0502020204030204" pitchFamily="34" charset="0"/>
                <a:ea typeface="思源黑体 CN Light" panose="020B0300000000000000" pitchFamily="34" charset="-122"/>
                <a:cs typeface="Calibri" panose="020F0502020204030204" pitchFamily="34" charset="0"/>
              </a:endParaRPr>
            </a:p>
          </p:txBody>
        </p:sp>
      </p:grpSp>
      <p:grpSp>
        <p:nvGrpSpPr>
          <p:cNvPr id="17" name="Group 558"/>
          <p:cNvGrpSpPr/>
          <p:nvPr/>
        </p:nvGrpSpPr>
        <p:grpSpPr>
          <a:xfrm>
            <a:off x="8073950" y="445639"/>
            <a:ext cx="1210727" cy="1163762"/>
            <a:chOff x="5498249" y="2661463"/>
            <a:chExt cx="1394722" cy="1394722"/>
          </a:xfrm>
        </p:grpSpPr>
        <p:sp>
          <p:nvSpPr>
            <p:cNvPr id="18" name="椭圆 17"/>
            <p:cNvSpPr/>
            <p:nvPr/>
          </p:nvSpPr>
          <p:spPr>
            <a:xfrm>
              <a:off x="5498249" y="2661463"/>
              <a:ext cx="1394722" cy="1394722"/>
            </a:xfrm>
            <a:prstGeom prst="ellipse">
              <a:avLst/>
            </a:prstGeom>
            <a:gradFill>
              <a:gsLst>
                <a:gs pos="0">
                  <a:srgbClr val="6A839F">
                    <a:alpha val="50000"/>
                  </a:srgbClr>
                </a:gs>
                <a:gs pos="69000">
                  <a:srgbClr val="6A839F">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9" name="strategical-planning_27141"/>
            <p:cNvSpPr>
              <a:spLocks noChangeAspect="1"/>
            </p:cNvSpPr>
            <p:nvPr/>
          </p:nvSpPr>
          <p:spPr bwMode="auto">
            <a:xfrm>
              <a:off x="5810874" y="3004907"/>
              <a:ext cx="769471" cy="707832"/>
            </a:xfrm>
            <a:custGeom>
              <a:avLst/>
              <a:gdLst>
                <a:gd name="T0" fmla="*/ 1063 w 1485"/>
                <a:gd name="T1" fmla="*/ 120 h 1368"/>
                <a:gd name="T2" fmla="*/ 1131 w 1485"/>
                <a:gd name="T3" fmla="*/ 88 h 1368"/>
                <a:gd name="T4" fmla="*/ 1154 w 1485"/>
                <a:gd name="T5" fmla="*/ 171 h 1368"/>
                <a:gd name="T6" fmla="*/ 1281 w 1485"/>
                <a:gd name="T7" fmla="*/ 424 h 1368"/>
                <a:gd name="T8" fmla="*/ 1281 w 1485"/>
                <a:gd name="T9" fmla="*/ 522 h 1368"/>
                <a:gd name="T10" fmla="*/ 1299 w 1485"/>
                <a:gd name="T11" fmla="*/ 519 h 1368"/>
                <a:gd name="T12" fmla="*/ 1299 w 1485"/>
                <a:gd name="T13" fmla="*/ 619 h 1368"/>
                <a:gd name="T14" fmla="*/ 1244 w 1485"/>
                <a:gd name="T15" fmla="*/ 670 h 1368"/>
                <a:gd name="T16" fmla="*/ 1153 w 1485"/>
                <a:gd name="T17" fmla="*/ 871 h 1368"/>
                <a:gd name="T18" fmla="*/ 1485 w 1485"/>
                <a:gd name="T19" fmla="*/ 1328 h 1368"/>
                <a:gd name="T20" fmla="*/ 1353 w 1485"/>
                <a:gd name="T21" fmla="*/ 1328 h 1368"/>
                <a:gd name="T22" fmla="*/ 1018 w 1485"/>
                <a:gd name="T23" fmla="*/ 845 h 1368"/>
                <a:gd name="T24" fmla="*/ 1083 w 1485"/>
                <a:gd name="T25" fmla="*/ 682 h 1368"/>
                <a:gd name="T26" fmla="*/ 1148 w 1485"/>
                <a:gd name="T27" fmla="*/ 598 h 1368"/>
                <a:gd name="T28" fmla="*/ 1129 w 1485"/>
                <a:gd name="T29" fmla="*/ 436 h 1368"/>
                <a:gd name="T30" fmla="*/ 1129 w 1485"/>
                <a:gd name="T31" fmla="*/ 373 h 1368"/>
                <a:gd name="T32" fmla="*/ 1063 w 1485"/>
                <a:gd name="T33" fmla="*/ 120 h 1368"/>
                <a:gd name="T34" fmla="*/ 465 w 1485"/>
                <a:gd name="T35" fmla="*/ 846 h 1368"/>
                <a:gd name="T36" fmla="*/ 405 w 1485"/>
                <a:gd name="T37" fmla="*/ 682 h 1368"/>
                <a:gd name="T38" fmla="*/ 334 w 1485"/>
                <a:gd name="T39" fmla="*/ 596 h 1368"/>
                <a:gd name="T40" fmla="*/ 358 w 1485"/>
                <a:gd name="T41" fmla="*/ 436 h 1368"/>
                <a:gd name="T42" fmla="*/ 358 w 1485"/>
                <a:gd name="T43" fmla="*/ 372 h 1368"/>
                <a:gd name="T44" fmla="*/ 357 w 1485"/>
                <a:gd name="T45" fmla="*/ 316 h 1368"/>
                <a:gd name="T46" fmla="*/ 372 w 1485"/>
                <a:gd name="T47" fmla="*/ 161 h 1368"/>
                <a:gd name="T48" fmla="*/ 206 w 1485"/>
                <a:gd name="T49" fmla="*/ 424 h 1368"/>
                <a:gd name="T50" fmla="*/ 206 w 1485"/>
                <a:gd name="T51" fmla="*/ 522 h 1368"/>
                <a:gd name="T52" fmla="*/ 188 w 1485"/>
                <a:gd name="T53" fmla="*/ 519 h 1368"/>
                <a:gd name="T54" fmla="*/ 183 w 1485"/>
                <a:gd name="T55" fmla="*/ 617 h 1368"/>
                <a:gd name="T56" fmla="*/ 243 w 1485"/>
                <a:gd name="T57" fmla="*/ 670 h 1368"/>
                <a:gd name="T58" fmla="*/ 329 w 1485"/>
                <a:gd name="T59" fmla="*/ 872 h 1368"/>
                <a:gd name="T60" fmla="*/ 0 w 1485"/>
                <a:gd name="T61" fmla="*/ 1328 h 1368"/>
                <a:gd name="T62" fmla="*/ 132 w 1485"/>
                <a:gd name="T63" fmla="*/ 1328 h 1368"/>
                <a:gd name="T64" fmla="*/ 465 w 1485"/>
                <a:gd name="T65" fmla="*/ 846 h 1368"/>
                <a:gd name="T66" fmla="*/ 941 w 1485"/>
                <a:gd name="T67" fmla="*/ 864 h 1368"/>
                <a:gd name="T68" fmla="*/ 1041 w 1485"/>
                <a:gd name="T69" fmla="*/ 642 h 1368"/>
                <a:gd name="T70" fmla="*/ 1102 w 1485"/>
                <a:gd name="T71" fmla="*/ 586 h 1368"/>
                <a:gd name="T72" fmla="*/ 1102 w 1485"/>
                <a:gd name="T73" fmla="*/ 476 h 1368"/>
                <a:gd name="T74" fmla="*/ 1081 w 1485"/>
                <a:gd name="T75" fmla="*/ 479 h 1368"/>
                <a:gd name="T76" fmla="*/ 1081 w 1485"/>
                <a:gd name="T77" fmla="*/ 372 h 1368"/>
                <a:gd name="T78" fmla="*/ 941 w 1485"/>
                <a:gd name="T79" fmla="*/ 92 h 1368"/>
                <a:gd name="T80" fmla="*/ 916 w 1485"/>
                <a:gd name="T81" fmla="*/ 0 h 1368"/>
                <a:gd name="T82" fmla="*/ 640 w 1485"/>
                <a:gd name="T83" fmla="*/ 73 h 1368"/>
                <a:gd name="T84" fmla="*/ 643 w 1485"/>
                <a:gd name="T85" fmla="*/ 74 h 1368"/>
                <a:gd name="T86" fmla="*/ 406 w 1485"/>
                <a:gd name="T87" fmla="*/ 372 h 1368"/>
                <a:gd name="T88" fmla="*/ 406 w 1485"/>
                <a:gd name="T89" fmla="*/ 479 h 1368"/>
                <a:gd name="T90" fmla="*/ 386 w 1485"/>
                <a:gd name="T91" fmla="*/ 476 h 1368"/>
                <a:gd name="T92" fmla="*/ 380 w 1485"/>
                <a:gd name="T93" fmla="*/ 584 h 1368"/>
                <a:gd name="T94" fmla="*/ 446 w 1485"/>
                <a:gd name="T95" fmla="*/ 642 h 1368"/>
                <a:gd name="T96" fmla="*/ 541 w 1485"/>
                <a:gd name="T97" fmla="*/ 865 h 1368"/>
                <a:gd name="T98" fmla="*/ 178 w 1485"/>
                <a:gd name="T99" fmla="*/ 1368 h 1368"/>
                <a:gd name="T100" fmla="*/ 1307 w 1485"/>
                <a:gd name="T101" fmla="*/ 1368 h 1368"/>
                <a:gd name="T102" fmla="*/ 941 w 1485"/>
                <a:gd name="T103" fmla="*/ 864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5" h="1368">
                  <a:moveTo>
                    <a:pt x="1063" y="120"/>
                  </a:moveTo>
                  <a:cubicBezTo>
                    <a:pt x="1092" y="111"/>
                    <a:pt x="1117" y="101"/>
                    <a:pt x="1131" y="88"/>
                  </a:cubicBezTo>
                  <a:cubicBezTo>
                    <a:pt x="1131" y="88"/>
                    <a:pt x="1132" y="127"/>
                    <a:pt x="1154" y="171"/>
                  </a:cubicBezTo>
                  <a:cubicBezTo>
                    <a:pt x="1269" y="215"/>
                    <a:pt x="1284" y="318"/>
                    <a:pt x="1281" y="424"/>
                  </a:cubicBezTo>
                  <a:lnTo>
                    <a:pt x="1281" y="522"/>
                  </a:lnTo>
                  <a:cubicBezTo>
                    <a:pt x="1287" y="519"/>
                    <a:pt x="1293" y="518"/>
                    <a:pt x="1299" y="519"/>
                  </a:cubicBezTo>
                  <a:cubicBezTo>
                    <a:pt x="1319" y="525"/>
                    <a:pt x="1308" y="584"/>
                    <a:pt x="1299" y="619"/>
                  </a:cubicBezTo>
                  <a:cubicBezTo>
                    <a:pt x="1290" y="653"/>
                    <a:pt x="1264" y="674"/>
                    <a:pt x="1244" y="670"/>
                  </a:cubicBezTo>
                  <a:cubicBezTo>
                    <a:pt x="1230" y="762"/>
                    <a:pt x="1198" y="828"/>
                    <a:pt x="1153" y="871"/>
                  </a:cubicBezTo>
                  <a:cubicBezTo>
                    <a:pt x="1347" y="941"/>
                    <a:pt x="1485" y="1119"/>
                    <a:pt x="1485" y="1328"/>
                  </a:cubicBezTo>
                  <a:lnTo>
                    <a:pt x="1353" y="1328"/>
                  </a:lnTo>
                  <a:cubicBezTo>
                    <a:pt x="1338" y="1123"/>
                    <a:pt x="1209" y="938"/>
                    <a:pt x="1018" y="845"/>
                  </a:cubicBezTo>
                  <a:cubicBezTo>
                    <a:pt x="1047" y="800"/>
                    <a:pt x="1069" y="746"/>
                    <a:pt x="1083" y="682"/>
                  </a:cubicBezTo>
                  <a:cubicBezTo>
                    <a:pt x="1113" y="668"/>
                    <a:pt x="1137" y="638"/>
                    <a:pt x="1148" y="598"/>
                  </a:cubicBezTo>
                  <a:cubicBezTo>
                    <a:pt x="1157" y="564"/>
                    <a:pt x="1182" y="466"/>
                    <a:pt x="1129" y="436"/>
                  </a:cubicBezTo>
                  <a:lnTo>
                    <a:pt x="1129" y="373"/>
                  </a:lnTo>
                  <a:cubicBezTo>
                    <a:pt x="1131" y="316"/>
                    <a:pt x="1134" y="203"/>
                    <a:pt x="1063" y="120"/>
                  </a:cubicBezTo>
                  <a:close/>
                  <a:moveTo>
                    <a:pt x="465" y="846"/>
                  </a:moveTo>
                  <a:cubicBezTo>
                    <a:pt x="438" y="802"/>
                    <a:pt x="418" y="748"/>
                    <a:pt x="405" y="682"/>
                  </a:cubicBezTo>
                  <a:cubicBezTo>
                    <a:pt x="372" y="668"/>
                    <a:pt x="344" y="635"/>
                    <a:pt x="334" y="596"/>
                  </a:cubicBezTo>
                  <a:cubicBezTo>
                    <a:pt x="324" y="556"/>
                    <a:pt x="306" y="465"/>
                    <a:pt x="358" y="436"/>
                  </a:cubicBezTo>
                  <a:lnTo>
                    <a:pt x="358" y="372"/>
                  </a:lnTo>
                  <a:cubicBezTo>
                    <a:pt x="358" y="352"/>
                    <a:pt x="357" y="334"/>
                    <a:pt x="357" y="316"/>
                  </a:cubicBezTo>
                  <a:cubicBezTo>
                    <a:pt x="355" y="256"/>
                    <a:pt x="356" y="204"/>
                    <a:pt x="372" y="161"/>
                  </a:cubicBezTo>
                  <a:cubicBezTo>
                    <a:pt x="175" y="193"/>
                    <a:pt x="206" y="281"/>
                    <a:pt x="206" y="424"/>
                  </a:cubicBezTo>
                  <a:lnTo>
                    <a:pt x="206" y="522"/>
                  </a:lnTo>
                  <a:cubicBezTo>
                    <a:pt x="200" y="519"/>
                    <a:pt x="194" y="518"/>
                    <a:pt x="188" y="519"/>
                  </a:cubicBezTo>
                  <a:cubicBezTo>
                    <a:pt x="168" y="525"/>
                    <a:pt x="174" y="582"/>
                    <a:pt x="183" y="617"/>
                  </a:cubicBezTo>
                  <a:cubicBezTo>
                    <a:pt x="192" y="651"/>
                    <a:pt x="223" y="674"/>
                    <a:pt x="243" y="670"/>
                  </a:cubicBezTo>
                  <a:cubicBezTo>
                    <a:pt x="258" y="766"/>
                    <a:pt x="288" y="830"/>
                    <a:pt x="329" y="872"/>
                  </a:cubicBezTo>
                  <a:cubicBezTo>
                    <a:pt x="137" y="943"/>
                    <a:pt x="0" y="1120"/>
                    <a:pt x="0" y="1328"/>
                  </a:cubicBezTo>
                  <a:lnTo>
                    <a:pt x="132" y="1328"/>
                  </a:lnTo>
                  <a:cubicBezTo>
                    <a:pt x="147" y="1124"/>
                    <a:pt x="275" y="939"/>
                    <a:pt x="465" y="846"/>
                  </a:cubicBezTo>
                  <a:close/>
                  <a:moveTo>
                    <a:pt x="941" y="864"/>
                  </a:moveTo>
                  <a:cubicBezTo>
                    <a:pt x="990" y="816"/>
                    <a:pt x="1025" y="743"/>
                    <a:pt x="1041" y="642"/>
                  </a:cubicBezTo>
                  <a:cubicBezTo>
                    <a:pt x="1063" y="646"/>
                    <a:pt x="1092" y="624"/>
                    <a:pt x="1102" y="586"/>
                  </a:cubicBezTo>
                  <a:cubicBezTo>
                    <a:pt x="1112" y="547"/>
                    <a:pt x="1124" y="482"/>
                    <a:pt x="1102" y="476"/>
                  </a:cubicBezTo>
                  <a:cubicBezTo>
                    <a:pt x="1095" y="475"/>
                    <a:pt x="1088" y="476"/>
                    <a:pt x="1081" y="479"/>
                  </a:cubicBezTo>
                  <a:lnTo>
                    <a:pt x="1081" y="372"/>
                  </a:lnTo>
                  <a:cubicBezTo>
                    <a:pt x="1085" y="254"/>
                    <a:pt x="1069" y="141"/>
                    <a:pt x="941" y="92"/>
                  </a:cubicBezTo>
                  <a:cubicBezTo>
                    <a:pt x="918" y="44"/>
                    <a:pt x="916" y="0"/>
                    <a:pt x="916" y="0"/>
                  </a:cubicBezTo>
                  <a:cubicBezTo>
                    <a:pt x="859" y="52"/>
                    <a:pt x="640" y="73"/>
                    <a:pt x="640" y="73"/>
                  </a:cubicBezTo>
                  <a:lnTo>
                    <a:pt x="643" y="74"/>
                  </a:lnTo>
                  <a:cubicBezTo>
                    <a:pt x="366" y="102"/>
                    <a:pt x="406" y="202"/>
                    <a:pt x="406" y="372"/>
                  </a:cubicBezTo>
                  <a:lnTo>
                    <a:pt x="406" y="479"/>
                  </a:lnTo>
                  <a:cubicBezTo>
                    <a:pt x="399" y="476"/>
                    <a:pt x="392" y="475"/>
                    <a:pt x="386" y="476"/>
                  </a:cubicBezTo>
                  <a:cubicBezTo>
                    <a:pt x="363" y="482"/>
                    <a:pt x="370" y="545"/>
                    <a:pt x="380" y="584"/>
                  </a:cubicBezTo>
                  <a:cubicBezTo>
                    <a:pt x="390" y="622"/>
                    <a:pt x="424" y="647"/>
                    <a:pt x="446" y="642"/>
                  </a:cubicBezTo>
                  <a:cubicBezTo>
                    <a:pt x="463" y="749"/>
                    <a:pt x="496" y="819"/>
                    <a:pt x="541" y="865"/>
                  </a:cubicBezTo>
                  <a:cubicBezTo>
                    <a:pt x="329" y="943"/>
                    <a:pt x="178" y="1139"/>
                    <a:pt x="178" y="1368"/>
                  </a:cubicBezTo>
                  <a:lnTo>
                    <a:pt x="1307" y="1368"/>
                  </a:lnTo>
                  <a:cubicBezTo>
                    <a:pt x="1306" y="1137"/>
                    <a:pt x="1154" y="941"/>
                    <a:pt x="941" y="864"/>
                  </a:cubicBezTo>
                  <a:close/>
                </a:path>
              </a:pathLst>
            </a:custGeom>
            <a:solidFill>
              <a:srgbClr val="B38A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1" name="组合 30"/>
          <p:cNvGrpSpPr/>
          <p:nvPr/>
        </p:nvGrpSpPr>
        <p:grpSpPr>
          <a:xfrm>
            <a:off x="4649862" y="1921622"/>
            <a:ext cx="2366719" cy="396826"/>
            <a:chOff x="5500719" y="1635789"/>
            <a:chExt cx="2646206" cy="396826"/>
          </a:xfrm>
        </p:grpSpPr>
        <p:sp>
          <p:nvSpPr>
            <p:cNvPr id="32" name="平行四边形 31"/>
            <p:cNvSpPr/>
            <p:nvPr/>
          </p:nvSpPr>
          <p:spPr>
            <a:xfrm>
              <a:off x="5500719"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520107" y="1635789"/>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04</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2246323" y="2735148"/>
            <a:ext cx="7699353"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7200" b="0" u="none" strike="noStrike" kern="1200" cap="none" normalizeH="0" baseline="0" noProof="0" dirty="0">
                <a:ln>
                  <a:noFill/>
                </a:ln>
                <a:solidFill>
                  <a:srgbClr val="B38A54"/>
                </a:solidFill>
                <a:effectLst>
                  <a:outerShdw blurRad="50800" dist="38100" dir="16200000" rotWithShape="0">
                    <a:prstClr val="black">
                      <a:alpha val="40000"/>
                    </a:prstClr>
                  </a:outerShdw>
                </a:effectLst>
                <a:uLnTx/>
                <a:uFillTx/>
                <a:latin typeface="思源宋体 CN Heavy" panose="02020900000000000000" pitchFamily="18" charset="-122"/>
                <a:ea typeface="思源宋体 CN Heavy" panose="02020900000000000000" pitchFamily="18" charset="-122"/>
                <a:cs typeface="+mn-cs"/>
              </a:rPr>
              <a:t>Translation</a:t>
            </a:r>
            <a:r>
              <a:rPr kumimoji="0" lang="en-US" altLang="zh-CN" sz="7200" b="0" u="none" strike="noStrike" kern="1200" cap="none" normalizeH="0" noProof="0" dirty="0">
                <a:ln>
                  <a:noFill/>
                </a:ln>
                <a:solidFill>
                  <a:srgbClr val="B38A54"/>
                </a:solidFill>
                <a:effectLst>
                  <a:outerShdw blurRad="50800" dist="38100" dir="16200000" rotWithShape="0">
                    <a:prstClr val="black">
                      <a:alpha val="40000"/>
                    </a:prstClr>
                  </a:outerShdw>
                </a:effectLst>
                <a:uLnTx/>
                <a:uFillTx/>
                <a:latin typeface="思源宋体 CN Heavy" panose="02020900000000000000" pitchFamily="18" charset="-122"/>
                <a:ea typeface="思源宋体 CN Heavy" panose="02020900000000000000" pitchFamily="18" charset="-122"/>
                <a:cs typeface="+mn-cs"/>
              </a:rPr>
              <a:t> Tips</a:t>
            </a:r>
            <a:endParaRPr kumimoji="0" lang="zh-CN" altLang="en-US" sz="7200" b="0" u="none" strike="noStrike" kern="1200" cap="none" normalizeH="0" baseline="0" noProof="0" dirty="0">
              <a:ln>
                <a:noFill/>
              </a:ln>
              <a:solidFill>
                <a:srgbClr val="B38A54"/>
              </a:solidFill>
              <a:effectLst>
                <a:outerShdw blurRad="50800" dist="38100" dir="16200000" rotWithShape="0">
                  <a:prstClr val="black">
                    <a:alpha val="40000"/>
                  </a:prstClr>
                </a:outerShdw>
              </a:effectLst>
              <a:uLnTx/>
              <a:uFillTx/>
              <a:latin typeface="思源宋体 CN Heavy" panose="02020900000000000000" pitchFamily="18" charset="-122"/>
              <a:ea typeface="思源宋体 CN Heavy" panose="02020900000000000000" pitchFamily="18"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p:tgtEl>
                                          <p:spTgt spid="31"/>
                                        </p:tgtEl>
                                        <p:attrNameLst>
                                          <p:attrName>ppt_x</p:attrName>
                                        </p:attrNameLst>
                                      </p:cBhvr>
                                      <p:tavLst>
                                        <p:tav tm="0">
                                          <p:val>
                                            <p:strVal val="#ppt_x+#ppt_w*1.125000"/>
                                          </p:val>
                                        </p:tav>
                                        <p:tav tm="100000">
                                          <p:val>
                                            <p:strVal val="#ppt_x"/>
                                          </p:val>
                                        </p:tav>
                                      </p:tavLst>
                                    </p:anim>
                                    <p:animEffect transition="in" filter="wipe(left)">
                                      <p:cBhvr>
                                        <p:cTn id="28" dur="500"/>
                                        <p:tgtEl>
                                          <p:spTgt spid="3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502352" y="442008"/>
            <a:ext cx="460629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normalizeH="0" noProof="0" dirty="0">
                <a:ln>
                  <a:noFill/>
                </a:ln>
                <a:solidFill>
                  <a:schemeClr val="bg1">
                    <a:lumMod val="50000"/>
                  </a:schemeClr>
                </a:solidFill>
                <a:effectLst/>
                <a:uLnTx/>
                <a:uFillTx/>
                <a:latin typeface="Calibri" panose="020F0502020204030204" pitchFamily="34" charset="0"/>
                <a:ea typeface="思源宋体 CN Heavy" panose="02020900000000000000" pitchFamily="18" charset="-122"/>
                <a:cs typeface="Calibri" panose="020F0502020204030204" pitchFamily="34" charset="0"/>
              </a:rPr>
              <a:t>Translation Tips</a:t>
            </a:r>
            <a:endParaRPr kumimoji="0" lang="zh-CN" altLang="en-US" sz="3200" b="1" u="none" strike="noStrike" kern="1200" cap="none" normalizeH="0" noProof="0" dirty="0">
              <a:ln>
                <a:noFill/>
              </a:ln>
              <a:solidFill>
                <a:schemeClr val="bg1">
                  <a:lumMod val="50000"/>
                </a:schemeClr>
              </a:solidFill>
              <a:effectLst/>
              <a:uLnTx/>
              <a:uFillTx/>
              <a:latin typeface="Calibri" panose="020F0502020204030204" pitchFamily="34" charset="0"/>
              <a:ea typeface="思源宋体 CN Heavy" panose="02020900000000000000" pitchFamily="18" charset="-122"/>
              <a:cs typeface="Calibri" panose="020F0502020204030204" pitchFamily="34" charset="0"/>
            </a:endParaRPr>
          </a:p>
        </p:txBody>
      </p:sp>
      <p:grpSp>
        <p:nvGrpSpPr>
          <p:cNvPr id="6" name="组合 5"/>
          <p:cNvGrpSpPr/>
          <p:nvPr/>
        </p:nvGrpSpPr>
        <p:grpSpPr>
          <a:xfrm>
            <a:off x="1385612" y="1180478"/>
            <a:ext cx="9917722" cy="2759075"/>
            <a:chOff x="1200150" y="1557338"/>
            <a:chExt cx="4606290" cy="2759075"/>
          </a:xfrm>
        </p:grpSpPr>
        <p:grpSp>
          <p:nvGrpSpPr>
            <p:cNvPr id="7" name="组合 6"/>
            <p:cNvGrpSpPr/>
            <p:nvPr/>
          </p:nvGrpSpPr>
          <p:grpSpPr>
            <a:xfrm>
              <a:off x="1200150" y="1557338"/>
              <a:ext cx="4606290" cy="2759075"/>
              <a:chOff x="1200150" y="1557338"/>
              <a:chExt cx="4606290" cy="2759075"/>
            </a:xfrm>
          </p:grpSpPr>
          <p:sp>
            <p:nvSpPr>
              <p:cNvPr id="12" name="矩形: 圆角 11"/>
              <p:cNvSpPr/>
              <p:nvPr/>
            </p:nvSpPr>
            <p:spPr>
              <a:xfrm>
                <a:off x="1200150" y="1557338"/>
                <a:ext cx="4606290" cy="1952363"/>
              </a:xfrm>
              <a:prstGeom prst="roundRect">
                <a:avLst>
                  <a:gd name="adj" fmla="val 4862"/>
                </a:avLst>
              </a:prstGeom>
              <a:solidFill>
                <a:srgbClr val="6A839F"/>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13" name="矩形: 圆角 3"/>
              <p:cNvSpPr/>
              <p:nvPr/>
            </p:nvSpPr>
            <p:spPr>
              <a:xfrm>
                <a:off x="1200150" y="1658938"/>
                <a:ext cx="4606154" cy="2657475"/>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grpSp>
          <p:nvGrpSpPr>
            <p:cNvPr id="9" name="组合 8"/>
            <p:cNvGrpSpPr/>
            <p:nvPr/>
          </p:nvGrpSpPr>
          <p:grpSpPr>
            <a:xfrm>
              <a:off x="1200150" y="1627634"/>
              <a:ext cx="4586741" cy="2521534"/>
              <a:chOff x="-925007" y="4073687"/>
              <a:chExt cx="4586741" cy="2521534"/>
            </a:xfrm>
          </p:grpSpPr>
          <p:sp>
            <p:nvSpPr>
              <p:cNvPr id="10" name="文本框 18"/>
              <p:cNvSpPr txBox="1"/>
              <p:nvPr/>
            </p:nvSpPr>
            <p:spPr>
              <a:xfrm>
                <a:off x="-925007" y="4426696"/>
                <a:ext cx="4586741" cy="21685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a:lnSpc>
                    <a:spcPct val="150000"/>
                  </a:lnSpc>
                  <a:buClrTx/>
                  <a:buSzTx/>
                  <a:buFontTx/>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The Translation of the names of Chinese places should follow the Scheme of the Chinese Phonetic Alphabet. For example, Hanzhong (汉中), Daxia (大夏), Dayuan (大宛), Wusun (乌孙). However, In Xinjiang, some names of places are transliterated from the pronunciation of the minority nationalities since Xinjiang is home to many ethnic groups. For example, Turpan (吐鲁番)，Kashgar (喀什). </a:t>
                </a:r>
              </a:p>
            </p:txBody>
          </p:sp>
          <p:sp>
            <p:nvSpPr>
              <p:cNvPr id="11" name="文本框 19"/>
              <p:cNvSpPr txBox="1"/>
              <p:nvPr/>
            </p:nvSpPr>
            <p:spPr>
              <a:xfrm>
                <a:off x="-925007" y="4073687"/>
                <a:ext cx="3944861" cy="5530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a:lnSpc>
                    <a:spcPct val="150000"/>
                  </a:lnSpc>
                  <a:buClrTx/>
                  <a:buSzTx/>
                  <a:buFontTx/>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Transliteration</a:t>
                </a:r>
              </a:p>
            </p:txBody>
          </p:sp>
        </p:grpSp>
      </p:grpSp>
      <p:grpSp>
        <p:nvGrpSpPr>
          <p:cNvPr id="14" name="组合 13"/>
          <p:cNvGrpSpPr/>
          <p:nvPr/>
        </p:nvGrpSpPr>
        <p:grpSpPr>
          <a:xfrm>
            <a:off x="1385612" y="3956585"/>
            <a:ext cx="9875632" cy="2329815"/>
            <a:chOff x="1200150" y="1557338"/>
            <a:chExt cx="4606290" cy="2329815"/>
          </a:xfrm>
        </p:grpSpPr>
        <p:grpSp>
          <p:nvGrpSpPr>
            <p:cNvPr id="15" name="组合 14"/>
            <p:cNvGrpSpPr/>
            <p:nvPr/>
          </p:nvGrpSpPr>
          <p:grpSpPr>
            <a:xfrm>
              <a:off x="1200150" y="1557338"/>
              <a:ext cx="4606290" cy="2329815"/>
              <a:chOff x="1200150" y="1557338"/>
              <a:chExt cx="4606290" cy="2329815"/>
            </a:xfrm>
          </p:grpSpPr>
          <p:sp>
            <p:nvSpPr>
              <p:cNvPr id="20" name="矩形: 圆角 11"/>
              <p:cNvSpPr/>
              <p:nvPr/>
            </p:nvSpPr>
            <p:spPr>
              <a:xfrm>
                <a:off x="1200150" y="1557338"/>
                <a:ext cx="4606290" cy="1952363"/>
              </a:xfrm>
              <a:prstGeom prst="roundRect">
                <a:avLst>
                  <a:gd name="adj" fmla="val 4862"/>
                </a:avLst>
              </a:prstGeom>
              <a:solidFill>
                <a:srgbClr val="B38A54"/>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sp>
            <p:nvSpPr>
              <p:cNvPr id="21" name="矩形: 圆角 3"/>
              <p:cNvSpPr/>
              <p:nvPr/>
            </p:nvSpPr>
            <p:spPr>
              <a:xfrm>
                <a:off x="1200150" y="1658938"/>
                <a:ext cx="4606238" cy="2228215"/>
              </a:xfrm>
              <a:prstGeom prst="roundRect">
                <a:avLst>
                  <a:gd name="adj" fmla="val 4862"/>
                </a:avLst>
              </a:prstGeom>
              <a:solidFill>
                <a:schemeClr val="bg1">
                  <a:lumMod val="95000"/>
                </a:schemeClr>
              </a:solidFill>
              <a:ln>
                <a:noFill/>
              </a:ln>
              <a:effectLst>
                <a:outerShdw blurRad="317500" sx="102000" sy="102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0000"/>
                  </a:lnSpc>
                </a:pPr>
                <a:endParaRPr lang="zh-CN" altLang="en-US">
                  <a:solidFill>
                    <a:schemeClr val="tx1"/>
                  </a:solidFill>
                  <a:cs typeface="+mn-ea"/>
                  <a:sym typeface="+mn-lt"/>
                </a:endParaRPr>
              </a:p>
            </p:txBody>
          </p:sp>
        </p:grpSp>
        <p:grpSp>
          <p:nvGrpSpPr>
            <p:cNvPr id="17" name="组合 16"/>
            <p:cNvGrpSpPr/>
            <p:nvPr/>
          </p:nvGrpSpPr>
          <p:grpSpPr>
            <a:xfrm>
              <a:off x="1200150" y="1736737"/>
              <a:ext cx="4606290" cy="1766946"/>
              <a:chOff x="-925007" y="4182790"/>
              <a:chExt cx="4606290" cy="1766946"/>
            </a:xfrm>
          </p:grpSpPr>
          <p:sp>
            <p:nvSpPr>
              <p:cNvPr id="18" name="文本框 18"/>
              <p:cNvSpPr txBox="1"/>
              <p:nvPr/>
            </p:nvSpPr>
            <p:spPr>
              <a:xfrm>
                <a:off x="-925007" y="4611791"/>
                <a:ext cx="4606290" cy="1337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dirty="0">
                    <a:solidFill>
                      <a:schemeClr val="tx1">
                        <a:lumMod val="85000"/>
                        <a:lumOff val="15000"/>
                      </a:schemeClr>
                    </a:solidFill>
                  </a:rPr>
                  <a:t>    </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Although the transliteration of some terms like Darouzhi (</a:t>
                </a:r>
                <a:r>
                  <a:rPr lang="zh-CN" altLang="en-US" kern="100" dirty="0">
                    <a:effectLst/>
                    <a:latin typeface="Calibri" panose="020F0502020204030204" pitchFamily="34" charset="0"/>
                    <a:ea typeface="宋体" panose="02010600030101010101" pitchFamily="2" charset="-122"/>
                    <a:cs typeface="Times New Roman" panose="02020603050405020304" pitchFamily="18" charset="0"/>
                  </a:rPr>
                  <a:t>大月氏</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and Kanfu are not accurate, it has been accepted and used by the public and has been used for a long time, so there is no need to change it, and this is called Conventionalization.  </a:t>
                </a:r>
              </a:p>
            </p:txBody>
          </p:sp>
          <p:sp>
            <p:nvSpPr>
              <p:cNvPr id="19" name="文本框 19"/>
              <p:cNvSpPr txBox="1"/>
              <p:nvPr/>
            </p:nvSpPr>
            <p:spPr>
              <a:xfrm>
                <a:off x="-925007" y="4182790"/>
                <a:ext cx="3944861" cy="398780"/>
              </a:xfrm>
              <a:prstGeom prst="rect">
                <a:avLst/>
              </a:prstGeom>
              <a:noFill/>
            </p:spPr>
            <p:txBody>
              <a:bodyPr wrap="square" rtlCol="0">
                <a:spAutoFit/>
              </a:bodyPr>
              <a:lstStyle>
                <a:defPPr>
                  <a:defRPr lang="zh-CN"/>
                </a:defPPr>
                <a:lvl1pPr>
                  <a:defRPr sz="2000">
                    <a:solidFill>
                      <a:srgbClr val="2E2E30"/>
                    </a:solidFill>
                    <a:latin typeface="思源黑体 CN Medium" panose="020B0600000000000000" pitchFamily="34" charset="-122"/>
                    <a:ea typeface="思源黑体 CN Medium" panose="020B0600000000000000" pitchFamily="34" charset="-122"/>
                  </a:defRPr>
                </a:lvl1pPr>
              </a:lstStyle>
              <a:p>
                <a:pPr indent="457200" algn="just">
                  <a:lnSpc>
                    <a:spcPct val="150000"/>
                  </a:lnSpc>
                  <a:buClrTx/>
                  <a:buSzTx/>
                  <a:buFontTx/>
                </a:pPr>
                <a:r>
                  <a:rPr lang="en-US" altLang="zh-CN"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Conventionalization</a:t>
                </a:r>
              </a:p>
            </p:txBody>
          </p:sp>
        </p:gr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49" name="椭圆 48"/>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0" name="椭圆 49"/>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1" name="椭圆 50"/>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1" name="组合 10"/>
          <p:cNvGrpSpPr/>
          <p:nvPr/>
        </p:nvGrpSpPr>
        <p:grpSpPr>
          <a:xfrm>
            <a:off x="3358062" y="2701380"/>
            <a:ext cx="5372063" cy="950652"/>
            <a:chOff x="7006784" y="1467897"/>
            <a:chExt cx="2752999" cy="499273"/>
          </a:xfrm>
        </p:grpSpPr>
        <p:sp>
          <p:nvSpPr>
            <p:cNvPr id="13" name="平行四边形 12"/>
            <p:cNvSpPr/>
            <p:nvPr/>
          </p:nvSpPr>
          <p:spPr>
            <a:xfrm>
              <a:off x="7006784" y="1570344"/>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 name="平行四边形 4"/>
            <p:cNvSpPr/>
            <p:nvPr/>
          </p:nvSpPr>
          <p:spPr>
            <a:xfrm>
              <a:off x="7132965" y="1467897"/>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60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rPr>
                <a:t>THANKS</a:t>
              </a:r>
              <a:endParaRPr kumimoji="0" lang="zh-CN" altLang="en-US" sz="4000" b="0" i="0" u="none" strike="noStrike" kern="1200" cap="none" spc="60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grpSp>
        <p:nvGrpSpPr>
          <p:cNvPr id="18" name="组合 17"/>
          <p:cNvGrpSpPr/>
          <p:nvPr/>
        </p:nvGrpSpPr>
        <p:grpSpPr>
          <a:xfrm>
            <a:off x="5004289" y="626641"/>
            <a:ext cx="5605652" cy="4824676"/>
            <a:chOff x="5004289" y="626641"/>
            <a:chExt cx="5605652" cy="4824676"/>
          </a:xfrm>
        </p:grpSpPr>
        <p:cxnSp>
          <p:nvCxnSpPr>
            <p:cNvPr id="39" name="直接连接符 38"/>
            <p:cNvCxnSpPr/>
            <p:nvPr/>
          </p:nvCxnSpPr>
          <p:spPr>
            <a:xfrm flipH="1">
              <a:off x="7167229" y="4828032"/>
              <a:ext cx="623285" cy="623285"/>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5004289" y="2055348"/>
              <a:ext cx="29723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0" b="0" i="1" u="none" strike="noStrike" kern="1200" cap="none" spc="1200" normalizeH="0" baseline="0" noProof="0" dirty="0">
                <a:ln>
                  <a:noFill/>
                </a:ln>
                <a:solidFill>
                  <a:srgbClr val="B38A54"/>
                </a:solidFill>
                <a:effectLst/>
                <a:uLnTx/>
                <a:uFillTx/>
                <a:latin typeface="思源宋体 CN Heavy" panose="02020900000000000000" pitchFamily="18" charset="-122"/>
                <a:ea typeface="思源宋体 CN Heavy" panose="02020900000000000000" pitchFamily="18" charset="-122"/>
                <a:cs typeface="+mn-cs"/>
              </a:endParaRPr>
            </a:p>
          </p:txBody>
        </p:sp>
        <p:cxnSp>
          <p:nvCxnSpPr>
            <p:cNvPr id="12" name="直接连接符 11"/>
            <p:cNvCxnSpPr/>
            <p:nvPr/>
          </p:nvCxnSpPr>
          <p:spPr>
            <a:xfrm flipH="1">
              <a:off x="5103838" y="3136278"/>
              <a:ext cx="530484" cy="53048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426733" y="4720107"/>
              <a:ext cx="617361" cy="617361"/>
            </a:xfrm>
            <a:prstGeom prst="line">
              <a:avLst/>
            </a:prstGeom>
            <a:ln>
              <a:gradFill flip="none" rotWithShape="1">
                <a:gsLst>
                  <a:gs pos="0">
                    <a:srgbClr val="2E2E30"/>
                  </a:gs>
                  <a:gs pos="100000">
                    <a:schemeClr val="bg1">
                      <a:alpha val="8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574154" y="811046"/>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9634677" y="626641"/>
              <a:ext cx="975264" cy="977694"/>
            </a:xfrm>
            <a:prstGeom prst="line">
              <a:avLst/>
            </a:prstGeom>
            <a:ln>
              <a:gradFill flip="none" rotWithShape="1">
                <a:gsLst>
                  <a:gs pos="0">
                    <a:srgbClr val="2E2E30"/>
                  </a:gs>
                  <a:gs pos="100000">
                    <a:schemeClr val="bg1">
                      <a:alpha val="85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283350" y="3096068"/>
              <a:ext cx="290534" cy="290534"/>
            </a:xfrm>
            <a:prstGeom prst="line">
              <a:avLst/>
            </a:prstGeom>
            <a:ln>
              <a:gradFill>
                <a:gsLst>
                  <a:gs pos="0">
                    <a:srgbClr val="B38A54"/>
                  </a:gs>
                  <a:gs pos="100000">
                    <a:srgbClr val="B38A54">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nvSpPr>
        <p:spPr>
          <a:xfrm>
            <a:off x="9083445" y="6127316"/>
            <a:ext cx="29319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300" normalizeH="0" baseline="0" noProof="0" dirty="0">
                <a:ln>
                  <a:noFill/>
                </a:ln>
                <a:solidFill>
                  <a:prstClr val="white">
                    <a:lumMod val="50000"/>
                  </a:prstClr>
                </a:solidFill>
                <a:effectLst/>
                <a:uLnTx/>
                <a:uFillTx/>
                <a:latin typeface="Arial" panose="020B0604020202020204" pitchFamily="34" charset="0"/>
                <a:ea typeface="思源黑体 CN Light" panose="020B0300000000000000" pitchFamily="34" charset="-122"/>
                <a:cs typeface="Arial" panose="020B0604020202020204" pitchFamily="34" charset="0"/>
              </a:rPr>
              <a:t>2020.12. 28</a:t>
            </a:r>
            <a:endParaRPr kumimoji="0" lang="zh-CN" altLang="en-US" sz="3200" b="0" i="0" u="none" strike="noStrike" kern="1200" cap="none" spc="300" normalizeH="0" baseline="0" noProof="0" dirty="0">
              <a:ln>
                <a:noFill/>
              </a:ln>
              <a:solidFill>
                <a:prstClr val="white">
                  <a:lumMod val="50000"/>
                </a:prstClr>
              </a:solidFill>
              <a:effectLst/>
              <a:uLnTx/>
              <a:uFillTx/>
              <a:latin typeface="Arial" panose="020B0604020202020204" pitchFamily="34" charset="0"/>
              <a:ea typeface="思源黑体 CN Light" panose="020B0300000000000000" pitchFamily="34" charset="-122"/>
              <a:cs typeface="Arial" panose="020B0604020202020204" pitchFamily="34" charset="0"/>
            </a:endParaRPr>
          </a:p>
        </p:txBody>
      </p:sp>
      <p:sp>
        <p:nvSpPr>
          <p:cNvPr id="19" name="文本框 18"/>
          <p:cNvSpPr txBox="1"/>
          <p:nvPr/>
        </p:nvSpPr>
        <p:spPr>
          <a:xfrm>
            <a:off x="2683333" y="4383525"/>
            <a:ext cx="67215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spc="300" noProof="0" dirty="0">
                <a:solidFill>
                  <a:prstClr val="white">
                    <a:lumMod val="50000"/>
                  </a:prstClr>
                </a:solidFill>
                <a:ea typeface="思源黑体 CN Light" panose="020B0300000000000000" pitchFamily="34" charset="-122"/>
              </a:rPr>
              <a:t>Presenter: Li </a:t>
            </a:r>
            <a:r>
              <a:rPr lang="en-US" altLang="zh-CN" sz="2400" b="1" spc="300" noProof="0" dirty="0" err="1">
                <a:solidFill>
                  <a:prstClr val="white">
                    <a:lumMod val="50000"/>
                  </a:prstClr>
                </a:solidFill>
                <a:ea typeface="思源黑体 CN Light" panose="020B0300000000000000" pitchFamily="34" charset="-122"/>
              </a:rPr>
              <a:t>Li</a:t>
            </a:r>
            <a:r>
              <a:rPr lang="en-US" altLang="zh-CN" sz="2400" b="1" spc="300" dirty="0">
                <a:solidFill>
                  <a:prstClr val="white">
                    <a:lumMod val="50000"/>
                  </a:prstClr>
                </a:solidFill>
                <a:ea typeface="思源黑体 CN Light" panose="020B0300000000000000" pitchFamily="34" charset="-122"/>
              </a:rPr>
              <a:t>qin</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spc="300" dirty="0">
                <a:solidFill>
                  <a:prstClr val="white">
                    <a:lumMod val="50000"/>
                  </a:prstClr>
                </a:solidFill>
                <a:ea typeface="思源黑体 CN Light" panose="020B0300000000000000" pitchFamily="34" charset="-122"/>
              </a:rPr>
              <a:t>Partner: Guo Lu</a:t>
            </a:r>
            <a:endParaRPr kumimoji="0" lang="zh-CN" altLang="en-US" sz="2400" b="1" i="0" u="none" strike="noStrike" kern="1200" cap="none" spc="300" normalizeH="0" baseline="0" noProof="0" dirty="0">
              <a:ln>
                <a:noFill/>
              </a:ln>
              <a:solidFill>
                <a:prstClr val="white">
                  <a:lumMod val="50000"/>
                </a:prstClr>
              </a:solidFill>
              <a:effectLst/>
              <a:uLnTx/>
              <a:uFillTx/>
              <a:ea typeface="思源黑体 CN Light" panose="020B0300000000000000"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animBg="1"/>
      <p:bldP spid="50" grpId="0" animBg="1"/>
      <p:bldP spid="51" grpId="0" animBg="1"/>
      <p:bldP spid="2"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1" y="2074847"/>
            <a:ext cx="4790236" cy="4454285"/>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p:cNvSpPr/>
          <p:nvPr/>
        </p:nvSpPr>
        <p:spPr>
          <a:xfrm>
            <a:off x="9789981" y="1011070"/>
            <a:ext cx="2688061"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文本框 13"/>
          <p:cNvSpPr txBox="1"/>
          <p:nvPr/>
        </p:nvSpPr>
        <p:spPr>
          <a:xfrm>
            <a:off x="543860" y="2705725"/>
            <a:ext cx="603874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8800" b="1" kern="100" dirty="0">
                <a:solidFill>
                  <a:srgbClr val="B38A54"/>
                </a:solidFill>
                <a:effectLst>
                  <a:outerShdw blurRad="50800" dist="38100" dir="2700000" algn="tl" rotWithShape="0">
                    <a:prstClr val="black">
                      <a:alpha val="40000"/>
                    </a:prstClr>
                  </a:outerShdw>
                </a:effectLst>
                <a:latin typeface="Calibri" panose="020F0502020204030204" pitchFamily="34" charset="0"/>
                <a:ea typeface="宋体" panose="02010600030101010101" pitchFamily="2" charset="-122"/>
                <a:cs typeface="Times New Roman" panose="02020603050405020304" pitchFamily="18" charset="0"/>
              </a:rPr>
              <a:t>CONTENT</a:t>
            </a:r>
            <a:endParaRPr lang="zh-CN" altLang="en-US" sz="8800" b="1" kern="100" dirty="0">
              <a:solidFill>
                <a:srgbClr val="B38A54"/>
              </a:solidFill>
              <a:effectLst>
                <a:outerShdw blurRad="50800" dist="38100" dir="2700000" algn="tl" rotWithShape="0">
                  <a:prstClr val="black">
                    <a:alpha val="40000"/>
                  </a:prstClr>
                </a:outerShdw>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6" name="组合 15"/>
          <p:cNvGrpSpPr/>
          <p:nvPr/>
        </p:nvGrpSpPr>
        <p:grpSpPr>
          <a:xfrm>
            <a:off x="6582601" y="1587499"/>
            <a:ext cx="3869694" cy="552299"/>
            <a:chOff x="5273816" y="1582902"/>
            <a:chExt cx="2702838" cy="449713"/>
          </a:xfrm>
        </p:grpSpPr>
        <p:sp>
          <p:nvSpPr>
            <p:cNvPr id="17" name="平行四边形 16"/>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8" name="平行四边形 17"/>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Introduction of Zhang Qian</a:t>
              </a:r>
              <a:endParaRPr lang="zh-CN" altLang="zh-CN" sz="2000" b="1" kern="100" dirty="0">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19" name="组合 18"/>
          <p:cNvGrpSpPr/>
          <p:nvPr/>
        </p:nvGrpSpPr>
        <p:grpSpPr>
          <a:xfrm>
            <a:off x="6582601" y="2529841"/>
            <a:ext cx="5177989" cy="553883"/>
            <a:chOff x="5273937" y="1582903"/>
            <a:chExt cx="3251443" cy="334413"/>
          </a:xfrm>
        </p:grpSpPr>
        <p:sp>
          <p:nvSpPr>
            <p:cNvPr id="20" name="平行四边形 19"/>
            <p:cNvSpPr/>
            <p:nvPr/>
          </p:nvSpPr>
          <p:spPr>
            <a:xfrm>
              <a:off x="5273937" y="1602042"/>
              <a:ext cx="2626818" cy="315274"/>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1" name="平行四边形 20"/>
            <p:cNvSpPr/>
            <p:nvPr/>
          </p:nvSpPr>
          <p:spPr>
            <a:xfrm>
              <a:off x="5349837" y="1582903"/>
              <a:ext cx="3175543" cy="294242"/>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Two Missions to the Western Regions</a:t>
              </a:r>
              <a:endParaRPr lang="zh-CN" altLang="zh-CN" sz="2000" b="1" kern="100" dirty="0">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22" name="组合 21"/>
          <p:cNvGrpSpPr/>
          <p:nvPr/>
        </p:nvGrpSpPr>
        <p:grpSpPr>
          <a:xfrm>
            <a:off x="6582601" y="3717045"/>
            <a:ext cx="2012759" cy="552299"/>
            <a:chOff x="5273816" y="1582902"/>
            <a:chExt cx="2702838" cy="449713"/>
          </a:xfrm>
        </p:grpSpPr>
        <p:sp>
          <p:nvSpPr>
            <p:cNvPr id="23" name="平行四边形 22"/>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4" name="平行四边形 23"/>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Significance</a:t>
              </a:r>
              <a:endParaRPr lang="zh-CN" altLang="en-US" sz="2000" b="1" kern="100" dirty="0">
                <a:latin typeface="Calibri" panose="020F0502020204030204" pitchFamily="34" charset="0"/>
                <a:ea typeface="宋体" panose="02010600030101010101" pitchFamily="2" charset="-122"/>
                <a:cs typeface="Times New Roman" panose="02020603050405020304" pitchFamily="18" charset="0"/>
              </a:endParaRPr>
            </a:p>
          </p:txBody>
        </p:sp>
      </p:grpSp>
      <p:grpSp>
        <p:nvGrpSpPr>
          <p:cNvPr id="25" name="组合 24"/>
          <p:cNvGrpSpPr/>
          <p:nvPr/>
        </p:nvGrpSpPr>
        <p:grpSpPr>
          <a:xfrm>
            <a:off x="6582601" y="4781818"/>
            <a:ext cx="2561399" cy="552299"/>
            <a:chOff x="5273816" y="1582902"/>
            <a:chExt cx="2702838" cy="449713"/>
          </a:xfrm>
        </p:grpSpPr>
        <p:sp>
          <p:nvSpPr>
            <p:cNvPr id="26" name="平行四边形 25"/>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7" name="平行四边形 26"/>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defRPr/>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Translation Tips</a:t>
              </a:r>
              <a:endParaRPr lang="zh-CN" altLang="en-US" sz="2000" b="1" kern="100" dirty="0">
                <a:latin typeface="Calibri" panose="020F0502020204030204" pitchFamily="34" charset="0"/>
                <a:ea typeface="宋体" panose="02010600030101010101" pitchFamily="2" charset="-122"/>
                <a:cs typeface="Times New Roman" panose="02020603050405020304" pitchFamily="18"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1" name="组合 30"/>
          <p:cNvGrpSpPr/>
          <p:nvPr/>
        </p:nvGrpSpPr>
        <p:grpSpPr>
          <a:xfrm>
            <a:off x="4887315" y="2314796"/>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01</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1002111" y="2942667"/>
            <a:ext cx="10255768" cy="1107996"/>
          </a:xfrm>
          <a:prstGeom prst="rect">
            <a:avLst/>
          </a:prstGeom>
          <a:noFill/>
        </p:spPr>
        <p:txBody>
          <a:bodyPr wrap="square" rtlCol="0">
            <a:spAutoFit/>
          </a:bodyPr>
          <a:lstStyle/>
          <a:p>
            <a:pPr lvl="0">
              <a:defRPr/>
            </a:pPr>
            <a:r>
              <a:rPr lang="en-US" altLang="zh-CN" sz="6600" dirty="0">
                <a:solidFill>
                  <a:srgbClr val="B38A54"/>
                </a:solidFill>
                <a:latin typeface="Arial" panose="020B0604020202020204" pitchFamily="34" charset="0"/>
                <a:ea typeface="思源宋体 CN Heavy" panose="02020900000000000000" pitchFamily="18" charset="-122"/>
                <a:cs typeface="Arial" panose="020B0604020202020204" pitchFamily="34" charset="0"/>
              </a:rPr>
              <a:t>Introduction of Zhang Qian</a:t>
            </a:r>
            <a:endParaRPr kumimoji="0" lang="zh-CN" altLang="en-US" sz="6600" b="0" u="none" strike="noStrike" kern="1200" cap="none" normalizeH="0" noProof="0" dirty="0">
              <a:ln>
                <a:noFill/>
              </a:ln>
              <a:solidFill>
                <a:srgbClr val="B38A54"/>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2" presetClass="entr" presetSubtype="2"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p:tgtEl>
                                          <p:spTgt spid="31"/>
                                        </p:tgtEl>
                                        <p:attrNameLst>
                                          <p:attrName>ppt_x</p:attrName>
                                        </p:attrNameLst>
                                      </p:cBhvr>
                                      <p:tavLst>
                                        <p:tav tm="0">
                                          <p:val>
                                            <p:strVal val="#ppt_x+#ppt_w*1.125000"/>
                                          </p:val>
                                        </p:tav>
                                        <p:tav tm="100000">
                                          <p:val>
                                            <p:strVal val="#ppt_x"/>
                                          </p:val>
                                        </p:tav>
                                      </p:tavLst>
                                    </p:anim>
                                    <p:animEffect transition="in" filter="wipe(left)">
                                      <p:cBhvr>
                                        <p:cTn id="29" dur="500"/>
                                        <p:tgtEl>
                                          <p:spTgt spid="3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605371" y="710151"/>
            <a:ext cx="381643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spc="600" normalizeH="0" baseline="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rPr>
              <a:t>Introduction</a:t>
            </a:r>
            <a:endParaRPr kumimoji="0" lang="zh-CN" altLang="en-US" sz="3200" b="1" u="none" strike="noStrike" kern="1200" cap="none" spc="600" normalizeH="0" baseline="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8637129" y="1840936"/>
            <a:ext cx="3334077" cy="3176127"/>
          </a:xfrm>
          <a:prstGeom prst="rect">
            <a:avLst/>
          </a:prstGeom>
          <a:effectLst>
            <a:outerShdw blurRad="63500" sx="102000" sy="102000" algn="ctr" rotWithShape="0">
              <a:prstClr val="black">
                <a:alpha val="40000"/>
              </a:prstClr>
            </a:outerShdw>
            <a:softEdge rad="31750"/>
          </a:effectLst>
        </p:spPr>
      </p:pic>
      <p:sp>
        <p:nvSpPr>
          <p:cNvPr id="23" name="文本框 22"/>
          <p:cNvSpPr txBox="1"/>
          <p:nvPr/>
        </p:nvSpPr>
        <p:spPr>
          <a:xfrm>
            <a:off x="220794" y="1503902"/>
            <a:ext cx="8106847" cy="4246245"/>
          </a:xfrm>
          <a:prstGeom prst="rect">
            <a:avLst/>
          </a:prstGeom>
          <a:noFill/>
        </p:spPr>
        <p:txBody>
          <a:bodyPr wrap="square">
            <a:spAutoFit/>
          </a:bodyPr>
          <a:lstStyle/>
          <a:p>
            <a:pPr algn="just">
              <a:lnSpc>
                <a:spcPct val="150000"/>
              </a:lnSpc>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Born: </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164 BC in Hanzhong, Shaanxi, China</a:t>
            </a:r>
          </a:p>
          <a:p>
            <a:pPr algn="just">
              <a:lnSpc>
                <a:spcPct val="150000"/>
              </a:lnSpc>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Died:</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114 BC </a:t>
            </a:r>
          </a:p>
          <a:p>
            <a:pPr algn="just">
              <a:lnSpc>
                <a:spcPct val="150000"/>
              </a:lnSpc>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Occupation:</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serve as a Gentleman(郎) from 140 BC and 134 BC        /explorer / official / diplomat in the Han Dynasty</a:t>
            </a:r>
          </a:p>
          <a:p>
            <a:pPr algn="just">
              <a:lnSpc>
                <a:spcPct val="150000"/>
              </a:lnSpc>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Title: </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“The first Chinese to see the world with eyes opening”;</a:t>
            </a:r>
          </a:p>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“The pioneer of the Silk Road”;</a:t>
            </a:r>
          </a:p>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“The Columbus in the East”.</a:t>
            </a:r>
          </a:p>
          <a:p>
            <a:pPr algn="just">
              <a:lnSpc>
                <a:spcPct val="150000"/>
              </a:lnSpc>
            </a:pPr>
            <a:r>
              <a:rPr lang="en-US" altLang="zh-CN" sz="2000" b="1" kern="100" dirty="0">
                <a:latin typeface="Calibri" panose="020F0502020204030204" pitchFamily="34" charset="0"/>
                <a:ea typeface="宋体" panose="02010600030101010101" pitchFamily="2" charset="-122"/>
                <a:cs typeface="Times New Roman" panose="02020603050405020304" pitchFamily="18" charset="0"/>
              </a:rPr>
              <a:t>Contribution:</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Cultural and economic exchanges/ prosperity of China in the Han Dynasty/ add vitality to the whole world.</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034162" y="1587499"/>
            <a:ext cx="4941633" cy="4941633"/>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椭圆 4"/>
          <p:cNvSpPr/>
          <p:nvPr/>
        </p:nvSpPr>
        <p:spPr>
          <a:xfrm>
            <a:off x="2750554" y="4424249"/>
            <a:ext cx="2931946" cy="2931946"/>
          </a:xfrm>
          <a:prstGeom prst="ellipse">
            <a:avLst/>
          </a:prstGeom>
          <a:gradFill flip="none" rotWithShape="1">
            <a:gsLst>
              <a:gs pos="0">
                <a:srgbClr val="6A839F">
                  <a:alpha val="1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椭圆 5"/>
          <p:cNvSpPr/>
          <p:nvPr/>
        </p:nvSpPr>
        <p:spPr>
          <a:xfrm>
            <a:off x="1770099" y="6457574"/>
            <a:ext cx="2722548" cy="2722548"/>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 name="椭圆 6"/>
          <p:cNvSpPr/>
          <p:nvPr/>
        </p:nvSpPr>
        <p:spPr>
          <a:xfrm>
            <a:off x="9789982" y="1011070"/>
            <a:ext cx="2612608" cy="2612608"/>
          </a:xfrm>
          <a:prstGeom prst="ellipse">
            <a:avLst/>
          </a:prstGeom>
          <a:gradFill flip="none" rotWithShape="1">
            <a:gsLst>
              <a:gs pos="0">
                <a:srgbClr val="6A839F">
                  <a:alpha val="2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7"/>
          <p:cNvSpPr/>
          <p:nvPr/>
        </p:nvSpPr>
        <p:spPr>
          <a:xfrm>
            <a:off x="2750554" y="-2280293"/>
            <a:ext cx="3091339" cy="3091339"/>
          </a:xfrm>
          <a:prstGeom prst="ellipse">
            <a:avLst/>
          </a:prstGeom>
          <a:gradFill flip="none" rotWithShape="1">
            <a:gsLst>
              <a:gs pos="0">
                <a:srgbClr val="6A839F">
                  <a:alpha val="30000"/>
                </a:srgbClr>
              </a:gs>
              <a:gs pos="100000">
                <a:srgbClr val="6A839F">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1" name="组合 30"/>
          <p:cNvGrpSpPr/>
          <p:nvPr/>
        </p:nvGrpSpPr>
        <p:grpSpPr>
          <a:xfrm>
            <a:off x="4887315" y="2314796"/>
            <a:ext cx="2417370" cy="449713"/>
            <a:chOff x="5273816" y="1582902"/>
            <a:chExt cx="2702838" cy="449713"/>
          </a:xfrm>
        </p:grpSpPr>
        <p:sp>
          <p:nvSpPr>
            <p:cNvPr id="32" name="平行四边形 31"/>
            <p:cNvSpPr/>
            <p:nvPr/>
          </p:nvSpPr>
          <p:spPr>
            <a:xfrm>
              <a:off x="5273816" y="1635789"/>
              <a:ext cx="2626818" cy="396826"/>
            </a:xfrm>
            <a:prstGeom prst="parallelogram">
              <a:avLst/>
            </a:prstGeom>
            <a:noFill/>
            <a:ln>
              <a:solidFill>
                <a:srgbClr val="EAD6A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3" name="平行四边形 32"/>
            <p:cNvSpPr/>
            <p:nvPr/>
          </p:nvSpPr>
          <p:spPr>
            <a:xfrm>
              <a:off x="5349836" y="1582902"/>
              <a:ext cx="2626818" cy="396826"/>
            </a:xfrm>
            <a:prstGeom prst="parallelogram">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rPr>
                <a:t>PART 02</a:t>
              </a:r>
              <a:endParaRPr kumimoji="0" lang="zh-CN" altLang="en-US" sz="2000" b="0" i="0" u="none" strike="noStrike" kern="1200" cap="none" spc="60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sp>
        <p:nvSpPr>
          <p:cNvPr id="34" name="文本框 33"/>
          <p:cNvSpPr txBox="1"/>
          <p:nvPr/>
        </p:nvSpPr>
        <p:spPr>
          <a:xfrm>
            <a:off x="2614295" y="2966085"/>
            <a:ext cx="7987030" cy="1568450"/>
          </a:xfrm>
          <a:prstGeom prst="rect">
            <a:avLst/>
          </a:prstGeom>
          <a:noFill/>
        </p:spPr>
        <p:txBody>
          <a:bodyPr wrap="square" rtlCol="0">
            <a:spAutoFit/>
          </a:bodyPr>
          <a:lstStyle/>
          <a:p>
            <a:pPr lvl="0">
              <a:defRPr/>
            </a:pPr>
            <a:r>
              <a:rPr lang="en-US" altLang="zh-CN" sz="4800" dirty="0">
                <a:solidFill>
                  <a:srgbClr val="B38A54"/>
                </a:solidFill>
                <a:latin typeface="Arial" panose="020B0604020202020204" pitchFamily="34" charset="0"/>
                <a:ea typeface="思源宋体 CN Heavy" panose="02020900000000000000" pitchFamily="18" charset="-122"/>
                <a:cs typeface="Arial" panose="020B0604020202020204" pitchFamily="34" charset="0"/>
              </a:rPr>
              <a:t>Zhang Qian’s Two Missions to the Western Regions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2" presetClass="entr" presetSubtype="2"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p:tgtEl>
                                          <p:spTgt spid="31"/>
                                        </p:tgtEl>
                                        <p:attrNameLst>
                                          <p:attrName>ppt_x</p:attrName>
                                        </p:attrNameLst>
                                      </p:cBhvr>
                                      <p:tavLst>
                                        <p:tav tm="0">
                                          <p:val>
                                            <p:strVal val="#ppt_x+#ppt_w*1.125000"/>
                                          </p:val>
                                        </p:tav>
                                        <p:tav tm="100000">
                                          <p:val>
                                            <p:strVal val="#ppt_x"/>
                                          </p:val>
                                        </p:tav>
                                      </p:tavLst>
                                    </p:anim>
                                    <p:animEffect transition="in" filter="wipe(left)">
                                      <p:cBhvr>
                                        <p:cTn id="29" dur="500"/>
                                        <p:tgtEl>
                                          <p:spTgt spid="31"/>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772413" y="769317"/>
            <a:ext cx="6228888"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normalizeH="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rPr>
              <a:t>Western Regions</a:t>
            </a:r>
            <a:endParaRPr kumimoji="0" lang="zh-CN" altLang="en-US" sz="3200" b="1" u="none" strike="noStrike" kern="1200" cap="none" normalizeH="0" noProof="0" dirty="0">
              <a:ln>
                <a:noFill/>
              </a:ln>
              <a:solidFill>
                <a:schemeClr val="bg1">
                  <a:lumMod val="50000"/>
                </a:schemeClr>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7" name="组合 6"/>
          <p:cNvGrpSpPr/>
          <p:nvPr/>
        </p:nvGrpSpPr>
        <p:grpSpPr>
          <a:xfrm>
            <a:off x="5897245" y="1427480"/>
            <a:ext cx="5945505" cy="4795520"/>
            <a:chOff x="3049195" y="4433016"/>
            <a:chExt cx="8094004" cy="3696324"/>
          </a:xfrm>
        </p:grpSpPr>
        <p:grpSp>
          <p:nvGrpSpPr>
            <p:cNvPr id="8" name="组合 7"/>
            <p:cNvGrpSpPr/>
            <p:nvPr/>
          </p:nvGrpSpPr>
          <p:grpSpPr>
            <a:xfrm>
              <a:off x="3049195" y="4433016"/>
              <a:ext cx="8059057" cy="3696324"/>
              <a:chOff x="2963365" y="4424341"/>
              <a:chExt cx="8059057" cy="3696324"/>
            </a:xfrm>
          </p:grpSpPr>
          <p:sp>
            <p:nvSpPr>
              <p:cNvPr id="14" name="矩形 13"/>
              <p:cNvSpPr/>
              <p:nvPr/>
            </p:nvSpPr>
            <p:spPr>
              <a:xfrm>
                <a:off x="2963365" y="4424342"/>
                <a:ext cx="8059057" cy="3696323"/>
              </a:xfrm>
              <a:prstGeom prst="rect">
                <a:avLst/>
              </a:prstGeom>
              <a:solidFill>
                <a:schemeClr val="bg1">
                  <a:lumMod val="95000"/>
                </a:schemeClr>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233630" y="4424341"/>
                <a:ext cx="7649003" cy="36287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In the narrow sense</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p>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he west of Yumen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Pass</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and Yangguan</a:t>
                </a:r>
              </a:p>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he east of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today's</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Pamir Plateau</a:t>
                </a:r>
              </a:p>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he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south</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east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of</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Balkhesh Lake </a:t>
                </a:r>
              </a:p>
              <a:p>
                <a:pPr algn="just">
                  <a:lnSpc>
                    <a:spcPct val="150000"/>
                  </a:lnSpc>
                </a:pP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he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southernmost point: Xinjiang </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n the broad sense</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R</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efer</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s</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to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broader</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 areas that can be reached through the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geographic location of </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western regions in the narrow sense, including the central and western regions of Asia.</a:t>
                </a:r>
              </a:p>
            </p:txBody>
          </p:sp>
        </p:grpSp>
        <p:sp>
          <p:nvSpPr>
            <p:cNvPr id="13" name="矩形 12"/>
            <p:cNvSpPr/>
            <p:nvPr/>
          </p:nvSpPr>
          <p:spPr>
            <a:xfrm rot="5400000">
              <a:off x="10021614" y="5694169"/>
              <a:ext cx="2208223" cy="34947"/>
            </a:xfrm>
            <a:prstGeom prst="rect">
              <a:avLst/>
            </a:prstGeom>
            <a:solidFill>
              <a:srgbClr val="B38A54"/>
            </a:solidFill>
            <a:ln>
              <a:noFill/>
            </a:ln>
            <a:effectLst>
              <a:outerShdw blurRad="228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descr="西域"/>
          <p:cNvPicPr>
            <a:picLocks noChangeAspect="1"/>
          </p:cNvPicPr>
          <p:nvPr/>
        </p:nvPicPr>
        <p:blipFill>
          <a:blip r:embed="rId2"/>
          <a:stretch>
            <a:fillRect/>
          </a:stretch>
        </p:blipFill>
        <p:spPr>
          <a:xfrm>
            <a:off x="768985" y="1718310"/>
            <a:ext cx="4651375" cy="4097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520755" y="245707"/>
            <a:ext cx="8409636" cy="5835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3200" b="1" u="none" strike="noStrike" kern="1200" cap="none" normalizeH="0" noProof="0" dirty="0">
                <a:ln>
                  <a:noFill/>
                </a:ln>
                <a:solidFill>
                  <a:srgbClr val="B38A54"/>
                </a:solidFill>
                <a:effectLst/>
                <a:uLnTx/>
                <a:uFillTx/>
                <a:latin typeface="Arial" panose="020B0604020202020204" pitchFamily="34" charset="0"/>
                <a:ea typeface="思源宋体 CN Heavy" panose="02020900000000000000" pitchFamily="18" charset="-122"/>
                <a:cs typeface="Arial" panose="020B0604020202020204" pitchFamily="34" charset="0"/>
              </a:rPr>
              <a:t>The First Mission 139 BC - 126 BC</a:t>
            </a:r>
            <a:endParaRPr kumimoji="0" lang="zh-CN" altLang="en-US" sz="3200" b="1" u="none" strike="noStrike" kern="1200" cap="none" normalizeH="0" noProof="0" dirty="0">
              <a:ln>
                <a:noFill/>
              </a:ln>
              <a:solidFill>
                <a:srgbClr val="B38A54"/>
              </a:solidFill>
              <a:effectLst/>
              <a:uLnTx/>
              <a:uFillTx/>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61" name="组合 60"/>
          <p:cNvGrpSpPr/>
          <p:nvPr/>
        </p:nvGrpSpPr>
        <p:grpSpPr>
          <a:xfrm>
            <a:off x="4707890" y="1257931"/>
            <a:ext cx="7302500" cy="3398263"/>
            <a:chOff x="6273211" y="1473791"/>
            <a:chExt cx="5452384" cy="3453884"/>
          </a:xfrm>
        </p:grpSpPr>
        <p:sp>
          <p:nvSpPr>
            <p:cNvPr id="62" name="圆角矩形 61"/>
            <p:cNvSpPr/>
            <p:nvPr/>
          </p:nvSpPr>
          <p:spPr>
            <a:xfrm>
              <a:off x="6273211" y="1701209"/>
              <a:ext cx="619087"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6952235" y="1878837"/>
              <a:ext cx="4773360" cy="3048838"/>
            </a:xfrm>
            <a:prstGeom prst="rect">
              <a:avLst/>
            </a:prstGeom>
            <a:noFill/>
          </p:spPr>
          <p:txBody>
            <a:bodyPr wrap="square" rtlCol="0">
              <a:spAutoFit/>
            </a:bodyPr>
            <a:lstStyle/>
            <a:p>
              <a:pPr marL="285750" indent="-285750" algn="just">
                <a:lnSpc>
                  <a:spcPct val="150000"/>
                </a:lnSpc>
                <a:buFont typeface="Wingdings" panose="05000000000000000000" charset="0"/>
                <a:buChar char="l"/>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36 small states scattered around the Tarim Basin</a:t>
              </a:r>
            </a:p>
            <a:p>
              <a:pPr marL="285750" indent="-285750" algn="just">
                <a:lnSpc>
                  <a:spcPct val="150000"/>
                </a:lnSpc>
                <a:buFont typeface="Wingdings" panose="05000000000000000000" charset="0"/>
                <a:buChar char="l"/>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The nomadic </a:t>
              </a:r>
              <a:r>
                <a:rPr lang="en-US" altLang="zh-CN" kern="100" dirty="0" err="1">
                  <a:effectLst/>
                  <a:latin typeface="Calibri" panose="020F0502020204030204" pitchFamily="34" charset="0"/>
                  <a:ea typeface="宋体" panose="02010600030101010101" pitchFamily="2" charset="-122"/>
                  <a:cs typeface="Times New Roman" panose="02020603050405020304" pitchFamily="18" charset="0"/>
                </a:rPr>
                <a:t>Xiongnu</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tribes controlled what is now Inner Mongolia and dominated the Western Regions (the areas </a:t>
              </a:r>
              <a:r>
                <a:rPr lang="en-US" altLang="zh-CN" kern="100" dirty="0" err="1">
                  <a:effectLst/>
                  <a:latin typeface="Calibri" panose="020F0502020204030204" pitchFamily="34" charset="0"/>
                  <a:ea typeface="宋体" panose="02010600030101010101" pitchFamily="2" charset="-122"/>
                  <a:cs typeface="Times New Roman" panose="02020603050405020304" pitchFamily="18" charset="0"/>
                </a:rPr>
                <a:t>neighbouring</a:t>
              </a: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 the territory of the Han Dynasty)</a:t>
              </a:r>
            </a:p>
            <a:p>
              <a:pPr marL="285750" indent="-285750" algn="just">
                <a:lnSpc>
                  <a:spcPct val="150000"/>
                </a:lnSpc>
                <a:buFont typeface="Wingdings" panose="05000000000000000000" charset="0"/>
                <a:buChar char="l"/>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The exploitation and enslavement of the Xiongnu</a:t>
              </a:r>
            </a:p>
            <a:p>
              <a:pPr marL="285750" indent="-285750" algn="just">
                <a:lnSpc>
                  <a:spcPct val="150000"/>
                </a:lnSpc>
                <a:buFont typeface="Wingdings" panose="05000000000000000000" charset="0"/>
                <a:buChar char="l"/>
              </a:pPr>
              <a:r>
                <a:rPr lang="en-US" altLang="zh-CN" kern="100" dirty="0">
                  <a:effectLst/>
                  <a:latin typeface="Calibri" panose="020F0502020204030204" pitchFamily="34" charset="0"/>
                  <a:ea typeface="宋体" panose="02010600030101010101" pitchFamily="2" charset="-122"/>
                  <a:cs typeface="Times New Roman" panose="02020603050405020304" pitchFamily="18" charset="0"/>
                </a:rPr>
                <a:t>Darouzhi was defeated by the Xiongnu and bore grudge </a:t>
              </a:r>
            </a:p>
            <a:p>
              <a:pPr algn="just">
                <a:lnSpc>
                  <a:spcPct val="150000"/>
                </a:lnSpc>
              </a:pPr>
              <a:endParaRPr lang="en-US" alt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4" name="文本框 63"/>
            <p:cNvSpPr txBox="1"/>
            <p:nvPr/>
          </p:nvSpPr>
          <p:spPr>
            <a:xfrm>
              <a:off x="7099584" y="1473791"/>
              <a:ext cx="2929651" cy="467910"/>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Background</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65" name="文本框 64"/>
            <p:cNvSpPr txBox="1"/>
            <p:nvPr/>
          </p:nvSpPr>
          <p:spPr>
            <a:xfrm>
              <a:off x="6275691" y="1762384"/>
              <a:ext cx="553677" cy="718323"/>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1</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grpSp>
        <p:nvGrpSpPr>
          <p:cNvPr id="66" name="组合 65"/>
          <p:cNvGrpSpPr/>
          <p:nvPr/>
        </p:nvGrpSpPr>
        <p:grpSpPr>
          <a:xfrm>
            <a:off x="4694555" y="4438650"/>
            <a:ext cx="7071995" cy="2136641"/>
            <a:chOff x="6352897" y="1657350"/>
            <a:chExt cx="5762917" cy="2588035"/>
          </a:xfrm>
        </p:grpSpPr>
        <p:sp>
          <p:nvSpPr>
            <p:cNvPr id="67" name="圆角矩形 66"/>
            <p:cNvSpPr/>
            <p:nvPr/>
          </p:nvSpPr>
          <p:spPr>
            <a:xfrm>
              <a:off x="6352897" y="1701192"/>
              <a:ext cx="686665" cy="872219"/>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7148000" y="2121755"/>
              <a:ext cx="4967814" cy="2123630"/>
            </a:xfrm>
            <a:prstGeom prst="rect">
              <a:avLst/>
            </a:prstGeom>
            <a:noFill/>
          </p:spPr>
          <p:txBody>
            <a:bodyPr wrap="square" rtlCol="0">
              <a:spAutoFit/>
            </a:bodyPr>
            <a:lstStyle/>
            <a:p>
              <a:pPr marL="285750" indent="-285750" algn="just">
                <a:lnSpc>
                  <a:spcPct val="150000"/>
                </a:lnSpc>
                <a:buFont typeface="Wingdings" panose="05000000000000000000" charset="0"/>
                <a:buChar char="l"/>
              </a:pPr>
              <a:r>
                <a:rPr lang="en-US" altLang="zh-CN" kern="100" dirty="0">
                  <a:latin typeface="Calibri" panose="020F0502020204030204" pitchFamily="34" charset="0"/>
                  <a:ea typeface="宋体" panose="02010600030101010101" pitchFamily="2" charset="-122"/>
                  <a:cs typeface="Times New Roman" panose="02020603050405020304" pitchFamily="18" charset="0"/>
                  <a:sym typeface="+mn-ea"/>
                </a:rPr>
                <a:t>The Emperor Wu was determined to remove the threat and made active preparations for the military counterattack.</a:t>
              </a:r>
              <a:endParaRPr lang="en-US" altLang="zh-CN"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charset="0"/>
                <a:buChar char="l"/>
              </a:pPr>
              <a:r>
                <a:rPr lang="en-US" altLang="zh-CN" kern="100" dirty="0">
                  <a:latin typeface="Calibri" panose="020F0502020204030204" pitchFamily="34" charset="0"/>
                  <a:ea typeface="宋体" panose="02010600030101010101" pitchFamily="2" charset="-122"/>
                  <a:cs typeface="Times New Roman" panose="02020603050405020304" pitchFamily="18" charset="0"/>
                </a:rPr>
                <a:t>Unite with the </a:t>
              </a:r>
              <a:r>
                <a:rPr lang="en-US" altLang="zh-CN" kern="100" dirty="0" err="1">
                  <a:latin typeface="Calibri" panose="020F0502020204030204" pitchFamily="34" charset="0"/>
                  <a:ea typeface="宋体" panose="02010600030101010101" pitchFamily="2" charset="-122"/>
                  <a:cs typeface="Times New Roman" panose="02020603050405020304" pitchFamily="18" charset="0"/>
                </a:rPr>
                <a:t>Darouzhi</a:t>
              </a:r>
              <a:r>
                <a:rPr lang="en-US" altLang="zh-CN" kern="100" dirty="0">
                  <a:latin typeface="Calibri" panose="020F0502020204030204" pitchFamily="34" charset="0"/>
                  <a:ea typeface="宋体" panose="02010600030101010101" pitchFamily="2" charset="-122"/>
                  <a:cs typeface="Times New Roman" panose="02020603050405020304" pitchFamily="18" charset="0"/>
                </a:rPr>
                <a:t> to attack the </a:t>
              </a:r>
              <a:r>
                <a:rPr lang="en-US" altLang="zh-CN" kern="100" dirty="0" err="1">
                  <a:latin typeface="Calibri" panose="020F0502020204030204" pitchFamily="34" charset="0"/>
                  <a:ea typeface="宋体" panose="02010600030101010101" pitchFamily="2" charset="-122"/>
                  <a:cs typeface="Times New Roman" panose="02020603050405020304" pitchFamily="18" charset="0"/>
                </a:rPr>
                <a:t>Xiongnu</a:t>
              </a:r>
              <a:r>
                <a:rPr lang="en-US" altLang="zh-CN" kern="100" dirty="0">
                  <a:latin typeface="Calibri" panose="020F0502020204030204" pitchFamily="34" charset="0"/>
                  <a:ea typeface="宋体" panose="02010600030101010101" pitchFamily="2" charset="-122"/>
                  <a:cs typeface="Times New Roman" panose="02020603050405020304" pitchFamily="18" charset="0"/>
                </a:rPr>
                <a:t>.</a:t>
              </a:r>
            </a:p>
          </p:txBody>
        </p:sp>
        <p:sp>
          <p:nvSpPr>
            <p:cNvPr id="69" name="文本框 68"/>
            <p:cNvSpPr txBox="1"/>
            <p:nvPr/>
          </p:nvSpPr>
          <p:spPr>
            <a:xfrm>
              <a:off x="7308806" y="1657350"/>
              <a:ext cx="2929651" cy="55763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Purpose</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70" name="文本框 69"/>
            <p:cNvSpPr txBox="1"/>
            <p:nvPr/>
          </p:nvSpPr>
          <p:spPr>
            <a:xfrm>
              <a:off x="6363764" y="1783491"/>
              <a:ext cx="584726" cy="856067"/>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2</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sp>
        <p:nvSpPr>
          <p:cNvPr id="74" name="矩形 73"/>
          <p:cNvSpPr/>
          <p:nvPr/>
        </p:nvSpPr>
        <p:spPr>
          <a:xfrm>
            <a:off x="323121" y="4053504"/>
            <a:ext cx="263724" cy="1686646"/>
          </a:xfrm>
          <a:prstGeom prst="rect">
            <a:avLst/>
          </a:prstGeom>
          <a:gradFill flip="none" rotWithShape="1">
            <a:gsLst>
              <a:gs pos="0">
                <a:srgbClr val="6A839F">
                  <a:alpha val="50000"/>
                </a:srgbClr>
              </a:gs>
              <a:gs pos="100000">
                <a:srgbClr val="6A839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F0502020204030204"/>
              <a:ea typeface="等线" panose="02010600030101010101" pitchFamily="2" charset="-122"/>
            </a:endParaRPr>
          </a:p>
        </p:txBody>
      </p:sp>
      <p:pic>
        <p:nvPicPr>
          <p:cNvPr id="2" name="图片 1"/>
          <p:cNvPicPr>
            <a:picLocks noChangeAspect="1"/>
          </p:cNvPicPr>
          <p:nvPr/>
        </p:nvPicPr>
        <p:blipFill>
          <a:blip r:embed="rId2"/>
          <a:stretch>
            <a:fillRect/>
          </a:stretch>
        </p:blipFill>
        <p:spPr>
          <a:xfrm>
            <a:off x="375538" y="1883235"/>
            <a:ext cx="4269763" cy="3145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502352" y="442008"/>
            <a:ext cx="8409636" cy="5835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200" b="1" dirty="0">
                <a:solidFill>
                  <a:srgbClr val="B38A54"/>
                </a:solidFill>
                <a:latin typeface="Arial" panose="020B0604020202020204" pitchFamily="34" charset="0"/>
                <a:ea typeface="思源宋体 CN Heavy" panose="02020900000000000000" pitchFamily="18" charset="-122"/>
                <a:cs typeface="Arial" panose="020B0604020202020204" pitchFamily="34" charset="0"/>
              </a:rPr>
              <a:t>The First Mission 139 BC – 126 BC</a:t>
            </a:r>
            <a:endParaRPr lang="zh-CN" altLang="en-US" sz="3200" b="1" dirty="0">
              <a:solidFill>
                <a:srgbClr val="B38A54"/>
              </a:solidFill>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61" name="组合 60"/>
          <p:cNvGrpSpPr/>
          <p:nvPr/>
        </p:nvGrpSpPr>
        <p:grpSpPr>
          <a:xfrm>
            <a:off x="4889714" y="1106769"/>
            <a:ext cx="7095961" cy="3642697"/>
            <a:chOff x="6273209" y="1657350"/>
            <a:chExt cx="7114880" cy="3642697"/>
          </a:xfrm>
        </p:grpSpPr>
        <p:sp>
          <p:nvSpPr>
            <p:cNvPr id="62" name="圆角矩形 61"/>
            <p:cNvSpPr/>
            <p:nvPr/>
          </p:nvSpPr>
          <p:spPr>
            <a:xfrm>
              <a:off x="6273209" y="1701209"/>
              <a:ext cx="871870"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215397" y="2023765"/>
              <a:ext cx="6172692" cy="3276282"/>
            </a:xfrm>
            <a:prstGeom prst="rect">
              <a:avLst/>
            </a:prstGeom>
            <a:noFill/>
          </p:spPr>
          <p:txBody>
            <a:bodyPr wrap="square" rtlCol="0">
              <a:spAutoFit/>
            </a:bodyPr>
            <a:lstStyle/>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In 139 BC, Zhang Qian led more than 100 men to ride horses westward from Chang 'an (today’s Xi 'an). After entering the Hexi Corridor, he was captured by the </a:t>
              </a:r>
              <a:r>
                <a:rPr lang="en-US" altLang="zh-CN" sz="2000" kern="100" dirty="0" err="1">
                  <a:latin typeface="Calibri" panose="020F0502020204030204" pitchFamily="34" charset="0"/>
                  <a:ea typeface="宋体" panose="02010600030101010101" pitchFamily="2" charset="-122"/>
                  <a:cs typeface="Times New Roman" panose="02020603050405020304" pitchFamily="18" charset="0"/>
                </a:rPr>
                <a:t>Xiongnu</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detained for ten years. After many tribulations, Zhang Qian finally reached the </a:t>
              </a:r>
              <a:r>
                <a:rPr lang="en-US" altLang="zh-CN" sz="2000" kern="100" dirty="0" err="1">
                  <a:latin typeface="Calibri" panose="020F0502020204030204" pitchFamily="34" charset="0"/>
                  <a:ea typeface="宋体" panose="02010600030101010101" pitchFamily="2" charset="-122"/>
                  <a:cs typeface="Times New Roman" panose="02020603050405020304" pitchFamily="18" charset="0"/>
                </a:rPr>
                <a:t>Darouzhi</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but by this time the </a:t>
              </a:r>
              <a:r>
                <a:rPr lang="en-US" altLang="zh-CN" sz="2000" kern="100" dirty="0" err="1">
                  <a:latin typeface="Calibri" panose="020F0502020204030204" pitchFamily="34" charset="0"/>
                  <a:ea typeface="宋体" panose="02010600030101010101" pitchFamily="2" charset="-122"/>
                  <a:cs typeface="Times New Roman" panose="02020603050405020304" pitchFamily="18" charset="0"/>
                </a:rPr>
                <a:t>Darouzhi</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had settled down and the King had no desire to revenge. </a:t>
              </a:r>
              <a:endParaRPr lang="zh-CN" altLang="en-US" sz="2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4" name="文本框 63"/>
            <p:cNvSpPr txBox="1"/>
            <p:nvPr/>
          </p:nvSpPr>
          <p:spPr>
            <a:xfrm>
              <a:off x="7308806" y="1657350"/>
              <a:ext cx="2929651" cy="46166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Process</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65" name="文本框 64"/>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3</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sp>
        <p:nvSpPr>
          <p:cNvPr id="74" name="矩形 73"/>
          <p:cNvSpPr/>
          <p:nvPr/>
        </p:nvSpPr>
        <p:spPr>
          <a:xfrm>
            <a:off x="323121" y="4053504"/>
            <a:ext cx="263724" cy="1686646"/>
          </a:xfrm>
          <a:prstGeom prst="rect">
            <a:avLst/>
          </a:prstGeom>
          <a:gradFill flip="none" rotWithShape="1">
            <a:gsLst>
              <a:gs pos="0">
                <a:srgbClr val="6A839F">
                  <a:alpha val="50000"/>
                </a:srgbClr>
              </a:gs>
              <a:gs pos="100000">
                <a:srgbClr val="6A839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等线" panose="020F0502020204030204"/>
              <a:ea typeface="等线" panose="02010600030101010101" pitchFamily="2" charset="-122"/>
            </a:endParaRPr>
          </a:p>
        </p:txBody>
      </p:sp>
      <p:pic>
        <p:nvPicPr>
          <p:cNvPr id="3" name="图片 2"/>
          <p:cNvPicPr>
            <a:picLocks noChangeAspect="1"/>
          </p:cNvPicPr>
          <p:nvPr/>
        </p:nvPicPr>
        <p:blipFill>
          <a:blip r:embed="rId2"/>
          <a:stretch>
            <a:fillRect/>
          </a:stretch>
        </p:blipFill>
        <p:spPr>
          <a:xfrm>
            <a:off x="323121" y="2111735"/>
            <a:ext cx="4365662" cy="2841680"/>
          </a:xfrm>
          <a:prstGeom prst="rect">
            <a:avLst/>
          </a:prstGeom>
          <a:effectLst>
            <a:outerShdw blurRad="63500" sx="102000" sy="102000" algn="ctr" rotWithShape="0">
              <a:prstClr val="black">
                <a:alpha val="40000"/>
              </a:prstClr>
            </a:outerShdw>
            <a:softEdge rad="31750"/>
          </a:effectLst>
        </p:spPr>
      </p:pic>
      <p:grpSp>
        <p:nvGrpSpPr>
          <p:cNvPr id="26" name="组合 25"/>
          <p:cNvGrpSpPr/>
          <p:nvPr/>
        </p:nvGrpSpPr>
        <p:grpSpPr>
          <a:xfrm>
            <a:off x="4889714" y="4868637"/>
            <a:ext cx="7095961" cy="1296155"/>
            <a:chOff x="6273210" y="1675479"/>
            <a:chExt cx="5782215" cy="1296155"/>
          </a:xfrm>
        </p:grpSpPr>
        <p:sp>
          <p:nvSpPr>
            <p:cNvPr id="27" name="圆角矩形 66"/>
            <p:cNvSpPr/>
            <p:nvPr/>
          </p:nvSpPr>
          <p:spPr>
            <a:xfrm>
              <a:off x="6273210" y="1701209"/>
              <a:ext cx="708563"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171101" y="2003677"/>
              <a:ext cx="4884324" cy="967957"/>
            </a:xfrm>
            <a:prstGeom prst="rect">
              <a:avLst/>
            </a:prstGeom>
            <a:noFill/>
          </p:spPr>
          <p:txBody>
            <a:bodyPr wrap="square" rtlCol="0">
              <a:spAutoFit/>
            </a:bodyPr>
            <a:lstStyle/>
            <a:p>
              <a:pPr algn="just">
                <a:lnSpc>
                  <a:spcPct val="150000"/>
                </a:lnSpc>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Zhang failed to achieve his goal and returned to Chang 'an, the capital of the Han Dynasty, in 126 BC. </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29" name="文本框 28"/>
            <p:cNvSpPr txBox="1"/>
            <p:nvPr/>
          </p:nvSpPr>
          <p:spPr>
            <a:xfrm>
              <a:off x="7171101" y="1675479"/>
              <a:ext cx="2929651" cy="46166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Result</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30" name="文本框 29"/>
            <p:cNvSpPr txBox="1"/>
            <p:nvPr/>
          </p:nvSpPr>
          <p:spPr>
            <a:xfrm>
              <a:off x="6322382" y="1783201"/>
              <a:ext cx="610215"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4</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75538" y="349249"/>
            <a:ext cx="793751" cy="793751"/>
          </a:xfrm>
          <a:prstGeom prst="ellipse">
            <a:avLst/>
          </a:prstGeom>
          <a:gradFill flip="none" rotWithShape="1">
            <a:gsLst>
              <a:gs pos="0">
                <a:srgbClr val="6A839F">
                  <a:alpha val="50000"/>
                </a:srgbClr>
              </a:gs>
              <a:gs pos="69000">
                <a:srgbClr val="6A839F">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5" name="文本框 4"/>
          <p:cNvSpPr txBox="1"/>
          <p:nvPr/>
        </p:nvSpPr>
        <p:spPr>
          <a:xfrm>
            <a:off x="502352" y="442008"/>
            <a:ext cx="8409636" cy="5835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3200" b="1" dirty="0">
                <a:solidFill>
                  <a:srgbClr val="B38A54"/>
                </a:solidFill>
                <a:latin typeface="Arial" panose="020B0604020202020204" pitchFamily="34" charset="0"/>
                <a:ea typeface="思源宋体 CN Heavy" panose="02020900000000000000" pitchFamily="18" charset="-122"/>
                <a:cs typeface="Arial" panose="020B0604020202020204" pitchFamily="34" charset="0"/>
              </a:rPr>
              <a:t>The Second Mission 119 BC – 115 BC</a:t>
            </a:r>
            <a:endParaRPr lang="zh-CN" altLang="en-US" sz="3200" b="1" dirty="0">
              <a:solidFill>
                <a:srgbClr val="B38A54"/>
              </a:solidFill>
              <a:latin typeface="Arial" panose="020B0604020202020204" pitchFamily="34" charset="0"/>
              <a:ea typeface="思源宋体 CN Heavy" panose="02020900000000000000" pitchFamily="18" charset="-122"/>
              <a:cs typeface="Arial" panose="020B0604020202020204" pitchFamily="34" charset="0"/>
            </a:endParaRPr>
          </a:p>
        </p:txBody>
      </p:sp>
      <p:grpSp>
        <p:nvGrpSpPr>
          <p:cNvPr id="61" name="组合 60"/>
          <p:cNvGrpSpPr/>
          <p:nvPr/>
        </p:nvGrpSpPr>
        <p:grpSpPr>
          <a:xfrm>
            <a:off x="5281684" y="1385312"/>
            <a:ext cx="6612820" cy="2276752"/>
            <a:chOff x="6273209" y="1657350"/>
            <a:chExt cx="5715735" cy="2276752"/>
          </a:xfrm>
        </p:grpSpPr>
        <p:sp>
          <p:nvSpPr>
            <p:cNvPr id="62" name="圆角矩形 61"/>
            <p:cNvSpPr/>
            <p:nvPr/>
          </p:nvSpPr>
          <p:spPr>
            <a:xfrm>
              <a:off x="6273209" y="1701209"/>
              <a:ext cx="871870" cy="871870"/>
            </a:xfrm>
            <a:prstGeom prst="roundRect">
              <a:avLst/>
            </a:prstGeom>
            <a:solidFill>
              <a:srgbClr val="6A8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308807" y="2042815"/>
              <a:ext cx="4680137" cy="1891287"/>
            </a:xfrm>
            <a:prstGeom prst="rect">
              <a:avLst/>
            </a:prstGeom>
            <a:noFill/>
          </p:spPr>
          <p:txBody>
            <a:bodyPr wrap="square" rtlCol="0">
              <a:spAutoFit/>
            </a:bodyPr>
            <a:lstStyle/>
            <a:p>
              <a:pPr marL="285750" indent="-285750" algn="just">
                <a:lnSpc>
                  <a:spcPct val="150000"/>
                </a:lnSpc>
                <a:buFont typeface="Wingdings" panose="05000000000000000000" charset="0"/>
                <a:buChar char="l"/>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The conflicts between the Wusun and the Xiongnu</a:t>
              </a:r>
            </a:p>
            <a:p>
              <a:pPr marL="285750" indent="-285750" algn="just">
                <a:lnSpc>
                  <a:spcPct val="150000"/>
                </a:lnSpc>
                <a:buFont typeface="Wingdings" panose="05000000000000000000" charset="0"/>
                <a:buChar char="l"/>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The Han Dynasty won a great victory in the third military counterattack against the </a:t>
              </a:r>
              <a:r>
                <a:rPr lang="en-US" altLang="zh-CN" sz="2000" kern="100" dirty="0" err="1">
                  <a:latin typeface="Calibri" panose="020F0502020204030204" pitchFamily="34" charset="0"/>
                  <a:ea typeface="宋体" panose="02010600030101010101" pitchFamily="2" charset="-122"/>
                  <a:cs typeface="Times New Roman" panose="02020603050405020304" pitchFamily="18" charset="0"/>
                </a:rPr>
                <a:t>Xiongnu</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4" name="文本框 63"/>
            <p:cNvSpPr txBox="1"/>
            <p:nvPr/>
          </p:nvSpPr>
          <p:spPr>
            <a:xfrm>
              <a:off x="7308806" y="1657350"/>
              <a:ext cx="2929651" cy="46166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Background</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65" name="文本框 64"/>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1</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grpSp>
        <p:nvGrpSpPr>
          <p:cNvPr id="66" name="组合 65"/>
          <p:cNvGrpSpPr/>
          <p:nvPr/>
        </p:nvGrpSpPr>
        <p:grpSpPr>
          <a:xfrm>
            <a:off x="5281684" y="4201199"/>
            <a:ext cx="6680438" cy="1775949"/>
            <a:chOff x="6273209" y="1657350"/>
            <a:chExt cx="5774181" cy="1775949"/>
          </a:xfrm>
        </p:grpSpPr>
        <p:sp>
          <p:nvSpPr>
            <p:cNvPr id="67" name="圆角矩形 66"/>
            <p:cNvSpPr/>
            <p:nvPr/>
          </p:nvSpPr>
          <p:spPr>
            <a:xfrm>
              <a:off x="6273209" y="1701209"/>
              <a:ext cx="871870" cy="871870"/>
            </a:xfrm>
            <a:prstGeom prst="roundRect">
              <a:avLst/>
            </a:prstGeom>
            <a:solidFill>
              <a:srgbClr val="B38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67"/>
            <p:cNvSpPr txBox="1"/>
            <p:nvPr/>
          </p:nvSpPr>
          <p:spPr>
            <a:xfrm>
              <a:off x="7367252" y="2003677"/>
              <a:ext cx="4680138" cy="1429622"/>
            </a:xfrm>
            <a:prstGeom prst="rect">
              <a:avLst/>
            </a:prstGeom>
            <a:noFill/>
          </p:spPr>
          <p:txBody>
            <a:bodyPr wrap="square" rtlCol="0">
              <a:spAutoFit/>
            </a:bodyPr>
            <a:lstStyle/>
            <a:p>
              <a:pPr marL="285750" indent="-285750" algn="just">
                <a:lnSpc>
                  <a:spcPct val="150000"/>
                </a:lnSpc>
                <a:buFont typeface="Wingdings" panose="05000000000000000000" charset="0"/>
                <a:buChar char="l"/>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Prevent the power of </a:t>
              </a:r>
              <a:r>
                <a:rPr lang="en-US" altLang="zh-CN" sz="2000" kern="100" dirty="0" err="1">
                  <a:latin typeface="Calibri" panose="020F0502020204030204" pitchFamily="34" charset="0"/>
                  <a:ea typeface="宋体" panose="02010600030101010101" pitchFamily="2" charset="-122"/>
                  <a:cs typeface="Times New Roman" panose="02020603050405020304" pitchFamily="18" charset="0"/>
                </a:rPr>
                <a:t>Xiongnu</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 from rising again</a:t>
              </a:r>
            </a:p>
            <a:p>
              <a:pPr marL="285750" indent="-285750" algn="just">
                <a:lnSpc>
                  <a:spcPct val="150000"/>
                </a:lnSpc>
                <a:buFont typeface="Wingdings" panose="05000000000000000000" charset="0"/>
                <a:buChar char="l"/>
              </a:pP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Persuade the Wusun ruler to wage a united war against the Xiongnu </a:t>
              </a:r>
              <a:endParaRPr lang="zh-CN" altLang="zh-CN" sz="2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9" name="文本框 68"/>
            <p:cNvSpPr txBox="1"/>
            <p:nvPr/>
          </p:nvSpPr>
          <p:spPr>
            <a:xfrm>
              <a:off x="7308806" y="1657350"/>
              <a:ext cx="2929651" cy="461665"/>
            </a:xfrm>
            <a:prstGeom prst="rect">
              <a:avLst/>
            </a:prstGeom>
            <a:noFill/>
          </p:spPr>
          <p:txBody>
            <a:bodyPr wrap="square" rtlCol="0">
              <a:spAutoFit/>
            </a:bodyPr>
            <a:lstStyle/>
            <a:p>
              <a:r>
                <a:rPr lang="en-US" altLang="zh-CN"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rPr>
                <a:t>Purpose</a:t>
              </a:r>
              <a:endParaRPr lang="zh-CN" altLang="en-US" sz="2400" dirty="0">
                <a:solidFill>
                  <a:srgbClr val="2E2E30"/>
                </a:solidFill>
                <a:latin typeface="Arial" panose="020B0604020202020204" pitchFamily="34" charset="0"/>
                <a:ea typeface="思源黑体 CN Medium" panose="020B0600000000000000" pitchFamily="34" charset="-122"/>
                <a:cs typeface="Arial" panose="020B0604020202020204" pitchFamily="34" charset="0"/>
              </a:endParaRPr>
            </a:p>
          </p:txBody>
        </p:sp>
        <p:sp>
          <p:nvSpPr>
            <p:cNvPr id="70" name="文本框 69"/>
            <p:cNvSpPr txBox="1"/>
            <p:nvPr/>
          </p:nvSpPr>
          <p:spPr>
            <a:xfrm>
              <a:off x="6404036" y="1783201"/>
              <a:ext cx="610215" cy="707886"/>
            </a:xfrm>
            <a:prstGeom prst="rect">
              <a:avLst/>
            </a:prstGeom>
            <a:noFill/>
          </p:spPr>
          <p:txBody>
            <a:bodyPr wrap="square" rtlCol="0">
              <a:spAutoFit/>
            </a:bodyPr>
            <a:lstStyle/>
            <a:p>
              <a:pPr algn="ctr"/>
              <a:r>
                <a:rPr lang="en-US" altLang="zh-CN"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rPr>
                <a:t>2</a:t>
              </a:r>
              <a:endParaRPr lang="zh-CN" altLang="en-US" sz="4000" dirty="0">
                <a:solidFill>
                  <a:schemeClr val="bg1"/>
                </a:solidFill>
                <a:latin typeface="Arial" panose="020B0604020202020204" pitchFamily="34" charset="0"/>
                <a:ea typeface="思源宋体 CN Heavy" panose="02020900000000000000" pitchFamily="18" charset="-122"/>
                <a:cs typeface="Arial" panose="020B0604020202020204" pitchFamily="34" charset="0"/>
              </a:endParaRPr>
            </a:p>
          </p:txBody>
        </p:sp>
      </p:grpSp>
      <p:pic>
        <p:nvPicPr>
          <p:cNvPr id="2" name="图片 1"/>
          <p:cNvPicPr>
            <a:picLocks noChangeAspect="1"/>
          </p:cNvPicPr>
          <p:nvPr/>
        </p:nvPicPr>
        <p:blipFill>
          <a:blip r:embed="rId2"/>
          <a:stretch>
            <a:fillRect/>
          </a:stretch>
        </p:blipFill>
        <p:spPr>
          <a:xfrm>
            <a:off x="297495" y="1755433"/>
            <a:ext cx="4727146" cy="3347133"/>
          </a:xfrm>
          <a:prstGeom prst="rect">
            <a:avLst/>
          </a:prstGeom>
          <a:effectLst>
            <a:outerShdw blurRad="50800" dist="38100" dir="18900000" algn="bl" rotWithShape="0">
              <a:prstClr val="black">
                <a:alpha val="40000"/>
              </a:prstClr>
            </a:outerShdw>
            <a:softEdge rad="3175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rcRect/>
          <a:stretch>
            <a:fillRect t="-3753" b="-3713"/>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1020</Words>
  <Application>Microsoft Office PowerPoint</Application>
  <PresentationFormat>宽屏</PresentationFormat>
  <Paragraphs>95</Paragraphs>
  <Slides>17</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Yu Gothic UI Semibold</vt:lpstr>
      <vt:lpstr>等线</vt:lpstr>
      <vt:lpstr>等线 Light</vt:lpstr>
      <vt:lpstr>思源黑体 CN Light</vt:lpstr>
      <vt:lpstr>思源宋体 CN Heavy</vt:lpstr>
      <vt:lpstr>Arial</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gloria lu</cp:lastModifiedBy>
  <cp:revision>104</cp:revision>
  <dcterms:created xsi:type="dcterms:W3CDTF">2019-11-07T01:50:00Z</dcterms:created>
  <dcterms:modified xsi:type="dcterms:W3CDTF">2020-12-27T13:32:45Z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