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8" r:id="rId3"/>
    <p:sldId id="264" r:id="rId5"/>
    <p:sldId id="356" r:id="rId6"/>
    <p:sldId id="265" r:id="rId7"/>
    <p:sldId id="355" r:id="rId8"/>
    <p:sldId id="286" r:id="rId9"/>
    <p:sldId id="389" r:id="rId10"/>
    <p:sldId id="390" r:id="rId11"/>
    <p:sldId id="391" r:id="rId12"/>
    <p:sldId id="392"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A8B"/>
    <a:srgbClr val="F7F9F3"/>
    <a:srgbClr val="D2CFC6"/>
    <a:srgbClr val="B8B1A5"/>
    <a:srgbClr val="D2C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p:cViewPr varScale="1">
        <p:scale>
          <a:sx n="58" d="100"/>
          <a:sy n="58" d="100"/>
        </p:scale>
        <p:origin x="-90" y="-1380"/>
      </p:cViewPr>
      <p:guideLst>
        <p:guide orient="horz" pos="2319"/>
        <p:guide pos="3927"/>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4.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A2C7-D4B4-4706-8875-69BBCA3C8CD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EB5C-24B1-4869-AFC6-058737BB3D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
        <p:nvSpPr>
          <p:cNvPr id="11" name="矩形 10"/>
          <p:cNvSpPr/>
          <p:nvPr userDrawn="1"/>
        </p:nvSpPr>
        <p:spPr>
          <a:xfrm>
            <a:off x="8782440" y="6447451"/>
            <a:ext cx="775136" cy="246221"/>
          </a:xfrm>
          <a:prstGeom prst="rect">
            <a:avLst/>
          </a:prstGeom>
        </p:spPr>
        <p:txBody>
          <a:bodyPr wrap="square">
            <a:spAutoFit/>
          </a:bodyPr>
          <a:lstStyle/>
          <a:p>
            <a:r>
              <a:rPr lang="en-US" altLang="zh-CN" sz="100" dirty="0">
                <a:solidFill>
                  <a:schemeClr val="bg2">
                    <a:lumMod val="90000"/>
                  </a:schemeClr>
                </a:solidFill>
                <a:latin typeface="Calibri" panose="020F0502020204030204"/>
                <a:ea typeface="宋体" panose="02010600030101010101" pitchFamily="2" charset="-122"/>
              </a:rPr>
              <a:t>PPT</a:t>
            </a:r>
            <a:r>
              <a:rPr lang="zh-CN" altLang="en-US" sz="100" dirty="0">
                <a:solidFill>
                  <a:schemeClr val="bg2">
                    <a:lumMod val="90000"/>
                  </a:schemeClr>
                </a:solidFill>
                <a:latin typeface="Calibri" panose="020F0502020204030204"/>
                <a:ea typeface="宋体" panose="02010600030101010101" pitchFamily="2" charset="-122"/>
              </a:rPr>
              <a:t>模板下载：</a:t>
            </a:r>
            <a:r>
              <a:rPr lang="en-US" altLang="zh-CN" sz="100" dirty="0">
                <a:solidFill>
                  <a:schemeClr val="bg2">
                    <a:lumMod val="90000"/>
                  </a:schemeClr>
                </a:solidFill>
                <a:latin typeface="Calibri" panose="020F0502020204030204"/>
                <a:ea typeface="宋体" panose="02010600030101010101" pitchFamily="2" charset="-122"/>
              </a:rPr>
              <a:t>www.1ppt.com/moban/     </a:t>
            </a:r>
            <a:r>
              <a:rPr lang="zh-CN" altLang="en-US" sz="100" dirty="0">
                <a:solidFill>
                  <a:schemeClr val="bg2">
                    <a:lumMod val="90000"/>
                  </a:schemeClr>
                </a:solidFill>
                <a:latin typeface="Calibri" panose="020F0502020204030204"/>
                <a:ea typeface="宋体" panose="02010600030101010101" pitchFamily="2" charset="-122"/>
              </a:rPr>
              <a:t>行业</a:t>
            </a:r>
            <a:r>
              <a:rPr lang="en-US" altLang="zh-CN" sz="100" dirty="0">
                <a:solidFill>
                  <a:schemeClr val="bg2">
                    <a:lumMod val="90000"/>
                  </a:schemeClr>
                </a:solidFill>
                <a:latin typeface="Calibri" panose="020F0502020204030204"/>
                <a:ea typeface="宋体" panose="02010600030101010101" pitchFamily="2" charset="-122"/>
              </a:rPr>
              <a:t>PPT</a:t>
            </a:r>
            <a:r>
              <a:rPr lang="zh-CN" altLang="en-US" sz="100" dirty="0">
                <a:solidFill>
                  <a:schemeClr val="bg2">
                    <a:lumMod val="90000"/>
                  </a:schemeClr>
                </a:solidFill>
                <a:latin typeface="Calibri" panose="020F0502020204030204"/>
                <a:ea typeface="宋体" panose="02010600030101010101" pitchFamily="2" charset="-122"/>
              </a:rPr>
              <a:t>模板：</a:t>
            </a:r>
            <a:r>
              <a:rPr lang="en-US" altLang="zh-CN" sz="100" dirty="0">
                <a:solidFill>
                  <a:schemeClr val="bg2">
                    <a:lumMod val="90000"/>
                  </a:schemeClr>
                </a:solidFill>
                <a:latin typeface="Calibri" panose="020F0502020204030204"/>
                <a:ea typeface="宋体" panose="02010600030101010101" pitchFamily="2" charset="-122"/>
              </a:rPr>
              <a:t>www.1ppt.com/hangye/ </a:t>
            </a:r>
            <a:endParaRPr lang="en-US" altLang="zh-CN" sz="100" dirty="0">
              <a:solidFill>
                <a:schemeClr val="bg2">
                  <a:lumMod val="90000"/>
                </a:schemeClr>
              </a:solidFill>
              <a:latin typeface="Calibri" panose="020F0502020204030204"/>
              <a:ea typeface="宋体" panose="02010600030101010101" pitchFamily="2" charset="-122"/>
            </a:endParaRPr>
          </a:p>
          <a:p>
            <a:r>
              <a:rPr lang="zh-CN" altLang="en-US" sz="100" dirty="0">
                <a:solidFill>
                  <a:schemeClr val="bg2">
                    <a:lumMod val="90000"/>
                  </a:schemeClr>
                </a:solidFill>
                <a:latin typeface="Calibri" panose="020F0502020204030204"/>
                <a:ea typeface="宋体" panose="02010600030101010101" pitchFamily="2" charset="-122"/>
              </a:rPr>
              <a:t>节日</a:t>
            </a:r>
            <a:r>
              <a:rPr lang="en-US" altLang="zh-CN" sz="100" dirty="0">
                <a:solidFill>
                  <a:schemeClr val="bg2">
                    <a:lumMod val="90000"/>
                  </a:schemeClr>
                </a:solidFill>
                <a:latin typeface="Calibri" panose="020F0502020204030204"/>
                <a:ea typeface="宋体" panose="02010600030101010101" pitchFamily="2" charset="-122"/>
              </a:rPr>
              <a:t>PPT</a:t>
            </a:r>
            <a:r>
              <a:rPr lang="zh-CN" altLang="en-US" sz="100" dirty="0">
                <a:solidFill>
                  <a:schemeClr val="bg2">
                    <a:lumMod val="90000"/>
                  </a:schemeClr>
                </a:solidFill>
                <a:latin typeface="Calibri" panose="020F0502020204030204"/>
                <a:ea typeface="宋体" panose="02010600030101010101" pitchFamily="2" charset="-122"/>
              </a:rPr>
              <a:t>模板：</a:t>
            </a:r>
            <a:r>
              <a:rPr lang="en-US" altLang="zh-CN" sz="100" dirty="0">
                <a:solidFill>
                  <a:schemeClr val="bg2">
                    <a:lumMod val="90000"/>
                  </a:schemeClr>
                </a:solidFill>
                <a:latin typeface="Calibri" panose="020F0502020204030204"/>
                <a:ea typeface="宋体" panose="02010600030101010101" pitchFamily="2" charset="-122"/>
              </a:rPr>
              <a:t>www.1ppt.com/jieri/           PPT</a:t>
            </a:r>
            <a:r>
              <a:rPr lang="zh-CN" altLang="en-US" sz="100" dirty="0">
                <a:solidFill>
                  <a:schemeClr val="bg2">
                    <a:lumMod val="90000"/>
                  </a:schemeClr>
                </a:solidFill>
                <a:latin typeface="Calibri" panose="020F0502020204030204"/>
                <a:ea typeface="宋体" panose="02010600030101010101" pitchFamily="2" charset="-122"/>
              </a:rPr>
              <a:t>素材下载：</a:t>
            </a:r>
            <a:r>
              <a:rPr lang="en-US" altLang="zh-CN" sz="100" dirty="0">
                <a:solidFill>
                  <a:schemeClr val="bg2">
                    <a:lumMod val="90000"/>
                  </a:schemeClr>
                </a:solidFill>
                <a:latin typeface="Calibri" panose="020F0502020204030204"/>
                <a:ea typeface="宋体" panose="02010600030101010101" pitchFamily="2" charset="-122"/>
              </a:rPr>
              <a:t>www.1ppt.com/sucai/</a:t>
            </a:r>
            <a:endParaRPr lang="en-US" altLang="zh-CN" sz="100" dirty="0">
              <a:solidFill>
                <a:schemeClr val="bg2">
                  <a:lumMod val="90000"/>
                </a:schemeClr>
              </a:solidFill>
              <a:latin typeface="Calibri" panose="020F0502020204030204"/>
              <a:ea typeface="宋体" panose="02010600030101010101" pitchFamily="2" charset="-122"/>
            </a:endParaRPr>
          </a:p>
          <a:p>
            <a:r>
              <a:rPr lang="en-US" altLang="zh-CN" sz="100" dirty="0">
                <a:solidFill>
                  <a:schemeClr val="bg2">
                    <a:lumMod val="90000"/>
                  </a:schemeClr>
                </a:solidFill>
                <a:latin typeface="Calibri" panose="020F0502020204030204"/>
                <a:ea typeface="宋体" panose="02010600030101010101" pitchFamily="2" charset="-122"/>
              </a:rPr>
              <a:t>PPT</a:t>
            </a:r>
            <a:r>
              <a:rPr lang="zh-CN" altLang="en-US" sz="100" dirty="0">
                <a:solidFill>
                  <a:schemeClr val="bg2">
                    <a:lumMod val="90000"/>
                  </a:schemeClr>
                </a:solidFill>
                <a:latin typeface="Calibri" panose="020F0502020204030204"/>
                <a:ea typeface="宋体" panose="02010600030101010101" pitchFamily="2" charset="-122"/>
              </a:rPr>
              <a:t>背景图片：</a:t>
            </a:r>
            <a:r>
              <a:rPr lang="en-US" altLang="zh-CN" sz="100" dirty="0">
                <a:solidFill>
                  <a:schemeClr val="bg2">
                    <a:lumMod val="90000"/>
                  </a:schemeClr>
                </a:solidFill>
                <a:latin typeface="Calibri" panose="020F0502020204030204"/>
                <a:ea typeface="宋体" panose="02010600030101010101" pitchFamily="2" charset="-122"/>
              </a:rPr>
              <a:t>www.1ppt.com/beijing/      PPT</a:t>
            </a:r>
            <a:r>
              <a:rPr lang="zh-CN" altLang="en-US" sz="100" dirty="0">
                <a:solidFill>
                  <a:schemeClr val="bg2">
                    <a:lumMod val="90000"/>
                  </a:schemeClr>
                </a:solidFill>
                <a:latin typeface="Calibri" panose="020F0502020204030204"/>
                <a:ea typeface="宋体" panose="02010600030101010101" pitchFamily="2" charset="-122"/>
              </a:rPr>
              <a:t>图表下载：</a:t>
            </a:r>
            <a:r>
              <a:rPr lang="en-US" altLang="zh-CN" sz="100" dirty="0">
                <a:solidFill>
                  <a:schemeClr val="bg2">
                    <a:lumMod val="90000"/>
                  </a:schemeClr>
                </a:solidFill>
                <a:latin typeface="Calibri" panose="020F0502020204030204"/>
                <a:ea typeface="宋体" panose="02010600030101010101" pitchFamily="2" charset="-122"/>
              </a:rPr>
              <a:t>www.1ppt.com/tubiao/      </a:t>
            </a:r>
            <a:endParaRPr lang="en-US" altLang="zh-CN" sz="100" dirty="0">
              <a:solidFill>
                <a:schemeClr val="bg2">
                  <a:lumMod val="90000"/>
                </a:schemeClr>
              </a:solidFill>
              <a:latin typeface="Calibri" panose="020F0502020204030204"/>
              <a:ea typeface="宋体" panose="02010600030101010101" pitchFamily="2" charset="-122"/>
            </a:endParaRPr>
          </a:p>
          <a:p>
            <a:r>
              <a:rPr lang="zh-CN" altLang="en-US" sz="100" dirty="0">
                <a:solidFill>
                  <a:schemeClr val="bg2">
                    <a:lumMod val="90000"/>
                  </a:schemeClr>
                </a:solidFill>
                <a:latin typeface="Calibri" panose="020F0502020204030204"/>
                <a:ea typeface="宋体" panose="02010600030101010101" pitchFamily="2" charset="-122"/>
              </a:rPr>
              <a:t>优秀</a:t>
            </a:r>
            <a:r>
              <a:rPr lang="en-US" altLang="zh-CN" sz="100" dirty="0">
                <a:solidFill>
                  <a:schemeClr val="bg2">
                    <a:lumMod val="90000"/>
                  </a:schemeClr>
                </a:solidFill>
                <a:latin typeface="Calibri" panose="020F0502020204030204"/>
                <a:ea typeface="宋体" panose="02010600030101010101" pitchFamily="2" charset="-122"/>
              </a:rPr>
              <a:t>PPT</a:t>
            </a:r>
            <a:r>
              <a:rPr lang="zh-CN" altLang="en-US" sz="100" dirty="0">
                <a:solidFill>
                  <a:schemeClr val="bg2">
                    <a:lumMod val="90000"/>
                  </a:schemeClr>
                </a:solidFill>
                <a:latin typeface="Calibri" panose="020F0502020204030204"/>
                <a:ea typeface="宋体" panose="02010600030101010101" pitchFamily="2" charset="-122"/>
              </a:rPr>
              <a:t>下载：</a:t>
            </a:r>
            <a:r>
              <a:rPr lang="en-US" altLang="zh-CN" sz="100" dirty="0">
                <a:solidFill>
                  <a:schemeClr val="bg2">
                    <a:lumMod val="90000"/>
                  </a:schemeClr>
                </a:solidFill>
                <a:latin typeface="Calibri" panose="020F0502020204030204"/>
                <a:ea typeface="宋体" panose="02010600030101010101" pitchFamily="2" charset="-122"/>
              </a:rPr>
              <a:t>www.1ppt.com/xiazai/        PPT</a:t>
            </a:r>
            <a:r>
              <a:rPr lang="zh-CN" altLang="en-US" sz="100" dirty="0">
                <a:solidFill>
                  <a:schemeClr val="bg2">
                    <a:lumMod val="90000"/>
                  </a:schemeClr>
                </a:solidFill>
                <a:latin typeface="Calibri" panose="020F0502020204030204"/>
                <a:ea typeface="宋体" panose="02010600030101010101" pitchFamily="2" charset="-122"/>
              </a:rPr>
              <a:t>教程： </a:t>
            </a:r>
            <a:r>
              <a:rPr lang="en-US" altLang="zh-CN" sz="100" dirty="0">
                <a:solidFill>
                  <a:schemeClr val="bg2">
                    <a:lumMod val="90000"/>
                  </a:schemeClr>
                </a:solidFill>
                <a:latin typeface="Calibri" panose="020F0502020204030204"/>
                <a:ea typeface="宋体" panose="02010600030101010101" pitchFamily="2" charset="-122"/>
              </a:rPr>
              <a:t>www.1ppt.com/powerpoint/      </a:t>
            </a:r>
            <a:endParaRPr lang="en-US" altLang="zh-CN" sz="100" dirty="0">
              <a:solidFill>
                <a:schemeClr val="bg2">
                  <a:lumMod val="90000"/>
                </a:schemeClr>
              </a:solidFill>
              <a:latin typeface="Calibri" panose="020F0502020204030204"/>
              <a:ea typeface="宋体" panose="02010600030101010101" pitchFamily="2" charset="-122"/>
            </a:endParaRPr>
          </a:p>
          <a:p>
            <a:r>
              <a:rPr lang="en-US" altLang="zh-CN" sz="100" dirty="0">
                <a:solidFill>
                  <a:schemeClr val="bg2">
                    <a:lumMod val="90000"/>
                  </a:schemeClr>
                </a:solidFill>
                <a:latin typeface="Calibri" panose="020F0502020204030204"/>
                <a:ea typeface="宋体" panose="02010600030101010101" pitchFamily="2" charset="-122"/>
              </a:rPr>
              <a:t>Word</a:t>
            </a:r>
            <a:r>
              <a:rPr lang="zh-CN" altLang="en-US" sz="100" dirty="0">
                <a:solidFill>
                  <a:schemeClr val="bg2">
                    <a:lumMod val="90000"/>
                  </a:schemeClr>
                </a:solidFill>
                <a:latin typeface="Calibri" panose="020F0502020204030204"/>
                <a:ea typeface="宋体" panose="02010600030101010101" pitchFamily="2" charset="-122"/>
              </a:rPr>
              <a:t>教程： </a:t>
            </a:r>
            <a:r>
              <a:rPr lang="en-US" altLang="zh-CN" sz="100" dirty="0">
                <a:solidFill>
                  <a:schemeClr val="bg2">
                    <a:lumMod val="90000"/>
                  </a:schemeClr>
                </a:solidFill>
                <a:latin typeface="Calibri" panose="020F0502020204030204"/>
                <a:ea typeface="宋体" panose="02010600030101010101" pitchFamily="2" charset="-122"/>
              </a:rPr>
              <a:t>www.1ppt.com/word/              Excel</a:t>
            </a:r>
            <a:r>
              <a:rPr lang="zh-CN" altLang="en-US" sz="100" dirty="0">
                <a:solidFill>
                  <a:schemeClr val="bg2">
                    <a:lumMod val="90000"/>
                  </a:schemeClr>
                </a:solidFill>
                <a:latin typeface="Calibri" panose="020F0502020204030204"/>
                <a:ea typeface="宋体" panose="02010600030101010101" pitchFamily="2" charset="-122"/>
              </a:rPr>
              <a:t>教程：</a:t>
            </a:r>
            <a:r>
              <a:rPr lang="en-US" altLang="zh-CN" sz="100" dirty="0">
                <a:solidFill>
                  <a:schemeClr val="bg2">
                    <a:lumMod val="90000"/>
                  </a:schemeClr>
                </a:solidFill>
                <a:latin typeface="Calibri" panose="020F0502020204030204"/>
                <a:ea typeface="宋体" panose="02010600030101010101" pitchFamily="2" charset="-122"/>
              </a:rPr>
              <a:t>www.1ppt.com/excel/  </a:t>
            </a:r>
            <a:endParaRPr lang="en-US" altLang="zh-CN" sz="100" dirty="0">
              <a:solidFill>
                <a:schemeClr val="bg2">
                  <a:lumMod val="90000"/>
                </a:schemeClr>
              </a:solidFill>
              <a:latin typeface="Calibri" panose="020F0502020204030204"/>
              <a:ea typeface="宋体" panose="02010600030101010101" pitchFamily="2" charset="-122"/>
            </a:endParaRPr>
          </a:p>
          <a:p>
            <a:r>
              <a:rPr lang="zh-CN" altLang="en-US" sz="100" dirty="0">
                <a:solidFill>
                  <a:schemeClr val="bg2">
                    <a:lumMod val="90000"/>
                  </a:schemeClr>
                </a:solidFill>
                <a:latin typeface="Calibri" panose="020F0502020204030204"/>
                <a:ea typeface="宋体" panose="02010600030101010101" pitchFamily="2" charset="-122"/>
              </a:rPr>
              <a:t>资料下载：</a:t>
            </a:r>
            <a:r>
              <a:rPr lang="en-US" altLang="zh-CN" sz="100" dirty="0">
                <a:solidFill>
                  <a:schemeClr val="bg2">
                    <a:lumMod val="90000"/>
                  </a:schemeClr>
                </a:solidFill>
                <a:latin typeface="Calibri" panose="020F0502020204030204"/>
                <a:ea typeface="宋体" panose="02010600030101010101" pitchFamily="2" charset="-122"/>
              </a:rPr>
              <a:t>www.1ppt.com/ziliao/                PPT</a:t>
            </a:r>
            <a:r>
              <a:rPr lang="zh-CN" altLang="en-US" sz="100" dirty="0">
                <a:solidFill>
                  <a:schemeClr val="bg2">
                    <a:lumMod val="90000"/>
                  </a:schemeClr>
                </a:solidFill>
                <a:latin typeface="Calibri" panose="020F0502020204030204"/>
                <a:ea typeface="宋体" panose="02010600030101010101" pitchFamily="2" charset="-122"/>
              </a:rPr>
              <a:t>课件下载：</a:t>
            </a:r>
            <a:r>
              <a:rPr lang="en-US" altLang="zh-CN" sz="100" dirty="0">
                <a:solidFill>
                  <a:schemeClr val="bg2">
                    <a:lumMod val="90000"/>
                  </a:schemeClr>
                </a:solidFill>
                <a:latin typeface="Calibri" panose="020F0502020204030204"/>
                <a:ea typeface="宋体" panose="02010600030101010101" pitchFamily="2" charset="-122"/>
              </a:rPr>
              <a:t>www.1ppt.com/kejian/ </a:t>
            </a:r>
            <a:endParaRPr lang="en-US" altLang="zh-CN" sz="100" dirty="0">
              <a:solidFill>
                <a:schemeClr val="bg2">
                  <a:lumMod val="90000"/>
                </a:schemeClr>
              </a:solidFill>
              <a:latin typeface="Calibri" panose="020F0502020204030204"/>
              <a:ea typeface="宋体" panose="02010600030101010101" pitchFamily="2" charset="-122"/>
            </a:endParaRPr>
          </a:p>
          <a:p>
            <a:r>
              <a:rPr lang="zh-CN" altLang="en-US" sz="100" dirty="0">
                <a:solidFill>
                  <a:schemeClr val="bg2">
                    <a:lumMod val="90000"/>
                  </a:schemeClr>
                </a:solidFill>
                <a:latin typeface="Calibri" panose="020F0502020204030204"/>
                <a:ea typeface="宋体" panose="02010600030101010101" pitchFamily="2" charset="-122"/>
              </a:rPr>
              <a:t>范文下载：</a:t>
            </a:r>
            <a:r>
              <a:rPr lang="en-US" altLang="zh-CN" sz="100" dirty="0">
                <a:solidFill>
                  <a:schemeClr val="bg2">
                    <a:lumMod val="90000"/>
                  </a:schemeClr>
                </a:solidFill>
                <a:latin typeface="Calibri" panose="020F0502020204030204"/>
                <a:ea typeface="宋体" panose="02010600030101010101" pitchFamily="2" charset="-122"/>
              </a:rPr>
              <a:t>www.1ppt.com/fanwen/             </a:t>
            </a:r>
            <a:r>
              <a:rPr lang="zh-CN" altLang="en-US" sz="100" dirty="0">
                <a:solidFill>
                  <a:schemeClr val="bg2">
                    <a:lumMod val="90000"/>
                  </a:schemeClr>
                </a:solidFill>
                <a:latin typeface="Calibri" panose="020F0502020204030204"/>
                <a:ea typeface="宋体" panose="02010600030101010101" pitchFamily="2" charset="-122"/>
              </a:rPr>
              <a:t>试卷下载：</a:t>
            </a:r>
            <a:r>
              <a:rPr lang="en-US" altLang="zh-CN" sz="100" dirty="0">
                <a:solidFill>
                  <a:schemeClr val="bg2">
                    <a:lumMod val="90000"/>
                  </a:schemeClr>
                </a:solidFill>
                <a:latin typeface="Calibri" panose="020F0502020204030204"/>
                <a:ea typeface="宋体" panose="02010600030101010101" pitchFamily="2" charset="-122"/>
              </a:rPr>
              <a:t>www.1ppt.com/shiti/  </a:t>
            </a:r>
            <a:endParaRPr lang="en-US" altLang="zh-CN" sz="100" dirty="0">
              <a:solidFill>
                <a:schemeClr val="bg2">
                  <a:lumMod val="90000"/>
                </a:schemeClr>
              </a:solidFill>
              <a:latin typeface="Calibri" panose="020F0502020204030204"/>
              <a:ea typeface="宋体" panose="02010600030101010101" pitchFamily="2" charset="-122"/>
            </a:endParaRPr>
          </a:p>
          <a:p>
            <a:r>
              <a:rPr lang="zh-CN" altLang="en-US" sz="100" dirty="0">
                <a:solidFill>
                  <a:schemeClr val="bg2">
                    <a:lumMod val="90000"/>
                  </a:schemeClr>
                </a:solidFill>
                <a:latin typeface="Calibri" panose="020F0502020204030204"/>
                <a:ea typeface="宋体" panose="02010600030101010101" pitchFamily="2" charset="-122"/>
              </a:rPr>
              <a:t>教案下载：</a:t>
            </a:r>
            <a:r>
              <a:rPr lang="en-US" altLang="zh-CN" sz="100" dirty="0">
                <a:solidFill>
                  <a:schemeClr val="bg2">
                    <a:lumMod val="90000"/>
                  </a:schemeClr>
                </a:solidFill>
                <a:latin typeface="Calibri" panose="020F0502020204030204"/>
                <a:ea typeface="宋体" panose="02010600030101010101" pitchFamily="2" charset="-122"/>
              </a:rPr>
              <a:t>www.1ppt.com/jiaoan/  </a:t>
            </a:r>
            <a:r>
              <a:rPr lang="en-US" altLang="zh-CN" sz="100" dirty="0" smtClean="0">
                <a:solidFill>
                  <a:schemeClr val="bg2">
                    <a:lumMod val="90000"/>
                  </a:schemeClr>
                </a:solidFill>
                <a:latin typeface="Calibri" panose="020F0502020204030204"/>
                <a:ea typeface="宋体" panose="02010600030101010101" pitchFamily="2" charset="-122"/>
              </a:rPr>
              <a:t>      </a:t>
            </a:r>
            <a:endParaRPr lang="en-US" altLang="zh-CN" sz="100" dirty="0">
              <a:solidFill>
                <a:schemeClr val="bg2">
                  <a:lumMod val="90000"/>
                </a:schemeClr>
              </a:solidFill>
              <a:latin typeface="Calibri" panose="020F0502020204030204"/>
              <a:ea typeface="宋体" panose="02010600030101010101" pitchFamily="2" charset="-122"/>
            </a:endParaRPr>
          </a:p>
          <a:p>
            <a:r>
              <a:rPr lang="zh-CN" altLang="en-US" sz="100" dirty="0" smtClean="0">
                <a:solidFill>
                  <a:schemeClr val="bg2">
                    <a:lumMod val="90000"/>
                  </a:schemeClr>
                </a:solidFill>
                <a:latin typeface="Calibri" panose="020F0502020204030204"/>
                <a:ea typeface="宋体" panose="02010600030101010101" pitchFamily="2" charset="-122"/>
              </a:rPr>
              <a:t>字体下载：</a:t>
            </a:r>
            <a:r>
              <a:rPr lang="en-US" altLang="zh-CN" sz="100" dirty="0" smtClean="0">
                <a:solidFill>
                  <a:schemeClr val="bg2">
                    <a:lumMod val="90000"/>
                  </a:schemeClr>
                </a:solidFill>
                <a:latin typeface="Calibri" panose="020F0502020204030204"/>
                <a:ea typeface="宋体" panose="02010600030101010101" pitchFamily="2" charset="-122"/>
              </a:rPr>
              <a:t>www.1ppt.com/ziti/</a:t>
            </a:r>
            <a:endParaRPr lang="en-US" altLang="zh-CN" sz="100" dirty="0">
              <a:solidFill>
                <a:schemeClr val="bg2">
                  <a:lumMod val="90000"/>
                </a:schemeClr>
              </a:solidFill>
              <a:latin typeface="Calibri" panose="020F0502020204030204"/>
              <a:ea typeface="宋体" panose="02010600030101010101" pitchFamily="2" charset="-122"/>
            </a:endParaRPr>
          </a:p>
          <a:p>
            <a:r>
              <a:rPr lang="en-US" altLang="zh-CN" sz="100" dirty="0">
                <a:solidFill>
                  <a:schemeClr val="bg2">
                    <a:lumMod val="90000"/>
                  </a:schemeClr>
                </a:solidFill>
                <a:latin typeface="Calibri" panose="020F0502020204030204"/>
                <a:ea typeface="宋体" panose="02010600030101010101" pitchFamily="2" charset="-122"/>
              </a:rPr>
              <a:t> </a:t>
            </a:r>
            <a:endParaRPr lang="zh-CN" altLang="en-US" sz="100" dirty="0">
              <a:solidFill>
                <a:schemeClr val="bg2">
                  <a:lumMod val="90000"/>
                </a:scheme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fld>
            <a:endParaRPr kumimoji="1" lang="zh-CN" altLang="en-US"/>
          </a:p>
        </p:txBody>
      </p:sp>
      <p:pic>
        <p:nvPicPr>
          <p:cNvPr id="7" name="图片 6"/>
          <p:cNvPicPr>
            <a:picLocks noChangeAspect="1"/>
          </p:cNvPicPr>
          <p:nvPr userDrawn="1"/>
        </p:nvPicPr>
        <p:blipFill rotWithShape="1">
          <a:blip r:embed="rId12" cstate="screen"/>
          <a:srcRect/>
          <a:stretch>
            <a:fillRect/>
          </a:stretch>
        </p:blipFill>
        <p:spPr>
          <a:xfrm>
            <a:off x="28575" y="-8890"/>
            <a:ext cx="5369560" cy="1580515"/>
          </a:xfrm>
          <a:prstGeom prst="rect">
            <a:avLst/>
          </a:prstGeom>
        </p:spPr>
      </p:pic>
      <p:pic>
        <p:nvPicPr>
          <p:cNvPr id="8" name="图片 7"/>
          <p:cNvPicPr>
            <a:picLocks noChangeAspect="1"/>
          </p:cNvPicPr>
          <p:nvPr userDrawn="1"/>
        </p:nvPicPr>
        <p:blipFill rotWithShape="1">
          <a:blip r:embed="rId13" cstate="screen"/>
          <a:srcRect/>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xml"/><Relationship Id="rId7" Type="http://schemas.openxmlformats.org/officeDocument/2006/relationships/image" Target="../media/image20.png"/><Relationship Id="rId6" Type="http://schemas.microsoft.com/office/2007/relationships/hdphoto" Target="../media/image19.wdp"/><Relationship Id="rId5" Type="http://schemas.openxmlformats.org/officeDocument/2006/relationships/image" Target="../media/image18.png"/><Relationship Id="rId4" Type="http://schemas.microsoft.com/office/2007/relationships/hdphoto" Target="../media/image17.wdp"/><Relationship Id="rId3" Type="http://schemas.openxmlformats.org/officeDocument/2006/relationships/image" Target="../media/image16.png"/><Relationship Id="rId2" Type="http://schemas.microsoft.com/office/2007/relationships/hdphoto" Target="../media/image15.wdp"/><Relationship Id="rId13" Type="http://schemas.openxmlformats.org/officeDocument/2006/relationships/notesSlide" Target="../notesSlides/notesSlide3.xml"/><Relationship Id="rId12" Type="http://schemas.openxmlformats.org/officeDocument/2006/relationships/slideLayout" Target="../slideLayouts/slideLayout2.xml"/><Relationship Id="rId11" Type="http://schemas.openxmlformats.org/officeDocument/2006/relationships/image" Target="../media/image21.png"/><Relationship Id="rId10" Type="http://schemas.microsoft.com/office/2007/relationships/hdphoto" Target="../media/image6.wdp"/><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39065" y="0"/>
            <a:ext cx="12433300" cy="6858000"/>
          </a:xfrm>
          <a:prstGeom prst="rect">
            <a:avLst/>
          </a:prstGeom>
        </p:spPr>
      </p:pic>
      <p:sp>
        <p:nvSpPr>
          <p:cNvPr id="11" name="椭圆 10"/>
          <p:cNvSpPr/>
          <p:nvPr/>
        </p:nvSpPr>
        <p:spPr>
          <a:xfrm>
            <a:off x="2845435" y="403225"/>
            <a:ext cx="6408420" cy="594868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4" name="椭圆 13"/>
          <p:cNvSpPr/>
          <p:nvPr/>
        </p:nvSpPr>
        <p:spPr>
          <a:xfrm>
            <a:off x="1578907" y="4660707"/>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2" name="图片 1" descr="6dd793826ec6717fc19de62789e465af"/>
          <p:cNvPicPr>
            <a:picLocks noChangeAspect="1"/>
          </p:cNvPicPr>
          <p:nvPr/>
        </p:nvPicPr>
        <p:blipFill>
          <a:blip r:embed="rId2" cstate="screen"/>
          <a:stretch>
            <a:fillRect/>
          </a:stretch>
        </p:blipFill>
        <p:spPr>
          <a:xfrm>
            <a:off x="7075805" y="4366895"/>
            <a:ext cx="1035685" cy="1035685"/>
          </a:xfrm>
          <a:prstGeom prst="rect">
            <a:avLst/>
          </a:prstGeom>
        </p:spPr>
      </p:pic>
      <p:sp>
        <p:nvSpPr>
          <p:cNvPr id="4" name="PA-图片 27"/>
          <p:cNvSpPr/>
          <p:nvPr>
            <p:custDataLst>
              <p:tags r:id="rId3"/>
            </p:custDataLst>
          </p:nvPr>
        </p:nvSpPr>
        <p:spPr>
          <a:xfrm>
            <a:off x="3468370" y="1776730"/>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4" cstate="screen">
              <a:extLst>
                <a:ext uri="{BEBA8EAE-BF5A-486C-A8C5-ECC9F3942E4B}">
                  <a14:imgProps xmlns:a14="http://schemas.microsoft.com/office/drawing/2010/main">
                    <a14:imgLayer r:embed="rId5">
                      <a14:imgEffect>
                        <a14:saturation sat="33000"/>
                      </a14:imgEffect>
                    </a14:imgLayer>
                  </a14:imgProps>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23" name="图片 22"/>
          <p:cNvPicPr>
            <a:picLocks noChangeAspect="1"/>
          </p:cNvPicPr>
          <p:nvPr/>
        </p:nvPicPr>
        <p:blipFill>
          <a:blip r:embed="rId6" cstate="screen"/>
          <a:stretch>
            <a:fillRect/>
          </a:stretch>
        </p:blipFill>
        <p:spPr>
          <a:xfrm rot="2236662">
            <a:off x="6760845" y="-1851025"/>
            <a:ext cx="3078480" cy="5636260"/>
          </a:xfrm>
          <a:prstGeom prst="rect">
            <a:avLst/>
          </a:prstGeom>
          <a:effectLst>
            <a:outerShdw blurRad="50800" dist="101600" dir="2700000" algn="tl" rotWithShape="0">
              <a:prstClr val="black">
                <a:alpha val="40000"/>
              </a:prstClr>
            </a:outerShdw>
          </a:effectLst>
        </p:spPr>
      </p:pic>
      <p:sp>
        <p:nvSpPr>
          <p:cNvPr id="8" name="文本框 7"/>
          <p:cNvSpPr txBox="1"/>
          <p:nvPr/>
        </p:nvSpPr>
        <p:spPr>
          <a:xfrm>
            <a:off x="1951990" y="2729230"/>
            <a:ext cx="7301865" cy="1296670"/>
          </a:xfrm>
          <a:prstGeom prst="rect">
            <a:avLst/>
          </a:prstGeom>
          <a:noFill/>
        </p:spPr>
        <p:txBody>
          <a:bodyPr wrap="square" rtlCol="0">
            <a:spAutoFit/>
          </a:bodyPr>
          <a:p>
            <a:pPr algn="ctr" fontAlgn="auto">
              <a:lnSpc>
                <a:spcPts val="4700"/>
              </a:lnSpc>
            </a:pPr>
            <a:r>
              <a:rPr lang="en-US" altLang="zh-CN" sz="4400" b="1">
                <a:solidFill>
                  <a:schemeClr val="bg2">
                    <a:lumMod val="50000"/>
                  </a:schemeClr>
                </a:solidFill>
                <a:latin typeface="Times New Roman" panose="02020603050405020304" charset="0"/>
                <a:cs typeface="Times New Roman" panose="02020603050405020304" charset="0"/>
              </a:rPr>
              <a:t>How to Make People </a:t>
            </a:r>
            <a:endParaRPr lang="en-US" altLang="zh-CN" sz="4400" b="1">
              <a:solidFill>
                <a:schemeClr val="bg2">
                  <a:lumMod val="50000"/>
                </a:schemeClr>
              </a:solidFill>
              <a:latin typeface="Times New Roman" panose="02020603050405020304" charset="0"/>
              <a:cs typeface="Times New Roman" panose="02020603050405020304" charset="0"/>
            </a:endParaRPr>
          </a:p>
          <a:p>
            <a:pPr algn="ctr" fontAlgn="auto">
              <a:lnSpc>
                <a:spcPts val="4700"/>
              </a:lnSpc>
            </a:pPr>
            <a:r>
              <a:rPr lang="en-US" altLang="zh-CN" sz="4400" b="1">
                <a:solidFill>
                  <a:schemeClr val="bg2">
                    <a:lumMod val="50000"/>
                  </a:schemeClr>
                </a:solidFill>
                <a:latin typeface="Times New Roman" panose="02020603050405020304" charset="0"/>
                <a:cs typeface="Times New Roman" panose="02020603050405020304" charset="0"/>
              </a:rPr>
              <a:t>              Read Classics Again?</a:t>
            </a:r>
            <a:endParaRPr lang="en-US" altLang="zh-CN" sz="4400" b="1">
              <a:solidFill>
                <a:schemeClr val="bg2">
                  <a:lumMod val="50000"/>
                </a:schemeClr>
              </a:solidFill>
              <a:latin typeface="Times New Roman" panose="02020603050405020304" charset="0"/>
              <a:cs typeface="Times New Roman" panose="02020603050405020304" charset="0"/>
            </a:endParaRPr>
          </a:p>
        </p:txBody>
      </p:sp>
      <p:sp>
        <p:nvSpPr>
          <p:cNvPr id="10" name="文本框 9"/>
          <p:cNvSpPr txBox="1"/>
          <p:nvPr/>
        </p:nvSpPr>
        <p:spPr>
          <a:xfrm>
            <a:off x="4862830" y="4325620"/>
            <a:ext cx="2192655" cy="398780"/>
          </a:xfrm>
          <a:prstGeom prst="rect">
            <a:avLst/>
          </a:prstGeom>
          <a:noFill/>
        </p:spPr>
        <p:txBody>
          <a:bodyPr wrap="square" rtlCol="0">
            <a:spAutoFit/>
          </a:bodyPr>
          <a:p>
            <a:pPr algn="ctr"/>
            <a:r>
              <a:rPr lang="en-US" altLang="zh-CN" sz="2000" b="1">
                <a:solidFill>
                  <a:schemeClr val="bg2">
                    <a:lumMod val="50000"/>
                  </a:schemeClr>
                </a:solidFill>
                <a:latin typeface="Times New Roman" panose="02020603050405020304" charset="0"/>
                <a:cs typeface="Times New Roman" panose="02020603050405020304" charset="0"/>
              </a:rPr>
              <a:t>Xie Xiaoying</a:t>
            </a:r>
            <a:endParaRPr lang="en-US" altLang="zh-CN" sz="2000" b="1">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39065" y="0"/>
            <a:ext cx="12433300" cy="6858000"/>
          </a:xfrm>
          <a:prstGeom prst="rect">
            <a:avLst/>
          </a:prstGeom>
        </p:spPr>
      </p:pic>
      <p:sp>
        <p:nvSpPr>
          <p:cNvPr id="11" name="椭圆 10"/>
          <p:cNvSpPr/>
          <p:nvPr/>
        </p:nvSpPr>
        <p:spPr>
          <a:xfrm>
            <a:off x="2966720" y="506730"/>
            <a:ext cx="6183630" cy="584517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4" name="椭圆 13"/>
          <p:cNvSpPr/>
          <p:nvPr/>
        </p:nvSpPr>
        <p:spPr>
          <a:xfrm>
            <a:off x="1578907" y="4660707"/>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2" name="图片 1" descr="6dd793826ec6717fc19de62789e465af"/>
          <p:cNvPicPr>
            <a:picLocks noChangeAspect="1"/>
          </p:cNvPicPr>
          <p:nvPr/>
        </p:nvPicPr>
        <p:blipFill>
          <a:blip r:embed="rId2" cstate="screen"/>
          <a:stretch>
            <a:fillRect/>
          </a:stretch>
        </p:blipFill>
        <p:spPr>
          <a:xfrm>
            <a:off x="7295515" y="4240530"/>
            <a:ext cx="1035685" cy="1035685"/>
          </a:xfrm>
          <a:prstGeom prst="rect">
            <a:avLst/>
          </a:prstGeom>
        </p:spPr>
      </p:pic>
      <p:sp>
        <p:nvSpPr>
          <p:cNvPr id="4" name="PA-图片 27"/>
          <p:cNvSpPr/>
          <p:nvPr>
            <p:custDataLst>
              <p:tags r:id="rId3"/>
            </p:custDataLst>
          </p:nvPr>
        </p:nvSpPr>
        <p:spPr>
          <a:xfrm>
            <a:off x="3468370" y="1776730"/>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4" cstate="screen">
              <a:extLst>
                <a:ext uri="{BEBA8EAE-BF5A-486C-A8C5-ECC9F3942E4B}">
                  <a14:imgProps xmlns:a14="http://schemas.microsoft.com/office/drawing/2010/main">
                    <a14:imgLayer r:embed="rId5">
                      <a14:imgEffect>
                        <a14:saturation sat="33000"/>
                      </a14:imgEffect>
                    </a14:imgLayer>
                  </a14:imgProps>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anose="02010609060101010101" pitchFamily="49" charset="-122"/>
            </a:endParaRPr>
          </a:p>
        </p:txBody>
      </p:sp>
      <p:pic>
        <p:nvPicPr>
          <p:cNvPr id="23" name="图片 22"/>
          <p:cNvPicPr>
            <a:picLocks noChangeAspect="1"/>
          </p:cNvPicPr>
          <p:nvPr/>
        </p:nvPicPr>
        <p:blipFill>
          <a:blip r:embed="rId6" cstate="screen"/>
          <a:stretch>
            <a:fillRect/>
          </a:stretch>
        </p:blipFill>
        <p:spPr>
          <a:xfrm rot="2236662">
            <a:off x="6760845" y="-1851025"/>
            <a:ext cx="3078480" cy="5636260"/>
          </a:xfrm>
          <a:prstGeom prst="rect">
            <a:avLst/>
          </a:prstGeom>
          <a:effectLst>
            <a:outerShdw blurRad="50800" dist="101600" dir="2700000" algn="tl" rotWithShape="0">
              <a:prstClr val="black">
                <a:alpha val="40000"/>
              </a:prstClr>
            </a:outerShdw>
          </a:effectLst>
        </p:spPr>
      </p:pic>
      <p:sp>
        <p:nvSpPr>
          <p:cNvPr id="8" name="文本框 7"/>
          <p:cNvSpPr txBox="1"/>
          <p:nvPr/>
        </p:nvSpPr>
        <p:spPr>
          <a:xfrm>
            <a:off x="2628900" y="2980055"/>
            <a:ext cx="6556375" cy="1106805"/>
          </a:xfrm>
          <a:prstGeom prst="rect">
            <a:avLst/>
          </a:prstGeom>
          <a:noFill/>
        </p:spPr>
        <p:txBody>
          <a:bodyPr wrap="square" rtlCol="0">
            <a:spAutoFit/>
          </a:bodyPr>
          <a:p>
            <a:pPr algn="ctr"/>
            <a:r>
              <a:rPr lang="en-US" altLang="zh-CN" sz="6600" b="1">
                <a:solidFill>
                  <a:schemeClr val="bg2">
                    <a:lumMod val="50000"/>
                  </a:schemeClr>
                </a:solidFill>
                <a:latin typeface="Times New Roman" panose="02020603050405020304" charset="0"/>
                <a:cs typeface="Times New Roman" panose="02020603050405020304" charset="0"/>
              </a:rPr>
              <a:t>Thanks!</a:t>
            </a:r>
            <a:endParaRPr lang="en-US" altLang="zh-CN" sz="6600" b="1">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2115" y="1077595"/>
            <a:ext cx="11473815" cy="4832985"/>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pic>
        <p:nvPicPr>
          <p:cNvPr id="9" name="图片 8"/>
          <p:cNvPicPr>
            <a:picLocks noChangeAspect="1"/>
          </p:cNvPicPr>
          <p:nvPr/>
        </p:nvPicPr>
        <p:blipFill rotWithShape="1">
          <a:blip r:embed="rId1" cstate="screen"/>
          <a:srcRect/>
          <a:stretch>
            <a:fillRect/>
          </a:stretch>
        </p:blipFill>
        <p:spPr>
          <a:xfrm>
            <a:off x="7308850" y="585470"/>
            <a:ext cx="3397250" cy="2100580"/>
          </a:xfrm>
          <a:prstGeom prst="rect">
            <a:avLst/>
          </a:prstGeom>
        </p:spPr>
      </p:pic>
      <p:pic>
        <p:nvPicPr>
          <p:cNvPr id="19" name="图片 18"/>
          <p:cNvPicPr>
            <a:picLocks noChangeAspect="1"/>
          </p:cNvPicPr>
          <p:nvPr/>
        </p:nvPicPr>
        <p:blipFill rotWithShape="1">
          <a:blip r:embed="rId2" cstate="screen"/>
          <a:srcRect l="6759" t="69047" r="20329"/>
          <a:stretch>
            <a:fillRect/>
          </a:stretch>
        </p:blipFill>
        <p:spPr>
          <a:xfrm rot="1806916">
            <a:off x="8965565" y="1600835"/>
            <a:ext cx="2110740" cy="1298575"/>
          </a:xfrm>
          <a:prstGeom prst="rect">
            <a:avLst/>
          </a:prstGeom>
        </p:spPr>
      </p:pic>
      <p:sp>
        <p:nvSpPr>
          <p:cNvPr id="2" name="文本框 1"/>
          <p:cNvSpPr txBox="1"/>
          <p:nvPr/>
        </p:nvSpPr>
        <p:spPr>
          <a:xfrm>
            <a:off x="765175" y="1619885"/>
            <a:ext cx="6484620" cy="1360805"/>
          </a:xfrm>
          <a:prstGeom prst="rect">
            <a:avLst/>
          </a:prstGeom>
          <a:noFill/>
          <a:ln>
            <a:noFill/>
            <a:prstDash val="dash"/>
          </a:ln>
        </p:spPr>
        <p:txBody>
          <a:bodyPr wrap="square" rtlCol="0">
            <a:spAutoFit/>
          </a:bodyPr>
          <a:p>
            <a:pPr fontAlgn="auto">
              <a:lnSpc>
                <a:spcPts val="3300"/>
              </a:lnSpc>
            </a:pPr>
            <a:r>
              <a:rPr lang="zh-CN" altLang="en-US" sz="2800" b="1">
                <a:solidFill>
                  <a:schemeClr val="accent2">
                    <a:lumMod val="50000"/>
                  </a:schemeClr>
                </a:solidFill>
                <a:latin typeface="Times New Roman" panose="02020603050405020304" charset="0"/>
                <a:cs typeface="Times New Roman" panose="02020603050405020304" charset="0"/>
              </a:rPr>
              <a:t>The classic</a:t>
            </a:r>
            <a:r>
              <a:rPr lang="zh-CN" altLang="en-US" sz="2400">
                <a:solidFill>
                  <a:schemeClr val="tx1">
                    <a:lumMod val="75000"/>
                    <a:lumOff val="25000"/>
                  </a:schemeClr>
                </a:solidFill>
                <a:latin typeface="Times New Roman" panose="02020603050405020304" charset="0"/>
                <a:cs typeface="Times New Roman" panose="02020603050405020304" charset="0"/>
              </a:rPr>
              <a:t> refers to a book which is </a:t>
            </a:r>
            <a:r>
              <a:rPr lang="zh-CN" altLang="en-US" sz="2400" u="sng">
                <a:solidFill>
                  <a:schemeClr val="tx1">
                    <a:lumMod val="75000"/>
                    <a:lumOff val="25000"/>
                  </a:schemeClr>
                </a:solidFill>
                <a:latin typeface="Times New Roman" panose="02020603050405020304" charset="0"/>
                <a:cs typeface="Times New Roman" panose="02020603050405020304" charset="0"/>
              </a:rPr>
              <a:t>well known</a:t>
            </a:r>
            <a:r>
              <a:rPr lang="zh-CN" altLang="en-US" sz="2400">
                <a:solidFill>
                  <a:schemeClr val="tx1">
                    <a:lumMod val="75000"/>
                    <a:lumOff val="25000"/>
                  </a:schemeClr>
                </a:solidFill>
                <a:latin typeface="Times New Roman" panose="02020603050405020304" charset="0"/>
                <a:cs typeface="Times New Roman" panose="02020603050405020304" charset="0"/>
              </a:rPr>
              <a:t> and considered to be of very </a:t>
            </a:r>
            <a:r>
              <a:rPr lang="zh-CN" altLang="en-US" sz="2400" u="sng">
                <a:solidFill>
                  <a:schemeClr val="tx1">
                    <a:lumMod val="75000"/>
                    <a:lumOff val="25000"/>
                  </a:schemeClr>
                </a:solidFill>
                <a:latin typeface="Times New Roman" panose="02020603050405020304" charset="0"/>
                <a:cs typeface="Times New Roman" panose="02020603050405020304" charset="0"/>
              </a:rPr>
              <a:t>high quality</a:t>
            </a:r>
            <a:r>
              <a:rPr lang="zh-CN" altLang="en-US" sz="2400">
                <a:solidFill>
                  <a:schemeClr val="tx1">
                    <a:lumMod val="75000"/>
                    <a:lumOff val="25000"/>
                  </a:schemeClr>
                </a:solidFill>
                <a:latin typeface="Times New Roman" panose="02020603050405020304" charset="0"/>
                <a:cs typeface="Times New Roman" panose="02020603050405020304" charset="0"/>
              </a:rPr>
              <a:t>, setting </a:t>
            </a:r>
            <a:r>
              <a:rPr lang="zh-CN" altLang="en-US" sz="2400" u="sng">
                <a:solidFill>
                  <a:schemeClr val="tx1">
                    <a:lumMod val="75000"/>
                    <a:lumOff val="25000"/>
                  </a:schemeClr>
                </a:solidFill>
                <a:latin typeface="Times New Roman" panose="02020603050405020304" charset="0"/>
                <a:cs typeface="Times New Roman" panose="02020603050405020304" charset="0"/>
              </a:rPr>
              <a:t>standards</a:t>
            </a:r>
            <a:r>
              <a:rPr lang="zh-CN" altLang="en-US" sz="2400">
                <a:solidFill>
                  <a:schemeClr val="tx1">
                    <a:lumMod val="75000"/>
                    <a:lumOff val="25000"/>
                  </a:schemeClr>
                </a:solidFill>
                <a:latin typeface="Times New Roman" panose="02020603050405020304" charset="0"/>
                <a:cs typeface="Times New Roman" panose="02020603050405020304" charset="0"/>
              </a:rPr>
              <a:t> for other books.</a:t>
            </a:r>
            <a:endParaRPr lang="zh-CN" altLang="en-US" sz="2400">
              <a:solidFill>
                <a:schemeClr val="tx1">
                  <a:lumMod val="75000"/>
                  <a:lumOff val="25000"/>
                </a:schemeClr>
              </a:solidFill>
              <a:latin typeface="Times New Roman" panose="02020603050405020304" charset="0"/>
              <a:cs typeface="Times New Roman" panose="02020603050405020304" charset="0"/>
            </a:endParaRPr>
          </a:p>
        </p:txBody>
      </p:sp>
      <p:pic>
        <p:nvPicPr>
          <p:cNvPr id="4" name="图片 3" descr="79F48EA1859FE2F08F6F03652E9709F2"/>
          <p:cNvPicPr>
            <a:picLocks noChangeAspect="1"/>
          </p:cNvPicPr>
          <p:nvPr/>
        </p:nvPicPr>
        <p:blipFill>
          <a:blip r:embed="rId3"/>
          <a:srcRect l="9175" r="6045"/>
          <a:stretch>
            <a:fillRect/>
          </a:stretch>
        </p:blipFill>
        <p:spPr>
          <a:xfrm>
            <a:off x="1328420" y="3615690"/>
            <a:ext cx="1736725" cy="2048510"/>
          </a:xfrm>
          <a:prstGeom prst="rect">
            <a:avLst/>
          </a:prstGeom>
        </p:spPr>
      </p:pic>
      <p:pic>
        <p:nvPicPr>
          <p:cNvPr id="7" name="图片 6" descr="FC2E3CD4125A561BDAE89143D06307E4"/>
          <p:cNvPicPr>
            <a:picLocks noChangeAspect="1"/>
          </p:cNvPicPr>
          <p:nvPr/>
        </p:nvPicPr>
        <p:blipFill>
          <a:blip r:embed="rId4"/>
          <a:srcRect l="6964" r="6964"/>
          <a:stretch>
            <a:fillRect/>
          </a:stretch>
        </p:blipFill>
        <p:spPr>
          <a:xfrm>
            <a:off x="3689985" y="3245485"/>
            <a:ext cx="1776095" cy="2063750"/>
          </a:xfrm>
          <a:prstGeom prst="rect">
            <a:avLst/>
          </a:prstGeom>
        </p:spPr>
      </p:pic>
      <p:pic>
        <p:nvPicPr>
          <p:cNvPr id="14" name="图片 13" descr="1F7F6C4FB3302F6684A81D712E30F721"/>
          <p:cNvPicPr>
            <a:picLocks noChangeAspect="1"/>
          </p:cNvPicPr>
          <p:nvPr/>
        </p:nvPicPr>
        <p:blipFill>
          <a:blip r:embed="rId5"/>
          <a:srcRect l="15838" r="12989"/>
          <a:stretch>
            <a:fillRect/>
          </a:stretch>
        </p:blipFill>
        <p:spPr>
          <a:xfrm>
            <a:off x="6299835" y="3565525"/>
            <a:ext cx="1732915" cy="2098675"/>
          </a:xfrm>
          <a:prstGeom prst="rect">
            <a:avLst/>
          </a:prstGeom>
        </p:spPr>
      </p:pic>
      <p:pic>
        <p:nvPicPr>
          <p:cNvPr id="18" name="图片 17" descr="9413F3CA1042022EC193169D134E22DC"/>
          <p:cNvPicPr>
            <a:picLocks noChangeAspect="1"/>
          </p:cNvPicPr>
          <p:nvPr/>
        </p:nvPicPr>
        <p:blipFill>
          <a:blip r:embed="rId6"/>
          <a:srcRect l="11341" r="13925"/>
          <a:stretch>
            <a:fillRect/>
          </a:stretch>
        </p:blipFill>
        <p:spPr>
          <a:xfrm>
            <a:off x="8866505" y="3255010"/>
            <a:ext cx="1690370" cy="2131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0" y="889000"/>
            <a:ext cx="6660515" cy="1360805"/>
          </a:xfrm>
          <a:prstGeom prst="rect">
            <a:avLst/>
          </a:prstGeom>
          <a:noFill/>
        </p:spPr>
        <p:txBody>
          <a:bodyPr wrap="square" rtlCol="0">
            <a:spAutoFit/>
          </a:bodyPr>
          <a:p>
            <a:pPr fontAlgn="auto">
              <a:lnSpc>
                <a:spcPts val="3300"/>
              </a:lnSpc>
            </a:pPr>
            <a:r>
              <a:rPr lang="zh-CN" altLang="en-US" sz="2400" b="1">
                <a:solidFill>
                  <a:schemeClr val="accent2">
                    <a:lumMod val="50000"/>
                  </a:schemeClr>
                </a:solidFill>
                <a:latin typeface="Times New Roman" panose="02020603050405020304" charset="0"/>
                <a:cs typeface="Times New Roman" panose="02020603050405020304" charset="0"/>
                <a:sym typeface="+mn-ea"/>
              </a:rPr>
              <a:t>Reading classics</a:t>
            </a:r>
            <a:r>
              <a:rPr lang="zh-CN" altLang="en-US" sz="2400">
                <a:solidFill>
                  <a:schemeClr val="tx1">
                    <a:lumMod val="75000"/>
                    <a:lumOff val="25000"/>
                  </a:schemeClr>
                </a:solidFill>
                <a:latin typeface="Times New Roman" panose="02020603050405020304" charset="0"/>
                <a:cs typeface="Times New Roman" panose="02020603050405020304" charset="0"/>
                <a:sym typeface="+mn-ea"/>
              </a:rPr>
              <a:t>  can not only enable readers to </a:t>
            </a:r>
            <a:r>
              <a:rPr lang="zh-CN" altLang="en-US" sz="2400" u="sng">
                <a:solidFill>
                  <a:schemeClr val="tx1">
                    <a:lumMod val="75000"/>
                    <a:lumOff val="25000"/>
                  </a:schemeClr>
                </a:solidFill>
                <a:latin typeface="Times New Roman" panose="02020603050405020304" charset="0"/>
                <a:cs typeface="Times New Roman" panose="02020603050405020304" charset="0"/>
                <a:sym typeface="+mn-ea"/>
              </a:rPr>
              <a:t>acquire knowledge</a:t>
            </a:r>
            <a:r>
              <a:rPr lang="zh-CN" altLang="en-US" sz="2400">
                <a:solidFill>
                  <a:schemeClr val="tx1">
                    <a:lumMod val="75000"/>
                    <a:lumOff val="25000"/>
                  </a:schemeClr>
                </a:solidFill>
                <a:latin typeface="Times New Roman" panose="02020603050405020304" charset="0"/>
                <a:cs typeface="Times New Roman" panose="02020603050405020304" charset="0"/>
                <a:sym typeface="+mn-ea"/>
              </a:rPr>
              <a:t> and </a:t>
            </a:r>
            <a:r>
              <a:rPr lang="zh-CN" altLang="en-US" sz="2400" u="sng">
                <a:solidFill>
                  <a:schemeClr val="tx1">
                    <a:lumMod val="75000"/>
                    <a:lumOff val="25000"/>
                  </a:schemeClr>
                </a:solidFill>
                <a:latin typeface="Times New Roman" panose="02020603050405020304" charset="0"/>
                <a:cs typeface="Times New Roman" panose="02020603050405020304" charset="0"/>
                <a:sym typeface="+mn-ea"/>
              </a:rPr>
              <a:t>broaden the horizon</a:t>
            </a:r>
            <a:r>
              <a:rPr lang="zh-CN" altLang="en-US" sz="2400">
                <a:solidFill>
                  <a:schemeClr val="tx1">
                    <a:lumMod val="75000"/>
                    <a:lumOff val="25000"/>
                  </a:schemeClr>
                </a:solidFill>
                <a:latin typeface="Times New Roman" panose="02020603050405020304" charset="0"/>
                <a:cs typeface="Times New Roman" panose="02020603050405020304" charset="0"/>
                <a:sym typeface="+mn-ea"/>
              </a:rPr>
              <a:t>, but also help them </a:t>
            </a:r>
            <a:r>
              <a:rPr lang="zh-CN" altLang="en-US" sz="2400" u="sng">
                <a:solidFill>
                  <a:schemeClr val="tx1">
                    <a:lumMod val="75000"/>
                    <a:lumOff val="25000"/>
                  </a:schemeClr>
                </a:solidFill>
                <a:latin typeface="Times New Roman" panose="02020603050405020304" charset="0"/>
                <a:cs typeface="Times New Roman" panose="02020603050405020304" charset="0"/>
                <a:sym typeface="+mn-ea"/>
              </a:rPr>
              <a:t>edify the sentiment</a:t>
            </a:r>
            <a:r>
              <a:rPr lang="zh-CN" altLang="en-US" sz="2400">
                <a:solidFill>
                  <a:schemeClr val="tx1">
                    <a:lumMod val="75000"/>
                    <a:lumOff val="25000"/>
                  </a:schemeClr>
                </a:solidFill>
                <a:latin typeface="Times New Roman" panose="02020603050405020304" charset="0"/>
                <a:cs typeface="Times New Roman" panose="02020603050405020304" charset="0"/>
                <a:sym typeface="+mn-ea"/>
              </a:rPr>
              <a:t> and </a:t>
            </a:r>
            <a:r>
              <a:rPr lang="zh-CN" altLang="en-US" sz="2400" u="sng">
                <a:solidFill>
                  <a:schemeClr val="tx1">
                    <a:lumMod val="75000"/>
                    <a:lumOff val="25000"/>
                  </a:schemeClr>
                </a:solidFill>
                <a:latin typeface="Times New Roman" panose="02020603050405020304" charset="0"/>
                <a:cs typeface="Times New Roman" panose="02020603050405020304" charset="0"/>
                <a:sym typeface="+mn-ea"/>
              </a:rPr>
              <a:t>purify the mind</a:t>
            </a:r>
            <a:r>
              <a:rPr lang="zh-CN" altLang="en-US" sz="2400">
                <a:solidFill>
                  <a:schemeClr val="tx1">
                    <a:lumMod val="75000"/>
                    <a:lumOff val="25000"/>
                  </a:schemeClr>
                </a:solidFill>
                <a:latin typeface="Times New Roman" panose="02020603050405020304" charset="0"/>
                <a:cs typeface="Times New Roman" panose="02020603050405020304" charset="0"/>
                <a:sym typeface="+mn-ea"/>
              </a:rPr>
              <a:t>. </a:t>
            </a:r>
            <a:endParaRPr lang="zh-CN" altLang="en-US" sz="2400">
              <a:solidFill>
                <a:schemeClr val="tx1">
                  <a:lumMod val="75000"/>
                  <a:lumOff val="25000"/>
                </a:schemeClr>
              </a:solidFill>
              <a:latin typeface="Times New Roman" panose="02020603050405020304" charset="0"/>
              <a:cs typeface="Times New Roman" panose="02020603050405020304" charset="0"/>
              <a:sym typeface="+mn-ea"/>
            </a:endParaRPr>
          </a:p>
        </p:txBody>
      </p:sp>
      <p:sp>
        <p:nvSpPr>
          <p:cNvPr id="44" name="矩形 43"/>
          <p:cNvSpPr/>
          <p:nvPr/>
        </p:nvSpPr>
        <p:spPr>
          <a:xfrm>
            <a:off x="2419350" y="814070"/>
            <a:ext cx="6965315" cy="1597660"/>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2" name="矩形 1"/>
          <p:cNvSpPr/>
          <p:nvPr/>
        </p:nvSpPr>
        <p:spPr>
          <a:xfrm>
            <a:off x="727075" y="3128645"/>
            <a:ext cx="7948295" cy="1983740"/>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panose="020B0604020202020204"/>
              <a:ea typeface="楷体" panose="02010609060101010101" pitchFamily="49" charset="-122"/>
              <a:sym typeface="Arial" panose="020B0604020202020204"/>
            </a:endParaRPr>
          </a:p>
        </p:txBody>
      </p:sp>
      <p:sp>
        <p:nvSpPr>
          <p:cNvPr id="5" name="文本框 4"/>
          <p:cNvSpPr txBox="1"/>
          <p:nvPr/>
        </p:nvSpPr>
        <p:spPr>
          <a:xfrm>
            <a:off x="822325" y="3196590"/>
            <a:ext cx="7757795" cy="1783715"/>
          </a:xfrm>
          <a:prstGeom prst="rect">
            <a:avLst/>
          </a:prstGeom>
          <a:noFill/>
        </p:spPr>
        <p:txBody>
          <a:bodyPr wrap="square" rtlCol="0">
            <a:spAutoFit/>
          </a:bodyPr>
          <a:p>
            <a:pPr fontAlgn="auto">
              <a:lnSpc>
                <a:spcPts val="3300"/>
              </a:lnSpc>
            </a:pPr>
            <a:r>
              <a:rPr lang="zh-CN" altLang="en-US" sz="2400">
                <a:solidFill>
                  <a:schemeClr val="tx1">
                    <a:lumMod val="75000"/>
                    <a:lumOff val="25000"/>
                  </a:schemeClr>
                </a:solidFill>
                <a:latin typeface="Times New Roman" panose="02020603050405020304" charset="0"/>
                <a:cs typeface="Times New Roman" panose="02020603050405020304" charset="0"/>
              </a:rPr>
              <a:t>While in this </a:t>
            </a:r>
            <a:r>
              <a:rPr lang="zh-CN" altLang="en-US" sz="2400" u="sng">
                <a:solidFill>
                  <a:schemeClr val="tx1">
                    <a:lumMod val="75000"/>
                    <a:lumOff val="25000"/>
                  </a:schemeClr>
                </a:solidFill>
                <a:latin typeface="Times New Roman" panose="02020603050405020304" charset="0"/>
                <a:cs typeface="Times New Roman" panose="02020603050405020304" charset="0"/>
              </a:rPr>
              <a:t>Internet era</a:t>
            </a:r>
            <a:r>
              <a:rPr lang="zh-CN" altLang="en-US" sz="2400">
                <a:solidFill>
                  <a:schemeClr val="tx1">
                    <a:lumMod val="75000"/>
                    <a:lumOff val="25000"/>
                  </a:schemeClr>
                </a:solidFill>
                <a:latin typeface="Times New Roman" panose="02020603050405020304" charset="0"/>
                <a:cs typeface="Times New Roman" panose="02020603050405020304" charset="0"/>
              </a:rPr>
              <a:t>, information explodes and is broken down into pieces during the process of dissemination. Therefore, people's </a:t>
            </a:r>
            <a:r>
              <a:rPr lang="zh-CN" altLang="en-US" sz="2400" u="sng">
                <a:solidFill>
                  <a:schemeClr val="tx1">
                    <a:lumMod val="75000"/>
                    <a:lumOff val="25000"/>
                  </a:schemeClr>
                </a:solidFill>
                <a:latin typeface="Times New Roman" panose="02020603050405020304" charset="0"/>
                <a:cs typeface="Times New Roman" panose="02020603050405020304" charset="0"/>
              </a:rPr>
              <a:t>reading habits</a:t>
            </a:r>
            <a:r>
              <a:rPr lang="zh-CN" altLang="en-US" sz="2400">
                <a:solidFill>
                  <a:schemeClr val="tx1">
                    <a:lumMod val="75000"/>
                    <a:lumOff val="25000"/>
                  </a:schemeClr>
                </a:solidFill>
                <a:latin typeface="Times New Roman" panose="02020603050405020304" charset="0"/>
                <a:cs typeface="Times New Roman" panose="02020603050405020304" charset="0"/>
              </a:rPr>
              <a:t> have changed, showing a trend of </a:t>
            </a:r>
            <a:r>
              <a:rPr lang="zh-CN" altLang="en-US" sz="2400" b="1">
                <a:solidFill>
                  <a:schemeClr val="tx1">
                    <a:lumMod val="75000"/>
                    <a:lumOff val="25000"/>
                  </a:schemeClr>
                </a:solidFill>
                <a:latin typeface="Times New Roman" panose="02020603050405020304" charset="0"/>
                <a:cs typeface="Times New Roman" panose="02020603050405020304" charset="0"/>
              </a:rPr>
              <a:t>fragmentation</a:t>
            </a:r>
            <a:r>
              <a:rPr lang="zh-CN" altLang="en-US" sz="2400">
                <a:solidFill>
                  <a:schemeClr val="tx1">
                    <a:lumMod val="75000"/>
                    <a:lumOff val="25000"/>
                  </a:schemeClr>
                </a:solidFill>
                <a:latin typeface="Times New Roman" panose="02020603050405020304" charset="0"/>
                <a:cs typeface="Times New Roman" panose="02020603050405020304" charset="0"/>
              </a:rPr>
              <a:t>.</a:t>
            </a:r>
            <a:endParaRPr lang="zh-CN" altLang="en-US" sz="2400">
              <a:solidFill>
                <a:schemeClr val="tx1">
                  <a:lumMod val="75000"/>
                  <a:lumOff val="25000"/>
                </a:schemeClr>
              </a:solidFill>
              <a:latin typeface="Times New Roman" panose="02020603050405020304" charset="0"/>
              <a:cs typeface="Times New Roman" panose="02020603050405020304" charset="0"/>
            </a:endParaRPr>
          </a:p>
        </p:txBody>
      </p:sp>
      <p:grpSp>
        <p:nvGrpSpPr>
          <p:cNvPr id="35" name="组合 34"/>
          <p:cNvGrpSpPr/>
          <p:nvPr/>
        </p:nvGrpSpPr>
        <p:grpSpPr>
          <a:xfrm>
            <a:off x="9143365" y="2340610"/>
            <a:ext cx="2005965" cy="4246880"/>
            <a:chOff x="4662777" y="1036155"/>
            <a:chExt cx="1907182" cy="5588913"/>
          </a:xfrm>
        </p:grpSpPr>
        <p:pic>
          <p:nvPicPr>
            <p:cNvPr id="34" name="图片 33"/>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200000"/>
                      </a14:imgEffect>
                    </a14:imgLayer>
                  </a14:imgProps>
                </a:ext>
              </a:extLst>
            </a:blip>
            <a:srcRect/>
            <a:stretch>
              <a:fillRect/>
            </a:stretch>
          </p:blipFill>
          <p:spPr>
            <a:xfrm>
              <a:off x="5152768" y="2081718"/>
              <a:ext cx="1155478" cy="4119269"/>
            </a:xfrm>
            <a:prstGeom prst="rect">
              <a:avLst/>
            </a:prstGeom>
          </p:spPr>
        </p:pic>
        <p:pic>
          <p:nvPicPr>
            <p:cNvPr id="36" name="图片 35"/>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a:xfrm>
              <a:off x="4728246" y="3716228"/>
              <a:ext cx="1000898" cy="2566261"/>
            </a:xfrm>
            <a:prstGeom prst="rect">
              <a:avLst/>
            </a:prstGeom>
          </p:spPr>
        </p:pic>
        <p:pic>
          <p:nvPicPr>
            <p:cNvPr id="37" name="图片 36"/>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4662777" y="4683210"/>
              <a:ext cx="1907182" cy="1941858"/>
            </a:xfrm>
            <a:prstGeom prst="rect">
              <a:avLst/>
            </a:prstGeom>
          </p:spPr>
        </p:pic>
        <p:pic>
          <p:nvPicPr>
            <p:cNvPr id="38" name="图片 37"/>
            <p:cNvPicPr>
              <a:picLocks noChangeAspect="1"/>
            </p:cNvPicPr>
            <p:nvPr/>
          </p:nvPicPr>
          <p:blipFill>
            <a:blip r:embed="rId7" cstate="screen"/>
            <a:stretch>
              <a:fillRect/>
            </a:stretch>
          </p:blipFill>
          <p:spPr>
            <a:xfrm>
              <a:off x="5050898" y="1036155"/>
              <a:ext cx="954026" cy="1155194"/>
            </a:xfrm>
            <a:prstGeom prst="rect">
              <a:avLst/>
            </a:prstGeom>
          </p:spPr>
        </p:pic>
      </p:grpSp>
      <p:sp>
        <p:nvSpPr>
          <p:cNvPr id="9" name="PA-图片 27"/>
          <p:cNvSpPr/>
          <p:nvPr>
            <p:custDataLst>
              <p:tags r:id="rId8"/>
            </p:custDataLst>
          </p:nvPr>
        </p:nvSpPr>
        <p:spPr>
          <a:xfrm>
            <a:off x="2094230" y="189674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9" cstate="screen">
              <a:extLst>
                <a:ext uri="{BEBA8EAE-BF5A-486C-A8C5-ECC9F3942E4B}">
                  <a14:imgProps xmlns:a14="http://schemas.microsoft.com/office/drawing/2010/main">
                    <a14:imgLayer r:embed="rId10">
                      <a14:imgEffect>
                        <a14:saturation sat="33000"/>
                      </a14:imgEffect>
                    </a14:imgLayer>
                  </a14:imgProps>
                </a:ext>
              </a:extLst>
            </a:blip>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楷体" panose="02010609060101010101" pitchFamily="49" charset="-122"/>
            </a:endParaRPr>
          </a:p>
        </p:txBody>
      </p:sp>
      <p:cxnSp>
        <p:nvCxnSpPr>
          <p:cNvPr id="11" name="直接连接符 10"/>
          <p:cNvCxnSpPr/>
          <p:nvPr/>
        </p:nvCxnSpPr>
        <p:spPr>
          <a:xfrm>
            <a:off x="178435" y="5671820"/>
            <a:ext cx="288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直接连接符 11"/>
          <p:cNvCxnSpPr/>
          <p:nvPr/>
        </p:nvCxnSpPr>
        <p:spPr>
          <a:xfrm>
            <a:off x="1139825" y="5984875"/>
            <a:ext cx="234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接连接符 12"/>
          <p:cNvCxnSpPr/>
          <p:nvPr/>
        </p:nvCxnSpPr>
        <p:spPr>
          <a:xfrm>
            <a:off x="178435" y="6160135"/>
            <a:ext cx="108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直接连接符 14"/>
          <p:cNvCxnSpPr/>
          <p:nvPr/>
        </p:nvCxnSpPr>
        <p:spPr>
          <a:xfrm>
            <a:off x="305435" y="6287135"/>
            <a:ext cx="1080000" cy="0"/>
          </a:xfrm>
          <a:prstGeom prst="line">
            <a:avLst/>
          </a:prstGeom>
        </p:spPr>
        <p:style>
          <a:lnRef idx="3">
            <a:schemeClr val="accent3"/>
          </a:lnRef>
          <a:fillRef idx="0">
            <a:schemeClr val="accent3"/>
          </a:fillRef>
          <a:effectRef idx="2">
            <a:schemeClr val="accent3"/>
          </a:effectRef>
          <a:fontRef idx="minor">
            <a:schemeClr val="tx1"/>
          </a:fontRef>
        </p:style>
      </p:cxnSp>
      <p:sp>
        <p:nvSpPr>
          <p:cNvPr id="10" name="椭圆 9"/>
          <p:cNvSpPr/>
          <p:nvPr/>
        </p:nvSpPr>
        <p:spPr>
          <a:xfrm>
            <a:off x="6683672" y="4677217"/>
            <a:ext cx="817755" cy="817755"/>
          </a:xfrm>
          <a:prstGeom prst="ellipse">
            <a:avLst/>
          </a:prstGeom>
          <a:blipFill>
            <a:blip r:embed="rId11"/>
          </a:blipFill>
          <a:ln w="6350">
            <a:solidFill>
              <a:schemeClr val="bg2">
                <a:lumMod val="50000"/>
              </a:schemeClr>
            </a:solid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16" name="椭圆 15"/>
          <p:cNvSpPr/>
          <p:nvPr/>
        </p:nvSpPr>
        <p:spPr>
          <a:xfrm>
            <a:off x="7249795" y="5160010"/>
            <a:ext cx="422275" cy="383540"/>
          </a:xfrm>
          <a:prstGeom prst="ellipse">
            <a:avLst/>
          </a:prstGeom>
          <a:blipFill>
            <a:blip r:embed="rId11"/>
          </a:blipFill>
          <a:ln w="6350">
            <a:solidFill>
              <a:schemeClr val="bg2">
                <a:lumMod val="50000"/>
              </a:schemeClr>
            </a:solid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形状 10"/>
          <p:cNvSpPr/>
          <p:nvPr/>
        </p:nvSpPr>
        <p:spPr>
          <a:xfrm rot="5400000">
            <a:off x="2684930" y="-1560502"/>
            <a:ext cx="6858000" cy="9979005"/>
          </a:xfrm>
          <a:custGeom>
            <a:avLst/>
            <a:gdLst>
              <a:gd name="connsiteX0" fmla="*/ 0 w 6858000"/>
              <a:gd name="connsiteY0" fmla="*/ 8920296 h 9979005"/>
              <a:gd name="connsiteX1" fmla="*/ 0 w 6858000"/>
              <a:gd name="connsiteY1" fmla="*/ 1058711 h 9979005"/>
              <a:gd name="connsiteX2" fmla="*/ 272523 w 6858000"/>
              <a:gd name="connsiteY2" fmla="*/ 852130 h 9979005"/>
              <a:gd name="connsiteX3" fmla="*/ 3024501 w 6858000"/>
              <a:gd name="connsiteY3" fmla="*/ 0 h 9979005"/>
              <a:gd name="connsiteX4" fmla="*/ 6822611 w 6858000"/>
              <a:gd name="connsiteY4" fmla="*/ 1815716 h 9979005"/>
              <a:gd name="connsiteX5" fmla="*/ 6858000 w 6858000"/>
              <a:gd name="connsiteY5" fmla="*/ 1861366 h 9979005"/>
              <a:gd name="connsiteX6" fmla="*/ 6858000 w 6858000"/>
              <a:gd name="connsiteY6" fmla="*/ 8117641 h 9979005"/>
              <a:gd name="connsiteX7" fmla="*/ 6822611 w 6858000"/>
              <a:gd name="connsiteY7" fmla="*/ 8163290 h 9979005"/>
              <a:gd name="connsiteX8" fmla="*/ 3024501 w 6858000"/>
              <a:gd name="connsiteY8" fmla="*/ 9979005 h 9979005"/>
              <a:gd name="connsiteX9" fmla="*/ 272523 w 6858000"/>
              <a:gd name="connsiteY9" fmla="*/ 9126876 h 997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9979005">
                <a:moveTo>
                  <a:pt x="0" y="8920296"/>
                </a:moveTo>
                <a:lnTo>
                  <a:pt x="0" y="1058711"/>
                </a:lnTo>
                <a:lnTo>
                  <a:pt x="272523" y="852130"/>
                </a:lnTo>
                <a:cubicBezTo>
                  <a:pt x="1058092" y="314140"/>
                  <a:pt x="2005106" y="0"/>
                  <a:pt x="3024501" y="0"/>
                </a:cubicBezTo>
                <a:cubicBezTo>
                  <a:pt x="4553593" y="0"/>
                  <a:pt x="5919831" y="706813"/>
                  <a:pt x="6822611" y="1815716"/>
                </a:cubicBezTo>
                <a:lnTo>
                  <a:pt x="6858000" y="1861366"/>
                </a:lnTo>
                <a:lnTo>
                  <a:pt x="6858000" y="8117641"/>
                </a:lnTo>
                <a:lnTo>
                  <a:pt x="6822611" y="8163290"/>
                </a:lnTo>
                <a:cubicBezTo>
                  <a:pt x="5919831" y="9272193"/>
                  <a:pt x="4553593" y="9979005"/>
                  <a:pt x="3024501" y="9979005"/>
                </a:cubicBezTo>
                <a:cubicBezTo>
                  <a:pt x="2005106" y="9979005"/>
                  <a:pt x="1058092" y="9664867"/>
                  <a:pt x="272523" y="9126876"/>
                </a:cubicBezTo>
                <a:close/>
              </a:path>
            </a:pathLst>
          </a:cu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2" name="文本框 1"/>
          <p:cNvSpPr txBox="1"/>
          <p:nvPr/>
        </p:nvSpPr>
        <p:spPr>
          <a:xfrm>
            <a:off x="2190750" y="676910"/>
            <a:ext cx="7934325" cy="5169535"/>
          </a:xfrm>
          <a:prstGeom prst="rect">
            <a:avLst/>
          </a:prstGeom>
          <a:noFill/>
        </p:spPr>
        <p:txBody>
          <a:bodyPr wrap="square" rtlCol="0">
            <a:spAutoFit/>
          </a:bodyPr>
          <a:p>
            <a:pPr indent="0" fontAlgn="auto">
              <a:lnSpc>
                <a:spcPts val="3300"/>
              </a:lnSpc>
            </a:pPr>
            <a:r>
              <a:rPr lang="zh-CN" altLang="en-US" sz="2400" b="1">
                <a:solidFill>
                  <a:schemeClr val="accent2">
                    <a:lumMod val="50000"/>
                  </a:schemeClr>
                </a:solidFill>
                <a:latin typeface="Times New Roman" panose="02020603050405020304" charset="0"/>
                <a:cs typeface="Times New Roman" panose="02020603050405020304" charset="0"/>
              </a:rPr>
              <a:t>Fragmented reading</a:t>
            </a:r>
            <a:r>
              <a:rPr lang="zh-CN" altLang="en-US" sz="2400">
                <a:latin typeface="Times New Roman" panose="02020603050405020304" charset="0"/>
                <a:cs typeface="Times New Roman" panose="02020603050405020304" charset="0"/>
              </a:rPr>
              <a:t> </a:t>
            </a:r>
            <a:r>
              <a:rPr lang="zh-CN" altLang="en-US" sz="2400">
                <a:solidFill>
                  <a:schemeClr val="tx1">
                    <a:lumMod val="75000"/>
                    <a:lumOff val="25000"/>
                  </a:schemeClr>
                </a:solidFill>
                <a:latin typeface="Times New Roman" panose="02020603050405020304" charset="0"/>
                <a:cs typeface="Times New Roman" panose="02020603050405020304" charset="0"/>
              </a:rPr>
              <a:t>refers to </a:t>
            </a:r>
            <a:r>
              <a:rPr lang="zh-CN" altLang="en-US" sz="2400" u="sng">
                <a:solidFill>
                  <a:schemeClr val="tx1">
                    <a:lumMod val="75000"/>
                    <a:lumOff val="25000"/>
                  </a:schemeClr>
                </a:solidFill>
                <a:latin typeface="Times New Roman" panose="02020603050405020304" charset="0"/>
                <a:cs typeface="Times New Roman" panose="02020603050405020304" charset="0"/>
              </a:rPr>
              <a:t>small amount of</a:t>
            </a:r>
            <a:r>
              <a:rPr lang="zh-CN" altLang="en-US" sz="2400">
                <a:solidFill>
                  <a:schemeClr val="tx1">
                    <a:lumMod val="75000"/>
                    <a:lumOff val="25000"/>
                  </a:schemeClr>
                </a:solidFill>
                <a:latin typeface="Times New Roman" panose="02020603050405020304" charset="0"/>
                <a:cs typeface="Times New Roman" panose="02020603050405020304" charset="0"/>
              </a:rPr>
              <a:t> text reading with</a:t>
            </a:r>
            <a:r>
              <a:rPr lang="en-US" altLang="zh-CN" sz="2400">
                <a:solidFill>
                  <a:schemeClr val="tx1">
                    <a:lumMod val="75000"/>
                    <a:lumOff val="25000"/>
                  </a:schemeClr>
                </a:solidFill>
                <a:latin typeface="Times New Roman" panose="02020603050405020304" charset="0"/>
                <a:cs typeface="Times New Roman" panose="02020603050405020304" charset="0"/>
              </a:rPr>
              <a:t>in</a:t>
            </a:r>
            <a:r>
              <a:rPr lang="zh-CN" altLang="en-US" sz="2400">
                <a:solidFill>
                  <a:schemeClr val="tx1">
                    <a:lumMod val="75000"/>
                    <a:lumOff val="25000"/>
                  </a:schemeClr>
                </a:solidFill>
                <a:latin typeface="Times New Roman" panose="02020603050405020304" charset="0"/>
                <a:cs typeface="Times New Roman" panose="02020603050405020304" charset="0"/>
              </a:rPr>
              <a:t> </a:t>
            </a:r>
            <a:r>
              <a:rPr lang="zh-CN" altLang="en-US" sz="2400" u="sng">
                <a:solidFill>
                  <a:schemeClr val="tx1">
                    <a:lumMod val="75000"/>
                    <a:lumOff val="25000"/>
                  </a:schemeClr>
                </a:solidFill>
                <a:latin typeface="Times New Roman" panose="02020603050405020304" charset="0"/>
                <a:cs typeface="Times New Roman" panose="02020603050405020304" charset="0"/>
              </a:rPr>
              <a:t>short and discontinuous</a:t>
            </a:r>
            <a:r>
              <a:rPr lang="zh-CN" altLang="en-US" sz="2400">
                <a:solidFill>
                  <a:schemeClr val="tx1">
                    <a:lumMod val="75000"/>
                    <a:lumOff val="25000"/>
                  </a:schemeClr>
                </a:solidFill>
                <a:latin typeface="Times New Roman" panose="02020603050405020304" charset="0"/>
                <a:cs typeface="Times New Roman" panose="02020603050405020304" charset="0"/>
              </a:rPr>
              <a:t> time segments, whose main carriers include mobile phones, e-books, the Internet and other electronic terminals. </a:t>
            </a:r>
            <a:endParaRPr lang="zh-CN" altLang="en-US" sz="2400">
              <a:solidFill>
                <a:schemeClr val="tx1">
                  <a:lumMod val="75000"/>
                  <a:lumOff val="25000"/>
                </a:schemeClr>
              </a:solidFill>
              <a:latin typeface="Times New Roman" panose="02020603050405020304" charset="0"/>
              <a:cs typeface="Times New Roman" panose="02020603050405020304" charset="0"/>
            </a:endParaRPr>
          </a:p>
          <a:p>
            <a:pPr indent="0" fontAlgn="auto">
              <a:lnSpc>
                <a:spcPts val="3300"/>
              </a:lnSpc>
            </a:pPr>
            <a:endParaRPr lang="zh-CN" altLang="en-US" sz="2400">
              <a:solidFill>
                <a:schemeClr val="tx1">
                  <a:lumMod val="75000"/>
                  <a:lumOff val="25000"/>
                </a:schemeClr>
              </a:solidFill>
              <a:latin typeface="Times New Roman" panose="02020603050405020304" charset="0"/>
              <a:cs typeface="Times New Roman" panose="02020603050405020304" charset="0"/>
            </a:endParaRPr>
          </a:p>
          <a:p>
            <a:pPr indent="0" fontAlgn="auto">
              <a:lnSpc>
                <a:spcPts val="3300"/>
              </a:lnSpc>
            </a:pPr>
            <a:r>
              <a:rPr lang="zh-CN" altLang="en-US" sz="2400">
                <a:solidFill>
                  <a:schemeClr val="tx1">
                    <a:lumMod val="75000"/>
                    <a:lumOff val="25000"/>
                  </a:schemeClr>
                </a:solidFill>
                <a:latin typeface="Times New Roman" panose="02020603050405020304" charset="0"/>
                <a:cs typeface="Times New Roman" panose="02020603050405020304" charset="0"/>
              </a:rPr>
              <a:t>Such phenomenon does bring great </a:t>
            </a:r>
            <a:r>
              <a:rPr lang="zh-CN" altLang="en-US" sz="2400" b="1">
                <a:solidFill>
                  <a:schemeClr val="tx1">
                    <a:lumMod val="75000"/>
                    <a:lumOff val="25000"/>
                  </a:schemeClr>
                </a:solidFill>
                <a:latin typeface="Times New Roman" panose="02020603050405020304" charset="0"/>
                <a:cs typeface="Times New Roman" panose="02020603050405020304" charset="0"/>
              </a:rPr>
              <a:t>challenges</a:t>
            </a:r>
            <a:r>
              <a:rPr lang="zh-CN" altLang="en-US" sz="2400">
                <a:solidFill>
                  <a:schemeClr val="tx1">
                    <a:lumMod val="75000"/>
                    <a:lumOff val="25000"/>
                  </a:schemeClr>
                </a:solidFill>
                <a:latin typeface="Times New Roman" panose="02020603050405020304" charset="0"/>
                <a:cs typeface="Times New Roman" panose="02020603050405020304" charset="0"/>
              </a:rPr>
              <a:t> to the classics reading: </a:t>
            </a:r>
            <a:endParaRPr lang="zh-CN" altLang="en-US" sz="2400">
              <a:solidFill>
                <a:schemeClr val="tx1">
                  <a:lumMod val="75000"/>
                  <a:lumOff val="25000"/>
                </a:schemeClr>
              </a:solidFill>
              <a:latin typeface="Times New Roman" panose="02020603050405020304" charset="0"/>
              <a:cs typeface="Times New Roman" panose="02020603050405020304" charset="0"/>
            </a:endParaRPr>
          </a:p>
          <a:p>
            <a:pPr marL="342900" indent="0" fontAlgn="auto">
              <a:lnSpc>
                <a:spcPts val="3300"/>
              </a:lnSpc>
              <a:buFont typeface="Wingdings" panose="05000000000000000000" charset="0"/>
              <a:buChar char="Ø"/>
            </a:pPr>
            <a:r>
              <a:rPr lang="zh-CN" altLang="en-US" sz="2400">
                <a:solidFill>
                  <a:schemeClr val="tx1">
                    <a:lumMod val="75000"/>
                    <a:lumOff val="25000"/>
                  </a:schemeClr>
                </a:solidFill>
                <a:latin typeface="Times New Roman" panose="02020603050405020304" charset="0"/>
                <a:cs typeface="Times New Roman" panose="02020603050405020304" charset="0"/>
              </a:rPr>
              <a:t>On the one hand, </a:t>
            </a:r>
            <a:r>
              <a:rPr lang="zh-CN" altLang="en-US" sz="2400" u="sng">
                <a:solidFill>
                  <a:schemeClr val="tx1">
                    <a:lumMod val="75000"/>
                    <a:lumOff val="25000"/>
                  </a:schemeClr>
                </a:solidFill>
                <a:latin typeface="Times New Roman" panose="02020603050405020304" charset="0"/>
                <a:cs typeface="Times New Roman" panose="02020603050405020304" charset="0"/>
              </a:rPr>
              <a:t>traditional paper books</a:t>
            </a:r>
            <a:r>
              <a:rPr lang="zh-CN" altLang="en-US" sz="2400">
                <a:solidFill>
                  <a:schemeClr val="tx1">
                    <a:lumMod val="75000"/>
                    <a:lumOff val="25000"/>
                  </a:schemeClr>
                </a:solidFill>
                <a:latin typeface="Times New Roman" panose="02020603050405020304" charset="0"/>
                <a:cs typeface="Times New Roman" panose="02020603050405020304" charset="0"/>
              </a:rPr>
              <a:t> are increasingly neglected and the digital reading rate is rising sharply. </a:t>
            </a:r>
            <a:endParaRPr lang="zh-CN" altLang="en-US" sz="2400">
              <a:solidFill>
                <a:schemeClr val="tx1">
                  <a:lumMod val="75000"/>
                  <a:lumOff val="25000"/>
                </a:schemeClr>
              </a:solidFill>
              <a:latin typeface="Times New Roman" panose="02020603050405020304" charset="0"/>
              <a:cs typeface="Times New Roman" panose="02020603050405020304" charset="0"/>
            </a:endParaRPr>
          </a:p>
          <a:p>
            <a:pPr marL="342900" indent="0" fontAlgn="auto">
              <a:lnSpc>
                <a:spcPts val="3300"/>
              </a:lnSpc>
              <a:buFont typeface="Wingdings" panose="05000000000000000000" charset="0"/>
              <a:buChar char="Ø"/>
            </a:pPr>
            <a:r>
              <a:rPr lang="zh-CN" altLang="en-US" sz="2400">
                <a:solidFill>
                  <a:schemeClr val="tx1">
                    <a:lumMod val="75000"/>
                    <a:lumOff val="25000"/>
                  </a:schemeClr>
                </a:solidFill>
                <a:latin typeface="Times New Roman" panose="02020603050405020304" charset="0"/>
                <a:cs typeface="Times New Roman" panose="02020603050405020304" charset="0"/>
              </a:rPr>
              <a:t>On the other hand, people's </a:t>
            </a:r>
            <a:r>
              <a:rPr lang="zh-CN" altLang="en-US" sz="2400" u="sng">
                <a:solidFill>
                  <a:schemeClr val="tx1">
                    <a:lumMod val="75000"/>
                    <a:lumOff val="25000"/>
                  </a:schemeClr>
                </a:solidFill>
                <a:latin typeface="Times New Roman" panose="02020603050405020304" charset="0"/>
                <a:cs typeface="Times New Roman" panose="02020603050405020304" charset="0"/>
              </a:rPr>
              <a:t>reading time</a:t>
            </a:r>
            <a:r>
              <a:rPr lang="zh-CN" altLang="en-US" sz="2400">
                <a:solidFill>
                  <a:schemeClr val="tx1">
                    <a:lumMod val="75000"/>
                    <a:lumOff val="25000"/>
                  </a:schemeClr>
                </a:solidFill>
                <a:latin typeface="Times New Roman" panose="02020603050405020304" charset="0"/>
                <a:cs typeface="Times New Roman" panose="02020603050405020304" charset="0"/>
              </a:rPr>
              <a:t> is squeezed, so it's becoming more and more difficult to read classics nowadays.</a:t>
            </a:r>
            <a:endParaRPr lang="zh-CN" altLang="en-US" sz="2400">
              <a:solidFill>
                <a:schemeClr val="tx1">
                  <a:lumMod val="75000"/>
                  <a:lumOff val="25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a:stretch>
            <a:fillRect/>
          </a:stretch>
        </p:blipFill>
        <p:spPr>
          <a:xfrm>
            <a:off x="-120650" y="0"/>
            <a:ext cx="12433300" cy="6858000"/>
          </a:xfrm>
          <a:prstGeom prst="rect">
            <a:avLst/>
          </a:prstGeom>
        </p:spPr>
      </p:pic>
      <p:sp>
        <p:nvSpPr>
          <p:cNvPr id="14" name="矩形 13"/>
          <p:cNvSpPr/>
          <p:nvPr/>
        </p:nvSpPr>
        <p:spPr>
          <a:xfrm>
            <a:off x="128618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anose="02010609060101010101" pitchFamily="49" charset="-122"/>
            </a:endParaRPr>
          </a:p>
        </p:txBody>
      </p:sp>
      <p:sp>
        <p:nvSpPr>
          <p:cNvPr id="6" name="文本框 5"/>
          <p:cNvSpPr txBox="1"/>
          <p:nvPr/>
        </p:nvSpPr>
        <p:spPr>
          <a:xfrm>
            <a:off x="695325" y="1707515"/>
            <a:ext cx="1791970" cy="4707890"/>
          </a:xfrm>
          <a:prstGeom prst="rect">
            <a:avLst/>
          </a:prstGeom>
          <a:noFill/>
        </p:spPr>
        <p:txBody>
          <a:bodyPr wrap="square" rtlCol="0">
            <a:spAutoFit/>
          </a:bodyPr>
          <a:lstStyle/>
          <a:p>
            <a:r>
              <a:rPr lang="zh-CN" altLang="en-US" sz="30000" b="1" dirty="0">
                <a:solidFill>
                  <a:srgbClr val="A39A8B"/>
                </a:solidFill>
                <a:latin typeface="楷体" panose="02010609060101010101" pitchFamily="49" charset="-122"/>
                <a:ea typeface="楷体" panose="02010609060101010101" pitchFamily="49" charset="-122"/>
              </a:rPr>
              <a:t>？</a:t>
            </a:r>
            <a:endParaRPr lang="zh-CN" altLang="en-US" sz="30000" b="1" dirty="0">
              <a:solidFill>
                <a:srgbClr val="A39A8B"/>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cstate="screen"/>
          <a:stretch>
            <a:fillRect/>
          </a:stretch>
        </p:blipFill>
        <p:spPr>
          <a:xfrm>
            <a:off x="9698990" y="3333750"/>
            <a:ext cx="2005965" cy="2798445"/>
          </a:xfrm>
          <a:prstGeom prst="rect">
            <a:avLst/>
          </a:prstGeom>
          <a:effectLst>
            <a:outerShdw blurRad="50800" dist="101600" dir="2700000" algn="tl" rotWithShape="0">
              <a:prstClr val="black">
                <a:alpha val="40000"/>
              </a:prstClr>
            </a:outerShdw>
          </a:effectLst>
        </p:spPr>
      </p:pic>
      <p:sp>
        <p:nvSpPr>
          <p:cNvPr id="5" name="文本框 4"/>
          <p:cNvSpPr txBox="1"/>
          <p:nvPr/>
        </p:nvSpPr>
        <p:spPr>
          <a:xfrm>
            <a:off x="2759075" y="2765425"/>
            <a:ext cx="8154035" cy="1501775"/>
          </a:xfrm>
          <a:prstGeom prst="rect">
            <a:avLst/>
          </a:prstGeom>
          <a:noFill/>
        </p:spPr>
        <p:txBody>
          <a:bodyPr wrap="square" rtlCol="0">
            <a:spAutoFit/>
          </a:bodyPr>
          <a:p>
            <a:pPr algn="ctr" fontAlgn="auto">
              <a:lnSpc>
                <a:spcPts val="5500"/>
              </a:lnSpc>
            </a:pPr>
            <a:r>
              <a:rPr lang="en-US" altLang="zh-CN" sz="4000" b="1">
                <a:solidFill>
                  <a:schemeClr val="bg2">
                    <a:lumMod val="50000"/>
                  </a:schemeClr>
                </a:solidFill>
                <a:latin typeface="Times New Roman" panose="02020603050405020304" charset="0"/>
                <a:cs typeface="Times New Roman" panose="02020603050405020304" charset="0"/>
              </a:rPr>
              <a:t>What Should </a:t>
            </a:r>
            <a:r>
              <a:rPr lang="en-US" altLang="zh-CN" sz="4000" b="1" u="sng">
                <a:solidFill>
                  <a:schemeClr val="bg2">
                    <a:lumMod val="50000"/>
                  </a:schemeClr>
                </a:solidFill>
                <a:latin typeface="Times New Roman" panose="02020603050405020304" charset="0"/>
                <a:cs typeface="Times New Roman" panose="02020603050405020304" charset="0"/>
              </a:rPr>
              <a:t>Schools</a:t>
            </a:r>
            <a:r>
              <a:rPr lang="en-US" altLang="zh-CN" sz="4000" b="1">
                <a:solidFill>
                  <a:schemeClr val="bg2">
                    <a:lumMod val="50000"/>
                  </a:schemeClr>
                </a:solidFill>
                <a:latin typeface="Times New Roman" panose="02020603050405020304" charset="0"/>
                <a:cs typeface="Times New Roman" panose="02020603050405020304" charset="0"/>
              </a:rPr>
              <a:t> Do </a:t>
            </a:r>
            <a:endParaRPr lang="en-US" altLang="zh-CN" sz="4000" b="1">
              <a:solidFill>
                <a:schemeClr val="bg2">
                  <a:lumMod val="50000"/>
                </a:schemeClr>
              </a:solidFill>
              <a:latin typeface="Times New Roman" panose="02020603050405020304" charset="0"/>
              <a:cs typeface="Times New Roman" panose="02020603050405020304" charset="0"/>
            </a:endParaRPr>
          </a:p>
          <a:p>
            <a:pPr fontAlgn="auto">
              <a:lnSpc>
                <a:spcPts val="5500"/>
              </a:lnSpc>
            </a:pPr>
            <a:r>
              <a:rPr lang="en-US" altLang="zh-CN" sz="4000" b="1">
                <a:solidFill>
                  <a:schemeClr val="bg2">
                    <a:lumMod val="50000"/>
                  </a:schemeClr>
                </a:solidFill>
                <a:latin typeface="Times New Roman" panose="02020603050405020304" charset="0"/>
                <a:cs typeface="Times New Roman" panose="02020603050405020304" charset="0"/>
              </a:rPr>
              <a:t>to Make People Read Classics</a:t>
            </a:r>
            <a:r>
              <a:rPr lang="en-US" altLang="zh-CN" sz="4000" b="1">
                <a:solidFill>
                  <a:schemeClr val="bg2">
                    <a:lumMod val="50000"/>
                  </a:schemeClr>
                </a:solidFill>
                <a:latin typeface="Times New Roman" panose="02020603050405020304" charset="0"/>
                <a:cs typeface="Times New Roman" panose="02020603050405020304" charset="0"/>
              </a:rPr>
              <a:t> Again</a:t>
            </a:r>
            <a:endParaRPr lang="en-US" altLang="zh-CN" sz="4000" b="1">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583815" y="532130"/>
            <a:ext cx="1316355" cy="563880"/>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pic>
        <p:nvPicPr>
          <p:cNvPr id="11" name="图片 10"/>
          <p:cNvPicPr>
            <a:picLocks noChangeAspect="1"/>
          </p:cNvPicPr>
          <p:nvPr/>
        </p:nvPicPr>
        <p:blipFill>
          <a:blip r:embed="rId1" cstate="screen"/>
          <a:stretch>
            <a:fillRect/>
          </a:stretch>
        </p:blipFill>
        <p:spPr>
          <a:xfrm flipH="1">
            <a:off x="252730" y="3075305"/>
            <a:ext cx="4182745" cy="3106420"/>
          </a:xfrm>
          <a:prstGeom prst="rect">
            <a:avLst/>
          </a:prstGeom>
        </p:spPr>
      </p:pic>
      <p:sp>
        <p:nvSpPr>
          <p:cNvPr id="3" name="矩形 2"/>
          <p:cNvSpPr/>
          <p:nvPr/>
        </p:nvSpPr>
        <p:spPr>
          <a:xfrm>
            <a:off x="3262630" y="702945"/>
            <a:ext cx="5872480" cy="717550"/>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5" name="矩形 4"/>
          <p:cNvSpPr/>
          <p:nvPr/>
        </p:nvSpPr>
        <p:spPr>
          <a:xfrm>
            <a:off x="4704080" y="2065020"/>
            <a:ext cx="6512560" cy="4415790"/>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6" name="文本框 5"/>
          <p:cNvSpPr txBox="1"/>
          <p:nvPr/>
        </p:nvSpPr>
        <p:spPr>
          <a:xfrm>
            <a:off x="3394075" y="770255"/>
            <a:ext cx="6125845" cy="521970"/>
          </a:xfrm>
          <a:prstGeom prst="rect">
            <a:avLst/>
          </a:prstGeom>
          <a:noFill/>
        </p:spPr>
        <p:txBody>
          <a:bodyPr wrap="square" rtlCol="0">
            <a:spAutoFit/>
          </a:bodyPr>
          <a:p>
            <a:r>
              <a:rPr lang="zh-CN" altLang="en-US" sz="2800" b="1">
                <a:solidFill>
                  <a:schemeClr val="bg2">
                    <a:lumMod val="50000"/>
                  </a:schemeClr>
                </a:solidFill>
                <a:latin typeface="Times New Roman" panose="02020603050405020304" charset="0"/>
                <a:cs typeface="Times New Roman" panose="02020603050405020304" charset="0"/>
              </a:rPr>
              <a:t>Relevant </a:t>
            </a:r>
            <a:r>
              <a:rPr lang="zh-CN" altLang="en-US" sz="2800" b="1" u="sng">
                <a:solidFill>
                  <a:schemeClr val="bg2">
                    <a:lumMod val="50000"/>
                  </a:schemeClr>
                </a:solidFill>
                <a:latin typeface="Times New Roman" panose="02020603050405020304" charset="0"/>
                <a:cs typeface="Times New Roman" panose="02020603050405020304" charset="0"/>
              </a:rPr>
              <a:t>Courses</a:t>
            </a:r>
            <a:r>
              <a:rPr lang="zh-CN" altLang="en-US" sz="2800" b="1">
                <a:solidFill>
                  <a:schemeClr val="bg2">
                    <a:lumMod val="50000"/>
                  </a:schemeClr>
                </a:solidFill>
                <a:latin typeface="Times New Roman" panose="02020603050405020304" charset="0"/>
                <a:cs typeface="Times New Roman" panose="02020603050405020304" charset="0"/>
              </a:rPr>
              <a:t> Should Be Set Up</a:t>
            </a:r>
            <a:endParaRPr lang="zh-CN" altLang="en-US" sz="2800" b="1">
              <a:solidFill>
                <a:schemeClr val="bg2">
                  <a:lumMod val="50000"/>
                </a:schemeClr>
              </a:solidFill>
              <a:latin typeface="Times New Roman" panose="02020603050405020304" charset="0"/>
              <a:cs typeface="Times New Roman" panose="02020603050405020304" charset="0"/>
            </a:endParaRPr>
          </a:p>
        </p:txBody>
      </p:sp>
      <p:sp>
        <p:nvSpPr>
          <p:cNvPr id="9" name="文本框 8"/>
          <p:cNvSpPr txBox="1"/>
          <p:nvPr/>
        </p:nvSpPr>
        <p:spPr>
          <a:xfrm>
            <a:off x="4884420" y="2150110"/>
            <a:ext cx="6151880" cy="4154170"/>
          </a:xfrm>
          <a:prstGeom prst="rect">
            <a:avLst/>
          </a:prstGeom>
          <a:noFill/>
        </p:spPr>
        <p:txBody>
          <a:bodyPr wrap="square" rtlCol="0">
            <a:spAutoFit/>
          </a:bodyPr>
          <a:p>
            <a:r>
              <a:rPr lang="zh-CN" altLang="en-US" sz="2400">
                <a:solidFill>
                  <a:schemeClr val="bg2">
                    <a:lumMod val="25000"/>
                  </a:schemeClr>
                </a:solidFill>
                <a:latin typeface="Times New Roman" panose="02020603050405020304" charset="0"/>
                <a:cs typeface="Times New Roman" panose="02020603050405020304" charset="0"/>
              </a:rPr>
              <a:t>To deepen students’ understanding of classics, schools can set up </a:t>
            </a:r>
            <a:r>
              <a:rPr lang="zh-CN" altLang="en-US" sz="2400" u="sng">
                <a:solidFill>
                  <a:schemeClr val="bg2">
                    <a:lumMod val="25000"/>
                  </a:schemeClr>
                </a:solidFill>
                <a:latin typeface="Times New Roman" panose="02020603050405020304" charset="0"/>
                <a:cs typeface="Times New Roman" panose="02020603050405020304" charset="0"/>
              </a:rPr>
              <a:t>various courses</a:t>
            </a:r>
            <a:r>
              <a:rPr lang="zh-CN" altLang="en-US" sz="2400">
                <a:solidFill>
                  <a:schemeClr val="bg2">
                    <a:lumMod val="25000"/>
                  </a:schemeClr>
                </a:solidFill>
                <a:latin typeface="Times New Roman" panose="02020603050405020304" charset="0"/>
                <a:cs typeface="Times New Roman" panose="02020603050405020304" charset="0"/>
              </a:rPr>
              <a:t> and let </a:t>
            </a:r>
            <a:r>
              <a:rPr lang="zh-CN" altLang="en-US" sz="2400" u="sng">
                <a:solidFill>
                  <a:schemeClr val="bg2">
                    <a:lumMod val="25000"/>
                  </a:schemeClr>
                </a:solidFill>
                <a:latin typeface="Times New Roman" panose="02020603050405020304" charset="0"/>
                <a:cs typeface="Times New Roman" panose="02020603050405020304" charset="0"/>
              </a:rPr>
              <a:t>professional teachers</a:t>
            </a:r>
            <a:r>
              <a:rPr lang="zh-CN" altLang="en-US" sz="2400">
                <a:solidFill>
                  <a:schemeClr val="bg2">
                    <a:lumMod val="25000"/>
                  </a:schemeClr>
                </a:solidFill>
                <a:latin typeface="Times New Roman" panose="02020603050405020304" charset="0"/>
                <a:cs typeface="Times New Roman" panose="02020603050405020304" charset="0"/>
              </a:rPr>
              <a:t> to explain them in class. </a:t>
            </a:r>
            <a:endParaRPr lang="zh-CN" altLang="en-US" sz="2400">
              <a:solidFill>
                <a:schemeClr val="bg2">
                  <a:lumMod val="25000"/>
                </a:schemeClr>
              </a:solidFill>
              <a:latin typeface="Times New Roman" panose="02020603050405020304" charset="0"/>
              <a:cs typeface="Times New Roman" panose="02020603050405020304" charset="0"/>
            </a:endParaRPr>
          </a:p>
          <a:p>
            <a:endParaRPr lang="zh-CN" altLang="en-US" sz="2400">
              <a:solidFill>
                <a:schemeClr val="bg2">
                  <a:lumMod val="25000"/>
                </a:schemeClr>
              </a:solidFill>
              <a:latin typeface="Times New Roman" panose="02020603050405020304" charset="0"/>
              <a:cs typeface="Times New Roman" panose="02020603050405020304" charset="0"/>
            </a:endParaRPr>
          </a:p>
          <a:p>
            <a:r>
              <a:rPr lang="zh-CN" altLang="en-US" sz="2400">
                <a:solidFill>
                  <a:schemeClr val="bg2">
                    <a:lumMod val="25000"/>
                  </a:schemeClr>
                </a:solidFill>
                <a:latin typeface="Times New Roman" panose="02020603050405020304" charset="0"/>
                <a:cs typeface="Times New Roman" panose="02020603050405020304" charset="0"/>
              </a:rPr>
              <a:t>The forms and contents should be </a:t>
            </a:r>
            <a:r>
              <a:rPr lang="zh-CN" altLang="en-US" sz="2400" u="sng">
                <a:solidFill>
                  <a:schemeClr val="bg2">
                    <a:lumMod val="25000"/>
                  </a:schemeClr>
                </a:solidFill>
                <a:latin typeface="Times New Roman" panose="02020603050405020304" charset="0"/>
                <a:cs typeface="Times New Roman" panose="02020603050405020304" charset="0"/>
              </a:rPr>
              <a:t>diversified</a:t>
            </a:r>
            <a:r>
              <a:rPr lang="zh-CN" altLang="en-US" sz="2400">
                <a:solidFill>
                  <a:schemeClr val="bg2">
                    <a:lumMod val="25000"/>
                  </a:schemeClr>
                </a:solidFill>
                <a:latin typeface="Times New Roman" panose="02020603050405020304" charset="0"/>
                <a:cs typeface="Times New Roman" panose="02020603050405020304" charset="0"/>
              </a:rPr>
              <a:t> so that students can choose according to their own interests. For </a:t>
            </a:r>
            <a:r>
              <a:rPr lang="en-US" altLang="zh-CN" sz="2400">
                <a:solidFill>
                  <a:schemeClr val="bg2">
                    <a:lumMod val="25000"/>
                  </a:schemeClr>
                </a:solidFill>
                <a:latin typeface="Times New Roman" panose="02020603050405020304" charset="0"/>
                <a:cs typeface="Times New Roman" panose="02020603050405020304" charset="0"/>
              </a:rPr>
              <a:t>instance</a:t>
            </a:r>
            <a:r>
              <a:rPr lang="zh-CN" altLang="en-US" sz="2400">
                <a:solidFill>
                  <a:schemeClr val="bg2">
                    <a:lumMod val="25000"/>
                  </a:schemeClr>
                </a:solidFill>
                <a:latin typeface="Times New Roman" panose="02020603050405020304" charset="0"/>
                <a:cs typeface="Times New Roman" panose="02020603050405020304" charset="0"/>
              </a:rPr>
              <a:t>, those who </a:t>
            </a:r>
            <a:r>
              <a:rPr lang="en-US" altLang="zh-CN" sz="2400">
                <a:solidFill>
                  <a:schemeClr val="bg2">
                    <a:lumMod val="25000"/>
                  </a:schemeClr>
                </a:solidFill>
                <a:latin typeface="Times New Roman" panose="02020603050405020304" charset="0"/>
                <a:cs typeface="Times New Roman" panose="02020603050405020304" charset="0"/>
              </a:rPr>
              <a:t>want</a:t>
            </a:r>
            <a:r>
              <a:rPr lang="zh-CN" altLang="en-US" sz="2400">
                <a:solidFill>
                  <a:schemeClr val="bg2">
                    <a:lumMod val="25000"/>
                  </a:schemeClr>
                </a:solidFill>
                <a:latin typeface="Times New Roman" panose="02020603050405020304" charset="0"/>
                <a:cs typeface="Times New Roman" panose="02020603050405020304" charset="0"/>
              </a:rPr>
              <a:t> to know more about western culture may choose the course </a:t>
            </a:r>
            <a:r>
              <a:rPr lang="en-US" altLang="zh-CN" sz="2400">
                <a:solidFill>
                  <a:schemeClr val="bg2">
                    <a:lumMod val="25000"/>
                  </a:schemeClr>
                </a:solidFill>
                <a:latin typeface="Times New Roman" panose="02020603050405020304" charset="0"/>
                <a:cs typeface="Times New Roman" panose="02020603050405020304" charset="0"/>
              </a:rPr>
              <a:t>about</a:t>
            </a:r>
            <a:r>
              <a:rPr lang="zh-CN" altLang="en-US" sz="2400">
                <a:solidFill>
                  <a:schemeClr val="bg2">
                    <a:lumMod val="25000"/>
                  </a:schemeClr>
                </a:solidFill>
                <a:latin typeface="Times New Roman" panose="02020603050405020304" charset="0"/>
                <a:cs typeface="Times New Roman" panose="02020603050405020304" charset="0"/>
              </a:rPr>
              <a:t> western classics; And those who’re interested in Chinese literature may choose the course </a:t>
            </a:r>
            <a:r>
              <a:rPr lang="en-US" altLang="zh-CN" sz="2400">
                <a:solidFill>
                  <a:schemeClr val="bg2">
                    <a:lumMod val="25000"/>
                  </a:schemeClr>
                </a:solidFill>
                <a:latin typeface="Times New Roman" panose="02020603050405020304" charset="0"/>
                <a:cs typeface="Times New Roman" panose="02020603050405020304" charset="0"/>
              </a:rPr>
              <a:t>about</a:t>
            </a:r>
            <a:r>
              <a:rPr lang="zh-CN" altLang="en-US" sz="2400">
                <a:solidFill>
                  <a:schemeClr val="bg2">
                    <a:lumMod val="25000"/>
                  </a:schemeClr>
                </a:solidFill>
                <a:latin typeface="Times New Roman" panose="02020603050405020304" charset="0"/>
                <a:cs typeface="Times New Roman" panose="02020603050405020304" charset="0"/>
              </a:rPr>
              <a:t> Tang poems.</a:t>
            </a:r>
            <a:endParaRPr lang="zh-CN" altLang="en-US" sz="2400">
              <a:solidFill>
                <a:schemeClr val="bg2">
                  <a:lumMod val="25000"/>
                </a:schemeClr>
              </a:solidFill>
              <a:latin typeface="Times New Roman" panose="02020603050405020304" charset="0"/>
              <a:cs typeface="Times New Roman" panose="02020603050405020304" charset="0"/>
            </a:endParaRPr>
          </a:p>
        </p:txBody>
      </p:sp>
      <p:sp>
        <p:nvSpPr>
          <p:cNvPr id="13" name="文本框 12"/>
          <p:cNvSpPr txBox="1"/>
          <p:nvPr/>
        </p:nvSpPr>
        <p:spPr>
          <a:xfrm>
            <a:off x="2696210" y="491490"/>
            <a:ext cx="566420" cy="645160"/>
          </a:xfrm>
          <a:prstGeom prst="rect">
            <a:avLst/>
          </a:prstGeom>
          <a:noFill/>
        </p:spPr>
        <p:txBody>
          <a:bodyPr wrap="square" rtlCol="0">
            <a:spAutoFit/>
          </a:bodyPr>
          <a:p>
            <a:r>
              <a:rPr lang="en-US" altLang="zh-CN" sz="3600" b="1">
                <a:solidFill>
                  <a:schemeClr val="bg2">
                    <a:lumMod val="50000"/>
                  </a:schemeClr>
                </a:solidFill>
              </a:rPr>
              <a:t>1.</a:t>
            </a:r>
            <a:endParaRPr lang="en-US" altLang="zh-CN" sz="3600" b="1">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62630" y="702945"/>
            <a:ext cx="5708650" cy="717550"/>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7" name="矩形 6"/>
          <p:cNvSpPr/>
          <p:nvPr/>
        </p:nvSpPr>
        <p:spPr>
          <a:xfrm>
            <a:off x="2583815" y="532130"/>
            <a:ext cx="1316355" cy="563880"/>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5" name="矩形 4"/>
          <p:cNvSpPr/>
          <p:nvPr/>
        </p:nvSpPr>
        <p:spPr>
          <a:xfrm>
            <a:off x="610235" y="1917065"/>
            <a:ext cx="8254365" cy="4382135"/>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6" name="文本框 5"/>
          <p:cNvSpPr txBox="1"/>
          <p:nvPr/>
        </p:nvSpPr>
        <p:spPr>
          <a:xfrm>
            <a:off x="3394075" y="770255"/>
            <a:ext cx="6125845" cy="521970"/>
          </a:xfrm>
          <a:prstGeom prst="rect">
            <a:avLst/>
          </a:prstGeom>
          <a:noFill/>
        </p:spPr>
        <p:txBody>
          <a:bodyPr wrap="square" rtlCol="0">
            <a:spAutoFit/>
          </a:bodyPr>
          <a:p>
            <a:r>
              <a:rPr lang="zh-CN" altLang="en-US" sz="2800" b="1">
                <a:solidFill>
                  <a:schemeClr val="bg2">
                    <a:lumMod val="50000"/>
                  </a:schemeClr>
                </a:solidFill>
                <a:latin typeface="Times New Roman" panose="02020603050405020304" charset="0"/>
                <a:cs typeface="Times New Roman" panose="02020603050405020304" charset="0"/>
              </a:rPr>
              <a:t>Various </a:t>
            </a:r>
            <a:r>
              <a:rPr lang="zh-CN" altLang="en-US" sz="2800" b="1" u="sng">
                <a:solidFill>
                  <a:schemeClr val="bg2">
                    <a:lumMod val="50000"/>
                  </a:schemeClr>
                </a:solidFill>
                <a:latin typeface="Times New Roman" panose="02020603050405020304" charset="0"/>
                <a:cs typeface="Times New Roman" panose="02020603050405020304" charset="0"/>
              </a:rPr>
              <a:t>Activities</a:t>
            </a:r>
            <a:r>
              <a:rPr lang="zh-CN" altLang="en-US" sz="2800" b="1">
                <a:solidFill>
                  <a:schemeClr val="bg2">
                    <a:lumMod val="50000"/>
                  </a:schemeClr>
                </a:solidFill>
                <a:latin typeface="Times New Roman" panose="02020603050405020304" charset="0"/>
                <a:cs typeface="Times New Roman" panose="02020603050405020304" charset="0"/>
              </a:rPr>
              <a:t> Should Be Held</a:t>
            </a:r>
            <a:endParaRPr lang="zh-CN" altLang="en-US" sz="2800" b="1">
              <a:solidFill>
                <a:schemeClr val="bg2">
                  <a:lumMod val="50000"/>
                </a:schemeClr>
              </a:solidFill>
              <a:latin typeface="Times New Roman" panose="02020603050405020304" charset="0"/>
              <a:cs typeface="Times New Roman" panose="02020603050405020304" charset="0"/>
            </a:endParaRPr>
          </a:p>
        </p:txBody>
      </p:sp>
      <p:sp>
        <p:nvSpPr>
          <p:cNvPr id="8" name="文本框 7"/>
          <p:cNvSpPr txBox="1"/>
          <p:nvPr/>
        </p:nvSpPr>
        <p:spPr>
          <a:xfrm>
            <a:off x="2696210" y="491490"/>
            <a:ext cx="566420" cy="645160"/>
          </a:xfrm>
          <a:prstGeom prst="rect">
            <a:avLst/>
          </a:prstGeom>
          <a:noFill/>
        </p:spPr>
        <p:txBody>
          <a:bodyPr wrap="square" rtlCol="0">
            <a:spAutoFit/>
          </a:bodyPr>
          <a:p>
            <a:r>
              <a:rPr lang="en-US" altLang="zh-CN" sz="3600" b="1">
                <a:solidFill>
                  <a:schemeClr val="bg2">
                    <a:lumMod val="50000"/>
                  </a:schemeClr>
                </a:solidFill>
              </a:rPr>
              <a:t>2.</a:t>
            </a:r>
            <a:endParaRPr lang="en-US" altLang="zh-CN" sz="3600" b="1">
              <a:solidFill>
                <a:schemeClr val="bg2">
                  <a:lumMod val="50000"/>
                </a:schemeClr>
              </a:solidFill>
            </a:endParaRPr>
          </a:p>
        </p:txBody>
      </p:sp>
      <p:sp>
        <p:nvSpPr>
          <p:cNvPr id="9" name="文本框 8"/>
          <p:cNvSpPr txBox="1"/>
          <p:nvPr/>
        </p:nvSpPr>
        <p:spPr>
          <a:xfrm>
            <a:off x="739140" y="2031365"/>
            <a:ext cx="7997190" cy="4154170"/>
          </a:xfrm>
          <a:prstGeom prst="rect">
            <a:avLst/>
          </a:prstGeom>
          <a:noFill/>
        </p:spPr>
        <p:txBody>
          <a:bodyPr wrap="square" rtlCol="0">
            <a:spAutoFit/>
          </a:bodyPr>
          <a:p>
            <a:r>
              <a:rPr lang="zh-CN" altLang="en-US" sz="2400">
                <a:solidFill>
                  <a:schemeClr val="bg2">
                    <a:lumMod val="25000"/>
                  </a:schemeClr>
                </a:solidFill>
                <a:latin typeface="Times New Roman" panose="02020603050405020304" charset="0"/>
                <a:cs typeface="Times New Roman" panose="02020603050405020304" charset="0"/>
              </a:rPr>
              <a:t>Organizing activities, such as </a:t>
            </a:r>
            <a:r>
              <a:rPr lang="zh-CN" altLang="en-US" sz="2400" u="sng">
                <a:solidFill>
                  <a:schemeClr val="bg2">
                    <a:lumMod val="25000"/>
                  </a:schemeClr>
                </a:solidFill>
                <a:latin typeface="Times New Roman" panose="02020603050405020304" charset="0"/>
                <a:cs typeface="Times New Roman" panose="02020603050405020304" charset="0"/>
              </a:rPr>
              <a:t>the debate, the writing competition, the sharing session and the knowledge contest</a:t>
            </a:r>
            <a:r>
              <a:rPr lang="zh-CN" altLang="en-US" sz="2400">
                <a:solidFill>
                  <a:schemeClr val="bg2">
                    <a:lumMod val="25000"/>
                  </a:schemeClr>
                </a:solidFill>
                <a:latin typeface="Times New Roman" panose="02020603050405020304" charset="0"/>
                <a:cs typeface="Times New Roman" panose="02020603050405020304" charset="0"/>
              </a:rPr>
              <a:t>, is an effective way to promote classics reading. Schools ought to provide more stages for students to learn about classics and share their opinions with others. </a:t>
            </a:r>
            <a:endParaRPr lang="zh-CN" altLang="en-US" sz="2400">
              <a:solidFill>
                <a:schemeClr val="bg2">
                  <a:lumMod val="25000"/>
                </a:schemeClr>
              </a:solidFill>
              <a:latin typeface="Times New Roman" panose="02020603050405020304" charset="0"/>
              <a:cs typeface="Times New Roman" panose="02020603050405020304" charset="0"/>
            </a:endParaRPr>
          </a:p>
          <a:p>
            <a:endParaRPr lang="zh-CN" altLang="en-US" sz="2400">
              <a:solidFill>
                <a:schemeClr val="bg2">
                  <a:lumMod val="25000"/>
                </a:schemeClr>
              </a:solidFill>
              <a:latin typeface="Times New Roman" panose="02020603050405020304" charset="0"/>
              <a:cs typeface="Times New Roman" panose="02020603050405020304" charset="0"/>
            </a:endParaRPr>
          </a:p>
          <a:p>
            <a:r>
              <a:rPr sz="2400">
                <a:solidFill>
                  <a:schemeClr val="bg2">
                    <a:lumMod val="25000"/>
                  </a:schemeClr>
                </a:solidFill>
                <a:latin typeface="Times New Roman" panose="02020603050405020304" charset="0"/>
                <a:cs typeface="Times New Roman" panose="02020603050405020304" charset="0"/>
              </a:rPr>
              <a:t>Moreover, schools can invite experts to give </a:t>
            </a:r>
            <a:r>
              <a:rPr sz="2400" u="sng">
                <a:solidFill>
                  <a:schemeClr val="bg2">
                    <a:lumMod val="25000"/>
                  </a:schemeClr>
                </a:solidFill>
                <a:latin typeface="Times New Roman" panose="02020603050405020304" charset="0"/>
                <a:cs typeface="Times New Roman" panose="02020603050405020304" charset="0"/>
              </a:rPr>
              <a:t>the speech or lecture</a:t>
            </a:r>
            <a:r>
              <a:rPr sz="2400">
                <a:solidFill>
                  <a:schemeClr val="bg2">
                    <a:lumMod val="25000"/>
                  </a:schemeClr>
                </a:solidFill>
                <a:latin typeface="Times New Roman" panose="02020603050405020304" charset="0"/>
                <a:cs typeface="Times New Roman" panose="02020603050405020304" charset="0"/>
              </a:rPr>
              <a:t> on classics. There is no doubt that some people don’t read classics because of the difficulty in comprehension. If the expert explains them in detail and shares some useful skills, it will be much easier for students to read classics.</a:t>
            </a:r>
            <a:endParaRPr sz="2400">
              <a:solidFill>
                <a:schemeClr val="bg2">
                  <a:lumMod val="25000"/>
                </a:schemeClr>
              </a:solidFill>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7839075" y="2835275"/>
            <a:ext cx="4272915" cy="3712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583815" y="532130"/>
            <a:ext cx="1316355" cy="563880"/>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pic>
        <p:nvPicPr>
          <p:cNvPr id="11" name="图片 10"/>
          <p:cNvPicPr>
            <a:picLocks noChangeAspect="1"/>
          </p:cNvPicPr>
          <p:nvPr/>
        </p:nvPicPr>
        <p:blipFill>
          <a:blip r:embed="rId1" cstate="screen"/>
          <a:stretch>
            <a:fillRect/>
          </a:stretch>
        </p:blipFill>
        <p:spPr>
          <a:xfrm flipH="1">
            <a:off x="252730" y="3075305"/>
            <a:ext cx="4182745" cy="3106420"/>
          </a:xfrm>
          <a:prstGeom prst="rect">
            <a:avLst/>
          </a:prstGeom>
        </p:spPr>
      </p:pic>
      <p:sp>
        <p:nvSpPr>
          <p:cNvPr id="3" name="矩形 2"/>
          <p:cNvSpPr/>
          <p:nvPr/>
        </p:nvSpPr>
        <p:spPr>
          <a:xfrm>
            <a:off x="3262630" y="702945"/>
            <a:ext cx="4916805" cy="717550"/>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5" name="矩形 4"/>
          <p:cNvSpPr/>
          <p:nvPr/>
        </p:nvSpPr>
        <p:spPr>
          <a:xfrm>
            <a:off x="4473575" y="1818005"/>
            <a:ext cx="6978650" cy="4662805"/>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6" name="文本框 5"/>
          <p:cNvSpPr txBox="1"/>
          <p:nvPr/>
        </p:nvSpPr>
        <p:spPr>
          <a:xfrm>
            <a:off x="3394075" y="770255"/>
            <a:ext cx="6125845" cy="521970"/>
          </a:xfrm>
          <a:prstGeom prst="rect">
            <a:avLst/>
          </a:prstGeom>
          <a:noFill/>
        </p:spPr>
        <p:txBody>
          <a:bodyPr wrap="square" rtlCol="0">
            <a:spAutoFit/>
          </a:bodyPr>
          <a:p>
            <a:r>
              <a:rPr lang="zh-CN" altLang="en-US" sz="2800" b="1" u="sng">
                <a:solidFill>
                  <a:schemeClr val="bg2">
                    <a:lumMod val="50000"/>
                  </a:schemeClr>
                </a:solidFill>
                <a:latin typeface="Times New Roman" panose="02020603050405020304" charset="0"/>
                <a:cs typeface="Times New Roman" panose="02020603050405020304" charset="0"/>
              </a:rPr>
              <a:t>Libraries</a:t>
            </a:r>
            <a:r>
              <a:rPr lang="zh-CN" altLang="en-US" sz="2800" b="1">
                <a:solidFill>
                  <a:schemeClr val="bg2">
                    <a:lumMod val="50000"/>
                  </a:schemeClr>
                </a:solidFill>
                <a:latin typeface="Times New Roman" panose="02020603050405020304" charset="0"/>
                <a:cs typeface="Times New Roman" panose="02020603050405020304" charset="0"/>
              </a:rPr>
              <a:t> Should Play </a:t>
            </a:r>
            <a:r>
              <a:rPr lang="en-US" altLang="zh-CN" sz="2800" b="1">
                <a:solidFill>
                  <a:schemeClr val="bg2">
                    <a:lumMod val="50000"/>
                  </a:schemeClr>
                </a:solidFill>
                <a:latin typeface="Times New Roman" panose="02020603050405020304" charset="0"/>
                <a:cs typeface="Times New Roman" panose="02020603050405020304" charset="0"/>
              </a:rPr>
              <a:t>a</a:t>
            </a:r>
            <a:r>
              <a:rPr lang="zh-CN" altLang="en-US" sz="2800" b="1">
                <a:solidFill>
                  <a:schemeClr val="bg2">
                    <a:lumMod val="50000"/>
                  </a:schemeClr>
                </a:solidFill>
                <a:latin typeface="Times New Roman" panose="02020603050405020304" charset="0"/>
                <a:cs typeface="Times New Roman" panose="02020603050405020304" charset="0"/>
              </a:rPr>
              <a:t> Role</a:t>
            </a:r>
            <a:endParaRPr lang="zh-CN" altLang="en-US" sz="2800" b="1">
              <a:solidFill>
                <a:schemeClr val="bg2">
                  <a:lumMod val="50000"/>
                </a:schemeClr>
              </a:solidFill>
              <a:latin typeface="Times New Roman" panose="02020603050405020304" charset="0"/>
              <a:cs typeface="Times New Roman" panose="02020603050405020304" charset="0"/>
            </a:endParaRPr>
          </a:p>
        </p:txBody>
      </p:sp>
      <p:sp>
        <p:nvSpPr>
          <p:cNvPr id="9" name="文本框 8"/>
          <p:cNvSpPr txBox="1"/>
          <p:nvPr/>
        </p:nvSpPr>
        <p:spPr>
          <a:xfrm>
            <a:off x="4695190" y="1887855"/>
            <a:ext cx="6717030" cy="4523105"/>
          </a:xfrm>
          <a:prstGeom prst="rect">
            <a:avLst/>
          </a:prstGeom>
          <a:noFill/>
        </p:spPr>
        <p:txBody>
          <a:bodyPr wrap="square" rtlCol="0">
            <a:spAutoFit/>
          </a:bodyPr>
          <a:p>
            <a:r>
              <a:rPr lang="zh-CN" altLang="en-US" sz="2400">
                <a:solidFill>
                  <a:schemeClr val="bg2">
                    <a:lumMod val="25000"/>
                  </a:schemeClr>
                </a:solidFill>
                <a:latin typeface="Times New Roman" panose="02020603050405020304" charset="0"/>
                <a:cs typeface="Times New Roman" panose="02020603050405020304" charset="0"/>
              </a:rPr>
              <a:t>As a main source of information in schools, the library is responsible for arousing students’ enthusiasm for classics reading by </a:t>
            </a:r>
            <a:r>
              <a:rPr lang="zh-CN" altLang="en-US" sz="2400" u="sng">
                <a:solidFill>
                  <a:schemeClr val="bg2">
                    <a:lumMod val="25000"/>
                  </a:schemeClr>
                </a:solidFill>
                <a:latin typeface="Times New Roman" panose="02020603050405020304" charset="0"/>
                <a:cs typeface="Times New Roman" panose="02020603050405020304" charset="0"/>
              </a:rPr>
              <a:t>innovating the service</a:t>
            </a:r>
            <a:r>
              <a:rPr lang="zh-CN" altLang="en-US" sz="2400">
                <a:solidFill>
                  <a:schemeClr val="bg2">
                    <a:lumMod val="25000"/>
                  </a:schemeClr>
                </a:solidFill>
                <a:latin typeface="Times New Roman" panose="02020603050405020304" charset="0"/>
                <a:cs typeface="Times New Roman" panose="02020603050405020304" charset="0"/>
              </a:rPr>
              <a:t>, </a:t>
            </a:r>
            <a:r>
              <a:rPr lang="zh-CN" altLang="en-US" sz="2400" u="sng">
                <a:solidFill>
                  <a:schemeClr val="bg2">
                    <a:lumMod val="25000"/>
                  </a:schemeClr>
                </a:solidFill>
                <a:latin typeface="Times New Roman" panose="02020603050405020304" charset="0"/>
                <a:cs typeface="Times New Roman" panose="02020603050405020304" charset="0"/>
              </a:rPr>
              <a:t>improving the quality of librarians</a:t>
            </a:r>
            <a:r>
              <a:rPr lang="zh-CN" altLang="en-US" sz="2400">
                <a:solidFill>
                  <a:schemeClr val="bg2">
                    <a:lumMod val="25000"/>
                  </a:schemeClr>
                </a:solidFill>
                <a:latin typeface="Times New Roman" panose="02020603050405020304" charset="0"/>
                <a:cs typeface="Times New Roman" panose="02020603050405020304" charset="0"/>
              </a:rPr>
              <a:t>, </a:t>
            </a:r>
            <a:r>
              <a:rPr lang="zh-CN" altLang="en-US" sz="2400" u="sng">
                <a:solidFill>
                  <a:schemeClr val="bg2">
                    <a:lumMod val="25000"/>
                  </a:schemeClr>
                </a:solidFill>
                <a:latin typeface="Times New Roman" panose="02020603050405020304" charset="0"/>
                <a:cs typeface="Times New Roman" panose="02020603050405020304" charset="0"/>
              </a:rPr>
              <a:t>training the reading promoters</a:t>
            </a:r>
            <a:r>
              <a:rPr lang="en-US" altLang="zh-CN" sz="2400">
                <a:solidFill>
                  <a:schemeClr val="bg2">
                    <a:lumMod val="25000"/>
                  </a:schemeClr>
                </a:solidFill>
                <a:latin typeface="Times New Roman" panose="02020603050405020304" charset="0"/>
                <a:cs typeface="Times New Roman" panose="02020603050405020304" charset="0"/>
              </a:rPr>
              <a:t>, </a:t>
            </a:r>
            <a:r>
              <a:rPr lang="zh-CN" altLang="en-US" sz="2400">
                <a:solidFill>
                  <a:schemeClr val="bg2">
                    <a:lumMod val="25000"/>
                  </a:schemeClr>
                </a:solidFill>
                <a:latin typeface="Times New Roman" panose="02020603050405020304" charset="0"/>
                <a:cs typeface="Times New Roman" panose="02020603050405020304" charset="0"/>
              </a:rPr>
              <a:t>etc. </a:t>
            </a:r>
            <a:endParaRPr lang="zh-CN" altLang="en-US" sz="2400">
              <a:solidFill>
                <a:schemeClr val="bg2">
                  <a:lumMod val="25000"/>
                </a:schemeClr>
              </a:solidFill>
              <a:latin typeface="Times New Roman" panose="02020603050405020304" charset="0"/>
              <a:cs typeface="Times New Roman" panose="02020603050405020304" charset="0"/>
            </a:endParaRPr>
          </a:p>
          <a:p>
            <a:endParaRPr lang="zh-CN" altLang="en-US" sz="2400">
              <a:solidFill>
                <a:schemeClr val="bg2">
                  <a:lumMod val="25000"/>
                </a:schemeClr>
              </a:solidFill>
              <a:latin typeface="Times New Roman" panose="02020603050405020304" charset="0"/>
              <a:cs typeface="Times New Roman" panose="02020603050405020304" charset="0"/>
            </a:endParaRPr>
          </a:p>
          <a:p>
            <a:r>
              <a:rPr lang="zh-CN" altLang="en-US" sz="2400" u="sng">
                <a:solidFill>
                  <a:schemeClr val="bg2">
                    <a:lumMod val="25000"/>
                  </a:schemeClr>
                </a:solidFill>
                <a:latin typeface="Times New Roman" panose="02020603050405020304" charset="0"/>
                <a:cs typeface="Times New Roman" panose="02020603050405020304" charset="0"/>
              </a:rPr>
              <a:t>More resources</a:t>
            </a:r>
            <a:r>
              <a:rPr lang="zh-CN" altLang="en-US" sz="2400">
                <a:solidFill>
                  <a:schemeClr val="bg2">
                    <a:lumMod val="25000"/>
                  </a:schemeClr>
                </a:solidFill>
                <a:latin typeface="Times New Roman" panose="02020603050405020304" charset="0"/>
                <a:cs typeface="Times New Roman" panose="02020603050405020304" charset="0"/>
              </a:rPr>
              <a:t>, including the database and the </a:t>
            </a:r>
            <a:endParaRPr lang="zh-CN" altLang="en-US" sz="2400">
              <a:solidFill>
                <a:schemeClr val="bg2">
                  <a:lumMod val="25000"/>
                </a:schemeClr>
              </a:solidFill>
              <a:latin typeface="Times New Roman" panose="02020603050405020304" charset="0"/>
              <a:cs typeface="Times New Roman" panose="02020603050405020304" charset="0"/>
            </a:endParaRPr>
          </a:p>
          <a:p>
            <a:r>
              <a:rPr lang="zh-CN" altLang="en-US" sz="2400">
                <a:solidFill>
                  <a:schemeClr val="bg2">
                    <a:lumMod val="25000"/>
                  </a:schemeClr>
                </a:solidFill>
                <a:latin typeface="Times New Roman" panose="02020603050405020304" charset="0"/>
                <a:cs typeface="Times New Roman" panose="02020603050405020304" charset="0"/>
              </a:rPr>
              <a:t>e-resource, should be provided for students. And the book review can be post online to attract more people to read classics. What’s more, </a:t>
            </a:r>
            <a:r>
              <a:rPr lang="zh-CN" altLang="en-US" sz="2400" u="sng">
                <a:solidFill>
                  <a:schemeClr val="bg2">
                    <a:lumMod val="25000"/>
                  </a:schemeClr>
                </a:solidFill>
                <a:latin typeface="Times New Roman" panose="02020603050405020304" charset="0"/>
                <a:cs typeface="Times New Roman" panose="02020603050405020304" charset="0"/>
              </a:rPr>
              <a:t>librarians</a:t>
            </a:r>
            <a:r>
              <a:rPr lang="zh-CN" altLang="en-US" sz="2400">
                <a:solidFill>
                  <a:schemeClr val="bg2">
                    <a:lumMod val="25000"/>
                  </a:schemeClr>
                </a:solidFill>
                <a:latin typeface="Times New Roman" panose="02020603050405020304" charset="0"/>
                <a:cs typeface="Times New Roman" panose="02020603050405020304" charset="0"/>
              </a:rPr>
              <a:t> are supposed to be familiar with the books so as to recommend proper ones when students ask them. </a:t>
            </a:r>
            <a:endParaRPr lang="zh-CN" altLang="en-US" sz="2400">
              <a:solidFill>
                <a:schemeClr val="bg2">
                  <a:lumMod val="25000"/>
                </a:schemeClr>
              </a:solidFill>
              <a:latin typeface="Times New Roman" panose="02020603050405020304" charset="0"/>
              <a:cs typeface="Times New Roman" panose="02020603050405020304" charset="0"/>
            </a:endParaRPr>
          </a:p>
        </p:txBody>
      </p:sp>
      <p:sp>
        <p:nvSpPr>
          <p:cNvPr id="13" name="文本框 12"/>
          <p:cNvSpPr txBox="1"/>
          <p:nvPr/>
        </p:nvSpPr>
        <p:spPr>
          <a:xfrm>
            <a:off x="2696210" y="491490"/>
            <a:ext cx="566420" cy="645160"/>
          </a:xfrm>
          <a:prstGeom prst="rect">
            <a:avLst/>
          </a:prstGeom>
          <a:noFill/>
        </p:spPr>
        <p:txBody>
          <a:bodyPr wrap="square" rtlCol="0">
            <a:spAutoFit/>
          </a:bodyPr>
          <a:p>
            <a:r>
              <a:rPr lang="en-US" altLang="zh-CN" sz="3600" b="1">
                <a:solidFill>
                  <a:schemeClr val="bg2">
                    <a:lumMod val="50000"/>
                  </a:schemeClr>
                </a:solidFill>
              </a:rPr>
              <a:t>3.</a:t>
            </a:r>
            <a:endParaRPr lang="en-US" altLang="zh-CN" sz="3600" b="1">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62630" y="702945"/>
            <a:ext cx="5536565" cy="717550"/>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7" name="矩形 6"/>
          <p:cNvSpPr/>
          <p:nvPr/>
        </p:nvSpPr>
        <p:spPr>
          <a:xfrm>
            <a:off x="2583815" y="532130"/>
            <a:ext cx="1316355" cy="563880"/>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5" name="矩形 4"/>
          <p:cNvSpPr/>
          <p:nvPr/>
        </p:nvSpPr>
        <p:spPr>
          <a:xfrm>
            <a:off x="451485" y="2120265"/>
            <a:ext cx="8687435" cy="4090670"/>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ea typeface="楷体" panose="02010609060101010101" pitchFamily="49" charset="-122"/>
            </a:endParaRPr>
          </a:p>
        </p:txBody>
      </p:sp>
      <p:sp>
        <p:nvSpPr>
          <p:cNvPr id="6" name="文本框 5"/>
          <p:cNvSpPr txBox="1"/>
          <p:nvPr/>
        </p:nvSpPr>
        <p:spPr>
          <a:xfrm>
            <a:off x="3394075" y="770255"/>
            <a:ext cx="5341620" cy="521970"/>
          </a:xfrm>
          <a:prstGeom prst="rect">
            <a:avLst/>
          </a:prstGeom>
          <a:noFill/>
        </p:spPr>
        <p:txBody>
          <a:bodyPr wrap="square" rtlCol="0">
            <a:spAutoFit/>
          </a:bodyPr>
          <a:p>
            <a:r>
              <a:rPr lang="zh-CN" altLang="en-US" sz="2800" b="1" u="sng">
                <a:solidFill>
                  <a:schemeClr val="bg2">
                    <a:lumMod val="50000"/>
                  </a:schemeClr>
                </a:solidFill>
                <a:latin typeface="Times New Roman" panose="02020603050405020304" charset="0"/>
                <a:cs typeface="Times New Roman" panose="02020603050405020304" charset="0"/>
              </a:rPr>
              <a:t>Teachers</a:t>
            </a:r>
            <a:r>
              <a:rPr lang="zh-CN" altLang="en-US" sz="2800" b="1">
                <a:solidFill>
                  <a:schemeClr val="bg2">
                    <a:lumMod val="50000"/>
                  </a:schemeClr>
                </a:solidFill>
                <a:latin typeface="Times New Roman" panose="02020603050405020304" charset="0"/>
                <a:cs typeface="Times New Roman" panose="02020603050405020304" charset="0"/>
              </a:rPr>
              <a:t> Should Set </a:t>
            </a:r>
            <a:r>
              <a:rPr lang="en-US" altLang="zh-CN" sz="2800" b="1">
                <a:solidFill>
                  <a:schemeClr val="bg2">
                    <a:lumMod val="50000"/>
                  </a:schemeClr>
                </a:solidFill>
                <a:latin typeface="Times New Roman" panose="02020603050405020304" charset="0"/>
                <a:cs typeface="Times New Roman" panose="02020603050405020304" charset="0"/>
              </a:rPr>
              <a:t>a</a:t>
            </a:r>
            <a:r>
              <a:rPr lang="zh-CN" altLang="en-US" sz="2800" b="1">
                <a:solidFill>
                  <a:schemeClr val="bg2">
                    <a:lumMod val="50000"/>
                  </a:schemeClr>
                </a:solidFill>
                <a:latin typeface="Times New Roman" panose="02020603050405020304" charset="0"/>
                <a:cs typeface="Times New Roman" panose="02020603050405020304" charset="0"/>
              </a:rPr>
              <a:t>n Example</a:t>
            </a:r>
            <a:endParaRPr lang="zh-CN" altLang="en-US" sz="2800" b="1">
              <a:solidFill>
                <a:schemeClr val="bg2">
                  <a:lumMod val="50000"/>
                </a:schemeClr>
              </a:solidFill>
              <a:latin typeface="Times New Roman" panose="02020603050405020304" charset="0"/>
              <a:cs typeface="Times New Roman" panose="02020603050405020304" charset="0"/>
            </a:endParaRPr>
          </a:p>
        </p:txBody>
      </p:sp>
      <p:sp>
        <p:nvSpPr>
          <p:cNvPr id="8" name="文本框 7"/>
          <p:cNvSpPr txBox="1"/>
          <p:nvPr/>
        </p:nvSpPr>
        <p:spPr>
          <a:xfrm>
            <a:off x="2696210" y="491490"/>
            <a:ext cx="566420" cy="645160"/>
          </a:xfrm>
          <a:prstGeom prst="rect">
            <a:avLst/>
          </a:prstGeom>
          <a:noFill/>
        </p:spPr>
        <p:txBody>
          <a:bodyPr wrap="square" rtlCol="0">
            <a:spAutoFit/>
          </a:bodyPr>
          <a:p>
            <a:r>
              <a:rPr lang="en-US" altLang="zh-CN" sz="3600" b="1">
                <a:solidFill>
                  <a:schemeClr val="bg2">
                    <a:lumMod val="50000"/>
                  </a:schemeClr>
                </a:solidFill>
              </a:rPr>
              <a:t>4.</a:t>
            </a:r>
            <a:endParaRPr lang="en-US" altLang="zh-CN" sz="3600" b="1">
              <a:solidFill>
                <a:schemeClr val="bg2">
                  <a:lumMod val="50000"/>
                </a:schemeClr>
              </a:solidFill>
            </a:endParaRPr>
          </a:p>
        </p:txBody>
      </p:sp>
      <p:sp>
        <p:nvSpPr>
          <p:cNvPr id="9" name="文本框 8"/>
          <p:cNvSpPr txBox="1"/>
          <p:nvPr/>
        </p:nvSpPr>
        <p:spPr>
          <a:xfrm>
            <a:off x="522605" y="2273300"/>
            <a:ext cx="8616315" cy="3784600"/>
          </a:xfrm>
          <a:prstGeom prst="rect">
            <a:avLst/>
          </a:prstGeom>
          <a:noFill/>
        </p:spPr>
        <p:txBody>
          <a:bodyPr wrap="square" rtlCol="0">
            <a:spAutoFit/>
          </a:bodyPr>
          <a:p>
            <a:r>
              <a:rPr sz="2400">
                <a:solidFill>
                  <a:schemeClr val="bg2">
                    <a:lumMod val="25000"/>
                  </a:schemeClr>
                </a:solidFill>
                <a:latin typeface="Times New Roman" panose="02020603050405020304" charset="0"/>
                <a:cs typeface="Times New Roman" panose="02020603050405020304" charset="0"/>
              </a:rPr>
              <a:t>As the saying goes, </a:t>
            </a:r>
            <a:r>
              <a:rPr lang="en-US" sz="2400">
                <a:solidFill>
                  <a:schemeClr val="bg2">
                    <a:lumMod val="25000"/>
                  </a:schemeClr>
                </a:solidFill>
                <a:latin typeface="Times New Roman" panose="02020603050405020304" charset="0"/>
                <a:cs typeface="Times New Roman" panose="02020603050405020304" charset="0"/>
              </a:rPr>
              <a:t>“</a:t>
            </a:r>
            <a:r>
              <a:rPr sz="2400">
                <a:solidFill>
                  <a:schemeClr val="bg2">
                    <a:lumMod val="25000"/>
                  </a:schemeClr>
                </a:solidFill>
                <a:latin typeface="Times New Roman" panose="02020603050405020304" charset="0"/>
                <a:cs typeface="Times New Roman" panose="02020603050405020304" charset="0"/>
              </a:rPr>
              <a:t>Teachers are not only disseminators of knowledge, but also models.</a:t>
            </a:r>
            <a:r>
              <a:rPr lang="en-US" sz="2400">
                <a:solidFill>
                  <a:schemeClr val="bg2">
                    <a:lumMod val="25000"/>
                  </a:schemeClr>
                </a:solidFill>
                <a:latin typeface="Times New Roman" panose="02020603050405020304" charset="0"/>
                <a:cs typeface="Times New Roman" panose="02020603050405020304" charset="0"/>
              </a:rPr>
              <a:t>”</a:t>
            </a:r>
            <a:r>
              <a:rPr sz="2400">
                <a:solidFill>
                  <a:schemeClr val="bg2">
                    <a:lumMod val="25000"/>
                  </a:schemeClr>
                </a:solidFill>
                <a:latin typeface="Times New Roman" panose="02020603050405020304" charset="0"/>
                <a:cs typeface="Times New Roman" panose="02020603050405020304" charset="0"/>
              </a:rPr>
              <a:t> To promote classics reading, teachers themselves ought to </a:t>
            </a:r>
            <a:r>
              <a:rPr sz="2400" u="sng">
                <a:solidFill>
                  <a:schemeClr val="bg2">
                    <a:lumMod val="25000"/>
                  </a:schemeClr>
                </a:solidFill>
                <a:latin typeface="Times New Roman" panose="02020603050405020304" charset="0"/>
                <a:cs typeface="Times New Roman" panose="02020603050405020304" charset="0"/>
              </a:rPr>
              <a:t>have a good command of classics</a:t>
            </a:r>
            <a:r>
              <a:rPr sz="2400">
                <a:solidFill>
                  <a:schemeClr val="bg2">
                    <a:lumMod val="25000"/>
                  </a:schemeClr>
                </a:solidFill>
                <a:latin typeface="Times New Roman" panose="02020603050405020304" charset="0"/>
                <a:cs typeface="Times New Roman" panose="02020603050405020304" charset="0"/>
              </a:rPr>
              <a:t>, guiding students to get a further understanding of classics. </a:t>
            </a:r>
            <a:endParaRPr sz="2400">
              <a:solidFill>
                <a:schemeClr val="bg2">
                  <a:lumMod val="25000"/>
                </a:schemeClr>
              </a:solidFill>
              <a:latin typeface="Times New Roman" panose="02020603050405020304" charset="0"/>
              <a:cs typeface="Times New Roman" panose="02020603050405020304" charset="0"/>
            </a:endParaRPr>
          </a:p>
          <a:p>
            <a:endParaRPr sz="2400">
              <a:solidFill>
                <a:schemeClr val="bg2">
                  <a:lumMod val="25000"/>
                </a:schemeClr>
              </a:solidFill>
              <a:latin typeface="Times New Roman" panose="02020603050405020304" charset="0"/>
              <a:cs typeface="Times New Roman" panose="02020603050405020304" charset="0"/>
            </a:endParaRPr>
          </a:p>
          <a:p>
            <a:r>
              <a:rPr lang="zh-CN" altLang="en-US" sz="2400">
                <a:solidFill>
                  <a:schemeClr val="bg2">
                    <a:lumMod val="25000"/>
                  </a:schemeClr>
                </a:solidFill>
                <a:latin typeface="Times New Roman" panose="02020603050405020304" charset="0"/>
                <a:cs typeface="Times New Roman" panose="02020603050405020304" charset="0"/>
              </a:rPr>
              <a:t>It is suggested that teachers </a:t>
            </a:r>
            <a:r>
              <a:rPr lang="zh-CN" altLang="en-US" sz="2400" u="sng">
                <a:solidFill>
                  <a:schemeClr val="bg2">
                    <a:lumMod val="25000"/>
                  </a:schemeClr>
                </a:solidFill>
                <a:latin typeface="Times New Roman" panose="02020603050405020304" charset="0"/>
                <a:cs typeface="Times New Roman" panose="02020603050405020304" charset="0"/>
              </a:rPr>
              <a:t>explore hot topics</a:t>
            </a:r>
            <a:r>
              <a:rPr lang="zh-CN" altLang="en-US" sz="2400">
                <a:solidFill>
                  <a:schemeClr val="bg2">
                    <a:lumMod val="25000"/>
                  </a:schemeClr>
                </a:solidFill>
                <a:latin typeface="Times New Roman" panose="02020603050405020304" charset="0"/>
                <a:cs typeface="Times New Roman" panose="02020603050405020304" charset="0"/>
              </a:rPr>
              <a:t> from the classics and discuss them in class, which may effectively enlighten students on classics reading. Besides, it is also a good idea for teachers to </a:t>
            </a:r>
            <a:r>
              <a:rPr lang="zh-CN" altLang="en-US" sz="2400" u="sng">
                <a:solidFill>
                  <a:schemeClr val="bg2">
                    <a:lumMod val="25000"/>
                  </a:schemeClr>
                </a:solidFill>
                <a:latin typeface="Times New Roman" panose="02020603050405020304" charset="0"/>
                <a:cs typeface="Times New Roman" panose="02020603050405020304" charset="0"/>
              </a:rPr>
              <a:t>assign some reading tasks</a:t>
            </a:r>
            <a:r>
              <a:rPr lang="zh-CN" altLang="en-US" sz="2400">
                <a:solidFill>
                  <a:schemeClr val="bg2">
                    <a:lumMod val="25000"/>
                  </a:schemeClr>
                </a:solidFill>
                <a:latin typeface="Times New Roman" panose="02020603050405020304" charset="0"/>
                <a:cs typeface="Times New Roman" panose="02020603050405020304" charset="0"/>
              </a:rPr>
              <a:t> after class, to make students learn more about classics.</a:t>
            </a:r>
            <a:endParaRPr lang="zh-CN" altLang="en-US" sz="2400">
              <a:solidFill>
                <a:schemeClr val="bg2">
                  <a:lumMod val="25000"/>
                </a:schemeClr>
              </a:solidFill>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7954645" y="2807970"/>
            <a:ext cx="4272915" cy="3712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ags/tag1.xml><?xml version="1.0" encoding="utf-8"?>
<p:tagLst xmlns:p="http://schemas.openxmlformats.org/presentationml/2006/main">
  <p:tag name="PA" val="v4.3.3"/>
</p:tagLst>
</file>

<file path=ppt/tags/tag2.xml><?xml version="1.0" encoding="utf-8"?>
<p:tagLst xmlns:p="http://schemas.openxmlformats.org/presentationml/2006/main">
  <p:tag name="PA" val="v4.3.3"/>
</p:tagLst>
</file>

<file path=ppt/tags/tag3.xml><?xml version="1.0" encoding="utf-8"?>
<p:tagLst xmlns:p="http://schemas.openxmlformats.org/presentationml/2006/main">
  <p:tag name="PA" val="v4.3.3"/>
</p:tagLst>
</file>

<file path=ppt/tags/tag4.xml><?xml version="1.0" encoding="utf-8"?>
<p:tagLst xmlns:p="http://schemas.openxmlformats.org/presentationml/2006/main">
  <p:tag name="ISPRING_PRESENTATION_TITLE" val="3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3315</Words>
  <Application>WPS 演示</Application>
  <PresentationFormat>自定义</PresentationFormat>
  <Paragraphs>57</Paragraphs>
  <Slides>10</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10</vt:i4>
      </vt:variant>
    </vt:vector>
  </HeadingPairs>
  <TitlesOfParts>
    <vt:vector size="32" baseType="lpstr">
      <vt:lpstr>Arial</vt:lpstr>
      <vt:lpstr>宋体</vt:lpstr>
      <vt:lpstr>Wingdings</vt:lpstr>
      <vt:lpstr>Calibri</vt:lpstr>
      <vt:lpstr>楷体</vt:lpstr>
      <vt:lpstr>Times New Roman</vt:lpstr>
      <vt:lpstr>Arial</vt:lpstr>
      <vt:lpstr>Wingdings</vt:lpstr>
      <vt:lpstr>方正清刻本悦宋简体</vt:lpstr>
      <vt:lpstr>badashanren</vt:lpstr>
      <vt:lpstr>MS UI Gothic</vt:lpstr>
      <vt:lpstr>微软雅黑</vt:lpstr>
      <vt:lpstr>Century Gothic</vt:lpstr>
      <vt:lpstr>WenYue GuDianMingChaoTi (Non-Commercial Use)</vt:lpstr>
      <vt:lpstr>等线</vt:lpstr>
      <vt:lpstr>Arial Unicode MS</vt:lpstr>
      <vt:lpstr>等线 Light</vt:lpstr>
      <vt:lpstr>Playfair Display Black</vt:lpstr>
      <vt:lpstr>Segoe Print</vt:lpstr>
      <vt:lpstr>Hiragino Sans GB W3</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xiexiexiaoying</cp:lastModifiedBy>
  <cp:revision>154</cp:revision>
  <dcterms:created xsi:type="dcterms:W3CDTF">2018-09-26T04:37:00Z</dcterms:created>
  <dcterms:modified xsi:type="dcterms:W3CDTF">2022-03-23T14:38:23Z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ies>
</file>