
<file path=[Content_Types].xml><?xml version="1.0" encoding="utf-8"?>
<Types xmlns="http://schemas.openxmlformats.org/package/2006/content-types">
  <Default Extension="bin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81" r:id="rId4"/>
    <p:sldId id="292" r:id="rId5"/>
    <p:sldId id="282" r:id="rId6"/>
    <p:sldId id="283" r:id="rId7"/>
    <p:sldId id="286" r:id="rId8"/>
    <p:sldId id="284" r:id="rId9"/>
    <p:sldId id="285" r:id="rId10"/>
    <p:sldId id="287" r:id="rId11"/>
    <p:sldId id="288" r:id="rId12"/>
    <p:sldId id="289" r:id="rId13"/>
    <p:sldId id="293" r:id="rId14"/>
    <p:sldId id="29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5244" autoAdjust="0"/>
  </p:normalViewPr>
  <p:slideViewPr>
    <p:cSldViewPr snapToGrid="0">
      <p:cViewPr varScale="1">
        <p:scale>
          <a:sx n="92" d="100"/>
          <a:sy n="92" d="100"/>
        </p:scale>
        <p:origin x="228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149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</p:spTree>
    <p:extLst>
      <p:ext uri="{BB962C8B-B14F-4D97-AF65-F5344CB8AC3E}">
        <p14:creationId xmlns:p14="http://schemas.microsoft.com/office/powerpoint/2010/main" val="36945850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楷体"/>
        <a:ea typeface="楷体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AC8BE-5C5A-CAFA-E2D5-46BDDF0A8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8FAFD1-9484-1A5A-D7A0-256BC0F1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1665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F290-B54D-DC5E-2D4A-D84B85981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2A8AA-84D2-F95D-B1ED-C5F418F89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377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1835-CFAE-18F5-1643-2A863D65E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EEF3FB-B40D-4C03-3654-A7FA7F2A7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9962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61A3-4BB9-9437-1EB6-787A21F4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1D7C62-3A0B-7DBC-009A-5DD8677FE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203047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BE9A3-C446-1AA5-4DE6-009D6C42A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434B7B-E2B5-667F-53F7-A8FF71065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3553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9F7F-77BD-0E43-64B4-E8E9EF90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A85B5F-097C-29B8-E3F0-6EC4FCE4D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944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8B9D4-BEA5-0373-1D6A-A46F22F7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C0142D-F5C1-AFE8-87AA-B6433CE2D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2904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5374D-B48E-D793-13B0-537D9EA5F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E0E477-F5BD-132D-2F6D-19D15B04C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05928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B658-89AF-5F64-D518-CE1FB8E1F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D7A7DE-6C13-56AD-5570-9E2F9A72F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9112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687E-ED8B-3693-BCD8-DEB18C74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EF2941-CA9C-9ADC-0996-BA2AF10F1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92209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E1DE-4F55-C6EE-51DA-E4E4D112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F93001-58EE-01D8-66F9-630665F6E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633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202FE-2668-31B1-16FD-99078EAFE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D797F8-1CE5-D765-142F-A90908474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3115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3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880980980908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34620" y="140970"/>
            <a:ext cx="11921490" cy="6574790"/>
          </a:xfrm>
          <a:prstGeom prst="rect">
            <a:avLst/>
          </a:prstGeom>
          <a:solidFill>
            <a:schemeClr val="bg1"/>
          </a:solidFill>
          <a:ln>
            <a:solidFill>
              <a:srgbClr val="5D8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/>
              <a:ea typeface="楷体"/>
              <a:cs typeface="楷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98097879799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418"/>
            <a:ext cx="12192000" cy="6856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1255" y="1399309"/>
            <a:ext cx="8291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latin typeface="Times New Roman" panose="02020603050405020304" pitchFamily="18" charset="0"/>
                <a:ea typeface="华文行楷" panose="0201080004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Chinese Paper-cutting</a:t>
            </a:r>
            <a:endParaRPr lang="zh-CN" altLang="en-US" sz="7200" dirty="0">
              <a:latin typeface="Times New Roman" panose="02020603050405020304" pitchFamily="18" charset="0"/>
              <a:ea typeface="华文行楷" panose="02010800040101010101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79389" y="3227744"/>
            <a:ext cx="673106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zh-CN" sz="4000" dirty="0">
              <a:solidFill>
                <a:schemeClr val="bg1">
                  <a:lumMod val="50000"/>
                </a:schemeClr>
              </a:solidFill>
              <a:latin typeface="楷体"/>
              <a:ea typeface="楷体"/>
              <a:cs typeface="楷体" panose="02010609060101010101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67491" y="4848429"/>
            <a:ext cx="2942563" cy="463556"/>
          </a:xfrm>
          <a:prstGeom prst="rect">
            <a:avLst/>
          </a:prstGeom>
          <a:solidFill>
            <a:srgbClr val="5D8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楷体"/>
                <a:ea typeface="楷体"/>
                <a:cs typeface="楷体" panose="02010609060101010101" charset="-122"/>
              </a:rPr>
              <a:t>Presenter</a:t>
            </a:r>
            <a:r>
              <a:rPr lang="zh-CN" altLang="en-US" sz="2000" b="1" dirty="0">
                <a:solidFill>
                  <a:schemeClr val="bg1"/>
                </a:solidFill>
                <a:latin typeface="楷体"/>
                <a:ea typeface="楷体"/>
                <a:cs typeface="楷体" panose="02010609060101010101" charset="-122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latin typeface="楷体"/>
                <a:ea typeface="楷体"/>
                <a:cs typeface="楷体" panose="02010609060101010101" charset="-122"/>
              </a:rPr>
              <a:t>Liu Xin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2E5C4-FD76-F9B1-2A09-FAEAC7E64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A6C85860-7FDB-56A4-3FAD-5892A70B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E5C97B6-6310-B67A-431C-59035F8437C5}"/>
              </a:ext>
            </a:extLst>
          </p:cNvPr>
          <p:cNvSpPr txBox="1"/>
          <p:nvPr/>
        </p:nvSpPr>
        <p:spPr>
          <a:xfrm>
            <a:off x="159328" y="249382"/>
            <a:ext cx="11284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Methods and techniques—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Yin-Yang</a:t>
            </a:r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纤黑体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carving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阴阳刻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9E1E6C-1A4D-0687-AA40-B59C7C371C92}"/>
              </a:ext>
            </a:extLst>
          </p:cNvPr>
          <p:cNvSpPr txBox="1"/>
          <p:nvPr/>
        </p:nvSpPr>
        <p:spPr>
          <a:xfrm>
            <a:off x="242455" y="1316182"/>
            <a:ext cx="56110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Yin carving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: to carve away the outline that represent the structure of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Yang carving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is the opposite way, where the blanks are removed and the outline lines are retained.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Yin-Yang carving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: combination of Yin carving and Yang carving.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DD062A-594B-3A2A-422C-D480624B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70" y="1202848"/>
            <a:ext cx="2006312" cy="13988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D7AAA82-AC07-644F-7E48-FC2A1C699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1715" y="2821213"/>
            <a:ext cx="2235315" cy="20956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A292C7E-E237-2415-1AC6-2C3A7FFD8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70" y="4659136"/>
            <a:ext cx="2070206" cy="1725292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6050B537-78E1-0EB3-0D67-F5F372B18DF8}"/>
              </a:ext>
            </a:extLst>
          </p:cNvPr>
          <p:cNvSpPr/>
          <p:nvPr/>
        </p:nvSpPr>
        <p:spPr>
          <a:xfrm>
            <a:off x="5922817" y="1655620"/>
            <a:ext cx="1068463" cy="70630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3683E3E3-2D3D-DC6A-688C-A32A97F40F98}"/>
              </a:ext>
            </a:extLst>
          </p:cNvPr>
          <p:cNvSpPr/>
          <p:nvPr/>
        </p:nvSpPr>
        <p:spPr>
          <a:xfrm>
            <a:off x="5922817" y="3380510"/>
            <a:ext cx="1046021" cy="7547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EC21547F-9F2D-9E01-3C45-DBE5D69EE20B}"/>
              </a:ext>
            </a:extLst>
          </p:cNvPr>
          <p:cNvSpPr/>
          <p:nvPr/>
        </p:nvSpPr>
        <p:spPr>
          <a:xfrm>
            <a:off x="5922817" y="5146964"/>
            <a:ext cx="1068463" cy="706304"/>
          </a:xfrm>
          <a:prstGeom prst="rightArrow">
            <a:avLst>
              <a:gd name="adj1" fmla="val 50000"/>
              <a:gd name="adj2" fmla="val 491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80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32D08-6775-83D0-FE55-24F8C19B3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56CC674A-3EB5-97B6-1CA8-2BDE09281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34C88D-3EDD-CCBC-7F7E-E56F2DFBB751}"/>
              </a:ext>
            </a:extLst>
          </p:cNvPr>
          <p:cNvSpPr txBox="1"/>
          <p:nvPr/>
        </p:nvSpPr>
        <p:spPr>
          <a:xfrm>
            <a:off x="755073" y="411126"/>
            <a:ext cx="8998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Methods and techniques—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perforation </a:t>
            </a:r>
            <a:r>
              <a:rPr lang="zh-CN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刺孔</a:t>
            </a:r>
          </a:p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6F56FB-BFAE-D020-83DF-BB6B4612630E}"/>
              </a:ext>
            </a:extLst>
          </p:cNvPr>
          <p:cNvSpPr/>
          <p:nvPr/>
        </p:nvSpPr>
        <p:spPr>
          <a:xfrm>
            <a:off x="755071" y="2105891"/>
            <a:ext cx="7079673" cy="22933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Using a knife or scissor to outline the basic shape on the paper, and then use a needle to puncture holes in the design.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DEC55A-2511-A092-7E8F-FD5408EAE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700" y="2123439"/>
            <a:ext cx="2073600" cy="20708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DD2F17DB-B506-3D67-9F05-1B967E69A74B}"/>
              </a:ext>
            </a:extLst>
          </p:cNvPr>
          <p:cNvSpPr/>
          <p:nvPr/>
        </p:nvSpPr>
        <p:spPr>
          <a:xfrm>
            <a:off x="8330592" y="3010268"/>
            <a:ext cx="978408" cy="484632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66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7765E-D0F0-06C6-869E-F40D0C8E6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3702F28B-9C20-2152-F68D-B055C428F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68976DD-87BA-4869-18C5-7A98EDEDEC77}"/>
              </a:ext>
            </a:extLst>
          </p:cNvPr>
          <p:cNvSpPr txBox="1"/>
          <p:nvPr/>
        </p:nvSpPr>
        <p:spPr>
          <a:xfrm>
            <a:off x="637309" y="429491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Common features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  <a:cs typeface="阿里巴巴普惠体" panose="00020600040101010101" charset="-122"/>
              <a:sym typeface="思源宋体 CN" panose="02020400000000000000" pitchFamily="18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176DB6-088F-DBC5-BC4E-3F9785D242EA}"/>
              </a:ext>
            </a:extLst>
          </p:cNvPr>
          <p:cNvSpPr/>
          <p:nvPr/>
        </p:nvSpPr>
        <p:spPr>
          <a:xfrm>
            <a:off x="845127" y="1433945"/>
            <a:ext cx="7079672" cy="43503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There are many images in paper-cutting, and one of the similarities is the exaggeration of the subject. Through paper-cutting, people make up beautiful images to promote the creativity of man in conquering nature, to build their ideal world, and to inspire the courage to continue the struggle.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C9887-62A4-E3DE-DB00-69755AB05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019DBB91-0357-F331-1812-B3C4CA563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pic>
        <p:nvPicPr>
          <p:cNvPr id="3" name="视频 2">
            <a:hlinkClick r:id="" action="ppaction://media"/>
            <a:extLst>
              <a:ext uri="{FF2B5EF4-FFF2-40B4-BE49-F238E27FC236}">
                <a16:creationId xmlns:a16="http://schemas.microsoft.com/office/drawing/2014/main" id="{2729D1A8-58AF-9655-642C-5A34F8096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38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CFCD-12FD-E4C3-F8F1-EF95FA6E2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C29668EF-F4F0-2CE2-9BAB-4E25EF682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CA592DE-C141-0974-718B-3CB7BD570C51}"/>
              </a:ext>
            </a:extLst>
          </p:cNvPr>
          <p:cNvSpPr txBox="1"/>
          <p:nvPr/>
        </p:nvSpPr>
        <p:spPr>
          <a:xfrm>
            <a:off x="2043546" y="1814945"/>
            <a:ext cx="7621732" cy="188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Thanks</a:t>
            </a:r>
            <a:endParaRPr kumimoji="0" lang="zh-CN" altLang="en-US" sz="8800" b="0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782"/>
            <a:ext cx="12192000" cy="685673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DA8A308-B29F-2298-B88C-BBEFF7A4C838}"/>
              </a:ext>
            </a:extLst>
          </p:cNvPr>
          <p:cNvSpPr txBox="1"/>
          <p:nvPr/>
        </p:nvSpPr>
        <p:spPr>
          <a:xfrm>
            <a:off x="4779818" y="374073"/>
            <a:ext cx="595052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lang="en-US" altLang="zh-CN" sz="3600" dirty="0">
              <a:solidFill>
                <a:srgbClr val="C00000"/>
              </a:solidFill>
              <a:latin typeface="Aa放放隶书" panose="02010600010101010101" charset="-122"/>
              <a:ea typeface="Aa放放隶书" panose="02010600010101010101" charset="-122"/>
            </a:endParaRPr>
          </a:p>
          <a:p>
            <a:pPr lvl="0">
              <a:defRPr/>
            </a:pPr>
            <a:endParaRPr lang="en-US" altLang="zh-CN" sz="3600" dirty="0">
              <a:solidFill>
                <a:srgbClr val="C00000"/>
              </a:solidFill>
              <a:latin typeface="Aa放放隶书" panose="02010600010101010101" charset="-122"/>
              <a:ea typeface="Aa放放隶书" panose="02010600010101010101" charset="-122"/>
            </a:endParaRP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</a:rPr>
              <a:t>Brief introduction</a:t>
            </a: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3600" b="1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</a:endParaRP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</a:rPr>
              <a:t>Classification</a:t>
            </a: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3600" b="1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</a:endParaRP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</a:rPr>
              <a:t>Methods and techniques</a:t>
            </a: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3600" b="1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</a:endParaRPr>
          </a:p>
          <a:p>
            <a:pPr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</a:rPr>
              <a:t>Common features</a:t>
            </a:r>
            <a:endParaRPr lang="zh-CN" altLang="en-US" sz="3600" b="1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altLang="zh-CN" sz="3600" dirty="0">
              <a:solidFill>
                <a:srgbClr val="C00000"/>
              </a:solidFill>
              <a:latin typeface="Aa放放隶书" panose="02010600010101010101" charset="-122"/>
              <a:ea typeface="Aa放放隶书" panose="02010600010101010101" charset="-122"/>
            </a:endParaRPr>
          </a:p>
        </p:txBody>
      </p:sp>
      <p:sp>
        <p:nvSpPr>
          <p:cNvPr id="6" name="卷形: 水平 5">
            <a:extLst>
              <a:ext uri="{FF2B5EF4-FFF2-40B4-BE49-F238E27FC236}">
                <a16:creationId xmlns:a16="http://schemas.microsoft.com/office/drawing/2014/main" id="{684EA93F-B87F-EEA9-1AB7-7BBB746E44DA}"/>
              </a:ext>
            </a:extLst>
          </p:cNvPr>
          <p:cNvSpPr/>
          <p:nvPr/>
        </p:nvSpPr>
        <p:spPr>
          <a:xfrm>
            <a:off x="142092" y="2777836"/>
            <a:ext cx="3678299" cy="1327077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3C14C0A5-43FE-5FAB-D987-CBBDFA381441}"/>
              </a:ext>
            </a:extLst>
          </p:cNvPr>
          <p:cNvSpPr/>
          <p:nvPr/>
        </p:nvSpPr>
        <p:spPr>
          <a:xfrm>
            <a:off x="3962482" y="1656628"/>
            <a:ext cx="721518" cy="371200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3A3D5-067A-8354-E46B-8D45687E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316C9DB3-81B2-6F04-4F13-F8C7FBF6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C8D4FB7-D9B3-A12F-6A59-7887F2AE5161}"/>
              </a:ext>
            </a:extLst>
          </p:cNvPr>
          <p:cNvSpPr txBox="1"/>
          <p:nvPr/>
        </p:nvSpPr>
        <p:spPr>
          <a:xfrm>
            <a:off x="1681595" y="1467298"/>
            <a:ext cx="9355282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7AF571-E1F0-6712-4D55-F3B963C16413}"/>
              </a:ext>
            </a:extLst>
          </p:cNvPr>
          <p:cNvSpPr txBox="1"/>
          <p:nvPr/>
        </p:nvSpPr>
        <p:spPr>
          <a:xfrm>
            <a:off x="644236" y="351687"/>
            <a:ext cx="8749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Brief introduction</a:t>
            </a:r>
            <a:r>
              <a:rPr lang="zh-CN" altLang="en-US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E5D4D7-02BA-6B0D-088F-2B5F8A72EF43}"/>
              </a:ext>
            </a:extLst>
          </p:cNvPr>
          <p:cNvSpPr txBox="1"/>
          <p:nvPr/>
        </p:nvSpPr>
        <p:spPr>
          <a:xfrm>
            <a:off x="526472" y="1467298"/>
            <a:ext cx="9275618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Paper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was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invented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in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the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Western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Han</a:t>
            </a:r>
            <a:r>
              <a:rPr lang="zh-CN" altLang="en-US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Dynasty.</a:t>
            </a:r>
            <a:endParaRPr lang="zh-CN" altLang="en-US" sz="2800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There were already artists who cut paper as a profession during 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Song Dynasty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In 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Ming and Qing Dynasties</a:t>
            </a:r>
            <a:r>
              <a:rPr lang="en-US" altLang="zh-CN" sz="2800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, the art of paper-cutting reached its heyday.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8C9661-F265-3C8B-6BEB-3FDF3B70C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38" y="4412869"/>
            <a:ext cx="2903486" cy="30848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531525-E040-62BE-115E-B0D220E9A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19" y="1721927"/>
            <a:ext cx="3141924" cy="2610582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6129449A-38E9-F6F7-DAA3-44B11381ABE7}"/>
              </a:ext>
            </a:extLst>
          </p:cNvPr>
          <p:cNvSpPr/>
          <p:nvPr/>
        </p:nvSpPr>
        <p:spPr>
          <a:xfrm>
            <a:off x="8506691" y="3027218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F7809B7F-15CF-665A-87BC-3C3F64328B09}"/>
              </a:ext>
            </a:extLst>
          </p:cNvPr>
          <p:cNvSpPr/>
          <p:nvPr/>
        </p:nvSpPr>
        <p:spPr>
          <a:xfrm>
            <a:off x="4751659" y="4074856"/>
            <a:ext cx="484632" cy="97840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7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240E5-6EBA-28BA-4156-C1565A15C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B8714377-1289-A52C-DEF7-3ADCFEF9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6276A1-010C-16AE-B345-47376BFD79BE}"/>
              </a:ext>
            </a:extLst>
          </p:cNvPr>
          <p:cNvSpPr txBox="1"/>
          <p:nvPr/>
        </p:nvSpPr>
        <p:spPr>
          <a:xfrm>
            <a:off x="647922" y="1198418"/>
            <a:ext cx="80942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 dirty="0">
              <a:latin typeface="Times New Roman" panose="02020603050405020304" pitchFamily="18" charset="0"/>
              <a:ea typeface="Aa放放隶书" panose="0201060001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93EAC-F136-6C01-B943-F4A470918476}"/>
              </a:ext>
            </a:extLst>
          </p:cNvPr>
          <p:cNvSpPr txBox="1"/>
          <p:nvPr/>
        </p:nvSpPr>
        <p:spPr>
          <a:xfrm>
            <a:off x="554183" y="450273"/>
            <a:ext cx="5659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Brief introduction</a:t>
            </a:r>
            <a:r>
              <a:rPr lang="zh-CN" altLang="en-US" sz="3600" b="1" dirty="0">
                <a:latin typeface="Times New Roman" panose="02020603050405020304" pitchFamily="18" charset="0"/>
                <a:ea typeface="Aa放放隶书" panose="02010600010101010101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F54A62-40D0-97DE-2DF9-006223037164}"/>
              </a:ext>
            </a:extLst>
          </p:cNvPr>
          <p:cNvSpPr txBox="1"/>
          <p:nvPr/>
        </p:nvSpPr>
        <p:spPr>
          <a:xfrm>
            <a:off x="505691" y="1545608"/>
            <a:ext cx="8672945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The warm water washes my feet,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And the paper cut uplifts my soul.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F35F643-D373-A02F-AEB4-2C23AB797A8C}"/>
              </a:ext>
            </a:extLst>
          </p:cNvPr>
          <p:cNvSpPr txBox="1"/>
          <p:nvPr/>
        </p:nvSpPr>
        <p:spPr>
          <a:xfrm>
            <a:off x="647922" y="3138055"/>
            <a:ext cx="76578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暖汤濯我足，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  <a:p>
            <a:pPr lvl="0"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剪纸招我魂。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  <a:p>
            <a:pPr lvl="0"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          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杜甫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《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彭衙行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》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01A80BD-A240-3FE5-1E33-AB0DAE16F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36" y="1198418"/>
            <a:ext cx="373726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0B482-A4E5-C018-5A43-9F3F9747F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B69656ED-767E-3726-802E-3A75ECE0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1659C6-F13F-87F9-A428-7E56C06B4E98}"/>
              </a:ext>
            </a:extLst>
          </p:cNvPr>
          <p:cNvSpPr txBox="1"/>
          <p:nvPr/>
        </p:nvSpPr>
        <p:spPr>
          <a:xfrm>
            <a:off x="299605" y="498764"/>
            <a:ext cx="10867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Classification—</a:t>
            </a:r>
            <a:r>
              <a:rPr lang="en-US" altLang="zh-CN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Monochrome Paper-Cutting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单色剪纸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73B203-4856-393F-8988-C54A85DEAD04}"/>
              </a:ext>
            </a:extLst>
          </p:cNvPr>
          <p:cNvSpPr txBox="1"/>
          <p:nvPr/>
        </p:nvSpPr>
        <p:spPr>
          <a:xfrm>
            <a:off x="491835" y="1579419"/>
            <a:ext cx="8686801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most basic form, has only one color such as red, green and so on.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泡沫の夏" panose="02010600010101010101" charset="-122"/>
              <a:cs typeface="Times New Roman" panose="02020603050405020304" pitchFamily="18" charset="0"/>
              <a:sym typeface="纤黑体" panose="02000000000000000000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Mainly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used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for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window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decorations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and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embroidery base patterns.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1D6061-652C-1A17-4655-4C92FA531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650" y="4179618"/>
            <a:ext cx="2723506" cy="24657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A9B8B1-0D5C-E25A-C127-4019BC717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38" y="3625904"/>
            <a:ext cx="3645637" cy="39834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C2E2A2-38EE-C26B-BF87-993DE425C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5" y="3855468"/>
            <a:ext cx="2951018" cy="3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413C-DAED-4591-8EB8-8DF56D209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747D8BA9-69FB-3982-AEFC-4408B70C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5AE3A3F-343A-3801-5436-77A211711956}"/>
              </a:ext>
            </a:extLst>
          </p:cNvPr>
          <p:cNvSpPr txBox="1"/>
          <p:nvPr/>
        </p:nvSpPr>
        <p:spPr>
          <a:xfrm>
            <a:off x="394855" y="637310"/>
            <a:ext cx="10037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Classification—</a:t>
            </a:r>
            <a:r>
              <a:rPr lang="en-US" altLang="zh-CN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Colorful paper-cutting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彩色剪纸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9E48FD-FBEA-6435-5CA6-3A8BC75E3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2328617"/>
            <a:ext cx="3532908" cy="30998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680625-3FC9-1637-1C4A-3790BBBDD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30" y="2328617"/>
            <a:ext cx="3899100" cy="30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6997-363A-534B-E1FE-13026953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2184A64D-0665-6C27-1B15-FA373869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555317-3B3D-CBFF-7EAF-66068DAF4083}"/>
              </a:ext>
            </a:extLst>
          </p:cNvPr>
          <p:cNvSpPr txBox="1"/>
          <p:nvPr/>
        </p:nvSpPr>
        <p:spPr>
          <a:xfrm>
            <a:off x="394855" y="637310"/>
            <a:ext cx="10210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Classification—</a:t>
            </a:r>
            <a:r>
              <a:rPr lang="en-US" altLang="zh-CN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Colorful paper-cutting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彩色剪纸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36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8CC691B-B42B-C68C-E0E0-05631E42E0F6}"/>
              </a:ext>
            </a:extLst>
          </p:cNvPr>
          <p:cNvSpPr/>
          <p:nvPr/>
        </p:nvSpPr>
        <p:spPr>
          <a:xfrm>
            <a:off x="955964" y="1837639"/>
            <a:ext cx="7765472" cy="3427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A variety of colors, creating a visual impact.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The form and technique of color paper-cutting is gradually increasing, with dot dyeing, overlaying, color separation and color filling.</a:t>
            </a:r>
          </a:p>
        </p:txBody>
      </p:sp>
    </p:spTree>
    <p:extLst>
      <p:ext uri="{BB962C8B-B14F-4D97-AF65-F5344CB8AC3E}">
        <p14:creationId xmlns:p14="http://schemas.microsoft.com/office/powerpoint/2010/main" val="150586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466A-D14E-9C0C-03E5-D32062F50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989B24BB-8899-9CB4-AE2F-53534DAB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202D7D-B787-EBC9-4866-E4FC2B99B0DF}"/>
              </a:ext>
            </a:extLst>
          </p:cNvPr>
          <p:cNvSpPr txBox="1"/>
          <p:nvPr/>
        </p:nvSpPr>
        <p:spPr>
          <a:xfrm>
            <a:off x="415635" y="477982"/>
            <a:ext cx="9843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Classification—</a:t>
            </a:r>
            <a:r>
              <a:rPr lang="en-US" altLang="zh-CN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Three-dimensional paper-cutting </a:t>
            </a:r>
          </a:p>
          <a:p>
            <a:pPr lvl="0" algn="ctr">
              <a:defRPr/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立体剪纸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0AF2D0-F9AA-8C03-2A99-502169244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963" y="3428365"/>
            <a:ext cx="3692237" cy="32885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E97DA25-E256-CE2B-9F17-F2D9AD318A00}"/>
              </a:ext>
            </a:extLst>
          </p:cNvPr>
          <p:cNvSpPr/>
          <p:nvPr/>
        </p:nvSpPr>
        <p:spPr>
          <a:xfrm>
            <a:off x="568035" y="1925781"/>
            <a:ext cx="5957455" cy="36368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It can be monochrome or colored.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It is a new type of paper-cutting that resembles sculpture, and can be used for ornamental modelling.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016984-101D-D234-85BB-AA950C8EE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3" y="658090"/>
            <a:ext cx="3581397" cy="33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0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E9935-FF41-A3AA-A074-D7F251CE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809809809089">
            <a:extLst>
              <a:ext uri="{FF2B5EF4-FFF2-40B4-BE49-F238E27FC236}">
                <a16:creationId xmlns:a16="http://schemas.microsoft.com/office/drawing/2014/main" id="{D4DD1CA1-16C6-C106-5D04-E0998D43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D15362-4441-B6FD-61BF-786E6BBBA5F7}"/>
              </a:ext>
            </a:extLst>
          </p:cNvPr>
          <p:cNvSpPr txBox="1"/>
          <p:nvPr/>
        </p:nvSpPr>
        <p:spPr>
          <a:xfrm>
            <a:off x="284018" y="768927"/>
            <a:ext cx="8582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Methods and techniques—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Folding </a:t>
            </a:r>
            <a:r>
              <a:rPr lang="zh-CN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折叠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3F6572-8097-9A81-C5AC-EE7B05038759}"/>
              </a:ext>
            </a:extLst>
          </p:cNvPr>
          <p:cNvSpPr txBox="1"/>
          <p:nvPr/>
        </p:nvSpPr>
        <p:spPr>
          <a:xfrm>
            <a:off x="526472" y="1898073"/>
            <a:ext cx="77793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l"/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Folding paper to produce a repetitive pattern is one of the basic paper-cutting techniques.</a:t>
            </a:r>
          </a:p>
          <a:p>
            <a:pPr lvl="0">
              <a:defRPr/>
            </a:pP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纤黑体" panose="02000000000000000000" charset="-122"/>
            </a:endParaRPr>
          </a:p>
          <a:p>
            <a:pPr marL="457200" lvl="0" indent="-457200">
              <a:buFont typeface="Wingdings" panose="05000000000000000000" pitchFamily="2" charset="2"/>
              <a:buChar char="l"/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A symmetrical pattern,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is mainly used for cutting flowers and topiary flowers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纤黑体" panose="02000000000000000000" charset="-122"/>
              </a:rPr>
              <a:t>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7B52D7-D183-3BA1-C4C4-E34184AFC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89962" l="8567" r="91518">
                        <a14:foregroundMark x1="14732" y1="37134" x2="14122" y2="48691"/>
                        <a14:foregroundMark x1="9280" y1="59399" x2="9465" y2="59017"/>
                        <a14:foregroundMark x1="9167" y1="59632" x2="9280" y2="59399"/>
                        <a14:foregroundMark x1="23608" y1="68229" x2="29183" y2="74632"/>
                        <a14:foregroundMark x1="78629" y1="31219" x2="84821" y2="39955"/>
                        <a14:foregroundMark x1="84461" y1="45582" x2="91060" y2="54795"/>
                        <a14:foregroundMark x1="79167" y1="62916" x2="72932" y2="72152"/>
                        <a14:foregroundMark x1="64591" y1="71951" x2="63359" y2="71803"/>
                        <a14:foregroundMark x1="54664" y1="80244" x2="54372" y2="80497"/>
                        <a14:foregroundMark x1="23033" y1="24451" x2="25312" y2="24357"/>
                        <a14:foregroundMark x1="37574" y1="23849" x2="40034" y2="21803"/>
                        <a14:foregroundMark x1="45462" y1="18286" x2="54082" y2="20908"/>
                        <a14:foregroundMark x1="59966" y1="22698" x2="69635" y2="20908"/>
                        <a14:backgroundMark x1="15522" y1="14003" x2="8821" y2="16816"/>
                        <a14:backgroundMark x1="21544" y1="25000" x2="14673" y2="36253"/>
                        <a14:backgroundMark x1="14673" y1="36253" x2="20102" y2="27494"/>
                        <a14:backgroundMark x1="21544" y1="24616" x2="21544" y2="24616"/>
                        <a14:backgroundMark x1="21544" y1="24616" x2="21544" y2="24616"/>
                        <a14:backgroundMark x1="21883" y1="24616" x2="21883" y2="24616"/>
                        <a14:backgroundMark x1="21883" y1="24297" x2="21713" y2="24488"/>
                        <a14:backgroundMark x1="21544" y1="24488" x2="22137" y2="23913"/>
                        <a14:backgroundMark x1="21544" y1="24808" x2="22731" y2="24808"/>
                        <a14:backgroundMark x1="14504" y1="36317" x2="14249" y2="36317"/>
                        <a14:backgroundMark x1="14843" y1="36317" x2="14843" y2="36317"/>
                        <a14:backgroundMark x1="14673" y1="36509" x2="14673" y2="36509"/>
                        <a14:backgroundMark x1="14080" y1="36701" x2="15098" y2="36701"/>
                        <a14:backgroundMark x1="25360" y1="24297" x2="35793" y2="23785"/>
                        <a14:backgroundMark x1="35623" y1="24488" x2="35623" y2="24488"/>
                        <a14:backgroundMark x1="36217" y1="24297" x2="36217" y2="24297"/>
                        <a14:backgroundMark x1="36217" y1="23913" x2="36217" y2="23913"/>
                        <a14:backgroundMark x1="45462" y1="18095" x2="45462" y2="18095"/>
                        <a14:backgroundMark x1="45886" y1="18286" x2="45886" y2="18286"/>
                        <a14:backgroundMark x1="45293" y1="18414" x2="45293" y2="18414"/>
                        <a14:backgroundMark x1="57337" y1="20716" x2="56743" y2="22315"/>
                        <a14:backgroundMark x1="56319" y1="21995" x2="54877" y2="20716"/>
                        <a14:backgroundMark x1="59712" y1="22187" x2="59712" y2="22187"/>
                        <a14:backgroundMark x1="57761" y1="22698" x2="57761" y2="22698"/>
                        <a14:backgroundMark x1="59372" y1="22315" x2="58355" y2="22315"/>
                        <a14:backgroundMark x1="54877" y1="20908" x2="54877" y2="20908"/>
                        <a14:backgroundMark x1="54877" y1="20908" x2="54877" y2="20908"/>
                        <a14:backgroundMark x1="54283" y1="20908" x2="55131" y2="21292"/>
                        <a14:backgroundMark x1="71247" y1="20588" x2="75997" y2="29092"/>
                        <a14:backgroundMark x1="70823" y1="20396" x2="70823" y2="20396"/>
                        <a14:backgroundMark x1="70823" y1="20396" x2="70823" y2="20396"/>
                        <a14:backgroundMark x1="77608" y1="29604" x2="79050" y2="31010"/>
                        <a14:backgroundMark x1="77269" y1="29284" x2="77269" y2="29284"/>
                        <a14:backgroundMark x1="77269" y1="29284" x2="77014" y2="29795"/>
                        <a14:backgroundMark x1="77269" y1="28517" x2="75657" y2="28389"/>
                        <a14:backgroundMark x1="87277" y1="42583" x2="86853" y2="40985"/>
                        <a14:backgroundMark x1="87277" y1="42711" x2="87277" y2="42711"/>
                        <a14:backgroundMark x1="86260" y1="42391" x2="86260" y2="42391"/>
                        <a14:backgroundMark x1="85920" y1="42199" x2="87108" y2="42583"/>
                        <a14:backgroundMark x1="85666" y1="42199" x2="86260" y2="42008"/>
                        <a14:backgroundMark x1="84902" y1="45013" x2="84478" y2="45588"/>
                        <a14:backgroundMark x1="14673" y1="50192" x2="13486" y2="50703"/>
                        <a14:backgroundMark x1="13656" y1="50895" x2="13910" y2="48785"/>
                        <a14:backgroundMark x1="13656" y1="48785" x2="13910" y2="49488"/>
                        <a14:backgroundMark x1="14249" y1="48785" x2="13486" y2="48593"/>
                        <a14:backgroundMark x1="13656" y1="51087" x2="8651" y2="58184"/>
                        <a14:backgroundMark x1="13486" y1="50512" x2="13316" y2="51407"/>
                        <a14:backgroundMark x1="9839" y1="57289" x2="8482" y2="59399"/>
                        <a14:backgroundMark x1="87277" y1="39898" x2="85496" y2="42583"/>
                        <a14:backgroundMark x1="7803" y1="60997" x2="22561" y2="65601"/>
                        <a14:backgroundMark x1="8651" y1="60486" x2="9415" y2="60806"/>
                        <a14:backgroundMark x1="8651" y1="59207" x2="8651" y2="59207"/>
                        <a14:backgroundMark x1="9839" y1="59399" x2="9839" y2="59399"/>
                        <a14:backgroundMark x1="21289" y1="67008" x2="22137" y2="67711"/>
                        <a14:backgroundMark x1="21883" y1="66304" x2="22561" y2="66496"/>
                        <a14:backgroundMark x1="22561" y1="66816" x2="22731" y2="68286"/>
                        <a14:backgroundMark x1="91518" y1="55307" x2="80237" y2="61701"/>
                        <a14:backgroundMark x1="80237" y1="61701" x2="80237" y2="62916"/>
                        <a14:backgroundMark x1="91518" y1="55691" x2="91518" y2="55691"/>
                        <a14:backgroundMark x1="91518" y1="54795" x2="91518" y2="54795"/>
                        <a14:backgroundMark x1="91094" y1="55691" x2="91094" y2="55691"/>
                        <a14:backgroundMark x1="91349" y1="55499" x2="91349" y2="54604"/>
                        <a14:backgroundMark x1="92366" y1="54987" x2="92366" y2="55307"/>
                        <a14:backgroundMark x1="63783" y1="73593" x2="59372" y2="76598"/>
                        <a14:backgroundMark x1="63528" y1="73018" x2="62765" y2="73913"/>
                        <a14:backgroundMark x1="58948" y1="77302" x2="56149" y2="78708"/>
                        <a14:backgroundMark x1="71247" y1="73210" x2="64546" y2="73593"/>
                        <a14:backgroundMark x1="73622" y1="73210" x2="72774" y2="72890"/>
                        <a14:backgroundMark x1="29177" y1="75895" x2="44529" y2="76279"/>
                        <a14:backgroundMark x1="44529" y1="76279" x2="53265" y2="81905"/>
                        <a14:backgroundMark x1="41815" y1="74616" x2="42409" y2="74808"/>
                        <a14:backgroundMark x1="41052" y1="74297" x2="42070" y2="74488"/>
                        <a14:backgroundMark x1="41221" y1="74297" x2="38592" y2="75000"/>
                        <a14:backgroundMark x1="30365" y1="76087" x2="29347" y2="75895"/>
                        <a14:backgroundMark x1="59118" y1="76598" x2="55725" y2="80691"/>
                        <a14:backgroundMark x1="69805" y1="73210" x2="70568" y2="73402"/>
                        <a14:backgroundMark x1="64546" y1="71995" x2="73622" y2="73785"/>
                        <a14:backgroundMark x1="77439" y1="75512" x2="77439" y2="7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72489"/>
            <a:ext cx="3443886" cy="39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6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楷体"/>
        <a:ea typeface="楷体"/>
        <a:cs typeface="Arial"/>
        <a:font script="Jpan" typeface="游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楷体"/>
        <a:ea typeface="楷体"/>
        <a:cs typeface="Arial"/>
        <a:font script="Jpan" typeface="游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楷体"/>
        <a:ea typeface="楷体"/>
        <a:cs typeface="Arial"/>
        <a:font script="Jpan" typeface="游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383</Words>
  <Application>Microsoft Office PowerPoint</Application>
  <PresentationFormat>宽屏</PresentationFormat>
  <Paragraphs>51</Paragraphs>
  <Slides>14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Aa放放隶书</vt:lpstr>
      <vt:lpstr>华文行楷</vt:lpstr>
      <vt:lpstr>楷体</vt:lpstr>
      <vt:lpstr>宋体</vt:lpstr>
      <vt:lpstr>微软雅黑</vt:lpstr>
      <vt:lpstr>Arial</vt:lpstr>
      <vt:lpstr>Times New Roman</vt:lpstr>
      <vt:lpstr>Wingdings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喜欢小狗</dc:creator>
  <cp:lastModifiedBy>XIN LIU</cp:lastModifiedBy>
  <cp:revision>10</cp:revision>
  <cp:lastPrinted>2025-09-02T14:29:25Z</cp:lastPrinted>
  <dcterms:created xsi:type="dcterms:W3CDTF">2025-09-02T14:29:25Z</dcterms:created>
  <dcterms:modified xsi:type="dcterms:W3CDTF">2025-11-05T14:41:32Z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F0AD1FB56D4C424CAF4CE988825D9E7E_12</vt:lpwstr>
  </property>
  <property fmtid="{D5CDD505-2E9C-101B-9397-08002B2CF9AE}" pid="3" name="KSOProductBuildVer">
    <vt:lpwstr>2052-12.1.0.21541</vt:lpwstr>
  </property>
  <property fmtid="{D5CDD505-2E9C-101B-9397-08002B2CF9AE}" pid="4" name="KSOTemplateUUID">
    <vt:lpwstr>v1.0_mb_8O5ZWWNGtkAcDjBBn9BJpg==</vt:lpwstr>
  </property>
</Properties>
</file>