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23" r:id="rId5"/>
    <p:sldId id="324" r:id="rId6"/>
    <p:sldId id="329" r:id="rId7"/>
    <p:sldId id="280" r:id="rId8"/>
    <p:sldId id="273" r:id="rId9"/>
    <p:sldId id="271" r:id="rId10"/>
    <p:sldId id="279" r:id="rId11"/>
    <p:sldId id="33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2202A"/>
    <a:srgbClr val="822408"/>
    <a:srgbClr val="892109"/>
    <a:srgbClr val="75301D"/>
    <a:srgbClr val="131122"/>
    <a:srgbClr val="4F161D"/>
    <a:srgbClr val="452453"/>
    <a:srgbClr val="2EBCBF"/>
    <a:srgbClr val="781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5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-200" y="-56"/>
      </p:cViewPr>
      <p:guideLst>
        <p:guide orient="horz" pos="217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42FD-3593-4A30-B0A9-E17C0D259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BB9B6-6CE3-43E8-B498-5B9A5FEFF2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B9B6-6CE3-43E8-B498-5B9A5FEFF2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B9B6-6CE3-43E8-B498-5B9A5FEFF2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31C86-0920-4C24-8472-32115918B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B9B6-6CE3-43E8-B498-5B9A5FEFF2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B9B6-6CE3-43E8-B498-5B9A5FEFF2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B9B6-6CE3-43E8-B498-5B9A5FEFF2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B9B6-6CE3-43E8-B498-5B9A5FEFF2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B9B6-6CE3-43E8-B498-5B9A5FEFF2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B9B6-6CE3-43E8-B498-5B9A5FEFF2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2.emf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1.emf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2.jpeg"/><Relationship Id="rId13" Type="http://schemas.openxmlformats.org/officeDocument/2006/relationships/tags" Target="../tags/tag13.xml"/><Relationship Id="rId12" Type="http://schemas.openxmlformats.org/officeDocument/2006/relationships/image" Target="../media/image11.jpeg"/><Relationship Id="rId11" Type="http://schemas.openxmlformats.org/officeDocument/2006/relationships/tags" Target="../tags/tag12.xml"/><Relationship Id="rId10" Type="http://schemas.openxmlformats.org/officeDocument/2006/relationships/image" Target="../media/image10.jpe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2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45945" y="574040"/>
            <a:ext cx="6774815" cy="5325110"/>
            <a:chOff x="2596288" y="713222"/>
            <a:chExt cx="5907035" cy="4640314"/>
          </a:xfrm>
        </p:grpSpPr>
        <p:sp>
          <p:nvSpPr>
            <p:cNvPr id="7" name="椭圆 6"/>
            <p:cNvSpPr/>
            <p:nvPr/>
          </p:nvSpPr>
          <p:spPr>
            <a:xfrm>
              <a:off x="3749351" y="730791"/>
              <a:ext cx="4522344" cy="452234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96288" y="713222"/>
              <a:ext cx="5907035" cy="464031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 contrast="40000"/>
          </a:blip>
          <a:stretch>
            <a:fillRect/>
          </a:stretch>
        </p:blipFill>
        <p:spPr>
          <a:xfrm>
            <a:off x="8205470" y="3069590"/>
            <a:ext cx="4506595" cy="34994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rot="16200000">
            <a:off x="5874860" y="-1224122"/>
            <a:ext cx="2215991" cy="69518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Chinese </a:t>
            </a:r>
            <a:r>
              <a:rPr lang="en-US" altLang="zh-CN" sz="8800" dirty="0" smtClean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Knots</a:t>
            </a:r>
            <a:endParaRPr lang="en-US" altLang="zh-CN" sz="8800" dirty="0" smtClean="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pPr algn="r"/>
            <a:r>
              <a:rPr lang="en-US" altLang="zh-CN" sz="4400" dirty="0" smtClean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——Ding </a:t>
            </a:r>
            <a:r>
              <a:rPr lang="en-US" altLang="zh-CN" sz="4400" dirty="0" err="1" smtClean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Zhongxia</a:t>
            </a:r>
            <a:endParaRPr lang="en-US" altLang="zh-CN" sz="4400" dirty="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867400" y="1372870"/>
            <a:ext cx="6350" cy="26981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39130" y="1628775"/>
            <a:ext cx="6350" cy="26981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786c41699b18b90aeb7bce488f2d9eb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0655" y="-403225"/>
            <a:ext cx="4839970" cy="4930775"/>
          </a:xfrm>
          <a:prstGeom prst="rect">
            <a:avLst/>
          </a:prstGeom>
        </p:spPr>
      </p:pic>
      <p:pic>
        <p:nvPicPr>
          <p:cNvPr id="27" name="图片 26" descr="6dd793826ec6717fc19de62789e465af"/>
          <p:cNvPicPr>
            <a:picLocks noChangeAspect="1"/>
          </p:cNvPicPr>
          <p:nvPr/>
        </p:nvPicPr>
        <p:blipFill>
          <a:blip r:embed="rId4">
            <a:lum bright="12000"/>
          </a:blip>
          <a:stretch>
            <a:fillRect/>
          </a:stretch>
        </p:blipFill>
        <p:spPr>
          <a:xfrm>
            <a:off x="4373880" y="335978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2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任意多边形 164"/>
          <p:cNvSpPr/>
          <p:nvPr>
            <p:custDataLst>
              <p:tags r:id="rId1"/>
            </p:custDataLst>
          </p:nvPr>
        </p:nvSpPr>
        <p:spPr>
          <a:xfrm>
            <a:off x="1081101" y="4326220"/>
            <a:ext cx="1809059" cy="1037229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131122"/>
              </a:gs>
              <a:gs pos="55000">
                <a:srgbClr val="131122">
                  <a:alpha val="0"/>
                </a:srgbClr>
              </a:gs>
              <a:gs pos="78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 contrast="40000"/>
          </a:blip>
          <a:stretch>
            <a:fillRect/>
          </a:stretch>
        </p:blipFill>
        <p:spPr>
          <a:xfrm>
            <a:off x="-414020" y="-259715"/>
            <a:ext cx="3200400" cy="24853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 contrast="40000"/>
          </a:blip>
          <a:stretch>
            <a:fillRect/>
          </a:stretch>
        </p:blipFill>
        <p:spPr>
          <a:xfrm rot="600000">
            <a:off x="10243820" y="5046345"/>
            <a:ext cx="2316480" cy="179895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93569" y="2775113"/>
            <a:ext cx="4432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Chinese Knots</a:t>
            </a:r>
            <a:endParaRPr lang="zh-CN" altLang="en-US" sz="72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4" name="PA_任意多边形 164"/>
          <p:cNvSpPr/>
          <p:nvPr>
            <p:custDataLst>
              <p:tags r:id="rId3"/>
            </p:custDataLst>
          </p:nvPr>
        </p:nvSpPr>
        <p:spPr>
          <a:xfrm>
            <a:off x="1736435" y="4548891"/>
            <a:ext cx="1809059" cy="1037229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131122"/>
              </a:gs>
              <a:gs pos="55000">
                <a:srgbClr val="131122">
                  <a:alpha val="0"/>
                </a:srgbClr>
              </a:gs>
              <a:gs pos="78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126133" y="985263"/>
            <a:ext cx="6369772" cy="5850869"/>
            <a:chOff x="5126133" y="985263"/>
            <a:chExt cx="6369772" cy="5850869"/>
          </a:xfrm>
        </p:grpSpPr>
        <p:grpSp>
          <p:nvGrpSpPr>
            <p:cNvPr id="17" name="组合 16"/>
            <p:cNvGrpSpPr/>
            <p:nvPr/>
          </p:nvGrpSpPr>
          <p:grpSpPr>
            <a:xfrm>
              <a:off x="5126136" y="4844833"/>
              <a:ext cx="6369769" cy="1991299"/>
              <a:chOff x="5803783" y="1394563"/>
              <a:chExt cx="4682769" cy="1118329"/>
            </a:xfrm>
          </p:grpSpPr>
          <p:pic>
            <p:nvPicPr>
              <p:cNvPr id="18" name="图片 17" descr="图片包含 书籍, 文字&#10;&#10;已生成极高可信度的说明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6" t="29751" r="77047" b="33684"/>
              <a:stretch>
                <a:fillRect/>
              </a:stretch>
            </p:blipFill>
            <p:spPr>
              <a:xfrm rot="5400000">
                <a:off x="7586003" y="-387657"/>
                <a:ext cx="1118329" cy="4682769"/>
              </a:xfrm>
              <a:prstGeom prst="rect">
                <a:avLst/>
              </a:prstGeom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6597491" y="1552573"/>
                <a:ext cx="3758055" cy="77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1"/>
                    </a:solidFill>
                    <a:latin typeface="造字工房悦黑（非商用）常规体" pitchFamily="2" charset="-122"/>
                    <a:ea typeface="造字工房悦黑（非商用）常规体" pitchFamily="2" charset="-122"/>
                  </a:rPr>
                  <a:t>3.The 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造字工房悦黑（非商用）常规体" pitchFamily="2" charset="-122"/>
                    <a:ea typeface="造字工房悦黑（非商用）常规体" pitchFamily="2" charset="-122"/>
                  </a:rPr>
                  <a:t>Cultural Connotations of Chinese </a:t>
                </a:r>
                <a:r>
                  <a:rPr lang="en-US" altLang="zh-CN" sz="2800" dirty="0" smtClean="0">
                    <a:solidFill>
                      <a:schemeClr val="bg1"/>
                    </a:solidFill>
                    <a:latin typeface="造字工房悦黑（非商用）常规体" pitchFamily="2" charset="-122"/>
                    <a:ea typeface="造字工房悦黑（非商用）常规体" pitchFamily="2" charset="-122"/>
                  </a:rPr>
                  <a:t>Knots and Translations</a:t>
                </a:r>
                <a:endParaRPr lang="zh-CN" altLang="en-US" sz="2800" dirty="0">
                  <a:solidFill>
                    <a:schemeClr val="bg1"/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126136" y="2976562"/>
              <a:ext cx="6369769" cy="1991299"/>
              <a:chOff x="5691744" y="259738"/>
              <a:chExt cx="4682769" cy="1118329"/>
            </a:xfrm>
          </p:grpSpPr>
          <p:pic>
            <p:nvPicPr>
              <p:cNvPr id="26" name="图片 25" descr="图片包含 书籍, 文字&#10;&#10;已生成极高可信度的说明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6" t="29751" r="77047" b="33684"/>
              <a:stretch>
                <a:fillRect/>
              </a:stretch>
            </p:blipFill>
            <p:spPr>
              <a:xfrm rot="5400000">
                <a:off x="7473964" y="-1522482"/>
                <a:ext cx="1118329" cy="4682769"/>
              </a:xfrm>
              <a:prstGeom prst="rect">
                <a:avLst/>
              </a:prstGeom>
            </p:spPr>
          </p:pic>
          <p:sp>
            <p:nvSpPr>
              <p:cNvPr id="27" name="文本框 18"/>
              <p:cNvSpPr txBox="1"/>
              <p:nvPr/>
            </p:nvSpPr>
            <p:spPr>
              <a:xfrm>
                <a:off x="6485452" y="440891"/>
                <a:ext cx="2939689" cy="53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造字工房悦黑（非商用）常规体" pitchFamily="2" charset="-122"/>
                    <a:ea typeface="造字工房悦黑（非商用）常规体" pitchFamily="2" charset="-122"/>
                  </a:rPr>
                  <a:t>2.The Classification of Chinese Knots</a:t>
                </a:r>
                <a:endParaRPr lang="zh-CN" altLang="en-US" sz="2800" dirty="0">
                  <a:solidFill>
                    <a:schemeClr val="bg1"/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126133" y="985263"/>
              <a:ext cx="6369769" cy="1991299"/>
              <a:chOff x="5803783" y="1394563"/>
              <a:chExt cx="4682769" cy="1118329"/>
            </a:xfrm>
          </p:grpSpPr>
          <p:pic>
            <p:nvPicPr>
              <p:cNvPr id="29" name="图片 28" descr="图片包含 书籍, 文字&#10;&#10;已生成极高可信度的说明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6" t="29751" r="77047" b="33684"/>
              <a:stretch>
                <a:fillRect/>
              </a:stretch>
            </p:blipFill>
            <p:spPr>
              <a:xfrm rot="5400000">
                <a:off x="7586003" y="-387657"/>
                <a:ext cx="1118329" cy="4682769"/>
              </a:xfrm>
              <a:prstGeom prst="rect">
                <a:avLst/>
              </a:prstGeom>
            </p:spPr>
          </p:pic>
          <p:sp>
            <p:nvSpPr>
              <p:cNvPr id="30" name="文本框 18"/>
              <p:cNvSpPr txBox="1"/>
              <p:nvPr/>
            </p:nvSpPr>
            <p:spPr>
              <a:xfrm>
                <a:off x="6597494" y="1616280"/>
                <a:ext cx="3321701" cy="53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造字工房悦黑（非商用）常规体" pitchFamily="2" charset="-122"/>
                    <a:ea typeface="造字工房悦黑（非商用）常规体" pitchFamily="2" charset="-122"/>
                  </a:rPr>
                  <a:t>1.A Brief Introduction about Chinese Knots</a:t>
                </a:r>
                <a:endParaRPr lang="zh-CN" altLang="en-US" sz="2800" dirty="0">
                  <a:solidFill>
                    <a:schemeClr val="bg1"/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202A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4346" y="533361"/>
            <a:ext cx="7788471" cy="5922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7713345" y="931862"/>
            <a:ext cx="3649980" cy="2901315"/>
            <a:chOff x="7713345" y="931862"/>
            <a:chExt cx="3649980" cy="2901315"/>
          </a:xfrm>
        </p:grpSpPr>
        <p:grpSp>
          <p:nvGrpSpPr>
            <p:cNvPr id="6" name="组合 5"/>
            <p:cNvGrpSpPr/>
            <p:nvPr/>
          </p:nvGrpSpPr>
          <p:grpSpPr>
            <a:xfrm>
              <a:off x="7713345" y="931862"/>
              <a:ext cx="3649980" cy="2901315"/>
              <a:chOff x="2596288" y="713222"/>
              <a:chExt cx="5907035" cy="464031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749351" y="730791"/>
                <a:ext cx="4522344" cy="452234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596288" y="713222"/>
                <a:ext cx="5907035" cy="4640314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8807491" y="1040713"/>
              <a:ext cx="232803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1.A Brief Introduction about Chinese Knots</a:t>
              </a:r>
              <a:endParaRPr lang="zh-CN" altLang="en-US" sz="8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C:\Users\Administrator\Desktop\中国文化基础\新建文件夹\-1989807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0" y="3833177"/>
            <a:ext cx="2880707" cy="288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92500" y="1417107"/>
            <a:ext cx="75244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Chinese knot is a 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hand-woven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handicraft unique to China. The exquisiteness and wisdom displayed on it are just one aspect of the ancient Chinese 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civilization.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originally evolved from the sewing of the Paleolithic period, to the ritual memorial of the Han Dynasty, and then 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decorative craft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jade worn by people in the Zhou Dynasty was often decorated with Chinese knots, and there were also Chinese knot patterns on the bronzes of the Warring States Period.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 rot="16200000">
            <a:off x="5976424" y="-1185204"/>
            <a:ext cx="239152" cy="2609557"/>
          </a:xfrm>
          <a:prstGeom prst="rect">
            <a:avLst/>
          </a:prstGeom>
          <a:solidFill>
            <a:srgbClr val="4F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497778" y="2007236"/>
            <a:ext cx="9196443" cy="3659723"/>
          </a:xfrm>
          <a:prstGeom prst="rect">
            <a:avLst/>
          </a:prstGeom>
          <a:solidFill>
            <a:srgbClr val="722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43011" y="1720717"/>
            <a:ext cx="6551593" cy="34150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Chinese knot continued to become a popular art in the Qing Dynasty. Now, Chinese knots are often used as interior decorations, gifts between relatives and friends and personal accessories.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possessed of delicate and symmetrical appearance and accords with the conventions of Chinese traditional decorations and aesthetics, which earned the knot as its name.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istrator\Desktop\中国文化基础\新建文件夹\16683019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6" y="-38274"/>
            <a:ext cx="3658578" cy="69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DnDiag">
          <a:fgClr>
            <a:srgbClr val="75301D"/>
          </a:fgClr>
          <a:bgClr>
            <a:srgbClr val="72202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03" y="0"/>
            <a:ext cx="5630542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A_矩形 3"/>
          <p:cNvSpPr/>
          <p:nvPr>
            <p:custDataLst>
              <p:tags r:id="rId2"/>
            </p:custDataLst>
          </p:nvPr>
        </p:nvSpPr>
        <p:spPr>
          <a:xfrm rot="16200000">
            <a:off x="5976424" y="-1185204"/>
            <a:ext cx="239152" cy="2609557"/>
          </a:xfrm>
          <a:prstGeom prst="rect">
            <a:avLst/>
          </a:prstGeom>
          <a:solidFill>
            <a:srgbClr val="4F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022748" y="982513"/>
            <a:ext cx="5331511" cy="48926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 are ten main kinds of Chinese knots which are named according to the shape, purpose or meaning of the knot.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Double Coin Knot(双钱结）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Good Luck Knot（吉祥结）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Chinese Button Knot（纽扣结）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Sauvastika Knot（万字结）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Oxalis Knot（酢浆草结）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Pan Chang Knot（盘长结）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Round Brocade Knot（团锦结）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Caisson Celling Knot（藻井结）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Cross Knot(十字结）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Ping Knot（平结）.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85011" y="349839"/>
            <a:ext cx="3649980" cy="2901315"/>
            <a:chOff x="7713345" y="931862"/>
            <a:chExt cx="3649980" cy="2901315"/>
          </a:xfrm>
        </p:grpSpPr>
        <p:grpSp>
          <p:nvGrpSpPr>
            <p:cNvPr id="11" name="组合 10"/>
            <p:cNvGrpSpPr/>
            <p:nvPr/>
          </p:nvGrpSpPr>
          <p:grpSpPr>
            <a:xfrm>
              <a:off x="7713345" y="931862"/>
              <a:ext cx="3649980" cy="2901315"/>
              <a:chOff x="2596288" y="713222"/>
              <a:chExt cx="5907035" cy="464031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749351" y="730791"/>
                <a:ext cx="4522344" cy="452234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6288" y="713222"/>
                <a:ext cx="5907035" cy="4640314"/>
              </a:xfrm>
              <a:prstGeom prst="rect">
                <a:avLst/>
              </a:prstGeom>
            </p:spPr>
          </p:pic>
        </p:grpSp>
        <p:sp>
          <p:nvSpPr>
            <p:cNvPr id="12" name="文本框 13"/>
            <p:cNvSpPr txBox="1"/>
            <p:nvPr/>
          </p:nvSpPr>
          <p:spPr>
            <a:xfrm>
              <a:off x="8807450" y="1040447"/>
              <a:ext cx="2037080" cy="224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800" dirty="0">
                  <a:solidFill>
                    <a:prstClr val="white"/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2.The Classification of Chinese Knots</a:t>
              </a:r>
              <a:endParaRPr lang="en-US" altLang="zh-CN" sz="2800" dirty="0">
                <a:solidFill>
                  <a:prstClr val="white"/>
                </a:solidFill>
                <a:latin typeface="造字工房悦黑（非商用）常规体" pitchFamily="2" charset="-122"/>
                <a:ea typeface="造字工房悦黑（非商用）常规体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35058" b="22701"/>
          <a:stretch>
            <a:fillRect/>
          </a:stretch>
        </p:blipFill>
        <p:spPr>
          <a:xfrm>
            <a:off x="4836" y="0"/>
            <a:ext cx="12187164" cy="3480179"/>
          </a:xfrm>
          <a:prstGeom prst="rect">
            <a:avLst/>
          </a:prstGeom>
        </p:spPr>
      </p:pic>
      <p:sp>
        <p:nvSpPr>
          <p:cNvPr id="2" name="PA_矩形 1"/>
          <p:cNvSpPr/>
          <p:nvPr>
            <p:custDataLst>
              <p:tags r:id="rId3"/>
            </p:custDataLst>
          </p:nvPr>
        </p:nvSpPr>
        <p:spPr>
          <a:xfrm>
            <a:off x="0" y="-2765"/>
            <a:ext cx="12192000" cy="3480179"/>
          </a:xfrm>
          <a:prstGeom prst="rect">
            <a:avLst/>
          </a:prstGeom>
          <a:solidFill>
            <a:srgbClr val="72202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-423832" y="92036"/>
            <a:ext cx="5313454" cy="3051663"/>
            <a:chOff x="7713345" y="931862"/>
            <a:chExt cx="3649980" cy="2901315"/>
          </a:xfrm>
        </p:grpSpPr>
        <p:grpSp>
          <p:nvGrpSpPr>
            <p:cNvPr id="21" name="组合 20"/>
            <p:cNvGrpSpPr/>
            <p:nvPr/>
          </p:nvGrpSpPr>
          <p:grpSpPr>
            <a:xfrm>
              <a:off x="7713345" y="931862"/>
              <a:ext cx="3649980" cy="2901315"/>
              <a:chOff x="2596288" y="713222"/>
              <a:chExt cx="5907035" cy="4640314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3749351" y="730791"/>
                <a:ext cx="4522344" cy="452234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6288" y="713222"/>
                <a:ext cx="5907035" cy="4640314"/>
              </a:xfrm>
              <a:prstGeom prst="rect">
                <a:avLst/>
              </a:prstGeom>
            </p:spPr>
          </p:pic>
        </p:grpSp>
        <p:sp>
          <p:nvSpPr>
            <p:cNvPr id="26" name="文本框 13"/>
            <p:cNvSpPr txBox="1"/>
            <p:nvPr/>
          </p:nvSpPr>
          <p:spPr>
            <a:xfrm>
              <a:off x="8807491" y="1040713"/>
              <a:ext cx="232803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3.The Cultural Connotations of Chinese Knots and Translations</a:t>
              </a:r>
              <a:endParaRPr lang="en-US" altLang="zh-CN" sz="2800" dirty="0">
                <a:solidFill>
                  <a:prstClr val="white"/>
                </a:solidFill>
                <a:latin typeface="造字工房悦黑（非商用）常规体" pitchFamily="2" charset="-122"/>
                <a:ea typeface="造字工房悦黑（非商用）常规体" pitchFamily="2" charset="-122"/>
              </a:endParaRPr>
            </a:p>
          </p:txBody>
        </p:sp>
      </p:grpSp>
      <p:sp>
        <p:nvSpPr>
          <p:cNvPr id="20" name="PA_L-Shape 19"/>
          <p:cNvSpPr/>
          <p:nvPr>
            <p:custDataLst>
              <p:tags r:id="rId5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349426" y="3828981"/>
            <a:ext cx="10046314" cy="2348586"/>
            <a:chOff x="1349426" y="3828981"/>
            <a:chExt cx="10046314" cy="2348586"/>
          </a:xfrm>
        </p:grpSpPr>
        <p:sp>
          <p:nvSpPr>
            <p:cNvPr id="25" name="PA_文本框 24"/>
            <p:cNvSpPr txBox="1"/>
            <p:nvPr>
              <p:custDataLst>
                <p:tags r:id="rId6"/>
              </p:custDataLst>
            </p:nvPr>
          </p:nvSpPr>
          <p:spPr>
            <a:xfrm>
              <a:off x="1349426" y="4611657"/>
              <a:ext cx="2899410" cy="1565910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 algn="ctr" defTabSz="913765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en-US" altLang="zh-CN" sz="1600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Chinese people love the Chinese knot because it embodies the cultural essence and national characteristics of the Chinese nation. </a:t>
              </a:r>
              <a:endParaRPr lang="en-US" altLang="zh-CN" sz="160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PA_文本框 24"/>
            <p:cNvSpPr txBox="1"/>
            <p:nvPr>
              <p:custDataLst>
                <p:tags r:id="rId7"/>
              </p:custDataLst>
            </p:nvPr>
          </p:nvSpPr>
          <p:spPr>
            <a:xfrm>
              <a:off x="4811477" y="3828981"/>
              <a:ext cx="2899410" cy="1861185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 algn="ctr" defTabSz="913765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en-US" altLang="zh-CN" sz="1600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The Chinese knot is a woven fabric of rope and thread. In Chinese， "rope" (绳）and "god" （神）are </a:t>
              </a:r>
              <a:r>
                <a:rPr lang="en-US" altLang="zh-CN" sz="16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homophonic</a:t>
              </a:r>
              <a:r>
                <a:rPr lang="en-US" altLang="zh-CN" sz="1600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so the Chinese nation has a worship of "rope". </a:t>
              </a:r>
              <a:endParaRPr lang="en-US" altLang="zh-CN" sz="160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PA_文本框 24"/>
            <p:cNvSpPr txBox="1"/>
            <p:nvPr>
              <p:custDataLst>
                <p:tags r:id="rId8"/>
              </p:custDataLst>
            </p:nvPr>
          </p:nvSpPr>
          <p:spPr>
            <a:xfrm>
              <a:off x="8496330" y="4996951"/>
              <a:ext cx="2899410" cy="681355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 algn="ctr" defTabSz="913765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en-US" altLang="zh-CN" sz="1600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In addition, Chinese people are descendants of Dragons.</a:t>
              </a:r>
              <a:endParaRPr lang="en-US" altLang="zh-CN" sz="160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98475" y="572891"/>
            <a:ext cx="8929512" cy="4181900"/>
            <a:chOff x="2098475" y="572891"/>
            <a:chExt cx="8929512" cy="4181900"/>
          </a:xfrm>
        </p:grpSpPr>
        <p:pic>
          <p:nvPicPr>
            <p:cNvPr id="2054" name="PA_图片 6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96751" y="572891"/>
              <a:ext cx="2328863" cy="232886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A_图片 7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14586" y="2279044"/>
              <a:ext cx="1613401" cy="232886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A_图片 5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8475" y="2425928"/>
              <a:ext cx="1401313" cy="232886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3"/>
          <p:cNvSpPr/>
          <p:nvPr>
            <p:custDataLst>
              <p:tags r:id="rId1"/>
            </p:custDataLst>
          </p:nvPr>
        </p:nvSpPr>
        <p:spPr>
          <a:xfrm rot="16200000">
            <a:off x="5976424" y="-1185204"/>
            <a:ext cx="239152" cy="2609557"/>
          </a:xfrm>
          <a:prstGeom prst="rect">
            <a:avLst/>
          </a:prstGeom>
          <a:solidFill>
            <a:srgbClr val="4F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7" name="图片 1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52" y="822448"/>
            <a:ext cx="5417706" cy="4561008"/>
          </a:xfrm>
          <a:prstGeom prst="rect">
            <a:avLst/>
          </a:prstGeom>
        </p:spPr>
      </p:pic>
      <p:cxnSp>
        <p:nvCxnSpPr>
          <p:cNvPr id="178" name="直接连接符 177"/>
          <p:cNvCxnSpPr/>
          <p:nvPr/>
        </p:nvCxnSpPr>
        <p:spPr>
          <a:xfrm>
            <a:off x="1682850" y="4141218"/>
            <a:ext cx="445722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1475325"/>
            <a:ext cx="81114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 the shape of "rope" is like a winding dragon, people also regard "rope" as a symbol of dragon. Chinese people also have their own unique understanding of "knot", which means reunion and happiness. 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of the Chinese words composed of "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knot) that we usually see have beautiful meanings, such as 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团结（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结交 （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 friends), and 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永结同心（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 the knot),etc. 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"(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knot) is also homonymous with 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吉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ausipiciousness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 so people even think that "knot" is a symbol of good luck.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 rot="16200000">
            <a:off x="5976424" y="-1185204"/>
            <a:ext cx="239152" cy="2609557"/>
          </a:xfrm>
          <a:prstGeom prst="rect">
            <a:avLst/>
          </a:prstGeom>
          <a:solidFill>
            <a:srgbClr val="4F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87240" y="346710"/>
            <a:ext cx="4267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华文新魏" panose="02010800040101010101" charset="-122"/>
                <a:ea typeface="华文新魏" panose="02010800040101010101" charset="-122"/>
              </a:rPr>
              <a:t>Translations</a:t>
            </a:r>
            <a:endParaRPr lang="zh-CN" altLang="en-US" sz="36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32287" y="1907262"/>
            <a:ext cx="44697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800" dirty="0" smtClean="0">
                <a:latin typeface="华文新魏" panose="02010800040101010101" charset="-122"/>
                <a:ea typeface="华文新魏" panose="02010800040101010101" charset="-122"/>
                <a:sym typeface="+mn-lt"/>
              </a:rPr>
              <a:t>Good Luck Knot（吉祥结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）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27709" y="2490592"/>
            <a:ext cx="5186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2800" dirty="0" smtClean="0">
                <a:latin typeface="华文新魏" panose="02010800040101010101" charset="-122"/>
                <a:ea typeface="华文新魏" panose="02010800040101010101" charset="-122"/>
              </a:rPr>
              <a:t>Round Brocade Knot（团锦结）</a:t>
            </a:r>
            <a:endParaRPr lang="en-US" altLang="zh-CN" sz="2800" dirty="0" smtClean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82245" y="4029031"/>
            <a:ext cx="518668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800" dirty="0" smtClean="0">
                <a:latin typeface="华文新魏" panose="02010800040101010101" charset="-122"/>
                <a:ea typeface="华文新魏" panose="02010800040101010101" charset="-122"/>
                <a:sym typeface="+mn-lt"/>
              </a:rPr>
              <a:t>Round Brocade Knot（团锦结）</a:t>
            </a:r>
            <a:endParaRPr lang="en-US" altLang="zh-CN" sz="2800" dirty="0" smtClean="0">
              <a:latin typeface="华文新魏" panose="02010800040101010101" charset="-122"/>
              <a:ea typeface="华文新魏" panose="02010800040101010101" charset="-122"/>
              <a:sym typeface="+mn-lt"/>
            </a:endParaRPr>
          </a:p>
          <a:p>
            <a:pPr algn="r"/>
            <a:endParaRPr lang="zh-CN" altLang="en-US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319272" y="4793551"/>
            <a:ext cx="51054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2800" dirty="0" smtClean="0">
                <a:latin typeface="华文新魏" panose="02010800040101010101" charset="-122"/>
                <a:ea typeface="华文新魏" panose="02010800040101010101" charset="-122"/>
              </a:rPr>
              <a:t>Caisson Celling Knot（藻井结）</a:t>
            </a:r>
            <a:endParaRPr lang="en-US" altLang="zh-CN" sz="2800" dirty="0" smtClean="0"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72911" y="2007957"/>
            <a:ext cx="3692191" cy="3176757"/>
            <a:chOff x="4172911" y="2007957"/>
            <a:chExt cx="3692191" cy="3176757"/>
          </a:xfrm>
        </p:grpSpPr>
        <p:grpSp>
          <p:nvGrpSpPr>
            <p:cNvPr id="57" name="组合 42"/>
            <p:cNvGrpSpPr/>
            <p:nvPr/>
          </p:nvGrpSpPr>
          <p:grpSpPr>
            <a:xfrm>
              <a:off x="4172911" y="2008066"/>
              <a:ext cx="2338899" cy="1441257"/>
              <a:chOff x="4233069" y="2496322"/>
              <a:chExt cx="2338909" cy="1441591"/>
            </a:xfrm>
            <a:solidFill>
              <a:srgbClr val="72202A"/>
            </a:solidFill>
          </p:grpSpPr>
          <p:sp>
            <p:nvSpPr>
              <p:cNvPr id="58" name="Freeform 6"/>
              <p:cNvSpPr/>
              <p:nvPr/>
            </p:nvSpPr>
            <p:spPr bwMode="auto">
              <a:xfrm>
                <a:off x="4233069" y="2496322"/>
                <a:ext cx="2338909" cy="1441591"/>
              </a:xfrm>
              <a:custGeom>
                <a:avLst/>
                <a:gdLst>
                  <a:gd name="T0" fmla="*/ 328 w 591"/>
                  <a:gd name="T1" fmla="*/ 111 h 364"/>
                  <a:gd name="T2" fmla="*/ 277 w 591"/>
                  <a:gd name="T3" fmla="*/ 187 h 364"/>
                  <a:gd name="T4" fmla="*/ 423 w 591"/>
                  <a:gd name="T5" fmla="*/ 295 h 364"/>
                  <a:gd name="T6" fmla="*/ 591 w 591"/>
                  <a:gd name="T7" fmla="*/ 351 h 364"/>
                  <a:gd name="T8" fmla="*/ 589 w 591"/>
                  <a:gd name="T9" fmla="*/ 364 h 364"/>
                  <a:gd name="T10" fmla="*/ 381 w 591"/>
                  <a:gd name="T11" fmla="*/ 325 h 364"/>
                  <a:gd name="T12" fmla="*/ 69 w 591"/>
                  <a:gd name="T13" fmla="*/ 131 h 364"/>
                  <a:gd name="T14" fmla="*/ 0 w 591"/>
                  <a:gd name="T15" fmla="*/ 96 h 364"/>
                  <a:gd name="T16" fmla="*/ 140 w 591"/>
                  <a:gd name="T17" fmla="*/ 5 h 364"/>
                  <a:gd name="T18" fmla="*/ 177 w 591"/>
                  <a:gd name="T19" fmla="*/ 9 h 364"/>
                  <a:gd name="T20" fmla="*/ 328 w 591"/>
                  <a:gd name="T21" fmla="*/ 111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1" h="364">
                    <a:moveTo>
                      <a:pt x="328" y="111"/>
                    </a:moveTo>
                    <a:cubicBezTo>
                      <a:pt x="259" y="119"/>
                      <a:pt x="242" y="150"/>
                      <a:pt x="277" y="187"/>
                    </a:cubicBezTo>
                    <a:cubicBezTo>
                      <a:pt x="319" y="230"/>
                      <a:pt x="370" y="267"/>
                      <a:pt x="423" y="295"/>
                    </a:cubicBezTo>
                    <a:cubicBezTo>
                      <a:pt x="475" y="322"/>
                      <a:pt x="535" y="333"/>
                      <a:pt x="591" y="351"/>
                    </a:cubicBezTo>
                    <a:cubicBezTo>
                      <a:pt x="591" y="355"/>
                      <a:pt x="590" y="360"/>
                      <a:pt x="589" y="364"/>
                    </a:cubicBezTo>
                    <a:cubicBezTo>
                      <a:pt x="520" y="351"/>
                      <a:pt x="449" y="345"/>
                      <a:pt x="381" y="325"/>
                    </a:cubicBezTo>
                    <a:cubicBezTo>
                      <a:pt x="260" y="291"/>
                      <a:pt x="149" y="236"/>
                      <a:pt x="69" y="131"/>
                    </a:cubicBezTo>
                    <a:cubicBezTo>
                      <a:pt x="56" y="115"/>
                      <a:pt x="28" y="110"/>
                      <a:pt x="0" y="96"/>
                    </a:cubicBezTo>
                    <a:cubicBezTo>
                      <a:pt x="47" y="65"/>
                      <a:pt x="93" y="33"/>
                      <a:pt x="140" y="5"/>
                    </a:cubicBezTo>
                    <a:cubicBezTo>
                      <a:pt x="149" y="0"/>
                      <a:pt x="168" y="3"/>
                      <a:pt x="177" y="9"/>
                    </a:cubicBezTo>
                    <a:cubicBezTo>
                      <a:pt x="224" y="39"/>
                      <a:pt x="270" y="71"/>
                      <a:pt x="328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文本框 28"/>
              <p:cNvSpPr txBox="1"/>
              <p:nvPr/>
            </p:nvSpPr>
            <p:spPr>
              <a:xfrm>
                <a:off x="4833923" y="2752547"/>
                <a:ext cx="56257" cy="160734"/>
              </a:xfrm>
              <a:custGeom>
                <a:avLst/>
                <a:gdLst/>
                <a:ahLst/>
                <a:cxnLst/>
                <a:rect l="l" t="t" r="r" b="b"/>
                <a:pathLst>
                  <a:path w="56257" h="160734">
                    <a:moveTo>
                      <a:pt x="44649" y="0"/>
                    </a:moveTo>
                    <a:lnTo>
                      <a:pt x="56257" y="0"/>
                    </a:lnTo>
                    <a:lnTo>
                      <a:pt x="56257" y="160734"/>
                    </a:lnTo>
                    <a:lnTo>
                      <a:pt x="41077" y="160734"/>
                    </a:lnTo>
                    <a:lnTo>
                      <a:pt x="41077" y="41076"/>
                    </a:lnTo>
                    <a:lnTo>
                      <a:pt x="0" y="41076"/>
                    </a:lnTo>
                    <a:lnTo>
                      <a:pt x="0" y="31254"/>
                    </a:lnTo>
                    <a:cubicBezTo>
                      <a:pt x="26789" y="31849"/>
                      <a:pt x="41672" y="21431"/>
                      <a:pt x="446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21883" tIns="60941" rIns="121883" bIns="60941" numCol="1" spcCol="0" rtlCol="0" fromWordArt="0" anchor="t" anchorCtr="0" forceAA="0" compatLnSpc="1">
                <a:noAutofit/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组合 45"/>
            <p:cNvGrpSpPr/>
            <p:nvPr/>
          </p:nvGrpSpPr>
          <p:grpSpPr>
            <a:xfrm>
              <a:off x="5836797" y="2007957"/>
              <a:ext cx="1138976" cy="1012663"/>
              <a:chOff x="5872196" y="2454293"/>
              <a:chExt cx="1138983" cy="1012897"/>
            </a:xfrm>
            <a:solidFill>
              <a:srgbClr val="72202A"/>
            </a:solidFill>
          </p:grpSpPr>
          <p:sp>
            <p:nvSpPr>
              <p:cNvPr id="61" name="Freeform 8"/>
              <p:cNvSpPr/>
              <p:nvPr/>
            </p:nvSpPr>
            <p:spPr bwMode="auto">
              <a:xfrm>
                <a:off x="5872196" y="2454293"/>
                <a:ext cx="1138983" cy="1012897"/>
              </a:xfrm>
              <a:custGeom>
                <a:avLst/>
                <a:gdLst>
                  <a:gd name="T0" fmla="*/ 288 w 288"/>
                  <a:gd name="T1" fmla="*/ 122 h 256"/>
                  <a:gd name="T2" fmla="*/ 179 w 288"/>
                  <a:gd name="T3" fmla="*/ 120 h 256"/>
                  <a:gd name="T4" fmla="*/ 84 w 288"/>
                  <a:gd name="T5" fmla="*/ 100 h 256"/>
                  <a:gd name="T6" fmla="*/ 33 w 288"/>
                  <a:gd name="T7" fmla="*/ 177 h 256"/>
                  <a:gd name="T8" fmla="*/ 22 w 288"/>
                  <a:gd name="T9" fmla="*/ 256 h 256"/>
                  <a:gd name="T10" fmla="*/ 1 w 288"/>
                  <a:gd name="T11" fmla="*/ 117 h 256"/>
                  <a:gd name="T12" fmla="*/ 146 w 288"/>
                  <a:gd name="T13" fmla="*/ 31 h 256"/>
                  <a:gd name="T14" fmla="*/ 288 w 288"/>
                  <a:gd name="T15" fmla="*/ 12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8" h="256">
                    <a:moveTo>
                      <a:pt x="288" y="122"/>
                    </a:moveTo>
                    <a:cubicBezTo>
                      <a:pt x="241" y="135"/>
                      <a:pt x="215" y="160"/>
                      <a:pt x="179" y="120"/>
                    </a:cubicBezTo>
                    <a:cubicBezTo>
                      <a:pt x="160" y="99"/>
                      <a:pt x="111" y="91"/>
                      <a:pt x="84" y="100"/>
                    </a:cubicBezTo>
                    <a:cubicBezTo>
                      <a:pt x="61" y="108"/>
                      <a:pt x="44" y="148"/>
                      <a:pt x="33" y="177"/>
                    </a:cubicBezTo>
                    <a:cubicBezTo>
                      <a:pt x="25" y="200"/>
                      <a:pt x="32" y="228"/>
                      <a:pt x="22" y="256"/>
                    </a:cubicBezTo>
                    <a:cubicBezTo>
                      <a:pt x="14" y="209"/>
                      <a:pt x="0" y="163"/>
                      <a:pt x="1" y="117"/>
                    </a:cubicBezTo>
                    <a:cubicBezTo>
                      <a:pt x="3" y="42"/>
                      <a:pt x="73" y="0"/>
                      <a:pt x="146" y="31"/>
                    </a:cubicBezTo>
                    <a:cubicBezTo>
                      <a:pt x="193" y="50"/>
                      <a:pt x="234" y="86"/>
                      <a:pt x="288" y="1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2" name="文本框 29"/>
              <p:cNvSpPr txBox="1"/>
              <p:nvPr/>
            </p:nvSpPr>
            <p:spPr>
              <a:xfrm>
                <a:off x="6703472" y="2832789"/>
                <a:ext cx="78328" cy="117492"/>
              </a:xfrm>
              <a:custGeom>
                <a:avLst/>
                <a:gdLst/>
                <a:ahLst/>
                <a:cxnLst/>
                <a:rect l="l" t="t" r="r" b="b"/>
                <a:pathLst>
                  <a:path w="107156" h="160734">
                    <a:moveTo>
                      <a:pt x="57150" y="0"/>
                    </a:moveTo>
                    <a:cubicBezTo>
                      <a:pt x="88701" y="1190"/>
                      <a:pt x="105370" y="15775"/>
                      <a:pt x="107156" y="43755"/>
                    </a:cubicBezTo>
                    <a:cubicBezTo>
                      <a:pt x="107156" y="65186"/>
                      <a:pt x="90785" y="84832"/>
                      <a:pt x="58043" y="102691"/>
                    </a:cubicBezTo>
                    <a:cubicBezTo>
                      <a:pt x="47923" y="108644"/>
                      <a:pt x="40779" y="113109"/>
                      <a:pt x="36612" y="116086"/>
                    </a:cubicBezTo>
                    <a:cubicBezTo>
                      <a:pt x="22324" y="126206"/>
                      <a:pt x="15478" y="136922"/>
                      <a:pt x="16073" y="148233"/>
                    </a:cubicBezTo>
                    <a:lnTo>
                      <a:pt x="105370" y="148233"/>
                    </a:lnTo>
                    <a:lnTo>
                      <a:pt x="105370" y="160734"/>
                    </a:lnTo>
                    <a:lnTo>
                      <a:pt x="0" y="160734"/>
                    </a:lnTo>
                    <a:cubicBezTo>
                      <a:pt x="0" y="143470"/>
                      <a:pt x="4167" y="130373"/>
                      <a:pt x="12501" y="121443"/>
                    </a:cubicBezTo>
                    <a:cubicBezTo>
                      <a:pt x="21431" y="110728"/>
                      <a:pt x="36016" y="99715"/>
                      <a:pt x="56257" y="88404"/>
                    </a:cubicBezTo>
                    <a:cubicBezTo>
                      <a:pt x="80665" y="75902"/>
                      <a:pt x="92273" y="61317"/>
                      <a:pt x="91083" y="44648"/>
                    </a:cubicBezTo>
                    <a:cubicBezTo>
                      <a:pt x="89892" y="24408"/>
                      <a:pt x="77986" y="13394"/>
                      <a:pt x="55364" y="11608"/>
                    </a:cubicBezTo>
                    <a:cubicBezTo>
                      <a:pt x="32742" y="13990"/>
                      <a:pt x="21133" y="27682"/>
                      <a:pt x="20538" y="52685"/>
                    </a:cubicBezTo>
                    <a:lnTo>
                      <a:pt x="5358" y="52685"/>
                    </a:lnTo>
                    <a:cubicBezTo>
                      <a:pt x="6548" y="19347"/>
                      <a:pt x="23812" y="1786"/>
                      <a:pt x="57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21883" tIns="60941" rIns="121883" bIns="60941" numCol="1" spcCol="0" rtlCol="0" fromWordArt="0" anchor="t" anchorCtr="0" forceAA="0" compatLnSpc="1">
                <a:noAutofit/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48"/>
            <p:cNvGrpSpPr/>
            <p:nvPr/>
          </p:nvGrpSpPr>
          <p:grpSpPr>
            <a:xfrm>
              <a:off x="6236490" y="2671868"/>
              <a:ext cx="1628612" cy="1775311"/>
              <a:chOff x="6296656" y="3160277"/>
              <a:chExt cx="1628620" cy="1775722"/>
            </a:xfrm>
            <a:solidFill>
              <a:srgbClr val="72202A"/>
            </a:solidFill>
          </p:grpSpPr>
          <p:sp>
            <p:nvSpPr>
              <p:cNvPr id="64" name="Freeform 7"/>
              <p:cNvSpPr/>
              <p:nvPr/>
            </p:nvSpPr>
            <p:spPr bwMode="auto">
              <a:xfrm>
                <a:off x="6296656" y="3160277"/>
                <a:ext cx="1628620" cy="1775722"/>
              </a:xfrm>
              <a:custGeom>
                <a:avLst/>
                <a:gdLst>
                  <a:gd name="T0" fmla="*/ 358 w 411"/>
                  <a:gd name="T1" fmla="*/ 449 h 449"/>
                  <a:gd name="T2" fmla="*/ 229 w 411"/>
                  <a:gd name="T3" fmla="*/ 251 h 449"/>
                  <a:gd name="T4" fmla="*/ 250 w 411"/>
                  <a:gd name="T5" fmla="*/ 191 h 449"/>
                  <a:gd name="T6" fmla="*/ 63 w 411"/>
                  <a:gd name="T7" fmla="*/ 28 h 449"/>
                  <a:gd name="T8" fmla="*/ 0 w 411"/>
                  <a:gd name="T9" fmla="*/ 0 h 449"/>
                  <a:gd name="T10" fmla="*/ 274 w 411"/>
                  <a:gd name="T11" fmla="*/ 139 h 449"/>
                  <a:gd name="T12" fmla="*/ 396 w 411"/>
                  <a:gd name="T13" fmla="*/ 312 h 449"/>
                  <a:gd name="T14" fmla="*/ 376 w 411"/>
                  <a:gd name="T15" fmla="*/ 449 h 449"/>
                  <a:gd name="T16" fmla="*/ 358 w 411"/>
                  <a:gd name="T17" fmla="*/ 44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1" h="449">
                    <a:moveTo>
                      <a:pt x="358" y="449"/>
                    </a:moveTo>
                    <a:cubicBezTo>
                      <a:pt x="316" y="385"/>
                      <a:pt x="274" y="320"/>
                      <a:pt x="229" y="251"/>
                    </a:cubicBezTo>
                    <a:cubicBezTo>
                      <a:pt x="272" y="244"/>
                      <a:pt x="262" y="217"/>
                      <a:pt x="250" y="191"/>
                    </a:cubicBezTo>
                    <a:cubicBezTo>
                      <a:pt x="212" y="109"/>
                      <a:pt x="142" y="63"/>
                      <a:pt x="63" y="28"/>
                    </a:cubicBezTo>
                    <a:cubicBezTo>
                      <a:pt x="42" y="19"/>
                      <a:pt x="20" y="12"/>
                      <a:pt x="0" y="0"/>
                    </a:cubicBezTo>
                    <a:cubicBezTo>
                      <a:pt x="108" y="12"/>
                      <a:pt x="201" y="60"/>
                      <a:pt x="274" y="139"/>
                    </a:cubicBezTo>
                    <a:cubicBezTo>
                      <a:pt x="321" y="191"/>
                      <a:pt x="369" y="248"/>
                      <a:pt x="396" y="312"/>
                    </a:cubicBezTo>
                    <a:cubicBezTo>
                      <a:pt x="411" y="348"/>
                      <a:pt x="384" y="403"/>
                      <a:pt x="376" y="449"/>
                    </a:cubicBezTo>
                    <a:cubicBezTo>
                      <a:pt x="370" y="449"/>
                      <a:pt x="364" y="449"/>
                      <a:pt x="358" y="4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5" name="文本框 30"/>
              <p:cNvSpPr txBox="1"/>
              <p:nvPr/>
            </p:nvSpPr>
            <p:spPr>
              <a:xfrm>
                <a:off x="7588027" y="4245976"/>
                <a:ext cx="108942" cy="162653"/>
              </a:xfrm>
              <a:custGeom>
                <a:avLst/>
                <a:gdLst/>
                <a:ahLst/>
                <a:cxnLst/>
                <a:rect l="l" t="t" r="r" b="b"/>
                <a:pathLst>
                  <a:path w="108942" h="162653">
                    <a:moveTo>
                      <a:pt x="57150" y="0"/>
                    </a:moveTo>
                    <a:cubicBezTo>
                      <a:pt x="86916" y="1190"/>
                      <a:pt x="102394" y="14287"/>
                      <a:pt x="103584" y="39290"/>
                    </a:cubicBezTo>
                    <a:cubicBezTo>
                      <a:pt x="102989" y="56554"/>
                      <a:pt x="95250" y="68461"/>
                      <a:pt x="80367" y="75009"/>
                    </a:cubicBezTo>
                    <a:cubicBezTo>
                      <a:pt x="98822" y="80962"/>
                      <a:pt x="108347" y="94357"/>
                      <a:pt x="108942" y="115193"/>
                    </a:cubicBezTo>
                    <a:cubicBezTo>
                      <a:pt x="106561" y="145554"/>
                      <a:pt x="89297" y="161329"/>
                      <a:pt x="57150" y="162520"/>
                    </a:cubicBezTo>
                    <a:cubicBezTo>
                      <a:pt x="20241" y="164306"/>
                      <a:pt x="1191" y="148233"/>
                      <a:pt x="0" y="114300"/>
                    </a:cubicBezTo>
                    <a:lnTo>
                      <a:pt x="14287" y="114300"/>
                    </a:lnTo>
                    <a:cubicBezTo>
                      <a:pt x="14883" y="138708"/>
                      <a:pt x="28277" y="151209"/>
                      <a:pt x="54471" y="151804"/>
                    </a:cubicBezTo>
                    <a:cubicBezTo>
                      <a:pt x="78879" y="150018"/>
                      <a:pt x="92273" y="137815"/>
                      <a:pt x="94655" y="115193"/>
                    </a:cubicBezTo>
                    <a:cubicBezTo>
                      <a:pt x="92869" y="92571"/>
                      <a:pt x="75605" y="81855"/>
                      <a:pt x="42862" y="83046"/>
                    </a:cubicBezTo>
                    <a:lnTo>
                      <a:pt x="42862" y="71437"/>
                    </a:lnTo>
                    <a:cubicBezTo>
                      <a:pt x="73223" y="72628"/>
                      <a:pt x="88404" y="62210"/>
                      <a:pt x="88404" y="40183"/>
                    </a:cubicBezTo>
                    <a:cubicBezTo>
                      <a:pt x="87213" y="22324"/>
                      <a:pt x="75902" y="12799"/>
                      <a:pt x="54471" y="11608"/>
                    </a:cubicBezTo>
                    <a:cubicBezTo>
                      <a:pt x="32445" y="13394"/>
                      <a:pt x="20836" y="25003"/>
                      <a:pt x="19645" y="46434"/>
                    </a:cubicBezTo>
                    <a:lnTo>
                      <a:pt x="5358" y="46434"/>
                    </a:lnTo>
                    <a:cubicBezTo>
                      <a:pt x="4762" y="32742"/>
                      <a:pt x="9823" y="20836"/>
                      <a:pt x="20538" y="10715"/>
                    </a:cubicBezTo>
                    <a:cubicBezTo>
                      <a:pt x="28277" y="3572"/>
                      <a:pt x="40481" y="0"/>
                      <a:pt x="57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21883" tIns="60941" rIns="121883" bIns="60941" numCol="1" spcCol="0" rtlCol="0" fromWordArt="0" anchor="t" anchorCtr="0" forceAA="0" compatLnSpc="1">
                <a:noAutofit/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组合 51"/>
            <p:cNvGrpSpPr/>
            <p:nvPr/>
          </p:nvGrpSpPr>
          <p:grpSpPr>
            <a:xfrm>
              <a:off x="5023997" y="3180399"/>
              <a:ext cx="1952233" cy="2004315"/>
              <a:chOff x="5084155" y="3668928"/>
              <a:chExt cx="1952243" cy="2004779"/>
            </a:xfrm>
            <a:solidFill>
              <a:srgbClr val="72202A"/>
            </a:solidFill>
          </p:grpSpPr>
          <p:sp>
            <p:nvSpPr>
              <p:cNvPr id="67" name="Freeform 5"/>
              <p:cNvSpPr/>
              <p:nvPr/>
            </p:nvSpPr>
            <p:spPr bwMode="auto">
              <a:xfrm>
                <a:off x="5084155" y="3668928"/>
                <a:ext cx="1952243" cy="2004779"/>
              </a:xfrm>
              <a:custGeom>
                <a:avLst/>
                <a:gdLst>
                  <a:gd name="T0" fmla="*/ 242 w 493"/>
                  <a:gd name="T1" fmla="*/ 505 h 507"/>
                  <a:gd name="T2" fmla="*/ 0 w 493"/>
                  <a:gd name="T3" fmla="*/ 303 h 507"/>
                  <a:gd name="T4" fmla="*/ 230 w 493"/>
                  <a:gd name="T5" fmla="*/ 129 h 507"/>
                  <a:gd name="T6" fmla="*/ 314 w 493"/>
                  <a:gd name="T7" fmla="*/ 211 h 507"/>
                  <a:gd name="T8" fmla="*/ 421 w 493"/>
                  <a:gd name="T9" fmla="*/ 129 h 507"/>
                  <a:gd name="T10" fmla="*/ 443 w 493"/>
                  <a:gd name="T11" fmla="*/ 0 h 507"/>
                  <a:gd name="T12" fmla="*/ 418 w 493"/>
                  <a:gd name="T13" fmla="*/ 311 h 507"/>
                  <a:gd name="T14" fmla="*/ 329 w 493"/>
                  <a:gd name="T15" fmla="*/ 397 h 507"/>
                  <a:gd name="T16" fmla="*/ 258 w 493"/>
                  <a:gd name="T17" fmla="*/ 507 h 507"/>
                  <a:gd name="T18" fmla="*/ 242 w 493"/>
                  <a:gd name="T19" fmla="*/ 5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3" h="507">
                    <a:moveTo>
                      <a:pt x="242" y="505"/>
                    </a:moveTo>
                    <a:cubicBezTo>
                      <a:pt x="164" y="440"/>
                      <a:pt x="85" y="375"/>
                      <a:pt x="0" y="303"/>
                    </a:cubicBezTo>
                    <a:cubicBezTo>
                      <a:pt x="79" y="244"/>
                      <a:pt x="150" y="189"/>
                      <a:pt x="230" y="129"/>
                    </a:cubicBezTo>
                    <a:cubicBezTo>
                      <a:pt x="234" y="190"/>
                      <a:pt x="263" y="214"/>
                      <a:pt x="314" y="211"/>
                    </a:cubicBezTo>
                    <a:cubicBezTo>
                      <a:pt x="369" y="209"/>
                      <a:pt x="405" y="177"/>
                      <a:pt x="421" y="129"/>
                    </a:cubicBezTo>
                    <a:cubicBezTo>
                      <a:pt x="434" y="87"/>
                      <a:pt x="436" y="42"/>
                      <a:pt x="443" y="0"/>
                    </a:cubicBezTo>
                    <a:cubicBezTo>
                      <a:pt x="493" y="74"/>
                      <a:pt x="484" y="220"/>
                      <a:pt x="418" y="311"/>
                    </a:cubicBezTo>
                    <a:cubicBezTo>
                      <a:pt x="394" y="344"/>
                      <a:pt x="363" y="374"/>
                      <a:pt x="329" y="397"/>
                    </a:cubicBezTo>
                    <a:cubicBezTo>
                      <a:pt x="289" y="423"/>
                      <a:pt x="241" y="438"/>
                      <a:pt x="258" y="507"/>
                    </a:cubicBezTo>
                    <a:cubicBezTo>
                      <a:pt x="252" y="506"/>
                      <a:pt x="247" y="506"/>
                      <a:pt x="242" y="5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8" name="文本框 31"/>
              <p:cNvSpPr txBox="1"/>
              <p:nvPr/>
            </p:nvSpPr>
            <p:spPr>
              <a:xfrm>
                <a:off x="5813090" y="4818079"/>
                <a:ext cx="110728" cy="159841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159841">
                    <a:moveTo>
                      <a:pt x="75009" y="0"/>
                    </a:moveTo>
                    <a:lnTo>
                      <a:pt x="88404" y="0"/>
                    </a:lnTo>
                    <a:lnTo>
                      <a:pt x="88404" y="108049"/>
                    </a:lnTo>
                    <a:lnTo>
                      <a:pt x="110728" y="108049"/>
                    </a:lnTo>
                    <a:lnTo>
                      <a:pt x="110728" y="119657"/>
                    </a:lnTo>
                    <a:lnTo>
                      <a:pt x="88404" y="119657"/>
                    </a:lnTo>
                    <a:lnTo>
                      <a:pt x="88404" y="159841"/>
                    </a:lnTo>
                    <a:lnTo>
                      <a:pt x="74116" y="159841"/>
                    </a:lnTo>
                    <a:lnTo>
                      <a:pt x="74116" y="119657"/>
                    </a:lnTo>
                    <a:lnTo>
                      <a:pt x="0" y="119657"/>
                    </a:lnTo>
                    <a:lnTo>
                      <a:pt x="0" y="107156"/>
                    </a:lnTo>
                    <a:lnTo>
                      <a:pt x="75009" y="0"/>
                    </a:lnTo>
                    <a:close/>
                    <a:moveTo>
                      <a:pt x="74116" y="22324"/>
                    </a:moveTo>
                    <a:lnTo>
                      <a:pt x="14287" y="108049"/>
                    </a:lnTo>
                    <a:lnTo>
                      <a:pt x="74116" y="108049"/>
                    </a:lnTo>
                    <a:lnTo>
                      <a:pt x="74116" y="2232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21883" tIns="60941" rIns="121883" bIns="60941" numCol="1" spcCol="0" rtlCol="0" fromWordArt="0" anchor="t" anchorCtr="0" forceAA="0" compatLnSpc="1">
                <a:noAutofit/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1" grpId="0"/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2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45945" y="574040"/>
            <a:ext cx="6774815" cy="5325110"/>
            <a:chOff x="2596288" y="713222"/>
            <a:chExt cx="5907035" cy="4640314"/>
          </a:xfrm>
        </p:grpSpPr>
        <p:sp>
          <p:nvSpPr>
            <p:cNvPr id="7" name="椭圆 6"/>
            <p:cNvSpPr/>
            <p:nvPr/>
          </p:nvSpPr>
          <p:spPr>
            <a:xfrm>
              <a:off x="3749351" y="730791"/>
              <a:ext cx="4522344" cy="452234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96288" y="713222"/>
              <a:ext cx="5907035" cy="464031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 contrast="40000"/>
          </a:blip>
          <a:stretch>
            <a:fillRect/>
          </a:stretch>
        </p:blipFill>
        <p:spPr>
          <a:xfrm>
            <a:off x="8205470" y="3069590"/>
            <a:ext cx="4506595" cy="34994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rot="16200000">
            <a:off x="6213416" y="-595936"/>
            <a:ext cx="1538883" cy="69518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Thank you!</a:t>
            </a:r>
            <a:endParaRPr lang="en-US" altLang="zh-CN" sz="8800" dirty="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867400" y="1372870"/>
            <a:ext cx="6350" cy="26981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39130" y="1628775"/>
            <a:ext cx="6350" cy="26981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786c41699b18b90aeb7bce488f2d9eb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0655" y="-403225"/>
            <a:ext cx="4839970" cy="4930775"/>
          </a:xfrm>
          <a:prstGeom prst="rect">
            <a:avLst/>
          </a:prstGeom>
        </p:spPr>
      </p:pic>
      <p:pic>
        <p:nvPicPr>
          <p:cNvPr id="27" name="图片 26" descr="6dd793826ec6717fc19de62789e465af"/>
          <p:cNvPicPr>
            <a:picLocks noChangeAspect="1"/>
          </p:cNvPicPr>
          <p:nvPr/>
        </p:nvPicPr>
        <p:blipFill>
          <a:blip r:embed="rId4">
            <a:lum bright="12000"/>
          </a:blip>
          <a:stretch>
            <a:fillRect/>
          </a:stretch>
        </p:blipFill>
        <p:spPr>
          <a:xfrm>
            <a:off x="4373880" y="335978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2418</Words>
  <Application>WPS 演示</Application>
  <PresentationFormat>自定义</PresentationFormat>
  <Paragraphs>63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华文行楷</vt:lpstr>
      <vt:lpstr>华文新魏</vt:lpstr>
      <vt:lpstr>造字工房悦黑（非商用）常规体</vt:lpstr>
      <vt:lpstr>黑体</vt:lpstr>
      <vt:lpstr>Times New Roman</vt:lpstr>
      <vt:lpstr>Calibri</vt:lpstr>
      <vt:lpstr>方正清刻本悦宋简体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沈雅诗</dc:creator>
  <cp:lastModifiedBy>Administrator</cp:lastModifiedBy>
  <cp:revision>179</cp:revision>
  <dcterms:created xsi:type="dcterms:W3CDTF">2016-05-14T03:38:00Z</dcterms:created>
  <dcterms:modified xsi:type="dcterms:W3CDTF">2021-06-15T08:40:42Z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027BAB209C5F445F8F61F90BFF20B7E1</vt:lpwstr>
  </property>
</Properties>
</file>