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5">
  <p:sldMasterIdLst>
    <p:sldMasterId id="2147483648" r:id="rId1"/>
  </p:sldMasterIdLst>
  <p:notesMasterIdLst>
    <p:notesMasterId r:id="rId15"/>
  </p:notesMasterIdLst>
  <p:sldIdLst>
    <p:sldId id="256" r:id="rId2"/>
    <p:sldId id="551" r:id="rId3"/>
    <p:sldId id="553" r:id="rId4"/>
    <p:sldId id="552" r:id="rId5"/>
    <p:sldId id="492" r:id="rId6"/>
    <p:sldId id="494" r:id="rId7"/>
    <p:sldId id="495" r:id="rId8"/>
    <p:sldId id="496" r:id="rId9"/>
    <p:sldId id="497" r:id="rId10"/>
    <p:sldId id="498" r:id="rId11"/>
    <p:sldId id="548" r:id="rId12"/>
    <p:sldId id="443" r:id="rId13"/>
    <p:sldId id="403" r:id="rId14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5B5B"/>
    <a:srgbClr val="00FF00"/>
    <a:srgbClr val="00CC00"/>
    <a:srgbClr val="008000"/>
    <a:srgbClr val="00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0642" autoAdjust="0"/>
  </p:normalViewPr>
  <p:slideViewPr>
    <p:cSldViewPr>
      <p:cViewPr varScale="1">
        <p:scale>
          <a:sx n="82" d="100"/>
          <a:sy n="82" d="100"/>
        </p:scale>
        <p:origin x="1459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E097D3-BBD0-4D47-B58D-C84E7A17D7B9}" type="datetimeFigureOut">
              <a:rPr lang="de-DE" smtClean="0"/>
              <a:t>08.12.2021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26A6C2-3F77-47AE-A308-E8BA5ECFF85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151023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1</a:t>
            </a:fld>
            <a:endParaRPr lang="de-D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26A6C2-3F77-47AE-A308-E8BA5ECFF85F}" type="slidenum">
              <a:rPr lang="de-DE" smtClean="0"/>
              <a:t>13</a:t>
            </a:fld>
            <a:endParaRPr lang="de-D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08.12.2021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08.12.2021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 hasCustomPrompt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08.12.2021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08.12.2021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08.12.2021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08.12.2021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 hasCustomPrompt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 hasCustomPrompt="1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08.12.2021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08.12.2021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08.12.2021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08.12.2021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16F88-D5E0-4968-AE1C-8273BB90EA00}" type="datetimeFigureOut">
              <a:rPr lang="de-DE" smtClean="0"/>
              <a:t>08.12.2021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16F88-D5E0-4968-AE1C-8273BB90EA00}" type="datetimeFigureOut">
              <a:rPr lang="de-DE" smtClean="0"/>
              <a:t>08.12.2021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DB387A-7DAD-440A-A4E7-7F9B3B95A468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iki.ruhr-uni-bochum.de/uvu/index.php/File:Translation_Methods_of_Idioms.pptx" TargetMode="External"/><Relationship Id="rId3" Type="http://schemas.openxmlformats.org/officeDocument/2006/relationships/hyperlink" Target="https://wiki.ruhr-uni-bochum.de/uvu/images/d/d9/The_Literal_Translation_and_Free_Translation.docx" TargetMode="External"/><Relationship Id="rId7" Type="http://schemas.openxmlformats.org/officeDocument/2006/relationships/hyperlink" Target="https://wiki.ruhr-uni-bochum.de/uvu/images/8/87/Zhu_Shenghao%27s_Translation_Style_Take_the_Translation_of_Shakespeare%27s_Plays_for_Example.docx" TargetMode="External"/><Relationship Id="rId2" Type="http://schemas.openxmlformats.org/officeDocument/2006/relationships/hyperlink" Target="https://wiki.ruhr-uni-bochum.de/uvu/images/7/7f/The_Literal_Translation_and_Free_Translation%28ppt%29.pptx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iki.ruhr-uni-bochum.de/uvu/images/1/15/Zhu_Shenghao%27s_Translation_Style_Take_the_Translation_of_Shakespeare%27s_Plays_for_Example%28ppt%29.pptx" TargetMode="External"/><Relationship Id="rId11" Type="http://schemas.openxmlformats.org/officeDocument/2006/relationships/hyperlink" Target="https://wiki.ruhr-uni-bochum.de/uvu/index.php/File:Domestication_and_Foreignization.docx" TargetMode="External"/><Relationship Id="rId5" Type="http://schemas.openxmlformats.org/officeDocument/2006/relationships/hyperlink" Target="https://wiki.ruhr-uni-bochum.de/uvu/images/6/64/The_Amplification_and_Omission_in_Translation.docx" TargetMode="External"/><Relationship Id="rId10" Type="http://schemas.openxmlformats.org/officeDocument/2006/relationships/hyperlink" Target="https://wiki.ruhr-uni-bochum.de/uvu/index.php?title=Special:Upload&amp;wpDestFile=11_Chen_Jing_Domestication_and_Foreignization.pptx" TargetMode="External"/><Relationship Id="rId4" Type="http://schemas.openxmlformats.org/officeDocument/2006/relationships/hyperlink" Target="https://wiki.ruhr-uni-bochum.de/uvu/images/a/ab/The_Amplification_and_Omission_in_Translation%28ppt%29.pptx" TargetMode="External"/><Relationship Id="rId9" Type="http://schemas.openxmlformats.org/officeDocument/2006/relationships/hyperlink" Target="https://wiki.ruhr-uni-bochum.de/uvu/index.php/File:Translation_Methods_of_Idioms.docx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395536" y="136649"/>
            <a:ext cx="8352928" cy="3508375"/>
          </a:xfrm>
        </p:spPr>
        <p:txBody>
          <a:bodyPr>
            <a:noAutofit/>
          </a:bodyPr>
          <a:lstStyle/>
          <a:p>
            <a:r>
              <a:rPr lang="zh-CN" altLang="de-DE" sz="9600" dirty="0"/>
              <a:t>翻译学导论</a:t>
            </a:r>
            <a:br>
              <a:rPr lang="zh-CN" altLang="de-DE" dirty="0"/>
            </a:br>
            <a:r>
              <a:rPr lang="en-US" sz="3200" b="1" dirty="0"/>
              <a:t>Introductory Course in Translation Studies</a:t>
            </a:r>
            <a:endParaRPr lang="de-DE" sz="1600" b="1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395536" y="3717032"/>
            <a:ext cx="8280920" cy="3024336"/>
          </a:xfrm>
        </p:spPr>
        <p:txBody>
          <a:bodyPr>
            <a:noAutofit/>
          </a:bodyPr>
          <a:lstStyle/>
          <a:p>
            <a:r>
              <a:rPr lang="zh-CN" altLang="de-DE" sz="2400" dirty="0">
                <a:solidFill>
                  <a:schemeClr val="tx1"/>
                </a:solidFill>
              </a:rPr>
              <a:t>湖南师范大学外国学院</a:t>
            </a:r>
            <a:r>
              <a:rPr lang="de-DE" altLang="zh-CN" sz="2400" b="1" dirty="0">
                <a:solidFill>
                  <a:schemeClr val="tx1"/>
                </a:solidFill>
              </a:rPr>
              <a:t>21 </a:t>
            </a:r>
            <a:r>
              <a:rPr lang="zh-CN" altLang="de-DE" sz="2400" dirty="0">
                <a:solidFill>
                  <a:schemeClr val="tx1"/>
                </a:solidFill>
              </a:rPr>
              <a:t>级</a:t>
            </a:r>
            <a:r>
              <a:rPr lang="de-DE" altLang="zh-CN" sz="2400" b="1" dirty="0">
                <a:solidFill>
                  <a:schemeClr val="tx1"/>
                </a:solidFill>
              </a:rPr>
              <a:t>MA</a:t>
            </a:r>
            <a:r>
              <a:rPr lang="zh-CN" altLang="de-DE" sz="2400" dirty="0">
                <a:solidFill>
                  <a:schemeClr val="tx1"/>
                </a:solidFill>
              </a:rPr>
              <a:t>，平台课，周一，上课地点线上</a:t>
            </a:r>
            <a:r>
              <a:rPr lang="de-DE" altLang="zh-CN" sz="2400" dirty="0">
                <a:solidFill>
                  <a:schemeClr val="tx1"/>
                </a:solidFill>
              </a:rPr>
              <a:t>http://bit.ly/ZOOMCOURSE</a:t>
            </a:r>
            <a:r>
              <a:rPr lang="zh-CN" altLang="de-DE" sz="2400" dirty="0">
                <a:solidFill>
                  <a:schemeClr val="tx1"/>
                </a:solidFill>
              </a:rPr>
              <a:t>（以后外院大楼</a:t>
            </a:r>
            <a:r>
              <a:rPr lang="de-DE" altLang="zh-CN" sz="2400" b="1" dirty="0">
                <a:solidFill>
                  <a:schemeClr val="tx1"/>
                </a:solidFill>
              </a:rPr>
              <a:t>515 </a:t>
            </a:r>
            <a:r>
              <a:rPr lang="zh-CN" altLang="de-DE" sz="2400" dirty="0">
                <a:solidFill>
                  <a:schemeClr val="tx1"/>
                </a:solidFill>
              </a:rPr>
              <a:t>报告厅）</a:t>
            </a:r>
            <a:br>
              <a:rPr lang="zh-CN" altLang="de-DE" sz="2400" dirty="0">
                <a:solidFill>
                  <a:schemeClr val="tx1"/>
                </a:solidFill>
              </a:rPr>
            </a:br>
            <a:r>
              <a:rPr lang="de-DE" altLang="zh-CN" sz="2400" b="1" dirty="0">
                <a:solidFill>
                  <a:schemeClr val="tx1"/>
                </a:solidFill>
              </a:rPr>
              <a:t>2021 </a:t>
            </a:r>
            <a:r>
              <a:rPr lang="zh-CN" altLang="de-DE" sz="2400" dirty="0">
                <a:solidFill>
                  <a:schemeClr val="tx1"/>
                </a:solidFill>
              </a:rPr>
              <a:t>年</a:t>
            </a:r>
            <a:r>
              <a:rPr lang="de-DE" altLang="zh-CN" sz="2400" b="1" dirty="0">
                <a:solidFill>
                  <a:schemeClr val="tx1"/>
                </a:solidFill>
              </a:rPr>
              <a:t>9 </a:t>
            </a:r>
            <a:r>
              <a:rPr lang="zh-CN" altLang="de-DE" sz="2400" dirty="0">
                <a:solidFill>
                  <a:schemeClr val="tx1"/>
                </a:solidFill>
              </a:rPr>
              <a:t>月</a:t>
            </a:r>
            <a:r>
              <a:rPr lang="de-DE" altLang="zh-CN" sz="2400" b="1" dirty="0">
                <a:solidFill>
                  <a:schemeClr val="tx1"/>
                </a:solidFill>
              </a:rPr>
              <a:t>26 </a:t>
            </a:r>
            <a:r>
              <a:rPr lang="zh-CN" altLang="de-DE" sz="2400" dirty="0">
                <a:solidFill>
                  <a:schemeClr val="tx1"/>
                </a:solidFill>
              </a:rPr>
              <a:t>日</a:t>
            </a:r>
            <a:r>
              <a:rPr lang="de-DE" altLang="zh-CN" sz="2400" dirty="0">
                <a:solidFill>
                  <a:schemeClr val="tx1"/>
                </a:solidFill>
              </a:rPr>
              <a:t>——</a:t>
            </a:r>
            <a:r>
              <a:rPr lang="de-DE" altLang="zh-CN" sz="2400" b="1" dirty="0">
                <a:solidFill>
                  <a:schemeClr val="tx1"/>
                </a:solidFill>
              </a:rPr>
              <a:t>2022 </a:t>
            </a:r>
            <a:r>
              <a:rPr lang="zh-CN" altLang="de-DE" sz="2400" dirty="0">
                <a:solidFill>
                  <a:schemeClr val="tx1"/>
                </a:solidFill>
              </a:rPr>
              <a:t>年</a:t>
            </a:r>
            <a:r>
              <a:rPr lang="de-DE" altLang="zh-CN" sz="2400" b="1" dirty="0">
                <a:solidFill>
                  <a:schemeClr val="tx1"/>
                </a:solidFill>
              </a:rPr>
              <a:t>1 </a:t>
            </a:r>
            <a:r>
              <a:rPr lang="zh-CN" altLang="de-DE" sz="2400" dirty="0">
                <a:solidFill>
                  <a:schemeClr val="tx1"/>
                </a:solidFill>
              </a:rPr>
              <a:t>月</a:t>
            </a:r>
            <a:r>
              <a:rPr lang="de-DE" altLang="zh-CN" sz="2400" b="1" dirty="0">
                <a:solidFill>
                  <a:schemeClr val="tx1"/>
                </a:solidFill>
              </a:rPr>
              <a:t>15 </a:t>
            </a:r>
            <a:r>
              <a:rPr lang="zh-CN" altLang="de-DE" sz="2400" dirty="0">
                <a:solidFill>
                  <a:schemeClr val="tx1"/>
                </a:solidFill>
              </a:rPr>
              <a:t>日</a:t>
            </a:r>
            <a:r>
              <a:rPr lang="de-DE" altLang="zh-CN" sz="2400" dirty="0">
                <a:solidFill>
                  <a:schemeClr val="tx1"/>
                </a:solidFill>
              </a:rPr>
              <a:t>19-20:20</a:t>
            </a:r>
            <a:r>
              <a:rPr lang="zh-CN" altLang="de-DE" sz="2400" dirty="0">
                <a:solidFill>
                  <a:schemeClr val="tx1"/>
                </a:solidFill>
              </a:rPr>
              <a:t>，老师：吴漠汀（</a:t>
            </a:r>
            <a:r>
              <a:rPr lang="de-DE" sz="2400" b="1" dirty="0">
                <a:solidFill>
                  <a:schemeClr val="tx1"/>
                </a:solidFill>
              </a:rPr>
              <a:t>Martin </a:t>
            </a:r>
            <a:r>
              <a:rPr lang="de-DE" sz="2400" b="1" dirty="0" err="1">
                <a:solidFill>
                  <a:schemeClr val="tx1"/>
                </a:solidFill>
              </a:rPr>
              <a:t>Woesler</a:t>
            </a:r>
            <a:r>
              <a:rPr lang="de-DE" sz="2400" dirty="0">
                <a:solidFill>
                  <a:schemeClr val="tx1"/>
                </a:solidFill>
              </a:rPr>
              <a:t>），</a:t>
            </a:r>
            <a:r>
              <a:rPr lang="zh-CN" altLang="de-DE" sz="2400" dirty="0">
                <a:solidFill>
                  <a:schemeClr val="tx1"/>
                </a:solidFill>
              </a:rPr>
              <a:t>助教</a:t>
            </a:r>
            <a:r>
              <a:rPr lang="de-DE" altLang="zh-CN" sz="2400" dirty="0">
                <a:solidFill>
                  <a:schemeClr val="tx1"/>
                </a:solidFill>
              </a:rPr>
              <a:t>TA</a:t>
            </a:r>
            <a:r>
              <a:rPr lang="zh-CN" altLang="de-DE" sz="2400" dirty="0">
                <a:solidFill>
                  <a:schemeClr val="tx1"/>
                </a:solidFill>
              </a:rPr>
              <a:t>：</a:t>
            </a:r>
            <a:r>
              <a:rPr lang="de-DE" altLang="zh-CN" sz="2400" dirty="0">
                <a:solidFill>
                  <a:schemeClr val="tx1"/>
                </a:solidFill>
              </a:rPr>
              <a:t>Yang </a:t>
            </a:r>
            <a:r>
              <a:rPr lang="de-DE" altLang="zh-CN" sz="2400" dirty="0" err="1">
                <a:solidFill>
                  <a:schemeClr val="tx1"/>
                </a:solidFill>
              </a:rPr>
              <a:t>Ye</a:t>
            </a:r>
            <a:r>
              <a:rPr lang="de-DE" altLang="zh-CN" sz="2400" dirty="0">
                <a:solidFill>
                  <a:schemeClr val="tx1"/>
                </a:solidFill>
              </a:rPr>
              <a:t>, Li </a:t>
            </a:r>
            <a:r>
              <a:rPr lang="de-DE" altLang="zh-CN" sz="2400" dirty="0" err="1">
                <a:solidFill>
                  <a:schemeClr val="tx1"/>
                </a:solidFill>
              </a:rPr>
              <a:t>Xichang</a:t>
            </a:r>
            <a:r>
              <a:rPr lang="de-DE" altLang="zh-CN" sz="2400" dirty="0">
                <a:solidFill>
                  <a:schemeClr val="tx1"/>
                </a:solidFill>
              </a:rPr>
              <a:t>, </a:t>
            </a:r>
            <a:r>
              <a:rPr lang="de-DE" altLang="zh-CN" sz="2400" dirty="0" err="1">
                <a:solidFill>
                  <a:schemeClr val="tx1"/>
                </a:solidFill>
              </a:rPr>
              <a:t>wiki</a:t>
            </a:r>
            <a:r>
              <a:rPr lang="de-DE" altLang="zh-CN" sz="2400" dirty="0">
                <a:solidFill>
                  <a:schemeClr val="tx1"/>
                </a:solidFill>
              </a:rPr>
              <a:t> TA: Zhu </a:t>
            </a:r>
            <a:r>
              <a:rPr lang="de-DE" altLang="zh-CN" sz="2400" dirty="0" err="1">
                <a:solidFill>
                  <a:schemeClr val="tx1"/>
                </a:solidFill>
              </a:rPr>
              <a:t>Renduo</a:t>
            </a:r>
            <a:endParaRPr lang="de-DE" altLang="zh-CN" sz="2400" dirty="0">
              <a:solidFill>
                <a:schemeClr val="tx1"/>
              </a:solidFill>
              <a:latin typeface="楷体" panose="02010609060101010101" pitchFamily="49" charset="-122"/>
              <a:ea typeface="楷体" panose="02010609060101010101" pitchFamily="49" charset="-122"/>
            </a:endParaRPr>
          </a:p>
          <a:p>
            <a:r>
              <a:rPr lang="zh-CN" altLang="en-US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吴漠汀</a:t>
            </a:r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特聘</a:t>
            </a:r>
            <a:r>
              <a:rPr lang="zh-CN" altLang="en-US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教授</a:t>
            </a:r>
            <a:r>
              <a:rPr lang="zh-CN" altLang="de-DE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</a:t>
            </a:r>
            <a:r>
              <a:rPr lang="de-DE" altLang="zh-CN" sz="24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Distinguished</a:t>
            </a:r>
            <a:r>
              <a:rPr lang="de-DE" altLang="zh-CN" sz="24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Professor Dr. Martin </a:t>
            </a:r>
            <a:r>
              <a:rPr lang="de-DE" altLang="zh-CN" sz="24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Woesler</a:t>
            </a:r>
            <a:endParaRPr lang="de-DE" sz="2400" dirty="0">
              <a:solidFill>
                <a:schemeClr val="tx1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  <a:p>
            <a:r>
              <a:rPr lang="zh-CN" altLang="de-DE" sz="2400" dirty="0">
                <a:solidFill>
                  <a:schemeClr val="tx1"/>
                </a:solidFill>
                <a:latin typeface="楷体" panose="02010609060101010101" pitchFamily="49" charset="-122"/>
                <a:ea typeface="楷体" panose="02010609060101010101" pitchFamily="49" charset="-122"/>
              </a:rPr>
              <a:t>湖南师范大学外国学院 </a:t>
            </a:r>
            <a:r>
              <a:rPr lang="de-DE" altLang="zh-CN" sz="1800" dirty="0" err="1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Foreign</a:t>
            </a:r>
            <a:r>
              <a:rPr lang="de-DE" altLang="zh-CN" sz="1800" dirty="0">
                <a:solidFill>
                  <a:schemeClr val="tx1"/>
                </a:solidFill>
                <a:latin typeface="Calibri" panose="020F0502020204030204" pitchFamily="34" charset="0"/>
                <a:ea typeface="楷体" panose="02010609060101010101" pitchFamily="49" charset="-122"/>
                <a:cs typeface="Calibri" panose="020F0502020204030204" pitchFamily="34" charset="0"/>
              </a:rPr>
              <a:t> Studies College, Hunan Normal University</a:t>
            </a:r>
            <a:endParaRPr lang="de-DE" altLang="zh-CN" sz="2400" dirty="0">
              <a:solidFill>
                <a:schemeClr val="tx1"/>
              </a:solidFill>
              <a:latin typeface="Calibri" panose="020F0502020204030204" pitchFamily="34" charset="0"/>
              <a:ea typeface="楷体" panose="02010609060101010101" pitchFamily="49" charset="-122"/>
              <a:cs typeface="Calibri" panose="020F0502020204030204" pitchFamily="34" charset="0"/>
            </a:endParaRPr>
          </a:p>
        </p:txBody>
      </p:sp>
      <p:pic>
        <p:nvPicPr>
          <p:cNvPr id="5" name="Grafik 4">
            <a:extLst>
              <a:ext uri="{FF2B5EF4-FFF2-40B4-BE49-F238E27FC236}">
                <a16:creationId xmlns:a16="http://schemas.microsoft.com/office/drawing/2014/main" id="{C903A2E4-6116-4E9F-9DC3-0C188D7EE2B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951" y="-9894"/>
            <a:ext cx="1351550" cy="918614"/>
          </a:xfrm>
          <a:prstGeom prst="rect">
            <a:avLst/>
          </a:prstGeom>
        </p:spPr>
      </p:pic>
    </p:spTree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C9A351-1DE2-4A88-A664-DFA0FB1C2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Status </a:t>
            </a:r>
            <a:r>
              <a:rPr lang="de-DE" dirty="0" err="1"/>
              <a:t>of</a:t>
            </a:r>
            <a:r>
              <a:rPr lang="de-DE" dirty="0"/>
              <a:t> Translation Studies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C061342-F07A-4E76-B66E-EE47FC7CE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Today: functional, empirical-pragmatic, including didactic questions (instead of old normative/prescriptive translation studies) =&gt; becoming aware of the process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9319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C9A351-1DE2-4A88-A664-DFA0FB1C2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Status </a:t>
            </a:r>
            <a:r>
              <a:rPr lang="de-DE" dirty="0" err="1"/>
              <a:t>of</a:t>
            </a:r>
            <a:r>
              <a:rPr lang="de-DE" dirty="0"/>
              <a:t> Translation Studies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C061342-F07A-4E76-B66E-EE47FC7CE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Today: functional, empirical-pragmatic, including didactic questions (instead of old normative/prescriptive translation studies) =&gt; becoming aware of the process</a:t>
            </a:r>
            <a:endParaRPr lang="de-DE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0435497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altLang="zh-C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Always here for you!</a:t>
            </a:r>
            <a:br>
              <a:rPr altLang="zh-CN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zh-CN" alt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随时</a:t>
            </a:r>
            <a:r>
              <a:rPr lang="zh-CN" altLang="de-DE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为你们服务</a:t>
            </a:r>
            <a:endParaRPr kumimoji="1" lang="zh-CN" altLang="en-US" b="1" dirty="0">
              <a:solidFill>
                <a:schemeClr val="tx1"/>
              </a:solidFill>
              <a:cs typeface="Arial" panose="020B0604020202020204" pitchFamily="34" charset="0"/>
            </a:endParaRPr>
          </a:p>
        </p:txBody>
      </p:sp>
      <p:sp>
        <p:nvSpPr>
          <p:cNvPr id="107523" name="内容占位符 2"/>
          <p:cNvSpPr>
            <a:spLocks noGrp="1"/>
          </p:cNvSpPr>
          <p:nvPr>
            <p:ph idx="1"/>
          </p:nvPr>
        </p:nvSpPr>
        <p:spPr>
          <a:xfrm>
            <a:off x="866775" y="2603500"/>
            <a:ext cx="7053263" cy="3722688"/>
          </a:xfrm>
        </p:spPr>
        <p:txBody>
          <a:bodyPr>
            <a:normAutofit/>
          </a:bodyPr>
          <a:lstStyle/>
          <a:p>
            <a:pPr algn="ctr">
              <a:buFont typeface="Garamond" panose="02020404030301010803" pitchFamily="18" charset="0"/>
              <a:buNone/>
            </a:pP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Professor Dr. Martin </a:t>
            </a:r>
            <a:r>
              <a:rPr lang="en-US" altLang="zh-CN" sz="2400" dirty="0" err="1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Woesler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 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吴漠汀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湖南师范大学特聘教授、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德国威藤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-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海德</a:t>
            </a:r>
            <a:r>
              <a:rPr lang="zh-CN" altLang="en-US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克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大学教授，博士导师</a:t>
            </a:r>
            <a:endParaRPr lang="de-DE" altLang="zh-CN" sz="2400" dirty="0">
              <a:latin typeface="Arial" panose="020B0604020202020204" pitchFamily="34" charset="0"/>
              <a:ea typeface="楷体" panose="02010609060101010101" pitchFamily="49" charset="-122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en-US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Office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办公室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外国语学院</a:t>
            </a:r>
            <a:endParaRPr lang="de-DE" altLang="zh-CN" sz="2400" dirty="0">
              <a:latin typeface="Arial" panose="020B0604020202020204" pitchFamily="34" charset="0"/>
              <a:ea typeface="楷体" panose="02010609060101010101" pitchFamily="49" charset="-122"/>
              <a:cs typeface="Arial" panose="020B0604020202020204" pitchFamily="34" charset="0"/>
            </a:endParaRPr>
          </a:p>
          <a:p>
            <a:pPr algn="ctr">
              <a:buFont typeface="Garamond" panose="02020404030301010803" pitchFamily="18" charset="0"/>
              <a:buNone/>
            </a:pP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Phone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电话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(150) </a:t>
            </a:r>
            <a: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1138 8818</a:t>
            </a:r>
            <a:br>
              <a:rPr lang="de-DE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</a:b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Email / </a:t>
            </a:r>
            <a:r>
              <a:rPr lang="zh-CN" altLang="de-DE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电子邮件</a:t>
            </a:r>
            <a:r>
              <a:rPr lang="en-US" altLang="zh-CN" sz="2400" dirty="0">
                <a:latin typeface="Arial" panose="020B0604020202020204" pitchFamily="34" charset="0"/>
                <a:ea typeface="楷体" panose="02010609060101010101" pitchFamily="49" charset="-122"/>
                <a:cs typeface="Arial" panose="020B0604020202020204" pitchFamily="34" charset="0"/>
              </a:rPr>
              <a:t>: martin@woesler.de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/>
        </p:nvSpPr>
        <p:spPr>
          <a:xfrm>
            <a:off x="683568" y="2435404"/>
            <a:ext cx="770485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12500" dirty="0">
                <a:latin typeface="Calibri" panose="020F0502020204030204" pitchFamily="34" charset="0"/>
                <a:ea typeface="华文新魏" panose="02010800040101010101" pitchFamily="2" charset="-122"/>
              </a:rPr>
              <a:t>Thank You</a:t>
            </a: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de-DE" altLang="zh-CN" dirty="0" err="1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term‘s</a:t>
            </a:r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dirty="0" err="1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EC58F8-D8E1-4375-B310-8261A78E1C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279792"/>
            <a:ext cx="8229600" cy="53553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 Sep 26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Introduction</a:t>
            </a:r>
            <a:endParaRPr lang="de-DE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 Sep 29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Emergence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Oct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13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Emergence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II</a:t>
            </a:r>
            <a:endParaRPr lang="de-DE" altLang="zh-CN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1800" b="0" i="0" dirty="0">
                <a:effectLst/>
                <a:latin typeface="Arial" panose="020B0604020202020204" pitchFamily="34" charset="0"/>
              </a:rPr>
              <a:t>4 </a:t>
            </a:r>
            <a:r>
              <a:rPr lang="de-DE" sz="1800" b="0" i="0" dirty="0" err="1">
                <a:effectLst/>
                <a:latin typeface="Arial" panose="020B0604020202020204" pitchFamily="34" charset="0"/>
              </a:rPr>
              <a:t>Oct</a:t>
            </a:r>
            <a:r>
              <a:rPr lang="de-DE" sz="1800" b="0" i="0" dirty="0">
                <a:effectLst/>
                <a:latin typeface="Arial" panose="020B0604020202020204" pitchFamily="34" charset="0"/>
              </a:rPr>
              <a:t> 20 </a:t>
            </a:r>
            <a:r>
              <a:rPr lang="de-DE" sz="1800" b="0" i="0" dirty="0" err="1">
                <a:effectLst/>
                <a:latin typeface="Arial" panose="020B0604020202020204" pitchFamily="34" charset="0"/>
              </a:rPr>
              <a:t>History</a:t>
            </a:r>
            <a:r>
              <a:rPr lang="de-DE" sz="18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1800" b="0" i="0" dirty="0" err="1">
                <a:effectLst/>
                <a:latin typeface="Arial" panose="020B0604020202020204" pitchFamily="34" charset="0"/>
              </a:rPr>
              <a:t>of</a:t>
            </a:r>
            <a:r>
              <a:rPr lang="de-DE" sz="1800" b="0" i="0" dirty="0">
                <a:effectLst/>
                <a:latin typeface="Arial" panose="020B0604020202020204" pitchFamily="34" charset="0"/>
              </a:rPr>
              <a:t> Translation</a:t>
            </a:r>
            <a:endParaRPr lang="de-DE" altLang="zh-CN" sz="1800" b="0" i="0" dirty="0"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1800" b="0" i="0" dirty="0">
                <a:effectLst/>
                <a:latin typeface="Arial" panose="020B0604020202020204" pitchFamily="34" charset="0"/>
              </a:rPr>
              <a:t>5 </a:t>
            </a:r>
            <a:r>
              <a:rPr lang="de-DE" sz="1800" b="0" i="0" dirty="0" err="1">
                <a:effectLst/>
                <a:latin typeface="Arial" panose="020B0604020202020204" pitchFamily="34" charset="0"/>
              </a:rPr>
              <a:t>Oct</a:t>
            </a:r>
            <a:r>
              <a:rPr lang="de-DE" sz="1800" b="0" i="0" dirty="0">
                <a:effectLst/>
                <a:latin typeface="Arial" panose="020B0604020202020204" pitchFamily="34" charset="0"/>
              </a:rPr>
              <a:t> 27 Early </a:t>
            </a:r>
            <a:r>
              <a:rPr lang="de-DE" sz="1800" b="0" i="0" dirty="0" err="1">
                <a:effectLst/>
                <a:latin typeface="Arial" panose="020B0604020202020204" pitchFamily="34" charset="0"/>
              </a:rPr>
              <a:t>understanding</a:t>
            </a:r>
            <a:endParaRPr lang="de-DE" sz="1800" b="0" i="0" dirty="0"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1800" b="0" i="0" dirty="0">
                <a:effectLst/>
                <a:latin typeface="Arial" panose="020B0604020202020204" pitchFamily="34" charset="0"/>
              </a:rPr>
              <a:t>6 Nov 3 </a:t>
            </a:r>
            <a:r>
              <a:rPr lang="de-DE" sz="1800" b="0" i="0" dirty="0" err="1">
                <a:effectLst/>
                <a:latin typeface="Arial" panose="020B0604020202020204" pitchFamily="34" charset="0"/>
              </a:rPr>
              <a:t>Linguistics</a:t>
            </a:r>
            <a:r>
              <a:rPr lang="de-DE" sz="1800" b="0" i="0" dirty="0">
                <a:effectLst/>
                <a:latin typeface="Arial" panose="020B0604020202020204" pitchFamily="34" charset="0"/>
              </a:rPr>
              <a:t> and </a:t>
            </a:r>
            <a:r>
              <a:rPr lang="de-DE" sz="1800" b="0" i="0" dirty="0" err="1">
                <a:effectLst/>
                <a:latin typeface="Arial" panose="020B0604020202020204" pitchFamily="34" charset="0"/>
              </a:rPr>
              <a:t>Equivalence</a:t>
            </a:r>
            <a:r>
              <a:rPr lang="de-DE" sz="1800" b="0" i="0" dirty="0">
                <a:effectLst/>
                <a:latin typeface="Arial" panose="020B0604020202020204" pitchFamily="34" charset="0"/>
              </a:rPr>
              <a:t>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1800" b="0" i="0" dirty="0">
                <a:effectLst/>
                <a:latin typeface="Arial" panose="020B0604020202020204" pitchFamily="34" charset="0"/>
              </a:rPr>
              <a:t>7 </a:t>
            </a:r>
            <a:r>
              <a:rPr lang="de-DE" sz="1800" b="0" i="0" dirty="0">
                <a:effectLst/>
                <a:latin typeface="Arial" panose="020B0604020202020204" pitchFamily="34" charset="0"/>
              </a:rPr>
              <a:t>Nov 10 Translation Studies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1800" b="0" i="0" dirty="0">
                <a:effectLst/>
                <a:latin typeface="Arial" panose="020B0604020202020204" pitchFamily="34" charset="0"/>
              </a:rPr>
              <a:t>8 Nov 17 Translation </a:t>
            </a:r>
            <a:r>
              <a:rPr lang="de-DE" sz="1800" b="0" i="0" dirty="0" err="1">
                <a:effectLst/>
                <a:latin typeface="Arial" panose="020B0604020202020204" pitchFamily="34" charset="0"/>
              </a:rPr>
              <a:t>Theories</a:t>
            </a:r>
            <a:endParaRPr lang="de-DE" altLang="zh-CN" sz="1800" b="0" i="0" dirty="0"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1800" b="0" i="0" dirty="0">
                <a:effectLst/>
                <a:latin typeface="Arial" panose="020B0604020202020204" pitchFamily="34" charset="0"/>
              </a:rPr>
              <a:t>9 </a:t>
            </a:r>
            <a:r>
              <a:rPr lang="de-DE" sz="1800" b="0" i="0" dirty="0">
                <a:effectLst/>
                <a:latin typeface="Arial" panose="020B0604020202020204" pitchFamily="34" charset="0"/>
              </a:rPr>
              <a:t>Nov 24 </a:t>
            </a:r>
            <a:r>
              <a:rPr lang="de-DE" sz="1800" b="0" i="0" dirty="0" err="1">
                <a:effectLst/>
                <a:latin typeface="Arial" panose="020B0604020202020204" pitchFamily="34" charset="0"/>
              </a:rPr>
              <a:t>History</a:t>
            </a:r>
            <a:r>
              <a:rPr lang="de-DE" sz="18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1800" b="0" i="0" dirty="0" err="1">
                <a:effectLst/>
                <a:latin typeface="Arial" panose="020B0604020202020204" pitchFamily="34" charset="0"/>
              </a:rPr>
              <a:t>of</a:t>
            </a:r>
            <a:r>
              <a:rPr lang="de-DE" sz="1800" b="0" i="0" dirty="0">
                <a:effectLst/>
                <a:latin typeface="Arial" panose="020B0604020202020204" pitchFamily="34" charset="0"/>
              </a:rPr>
              <a:t> Chinese Translation </a:t>
            </a:r>
            <a:r>
              <a:rPr lang="de-DE" sz="1800" b="0" i="0" dirty="0" err="1">
                <a:effectLst/>
                <a:latin typeface="Arial" panose="020B0604020202020204" pitchFamily="34" charset="0"/>
              </a:rPr>
              <a:t>Theories</a:t>
            </a:r>
            <a:endParaRPr lang="de-DE" altLang="zh-CN" sz="1800" b="0" i="0" dirty="0"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10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Appropriateness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Theory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18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11 </a:t>
            </a:r>
            <a:r>
              <a:rPr lang="de-DE" sz="18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18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8 Methods and Style (Literal Translation and Free </a:t>
            </a:r>
            <a:r>
              <a:rPr lang="de-DE" sz="1800" b="0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translation</a:t>
            </a:r>
            <a:r>
              <a:rPr lang="de-DE" sz="18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)</a:t>
            </a:r>
            <a:r>
              <a:rPr lang="de-DE" altLang="zh-CN" sz="18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12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15 Theory and Practice</a:t>
            </a:r>
            <a:endParaRPr lang="de-DE" altLang="zh-CN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13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22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Decriptive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Studies, Culture,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Invisibility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Constructivism</a:t>
            </a:r>
            <a:endParaRPr lang="de-DE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14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29 East-West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Comparison</a:t>
            </a:r>
            <a:endParaRPr lang="de-DE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15 Jan 5 Review in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Preparation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final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exam</a:t>
            </a:r>
            <a:endParaRPr lang="de-DE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18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16 Jan 12 Final </a:t>
            </a:r>
            <a:r>
              <a:rPr lang="de-DE" sz="18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Exam</a:t>
            </a:r>
            <a:endParaRPr lang="de-DE" sz="18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5262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This </a:t>
            </a:r>
            <a:r>
              <a:rPr lang="de-DE" altLang="zh-CN" dirty="0" err="1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term‘s</a:t>
            </a:r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dirty="0" err="1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overview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EC58F8-D8E1-4375-B310-8261A78E1C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556792"/>
            <a:ext cx="8229600" cy="48013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 Sep 26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Introduction</a:t>
            </a:r>
            <a:endParaRPr lang="de-DE" sz="9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 Sep 29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Emergence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3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Oct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13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Emergence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II (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Emergence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translation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study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in China)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Chen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Xiangqiong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陈湘琼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Li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Xichang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李习长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(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Emergence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Oral Interpretation)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Shan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Gongfei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.(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机器翻译的起源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Origin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Machine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Translation)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Xu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Minyun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徐敏赟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202120081535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powerpoint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Yan Jing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颜静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202120081536.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4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Oct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20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History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Translation (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西方翻译简史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brief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history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Western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translation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Fu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Shiyu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付诗雨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202120081486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Ding Xuan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丁旋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202120081483. (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中国翻译简史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brief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history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Chinese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translation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Gong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Boya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宫博雅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202120081488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胡舒情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202120081490.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（中国译场中佛经翻译的历史）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history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Buddhist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Scripture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translation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in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chinese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translation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center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Wang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Zhenlong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王镇隆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202120081525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PPT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Weijie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叶维杰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202120081544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（中国诗歌翻译简史（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1949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年及以前）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 Brief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History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Chinese Poetry Translation (1949 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before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Mou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Yixin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牟一心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202120081516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Rao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Jinying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饶金盈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202120081520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5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Oct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27 Early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understanding</a:t>
            </a:r>
            <a:endParaRPr lang="de-DE" sz="9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6 Nov 3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Linguistics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and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Equivalence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(Nida) (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Nida's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Dynamic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Equivalence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Theory) 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Ma Xin </a:t>
            </a:r>
            <a:r>
              <a:rPr lang="zh-CN" altLang="de-DE" sz="900" b="0" i="0" dirty="0">
                <a:effectLst/>
                <a:latin typeface="Arial" panose="020B0604020202020204" pitchFamily="34" charset="0"/>
              </a:rPr>
              <a:t>马新 </a:t>
            </a:r>
            <a:r>
              <a:rPr lang="de-DE" altLang="zh-CN" sz="900" b="0" i="0" dirty="0">
                <a:effectLst/>
                <a:latin typeface="Arial" panose="020B0604020202020204" pitchFamily="34" charset="0"/>
              </a:rPr>
              <a:t>202120081513 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Du Lina </a:t>
            </a:r>
            <a:r>
              <a:rPr lang="zh-CN" altLang="de-DE" sz="900" b="0" i="0" dirty="0">
                <a:effectLst/>
                <a:latin typeface="Arial" panose="020B0604020202020204" pitchFamily="34" charset="0"/>
              </a:rPr>
              <a:t>杜莉娜 </a:t>
            </a:r>
            <a:r>
              <a:rPr lang="de-DE" altLang="zh-CN" sz="900" b="0" i="0" dirty="0">
                <a:effectLst/>
                <a:latin typeface="Arial" panose="020B0604020202020204" pitchFamily="34" charset="0"/>
              </a:rPr>
              <a:t>202120081484. "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The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three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essences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Functional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Equivalence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and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its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application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" 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Yin Yuan </a:t>
            </a:r>
            <a:r>
              <a:rPr lang="zh-CN" altLang="de-DE" sz="900" b="0" i="0" dirty="0">
                <a:effectLst/>
                <a:latin typeface="Arial" panose="020B0604020202020204" pitchFamily="34" charset="0"/>
              </a:rPr>
              <a:t>尹媛 </a:t>
            </a:r>
            <a:r>
              <a:rPr lang="de-DE" altLang="zh-CN" sz="900" b="0" i="0" dirty="0">
                <a:effectLst/>
                <a:latin typeface="Arial" panose="020B0604020202020204" pitchFamily="34" charset="0"/>
              </a:rPr>
              <a:t>202120081548 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Yi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Yangfan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effectLst/>
                <a:latin typeface="Arial" panose="020B0604020202020204" pitchFamily="34" charset="0"/>
              </a:rPr>
              <a:t>易扬帆 </a:t>
            </a:r>
            <a:r>
              <a:rPr lang="de-DE" altLang="zh-CN" sz="900" b="0" i="0" dirty="0">
                <a:effectLst/>
                <a:latin typeface="Arial" panose="020B0604020202020204" pitchFamily="34" charset="0"/>
              </a:rPr>
              <a:t>202120081545. (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please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add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your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3rd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subtopic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here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) 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effectLst/>
                <a:latin typeface="Arial" panose="020B0604020202020204" pitchFamily="34" charset="0"/>
              </a:rPr>
              <a:t>罗曦 </a:t>
            </a:r>
            <a:r>
              <a:rPr lang="de-DE" altLang="zh-CN" sz="900" b="0" i="0" dirty="0">
                <a:effectLst/>
                <a:latin typeface="Arial" panose="020B0604020202020204" pitchFamily="34" charset="0"/>
              </a:rPr>
              <a:t>202120081512</a:t>
            </a:r>
            <a:r>
              <a:rPr lang="zh-CN" altLang="de-DE" sz="900" b="0" i="0" dirty="0">
                <a:effectLst/>
                <a:latin typeface="Arial" panose="020B0604020202020204" pitchFamily="34" charset="0"/>
              </a:rPr>
              <a:t>；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PPT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effectLst/>
                <a:latin typeface="Arial" panose="020B0604020202020204" pitchFamily="34" charset="0"/>
              </a:rPr>
              <a:t>詹若萱 </a:t>
            </a:r>
            <a:r>
              <a:rPr lang="de-DE" altLang="zh-CN" sz="900" b="0" i="0" dirty="0">
                <a:effectLst/>
                <a:latin typeface="Arial" panose="020B0604020202020204" pitchFamily="34" charset="0"/>
              </a:rPr>
              <a:t>202120081549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900" b="0" i="0" dirty="0">
                <a:effectLst/>
                <a:latin typeface="Arial" panose="020B0604020202020204" pitchFamily="34" charset="0"/>
              </a:rPr>
              <a:t>7 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Nov 10 Translation Studies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900" b="0" i="0" dirty="0">
                <a:effectLst/>
                <a:latin typeface="Arial" panose="020B0604020202020204" pitchFamily="34" charset="0"/>
              </a:rPr>
              <a:t>8 Nov 17 Translation </a:t>
            </a:r>
            <a:r>
              <a:rPr lang="de-DE" sz="900" b="0" i="0" dirty="0" err="1">
                <a:effectLst/>
                <a:latin typeface="Arial" panose="020B0604020202020204" pitchFamily="34" charset="0"/>
              </a:rPr>
              <a:t>Theories</a:t>
            </a:r>
            <a:r>
              <a:rPr lang="de-DE" sz="900" b="0" i="0" dirty="0">
                <a:effectLst/>
                <a:latin typeface="Arial" panose="020B0604020202020204" pitchFamily="34" charset="0"/>
              </a:rPr>
              <a:t> (Translatio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Theories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Xu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Yuanchong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Mao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Yawen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毛雅文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Mao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You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毛优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(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Xin, da,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ya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=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faithfulness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expressiveness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elegance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Wang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Lifei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王李菲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Wei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Chuxuan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魏楚璇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(The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translation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9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ideal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Yan Fu)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Peng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Ruixue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彭瑞雪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Qin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Jianan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秦建安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(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Translation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theories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Peter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Newmark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Liu Xiao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刘晓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Liu Yue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刘越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(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Vermeer)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Zhang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Yiran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张怡然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202120081552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Yin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Meida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殷美达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202120081547. /(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Translation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Theories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Wen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Yiduo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Wei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Zhaoyan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魏兆妍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Wu Jingle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吴婧悦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/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9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Nov 24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History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Chinese Translation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Theories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History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Chinese Translation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Theories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Qing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Dynasty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Cheng Yang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程杨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Li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Shuang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李双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 (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Theories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after May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Fourth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Movement)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Qiu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Tingting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邱婷婷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Wei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Yiwen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卫怡雯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10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Appropriateness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Theory -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this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new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theory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suggested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M. Woesler in 2020.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Everybody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invited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help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develop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this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theory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or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criticize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other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theories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suggesting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what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new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theory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(like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appropriateness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theory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needs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do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better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11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8 Methods and Style (Literal Translation and Free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translation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）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Li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Ruiyang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李瑞洋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202120081497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Liu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Yunxin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刘运心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202120081510. (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conflict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between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Wen 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Zhi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He Qin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何芩 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202120081489.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12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15 Theory and Practice. (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Catford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translation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shift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theory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its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practice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)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周巧 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and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朱素珍</a:t>
            </a: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altLang="zh-CN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13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22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Decriptive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Studies, Culture,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Invisibility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Constructivism</a:t>
            </a:r>
            <a:endParaRPr lang="de-DE" sz="9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14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Dec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29 East-West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Comparison</a:t>
            </a:r>
            <a:endParaRPr lang="de-DE" sz="9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15 Jan 5 Review in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Preparation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of</a:t>
            </a: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final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exam</a:t>
            </a:r>
            <a:endParaRPr lang="de-DE" sz="9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9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16 Jan 12 Final </a:t>
            </a:r>
            <a:r>
              <a:rPr lang="de-DE" sz="9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Exam</a:t>
            </a:r>
            <a:endParaRPr lang="de-DE" sz="9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218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Session</a:t>
            </a:r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11 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</a:t>
            </a:r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r>
              <a:rPr lang="zh-CN" altLang="de-DE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周</a:t>
            </a:r>
            <a:b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zh-CN" dirty="0" err="1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History</a:t>
            </a:r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zh-CN" dirty="0" err="1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</a:t>
            </a:r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Chinese </a:t>
            </a:r>
            <a:b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altLang="zh-CN" dirty="0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Translation </a:t>
            </a:r>
            <a:r>
              <a:rPr lang="de-DE" altLang="zh-CN" dirty="0" err="1">
                <a:solidFill>
                  <a:srgbClr val="0E577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Theories</a:t>
            </a:r>
            <a:endParaRPr kumimoji="1" lang="zh-CN" altLang="en-US" dirty="0"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3EC58F8-D8E1-4375-B310-8261A78E1CA1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457200" y="1022303"/>
            <a:ext cx="8229600" cy="6691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indent="0">
              <a:buNone/>
            </a:pPr>
            <a:r>
              <a:rPr lang="de-DE" altLang="zh-CN" sz="2800" dirty="0" err="1"/>
              <a:t>Homework</a:t>
            </a:r>
            <a:endParaRPr lang="de-DE" altLang="zh-CN" sz="2800" dirty="0"/>
          </a:p>
          <a:p>
            <a:pPr marL="0" indent="0">
              <a:buNone/>
            </a:pPr>
            <a:r>
              <a:rPr lang="de-DE" altLang="zh-CN" sz="2800" dirty="0"/>
              <a:t>Final </a:t>
            </a:r>
            <a:r>
              <a:rPr lang="de-DE" altLang="zh-CN" sz="2800" dirty="0" err="1"/>
              <a:t>exam</a:t>
            </a:r>
            <a:r>
              <a:rPr lang="de-DE" altLang="zh-CN" sz="2800" dirty="0"/>
              <a:t> </a:t>
            </a:r>
            <a:r>
              <a:rPr lang="de-DE" altLang="zh-CN" sz="2800" dirty="0" err="1"/>
              <a:t>papers</a:t>
            </a:r>
            <a:r>
              <a:rPr lang="de-DE" altLang="zh-CN" sz="2800" dirty="0"/>
              <a:t>: </a:t>
            </a:r>
            <a:br>
              <a:rPr lang="de-DE" altLang="zh-CN" sz="2800" dirty="0"/>
            </a:br>
            <a:r>
              <a:rPr lang="de-DE" altLang="zh-CN" sz="2800" dirty="0"/>
              <a:t>Tomorrow </a:t>
            </a:r>
            <a:r>
              <a:rPr lang="de-DE" altLang="zh-CN" sz="2800" dirty="0" err="1"/>
              <a:t>morning</a:t>
            </a:r>
            <a:r>
              <a:rPr lang="de-DE" altLang="zh-CN" sz="2800" dirty="0"/>
              <a:t> I check all </a:t>
            </a:r>
            <a:r>
              <a:rPr lang="de-DE" altLang="zh-CN" sz="2800" dirty="0" err="1"/>
              <a:t>papers</a:t>
            </a:r>
            <a:br>
              <a:rPr lang="de-DE" altLang="zh-CN" sz="2800" dirty="0"/>
            </a:br>
            <a:r>
              <a:rPr lang="de-DE" altLang="zh-CN" sz="2800" b="1" dirty="0"/>
              <a:t>=&gt; </a:t>
            </a:r>
            <a:r>
              <a:rPr lang="de-DE" altLang="zh-CN" sz="2800" b="1" dirty="0" err="1"/>
              <a:t>Correct</a:t>
            </a:r>
            <a:r>
              <a:rPr lang="de-DE" altLang="zh-CN" sz="2800" b="1" dirty="0"/>
              <a:t> at least 1 </a:t>
            </a:r>
            <a:r>
              <a:rPr lang="de-DE" altLang="zh-CN" sz="2800" b="1" dirty="0" err="1"/>
              <a:t>fellow</a:t>
            </a:r>
            <a:r>
              <a:rPr lang="de-DE" altLang="zh-CN" sz="2800" b="1" dirty="0"/>
              <a:t> </a:t>
            </a:r>
            <a:r>
              <a:rPr lang="de-DE" altLang="zh-CN" sz="2800" b="1" dirty="0" err="1"/>
              <a:t>student</a:t>
            </a:r>
            <a:r>
              <a:rPr lang="de-DE" altLang="zh-CN" sz="2800" b="1" dirty="0"/>
              <a:t> (</a:t>
            </a:r>
            <a:r>
              <a:rPr lang="de-DE" altLang="zh-CN" sz="2800" b="1" dirty="0" err="1"/>
              <a:t>matching</a:t>
            </a:r>
            <a:r>
              <a:rPr lang="de-DE" altLang="zh-CN" sz="2800" b="1" dirty="0"/>
              <a:t> </a:t>
            </a:r>
            <a:r>
              <a:rPr lang="de-DE" altLang="zh-CN" sz="2800" b="1" dirty="0" err="1"/>
              <a:t>by</a:t>
            </a:r>
            <a:r>
              <a:rPr lang="de-DE" altLang="zh-CN" sz="2800" b="1" dirty="0"/>
              <a:t> TA) DEADLINE </a:t>
            </a:r>
            <a:r>
              <a:rPr lang="de-DE" altLang="zh-CN" sz="2800" b="1" dirty="0" err="1"/>
              <a:t>Dec</a:t>
            </a:r>
            <a:r>
              <a:rPr lang="de-DE" altLang="zh-CN" sz="2800" b="1" dirty="0"/>
              <a:t> 15, 2021</a:t>
            </a:r>
            <a:r>
              <a:rPr lang="de-DE" altLang="zh-CN" sz="2800" dirty="0"/>
              <a:t> https://bit.ly/finals_2021</a:t>
            </a:r>
          </a:p>
          <a:p>
            <a:pPr marL="0" indent="0">
              <a:buNone/>
            </a:pPr>
            <a:r>
              <a:rPr lang="de-DE" altLang="zh-CN" sz="2800" dirty="0" err="1"/>
              <a:t>Today‘s</a:t>
            </a:r>
            <a:r>
              <a:rPr lang="de-DE" altLang="zh-CN" sz="2800" dirty="0"/>
              <a:t> </a:t>
            </a:r>
            <a:r>
              <a:rPr lang="de-DE" altLang="zh-CN" sz="2800" dirty="0" err="1"/>
              <a:t>student</a:t>
            </a:r>
            <a:r>
              <a:rPr lang="de-DE" altLang="zh-CN" sz="2800" dirty="0"/>
              <a:t> </a:t>
            </a:r>
            <a:r>
              <a:rPr lang="de-DE" altLang="zh-CN" sz="2800" dirty="0" err="1"/>
              <a:t>presentations</a:t>
            </a:r>
            <a:r>
              <a:rPr lang="de-DE" altLang="zh-CN" sz="2800" dirty="0"/>
              <a:t>: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1: </a:t>
            </a:r>
            <a:r>
              <a:rPr lang="de-DE" sz="16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2" tooltip="The Literal Translation and Free Translation(ppt).pptx"/>
              </a:rPr>
              <a:t>The Literal Translation and Free Translation(</a:t>
            </a:r>
            <a:r>
              <a:rPr lang="de-DE" sz="16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2" tooltip="The Literal Translation and Free Translation(ppt).pptx"/>
              </a:rPr>
              <a:t>ppt</a:t>
            </a:r>
            <a:r>
              <a:rPr lang="de-DE" sz="16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2" tooltip="The Literal Translation and Free Translation(ppt).pptx"/>
              </a:rPr>
              <a:t>)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Zhong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Yifei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钟义菲</a:t>
            </a:r>
            <a:r>
              <a:rPr lang="de-DE" altLang="zh-CN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16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3" tooltip="The Literal Translation and Free Translation.docx"/>
              </a:rPr>
              <a:t>The Literal Translation and Free Translation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Zhong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Yulu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钟雨露</a:t>
            </a:r>
            <a:r>
              <a:rPr lang="de-DE" altLang="zh-CN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1: </a:t>
            </a:r>
            <a:r>
              <a:rPr lang="de-DE" sz="16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4" tooltip="The Amplification and Omission in Translation(ppt).pptx"/>
              </a:rPr>
              <a:t>The </a:t>
            </a:r>
            <a:r>
              <a:rPr lang="de-DE" sz="16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4" tooltip="The Amplification and Omission in Translation(ppt).pptx"/>
              </a:rPr>
              <a:t>Amplification</a:t>
            </a:r>
            <a:r>
              <a:rPr lang="de-DE" sz="16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4" tooltip="The Amplification and Omission in Translation(ppt).pptx"/>
              </a:rPr>
              <a:t> and Omission in Translation(</a:t>
            </a:r>
            <a:r>
              <a:rPr lang="de-DE" sz="16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4" tooltip="The Amplification and Omission in Translation(ppt).pptx"/>
              </a:rPr>
              <a:t>ppt</a:t>
            </a:r>
            <a:r>
              <a:rPr lang="de-DE" sz="16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4" tooltip="The Amplification and Omission in Translation(ppt).pptx"/>
              </a:rPr>
              <a:t>)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Zhou Jiu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周玖</a:t>
            </a:r>
            <a:r>
              <a:rPr lang="de-DE" altLang="zh-CN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16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5" tooltip="The Amplification and Omission in Translation.docx"/>
              </a:rPr>
              <a:t>The </a:t>
            </a:r>
            <a:r>
              <a:rPr lang="de-DE" sz="16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5" tooltip="The Amplification and Omission in Translation.docx"/>
              </a:rPr>
              <a:t>Amplification</a:t>
            </a:r>
            <a:r>
              <a:rPr lang="de-DE" sz="16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5" tooltip="The Amplification and Omission in Translation.docx"/>
              </a:rPr>
              <a:t> and Omission in Translation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Zhou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Junhui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周俊辉</a:t>
            </a:r>
            <a:r>
              <a:rPr lang="de-DE" altLang="zh-CN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3: </a:t>
            </a:r>
            <a:r>
              <a:rPr lang="de-DE" sz="16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6" tooltip="Zhu Shenghao's Translation Style Take the Translation of Shakespeare's Plays for Example(ppt).pptx"/>
              </a:rPr>
              <a:t>Zhu </a:t>
            </a:r>
            <a:r>
              <a:rPr lang="de-DE" sz="16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6" tooltip="Zhu Shenghao's Translation Style Take the Translation of Shakespeare's Plays for Example(ppt).pptx"/>
              </a:rPr>
              <a:t>Shenghao's</a:t>
            </a:r>
            <a:r>
              <a:rPr lang="de-DE" sz="16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6" tooltip="Zhu Shenghao's Translation Style Take the Translation of Shakespeare's Plays for Example(ppt).pptx"/>
              </a:rPr>
              <a:t> Translation Style Take </a:t>
            </a:r>
            <a:r>
              <a:rPr lang="de-DE" sz="16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6" tooltip="Zhu Shenghao's Translation Style Take the Translation of Shakespeare's Plays for Example(ppt).pptx"/>
              </a:rPr>
              <a:t>the</a:t>
            </a:r>
            <a:r>
              <a:rPr lang="de-DE" sz="16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6" tooltip="Zhu Shenghao's Translation Style Take the Translation of Shakespeare's Plays for Example(ppt).pptx"/>
              </a:rPr>
              <a:t> Translation </a:t>
            </a:r>
            <a:r>
              <a:rPr lang="de-DE" sz="16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6" tooltip="Zhu Shenghao's Translation Style Take the Translation of Shakespeare's Plays for Example(ppt).pptx"/>
              </a:rPr>
              <a:t>of</a:t>
            </a:r>
            <a:r>
              <a:rPr lang="de-DE" sz="16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6" tooltip="Zhu Shenghao's Translation Style Take the Translation of Shakespeare's Plays for Example(ppt).pptx"/>
              </a:rPr>
              <a:t> </a:t>
            </a:r>
            <a:r>
              <a:rPr lang="de-DE" sz="16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6" tooltip="Zhu Shenghao's Translation Style Take the Translation of Shakespeare's Plays for Example(ppt).pptx"/>
              </a:rPr>
              <a:t>Shakespeare's</a:t>
            </a:r>
            <a:r>
              <a:rPr lang="de-DE" sz="16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6" tooltip="Zhu Shenghao's Translation Style Take the Translation of Shakespeare's Plays for Example(ppt).pptx"/>
              </a:rPr>
              <a:t> Plays </a:t>
            </a:r>
            <a:r>
              <a:rPr lang="de-DE" sz="16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6" tooltip="Zhu Shenghao's Translation Style Take the Translation of Shakespeare's Plays for Example(ppt).pptx"/>
              </a:rPr>
              <a:t>for</a:t>
            </a:r>
            <a:r>
              <a:rPr lang="de-DE" sz="16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6" tooltip="Zhu Shenghao's Translation Style Take the Translation of Shakespeare's Plays for Example(ppt).pptx"/>
              </a:rPr>
              <a:t> </a:t>
            </a:r>
            <a:r>
              <a:rPr lang="de-DE" sz="16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6" tooltip="Zhu Shenghao's Translation Style Take the Translation of Shakespeare's Plays for Example(ppt).pptx"/>
              </a:rPr>
              <a:t>Example</a:t>
            </a:r>
            <a:r>
              <a:rPr lang="de-DE" sz="16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6" tooltip="Zhu Shenghao's Translation Style Take the Translation of Shakespeare's Plays for Example(ppt).pptx"/>
              </a:rPr>
              <a:t>(</a:t>
            </a:r>
            <a:r>
              <a:rPr lang="de-DE" sz="16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6" tooltip="Zhu Shenghao's Translation Style Take the Translation of Shakespeare's Plays for Example(ppt).pptx"/>
              </a:rPr>
              <a:t>ppt</a:t>
            </a:r>
            <a:r>
              <a:rPr lang="de-DE" sz="16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6" tooltip="Zhu Shenghao's Translation Style Take the Translation of Shakespeare's Plays for Example(ppt).pptx"/>
              </a:rPr>
              <a:t>)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Li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Aixuan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李爱璇；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16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7" tooltip="Zhu Shenghao's Translation Style Take the Translation of Shakespeare's Plays for Example.docx"/>
              </a:rPr>
              <a:t>Zhu </a:t>
            </a:r>
            <a:r>
              <a:rPr lang="de-DE" sz="16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7" tooltip="Zhu Shenghao's Translation Style Take the Translation of Shakespeare's Plays for Example.docx"/>
              </a:rPr>
              <a:t>Shenghao's</a:t>
            </a:r>
            <a:r>
              <a:rPr lang="de-DE" sz="16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7" tooltip="Zhu Shenghao's Translation Style Take the Translation of Shakespeare's Plays for Example.docx"/>
              </a:rPr>
              <a:t> Translation Style Take </a:t>
            </a:r>
            <a:r>
              <a:rPr lang="de-DE" sz="16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7" tooltip="Zhu Shenghao's Translation Style Take the Translation of Shakespeare's Plays for Example.docx"/>
              </a:rPr>
              <a:t>the</a:t>
            </a:r>
            <a:r>
              <a:rPr lang="de-DE" sz="16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7" tooltip="Zhu Shenghao's Translation Style Take the Translation of Shakespeare's Plays for Example.docx"/>
              </a:rPr>
              <a:t> Translation </a:t>
            </a:r>
            <a:r>
              <a:rPr lang="de-DE" sz="16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7" tooltip="Zhu Shenghao's Translation Style Take the Translation of Shakespeare's Plays for Example.docx"/>
              </a:rPr>
              <a:t>of</a:t>
            </a:r>
            <a:r>
              <a:rPr lang="de-DE" sz="16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7" tooltip="Zhu Shenghao's Translation Style Take the Translation of Shakespeare's Plays for Example.docx"/>
              </a:rPr>
              <a:t> </a:t>
            </a:r>
            <a:r>
              <a:rPr lang="de-DE" sz="16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7" tooltip="Zhu Shenghao's Translation Style Take the Translation of Shakespeare's Plays for Example.docx"/>
              </a:rPr>
              <a:t>Shakespeare's</a:t>
            </a:r>
            <a:r>
              <a:rPr lang="de-DE" sz="16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7" tooltip="Zhu Shenghao's Translation Style Take the Translation of Shakespeare's Plays for Example.docx"/>
              </a:rPr>
              <a:t> Plays </a:t>
            </a:r>
            <a:r>
              <a:rPr lang="de-DE" sz="16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7" tooltip="Zhu Shenghao's Translation Style Take the Translation of Shakespeare's Plays for Example.docx"/>
              </a:rPr>
              <a:t>for</a:t>
            </a:r>
            <a:r>
              <a:rPr lang="de-DE" sz="16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7" tooltip="Zhu Shenghao's Translation Style Take the Translation of Shakespeare's Plays for Example.docx"/>
              </a:rPr>
              <a:t> </a:t>
            </a:r>
            <a:r>
              <a:rPr lang="de-DE" sz="16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7" tooltip="Zhu Shenghao's Translation Style Take the Translation of Shakespeare's Plays for Example.docx"/>
              </a:rPr>
              <a:t>Example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Jing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Xiaotong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金晓童</a:t>
            </a:r>
            <a:r>
              <a:rPr lang="de-DE" altLang="zh-CN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4: </a:t>
            </a:r>
            <a:r>
              <a:rPr lang="de-DE" sz="16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8" tooltip="File:Translation Methods of Idioms.pptx"/>
              </a:rPr>
              <a:t>File:Translation Methods </a:t>
            </a:r>
            <a:r>
              <a:rPr lang="de-DE" sz="16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8" tooltip="File:Translation Methods of Idioms.pptx"/>
              </a:rPr>
              <a:t>of</a:t>
            </a:r>
            <a:r>
              <a:rPr lang="de-DE" sz="16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8" tooltip="File:Translation Methods of Idioms.pptx"/>
              </a:rPr>
              <a:t> Idioms.pptx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Liu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Yunxin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刘运心</a:t>
            </a:r>
            <a:r>
              <a:rPr lang="de-DE" altLang="zh-CN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16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9" tooltip="File:Translation Methods of Idioms.docx"/>
              </a:rPr>
              <a:t>File:Translation Methods </a:t>
            </a:r>
            <a:r>
              <a:rPr lang="de-DE" sz="1600" b="0" i="0" u="none" strike="noStrike" dirty="0" err="1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9" tooltip="File:Translation Methods of Idioms.docx"/>
              </a:rPr>
              <a:t>of</a:t>
            </a:r>
            <a:r>
              <a:rPr lang="de-DE" sz="16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9" tooltip="File:Translation Methods of Idioms.docx"/>
              </a:rPr>
              <a:t> Idioms.docx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Li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Ruiyang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李瑞洋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ppt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5: </a:t>
            </a:r>
            <a:r>
              <a:rPr lang="de-DE" sz="16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10" tooltip="11 Chen Jing Domestication and Foreignization.pptx"/>
              </a:rPr>
              <a:t>Domestication</a:t>
            </a:r>
            <a:r>
              <a:rPr lang="de-DE" sz="16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10" tooltip="11 Chen Jing Domestication and Foreignization.pptx"/>
              </a:rPr>
              <a:t> and </a:t>
            </a:r>
            <a:r>
              <a:rPr lang="de-DE" sz="16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10" tooltip="11 Chen Jing Domestication and Foreignization.pptx"/>
              </a:rPr>
              <a:t>Foreignization</a:t>
            </a:r>
            <a:r>
              <a:rPr lang="de-DE" sz="16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10" tooltip="11 Chen Jing Domestication and Foreignization.pptx"/>
              </a:rPr>
              <a:t>(</a:t>
            </a:r>
            <a:r>
              <a:rPr lang="de-DE" sz="1600" b="0" i="0" u="none" strike="noStrike" dirty="0" err="1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10" tooltip="11 Chen Jing Domestication and Foreignization.pptx"/>
              </a:rPr>
              <a:t>pptx</a:t>
            </a:r>
            <a:r>
              <a:rPr lang="de-DE" sz="1600" b="0" i="0" u="none" strike="noStrike" dirty="0">
                <a:solidFill>
                  <a:srgbClr val="CC2200"/>
                </a:solidFill>
                <a:effectLst/>
                <a:latin typeface="Arial" panose="020B0604020202020204" pitchFamily="34" charset="0"/>
                <a:hlinkClick r:id="rId10" tooltip="11 Chen Jing Domestication and Foreignization.pptx"/>
              </a:rPr>
              <a:t>)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Chen Jing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陈静</a:t>
            </a:r>
            <a:r>
              <a:rPr lang="de-DE" altLang="zh-CN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;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handout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1600" b="0" i="0" u="none" strike="noStrike" dirty="0">
                <a:solidFill>
                  <a:srgbClr val="002BB8"/>
                </a:solidFill>
                <a:effectLst/>
                <a:latin typeface="Arial" panose="020B0604020202020204" pitchFamily="34" charset="0"/>
                <a:hlinkClick r:id="rId11" tooltip="File:Domestication and Foreignization.docx"/>
              </a:rPr>
              <a:t>File:Domestication and Foreignization.docx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by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Chen </a:t>
            </a:r>
            <a:r>
              <a:rPr lang="de-DE" sz="1600" b="0" i="0" dirty="0" err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Xinyi</a:t>
            </a:r>
            <a:r>
              <a:rPr 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zh-CN" altLang="de-DE" sz="1600" b="0" i="0" dirty="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陈心怡</a:t>
            </a:r>
          </a:p>
          <a:p>
            <a:pPr marL="0" indent="0">
              <a:buNone/>
            </a:pPr>
            <a:endParaRPr lang="de-DE" altLang="zh-CN" sz="2800" dirty="0"/>
          </a:p>
          <a:p>
            <a:pPr algn="l"/>
            <a:endParaRPr lang="en-US" sz="20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97209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C9A351-1DE2-4A88-A664-DFA0FB1C2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Development </a:t>
            </a:r>
            <a:r>
              <a:rPr lang="de-DE" dirty="0" err="1"/>
              <a:t>of</a:t>
            </a:r>
            <a:r>
              <a:rPr lang="de-DE" dirty="0"/>
              <a:t> Translation Studies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C061342-F07A-4E76-B66E-EE47FC7CE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translation linguistics – equivalency theory (lists of equivalent terms =&gt; prescriptive) – </a:t>
            </a:r>
            <a:r>
              <a:rPr lang="en-GB" dirty="0" err="1"/>
              <a:t>styistique</a:t>
            </a:r>
            <a:r>
              <a:rPr lang="en-GB" dirty="0"/>
              <a:t> </a:t>
            </a:r>
            <a:r>
              <a:rPr lang="en-GB" dirty="0" err="1"/>
              <a:t>comparée</a:t>
            </a:r>
            <a:r>
              <a:rPr lang="en-GB" dirty="0"/>
              <a:t> (Vinay/</a:t>
            </a:r>
            <a:r>
              <a:rPr lang="en-GB" dirty="0" err="1"/>
              <a:t>Darbelnet</a:t>
            </a:r>
            <a:r>
              <a:rPr lang="en-GB" dirty="0"/>
              <a:t>, </a:t>
            </a:r>
            <a:r>
              <a:rPr lang="en-GB" dirty="0" err="1"/>
              <a:t>Malblanc</a:t>
            </a:r>
            <a:r>
              <a:rPr lang="en-GB" dirty="0"/>
              <a:t>) – Eugene Nida (sense/style/function equivalent bible translator – has overcome linguistic simplification by looking at function).</a:t>
            </a:r>
            <a:endParaRPr lang="de-DE" dirty="0"/>
          </a:p>
          <a:p>
            <a:r>
              <a:rPr lang="en-GB" dirty="0"/>
              <a:t>could not explain validity/correctness of different translations. </a:t>
            </a:r>
            <a:endParaRPr lang="de-DE" dirty="0"/>
          </a:p>
          <a:p>
            <a:r>
              <a:rPr lang="en-GB" dirty="0"/>
              <a:t>1970s finetuning of equivalency Koller 1992.</a:t>
            </a:r>
            <a:endParaRPr lang="de-DE" dirty="0"/>
          </a:p>
          <a:p>
            <a:r>
              <a:rPr lang="en-GB" dirty="0"/>
              <a:t>=&gt; leaving equivalency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140686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C9A351-1DE2-4A88-A664-DFA0FB1C2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Development </a:t>
            </a:r>
            <a:r>
              <a:rPr lang="de-DE" dirty="0" err="1"/>
              <a:t>of</a:t>
            </a:r>
            <a:r>
              <a:rPr lang="de-DE" dirty="0"/>
              <a:t> Translation Studies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C061342-F07A-4E76-B66E-EE47FC7CE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/>
              <a:t>translatological</a:t>
            </a:r>
            <a:r>
              <a:rPr lang="en-GB" dirty="0"/>
              <a:t> text linguistics and pragmatism – descriptive translation studies</a:t>
            </a:r>
            <a:endParaRPr lang="de-DE" dirty="0"/>
          </a:p>
          <a:p>
            <a:r>
              <a:rPr lang="en-GB" dirty="0"/>
              <a:t>considered text as a whole, author, translator. Profited from </a:t>
            </a:r>
            <a:r>
              <a:rPr lang="en-GB" dirty="0" err="1"/>
              <a:t>contemporanian</a:t>
            </a:r>
            <a:r>
              <a:rPr lang="en-GB" dirty="0"/>
              <a:t> speech act theory. “situation adequacy of the target text is more important than semantic, syntactic or formal equivalency”. </a:t>
            </a:r>
            <a:r>
              <a:rPr lang="en-GB" dirty="0" err="1"/>
              <a:t>Hönig</a:t>
            </a:r>
            <a:r>
              <a:rPr lang="en-GB" dirty="0"/>
              <a:t>/</a:t>
            </a:r>
            <a:r>
              <a:rPr lang="en-GB" dirty="0" err="1"/>
              <a:t>Kußmaul</a:t>
            </a:r>
            <a:r>
              <a:rPr lang="en-GB" dirty="0"/>
              <a:t>: “text bound communication between translator and identifiable target readers” (communication function)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20323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C9A351-1DE2-4A88-A664-DFA0FB1C2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Development </a:t>
            </a:r>
            <a:r>
              <a:rPr lang="de-DE" dirty="0" err="1"/>
              <a:t>of</a:t>
            </a:r>
            <a:r>
              <a:rPr lang="de-DE" dirty="0"/>
              <a:t> Translation Studies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C061342-F07A-4E76-B66E-EE47FC7CE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/>
              <a:t>4 pragmatic basic types:</a:t>
            </a:r>
            <a:endParaRPr lang="de-DE" dirty="0"/>
          </a:p>
          <a:p>
            <a:r>
              <a:rPr lang="en-GB" dirty="0"/>
              <a:t>1. target readers of source and target text are similar =&gt; target text must fit expectations of target readers (functional, target-reader-directed)</a:t>
            </a:r>
            <a:endParaRPr lang="de-DE" dirty="0"/>
          </a:p>
          <a:p>
            <a:r>
              <a:rPr lang="en-GB" dirty="0"/>
              <a:t>2. source text is directed to source readers =&gt; translation documentary-alienating</a:t>
            </a:r>
            <a:endParaRPr lang="de-DE" dirty="0"/>
          </a:p>
          <a:p>
            <a:r>
              <a:rPr lang="en-GB" dirty="0"/>
              <a:t>3. target directed texts (texts which should be interpreted) =&gt; interpreter/translator can use source text freely to achieve function in target text</a:t>
            </a:r>
            <a:endParaRPr lang="de-DE" dirty="0"/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840048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C9A351-1DE2-4A88-A664-DFA0FB1C2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/>
              <a:t>Development </a:t>
            </a:r>
            <a:r>
              <a:rPr lang="de-DE" dirty="0" err="1"/>
              <a:t>of</a:t>
            </a:r>
            <a:r>
              <a:rPr lang="de-DE" dirty="0"/>
              <a:t> Translation Studies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C061342-F07A-4E76-B66E-EE47FC7CE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descriptive translation studies (target text is most important)</a:t>
            </a:r>
            <a:endParaRPr lang="de-DE" dirty="0"/>
          </a:p>
          <a:p>
            <a:pPr marL="0" indent="0">
              <a:buNone/>
            </a:pPr>
            <a:endParaRPr lang="de-DE" dirty="0"/>
          </a:p>
          <a:p>
            <a:r>
              <a:rPr lang="en-GB" dirty="0"/>
              <a:t>interdisciplinary stratification model (Snell-Hornby 1988): </a:t>
            </a:r>
            <a:r>
              <a:rPr lang="en-GB" dirty="0" err="1"/>
              <a:t>situative</a:t>
            </a:r>
            <a:r>
              <a:rPr lang="en-GB" dirty="0"/>
              <a:t> translation – functional </a:t>
            </a:r>
            <a:r>
              <a:rPr lang="en-GB" dirty="0" err="1"/>
              <a:t>translatology</a:t>
            </a:r>
            <a:r>
              <a:rPr lang="en-GB" dirty="0"/>
              <a:t>: </a:t>
            </a:r>
            <a:r>
              <a:rPr lang="en-GB" dirty="0" err="1"/>
              <a:t>scopos</a:t>
            </a:r>
            <a:r>
              <a:rPr lang="en-GB" dirty="0"/>
              <a:t> theory (</a:t>
            </a:r>
            <a:r>
              <a:rPr lang="en-GB" dirty="0" err="1"/>
              <a:t>Reiß</a:t>
            </a:r>
            <a:r>
              <a:rPr lang="en-GB" dirty="0"/>
              <a:t>/Vermeer 1984/²1991) translation is complex, intercultural communicative act of translator (finally valued important), translation order defines if target text shall be functional adequate or inadequate 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7763237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C9A351-1DE2-4A88-A664-DFA0FB1C21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Status </a:t>
            </a:r>
            <a:r>
              <a:rPr lang="de-DE" dirty="0" err="1"/>
              <a:t>of</a:t>
            </a:r>
            <a:r>
              <a:rPr lang="de-DE" dirty="0"/>
              <a:t> Translation Studies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C061342-F07A-4E76-B66E-EE47FC7CED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W. </a:t>
            </a:r>
            <a:r>
              <a:rPr lang="en-GB" dirty="0" err="1"/>
              <a:t>Wilss</a:t>
            </a:r>
            <a:r>
              <a:rPr lang="en-GB" dirty="0"/>
              <a:t>: …</a:t>
            </a:r>
            <a:endParaRPr lang="de-DE" dirty="0"/>
          </a:p>
          <a:p>
            <a:r>
              <a:rPr lang="en-GB" dirty="0"/>
              <a:t>R. </a:t>
            </a:r>
            <a:r>
              <a:rPr lang="en-GB" dirty="0" err="1"/>
              <a:t>Stolze</a:t>
            </a:r>
            <a:r>
              <a:rPr lang="en-GB" dirty="0"/>
              <a:t>: Categories of Translation (neo hermeneutic), stresses understanding and creative process of translator and re-creative process of target reader (G. Steiner 1975; </a:t>
            </a:r>
            <a:r>
              <a:rPr lang="en-GB" i="1" dirty="0" err="1"/>
              <a:t>Stolze</a:t>
            </a:r>
            <a:r>
              <a:rPr lang="en-GB" dirty="0"/>
              <a:t> 2003)</a:t>
            </a:r>
            <a:endParaRPr lang="de-DE" dirty="0"/>
          </a:p>
          <a:p>
            <a:r>
              <a:rPr lang="en-GB" dirty="0"/>
              <a:t>1980er: psycholinguistic description of translation process (think-aloud protocols, cognitive operations)</a:t>
            </a:r>
            <a:endParaRPr lang="de-DE" dirty="0"/>
          </a:p>
          <a:p>
            <a:r>
              <a:rPr lang="en-GB" dirty="0"/>
              <a:t>AI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87627667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模块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1619</Words>
  <Application>Microsoft Office PowerPoint</Application>
  <PresentationFormat>Bildschirmpräsentation (4:3)</PresentationFormat>
  <Paragraphs>80</Paragraphs>
  <Slides>13</Slides>
  <Notes>2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13</vt:i4>
      </vt:variant>
    </vt:vector>
  </HeadingPairs>
  <TitlesOfParts>
    <vt:vector size="19" baseType="lpstr">
      <vt:lpstr>楷体</vt:lpstr>
      <vt:lpstr>Arial</vt:lpstr>
      <vt:lpstr>Calibri</vt:lpstr>
      <vt:lpstr>Corbel</vt:lpstr>
      <vt:lpstr>Garamond</vt:lpstr>
      <vt:lpstr>Larissa-Design</vt:lpstr>
      <vt:lpstr>翻译学导论 Introductory Course in Translation Studies</vt:lpstr>
      <vt:lpstr>This term‘s overview</vt:lpstr>
      <vt:lpstr>This term‘s overview</vt:lpstr>
      <vt:lpstr>Session 11 第11周 History of Chinese  Translation Theories</vt:lpstr>
      <vt:lpstr>Development of Translation Studies</vt:lpstr>
      <vt:lpstr>Development of Translation Studies</vt:lpstr>
      <vt:lpstr>Development of Translation Studies</vt:lpstr>
      <vt:lpstr>Development of Translation Studies</vt:lpstr>
      <vt:lpstr>Status of Translation Studies</vt:lpstr>
      <vt:lpstr>Status of Translation Studies</vt:lpstr>
      <vt:lpstr>Status of Translation Studies</vt:lpstr>
      <vt:lpstr>Always here for you! 随时为你们服务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Chinesische Literatur  der Gegenwart</dc:title>
  <dc:creator>woesler</dc:creator>
  <cp:lastModifiedBy>-</cp:lastModifiedBy>
  <cp:revision>748</cp:revision>
  <dcterms:created xsi:type="dcterms:W3CDTF">2010-06-18T15:32:00Z</dcterms:created>
  <dcterms:modified xsi:type="dcterms:W3CDTF">2021-12-08T10:43:34Z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2052-10.1.0.7224</vt:lpwstr>
  </property>
</Properties>
</file>