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1/24/2024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8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5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3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4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3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3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77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1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8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6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1/24/2024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06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3E0473-C315-42D8-A82A-A2FE49DC6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23A251-68F2-43E5-812B-4BBAE1A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 descr="Kolory jasnopastelowy gradientu w widoku z góry">
            <a:extLst>
              <a:ext uri="{FF2B5EF4-FFF2-40B4-BE49-F238E27FC236}">
                <a16:creationId xmlns:a16="http://schemas.microsoft.com/office/drawing/2014/main" id="{2232148A-DB1E-0E73-AC4D-4BDAF63507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2334" r="-1" b="3374"/>
          <a:stretch/>
        </p:blipFill>
        <p:spPr>
          <a:xfrm>
            <a:off x="1525" y="10"/>
            <a:ext cx="12188951" cy="6857990"/>
          </a:xfrm>
          <a:prstGeom prst="rect">
            <a:avLst/>
          </a:prstGeom>
        </p:spPr>
      </p:pic>
      <p:grpSp>
        <p:nvGrpSpPr>
          <p:cNvPr id="13" name="decorative circle">
            <a:extLst>
              <a:ext uri="{FF2B5EF4-FFF2-40B4-BE49-F238E27FC236}">
                <a16:creationId xmlns:a16="http://schemas.microsoft.com/office/drawing/2014/main" id="{0350AF23-2606-421F-AB7B-23D9B48F3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102" y="236341"/>
            <a:ext cx="11340713" cy="5464029"/>
            <a:chOff x="314102" y="236341"/>
            <a:chExt cx="11340713" cy="546402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26A544A-3C76-4502-A741-F4DB0E2CD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17B8593-D171-47B5-8D1A-E34E7B138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4102" y="3044381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FEF60D4-64F6-450F-B86D-383EEA1C8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8374" y="38613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97D4A7C-B520-46CB-9A94-711F53997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B7B976F-E84B-4936-90D7-C8298A5E7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1535" y="2516671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C91FFEC-59DF-4D22-A925-F51520769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8931E95-0847-47E4-8AEC-312312A032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02046" y="5394590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C094915-EF93-49A0-9B90-C44FB9B50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08287" y="516071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B11D51E6-11A7-ECE8-4CEF-8BDE6AA31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2606" y="1122363"/>
            <a:ext cx="7063739" cy="2387600"/>
          </a:xfrm>
        </p:spPr>
        <p:txBody>
          <a:bodyPr>
            <a:normAutofit/>
          </a:bodyPr>
          <a:lstStyle/>
          <a:p>
            <a:r>
              <a:rPr lang="zh-CN" altLang="en-US" sz="8800" dirty="0">
                <a:solidFill>
                  <a:srgbClr val="FFFFFF"/>
                </a:solidFill>
              </a:rPr>
              <a:t>说明文</a:t>
            </a:r>
            <a:endParaRPr lang="pl-PL" sz="88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8424C59-781B-1A1F-6760-68085C5C0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2606" y="3602038"/>
            <a:ext cx="7063739" cy="1655762"/>
          </a:xfrm>
        </p:spPr>
        <p:txBody>
          <a:bodyPr>
            <a:normAutofit/>
          </a:bodyPr>
          <a:lstStyle/>
          <a:p>
            <a:endParaRPr 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0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9DED53-4828-B309-E808-BBFCAFC3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把握说明文语言的</a:t>
            </a:r>
            <a:r>
              <a:rPr lang="zh-CN" altLang="en-US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特点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7CD846-706A-D403-0128-BB44CEC67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sz="4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说明文的语言风格有两种：简明平实、生动活泼。</a:t>
            </a:r>
            <a:endParaRPr lang="pl-PL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zh-CN" sz="4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说明文语言的生动性表现在诸多方面，主要有：</a:t>
            </a:r>
            <a:endParaRPr lang="en-US" altLang="zh-CN" sz="4400" dirty="0">
              <a:solidFill>
                <a:srgbClr val="191919"/>
              </a:solidFill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pl-PL" sz="4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</a:t>
            </a:r>
            <a:r>
              <a:rPr lang="zh-CN" sz="4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表达方式的综合运用；</a:t>
            </a:r>
            <a:endParaRPr lang="en-US" altLang="zh-CN" sz="4400" dirty="0">
              <a:solidFill>
                <a:srgbClr val="191919"/>
              </a:solidFill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pl-PL" sz="4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</a:t>
            </a:r>
            <a:r>
              <a:rPr lang="zh-CN" sz="4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修辞方法的使用；</a:t>
            </a:r>
            <a:endParaRPr lang="en-US" altLang="zh-CN" sz="4400" dirty="0">
              <a:solidFill>
                <a:srgbClr val="191919"/>
              </a:solidFill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pl-PL" sz="4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</a:t>
            </a:r>
            <a:r>
              <a:rPr lang="zh-CN" sz="4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句式的变化、成语、四字短语的使用。</a:t>
            </a:r>
            <a:endParaRPr lang="pl-PL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1739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F38320-EA1B-0947-1662-EBF0D476B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725" y="365125"/>
            <a:ext cx="11362543" cy="1325563"/>
          </a:xfrm>
        </p:spPr>
        <p:txBody>
          <a:bodyPr>
            <a:noAutofit/>
          </a:bodyPr>
          <a:lstStyle/>
          <a:p>
            <a:r>
              <a:rPr lang="zh-CN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明确加点词语、指代词所指</a:t>
            </a:r>
            <a:r>
              <a:rPr lang="zh-CN" altLang="en-US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内容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F69A3E-2A9B-4E85-9270-D22351676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32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</a:t>
            </a:r>
            <a:r>
              <a:rPr lang="zh-CN" sz="32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加了引号的加点词语一般运用了比喻或者拟人的修辞方法，要明确本体所指，本体常常指说明事物或者其特征。这种情况其实也是说明文语言生动性的表现。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32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</a:t>
            </a:r>
            <a:r>
              <a:rPr lang="zh-CN" sz="32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另外一种加点的词语是属于概念性的，旨在考察对文章某一说明内容的准确理解，应该注意在原文中找答案。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32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</a:t>
            </a:r>
            <a:r>
              <a:rPr lang="zh-CN" sz="32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由于说明文语言准确简洁的要求，常常会用到指代词，有避免语言重复，是语句简洁，增加语句容量的作用。指代词与所替代的内容的位置关系有三种，一是同位，二是所代内容在指代词前面，这种情况居多，三是在其后面，这种情况比较少。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068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930210-3C22-8AB4-FD5A-106E8BDD6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概括说明的中</a:t>
            </a:r>
            <a:r>
              <a:rPr lang="zh-CN" sz="6000" b="1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心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553AC1-6620-60B7-CFCA-914294A4F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48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</a:t>
            </a:r>
            <a:r>
              <a:rPr lang="zh-CN" sz="48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首先要弄清楚说明对象的特征</a:t>
            </a:r>
            <a:endParaRPr lang="pl-PL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48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</a:t>
            </a:r>
            <a:r>
              <a:rPr lang="zh-CN" sz="48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可以从标题入手，从分析说明过程入手，结合作者的写作意图</a:t>
            </a:r>
            <a:endParaRPr lang="pl-PL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48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</a:t>
            </a:r>
            <a:r>
              <a:rPr lang="zh-CN" sz="48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应该注意对说明内容的概括，充分利用中心句、句子与句子之间在内容上的联系。</a:t>
            </a:r>
            <a:endParaRPr lang="pl-PL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9831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73F6CC-51AA-B795-B6F3-3B839C799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B0BF1E-2E7D-AE0D-8AB0-C371AC96B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18600" dirty="0"/>
              <a:t>谢谢 </a:t>
            </a:r>
            <a:r>
              <a:rPr lang="en-US" altLang="zh-CN" sz="18600" dirty="0">
                <a:sym typeface="Wingdings" panose="05000000000000000000" pitchFamily="2" charset="2"/>
              </a:rPr>
              <a:t></a:t>
            </a:r>
            <a:endParaRPr lang="pl-PL" sz="18600" dirty="0"/>
          </a:p>
        </p:txBody>
      </p:sp>
    </p:spTree>
    <p:extLst>
      <p:ext uri="{BB962C8B-B14F-4D97-AF65-F5344CB8AC3E}">
        <p14:creationId xmlns:p14="http://schemas.microsoft.com/office/powerpoint/2010/main" val="3707429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E7926E-3138-270C-C720-C40795CEC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5586" y="470055"/>
            <a:ext cx="10659110" cy="1325563"/>
          </a:xfrm>
        </p:spPr>
        <p:txBody>
          <a:bodyPr/>
          <a:lstStyle/>
          <a:p>
            <a:r>
              <a:rPr lang="zh-CN" altLang="en-US" dirty="0"/>
              <a:t>说明文是什么？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3016E8-DED9-828D-B1E0-132484701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307" y="2695028"/>
            <a:ext cx="10659110" cy="4351338"/>
          </a:xfrm>
        </p:spPr>
        <p:txBody>
          <a:bodyPr/>
          <a:lstStyle/>
          <a:p>
            <a:r>
              <a:rPr lang="zh-CN" sz="40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说明文是以说明为主要表达方式的一种文体，或介绍事物的状态、性质、功能；或阐明事理，目的是给人以知识。</a:t>
            </a:r>
            <a:endParaRPr lang="en-US" altLang="zh-CN" sz="4000" dirty="0">
              <a:solidFill>
                <a:schemeClr val="tx1"/>
              </a:solidFill>
              <a:effectLst/>
              <a:latin typeface="Helvetica" panose="020B0604020202020204" pitchFamily="34" charset="0"/>
              <a:ea typeface="DengXian" panose="02010600030101010101" pitchFamily="2" charset="-122"/>
              <a:cs typeface="Helvetica" panose="020B0604020202020204" pitchFamily="34" charset="0"/>
            </a:endParaRPr>
          </a:p>
          <a:p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41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2EB96B-1373-3BE9-1291-01C0B5CC7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6000" dirty="0">
                <a:latin typeface="+mn-lt"/>
              </a:rPr>
              <a:t>说明文的三要素</a:t>
            </a:r>
            <a:endParaRPr lang="pl-PL" sz="60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582BD3-2318-7884-045C-435552039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zh-CN" sz="60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内容的科学性</a:t>
            </a:r>
            <a:endParaRPr lang="en-US" altLang="zh-CN" sz="60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60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说明的条理性</a:t>
            </a:r>
            <a:endParaRPr lang="en-US" altLang="zh-CN" sz="60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60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语言的准确性</a:t>
            </a:r>
            <a:endParaRPr lang="pl-PL" sz="6000" dirty="0"/>
          </a:p>
        </p:txBody>
      </p:sp>
    </p:spTree>
    <p:extLst>
      <p:ext uri="{BB962C8B-B14F-4D97-AF65-F5344CB8AC3E}">
        <p14:creationId xmlns:p14="http://schemas.microsoft.com/office/powerpoint/2010/main" val="1976799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211788-38B6-94D7-7B9E-F0E98B01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6000" dirty="0"/>
              <a:t>说明文的类型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AF32CD-5AF2-7B5B-8689-7BF5BC41F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135" y="1558212"/>
            <a:ext cx="10755215" cy="46187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从写作目的来看</a:t>
            </a:r>
            <a:r>
              <a:rPr lang="en-US" alt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:</a:t>
            </a: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阐释性说明文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述说性说明文</a:t>
            </a:r>
            <a:endParaRPr lang="en-US" altLang="zh-CN" sz="54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实用性说明文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从表达方法来看</a:t>
            </a:r>
            <a:r>
              <a:rPr lang="en-US" alt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:</a:t>
            </a: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性说明</a:t>
            </a:r>
            <a:endParaRPr lang="en-US" altLang="zh-CN" sz="54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文艺性说明文</a:t>
            </a:r>
            <a:endParaRPr lang="pl-PL" sz="5400" dirty="0"/>
          </a:p>
        </p:txBody>
      </p:sp>
    </p:spTree>
    <p:extLst>
      <p:ext uri="{BB962C8B-B14F-4D97-AF65-F5344CB8AC3E}">
        <p14:creationId xmlns:p14="http://schemas.microsoft.com/office/powerpoint/2010/main" val="2473708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5E8994-A5CC-88A4-E8B5-FAA2AA9D3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2268876"/>
            <a:ext cx="10659110" cy="1325563"/>
          </a:xfrm>
        </p:spPr>
        <p:txBody>
          <a:bodyPr>
            <a:normAutofit/>
          </a:bodyPr>
          <a:lstStyle/>
          <a:p>
            <a:pPr algn="ctr"/>
            <a:r>
              <a:rPr lang="zh-CN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说明文的说明</a:t>
            </a:r>
            <a:r>
              <a:rPr lang="zh-CN" altLang="en-US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对象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420C1E-3EA3-72A2-482D-545BE7DDB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4363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2766F1-7B31-D764-7036-AFB583A6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说明事物的</a:t>
            </a:r>
            <a:r>
              <a:rPr lang="zh-CN" altLang="en-US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特征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17B4F8-8E70-3C8D-2D64-3C29CE2F8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5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</a:t>
            </a:r>
            <a:r>
              <a:rPr lang="zh-CN" sz="5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从标题入手。</a:t>
            </a:r>
            <a:endParaRPr lang="en-US" altLang="zh-CN" sz="5400" dirty="0">
              <a:solidFill>
                <a:srgbClr val="191919"/>
              </a:solidFill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pl-PL" sz="5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</a:t>
            </a:r>
            <a:r>
              <a:rPr lang="zh-CN" sz="5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从文中说明的要点关键字词、句、段入手。</a:t>
            </a:r>
            <a:endParaRPr lang="pl-PL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5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</a:t>
            </a:r>
            <a:r>
              <a:rPr lang="zh-CN" sz="5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从文中概括、提炼出事物的特征。</a:t>
            </a:r>
            <a:endParaRPr lang="pl-PL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7641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29FA2E-AB19-4962-C172-86E53BEEF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说明的结构</a:t>
            </a:r>
            <a:r>
              <a:rPr lang="zh-CN" altLang="en-US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和顺序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B60AEE-24A5-86D7-F3BF-A643A9AA4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时间顺序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空间顺序</a:t>
            </a:r>
            <a:endParaRPr lang="en-US" altLang="zh-CN" sz="54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逻辑顺序</a:t>
            </a:r>
            <a:endParaRPr lang="pl-PL" sz="5400" dirty="0"/>
          </a:p>
        </p:txBody>
      </p:sp>
    </p:spTree>
    <p:extLst>
      <p:ext uri="{BB962C8B-B14F-4D97-AF65-F5344CB8AC3E}">
        <p14:creationId xmlns:p14="http://schemas.microsoft.com/office/powerpoint/2010/main" val="3146958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3688E6-395C-2DB7-D1B3-DB21E17D7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说明方法及其</a:t>
            </a:r>
            <a:r>
              <a:rPr lang="zh-CN" altLang="en-US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作用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2A4C64-4503-F300-E728-999A9C630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825625"/>
            <a:ext cx="2505606" cy="4351338"/>
          </a:xfrm>
        </p:spPr>
        <p:txBody>
          <a:bodyPr>
            <a:noAutofit/>
          </a:bodyPr>
          <a:lstStyle/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下定义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作诠释</a:t>
            </a:r>
            <a:endParaRPr lang="en-US" altLang="zh-CN" sz="54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列数字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列图表</a:t>
            </a:r>
            <a:endParaRPr lang="en-US" altLang="zh-CN" sz="54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作比较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E168ACF-D30C-BFCA-9F52-4B306965611D}"/>
              </a:ext>
            </a:extLst>
          </p:cNvPr>
          <p:cNvSpPr txBox="1"/>
          <p:nvPr/>
        </p:nvSpPr>
        <p:spPr>
          <a:xfrm>
            <a:off x="5579705" y="1724835"/>
            <a:ext cx="5984344" cy="4633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分类别</a:t>
            </a:r>
            <a:endParaRPr lang="en-US" altLang="zh-CN" sz="54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举例子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打比方</a:t>
            </a:r>
            <a:endParaRPr lang="en-US" altLang="zh-CN" sz="5400" dirty="0">
              <a:solidFill>
                <a:srgbClr val="191919"/>
              </a:solidFill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摹状貌</a:t>
            </a:r>
            <a:endParaRPr lang="en-US" altLang="zh-CN" sz="5400" dirty="0">
              <a:solidFill>
                <a:srgbClr val="191919"/>
              </a:solidFill>
              <a:effectLst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引用</a:t>
            </a:r>
            <a:endParaRPr lang="pl-PL" sz="5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5801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3989F9-AD8E-3786-8D29-7E51AB58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划分说明文的</a:t>
            </a:r>
            <a:r>
              <a:rPr lang="zh-CN" altLang="en-US" sz="6000" b="1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 Light" panose="02010600030101010101" pitchFamily="2" charset="-122"/>
                <a:cs typeface="Arial" panose="020B0604020202020204" pitchFamily="34" charset="0"/>
              </a:rPr>
              <a:t>层次</a:t>
            </a: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B36E63-DABF-C4F2-8D89-A52D70E2B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5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</a:t>
            </a:r>
            <a:r>
              <a:rPr lang="zh-CN" sz="5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把握说明顺序</a:t>
            </a:r>
            <a:endParaRPr lang="pl-PL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5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</a:t>
            </a:r>
            <a:r>
              <a:rPr lang="zh-CN" sz="5400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注意文章中起过渡作用的词语、句子和段落</a:t>
            </a:r>
            <a:endParaRPr lang="pl-PL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5400" dirty="0">
                <a:solidFill>
                  <a:srgbClr val="19191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3.</a:t>
            </a:r>
            <a:r>
              <a:rPr lang="zh-CN" sz="5400" dirty="0">
                <a:solidFill>
                  <a:srgbClr val="191919"/>
                </a:solidFill>
                <a:effectLst/>
                <a:ea typeface="Microsoft JhengHei" panose="020B0604030504040204" pitchFamily="34" charset="-120"/>
                <a:cs typeface="Microsoft JhengHei" panose="020B0604030504040204" pitchFamily="34" charset="-120"/>
              </a:rPr>
              <a:t>注意中心句和支撑句的关系</a:t>
            </a:r>
            <a:endParaRPr lang="pl-PL" sz="5400" dirty="0"/>
          </a:p>
        </p:txBody>
      </p:sp>
    </p:spTree>
    <p:extLst>
      <p:ext uri="{BB962C8B-B14F-4D97-AF65-F5344CB8AC3E}">
        <p14:creationId xmlns:p14="http://schemas.microsoft.com/office/powerpoint/2010/main" val="2829904096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LightSeedLeftStep">
      <a:dk1>
        <a:srgbClr val="000000"/>
      </a:dk1>
      <a:lt1>
        <a:srgbClr val="FFFFFF"/>
      </a:lt1>
      <a:dk2>
        <a:srgbClr val="41243E"/>
      </a:dk2>
      <a:lt2>
        <a:srgbClr val="E2E6E8"/>
      </a:lt2>
      <a:accent1>
        <a:srgbClr val="C39983"/>
      </a:accent1>
      <a:accent2>
        <a:srgbClr val="BF7A7F"/>
      </a:accent2>
      <a:accent3>
        <a:srgbClr val="CB92AE"/>
      </a:accent3>
      <a:accent4>
        <a:srgbClr val="BF7AB9"/>
      </a:accent4>
      <a:accent5>
        <a:srgbClr val="B892CB"/>
      </a:accent5>
      <a:accent6>
        <a:srgbClr val="8B7ABF"/>
      </a:accent6>
      <a:hlink>
        <a:srgbClr val="5B879D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733</Words>
  <Application>Microsoft Office PowerPoint</Application>
  <PresentationFormat>Panoramiczny</PresentationFormat>
  <Paragraphs>56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1" baseType="lpstr">
      <vt:lpstr>Microsoft JhengHei</vt:lpstr>
      <vt:lpstr>Arial</vt:lpstr>
      <vt:lpstr>Calibri</vt:lpstr>
      <vt:lpstr>Gill Sans Nova</vt:lpstr>
      <vt:lpstr>Helvetica</vt:lpstr>
      <vt:lpstr>Times New Roman</vt:lpstr>
      <vt:lpstr>Wingdings</vt:lpstr>
      <vt:lpstr>ConfettiVTI</vt:lpstr>
      <vt:lpstr>说明文</vt:lpstr>
      <vt:lpstr>说明文是什么？</vt:lpstr>
      <vt:lpstr>说明文的三要素</vt:lpstr>
      <vt:lpstr>说明文的类型</vt:lpstr>
      <vt:lpstr>说明文的说明对象</vt:lpstr>
      <vt:lpstr>说明事物的特征</vt:lpstr>
      <vt:lpstr>说明的结构和顺序</vt:lpstr>
      <vt:lpstr>说明方法及其作用</vt:lpstr>
      <vt:lpstr>划分说明文的层次</vt:lpstr>
      <vt:lpstr>把握说明文语言的特点</vt:lpstr>
      <vt:lpstr>明确加点词语、指代词所指内容</vt:lpstr>
      <vt:lpstr>概括说明的中心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说明文</dc:title>
  <dc:creator>Daria Szczechowska</dc:creator>
  <cp:lastModifiedBy>Daria Szczechowska</cp:lastModifiedBy>
  <cp:revision>4</cp:revision>
  <dcterms:created xsi:type="dcterms:W3CDTF">2024-01-16T21:27:26Z</dcterms:created>
  <dcterms:modified xsi:type="dcterms:W3CDTF">2024-01-24T19:20:14Z</dcterms:modified>
</cp:coreProperties>
</file>