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Amsterdam Two" charset="1" panose="02000500000000000000"/>
      <p:regular r:id="rId12"/>
    </p:embeddedFont>
    <p:embeddedFont>
      <p:font typeface="Amsterdam Two Italics" charset="1" panose="02000500000000000000"/>
      <p:regular r:id="rId13"/>
    </p:embeddedFont>
    <p:embeddedFont>
      <p:font typeface="Cagliostro" charset="1" panose="02000000000000000000"/>
      <p:regular r:id="rId14"/>
    </p:embeddedFont>
    <p:embeddedFont>
      <p:font typeface="Noto Sans T Chinese" charset="1" panose="020B0500000000000000"/>
      <p:regular r:id="rId15"/>
    </p:embeddedFont>
    <p:embeddedFont>
      <p:font typeface="Noto Sans T Chinese Bold" charset="1" panose="020B0800000000000000"/>
      <p:regular r:id="rId16"/>
    </p:embeddedFont>
    <p:embeddedFont>
      <p:font typeface="Blogger" charset="1" panose="02000506030000020004"/>
      <p:regular r:id="rId17"/>
    </p:embeddedFont>
    <p:embeddedFont>
      <p:font typeface="Blogger Bold" charset="1" panose="02000506030000020004"/>
      <p:regular r:id="rId18"/>
    </p:embeddedFont>
    <p:embeddedFont>
      <p:font typeface="Blogger Italics" charset="1" panose="02000506030000020004"/>
      <p:regular r:id="rId19"/>
    </p:embeddedFont>
    <p:embeddedFont>
      <p:font typeface="Blogger Bold Italics" charset="1" panose="02000506030000020004"/>
      <p:regular r:id="rId20"/>
    </p:embeddedFont>
    <p:embeddedFont>
      <p:font typeface="Blogger Light" charset="1" panose="02000506030000020004"/>
      <p:regular r:id="rId21"/>
    </p:embeddedFont>
    <p:embeddedFont>
      <p:font typeface="Blogger Light Italics" charset="1" panose="02000506030000020004"/>
      <p:regular r:id="rId22"/>
    </p:embeddedFont>
    <p:embeddedFont>
      <p:font typeface="Blogger Medium" charset="1" panose="02000506030000020004"/>
      <p:regular r:id="rId23"/>
    </p:embeddedFont>
    <p:embeddedFont>
      <p:font typeface="Blogger Medium Italics" charset="1" panose="02000506030000020004"/>
      <p:regular r:id="rId24"/>
    </p:embeddedFont>
    <p:embeddedFont>
      <p:font typeface="Abhaya Libre" charset="1" panose="02000503000000000000"/>
      <p:regular r:id="rId25"/>
    </p:embeddedFont>
    <p:embeddedFont>
      <p:font typeface="Abhaya Libre Bold" charset="1" panose="02000803000000000000"/>
      <p:regular r:id="rId26"/>
    </p:embeddedFont>
    <p:embeddedFont>
      <p:font typeface="Abhaya Libre Italics" charset="1" panose="02000503000000000000"/>
      <p:regular r:id="rId27"/>
    </p:embeddedFont>
    <p:embeddedFont>
      <p:font typeface="Abhaya Libre Bold Italics" charset="1" panose="02000803000000000000"/>
      <p:regular r:id="rId28"/>
    </p:embeddedFont>
    <p:embeddedFont>
      <p:font typeface="Abhaya Libre Medium" charset="1" panose="02000603000000000000"/>
      <p:regular r:id="rId29"/>
    </p:embeddedFont>
    <p:embeddedFont>
      <p:font typeface="Abhaya Libre Medium Italics" charset="1" panose="02000603000000000000"/>
      <p:regular r:id="rId30"/>
    </p:embeddedFont>
    <p:embeddedFont>
      <p:font typeface="Abhaya Libre Semi-Bold" charset="1" panose="02000703000000000000"/>
      <p:regular r:id="rId31"/>
    </p:embeddedFont>
    <p:embeddedFont>
      <p:font typeface="Abhaya Libre Semi-Bold Italics" charset="1" panose="02000703000000000000"/>
      <p:regular r:id="rId32"/>
    </p:embeddedFont>
    <p:embeddedFont>
      <p:font typeface="Abhaya Libre Ultra-Bold" charset="1" panose="02000803000000000000"/>
      <p:regular r:id="rId33"/>
    </p:embeddedFont>
    <p:embeddedFont>
      <p:font typeface="Abhaya Libre Ultra-Bold Italics" charset="1" panose="02000803000000000000"/>
      <p:regular r:id="rId34"/>
    </p:embeddedFont>
    <p:embeddedFont>
      <p:font typeface="Crusoe Text" charset="1" panose="00000000000000000000"/>
      <p:regular r:id="rId35"/>
    </p:embeddedFont>
    <p:embeddedFont>
      <p:font typeface="Crusoe Text Bold" charset="1" panose="00000000000000000000"/>
      <p:regular r:id="rId36"/>
    </p:embeddedFont>
    <p:embeddedFont>
      <p:font typeface="Crusoe Text Italics" charset="1" panose="00000000000000000000"/>
      <p:regular r:id="rId37"/>
    </p:embeddedFont>
    <p:embeddedFont>
      <p:font typeface="Crusoe Text Bold Italics" charset="1" panose="000000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slides/slide1.xml" Type="http://schemas.openxmlformats.org/officeDocument/2006/relationships/slide"/><Relationship Id="rId4" Target="theme/theme1.xml" Type="http://schemas.openxmlformats.org/officeDocument/2006/relationships/theme"/><Relationship Id="rId40" Target="slides/slide2.xml" Type="http://schemas.openxmlformats.org/officeDocument/2006/relationships/slide"/><Relationship Id="rId41" Target="slides/slide3.xml" Type="http://schemas.openxmlformats.org/officeDocument/2006/relationships/slide"/><Relationship Id="rId42" Target="slides/slide4.xml" Type="http://schemas.openxmlformats.org/officeDocument/2006/relationships/slide"/><Relationship Id="rId43" Target="slides/slide5.xml" Type="http://schemas.openxmlformats.org/officeDocument/2006/relationships/slide"/><Relationship Id="rId44" Target="slides/slide6.xml" Type="http://schemas.openxmlformats.org/officeDocument/2006/relationships/slide"/><Relationship Id="rId45" Target="slides/slide7.xml" Type="http://schemas.openxmlformats.org/officeDocument/2006/relationships/slide"/><Relationship Id="rId46" Target="slides/slide8.xml" Type="http://schemas.openxmlformats.org/officeDocument/2006/relationships/slide"/><Relationship Id="rId47" Target="slides/slide9.xml" Type="http://schemas.openxmlformats.org/officeDocument/2006/relationships/slide"/><Relationship Id="rId48" Target="slides/slide10.xml" Type="http://schemas.openxmlformats.org/officeDocument/2006/relationships/slide"/><Relationship Id="rId49" Target="slides/slide11.xml" Type="http://schemas.openxmlformats.org/officeDocument/2006/relationships/slide"/><Relationship Id="rId5" Target="tableStyles.xml" Type="http://schemas.openxmlformats.org/officeDocument/2006/relationships/tableStyles"/><Relationship Id="rId50" Target="slides/slide12.xml" Type="http://schemas.openxmlformats.org/officeDocument/2006/relationships/slide"/><Relationship Id="rId51" Target="slides/slide13.xml" Type="http://schemas.openxmlformats.org/officeDocument/2006/relationships/slide"/><Relationship Id="rId52" Target="slides/slide14.xml" Type="http://schemas.openxmlformats.org/officeDocument/2006/relationships/slide"/><Relationship Id="rId53" Target="slides/slide15.xml" Type="http://schemas.openxmlformats.org/officeDocument/2006/relationships/slide"/><Relationship Id="rId54" Target="slides/slide1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media/image11.png" Type="http://schemas.openxmlformats.org/officeDocument/2006/relationships/image"/><Relationship Id="rId20" Target="../media/image33.png" Type="http://schemas.openxmlformats.org/officeDocument/2006/relationships/image"/><Relationship Id="rId21" Target="../media/image34.svg" Type="http://schemas.openxmlformats.org/officeDocument/2006/relationships/image"/><Relationship Id="rId22" Target="../media/image35.png" Type="http://schemas.openxmlformats.org/officeDocument/2006/relationships/image"/><Relationship Id="rId23" Target="../media/image36.svg" Type="http://schemas.openxmlformats.org/officeDocument/2006/relationships/image"/><Relationship Id="rId24" Target="../media/image37.png" Type="http://schemas.openxmlformats.org/officeDocument/2006/relationships/image"/><Relationship Id="rId25" Target="../media/image38.svg" Type="http://schemas.openxmlformats.org/officeDocument/2006/relationships/image"/><Relationship Id="rId26" Target="../media/image39.png" Type="http://schemas.openxmlformats.org/officeDocument/2006/relationships/image"/><Relationship Id="rId27" Target="../media/image40.sv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1789552" y="3204457"/>
            <a:ext cx="4788039" cy="6053843"/>
          </a:xfrm>
          <a:custGeom>
            <a:avLst/>
            <a:gdLst/>
            <a:ahLst/>
            <a:cxnLst/>
            <a:rect r="r" b="b" t="t" l="l"/>
            <a:pathLst>
              <a:path h="6053843" w="4788039">
                <a:moveTo>
                  <a:pt x="4788039" y="0"/>
                </a:moveTo>
                <a:lnTo>
                  <a:pt x="0" y="0"/>
                </a:lnTo>
                <a:lnTo>
                  <a:pt x="0" y="6053843"/>
                </a:lnTo>
                <a:lnTo>
                  <a:pt x="4788039" y="6053843"/>
                </a:lnTo>
                <a:lnTo>
                  <a:pt x="47880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2661" y="1245312"/>
            <a:ext cx="875136" cy="836948"/>
          </a:xfrm>
          <a:custGeom>
            <a:avLst/>
            <a:gdLst/>
            <a:ahLst/>
            <a:cxnLst/>
            <a:rect r="r" b="b" t="t" l="l"/>
            <a:pathLst>
              <a:path h="836948" w="875136">
                <a:moveTo>
                  <a:pt x="0" y="0"/>
                </a:moveTo>
                <a:lnTo>
                  <a:pt x="875135" y="0"/>
                </a:lnTo>
                <a:lnTo>
                  <a:pt x="875135" y="836948"/>
                </a:lnTo>
                <a:lnTo>
                  <a:pt x="0" y="83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9066" y="1491710"/>
            <a:ext cx="383992" cy="344153"/>
          </a:xfrm>
          <a:custGeom>
            <a:avLst/>
            <a:gdLst/>
            <a:ahLst/>
            <a:cxnLst/>
            <a:rect r="r" b="b" t="t" l="l"/>
            <a:pathLst>
              <a:path h="344153" w="383992">
                <a:moveTo>
                  <a:pt x="0" y="0"/>
                </a:moveTo>
                <a:lnTo>
                  <a:pt x="383992" y="0"/>
                </a:lnTo>
                <a:lnTo>
                  <a:pt x="383992" y="344153"/>
                </a:lnTo>
                <a:lnTo>
                  <a:pt x="0" y="34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04946" y="1240858"/>
            <a:ext cx="875136" cy="836948"/>
          </a:xfrm>
          <a:custGeom>
            <a:avLst/>
            <a:gdLst/>
            <a:ahLst/>
            <a:cxnLst/>
            <a:rect r="r" b="b" t="t" l="l"/>
            <a:pathLst>
              <a:path h="836948" w="875136">
                <a:moveTo>
                  <a:pt x="0" y="0"/>
                </a:moveTo>
                <a:lnTo>
                  <a:pt x="875136" y="0"/>
                </a:lnTo>
                <a:lnTo>
                  <a:pt x="875136" y="836948"/>
                </a:lnTo>
                <a:lnTo>
                  <a:pt x="0" y="836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29661" y="1487256"/>
            <a:ext cx="503341" cy="344153"/>
          </a:xfrm>
          <a:custGeom>
            <a:avLst/>
            <a:gdLst/>
            <a:ahLst/>
            <a:cxnLst/>
            <a:rect r="r" b="b" t="t" l="l"/>
            <a:pathLst>
              <a:path h="344153" w="503341">
                <a:moveTo>
                  <a:pt x="0" y="0"/>
                </a:moveTo>
                <a:lnTo>
                  <a:pt x="503341" y="0"/>
                </a:lnTo>
                <a:lnTo>
                  <a:pt x="503341" y="344153"/>
                </a:lnTo>
                <a:lnTo>
                  <a:pt x="0" y="344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640" t="0" r="-165831" b="-29631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330180" y="1269125"/>
            <a:ext cx="6011035" cy="789323"/>
            <a:chOff x="0" y="0"/>
            <a:chExt cx="1583153" cy="20788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83153" cy="207888"/>
            </a:xfrm>
            <a:custGeom>
              <a:avLst/>
              <a:gdLst/>
              <a:ahLst/>
              <a:cxnLst/>
              <a:rect r="r" b="b" t="t" l="l"/>
              <a:pathLst>
                <a:path h="207888" w="1583153">
                  <a:moveTo>
                    <a:pt x="65203" y="0"/>
                  </a:moveTo>
                  <a:lnTo>
                    <a:pt x="1517951" y="0"/>
                  </a:lnTo>
                  <a:cubicBezTo>
                    <a:pt x="1553961" y="0"/>
                    <a:pt x="1583153" y="29192"/>
                    <a:pt x="1583153" y="65203"/>
                  </a:cubicBezTo>
                  <a:lnTo>
                    <a:pt x="1583153" y="142685"/>
                  </a:lnTo>
                  <a:cubicBezTo>
                    <a:pt x="1583153" y="178695"/>
                    <a:pt x="1553961" y="207888"/>
                    <a:pt x="1517951" y="207888"/>
                  </a:cubicBezTo>
                  <a:lnTo>
                    <a:pt x="65203" y="207888"/>
                  </a:lnTo>
                  <a:cubicBezTo>
                    <a:pt x="29192" y="207888"/>
                    <a:pt x="0" y="178695"/>
                    <a:pt x="0" y="142685"/>
                  </a:cubicBezTo>
                  <a:lnTo>
                    <a:pt x="0" y="65203"/>
                  </a:lnTo>
                  <a:cubicBezTo>
                    <a:pt x="0" y="29192"/>
                    <a:pt x="29192" y="0"/>
                    <a:pt x="65203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583153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247796" y="2793644"/>
            <a:ext cx="7968554" cy="258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23"/>
              </a:lnSpc>
            </a:pPr>
            <a:r>
              <a:rPr lang="en-US" sz="17223">
                <a:solidFill>
                  <a:srgbClr val="90704F"/>
                </a:solidFill>
                <a:ea typeface="Noto Sans T Chinese"/>
              </a:rPr>
              <a:t>因果性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47796" y="5172075"/>
            <a:ext cx="7968554" cy="1947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2"/>
              </a:lnSpc>
            </a:pPr>
            <a:r>
              <a:rPr lang="en-US" sz="13019">
                <a:solidFill>
                  <a:srgbClr val="90704F"/>
                </a:solidFill>
                <a:ea typeface="Noto Sans T Chinese"/>
              </a:rPr>
              <a:t>议论文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47796" y="7813137"/>
            <a:ext cx="7968554" cy="407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4"/>
              </a:lnSpc>
            </a:pPr>
            <a:r>
              <a:rPr lang="en-US" sz="2783">
                <a:solidFill>
                  <a:srgbClr val="90704F"/>
                </a:solidFill>
                <a:latin typeface="Crusoe Text"/>
                <a:ea typeface="Crusoe Text"/>
              </a:rPr>
              <a:t>Izabela Kawula 夏颖姗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03957" y="1431685"/>
            <a:ext cx="5195056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0"/>
              </a:lnSpc>
            </a:pPr>
            <a:r>
              <a:rPr lang="en-US" sz="3000">
                <a:solidFill>
                  <a:srgbClr val="90704F"/>
                </a:solidFill>
                <a:latin typeface="Cagliostro"/>
              </a:rPr>
              <a:t>Adam Mickiewicz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15865" y="756770"/>
            <a:ext cx="2855881" cy="823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9"/>
              </a:lnSpc>
            </a:pPr>
            <a:r>
              <a:rPr lang="en-US" sz="5499">
                <a:solidFill>
                  <a:srgbClr val="90704F"/>
                </a:solidFill>
                <a:latin typeface="Crusoe Text Bold"/>
                <a:ea typeface="Crusoe Text Bold"/>
              </a:rPr>
              <a:t>例2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27115" y="1691257"/>
            <a:ext cx="14233771" cy="7567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11"/>
              </a:lnSpc>
            </a:pPr>
            <a:r>
              <a:rPr lang="en-US" sz="3599">
                <a:solidFill>
                  <a:srgbClr val="90704F"/>
                </a:solidFill>
                <a:latin typeface="Crusoe Text"/>
                <a:ea typeface="Crusoe Text"/>
              </a:rPr>
              <a:t>   三国时的马谡乃蜀军一员大将。镇守街亭，他把二十万大军驻扎在高山上，久经沙场的老将王平力劝他撤离此山，理由让在场的将士信服，但唯有马谡仍然坚持自己的意见，</a:t>
            </a:r>
            <a:r>
              <a:rPr lang="en-US" sz="3599" u="sng">
                <a:solidFill>
                  <a:srgbClr val="90704F"/>
                </a:solidFill>
                <a:ea typeface="Crusoe Text Bold"/>
              </a:rPr>
              <a:t>结果</a:t>
            </a:r>
            <a:r>
              <a:rPr lang="en-US" sz="3599">
                <a:solidFill>
                  <a:srgbClr val="90704F"/>
                </a:solidFill>
                <a:ea typeface="Crusoe Text"/>
              </a:rPr>
              <a:t>被司马氏围山断水，放火烧山，蜀军不战而乱，几乎全军覆没。马谡也依军法被处斩，身首异处。</a:t>
            </a:r>
          </a:p>
          <a:p>
            <a:pPr algn="just">
              <a:lnSpc>
                <a:spcPts val="6011"/>
              </a:lnSpc>
            </a:pPr>
            <a:r>
              <a:rPr lang="en-US" sz="3599">
                <a:solidFill>
                  <a:srgbClr val="90704F"/>
                </a:solidFill>
                <a:latin typeface="Crusoe Text"/>
                <a:ea typeface="Crusoe Text"/>
              </a:rPr>
              <a:t>   街亭失守，</a:t>
            </a:r>
            <a:r>
              <a:rPr lang="en-US" sz="3599" u="sng">
                <a:solidFill>
                  <a:srgbClr val="90704F"/>
                </a:solidFill>
                <a:ea typeface="Crusoe Text Bold"/>
              </a:rPr>
              <a:t>是因为</a:t>
            </a:r>
            <a:r>
              <a:rPr lang="en-US" sz="3599">
                <a:solidFill>
                  <a:srgbClr val="90704F"/>
                </a:solidFill>
                <a:ea typeface="Crusoe Text"/>
              </a:rPr>
              <a:t>马谡不懂兵法吗？不，他自幼熟读兵法，曾献计于诸葛亮，使其七擒孟获，平定南方边境；又离间曹睿与司马懿，使司马懿被罢官归田。马谡的失败，</a:t>
            </a:r>
            <a:r>
              <a:rPr lang="en-US" sz="3599" u="sng">
                <a:solidFill>
                  <a:srgbClr val="90704F"/>
                </a:solidFill>
                <a:ea typeface="Crusoe Text Bold"/>
              </a:rPr>
              <a:t>是因为</a:t>
            </a:r>
            <a:r>
              <a:rPr lang="en-US" sz="3599">
                <a:solidFill>
                  <a:srgbClr val="90704F"/>
                </a:solidFill>
                <a:ea typeface="Crusoe Text"/>
              </a:rPr>
              <a:t>他狂妄自大，固执己见，不能听取别人的正确意见。</a:t>
            </a:r>
          </a:p>
          <a:p>
            <a:pPr algn="just">
              <a:lnSpc>
                <a:spcPts val="6011"/>
              </a:lnSpc>
            </a:pPr>
            <a:r>
              <a:rPr lang="en-US" sz="3599">
                <a:solidFill>
                  <a:srgbClr val="90704F"/>
                </a:solidFill>
                <a:latin typeface="Crusoe Text"/>
                <a:ea typeface="Crusoe Text"/>
              </a:rPr>
              <a:t>   “前事不忘，后事之师”，我们在决策、办事时不能盲目自信，要择善而从，虚心听取他人的意见，这样才能获得成功。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2661" y="1245312"/>
            <a:ext cx="875136" cy="836948"/>
          </a:xfrm>
          <a:custGeom>
            <a:avLst/>
            <a:gdLst/>
            <a:ahLst/>
            <a:cxnLst/>
            <a:rect r="r" b="b" t="t" l="l"/>
            <a:pathLst>
              <a:path h="836948" w="875136">
                <a:moveTo>
                  <a:pt x="0" y="0"/>
                </a:moveTo>
                <a:lnTo>
                  <a:pt x="875135" y="0"/>
                </a:lnTo>
                <a:lnTo>
                  <a:pt x="875135" y="836948"/>
                </a:lnTo>
                <a:lnTo>
                  <a:pt x="0" y="83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19066" y="1491710"/>
            <a:ext cx="383992" cy="344153"/>
          </a:xfrm>
          <a:custGeom>
            <a:avLst/>
            <a:gdLst/>
            <a:ahLst/>
            <a:cxnLst/>
            <a:rect r="r" b="b" t="t" l="l"/>
            <a:pathLst>
              <a:path h="344153" w="383992">
                <a:moveTo>
                  <a:pt x="0" y="0"/>
                </a:moveTo>
                <a:lnTo>
                  <a:pt x="383992" y="0"/>
                </a:lnTo>
                <a:lnTo>
                  <a:pt x="383992" y="344153"/>
                </a:lnTo>
                <a:lnTo>
                  <a:pt x="0" y="34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04946" y="1240858"/>
            <a:ext cx="875136" cy="836948"/>
          </a:xfrm>
          <a:custGeom>
            <a:avLst/>
            <a:gdLst/>
            <a:ahLst/>
            <a:cxnLst/>
            <a:rect r="r" b="b" t="t" l="l"/>
            <a:pathLst>
              <a:path h="836948" w="875136">
                <a:moveTo>
                  <a:pt x="0" y="0"/>
                </a:moveTo>
                <a:lnTo>
                  <a:pt x="875136" y="0"/>
                </a:lnTo>
                <a:lnTo>
                  <a:pt x="875136" y="836948"/>
                </a:lnTo>
                <a:lnTo>
                  <a:pt x="0" y="83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529661" y="1487256"/>
            <a:ext cx="503341" cy="344153"/>
          </a:xfrm>
          <a:custGeom>
            <a:avLst/>
            <a:gdLst/>
            <a:ahLst/>
            <a:cxnLst/>
            <a:rect r="r" b="b" t="t" l="l"/>
            <a:pathLst>
              <a:path h="344153" w="503341">
                <a:moveTo>
                  <a:pt x="0" y="0"/>
                </a:moveTo>
                <a:lnTo>
                  <a:pt x="503341" y="0"/>
                </a:lnTo>
                <a:lnTo>
                  <a:pt x="503341" y="344153"/>
                </a:lnTo>
                <a:lnTo>
                  <a:pt x="0" y="3441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640" t="0" r="-165831" b="-29631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44759" y="2840592"/>
            <a:ext cx="6996087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ea typeface="Crusoe Text Bold"/>
              </a:rPr>
              <a:t>因果性议论文的写作锦囊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62228" y="3723638"/>
            <a:ext cx="13163544" cy="141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3499">
                <a:solidFill>
                  <a:srgbClr val="90704F"/>
                </a:solidFill>
                <a:latin typeface="Crusoe Text"/>
                <a:ea typeface="Crusoe Text"/>
              </a:rPr>
              <a:t>为了确保你写的文章符合写因果性议论文的标准，您要重读全文，然后注意下面的几个问题:</a:t>
            </a:r>
          </a:p>
        </p:txBody>
      </p:sp>
      <p:sp>
        <p:nvSpPr>
          <p:cNvPr name="AutoShape 10" id="10"/>
          <p:cNvSpPr/>
          <p:nvPr/>
        </p:nvSpPr>
        <p:spPr>
          <a:xfrm>
            <a:off x="2949918" y="6242926"/>
            <a:ext cx="10347681" cy="0"/>
          </a:xfrm>
          <a:prstGeom prst="line">
            <a:avLst/>
          </a:prstGeom>
          <a:ln cap="flat" w="38100">
            <a:solidFill>
              <a:srgbClr val="9D785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2324767" y="5563264"/>
            <a:ext cx="1250320" cy="1380461"/>
            <a:chOff x="0" y="0"/>
            <a:chExt cx="406400" cy="4487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448701"/>
            </a:xfrm>
            <a:custGeom>
              <a:avLst/>
              <a:gdLst/>
              <a:ahLst/>
              <a:cxnLst/>
              <a:rect r="r" b="b" t="t" l="l"/>
              <a:pathLst>
                <a:path h="448701" w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245501"/>
                  </a:lnTo>
                  <a:cubicBezTo>
                    <a:pt x="406400" y="357725"/>
                    <a:pt x="315424" y="448701"/>
                    <a:pt x="203200" y="448701"/>
                  </a:cubicBezTo>
                  <a:lnTo>
                    <a:pt x="203200" y="448701"/>
                  </a:lnTo>
                  <a:cubicBezTo>
                    <a:pt x="149308" y="448701"/>
                    <a:pt x="97623" y="427292"/>
                    <a:pt x="59516" y="389185"/>
                  </a:cubicBezTo>
                  <a:cubicBezTo>
                    <a:pt x="21409" y="351078"/>
                    <a:pt x="0" y="299393"/>
                    <a:pt x="0" y="245501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AAC8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06400" cy="505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6264">
            <a:off x="13297600" y="5552696"/>
            <a:ext cx="1250320" cy="1380461"/>
            <a:chOff x="0" y="0"/>
            <a:chExt cx="406400" cy="448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06400" cy="448701"/>
            </a:xfrm>
            <a:custGeom>
              <a:avLst/>
              <a:gdLst/>
              <a:ahLst/>
              <a:cxnLst/>
              <a:rect r="r" b="b" t="t" l="l"/>
              <a:pathLst>
                <a:path h="448701" w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245501"/>
                  </a:lnTo>
                  <a:cubicBezTo>
                    <a:pt x="406400" y="357725"/>
                    <a:pt x="315424" y="448701"/>
                    <a:pt x="203200" y="448701"/>
                  </a:cubicBezTo>
                  <a:lnTo>
                    <a:pt x="203200" y="448701"/>
                  </a:lnTo>
                  <a:cubicBezTo>
                    <a:pt x="149308" y="448701"/>
                    <a:pt x="97623" y="427292"/>
                    <a:pt x="59516" y="389185"/>
                  </a:cubicBezTo>
                  <a:cubicBezTo>
                    <a:pt x="21409" y="351078"/>
                    <a:pt x="0" y="299393"/>
                    <a:pt x="0" y="245501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5472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406400" cy="505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443514" y="5870340"/>
            <a:ext cx="1012808" cy="6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3"/>
              </a:lnSpc>
            </a:pPr>
            <a:r>
              <a:rPr lang="en-US" sz="3673">
                <a:solidFill>
                  <a:srgbClr val="EFEAE1"/>
                </a:solidFill>
                <a:latin typeface="Blogger"/>
              </a:rPr>
              <a:t>01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042933" y="5563264"/>
            <a:ext cx="1250320" cy="1380461"/>
            <a:chOff x="0" y="0"/>
            <a:chExt cx="1667093" cy="1840615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667093" cy="1840615"/>
              <a:chOff x="0" y="0"/>
              <a:chExt cx="406400" cy="44870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06400" cy="448701"/>
              </a:xfrm>
              <a:custGeom>
                <a:avLst/>
                <a:gdLst/>
                <a:ahLst/>
                <a:cxnLst/>
                <a:rect r="r" b="b" t="t" l="l"/>
                <a:pathLst>
                  <a:path h="448701" w="406400">
                    <a:moveTo>
                      <a:pt x="203200" y="0"/>
                    </a:moveTo>
                    <a:lnTo>
                      <a:pt x="203200" y="0"/>
                    </a:lnTo>
                    <a:cubicBezTo>
                      <a:pt x="315424" y="0"/>
                      <a:pt x="406400" y="90976"/>
                      <a:pt x="406400" y="203200"/>
                    </a:cubicBezTo>
                    <a:lnTo>
                      <a:pt x="406400" y="245501"/>
                    </a:lnTo>
                    <a:cubicBezTo>
                      <a:pt x="406400" y="357725"/>
                      <a:pt x="315424" y="448701"/>
                      <a:pt x="203200" y="448701"/>
                    </a:cubicBezTo>
                    <a:lnTo>
                      <a:pt x="203200" y="448701"/>
                    </a:lnTo>
                    <a:cubicBezTo>
                      <a:pt x="149308" y="448701"/>
                      <a:pt x="97623" y="427292"/>
                      <a:pt x="59516" y="389185"/>
                    </a:cubicBezTo>
                    <a:cubicBezTo>
                      <a:pt x="21409" y="351078"/>
                      <a:pt x="0" y="299393"/>
                      <a:pt x="0" y="245501"/>
                    </a:cubicBezTo>
                    <a:lnTo>
                      <a:pt x="0" y="203200"/>
                    </a:ln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C3714B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406400" cy="50585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186474" y="420873"/>
              <a:ext cx="1350411" cy="856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43"/>
                </a:lnSpc>
              </a:pPr>
              <a:r>
                <a:rPr lang="en-US" sz="3673">
                  <a:solidFill>
                    <a:srgbClr val="EFEAE1"/>
                  </a:solidFill>
                  <a:latin typeface="Blogger"/>
                </a:rPr>
                <a:t>02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3416356" y="5870340"/>
            <a:ext cx="1012808" cy="67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3"/>
              </a:lnSpc>
            </a:pPr>
            <a:r>
              <a:rPr lang="en-US" sz="3673">
                <a:solidFill>
                  <a:srgbClr val="EFEAE1"/>
                </a:solidFill>
                <a:latin typeface="Blogger"/>
              </a:rPr>
              <a:t>03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39298" y="7000875"/>
            <a:ext cx="3021258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90704F"/>
                </a:solidFill>
                <a:latin typeface="Crusoe Text Bold"/>
                <a:ea typeface="Crusoe Text Bold"/>
              </a:rPr>
              <a:t>“我在引言段中是否注明了因/果?”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194100" y="7000875"/>
            <a:ext cx="4947985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90704F"/>
                </a:solidFill>
                <a:latin typeface="Crusoe Text Bold"/>
                <a:ea typeface="Crusoe Text Bold"/>
              </a:rPr>
              <a:t>“我是否提供了足够的因/果论据来支持主论点？ 如果不够，那我还能添加些什么?”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907912" y="7000875"/>
            <a:ext cx="5940790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90704F"/>
                </a:solidFill>
                <a:latin typeface="Crusoe Text Bold"/>
                <a:ea typeface="Crusoe Text Bold"/>
              </a:rPr>
              <a:t>“我写的文章是否成功的将现象的消极/积极效果充分反映给了读者?” 或者 “我把特定的问题（问题的成因）向读者解释清楚了吗?”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3237232" y="1269125"/>
            <a:ext cx="7487731" cy="813135"/>
            <a:chOff x="0" y="0"/>
            <a:chExt cx="1972077" cy="21415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972077" cy="214159"/>
            </a:xfrm>
            <a:custGeom>
              <a:avLst/>
              <a:gdLst/>
              <a:ahLst/>
              <a:cxnLst/>
              <a:rect r="r" b="b" t="t" l="l"/>
              <a:pathLst>
                <a:path h="214159" w="1972077">
                  <a:moveTo>
                    <a:pt x="52731" y="0"/>
                  </a:moveTo>
                  <a:lnTo>
                    <a:pt x="1919346" y="0"/>
                  </a:lnTo>
                  <a:cubicBezTo>
                    <a:pt x="1933331" y="0"/>
                    <a:pt x="1946744" y="5556"/>
                    <a:pt x="1956633" y="15445"/>
                  </a:cubicBezTo>
                  <a:cubicBezTo>
                    <a:pt x="1966522" y="25334"/>
                    <a:pt x="1972077" y="38746"/>
                    <a:pt x="1972077" y="52731"/>
                  </a:cubicBezTo>
                  <a:lnTo>
                    <a:pt x="1972077" y="161428"/>
                  </a:lnTo>
                  <a:cubicBezTo>
                    <a:pt x="1972077" y="175413"/>
                    <a:pt x="1966522" y="188825"/>
                    <a:pt x="1956633" y="198714"/>
                  </a:cubicBezTo>
                  <a:cubicBezTo>
                    <a:pt x="1946744" y="208604"/>
                    <a:pt x="1933331" y="214159"/>
                    <a:pt x="1919346" y="214159"/>
                  </a:cubicBezTo>
                  <a:lnTo>
                    <a:pt x="52731" y="214159"/>
                  </a:lnTo>
                  <a:cubicBezTo>
                    <a:pt x="23609" y="214159"/>
                    <a:pt x="0" y="190551"/>
                    <a:pt x="0" y="161428"/>
                  </a:cubicBezTo>
                  <a:lnTo>
                    <a:pt x="0" y="52731"/>
                  </a:lnTo>
                  <a:cubicBezTo>
                    <a:pt x="0" y="38746"/>
                    <a:pt x="5556" y="25334"/>
                    <a:pt x="15445" y="15445"/>
                  </a:cubicBezTo>
                  <a:cubicBezTo>
                    <a:pt x="25334" y="5556"/>
                    <a:pt x="38746" y="0"/>
                    <a:pt x="52731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972077" cy="252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699184" y="1259902"/>
            <a:ext cx="869523" cy="831581"/>
            <a:chOff x="0" y="0"/>
            <a:chExt cx="1159365" cy="110877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5" y="0"/>
                  </a:lnTo>
                  <a:lnTo>
                    <a:pt x="1159365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 rot="0">
              <a:off x="236438" y="224015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8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3321619" y="1334008"/>
            <a:ext cx="689651" cy="659557"/>
            <a:chOff x="0" y="0"/>
            <a:chExt cx="919534" cy="87940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163906" y="1345249"/>
            <a:ext cx="689651" cy="659557"/>
            <a:chOff x="0" y="0"/>
            <a:chExt cx="919534" cy="87940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4936605" y="1345914"/>
            <a:ext cx="689651" cy="659557"/>
            <a:chOff x="0" y="0"/>
            <a:chExt cx="919534" cy="87940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5711981" y="1345249"/>
            <a:ext cx="689651" cy="659557"/>
            <a:chOff x="0" y="0"/>
            <a:chExt cx="919534" cy="87940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6458782" y="1345914"/>
            <a:ext cx="689651" cy="659557"/>
            <a:chOff x="0" y="0"/>
            <a:chExt cx="919534" cy="87940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7205582" y="1345249"/>
            <a:ext cx="689651" cy="659557"/>
            <a:chOff x="0" y="0"/>
            <a:chExt cx="919534" cy="87940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7952383" y="1329554"/>
            <a:ext cx="689651" cy="659557"/>
            <a:chOff x="0" y="0"/>
            <a:chExt cx="919534" cy="879409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 rot="0">
              <a:off x="187528" y="170120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78771" y="5410237"/>
            <a:ext cx="2872373" cy="1059236"/>
            <a:chOff x="0" y="0"/>
            <a:chExt cx="756510" cy="2789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56510" cy="278976"/>
            </a:xfrm>
            <a:custGeom>
              <a:avLst/>
              <a:gdLst/>
              <a:ahLst/>
              <a:cxnLst/>
              <a:rect r="r" b="b" t="t" l="l"/>
              <a:pathLst>
                <a:path h="278976" w="756510">
                  <a:moveTo>
                    <a:pt x="137461" y="0"/>
                  </a:moveTo>
                  <a:lnTo>
                    <a:pt x="619049" y="0"/>
                  </a:lnTo>
                  <a:cubicBezTo>
                    <a:pt x="694967" y="0"/>
                    <a:pt x="756510" y="61543"/>
                    <a:pt x="756510" y="137461"/>
                  </a:cubicBezTo>
                  <a:lnTo>
                    <a:pt x="756510" y="141515"/>
                  </a:lnTo>
                  <a:cubicBezTo>
                    <a:pt x="756510" y="217433"/>
                    <a:pt x="694967" y="278976"/>
                    <a:pt x="619049" y="278976"/>
                  </a:cubicBezTo>
                  <a:lnTo>
                    <a:pt x="137461" y="278976"/>
                  </a:lnTo>
                  <a:cubicBezTo>
                    <a:pt x="61543" y="278976"/>
                    <a:pt x="0" y="217433"/>
                    <a:pt x="0" y="141515"/>
                  </a:cubicBezTo>
                  <a:lnTo>
                    <a:pt x="0" y="137461"/>
                  </a:lnTo>
                  <a:cubicBezTo>
                    <a:pt x="0" y="61543"/>
                    <a:pt x="61543" y="0"/>
                    <a:pt x="137461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  <a:ln w="47625" cap="rnd">
              <a:solidFill>
                <a:srgbClr val="AE977F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756510" cy="317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760531" y="5766145"/>
            <a:ext cx="347419" cy="34741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79170" y="912679"/>
            <a:ext cx="3371974" cy="2874608"/>
          </a:xfrm>
          <a:custGeom>
            <a:avLst/>
            <a:gdLst/>
            <a:ahLst/>
            <a:cxnLst/>
            <a:rect r="r" b="b" t="t" l="l"/>
            <a:pathLst>
              <a:path h="2874608" w="3371974">
                <a:moveTo>
                  <a:pt x="0" y="0"/>
                </a:moveTo>
                <a:lnTo>
                  <a:pt x="3371974" y="0"/>
                </a:lnTo>
                <a:lnTo>
                  <a:pt x="3371974" y="2874608"/>
                </a:lnTo>
                <a:lnTo>
                  <a:pt x="0" y="2874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17338" y="3058266"/>
            <a:ext cx="11291578" cy="6200034"/>
          </a:xfrm>
          <a:custGeom>
            <a:avLst/>
            <a:gdLst/>
            <a:ahLst/>
            <a:cxnLst/>
            <a:rect r="r" b="b" t="t" l="l"/>
            <a:pathLst>
              <a:path h="6200034" w="11291578">
                <a:moveTo>
                  <a:pt x="0" y="0"/>
                </a:moveTo>
                <a:lnTo>
                  <a:pt x="11291577" y="0"/>
                </a:lnTo>
                <a:lnTo>
                  <a:pt x="11291577" y="6200034"/>
                </a:lnTo>
                <a:lnTo>
                  <a:pt x="0" y="620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29661" y="1506760"/>
            <a:ext cx="1269943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7499">
                <a:solidFill>
                  <a:srgbClr val="90704F"/>
                </a:solidFill>
                <a:ea typeface="Crusoe Text Bold"/>
              </a:rPr>
              <a:t>活动时间！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12370" y="5267388"/>
            <a:ext cx="1605175" cy="1011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9"/>
              </a:lnSpc>
            </a:pPr>
            <a:r>
              <a:rPr lang="en-US" sz="4499">
                <a:solidFill>
                  <a:srgbClr val="90704F"/>
                </a:solidFill>
                <a:latin typeface="Crusoe Text Bold"/>
                <a:ea typeface="Crusoe Text Bold"/>
              </a:rPr>
              <a:t>活动1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78701">
            <a:off x="12711470" y="5331723"/>
            <a:ext cx="4212267" cy="3915600"/>
          </a:xfrm>
          <a:custGeom>
            <a:avLst/>
            <a:gdLst/>
            <a:ahLst/>
            <a:cxnLst/>
            <a:rect r="r" b="b" t="t" l="l"/>
            <a:pathLst>
              <a:path h="3915600" w="4212267">
                <a:moveTo>
                  <a:pt x="0" y="0"/>
                </a:moveTo>
                <a:lnTo>
                  <a:pt x="4212267" y="0"/>
                </a:lnTo>
                <a:lnTo>
                  <a:pt x="4212267" y="3915600"/>
                </a:lnTo>
                <a:lnTo>
                  <a:pt x="0" y="3915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4664" y="308961"/>
            <a:ext cx="4688637" cy="3276122"/>
          </a:xfrm>
          <a:custGeom>
            <a:avLst/>
            <a:gdLst/>
            <a:ahLst/>
            <a:cxnLst/>
            <a:rect r="r" b="b" t="t" l="l"/>
            <a:pathLst>
              <a:path h="3276122" w="4688637">
                <a:moveTo>
                  <a:pt x="0" y="0"/>
                </a:moveTo>
                <a:lnTo>
                  <a:pt x="4688637" y="0"/>
                </a:lnTo>
                <a:lnTo>
                  <a:pt x="4688637" y="3276122"/>
                </a:lnTo>
                <a:lnTo>
                  <a:pt x="0" y="3276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0984" y="1602041"/>
            <a:ext cx="12699432" cy="109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7300">
                <a:solidFill>
                  <a:srgbClr val="90704F"/>
                </a:solidFill>
                <a:latin typeface="Crusoe Text Bold"/>
                <a:ea typeface="Crusoe Text Bold"/>
              </a:rPr>
              <a:t>活动2: 练习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53815" y="3077908"/>
            <a:ext cx="14233771" cy="108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4"/>
              </a:lnSpc>
            </a:pPr>
            <a:r>
              <a:rPr lang="en-US" sz="5499">
                <a:solidFill>
                  <a:srgbClr val="90704F"/>
                </a:solidFill>
                <a:latin typeface="Crusoe Text Bold"/>
                <a:ea typeface="Crusoe Text Bold"/>
              </a:rPr>
              <a:t>题目：“科技的迅猛发展”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53815" y="4585240"/>
            <a:ext cx="14233771" cy="183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14"/>
              </a:lnSpc>
            </a:pPr>
            <a:r>
              <a:rPr lang="en-US" sz="4500">
                <a:solidFill>
                  <a:srgbClr val="90704F"/>
                </a:solidFill>
                <a:latin typeface="Crusoe Text"/>
                <a:ea typeface="Crusoe Text"/>
              </a:rPr>
              <a:t>请你们尝试将每个原因 (①-⑩) 与其相应的结果 (Ⓐ-Ⓙ) 进行匹配。二者之间的因果关系是什么？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47230">
            <a:off x="12761593" y="4552764"/>
            <a:ext cx="3791603" cy="4959018"/>
          </a:xfrm>
          <a:custGeom>
            <a:avLst/>
            <a:gdLst/>
            <a:ahLst/>
            <a:cxnLst/>
            <a:rect r="r" b="b" t="t" l="l"/>
            <a:pathLst>
              <a:path h="4959018" w="3791603">
                <a:moveTo>
                  <a:pt x="0" y="0"/>
                </a:moveTo>
                <a:lnTo>
                  <a:pt x="3791603" y="0"/>
                </a:lnTo>
                <a:lnTo>
                  <a:pt x="3791603" y="4959018"/>
                </a:lnTo>
                <a:lnTo>
                  <a:pt x="0" y="495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770130">
            <a:off x="1906325" y="802518"/>
            <a:ext cx="3536652" cy="4207561"/>
          </a:xfrm>
          <a:custGeom>
            <a:avLst/>
            <a:gdLst/>
            <a:ahLst/>
            <a:cxnLst/>
            <a:rect r="r" b="b" t="t" l="l"/>
            <a:pathLst>
              <a:path h="4207561" w="3536652">
                <a:moveTo>
                  <a:pt x="3536652" y="0"/>
                </a:moveTo>
                <a:lnTo>
                  <a:pt x="0" y="0"/>
                </a:lnTo>
                <a:lnTo>
                  <a:pt x="0" y="4207561"/>
                </a:lnTo>
                <a:lnTo>
                  <a:pt x="3536652" y="4207561"/>
                </a:lnTo>
                <a:lnTo>
                  <a:pt x="35366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94284" y="1506760"/>
            <a:ext cx="12699432" cy="120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>
                <a:solidFill>
                  <a:srgbClr val="90704F"/>
                </a:solidFill>
                <a:ea typeface="Crusoe Text Bold"/>
              </a:rPr>
              <a:t>答案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35579" y="3089519"/>
            <a:ext cx="2258480" cy="4783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① - Ⓐ 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② - Ⓖ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③ - Ⓑ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④ - Ⓕ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⑤ - Ⓗ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40540" y="3089519"/>
            <a:ext cx="2258480" cy="4783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⑥ - Ⓔ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⑦ - Ⓓ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⑧ - Ⓙ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⑨ - Ⓒ</a:t>
            </a:r>
          </a:p>
          <a:p>
            <a:pPr algn="just">
              <a:lnSpc>
                <a:spcPts val="7681"/>
              </a:lnSpc>
            </a:pPr>
            <a:r>
              <a:rPr lang="en-US" sz="4599">
                <a:solidFill>
                  <a:srgbClr val="90704F"/>
                </a:solidFill>
                <a:latin typeface="Crusoe Text"/>
                <a:ea typeface="Crusoe Text"/>
              </a:rPr>
              <a:t>⑩ - Ⓘ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23164" y="4339832"/>
            <a:ext cx="3657552" cy="4918468"/>
          </a:xfrm>
          <a:custGeom>
            <a:avLst/>
            <a:gdLst/>
            <a:ahLst/>
            <a:cxnLst/>
            <a:rect r="r" b="b" t="t" l="l"/>
            <a:pathLst>
              <a:path h="4918468" w="3657552">
                <a:moveTo>
                  <a:pt x="0" y="0"/>
                </a:moveTo>
                <a:lnTo>
                  <a:pt x="3657552" y="0"/>
                </a:lnTo>
                <a:lnTo>
                  <a:pt x="3657552" y="4918468"/>
                </a:lnTo>
                <a:lnTo>
                  <a:pt x="0" y="4918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39245" y="3283983"/>
            <a:ext cx="12283919" cy="248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2"/>
              </a:lnSpc>
            </a:pPr>
            <a:r>
              <a:rPr lang="en-US" sz="16603">
                <a:solidFill>
                  <a:srgbClr val="90704F"/>
                </a:solidFill>
                <a:latin typeface="Amsterdam Two"/>
              </a:rPr>
              <a:t>Thank You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61252" y="6655121"/>
            <a:ext cx="7606780" cy="816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4"/>
              </a:lnSpc>
            </a:pPr>
            <a:r>
              <a:rPr lang="en-US" sz="2783">
                <a:solidFill>
                  <a:srgbClr val="C3714B"/>
                </a:solidFill>
                <a:latin typeface="Crusoe Text"/>
              </a:rPr>
              <a:t>Izabela Kawula | Adam Mickieiwcz University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55520" y="1727520"/>
            <a:ext cx="12699432" cy="1027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1"/>
              </a:lnSpc>
            </a:pPr>
            <a:r>
              <a:rPr lang="en-US" sz="6899">
                <a:solidFill>
                  <a:srgbClr val="90704F"/>
                </a:solidFill>
                <a:ea typeface="Crusoe Text Bold"/>
              </a:rPr>
              <a:t>参考资料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50967" y="3316053"/>
            <a:ext cx="9079637" cy="362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  <a:ea typeface="Crusoe Text"/>
              </a:rPr>
              <a:t>https://baike.baidu.com/item/议论文/357196</a:t>
            </a:r>
          </a:p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</a:rPr>
              <a:t>https://teachinghand.com/essay/cause-and-effect</a:t>
            </a:r>
          </a:p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</a:rPr>
              <a:t>https://www.sohu.com/a/460157926_648647</a:t>
            </a:r>
          </a:p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</a:rPr>
              <a:t>https://www.auplanking.com/article/166397</a:t>
            </a:r>
          </a:p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</a:rPr>
              <a:t>https://m.xzbu.com/9/view-3661401.htm</a:t>
            </a:r>
          </a:p>
          <a:p>
            <a:pPr marL="539749" indent="-269875" lvl="1">
              <a:lnSpc>
                <a:spcPts val="4174"/>
              </a:lnSpc>
              <a:buFont typeface="Arial"/>
              <a:buChar char="•"/>
            </a:pPr>
            <a:r>
              <a:rPr lang="en-US" sz="2499">
                <a:solidFill>
                  <a:srgbClr val="90704F"/>
                </a:solidFill>
                <a:latin typeface="Crusoe Text"/>
              </a:rPr>
              <a:t>http://www.chinasydw.org/202004/109839.html</a:t>
            </a:r>
          </a:p>
          <a:p>
            <a:pPr>
              <a:lnSpc>
                <a:spcPts val="417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61930" y="3789682"/>
            <a:ext cx="4575103" cy="5231406"/>
          </a:xfrm>
          <a:custGeom>
            <a:avLst/>
            <a:gdLst/>
            <a:ahLst/>
            <a:cxnLst/>
            <a:rect r="r" b="b" t="t" l="l"/>
            <a:pathLst>
              <a:path h="5231406" w="4575103">
                <a:moveTo>
                  <a:pt x="0" y="0"/>
                </a:moveTo>
                <a:lnTo>
                  <a:pt x="4575103" y="0"/>
                </a:lnTo>
                <a:lnTo>
                  <a:pt x="4575103" y="5231406"/>
                </a:lnTo>
                <a:lnTo>
                  <a:pt x="0" y="5231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04946" y="3708341"/>
            <a:ext cx="10086015" cy="4863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12"/>
              </a:lnSpc>
            </a:pPr>
            <a:r>
              <a:rPr lang="en-US" sz="3899">
                <a:solidFill>
                  <a:srgbClr val="90704F"/>
                </a:solidFill>
                <a:ea typeface="Crusoe Text"/>
              </a:rPr>
              <a:t>议论文，又叫说理文，是一种剖析事理，论述事理，发表意见，提出主张的文体。作者通过摆事实、讲道理、辨是非、举例子等方法，来确定某观点正确或错误，树立或否定某种主张。议论文具有观点明确、论据充分、语言精炼、论证合理、有严密的逻辑性的特点。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372661" y="1240858"/>
            <a:ext cx="9352302" cy="841402"/>
            <a:chOff x="0" y="0"/>
            <a:chExt cx="12469737" cy="11218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486095" y="13095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5" y="0"/>
                  </a:lnTo>
                  <a:lnTo>
                    <a:pt x="1159365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2722534" y="237110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1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19" id="19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0">
              <a:off x="681602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700355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false" flipV="false" rot="0">
              <a:off x="784807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803560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5" id="25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7" id="27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true" rot="0">
            <a:off x="13463401" y="4204843"/>
            <a:ext cx="3790827" cy="5011911"/>
          </a:xfrm>
          <a:custGeom>
            <a:avLst/>
            <a:gdLst/>
            <a:ahLst/>
            <a:cxnLst/>
            <a:rect r="r" b="b" t="t" l="l"/>
            <a:pathLst>
              <a:path h="5011911" w="3790827">
                <a:moveTo>
                  <a:pt x="0" y="5011911"/>
                </a:moveTo>
                <a:lnTo>
                  <a:pt x="3790827" y="5011911"/>
                </a:lnTo>
                <a:lnTo>
                  <a:pt x="3790827" y="0"/>
                </a:lnTo>
                <a:lnTo>
                  <a:pt x="0" y="0"/>
                </a:lnTo>
                <a:lnTo>
                  <a:pt x="0" y="501191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2304946" y="2736078"/>
            <a:ext cx="5889028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ea typeface="Crusoe Text Bold"/>
              </a:rPr>
              <a:t>什么是议论文？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72661" y="1240858"/>
            <a:ext cx="9352302" cy="849959"/>
            <a:chOff x="0" y="0"/>
            <a:chExt cx="12469737" cy="113327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18146" y="24504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4" y="0"/>
                  </a:lnTo>
                  <a:lnTo>
                    <a:pt x="1159364" y="1108775"/>
                  </a:lnTo>
                  <a:lnTo>
                    <a:pt x="0" y="110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3754584" y="248520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19" id="19"/>
            <p:cNvSpPr/>
            <p:nvPr/>
          </p:nvSpPr>
          <p:spPr>
            <a:xfrm flipH="false" flipV="false" rot="0">
              <a:off x="681602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 rot="0">
              <a:off x="700355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0">
              <a:off x="784807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803560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5" id="25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2388027" y="4036442"/>
            <a:ext cx="5351153" cy="2107296"/>
            <a:chOff x="0" y="0"/>
            <a:chExt cx="1409357" cy="55500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409357" cy="555008"/>
            </a:xfrm>
            <a:custGeom>
              <a:avLst/>
              <a:gdLst/>
              <a:ahLst/>
              <a:cxnLst/>
              <a:rect r="r" b="b" t="t" l="l"/>
              <a:pathLst>
                <a:path h="555008" w="1409357">
                  <a:moveTo>
                    <a:pt x="43403" y="0"/>
                  </a:moveTo>
                  <a:lnTo>
                    <a:pt x="1365954" y="0"/>
                  </a:lnTo>
                  <a:cubicBezTo>
                    <a:pt x="1389925" y="0"/>
                    <a:pt x="1409357" y="19432"/>
                    <a:pt x="1409357" y="43403"/>
                  </a:cubicBezTo>
                  <a:lnTo>
                    <a:pt x="1409357" y="511605"/>
                  </a:lnTo>
                  <a:cubicBezTo>
                    <a:pt x="1409357" y="535576"/>
                    <a:pt x="1389925" y="555008"/>
                    <a:pt x="1365954" y="555008"/>
                  </a:cubicBezTo>
                  <a:lnTo>
                    <a:pt x="43403" y="555008"/>
                  </a:lnTo>
                  <a:cubicBezTo>
                    <a:pt x="19432" y="555008"/>
                    <a:pt x="0" y="535576"/>
                    <a:pt x="0" y="511605"/>
                  </a:cubicBezTo>
                  <a:lnTo>
                    <a:pt x="0" y="43403"/>
                  </a:lnTo>
                  <a:cubicBezTo>
                    <a:pt x="0" y="19432"/>
                    <a:pt x="19432" y="0"/>
                    <a:pt x="434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AE977F"/>
              </a:solidFill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409357" cy="593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2003058" y="3779944"/>
            <a:ext cx="769937" cy="736339"/>
            <a:chOff x="0" y="0"/>
            <a:chExt cx="1026582" cy="98178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026582" cy="981786"/>
            </a:xfrm>
            <a:custGeom>
              <a:avLst/>
              <a:gdLst/>
              <a:ahLst/>
              <a:cxnLst/>
              <a:rect r="r" b="b" t="t" l="l"/>
              <a:pathLst>
                <a:path h="981786" w="1026582">
                  <a:moveTo>
                    <a:pt x="0" y="0"/>
                  </a:moveTo>
                  <a:lnTo>
                    <a:pt x="1026582" y="0"/>
                  </a:lnTo>
                  <a:lnTo>
                    <a:pt x="1026582" y="981786"/>
                  </a:lnTo>
                  <a:lnTo>
                    <a:pt x="0" y="981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 rot="0">
              <a:off x="209359" y="199450"/>
              <a:ext cx="606139" cy="77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79"/>
                </a:lnSpc>
              </a:pPr>
              <a:r>
                <a:rPr lang="en-US" sz="3880">
                  <a:solidFill>
                    <a:srgbClr val="F0ECE5"/>
                  </a:solidFill>
                  <a:latin typeface="Crusoe Text Bold"/>
                </a:rPr>
                <a:t>1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2457229" y="6771877"/>
            <a:ext cx="5351153" cy="1727073"/>
            <a:chOff x="0" y="0"/>
            <a:chExt cx="1409357" cy="45486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409357" cy="454867"/>
            </a:xfrm>
            <a:custGeom>
              <a:avLst/>
              <a:gdLst/>
              <a:ahLst/>
              <a:cxnLst/>
              <a:rect r="r" b="b" t="t" l="l"/>
              <a:pathLst>
                <a:path h="454867" w="1409357">
                  <a:moveTo>
                    <a:pt x="30382" y="0"/>
                  </a:moveTo>
                  <a:lnTo>
                    <a:pt x="1378975" y="0"/>
                  </a:lnTo>
                  <a:cubicBezTo>
                    <a:pt x="1395755" y="0"/>
                    <a:pt x="1409357" y="13603"/>
                    <a:pt x="1409357" y="30382"/>
                  </a:cubicBezTo>
                  <a:lnTo>
                    <a:pt x="1409357" y="424485"/>
                  </a:lnTo>
                  <a:cubicBezTo>
                    <a:pt x="1409357" y="441264"/>
                    <a:pt x="1395755" y="454867"/>
                    <a:pt x="1378975" y="454867"/>
                  </a:cubicBezTo>
                  <a:lnTo>
                    <a:pt x="30382" y="454867"/>
                  </a:lnTo>
                  <a:cubicBezTo>
                    <a:pt x="13603" y="454867"/>
                    <a:pt x="0" y="441264"/>
                    <a:pt x="0" y="424485"/>
                  </a:cubicBezTo>
                  <a:lnTo>
                    <a:pt x="0" y="30382"/>
                  </a:lnTo>
                  <a:cubicBezTo>
                    <a:pt x="0" y="13603"/>
                    <a:pt x="13603" y="0"/>
                    <a:pt x="30382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  <a:ln w="19050" cap="rnd">
              <a:solidFill>
                <a:srgbClr val="AE977F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409357" cy="492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8722923" y="4036442"/>
            <a:ext cx="5351153" cy="2107296"/>
            <a:chOff x="0" y="0"/>
            <a:chExt cx="1409357" cy="55500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409357" cy="555008"/>
            </a:xfrm>
            <a:custGeom>
              <a:avLst/>
              <a:gdLst/>
              <a:ahLst/>
              <a:cxnLst/>
              <a:rect r="r" b="b" t="t" l="l"/>
              <a:pathLst>
                <a:path h="555008" w="1409357">
                  <a:moveTo>
                    <a:pt x="30382" y="0"/>
                  </a:moveTo>
                  <a:lnTo>
                    <a:pt x="1378975" y="0"/>
                  </a:lnTo>
                  <a:cubicBezTo>
                    <a:pt x="1395755" y="0"/>
                    <a:pt x="1409357" y="13603"/>
                    <a:pt x="1409357" y="30382"/>
                  </a:cubicBezTo>
                  <a:lnTo>
                    <a:pt x="1409357" y="524626"/>
                  </a:lnTo>
                  <a:cubicBezTo>
                    <a:pt x="1409357" y="541405"/>
                    <a:pt x="1395755" y="555008"/>
                    <a:pt x="1378975" y="555008"/>
                  </a:cubicBezTo>
                  <a:lnTo>
                    <a:pt x="30382" y="555008"/>
                  </a:lnTo>
                  <a:cubicBezTo>
                    <a:pt x="13603" y="555008"/>
                    <a:pt x="0" y="541405"/>
                    <a:pt x="0" y="524626"/>
                  </a:cubicBezTo>
                  <a:lnTo>
                    <a:pt x="0" y="30382"/>
                  </a:lnTo>
                  <a:cubicBezTo>
                    <a:pt x="0" y="13603"/>
                    <a:pt x="13603" y="0"/>
                    <a:pt x="30382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  <a:ln w="19050" cap="rnd">
              <a:solidFill>
                <a:srgbClr val="AE977F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409357" cy="5931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8792126" y="6771877"/>
            <a:ext cx="5281950" cy="1727073"/>
            <a:chOff x="0" y="0"/>
            <a:chExt cx="1391131" cy="45486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391131" cy="454867"/>
            </a:xfrm>
            <a:custGeom>
              <a:avLst/>
              <a:gdLst/>
              <a:ahLst/>
              <a:cxnLst/>
              <a:rect r="r" b="b" t="t" l="l"/>
              <a:pathLst>
                <a:path h="454867" w="1391131">
                  <a:moveTo>
                    <a:pt x="30780" y="0"/>
                  </a:moveTo>
                  <a:lnTo>
                    <a:pt x="1360350" y="0"/>
                  </a:lnTo>
                  <a:cubicBezTo>
                    <a:pt x="1368514" y="0"/>
                    <a:pt x="1376343" y="3243"/>
                    <a:pt x="1382116" y="9015"/>
                  </a:cubicBezTo>
                  <a:cubicBezTo>
                    <a:pt x="1387888" y="14788"/>
                    <a:pt x="1391131" y="22617"/>
                    <a:pt x="1391131" y="30780"/>
                  </a:cubicBezTo>
                  <a:lnTo>
                    <a:pt x="1391131" y="424087"/>
                  </a:lnTo>
                  <a:cubicBezTo>
                    <a:pt x="1391131" y="432250"/>
                    <a:pt x="1387888" y="440079"/>
                    <a:pt x="1382116" y="445852"/>
                  </a:cubicBezTo>
                  <a:cubicBezTo>
                    <a:pt x="1376343" y="451624"/>
                    <a:pt x="1368514" y="454867"/>
                    <a:pt x="1360350" y="454867"/>
                  </a:cubicBezTo>
                  <a:lnTo>
                    <a:pt x="30780" y="454867"/>
                  </a:lnTo>
                  <a:cubicBezTo>
                    <a:pt x="22617" y="454867"/>
                    <a:pt x="14788" y="451624"/>
                    <a:pt x="9015" y="445852"/>
                  </a:cubicBezTo>
                  <a:cubicBezTo>
                    <a:pt x="3243" y="440079"/>
                    <a:pt x="0" y="432250"/>
                    <a:pt x="0" y="424087"/>
                  </a:cubicBezTo>
                  <a:lnTo>
                    <a:pt x="0" y="30780"/>
                  </a:lnTo>
                  <a:cubicBezTo>
                    <a:pt x="0" y="22617"/>
                    <a:pt x="3243" y="14788"/>
                    <a:pt x="9015" y="9015"/>
                  </a:cubicBezTo>
                  <a:cubicBezTo>
                    <a:pt x="14788" y="3243"/>
                    <a:pt x="22617" y="0"/>
                    <a:pt x="30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AE977F"/>
              </a:solidFill>
              <a:prstDash val="solid"/>
              <a:round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1391131" cy="492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072261" y="6468365"/>
            <a:ext cx="769937" cy="736339"/>
            <a:chOff x="0" y="0"/>
            <a:chExt cx="1026582" cy="981786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26582" cy="981786"/>
            </a:xfrm>
            <a:custGeom>
              <a:avLst/>
              <a:gdLst/>
              <a:ahLst/>
              <a:cxnLst/>
              <a:rect r="r" b="b" t="t" l="l"/>
              <a:pathLst>
                <a:path h="981786" w="1026582">
                  <a:moveTo>
                    <a:pt x="0" y="0"/>
                  </a:moveTo>
                  <a:lnTo>
                    <a:pt x="1026582" y="0"/>
                  </a:lnTo>
                  <a:lnTo>
                    <a:pt x="1026582" y="981786"/>
                  </a:lnTo>
                  <a:lnTo>
                    <a:pt x="0" y="981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 rot="0">
              <a:off x="209359" y="199450"/>
              <a:ext cx="606139" cy="77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79"/>
                </a:lnSpc>
              </a:pPr>
              <a:r>
                <a:rPr lang="en-US" sz="3880">
                  <a:solidFill>
                    <a:srgbClr val="F0ECE5"/>
                  </a:solidFill>
                  <a:latin typeface="Crusoe Text"/>
                </a:rPr>
                <a:t>2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8418146" y="3779944"/>
            <a:ext cx="769937" cy="736339"/>
            <a:chOff x="0" y="0"/>
            <a:chExt cx="1026582" cy="98178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026582" cy="981786"/>
            </a:xfrm>
            <a:custGeom>
              <a:avLst/>
              <a:gdLst/>
              <a:ahLst/>
              <a:cxnLst/>
              <a:rect r="r" b="b" t="t" l="l"/>
              <a:pathLst>
                <a:path h="981786" w="1026582">
                  <a:moveTo>
                    <a:pt x="0" y="0"/>
                  </a:moveTo>
                  <a:lnTo>
                    <a:pt x="1026582" y="0"/>
                  </a:lnTo>
                  <a:lnTo>
                    <a:pt x="1026582" y="981786"/>
                  </a:lnTo>
                  <a:lnTo>
                    <a:pt x="0" y="981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 rot="0">
              <a:off x="209359" y="199450"/>
              <a:ext cx="606139" cy="77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79"/>
                </a:lnSpc>
              </a:pPr>
              <a:r>
                <a:rPr lang="en-US" sz="3880">
                  <a:solidFill>
                    <a:srgbClr val="F0ECE5"/>
                  </a:solidFill>
                  <a:latin typeface="Crusoe Text Bold"/>
                </a:rPr>
                <a:t>3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8487349" y="6468365"/>
            <a:ext cx="769937" cy="736339"/>
            <a:chOff x="0" y="0"/>
            <a:chExt cx="1026582" cy="981786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026582" cy="981786"/>
            </a:xfrm>
            <a:custGeom>
              <a:avLst/>
              <a:gdLst/>
              <a:ahLst/>
              <a:cxnLst/>
              <a:rect r="r" b="b" t="t" l="l"/>
              <a:pathLst>
                <a:path h="981786" w="1026582">
                  <a:moveTo>
                    <a:pt x="0" y="0"/>
                  </a:moveTo>
                  <a:lnTo>
                    <a:pt x="1026582" y="0"/>
                  </a:lnTo>
                  <a:lnTo>
                    <a:pt x="1026582" y="981786"/>
                  </a:lnTo>
                  <a:lnTo>
                    <a:pt x="0" y="981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 rot="0">
              <a:off x="209359" y="199450"/>
              <a:ext cx="606139" cy="772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79"/>
                </a:lnSpc>
              </a:pPr>
              <a:r>
                <a:rPr lang="en-US" sz="3880">
                  <a:solidFill>
                    <a:srgbClr val="F0ECE5"/>
                  </a:solidFill>
                  <a:latin typeface="Crusoe Text Bold"/>
                </a:rPr>
                <a:t>4</a:t>
              </a:r>
            </a:p>
          </p:txBody>
        </p:sp>
      </p:grpSp>
      <p:sp>
        <p:nvSpPr>
          <p:cNvPr name="Freeform 52" id="52"/>
          <p:cNvSpPr/>
          <p:nvPr/>
        </p:nvSpPr>
        <p:spPr>
          <a:xfrm flipH="false" flipV="false" rot="0">
            <a:off x="14454615" y="5925115"/>
            <a:ext cx="3378168" cy="3701180"/>
          </a:xfrm>
          <a:custGeom>
            <a:avLst/>
            <a:gdLst/>
            <a:ahLst/>
            <a:cxnLst/>
            <a:rect r="r" b="b" t="t" l="l"/>
            <a:pathLst>
              <a:path h="3701180" w="3378168">
                <a:moveTo>
                  <a:pt x="0" y="0"/>
                </a:moveTo>
                <a:lnTo>
                  <a:pt x="3378168" y="0"/>
                </a:lnTo>
                <a:lnTo>
                  <a:pt x="3378168" y="3701180"/>
                </a:lnTo>
                <a:lnTo>
                  <a:pt x="0" y="3701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2793309" y="4216965"/>
            <a:ext cx="4540588" cy="17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ea typeface="Crusoe Text"/>
              </a:rPr>
              <a:t>论点：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latin typeface="Crusoe Text"/>
                <a:ea typeface="Crusoe Text"/>
              </a:rPr>
              <a:t>- 中心论点   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latin typeface="Crusoe Text"/>
                <a:ea typeface="Crusoe Text"/>
              </a:rPr>
              <a:t>- 分论点     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862512" y="7060266"/>
            <a:ext cx="454058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90704F"/>
                </a:solidFill>
                <a:ea typeface="Crusoe Text"/>
              </a:rPr>
              <a:t>论证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383717" y="2709969"/>
            <a:ext cx="11648520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ea typeface="Crusoe Text Bold"/>
              </a:rPr>
              <a:t>议论文的要素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128205" y="4216965"/>
            <a:ext cx="4540588" cy="17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ea typeface="Crusoe Text"/>
              </a:rPr>
              <a:t>论据：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latin typeface="Crusoe Text"/>
                <a:ea typeface="Crusoe Text"/>
              </a:rPr>
              <a:t>- 事实论据   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90704F"/>
                </a:solidFill>
                <a:latin typeface="Crusoe Text"/>
                <a:ea typeface="Crusoe Text"/>
              </a:rPr>
              <a:t>- 道理论据   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9128205" y="7028671"/>
            <a:ext cx="454058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90704F"/>
                </a:solidFill>
                <a:ea typeface="Crusoe Text"/>
              </a:rPr>
              <a:t>结论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04946" y="3786583"/>
            <a:ext cx="10973202" cy="4863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12"/>
              </a:lnSpc>
            </a:pPr>
            <a:r>
              <a:rPr lang="en-US" sz="3899">
                <a:solidFill>
                  <a:srgbClr val="90704F"/>
                </a:solidFill>
                <a:ea typeface="Crusoe Text"/>
              </a:rPr>
              <a:t>因果性议论文是一种文章类型，其主要目的是讨论和阐述事件、现象或问题之间的因果关系。这种类型的论文强调某个事件或因素如何导致另一个事件或结果，以及它们之间的相互关系。作者通过逻辑推理、论证和相关证据来说明这些因果关系，试图使读者对讨论的主题形成更深刻的理解。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04946" y="2736078"/>
            <a:ext cx="9522270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latin typeface="Crusoe Text Bold"/>
                <a:ea typeface="Crusoe Text Bold"/>
              </a:rPr>
              <a:t>那“因果性议论文”是什么意思？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72661" y="1240858"/>
            <a:ext cx="9352302" cy="841402"/>
            <a:chOff x="0" y="0"/>
            <a:chExt cx="12469737" cy="11218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4596706" y="9516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4" y="0"/>
                  </a:lnTo>
                  <a:lnTo>
                    <a:pt x="1159364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4833144" y="233532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9" id="19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0">
              <a:off x="681602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700355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false" flipV="false" rot="0">
              <a:off x="784807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803560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5" id="25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7" id="27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4190455" y="4505783"/>
            <a:ext cx="2880022" cy="3605661"/>
          </a:xfrm>
          <a:custGeom>
            <a:avLst/>
            <a:gdLst/>
            <a:ahLst/>
            <a:cxnLst/>
            <a:rect r="r" b="b" t="t" l="l"/>
            <a:pathLst>
              <a:path h="3605661" w="2880022">
                <a:moveTo>
                  <a:pt x="0" y="0"/>
                </a:moveTo>
                <a:lnTo>
                  <a:pt x="2880022" y="0"/>
                </a:lnTo>
                <a:lnTo>
                  <a:pt x="2880022" y="3605661"/>
                </a:lnTo>
                <a:lnTo>
                  <a:pt x="0" y="3605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2661" y="1240858"/>
            <a:ext cx="9352302" cy="841402"/>
            <a:chOff x="0" y="0"/>
            <a:chExt cx="12469737" cy="11218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731" y="0"/>
                    </a:moveTo>
                    <a:lnTo>
                      <a:pt x="1919346" y="0"/>
                    </a:lnTo>
                    <a:cubicBezTo>
                      <a:pt x="1933331" y="0"/>
                      <a:pt x="1946744" y="5556"/>
                      <a:pt x="1956633" y="15445"/>
                    </a:cubicBezTo>
                    <a:cubicBezTo>
                      <a:pt x="1966522" y="25334"/>
                      <a:pt x="1972077" y="38746"/>
                      <a:pt x="1972077" y="52731"/>
                    </a:cubicBezTo>
                    <a:lnTo>
                      <a:pt x="1972077" y="161428"/>
                    </a:lnTo>
                    <a:cubicBezTo>
                      <a:pt x="1972077" y="175413"/>
                      <a:pt x="1966522" y="188825"/>
                      <a:pt x="1956633" y="198714"/>
                    </a:cubicBezTo>
                    <a:cubicBezTo>
                      <a:pt x="1946744" y="208604"/>
                      <a:pt x="1933331" y="214159"/>
                      <a:pt x="1919346" y="214159"/>
                    </a:cubicBezTo>
                    <a:lnTo>
                      <a:pt x="52731" y="214159"/>
                    </a:lnTo>
                    <a:cubicBezTo>
                      <a:pt x="23609" y="214159"/>
                      <a:pt x="0" y="190551"/>
                      <a:pt x="0" y="161428"/>
                    </a:cubicBezTo>
                    <a:lnTo>
                      <a:pt x="0" y="52731"/>
                    </a:lnTo>
                    <a:cubicBezTo>
                      <a:pt x="0" y="38746"/>
                      <a:pt x="5556" y="25334"/>
                      <a:pt x="15445" y="15445"/>
                    </a:cubicBezTo>
                    <a:cubicBezTo>
                      <a:pt x="25334" y="5556"/>
                      <a:pt x="38746" y="0"/>
                      <a:pt x="52731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5607646" y="9516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5" y="0"/>
                  </a:lnTo>
                  <a:lnTo>
                    <a:pt x="1159365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 rot="0">
              <a:off x="5844085" y="233532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"/>
                </a:rPr>
                <a:t>4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681602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700355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19" id="19"/>
            <p:cNvSpPr/>
            <p:nvPr/>
          </p:nvSpPr>
          <p:spPr>
            <a:xfrm flipH="false" flipV="false" rot="0">
              <a:off x="784807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 rot="0">
              <a:off x="803560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25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026208" y="4540904"/>
            <a:ext cx="4515939" cy="789323"/>
            <a:chOff x="0" y="0"/>
            <a:chExt cx="1189383" cy="20788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89383" cy="207888"/>
            </a:xfrm>
            <a:custGeom>
              <a:avLst/>
              <a:gdLst/>
              <a:ahLst/>
              <a:cxnLst/>
              <a:rect r="r" b="b" t="t" l="l"/>
              <a:pathLst>
                <a:path h="207888" w="1189383">
                  <a:moveTo>
                    <a:pt x="87432" y="0"/>
                  </a:moveTo>
                  <a:lnTo>
                    <a:pt x="1101951" y="0"/>
                  </a:lnTo>
                  <a:cubicBezTo>
                    <a:pt x="1125140" y="0"/>
                    <a:pt x="1147378" y="9212"/>
                    <a:pt x="1163775" y="25608"/>
                  </a:cubicBezTo>
                  <a:cubicBezTo>
                    <a:pt x="1180172" y="42005"/>
                    <a:pt x="1189383" y="64244"/>
                    <a:pt x="1189383" y="87432"/>
                  </a:cubicBezTo>
                  <a:lnTo>
                    <a:pt x="1189383" y="120455"/>
                  </a:lnTo>
                  <a:cubicBezTo>
                    <a:pt x="1189383" y="143644"/>
                    <a:pt x="1180172" y="165883"/>
                    <a:pt x="1163775" y="182279"/>
                  </a:cubicBezTo>
                  <a:cubicBezTo>
                    <a:pt x="1147378" y="198676"/>
                    <a:pt x="1125140" y="207888"/>
                    <a:pt x="1101951" y="207888"/>
                  </a:cubicBezTo>
                  <a:lnTo>
                    <a:pt x="87432" y="207888"/>
                  </a:lnTo>
                  <a:cubicBezTo>
                    <a:pt x="64244" y="207888"/>
                    <a:pt x="42005" y="198676"/>
                    <a:pt x="25608" y="182279"/>
                  </a:cubicBezTo>
                  <a:cubicBezTo>
                    <a:pt x="9212" y="165883"/>
                    <a:pt x="0" y="143644"/>
                    <a:pt x="0" y="120455"/>
                  </a:cubicBezTo>
                  <a:lnTo>
                    <a:pt x="0" y="87432"/>
                  </a:lnTo>
                  <a:cubicBezTo>
                    <a:pt x="0" y="64244"/>
                    <a:pt x="9212" y="42005"/>
                    <a:pt x="25608" y="25608"/>
                  </a:cubicBezTo>
                  <a:cubicBezTo>
                    <a:pt x="42005" y="9212"/>
                    <a:pt x="64244" y="0"/>
                    <a:pt x="87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AE977F"/>
              </a:solidFill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189383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2053017" y="5851554"/>
            <a:ext cx="4489130" cy="789323"/>
            <a:chOff x="0" y="0"/>
            <a:chExt cx="1182322" cy="20788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82322" cy="207888"/>
            </a:xfrm>
            <a:custGeom>
              <a:avLst/>
              <a:gdLst/>
              <a:ahLst/>
              <a:cxnLst/>
              <a:rect r="r" b="b" t="t" l="l"/>
              <a:pathLst>
                <a:path h="207888" w="1182322">
                  <a:moveTo>
                    <a:pt x="87954" y="0"/>
                  </a:moveTo>
                  <a:lnTo>
                    <a:pt x="1094368" y="0"/>
                  </a:lnTo>
                  <a:cubicBezTo>
                    <a:pt x="1117695" y="0"/>
                    <a:pt x="1140067" y="9267"/>
                    <a:pt x="1156561" y="25761"/>
                  </a:cubicBezTo>
                  <a:cubicBezTo>
                    <a:pt x="1173056" y="42256"/>
                    <a:pt x="1182322" y="64627"/>
                    <a:pt x="1182322" y="87954"/>
                  </a:cubicBezTo>
                  <a:lnTo>
                    <a:pt x="1182322" y="119933"/>
                  </a:lnTo>
                  <a:cubicBezTo>
                    <a:pt x="1182322" y="143260"/>
                    <a:pt x="1173056" y="165632"/>
                    <a:pt x="1156561" y="182126"/>
                  </a:cubicBezTo>
                  <a:cubicBezTo>
                    <a:pt x="1140067" y="198621"/>
                    <a:pt x="1117695" y="207888"/>
                    <a:pt x="1094368" y="207888"/>
                  </a:cubicBezTo>
                  <a:lnTo>
                    <a:pt x="87954" y="207888"/>
                  </a:lnTo>
                  <a:cubicBezTo>
                    <a:pt x="64627" y="207888"/>
                    <a:pt x="42256" y="198621"/>
                    <a:pt x="25761" y="182126"/>
                  </a:cubicBezTo>
                  <a:cubicBezTo>
                    <a:pt x="9267" y="165632"/>
                    <a:pt x="0" y="143260"/>
                    <a:pt x="0" y="119933"/>
                  </a:cubicBezTo>
                  <a:lnTo>
                    <a:pt x="0" y="87954"/>
                  </a:lnTo>
                  <a:cubicBezTo>
                    <a:pt x="0" y="64627"/>
                    <a:pt x="9267" y="42256"/>
                    <a:pt x="25761" y="25761"/>
                  </a:cubicBezTo>
                  <a:cubicBezTo>
                    <a:pt x="42256" y="9267"/>
                    <a:pt x="64627" y="0"/>
                    <a:pt x="87954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  <a:ln w="47625" cap="rnd">
              <a:solidFill>
                <a:srgbClr val="AE977F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182322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7509862" y="5851554"/>
            <a:ext cx="4489130" cy="789323"/>
            <a:chOff x="0" y="0"/>
            <a:chExt cx="1182322" cy="20788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82322" cy="207888"/>
            </a:xfrm>
            <a:custGeom>
              <a:avLst/>
              <a:gdLst/>
              <a:ahLst/>
              <a:cxnLst/>
              <a:rect r="r" b="b" t="t" l="l"/>
              <a:pathLst>
                <a:path h="207888" w="1182322">
                  <a:moveTo>
                    <a:pt x="87954" y="0"/>
                  </a:moveTo>
                  <a:lnTo>
                    <a:pt x="1094368" y="0"/>
                  </a:lnTo>
                  <a:cubicBezTo>
                    <a:pt x="1117695" y="0"/>
                    <a:pt x="1140067" y="9267"/>
                    <a:pt x="1156561" y="25761"/>
                  </a:cubicBezTo>
                  <a:cubicBezTo>
                    <a:pt x="1173056" y="42256"/>
                    <a:pt x="1182322" y="64627"/>
                    <a:pt x="1182322" y="87954"/>
                  </a:cubicBezTo>
                  <a:lnTo>
                    <a:pt x="1182322" y="119933"/>
                  </a:lnTo>
                  <a:cubicBezTo>
                    <a:pt x="1182322" y="143260"/>
                    <a:pt x="1173056" y="165632"/>
                    <a:pt x="1156561" y="182126"/>
                  </a:cubicBezTo>
                  <a:cubicBezTo>
                    <a:pt x="1140067" y="198621"/>
                    <a:pt x="1117695" y="207888"/>
                    <a:pt x="1094368" y="207888"/>
                  </a:cubicBezTo>
                  <a:lnTo>
                    <a:pt x="87954" y="207888"/>
                  </a:lnTo>
                  <a:cubicBezTo>
                    <a:pt x="64627" y="207888"/>
                    <a:pt x="42256" y="198621"/>
                    <a:pt x="25761" y="182126"/>
                  </a:cubicBezTo>
                  <a:cubicBezTo>
                    <a:pt x="9267" y="165632"/>
                    <a:pt x="0" y="143260"/>
                    <a:pt x="0" y="119933"/>
                  </a:cubicBezTo>
                  <a:lnTo>
                    <a:pt x="0" y="87954"/>
                  </a:lnTo>
                  <a:cubicBezTo>
                    <a:pt x="0" y="64627"/>
                    <a:pt x="9267" y="42256"/>
                    <a:pt x="25761" y="25761"/>
                  </a:cubicBezTo>
                  <a:cubicBezTo>
                    <a:pt x="42256" y="9267"/>
                    <a:pt x="64627" y="0"/>
                    <a:pt x="87954" y="0"/>
                  </a:cubicBezTo>
                  <a:close/>
                </a:path>
              </a:pathLst>
            </a:custGeom>
            <a:solidFill>
              <a:srgbClr val="D0C9C0">
                <a:alpha val="49804"/>
              </a:srgbClr>
            </a:solidFill>
            <a:ln w="47625" cap="rnd">
              <a:solidFill>
                <a:srgbClr val="AE977F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82322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963203" y="5714720"/>
            <a:ext cx="4462321" cy="796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499">
                <a:solidFill>
                  <a:srgbClr val="90704F"/>
                </a:solidFill>
                <a:latin typeface="Crusoe Text"/>
                <a:ea typeface="Crusoe Text"/>
              </a:rPr>
              <a:t>3. 论据和例证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4864772" y="7175656"/>
            <a:ext cx="4462321" cy="789323"/>
            <a:chOff x="0" y="0"/>
            <a:chExt cx="1175262" cy="20788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175262" cy="207888"/>
            </a:xfrm>
            <a:custGeom>
              <a:avLst/>
              <a:gdLst/>
              <a:ahLst/>
              <a:cxnLst/>
              <a:rect r="r" b="b" t="t" l="l"/>
              <a:pathLst>
                <a:path h="207888" w="1175262">
                  <a:moveTo>
                    <a:pt x="88483" y="0"/>
                  </a:moveTo>
                  <a:lnTo>
                    <a:pt x="1086779" y="0"/>
                  </a:lnTo>
                  <a:cubicBezTo>
                    <a:pt x="1110246" y="0"/>
                    <a:pt x="1132752" y="9322"/>
                    <a:pt x="1149346" y="25916"/>
                  </a:cubicBezTo>
                  <a:cubicBezTo>
                    <a:pt x="1165939" y="42510"/>
                    <a:pt x="1175262" y="65016"/>
                    <a:pt x="1175262" y="88483"/>
                  </a:cubicBezTo>
                  <a:lnTo>
                    <a:pt x="1175262" y="119405"/>
                  </a:lnTo>
                  <a:cubicBezTo>
                    <a:pt x="1175262" y="142872"/>
                    <a:pt x="1165939" y="165378"/>
                    <a:pt x="1149346" y="181972"/>
                  </a:cubicBezTo>
                  <a:cubicBezTo>
                    <a:pt x="1132752" y="198565"/>
                    <a:pt x="1110246" y="207888"/>
                    <a:pt x="1086779" y="207888"/>
                  </a:cubicBezTo>
                  <a:lnTo>
                    <a:pt x="88483" y="207888"/>
                  </a:lnTo>
                  <a:cubicBezTo>
                    <a:pt x="65016" y="207888"/>
                    <a:pt x="42510" y="198565"/>
                    <a:pt x="25916" y="181972"/>
                  </a:cubicBezTo>
                  <a:cubicBezTo>
                    <a:pt x="9322" y="165378"/>
                    <a:pt x="0" y="142872"/>
                    <a:pt x="0" y="119405"/>
                  </a:cubicBezTo>
                  <a:lnTo>
                    <a:pt x="0" y="88483"/>
                  </a:lnTo>
                  <a:cubicBezTo>
                    <a:pt x="0" y="65016"/>
                    <a:pt x="9322" y="42510"/>
                    <a:pt x="25916" y="25916"/>
                  </a:cubicBezTo>
                  <a:cubicBezTo>
                    <a:pt x="42510" y="9322"/>
                    <a:pt x="65016" y="0"/>
                    <a:pt x="884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AE977F"/>
              </a:solidFill>
              <a:prstDash val="solid"/>
              <a:round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1175262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7483053" y="4540904"/>
            <a:ext cx="4515939" cy="789323"/>
            <a:chOff x="0" y="0"/>
            <a:chExt cx="1189383" cy="207888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189383" cy="207888"/>
            </a:xfrm>
            <a:custGeom>
              <a:avLst/>
              <a:gdLst/>
              <a:ahLst/>
              <a:cxnLst/>
              <a:rect r="r" b="b" t="t" l="l"/>
              <a:pathLst>
                <a:path h="207888" w="1189383">
                  <a:moveTo>
                    <a:pt x="87432" y="0"/>
                  </a:moveTo>
                  <a:lnTo>
                    <a:pt x="1101951" y="0"/>
                  </a:lnTo>
                  <a:cubicBezTo>
                    <a:pt x="1125140" y="0"/>
                    <a:pt x="1147378" y="9212"/>
                    <a:pt x="1163775" y="25608"/>
                  </a:cubicBezTo>
                  <a:cubicBezTo>
                    <a:pt x="1180172" y="42005"/>
                    <a:pt x="1189383" y="64244"/>
                    <a:pt x="1189383" y="87432"/>
                  </a:cubicBezTo>
                  <a:lnTo>
                    <a:pt x="1189383" y="120455"/>
                  </a:lnTo>
                  <a:cubicBezTo>
                    <a:pt x="1189383" y="143644"/>
                    <a:pt x="1180172" y="165883"/>
                    <a:pt x="1163775" y="182279"/>
                  </a:cubicBezTo>
                  <a:cubicBezTo>
                    <a:pt x="1147378" y="198676"/>
                    <a:pt x="1125140" y="207888"/>
                    <a:pt x="1101951" y="207888"/>
                  </a:cubicBezTo>
                  <a:lnTo>
                    <a:pt x="87432" y="207888"/>
                  </a:lnTo>
                  <a:cubicBezTo>
                    <a:pt x="64244" y="207888"/>
                    <a:pt x="42005" y="198676"/>
                    <a:pt x="25608" y="182279"/>
                  </a:cubicBezTo>
                  <a:cubicBezTo>
                    <a:pt x="9212" y="165883"/>
                    <a:pt x="0" y="143644"/>
                    <a:pt x="0" y="120455"/>
                  </a:cubicBezTo>
                  <a:lnTo>
                    <a:pt x="0" y="87432"/>
                  </a:lnTo>
                  <a:cubicBezTo>
                    <a:pt x="0" y="64244"/>
                    <a:pt x="9212" y="42005"/>
                    <a:pt x="25608" y="25608"/>
                  </a:cubicBezTo>
                  <a:cubicBezTo>
                    <a:pt x="42005" y="9212"/>
                    <a:pt x="64244" y="0"/>
                    <a:pt x="87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AE977F"/>
              </a:solidFill>
              <a:prstDash val="solid"/>
              <a:round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1189383" cy="245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7357425" y="5714720"/>
            <a:ext cx="4462321" cy="796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499">
                <a:solidFill>
                  <a:srgbClr val="90704F"/>
                </a:solidFill>
                <a:latin typeface="Crusoe Text"/>
                <a:ea typeface="Crusoe Text"/>
              </a:rPr>
              <a:t>4. 反驳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963203" y="4404069"/>
            <a:ext cx="4462321" cy="796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499">
                <a:solidFill>
                  <a:srgbClr val="90704F"/>
                </a:solidFill>
                <a:latin typeface="Crusoe Text"/>
                <a:ea typeface="Crusoe Text"/>
              </a:rPr>
              <a:t>1. 引言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781439" y="7040927"/>
            <a:ext cx="4462321" cy="796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499">
                <a:solidFill>
                  <a:srgbClr val="90704F"/>
                </a:solidFill>
                <a:latin typeface="Crusoe Text"/>
                <a:ea typeface="Crusoe Text"/>
              </a:rPr>
              <a:t>5. 结论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441812" y="4413594"/>
            <a:ext cx="4462321" cy="76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1"/>
              </a:lnSpc>
            </a:pPr>
            <a:r>
              <a:rPr lang="en-US" sz="3399">
                <a:solidFill>
                  <a:srgbClr val="90704F"/>
                </a:solidFill>
                <a:latin typeface="Crusoe Text"/>
                <a:ea typeface="Crusoe Text"/>
              </a:rPr>
              <a:t>2. 因果关系的呈现</a:t>
            </a:r>
          </a:p>
        </p:txBody>
      </p:sp>
      <p:sp>
        <p:nvSpPr>
          <p:cNvPr name="Freeform 48" id="48"/>
          <p:cNvSpPr/>
          <p:nvPr/>
        </p:nvSpPr>
        <p:spPr>
          <a:xfrm flipH="true" flipV="false" rot="0">
            <a:off x="13475164" y="3438188"/>
            <a:ext cx="3746036" cy="5820112"/>
          </a:xfrm>
          <a:custGeom>
            <a:avLst/>
            <a:gdLst/>
            <a:ahLst/>
            <a:cxnLst/>
            <a:rect r="r" b="b" t="t" l="l"/>
            <a:pathLst>
              <a:path h="5820112" w="3746036">
                <a:moveTo>
                  <a:pt x="3746036" y="0"/>
                </a:moveTo>
                <a:lnTo>
                  <a:pt x="0" y="0"/>
                </a:lnTo>
                <a:lnTo>
                  <a:pt x="0" y="5820112"/>
                </a:lnTo>
                <a:lnTo>
                  <a:pt x="3746036" y="5820112"/>
                </a:lnTo>
                <a:lnTo>
                  <a:pt x="37460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2430890" y="3270904"/>
            <a:ext cx="9045066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ea typeface="Crusoe Text Bold"/>
              </a:rPr>
              <a:t>因果性议论文的一般结构和要素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72661" y="1240858"/>
            <a:ext cx="9352302" cy="841402"/>
            <a:chOff x="0" y="0"/>
            <a:chExt cx="12469737" cy="11218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6688713" y="9516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4" y="0"/>
                  </a:lnTo>
                  <a:lnTo>
                    <a:pt x="1159364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6925151" y="233532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7848077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 rot="0">
              <a:off x="8035605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2373924" y="4047396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7"/>
                </a:lnTo>
                <a:lnTo>
                  <a:pt x="0" y="2487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138348" y="4047396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9" y="0"/>
                </a:lnTo>
                <a:lnTo>
                  <a:pt x="2451749" y="2487937"/>
                </a:lnTo>
                <a:lnTo>
                  <a:pt x="0" y="2487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923472" y="4047396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7"/>
                </a:lnTo>
                <a:lnTo>
                  <a:pt x="0" y="2487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492493" y="4047396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9" y="0"/>
                </a:lnTo>
                <a:lnTo>
                  <a:pt x="2451749" y="2487937"/>
                </a:lnTo>
                <a:lnTo>
                  <a:pt x="0" y="24879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490902" y="6535333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9" y="0"/>
                </a:lnTo>
                <a:lnTo>
                  <a:pt x="2451749" y="2487936"/>
                </a:lnTo>
                <a:lnTo>
                  <a:pt x="0" y="24879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9407966" y="6535333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6"/>
                </a:lnTo>
                <a:lnTo>
                  <a:pt x="0" y="24879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0707370" y="4047396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7"/>
                </a:lnTo>
                <a:lnTo>
                  <a:pt x="0" y="248793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6438534" y="6535333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6"/>
                </a:lnTo>
                <a:lnTo>
                  <a:pt x="0" y="248793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355014" y="6535333"/>
            <a:ext cx="2451748" cy="2487936"/>
          </a:xfrm>
          <a:custGeom>
            <a:avLst/>
            <a:gdLst/>
            <a:ahLst/>
            <a:cxnLst/>
            <a:rect r="r" b="b" t="t" l="l"/>
            <a:pathLst>
              <a:path h="2487936" w="2451748">
                <a:moveTo>
                  <a:pt x="0" y="0"/>
                </a:moveTo>
                <a:lnTo>
                  <a:pt x="2451748" y="0"/>
                </a:lnTo>
                <a:lnTo>
                  <a:pt x="2451748" y="2487936"/>
                </a:lnTo>
                <a:lnTo>
                  <a:pt x="0" y="24879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2799116" y="2689610"/>
            <a:ext cx="12699432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>
                <a:solidFill>
                  <a:srgbClr val="90704F"/>
                </a:solidFill>
                <a:latin typeface="Crusoe Text Bold"/>
                <a:ea typeface="Crusoe Text Bold"/>
              </a:rPr>
              <a:t>我们什么时候写因果性议论文?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343758" y="468462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学术研究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082424" y="468462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课程要求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923472" y="468462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科研项目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679408" y="468462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新闻分析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435343" y="468462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政策分析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464136" y="7172558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商业研究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397507" y="7172558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职业发展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347482" y="7172558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辩论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316914" y="7172558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"/>
              </a:rPr>
              <a:t>演讲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72661" y="1240858"/>
            <a:ext cx="9352302" cy="850624"/>
            <a:chOff x="0" y="0"/>
            <a:chExt cx="12469737" cy="11341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7711788" y="25391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4" y="0"/>
                  </a:lnTo>
                  <a:lnTo>
                    <a:pt x="1159364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7948226" y="249407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6781495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 rot="0">
              <a:off x="6969023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0">
              <a:off x="8881911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 rot="0">
              <a:off x="9069439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6109955" y="2541746"/>
            <a:ext cx="6087140" cy="66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0"/>
              </a:lnSpc>
            </a:pPr>
            <a:r>
              <a:rPr lang="en-US" sz="4500">
                <a:solidFill>
                  <a:srgbClr val="90704F"/>
                </a:solidFill>
                <a:ea typeface="Crusoe Text Bold"/>
              </a:rPr>
              <a:t>如何写因果性论文？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3379026" y="4216963"/>
            <a:ext cx="3086100" cy="1969909"/>
            <a:chOff x="0" y="0"/>
            <a:chExt cx="812800" cy="51882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AA8E6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3379026" y="7160674"/>
            <a:ext cx="3086100" cy="1969909"/>
            <a:chOff x="0" y="0"/>
            <a:chExt cx="812800" cy="51882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B99C7A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7488999" y="4216963"/>
            <a:ext cx="3086100" cy="1969909"/>
            <a:chOff x="0" y="0"/>
            <a:chExt cx="812800" cy="51882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AB6846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7488999" y="7160674"/>
            <a:ext cx="3086100" cy="1969909"/>
            <a:chOff x="0" y="0"/>
            <a:chExt cx="812800" cy="51882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927A61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1594274" y="4216963"/>
            <a:ext cx="3086100" cy="1969909"/>
            <a:chOff x="0" y="0"/>
            <a:chExt cx="812800" cy="518824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8A6748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1594274" y="7160674"/>
            <a:ext cx="3086100" cy="1969909"/>
            <a:chOff x="0" y="0"/>
            <a:chExt cx="812800" cy="51882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854728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4983407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 u="none">
                <a:solidFill>
                  <a:srgbClr val="725653"/>
                </a:solidFill>
                <a:latin typeface="Abhaya Libre Medium"/>
              </a:rPr>
              <a:t>01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983407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"/>
              </a:rPr>
              <a:t>04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093380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02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9093380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05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198655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198655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06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692052" y="4595175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选择主题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802025" y="4595175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确定论点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907300" y="4595175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制定大纲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3706581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收集论据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7802025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深入分析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907300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考虑异议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6801013" y="5028208"/>
            <a:ext cx="347419" cy="347419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6798679" y="7971919"/>
            <a:ext cx="347419" cy="347419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0917999" y="5028208"/>
            <a:ext cx="347419" cy="347419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10917999" y="7976265"/>
            <a:ext cx="347419" cy="347419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1" id="71"/>
          <p:cNvSpPr/>
          <p:nvPr/>
        </p:nvSpPr>
        <p:spPr>
          <a:xfrm flipH="false" flipV="false" rot="0">
            <a:off x="15170027" y="6973450"/>
            <a:ext cx="2421324" cy="2652845"/>
          </a:xfrm>
          <a:custGeom>
            <a:avLst/>
            <a:gdLst/>
            <a:ahLst/>
            <a:cxnLst/>
            <a:rect r="r" b="b" t="t" l="l"/>
            <a:pathLst>
              <a:path h="2652845" w="2421324">
                <a:moveTo>
                  <a:pt x="0" y="0"/>
                </a:moveTo>
                <a:lnTo>
                  <a:pt x="2421323" y="0"/>
                </a:lnTo>
                <a:lnTo>
                  <a:pt x="2421323" y="2652845"/>
                </a:lnTo>
                <a:lnTo>
                  <a:pt x="0" y="2652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true" flipV="false" rot="0">
            <a:off x="288258" y="2820635"/>
            <a:ext cx="2661616" cy="2322865"/>
          </a:xfrm>
          <a:custGeom>
            <a:avLst/>
            <a:gdLst/>
            <a:ahLst/>
            <a:cxnLst/>
            <a:rect r="r" b="b" t="t" l="l"/>
            <a:pathLst>
              <a:path h="2322865" w="2661616">
                <a:moveTo>
                  <a:pt x="2661616" y="0"/>
                </a:moveTo>
                <a:lnTo>
                  <a:pt x="0" y="0"/>
                </a:lnTo>
                <a:lnTo>
                  <a:pt x="0" y="2322865"/>
                </a:lnTo>
                <a:lnTo>
                  <a:pt x="2661616" y="2322865"/>
                </a:lnTo>
                <a:lnTo>
                  <a:pt x="26616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72661" y="1240858"/>
            <a:ext cx="9352302" cy="850624"/>
            <a:chOff x="0" y="0"/>
            <a:chExt cx="12469737" cy="11341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938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8" y="0"/>
                  </a:lnTo>
                  <a:lnTo>
                    <a:pt x="1166848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28540" y="334468"/>
              <a:ext cx="511990" cy="458871"/>
            </a:xfrm>
            <a:custGeom>
              <a:avLst/>
              <a:gdLst/>
              <a:ahLst/>
              <a:cxnLst/>
              <a:rect r="r" b="b" t="t" l="l"/>
              <a:pathLst>
                <a:path h="458871" w="511990">
                  <a:moveTo>
                    <a:pt x="0" y="0"/>
                  </a:moveTo>
                  <a:lnTo>
                    <a:pt x="511990" y="0"/>
                  </a:lnTo>
                  <a:lnTo>
                    <a:pt x="511990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43048" y="0"/>
              <a:ext cx="1166848" cy="1115931"/>
            </a:xfrm>
            <a:custGeom>
              <a:avLst/>
              <a:gdLst/>
              <a:ahLst/>
              <a:cxnLst/>
              <a:rect r="r" b="b" t="t" l="l"/>
              <a:pathLst>
                <a:path h="1115931" w="1166848">
                  <a:moveTo>
                    <a:pt x="0" y="0"/>
                  </a:moveTo>
                  <a:lnTo>
                    <a:pt x="1166847" y="0"/>
                  </a:lnTo>
                  <a:lnTo>
                    <a:pt x="1166847" y="1115931"/>
                  </a:lnTo>
                  <a:lnTo>
                    <a:pt x="0" y="1115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42667" y="328530"/>
              <a:ext cx="671122" cy="458871"/>
            </a:xfrm>
            <a:custGeom>
              <a:avLst/>
              <a:gdLst/>
              <a:ahLst/>
              <a:cxnLst/>
              <a:rect r="r" b="b" t="t" l="l"/>
              <a:pathLst>
                <a:path h="458871" w="671122">
                  <a:moveTo>
                    <a:pt x="0" y="0"/>
                  </a:moveTo>
                  <a:lnTo>
                    <a:pt x="671122" y="0"/>
                  </a:lnTo>
                  <a:lnTo>
                    <a:pt x="671122" y="458871"/>
                  </a:lnTo>
                  <a:lnTo>
                    <a:pt x="0" y="458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640" t="0" r="-165831" b="-296318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2486095" y="37688"/>
              <a:ext cx="9983641" cy="1084181"/>
              <a:chOff x="0" y="0"/>
              <a:chExt cx="1972077" cy="21415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972077" cy="214159"/>
              </a:xfrm>
              <a:custGeom>
                <a:avLst/>
                <a:gdLst/>
                <a:ahLst/>
                <a:cxnLst/>
                <a:rect r="r" b="b" t="t" l="l"/>
                <a:pathLst>
                  <a:path h="214159" w="1972077">
                    <a:moveTo>
                      <a:pt x="52566" y="0"/>
                    </a:moveTo>
                    <a:lnTo>
                      <a:pt x="1919512" y="0"/>
                    </a:lnTo>
                    <a:cubicBezTo>
                      <a:pt x="1933453" y="0"/>
                      <a:pt x="1946823" y="5538"/>
                      <a:pt x="1956681" y="15396"/>
                    </a:cubicBezTo>
                    <a:cubicBezTo>
                      <a:pt x="1966539" y="25254"/>
                      <a:pt x="1972077" y="38624"/>
                      <a:pt x="1972077" y="52566"/>
                    </a:cubicBezTo>
                    <a:lnTo>
                      <a:pt x="1972077" y="161593"/>
                    </a:lnTo>
                    <a:cubicBezTo>
                      <a:pt x="1972077" y="190625"/>
                      <a:pt x="1948543" y="214159"/>
                      <a:pt x="1919512" y="214159"/>
                    </a:cubicBezTo>
                    <a:lnTo>
                      <a:pt x="52566" y="214159"/>
                    </a:lnTo>
                    <a:cubicBezTo>
                      <a:pt x="23534" y="214159"/>
                      <a:pt x="0" y="190625"/>
                      <a:pt x="0" y="161593"/>
                    </a:cubicBezTo>
                    <a:lnTo>
                      <a:pt x="0" y="52566"/>
                    </a:lnTo>
                    <a:cubicBezTo>
                      <a:pt x="0" y="23534"/>
                      <a:pt x="23534" y="0"/>
                      <a:pt x="52566" y="0"/>
                    </a:cubicBezTo>
                    <a:close/>
                  </a:path>
                </a:pathLst>
              </a:custGeom>
              <a:solidFill>
                <a:srgbClr val="D0C9C0">
                  <a:alpha val="49804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1972077" cy="252259"/>
              </a:xfrm>
              <a:prstGeom prst="rect">
                <a:avLst/>
              </a:prstGeom>
            </p:spPr>
            <p:txBody>
              <a:bodyPr anchor="ctr" rtlCol="false" tIns="57955" lIns="57955" bIns="57955" rIns="579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8726572" y="25391"/>
              <a:ext cx="1159365" cy="1108774"/>
            </a:xfrm>
            <a:custGeom>
              <a:avLst/>
              <a:gdLst/>
              <a:ahLst/>
              <a:cxnLst/>
              <a:rect r="r" b="b" t="t" l="l"/>
              <a:pathLst>
                <a:path h="1108774" w="1159365">
                  <a:moveTo>
                    <a:pt x="0" y="0"/>
                  </a:moveTo>
                  <a:lnTo>
                    <a:pt x="1159365" y="0"/>
                  </a:lnTo>
                  <a:lnTo>
                    <a:pt x="1159365" y="1108774"/>
                  </a:lnTo>
                  <a:lnTo>
                    <a:pt x="0" y="110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8963011" y="249407"/>
              <a:ext cx="684540" cy="873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1"/>
                </a:lnSpc>
              </a:pPr>
              <a:r>
                <a:rPr lang="en-US" sz="4382">
                  <a:solidFill>
                    <a:srgbClr val="F0ECE5"/>
                  </a:solidFill>
                  <a:latin typeface="Crusoe Text Bold"/>
                </a:rPr>
                <a:t>7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2598611" y="124199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2786139" y="294319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49804"/>
                    </a:srgbClr>
                  </a:solidFill>
                  <a:latin typeface="Crusoe Text Bold"/>
                </a:rPr>
                <a:t>1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37216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 rot="0">
              <a:off x="39091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2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4751926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 rot="0">
              <a:off x="4939454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3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5785760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5" y="0"/>
                  </a:lnTo>
                  <a:lnTo>
                    <a:pt x="919535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 rot="0">
              <a:off x="5973288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4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6781495" y="140074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 rot="0">
              <a:off x="6969023" y="310194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5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0">
              <a:off x="7777229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 rot="0">
              <a:off x="7964757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6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9915746" y="139187"/>
              <a:ext cx="919534" cy="879409"/>
            </a:xfrm>
            <a:custGeom>
              <a:avLst/>
              <a:gdLst/>
              <a:ahLst/>
              <a:cxnLst/>
              <a:rect r="r" b="b" t="t" l="l"/>
              <a:pathLst>
                <a:path h="879409" w="919534">
                  <a:moveTo>
                    <a:pt x="0" y="0"/>
                  </a:moveTo>
                  <a:lnTo>
                    <a:pt x="919534" y="0"/>
                  </a:lnTo>
                  <a:lnTo>
                    <a:pt x="919534" y="879409"/>
                  </a:lnTo>
                  <a:lnTo>
                    <a:pt x="0" y="87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 rot="0">
              <a:off x="10103274" y="309307"/>
              <a:ext cx="542933" cy="7004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01"/>
                </a:lnSpc>
              </a:pPr>
              <a:r>
                <a:rPr lang="en-US" sz="3476">
                  <a:solidFill>
                    <a:srgbClr val="F0ECE5">
                      <a:alpha val="12157"/>
                    </a:srgbClr>
                  </a:solidFill>
                  <a:latin typeface="Crusoe Text Bold"/>
                </a:rPr>
                <a:t>8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379026" y="4216963"/>
            <a:ext cx="3086100" cy="1969909"/>
            <a:chOff x="0" y="0"/>
            <a:chExt cx="812800" cy="5188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AA8E60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3379026" y="7160674"/>
            <a:ext cx="3086100" cy="1969909"/>
            <a:chOff x="0" y="0"/>
            <a:chExt cx="812800" cy="51882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B99C7A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7488999" y="4216963"/>
            <a:ext cx="3086100" cy="1969909"/>
            <a:chOff x="0" y="0"/>
            <a:chExt cx="812800" cy="51882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AB6846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7488999" y="7160674"/>
            <a:ext cx="3086100" cy="1969909"/>
            <a:chOff x="0" y="0"/>
            <a:chExt cx="812800" cy="51882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927A61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1594274" y="4216963"/>
            <a:ext cx="3086100" cy="1969909"/>
            <a:chOff x="0" y="0"/>
            <a:chExt cx="812800" cy="51882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8A6748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1594274" y="7160674"/>
            <a:ext cx="3086100" cy="1969909"/>
            <a:chOff x="0" y="0"/>
            <a:chExt cx="812800" cy="51882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518824"/>
            </a:xfrm>
            <a:custGeom>
              <a:avLst/>
              <a:gdLst/>
              <a:ahLst/>
              <a:cxnLst/>
              <a:rect r="r" b="b" t="t" l="l"/>
              <a:pathLst>
                <a:path h="5188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18824"/>
                  </a:lnTo>
                  <a:lnTo>
                    <a:pt x="0" y="518824"/>
                  </a:lnTo>
                  <a:close/>
                </a:path>
              </a:pathLst>
            </a:custGeom>
            <a:solidFill>
              <a:srgbClr val="854728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812800" cy="556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6798679" y="5073685"/>
            <a:ext cx="347419" cy="347419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6798679" y="8017395"/>
            <a:ext cx="347419" cy="347419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0908474" y="5028208"/>
            <a:ext cx="347419" cy="347419"/>
            <a:chOff x="0" y="0"/>
            <a:chExt cx="812800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0908474" y="8017395"/>
            <a:ext cx="347419" cy="347419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0704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8" id="58"/>
          <p:cNvSpPr/>
          <p:nvPr/>
        </p:nvSpPr>
        <p:spPr>
          <a:xfrm flipH="false" flipV="false" rot="0">
            <a:off x="625144" y="2868026"/>
            <a:ext cx="1987844" cy="2507601"/>
          </a:xfrm>
          <a:custGeom>
            <a:avLst/>
            <a:gdLst/>
            <a:ahLst/>
            <a:cxnLst/>
            <a:rect r="r" b="b" t="t" l="l"/>
            <a:pathLst>
              <a:path h="2507601" w="1987844">
                <a:moveTo>
                  <a:pt x="0" y="0"/>
                </a:moveTo>
                <a:lnTo>
                  <a:pt x="1987844" y="0"/>
                </a:lnTo>
                <a:lnTo>
                  <a:pt x="1987844" y="2507602"/>
                </a:lnTo>
                <a:lnTo>
                  <a:pt x="0" y="2507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5663042" y="5941539"/>
            <a:ext cx="1558158" cy="3347606"/>
          </a:xfrm>
          <a:custGeom>
            <a:avLst/>
            <a:gdLst/>
            <a:ahLst/>
            <a:cxnLst/>
            <a:rect r="r" b="b" t="t" l="l"/>
            <a:pathLst>
              <a:path h="3347606" w="1558158">
                <a:moveTo>
                  <a:pt x="0" y="0"/>
                </a:moveTo>
                <a:lnTo>
                  <a:pt x="1558158" y="0"/>
                </a:lnTo>
                <a:lnTo>
                  <a:pt x="1558158" y="3347606"/>
                </a:lnTo>
                <a:lnTo>
                  <a:pt x="0" y="3347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0" id="60"/>
          <p:cNvSpPr txBox="true"/>
          <p:nvPr/>
        </p:nvSpPr>
        <p:spPr>
          <a:xfrm rot="0">
            <a:off x="4983407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 u="none">
                <a:solidFill>
                  <a:srgbClr val="725653"/>
                </a:solidFill>
                <a:latin typeface="Abhaya Libre Medium"/>
              </a:rPr>
              <a:t>07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983407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"/>
              </a:rPr>
              <a:t>10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9093380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08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9093380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11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3198655" y="319553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09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198655" y="6139247"/>
            <a:ext cx="1481719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9420"/>
              </a:lnSpc>
              <a:spcBef>
                <a:spcPct val="0"/>
              </a:spcBef>
            </a:pPr>
            <a:r>
              <a:rPr lang="en-US" sz="6000" spc="186">
                <a:solidFill>
                  <a:srgbClr val="725653"/>
                </a:solidFill>
                <a:latin typeface="Abhaya Libre Medium"/>
              </a:rPr>
              <a:t>12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3692052" y="4595175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编写初稿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7802025" y="4595175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逻辑过渡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1822806" y="4595175"/>
            <a:ext cx="2629036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修订和润色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3706581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引用规范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7802025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获取反馈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1907300" y="7543232"/>
            <a:ext cx="2460048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3999">
                <a:solidFill>
                  <a:srgbClr val="FFFFFF"/>
                </a:solidFill>
                <a:ea typeface="Crusoe Text Bold"/>
              </a:rPr>
              <a:t>最终修改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100430" y="2541746"/>
            <a:ext cx="6087140" cy="66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0"/>
              </a:lnSpc>
            </a:pPr>
            <a:r>
              <a:rPr lang="en-US" sz="4500">
                <a:solidFill>
                  <a:srgbClr val="90704F"/>
                </a:solidFill>
                <a:ea typeface="Crusoe Text Bold"/>
              </a:rPr>
              <a:t>如何写因果性论文？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455605" y="7774867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0" y="2069972"/>
                </a:moveTo>
                <a:lnTo>
                  <a:pt x="1223166" y="2069972"/>
                </a:lnTo>
                <a:lnTo>
                  <a:pt x="1223166" y="0"/>
                </a:lnTo>
                <a:lnTo>
                  <a:pt x="0" y="0"/>
                </a:lnTo>
                <a:lnTo>
                  <a:pt x="0" y="2069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09617" y="462248"/>
            <a:ext cx="1223166" cy="2069972"/>
          </a:xfrm>
          <a:custGeom>
            <a:avLst/>
            <a:gdLst/>
            <a:ahLst/>
            <a:cxnLst/>
            <a:rect r="r" b="b" t="t" l="l"/>
            <a:pathLst>
              <a:path h="2069972" w="1223166">
                <a:moveTo>
                  <a:pt x="1223166" y="0"/>
                </a:moveTo>
                <a:lnTo>
                  <a:pt x="0" y="0"/>
                </a:lnTo>
                <a:lnTo>
                  <a:pt x="0" y="2069973"/>
                </a:lnTo>
                <a:lnTo>
                  <a:pt x="1223166" y="2069973"/>
                </a:lnTo>
                <a:lnTo>
                  <a:pt x="12231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16059" y="1038225"/>
            <a:ext cx="2855881" cy="823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9"/>
              </a:lnSpc>
            </a:pPr>
            <a:r>
              <a:rPr lang="en-US" sz="5499">
                <a:solidFill>
                  <a:srgbClr val="90704F"/>
                </a:solidFill>
                <a:latin typeface="Crusoe Text Bold"/>
                <a:ea typeface="Crusoe Text Bold"/>
              </a:rPr>
              <a:t>例1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27309" y="1984311"/>
            <a:ext cx="14233771" cy="6980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78"/>
              </a:lnSpc>
            </a:pPr>
            <a:r>
              <a:rPr lang="en-US" sz="3699">
                <a:solidFill>
                  <a:srgbClr val="90704F"/>
                </a:solidFill>
                <a:ea typeface="Crusoe Text"/>
              </a:rPr>
              <a:t>　　司马迁身遭腐刑，在屈辱中著作《史记》，名留青史，</a:t>
            </a:r>
            <a:r>
              <a:rPr lang="en-US" sz="3699" u="sng">
                <a:solidFill>
                  <a:srgbClr val="90704F"/>
                </a:solidFill>
                <a:ea typeface="Crusoe Text Bold"/>
              </a:rPr>
              <a:t>是因为</a:t>
            </a:r>
            <a:r>
              <a:rPr lang="en-US" sz="3699">
                <a:solidFill>
                  <a:srgbClr val="90704F"/>
                </a:solidFill>
                <a:ea typeface="Crusoe Text"/>
              </a:rPr>
              <a:t>他有坚如磐石的信念和意志，能在诽谤和嘲讽中坚持志向，</a:t>
            </a:r>
            <a:r>
              <a:rPr lang="en-US" sz="3699" u="sng">
                <a:solidFill>
                  <a:srgbClr val="90704F"/>
                </a:solidFill>
                <a:ea typeface="Crusoe Text Bold"/>
              </a:rPr>
              <a:t>所以</a:t>
            </a:r>
            <a:r>
              <a:rPr lang="en-US" sz="3699">
                <a:solidFill>
                  <a:srgbClr val="90704F"/>
                </a:solidFill>
                <a:latin typeface="Crusoe Text"/>
                <a:ea typeface="Crusoe Text"/>
              </a:rPr>
              <a:t>才能成为“史圣”。贝多芬在音乐创作的黄金期两耳失聪，却仍然能创造出了不朽的交响曲，</a:t>
            </a:r>
            <a:r>
              <a:rPr lang="en-US" sz="3699" u="sng">
                <a:solidFill>
                  <a:srgbClr val="90704F"/>
                </a:solidFill>
                <a:ea typeface="Crusoe Text Bold"/>
              </a:rPr>
              <a:t>是因为</a:t>
            </a:r>
            <a:r>
              <a:rPr lang="en-US" sz="3699">
                <a:solidFill>
                  <a:srgbClr val="90704F"/>
                </a:solidFill>
                <a:ea typeface="Crusoe Text"/>
              </a:rPr>
              <a:t>他不屈服命运的磨砺，和命运顽强抗争，才谱就了人类的心灵之歌。体操王子李宁惜败汉城退出体坛后，却又让李宁品牌风靡中外的体育用品市场，</a:t>
            </a:r>
            <a:r>
              <a:rPr lang="en-US" sz="3699" u="sng">
                <a:solidFill>
                  <a:srgbClr val="90704F"/>
                </a:solidFill>
                <a:ea typeface="Crusoe Text Bold"/>
              </a:rPr>
              <a:t>是因为</a:t>
            </a:r>
            <a:r>
              <a:rPr lang="en-US" sz="3699">
                <a:solidFill>
                  <a:srgbClr val="90704F"/>
                </a:solidFill>
                <a:ea typeface="Crusoe Text"/>
              </a:rPr>
              <a:t>他懂得承受失败，承受挫折和磨难带给他的痛苦，在人生的历练中又开拓出一条新路。磨难，对于一个意志的强者来说，能够在磨练中越挫越勇，越挫越强，最终成就美丽的人生风景。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DAF5CtxA5BI</dc:identifier>
  <dcterms:modified xsi:type="dcterms:W3CDTF">2011-08-01T06:04:30Z</dcterms:modified>
  <cp:revision>1</cp:revision>
  <dc:title>Brown AesthetIc Minimalist Thesis Defense Presentation</dc:title>
</cp:coreProperties>
</file>