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57" r:id="rId4"/>
    <p:sldId id="265" r:id="rId5"/>
    <p:sldId id="259" r:id="rId6"/>
    <p:sldId id="264" r:id="rId7"/>
    <p:sldId id="260" r:id="rId8"/>
    <p:sldId id="266" r:id="rId9"/>
    <p:sldId id="267" r:id="rId10"/>
    <p:sldId id="261" r:id="rId11"/>
    <p:sldId id="268" r:id="rId12"/>
    <p:sldId id="269" r:id="rId13"/>
    <p:sldId id="270" r:id="rId14"/>
    <p:sldId id="262" r:id="rId15"/>
    <p:sldId id="271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94" autoAdjust="0"/>
    <p:restoredTop sz="94671" autoAdjust="0"/>
  </p:normalViewPr>
  <p:slideViewPr>
    <p:cSldViewPr>
      <p:cViewPr>
        <p:scale>
          <a:sx n="75" d="100"/>
          <a:sy n="75" d="100"/>
        </p:scale>
        <p:origin x="-16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1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34F65A-1EF5-47BB-A98C-7FD6BFF3DBB3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C55B38-DA94-4161-B0AC-9F851F00695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F65A-1EF5-47BB-A98C-7FD6BFF3DBB3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5B38-DA94-4161-B0AC-9F851F00695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F65A-1EF5-47BB-A98C-7FD6BFF3DBB3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5B38-DA94-4161-B0AC-9F851F00695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F65A-1EF5-47BB-A98C-7FD6BFF3DBB3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5B38-DA94-4161-B0AC-9F851F0069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F65A-1EF5-47BB-A98C-7FD6BFF3DBB3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5B38-DA94-4161-B0AC-9F851F00695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F65A-1EF5-47BB-A98C-7FD6BFF3DBB3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5B38-DA94-4161-B0AC-9F851F0069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F65A-1EF5-47BB-A98C-7FD6BFF3DBB3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5B38-DA94-4161-B0AC-9F851F00695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F65A-1EF5-47BB-A98C-7FD6BFF3DBB3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5B38-DA94-4161-B0AC-9F851F00695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F65A-1EF5-47BB-A98C-7FD6BFF3DBB3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5B38-DA94-4161-B0AC-9F851F006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F65A-1EF5-47BB-A98C-7FD6BFF3DBB3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5B38-DA94-4161-B0AC-9F851F006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F65A-1EF5-47BB-A98C-7FD6BFF3DBB3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5B38-DA94-4161-B0AC-9F851F006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B34F65A-1EF5-47BB-A98C-7FD6BFF3DBB3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1C55B38-DA94-4161-B0AC-9F851F0069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Footbinding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Mallory </a:t>
            </a:r>
            <a:r>
              <a:rPr lang="en-US" dirty="0" err="1" smtClean="0"/>
              <a:t>Wilsted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0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028453" cy="4152453"/>
          </a:xfrm>
        </p:spPr>
        <p:txBody>
          <a:bodyPr/>
          <a:lstStyle/>
          <a:p>
            <a:r>
              <a:rPr lang="en-US" dirty="0" smtClean="0"/>
              <a:t>Marriage was a way to assure continuity of the patrilineal line</a:t>
            </a:r>
          </a:p>
          <a:p>
            <a:r>
              <a:rPr lang="en-US" dirty="0" smtClean="0"/>
              <a:t>In order to make a daughter marriageable they had to be brought up in strict accordance of correct female behavior</a:t>
            </a:r>
          </a:p>
          <a:p>
            <a:pPr lvl="1"/>
            <a:r>
              <a:rPr lang="en-US" dirty="0" smtClean="0"/>
              <a:t>Three Obediences</a:t>
            </a:r>
          </a:p>
          <a:p>
            <a:pPr lvl="1"/>
            <a:r>
              <a:rPr lang="en-US" dirty="0" smtClean="0"/>
              <a:t>Four Virtues </a:t>
            </a:r>
          </a:p>
          <a:p>
            <a:r>
              <a:rPr lang="en-US" dirty="0" smtClean="0"/>
              <a:t>Women had to follow, no socially acceptable alternative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in Marriage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83710"/>
            <a:ext cx="3321248" cy="341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3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Before a woman is married she must obey her father</a:t>
            </a:r>
          </a:p>
          <a:p>
            <a:r>
              <a:rPr lang="en-US" sz="2800" i="1" dirty="0" smtClean="0"/>
              <a:t>When married, she must live for her husband</a:t>
            </a:r>
          </a:p>
          <a:p>
            <a:r>
              <a:rPr lang="en-US" sz="2800" i="1" dirty="0" smtClean="0"/>
              <a:t>And as a widow she must serve her sons</a:t>
            </a:r>
          </a:p>
          <a:p>
            <a:r>
              <a:rPr lang="en-US" dirty="0"/>
              <a:t>In  Precepts for Women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Century A.D.</a:t>
            </a:r>
          </a:p>
          <a:p>
            <a:pPr lvl="1"/>
            <a:r>
              <a:rPr lang="en-US" dirty="0"/>
              <a:t>Nu </a:t>
            </a:r>
            <a:r>
              <a:rPr lang="en-US" dirty="0" err="1"/>
              <a:t>Chieh</a:t>
            </a:r>
            <a:endParaRPr lang="en-US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Obediences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Woman’s Behavior: chaste and yielding, calm and upright </a:t>
            </a:r>
          </a:p>
          <a:p>
            <a:r>
              <a:rPr lang="en-US" sz="2800" i="1" dirty="0" smtClean="0"/>
              <a:t>Woman’s Speech: not talkative, yet agreeable</a:t>
            </a:r>
          </a:p>
          <a:p>
            <a:r>
              <a:rPr lang="en-US" sz="2800" i="1" dirty="0" smtClean="0"/>
              <a:t>Woman’s Carriage and Appearance: restrained and exquisite</a:t>
            </a:r>
          </a:p>
          <a:p>
            <a:r>
              <a:rPr lang="en-US" sz="2800" i="1" dirty="0" smtClean="0"/>
              <a:t>Woman’s Occupation: handiwork, embroidery. </a:t>
            </a:r>
            <a:endParaRPr lang="en-US" sz="2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Virtues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2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248347"/>
            <a:ext cx="4572000" cy="422865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Goal of parents was to rear daughter to make best marriage match possible</a:t>
            </a:r>
          </a:p>
          <a:p>
            <a:r>
              <a:rPr lang="en-US" dirty="0" smtClean="0"/>
              <a:t>Advantage of marrying daughter into family of higher status was political</a:t>
            </a:r>
          </a:p>
          <a:p>
            <a:r>
              <a:rPr lang="en-US" dirty="0" smtClean="0"/>
              <a:t>Higher she married, less physical work</a:t>
            </a:r>
          </a:p>
          <a:p>
            <a:r>
              <a:rPr lang="en-US" dirty="0" smtClean="0"/>
              <a:t>Prevented women from becoming disruptive</a:t>
            </a:r>
          </a:p>
          <a:p>
            <a:pPr lvl="1"/>
            <a:r>
              <a:rPr lang="en-US" dirty="0" smtClean="0"/>
              <a:t>Mother-in-law held domestic power</a:t>
            </a:r>
          </a:p>
          <a:p>
            <a:pPr lvl="1"/>
            <a:r>
              <a:rPr lang="en-US" dirty="0" smtClean="0"/>
              <a:t>Wives lived in family compound with husband’s family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in Marriage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78" y="2667000"/>
            <a:ext cx="393822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74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3491753" cy="43048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Reform did not come from within, came from intrusion of Western imperialism in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Industrialization creating jobs for women outside of the home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New leaders in 1912 after overthrowing Manchu dynasty passed anti-</a:t>
            </a:r>
            <a:r>
              <a:rPr lang="en-US" dirty="0" err="1" smtClean="0"/>
              <a:t>footbinding</a:t>
            </a:r>
            <a:r>
              <a:rPr lang="en-US" dirty="0" smtClean="0"/>
              <a:t> decrees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</a:t>
            </a:r>
            <a:r>
              <a:rPr lang="en-US" dirty="0" err="1" smtClean="0"/>
              <a:t>Footbinding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362200"/>
            <a:ext cx="3857625" cy="3857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64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710953" cy="4228653"/>
          </a:xfrm>
        </p:spPr>
        <p:txBody>
          <a:bodyPr/>
          <a:lstStyle/>
          <a:p>
            <a:r>
              <a:rPr lang="en-US" dirty="0" smtClean="0"/>
              <a:t>1929 survey</a:t>
            </a:r>
          </a:p>
          <a:p>
            <a:pPr lvl="1"/>
            <a:r>
              <a:rPr lang="en-US" dirty="0" smtClean="0"/>
              <a:t>2.3% girls born before 1900 had unbound feet</a:t>
            </a:r>
          </a:p>
          <a:p>
            <a:pPr lvl="1"/>
            <a:r>
              <a:rPr lang="en-US" dirty="0" smtClean="0"/>
              <a:t>95.1% girls born after 1910 had unbound feet</a:t>
            </a:r>
          </a:p>
          <a:p>
            <a:r>
              <a:rPr lang="en-US" dirty="0" smtClean="0"/>
              <a:t>Women who already had bound feet were unlikely to follow laws and unbind their</a:t>
            </a:r>
          </a:p>
          <a:p>
            <a:pPr lvl="1"/>
            <a:r>
              <a:rPr lang="en-US" dirty="0" smtClean="0"/>
              <a:t>Primarily because of the pain and slim chance foot would regaining natural shape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</a:t>
            </a:r>
            <a:r>
              <a:rPr lang="en-US" dirty="0" err="1" smtClean="0"/>
              <a:t>Footbinding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20" y="2133600"/>
            <a:ext cx="3361105" cy="445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90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Greenhalgh</a:t>
            </a:r>
            <a:r>
              <a:rPr lang="en-US" dirty="0" smtClean="0"/>
              <a:t>, Susan. “Bound Feet, Hobbled Lives: 		Women in </a:t>
            </a:r>
            <a:r>
              <a:rPr lang="en-US" dirty="0"/>
              <a:t>Old China.” </a:t>
            </a:r>
            <a:r>
              <a:rPr lang="en-US" i="1" dirty="0"/>
              <a:t>Frontiers: A Journal of </a:t>
            </a:r>
            <a:r>
              <a:rPr lang="en-US" i="1" dirty="0" smtClean="0"/>
              <a:t>		Women Studies</a:t>
            </a:r>
            <a:r>
              <a:rPr lang="en-US" dirty="0" smtClean="0"/>
              <a:t>. </a:t>
            </a:r>
            <a:r>
              <a:rPr lang="en-US" dirty="0"/>
              <a:t>Vol. 2, No. 1 (Spring, 1977), pp. </a:t>
            </a:r>
            <a:r>
              <a:rPr lang="en-US" dirty="0" smtClean="0"/>
              <a:t>7-	21		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Originated during fifty years between Tang and Song dynasties</a:t>
            </a:r>
          </a:p>
          <a:p>
            <a:pPr lvl="1"/>
            <a:r>
              <a:rPr lang="en-US" dirty="0" smtClean="0"/>
              <a:t>907-959 A.D.</a:t>
            </a:r>
          </a:p>
          <a:p>
            <a:r>
              <a:rPr lang="en-US" dirty="0" smtClean="0"/>
              <a:t>Fashionable for women to walk slowly and sway</a:t>
            </a:r>
          </a:p>
          <a:p>
            <a:r>
              <a:rPr lang="en-US" dirty="0" smtClean="0"/>
              <a:t>Both men and women compressed feet moderately</a:t>
            </a:r>
          </a:p>
          <a:p>
            <a:pPr lvl="1"/>
            <a:r>
              <a:rPr lang="en-US" dirty="0" smtClean="0"/>
              <a:t>Between 750-1100 A.D. </a:t>
            </a:r>
            <a:r>
              <a:rPr lang="en-US" dirty="0" err="1" smtClean="0"/>
              <a:t>footbinding</a:t>
            </a:r>
            <a:r>
              <a:rPr lang="en-US" dirty="0" smtClean="0"/>
              <a:t> became a female custom and spread to all parts of society</a:t>
            </a:r>
          </a:p>
          <a:p>
            <a:r>
              <a:rPr lang="en-US" dirty="0" smtClean="0"/>
              <a:t>Followed migration pattern</a:t>
            </a:r>
          </a:p>
          <a:p>
            <a:pPr lvl="1"/>
            <a:r>
              <a:rPr lang="en-US" dirty="0" smtClean="0"/>
              <a:t>North to South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5244353" cy="400005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Court of the Emperor Li Yu of the Southern Tang Dynasty (961-975 A.D.)</a:t>
            </a:r>
          </a:p>
          <a:p>
            <a:r>
              <a:rPr lang="en-US" dirty="0" smtClean="0"/>
              <a:t>He had a favorite dancer, Yao-</a:t>
            </a:r>
            <a:r>
              <a:rPr lang="en-US" dirty="0" err="1" smtClean="0"/>
              <a:t>niang</a:t>
            </a:r>
            <a:endParaRPr lang="en-US" dirty="0" smtClean="0"/>
          </a:p>
          <a:p>
            <a:r>
              <a:rPr lang="en-US" dirty="0" smtClean="0"/>
              <a:t>Li Yu built her a six foot high golden lotus </a:t>
            </a:r>
          </a:p>
          <a:p>
            <a:r>
              <a:rPr lang="en-US" dirty="0" smtClean="0"/>
              <a:t>Yao-</a:t>
            </a:r>
            <a:r>
              <a:rPr lang="en-US" dirty="0" err="1" smtClean="0"/>
              <a:t>niang</a:t>
            </a:r>
            <a:r>
              <a:rPr lang="en-US" dirty="0" smtClean="0"/>
              <a:t> was ordered to bind her feet with strips of white silk</a:t>
            </a:r>
          </a:p>
          <a:p>
            <a:pPr lvl="1"/>
            <a:r>
              <a:rPr lang="en-US" dirty="0" smtClean="0"/>
              <a:t>Making them small and graceful</a:t>
            </a:r>
          </a:p>
          <a:p>
            <a:r>
              <a:rPr lang="en-US" dirty="0" smtClean="0"/>
              <a:t>“Golden lotus” poetic euphemism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1190" y="570156"/>
            <a:ext cx="7756263" cy="1054250"/>
          </a:xfrm>
        </p:spPr>
        <p:txBody>
          <a:bodyPr/>
          <a:lstStyle/>
          <a:p>
            <a:r>
              <a:rPr lang="en-US" dirty="0" smtClean="0"/>
              <a:t>The First Bound Feet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2961904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0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634753" cy="430485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3 inches was the ideal</a:t>
            </a:r>
          </a:p>
          <a:p>
            <a:r>
              <a:rPr lang="en-US" dirty="0" smtClean="0"/>
              <a:t>Usually began at age 5 or 6</a:t>
            </a:r>
          </a:p>
          <a:p>
            <a:pPr lvl="1"/>
            <a:r>
              <a:rPr lang="en-US" dirty="0" smtClean="0"/>
              <a:t>Upper-class as early as 3</a:t>
            </a:r>
          </a:p>
          <a:p>
            <a:pPr lvl="1"/>
            <a:r>
              <a:rPr lang="en-US" dirty="0" smtClean="0"/>
              <a:t>Peasantry started as late as 12 or 13</a:t>
            </a:r>
          </a:p>
          <a:p>
            <a:r>
              <a:rPr lang="en-US" dirty="0" smtClean="0"/>
              <a:t>Initial binding performed by mother or grandmother</a:t>
            </a:r>
          </a:p>
          <a:p>
            <a:r>
              <a:rPr lang="en-US" dirty="0" smtClean="0"/>
              <a:t>1/10 girls died from </a:t>
            </a:r>
            <a:r>
              <a:rPr lang="en-US" dirty="0" err="1" smtClean="0"/>
              <a:t>footbinding</a:t>
            </a:r>
            <a:r>
              <a:rPr lang="en-US" dirty="0" smtClean="0"/>
              <a:t> or its aftereffects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and Who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177685" cy="4105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48347"/>
            <a:ext cx="5472953" cy="422865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Women would wash and place alum on the feet, and then cut the toenails. </a:t>
            </a:r>
          </a:p>
          <a:p>
            <a:r>
              <a:rPr lang="en-US" dirty="0" smtClean="0"/>
              <a:t>Bend toes toward plantar with a binding cloth</a:t>
            </a:r>
          </a:p>
          <a:p>
            <a:pPr lvl="1"/>
            <a:r>
              <a:rPr lang="en-US" dirty="0" smtClean="0"/>
              <a:t>10 feet long and 2 inches wide</a:t>
            </a:r>
          </a:p>
          <a:p>
            <a:r>
              <a:rPr lang="en-US" dirty="0" smtClean="0"/>
              <a:t>Girls were forced to walk on them</a:t>
            </a:r>
          </a:p>
          <a:p>
            <a:r>
              <a:rPr lang="en-US" dirty="0" smtClean="0"/>
              <a:t>Washed and rebound after 3 or 4 days</a:t>
            </a:r>
          </a:p>
          <a:p>
            <a:r>
              <a:rPr lang="en-US" dirty="0" smtClean="0"/>
              <a:t>All toes but big one would be pressed against inner surface</a:t>
            </a:r>
          </a:p>
          <a:p>
            <a:r>
              <a:rPr lang="en-US" dirty="0"/>
              <a:t>When removing bindings, would have to wipe blood and </a:t>
            </a:r>
            <a:r>
              <a:rPr lang="en-US" dirty="0" smtClean="0"/>
              <a:t>pus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Bind a Foot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02753"/>
            <a:ext cx="2995712" cy="339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67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835153" cy="20188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Remove flesh to make feet slender</a:t>
            </a:r>
          </a:p>
          <a:p>
            <a:r>
              <a:rPr lang="en-US" dirty="0" smtClean="0"/>
              <a:t>Every 2 weeks, change to new shoes</a:t>
            </a:r>
          </a:p>
          <a:p>
            <a:pPr lvl="1"/>
            <a:r>
              <a:rPr lang="en-US" dirty="0" smtClean="0"/>
              <a:t>Each new pair was one- to two-tenths of an inch smaller</a:t>
            </a:r>
          </a:p>
          <a:p>
            <a:r>
              <a:rPr lang="en-US" dirty="0" smtClean="0"/>
              <a:t>Took two years to achieve the 3 inch model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Bind a Foot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0"/>
            <a:ext cx="7620000" cy="2200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34200" y="6477000"/>
            <a:ext cx="1423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 by Marco 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745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558553" cy="4304853"/>
          </a:xfrm>
        </p:spPr>
        <p:txBody>
          <a:bodyPr/>
          <a:lstStyle/>
          <a:p>
            <a:r>
              <a:rPr lang="en-US" dirty="0" smtClean="0"/>
              <a:t>Once a week, soak bandaged feet soaked in hot water</a:t>
            </a:r>
          </a:p>
          <a:p>
            <a:r>
              <a:rPr lang="en-US" dirty="0" smtClean="0"/>
              <a:t>Bandages removed, dead skin and calluses rubbed and cut off</a:t>
            </a:r>
          </a:p>
          <a:p>
            <a:r>
              <a:rPr lang="en-US" dirty="0" smtClean="0"/>
              <a:t>Feet perfumed to hide smell</a:t>
            </a:r>
          </a:p>
          <a:p>
            <a:r>
              <a:rPr lang="en-US" dirty="0" smtClean="0"/>
              <a:t>Feet kneaded into desired shape, alum dusted on, and feet quickly rebound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33400"/>
            <a:ext cx="7756263" cy="1054250"/>
          </a:xfrm>
        </p:spPr>
        <p:txBody>
          <a:bodyPr/>
          <a:lstStyle/>
          <a:p>
            <a:r>
              <a:rPr lang="en-US" dirty="0" smtClean="0"/>
              <a:t>Care of a Bound Foot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19375"/>
            <a:ext cx="3338763" cy="3171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48347"/>
            <a:ext cx="4253753" cy="41524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Embroidered shoes with one or two inch wooden heels</a:t>
            </a:r>
          </a:p>
          <a:p>
            <a:pPr lvl="1"/>
            <a:r>
              <a:rPr lang="en-US" dirty="0" smtClean="0"/>
              <a:t>Heels helped balance and support the body</a:t>
            </a:r>
          </a:p>
          <a:p>
            <a:r>
              <a:rPr lang="en-US" dirty="0" smtClean="0"/>
              <a:t>Special shoes for special occasions</a:t>
            </a:r>
          </a:p>
          <a:p>
            <a:r>
              <a:rPr lang="en-US" dirty="0" smtClean="0"/>
              <a:t>Ankles were swollen and deformed	</a:t>
            </a:r>
          </a:p>
          <a:p>
            <a:pPr lvl="1"/>
            <a:r>
              <a:rPr lang="en-US" dirty="0" smtClean="0"/>
              <a:t>Leggings were fastened above the calf and hung down far enough to show the tiny foot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the Bandages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05100"/>
            <a:ext cx="4419600" cy="33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616373" y="6019800"/>
            <a:ext cx="2299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 by Queensland Museum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31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133600"/>
            <a:ext cx="42672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Aesthetic merit &amp; erotic appeal</a:t>
            </a:r>
          </a:p>
          <a:p>
            <a:r>
              <a:rPr lang="en-US" dirty="0" smtClean="0"/>
              <a:t>Show economic wealth</a:t>
            </a:r>
          </a:p>
          <a:p>
            <a:pPr lvl="1"/>
            <a:r>
              <a:rPr lang="en-US" dirty="0" smtClean="0"/>
              <a:t>“She is useless and expensive, and she is consequently valuable as evidence of {the family’s} pecuniary strength.”</a:t>
            </a:r>
          </a:p>
          <a:p>
            <a:r>
              <a:rPr lang="en-US" dirty="0" smtClean="0"/>
              <a:t>Advantageous marriages</a:t>
            </a:r>
          </a:p>
          <a:p>
            <a:pPr lvl="1"/>
            <a:r>
              <a:rPr lang="en-US" dirty="0" smtClean="0"/>
              <a:t>Family stratifications</a:t>
            </a:r>
          </a:p>
          <a:p>
            <a:pPr lvl="2"/>
            <a:r>
              <a:rPr lang="en-US" dirty="0" smtClean="0"/>
              <a:t>Parents over children</a:t>
            </a:r>
          </a:p>
          <a:p>
            <a:pPr lvl="2"/>
            <a:r>
              <a:rPr lang="en-US" dirty="0" smtClean="0"/>
              <a:t>Males over females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Bind Feet?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04" y="2590800"/>
            <a:ext cx="4131895" cy="270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9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6233</TotalTime>
  <Words>669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Hardcover</vt:lpstr>
      <vt:lpstr>Footbinding</vt:lpstr>
      <vt:lpstr>Origins</vt:lpstr>
      <vt:lpstr>The First Bound Feet</vt:lpstr>
      <vt:lpstr>When and Who</vt:lpstr>
      <vt:lpstr>How to Bind a Foot</vt:lpstr>
      <vt:lpstr>How to Bind a Foot</vt:lpstr>
      <vt:lpstr>Care of a Bound Foot</vt:lpstr>
      <vt:lpstr>Over the Bandages</vt:lpstr>
      <vt:lpstr>Why Bind Feet?</vt:lpstr>
      <vt:lpstr>Role in Marriage</vt:lpstr>
      <vt:lpstr>Three Obediences</vt:lpstr>
      <vt:lpstr>Four Virtues </vt:lpstr>
      <vt:lpstr>Role in Marriage</vt:lpstr>
      <vt:lpstr>End of Footbinding</vt:lpstr>
      <vt:lpstr>End of Footbinding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Footbinding</dc:title>
  <dc:creator>Owner</dc:creator>
  <cp:lastModifiedBy>Owner</cp:lastModifiedBy>
  <cp:revision>27</cp:revision>
  <dcterms:created xsi:type="dcterms:W3CDTF">2013-03-15T22:30:52Z</dcterms:created>
  <dcterms:modified xsi:type="dcterms:W3CDTF">2013-03-24T02:26:20Z</dcterms:modified>
</cp:coreProperties>
</file>