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3.png"/><Relationship Id="rId11" Type="http://schemas.openxmlformats.org/officeDocument/2006/relationships/slideLayout" Target="../slideLayouts/slideLayout7.xml"/><Relationship Id="rId10" Type="http://schemas.openxmlformats.org/officeDocument/2006/relationships/tags" Target="../tags/tag70.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0" y="0"/>
            <a:ext cx="12192000" cy="6858000"/>
          </a:xfrm>
          <a:prstGeom prst="roundRect">
            <a:avLst>
              <a:gd name="adj" fmla="val 0"/>
            </a:avLst>
          </a:prstGeom>
          <a:solidFill>
            <a:schemeClr val="accent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73723" y="697915"/>
            <a:ext cx="10677379" cy="5219114"/>
          </a:xfrm>
          <a:prstGeom prst="rect">
            <a:avLst/>
          </a:prstGeom>
          <a:solidFill>
            <a:schemeClr val="bg1">
              <a:alpha val="60000"/>
            </a:schemeClr>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757311" y="812409"/>
            <a:ext cx="4743157" cy="5233182"/>
          </a:xfrm>
          <a:prstGeom prst="rect">
            <a:avLst/>
          </a:prstGeom>
          <a:solidFill>
            <a:schemeClr val="bg1"/>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14400" y="984885"/>
            <a:ext cx="4368165" cy="4040505"/>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树上的叶子&#10;&#10;描述已自动生成"/>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45784"/>
          <a:stretch>
            <a:fillRect/>
          </a:stretch>
        </p:blipFill>
        <p:spPr>
          <a:xfrm>
            <a:off x="0" y="0"/>
            <a:ext cx="3422134" cy="2473052"/>
          </a:xfrm>
          <a:custGeom>
            <a:avLst/>
            <a:gdLst>
              <a:gd name="connsiteX0" fmla="*/ 0 w 3422134"/>
              <a:gd name="connsiteY0" fmla="*/ 0 h 2473052"/>
              <a:gd name="connsiteX1" fmla="*/ 3422134 w 3422134"/>
              <a:gd name="connsiteY1" fmla="*/ 0 h 2473052"/>
              <a:gd name="connsiteX2" fmla="*/ 3422134 w 3422134"/>
              <a:gd name="connsiteY2" fmla="*/ 2473052 h 2473052"/>
              <a:gd name="connsiteX3" fmla="*/ 0 w 3422134"/>
              <a:gd name="connsiteY3" fmla="*/ 2473052 h 2473052"/>
            </a:gdLst>
            <a:ahLst/>
            <a:cxnLst>
              <a:cxn ang="0">
                <a:pos x="connsiteX0" y="connsiteY0"/>
              </a:cxn>
              <a:cxn ang="0">
                <a:pos x="connsiteX1" y="connsiteY1"/>
              </a:cxn>
              <a:cxn ang="0">
                <a:pos x="connsiteX2" y="connsiteY2"/>
              </a:cxn>
              <a:cxn ang="0">
                <a:pos x="connsiteX3" y="connsiteY3"/>
              </a:cxn>
            </a:cxnLst>
            <a:rect l="l" t="t" r="r" b="b"/>
            <a:pathLst>
              <a:path w="3422134" h="2473052">
                <a:moveTo>
                  <a:pt x="0" y="0"/>
                </a:moveTo>
                <a:lnTo>
                  <a:pt x="3422134" y="0"/>
                </a:lnTo>
                <a:lnTo>
                  <a:pt x="3422134" y="2473052"/>
                </a:lnTo>
                <a:lnTo>
                  <a:pt x="0" y="2473052"/>
                </a:lnTo>
                <a:close/>
              </a:path>
            </a:pathLst>
          </a:custGeom>
          <a:effectLst>
            <a:outerShdw blurRad="127000" dist="139700" dir="2700000" algn="tl" rotWithShape="0">
              <a:schemeClr val="tx1">
                <a:lumMod val="75000"/>
                <a:lumOff val="25000"/>
                <a:alpha val="34000"/>
              </a:schemeClr>
            </a:outerShdw>
          </a:effectLst>
        </p:spPr>
      </p:pic>
      <p:sp>
        <p:nvSpPr>
          <p:cNvPr id="9" name="矩形 8"/>
          <p:cNvSpPr/>
          <p:nvPr/>
        </p:nvSpPr>
        <p:spPr>
          <a:xfrm>
            <a:off x="1786597" y="5458265"/>
            <a:ext cx="2588455" cy="211016"/>
          </a:xfrm>
          <a:prstGeom prst="rect">
            <a:avLst/>
          </a:prstGeom>
          <a:solidFill>
            <a:srgbClr val="EF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6273800" y="1588135"/>
            <a:ext cx="5088890" cy="1108075"/>
          </a:xfrm>
          <a:prstGeom prst="rect">
            <a:avLst/>
          </a:prstGeom>
          <a:noFill/>
        </p:spPr>
        <p:txBody>
          <a:bodyPr vert="horz" wrap="square" rtlCol="0">
            <a:noAutofit/>
          </a:bodyPr>
          <a:lstStyle/>
          <a:p>
            <a:r>
              <a:rPr lang="en-US" sz="8000" dirty="0">
                <a:solidFill>
                  <a:schemeClr val="accent2">
                    <a:lumMod val="60000"/>
                    <a:lumOff val="40000"/>
                  </a:schemeClr>
                </a:solidFill>
                <a:uFillTx/>
                <a:latin typeface="Times New Roman" panose="02020603050405020304" charset="0"/>
                <a:ea typeface="+mj-ea"/>
                <a:cs typeface="Times New Roman" panose="02020603050405020304" charset="0"/>
              </a:rPr>
              <a:t>Danmu</a:t>
            </a:r>
            <a:endParaRPr lang="en-US" sz="8000" dirty="0">
              <a:solidFill>
                <a:schemeClr val="accent2">
                  <a:lumMod val="60000"/>
                  <a:lumOff val="40000"/>
                </a:schemeClr>
              </a:solidFill>
              <a:uFillTx/>
              <a:latin typeface="Times New Roman" panose="02020603050405020304" charset="0"/>
              <a:ea typeface="+mj-ea"/>
              <a:cs typeface="Times New Roman" panose="02020603050405020304" charset="0"/>
            </a:endParaRPr>
          </a:p>
        </p:txBody>
      </p:sp>
      <p:pic>
        <p:nvPicPr>
          <p:cNvPr id="20" name="图片 19"/>
          <p:cNvPicPr>
            <a:picLocks noChangeAspect="1"/>
          </p:cNvPicPr>
          <p:nvPr/>
        </p:nvPicPr>
        <p:blipFill>
          <a:blip r:embed="rId3">
            <a:clrChange>
              <a:clrFrom>
                <a:srgbClr val="FFFFFF"/>
              </a:clrFrom>
              <a:clrTo>
                <a:srgbClr val="FFFFFF">
                  <a:alpha val="0"/>
                </a:srgbClr>
              </a:clrTo>
            </a:clrChange>
          </a:blip>
          <a:srcRect r="24746" b="19941"/>
          <a:stretch>
            <a:fillRect/>
          </a:stretch>
        </p:blipFill>
        <p:spPr>
          <a:xfrm>
            <a:off x="9081422" y="3944167"/>
            <a:ext cx="3110579" cy="2913833"/>
          </a:xfrm>
          <a:custGeom>
            <a:avLst/>
            <a:gdLst>
              <a:gd name="connsiteX0" fmla="*/ 0 w 3110579"/>
              <a:gd name="connsiteY0" fmla="*/ 0 h 2913833"/>
              <a:gd name="connsiteX1" fmla="*/ 3110579 w 3110579"/>
              <a:gd name="connsiteY1" fmla="*/ 0 h 2913833"/>
              <a:gd name="connsiteX2" fmla="*/ 3110579 w 3110579"/>
              <a:gd name="connsiteY2" fmla="*/ 2913833 h 2913833"/>
              <a:gd name="connsiteX3" fmla="*/ 0 w 3110579"/>
              <a:gd name="connsiteY3" fmla="*/ 2913833 h 2913833"/>
            </a:gdLst>
            <a:ahLst/>
            <a:cxnLst>
              <a:cxn ang="0">
                <a:pos x="connsiteX0" y="connsiteY0"/>
              </a:cxn>
              <a:cxn ang="0">
                <a:pos x="connsiteX1" y="connsiteY1"/>
              </a:cxn>
              <a:cxn ang="0">
                <a:pos x="connsiteX2" y="connsiteY2"/>
              </a:cxn>
              <a:cxn ang="0">
                <a:pos x="connsiteX3" y="connsiteY3"/>
              </a:cxn>
            </a:cxnLst>
            <a:rect l="l" t="t" r="r" b="b"/>
            <a:pathLst>
              <a:path w="3110579" h="2913833">
                <a:moveTo>
                  <a:pt x="0" y="0"/>
                </a:moveTo>
                <a:lnTo>
                  <a:pt x="3110579" y="0"/>
                </a:lnTo>
                <a:lnTo>
                  <a:pt x="3110579" y="2913833"/>
                </a:lnTo>
                <a:lnTo>
                  <a:pt x="0" y="2913833"/>
                </a:lnTo>
                <a:close/>
              </a:path>
            </a:pathLst>
          </a:custGeom>
          <a:effectLst>
            <a:outerShdw blurRad="127000" dist="139700" dir="2700000" algn="tl" rotWithShape="0">
              <a:schemeClr val="tx1">
                <a:lumMod val="75000"/>
                <a:lumOff val="25000"/>
                <a:alpha val="34000"/>
              </a:schemeClr>
            </a:outerShdw>
          </a:effectLst>
        </p:spPr>
      </p:pic>
      <p:sp>
        <p:nvSpPr>
          <p:cNvPr id="17" name="文本框 16"/>
          <p:cNvSpPr txBox="1"/>
          <p:nvPr/>
        </p:nvSpPr>
        <p:spPr>
          <a:xfrm>
            <a:off x="7175500" y="3739515"/>
            <a:ext cx="4187190" cy="539750"/>
          </a:xfrm>
          <a:prstGeom prst="rect">
            <a:avLst/>
          </a:prstGeom>
          <a:noFill/>
        </p:spPr>
        <p:txBody>
          <a:bodyPr vert="horz" wrap="square">
            <a:noAutofit/>
          </a:bodyPr>
          <a:lstStyle/>
          <a:p>
            <a:r>
              <a:rPr lang="zh-CN" altLang="en-US" sz="2800" dirty="0">
                <a:solidFill>
                  <a:schemeClr val="accent2"/>
                </a:solidFill>
                <a:latin typeface="华文仿宋" panose="02010600040101010101" charset="-122"/>
                <a:ea typeface="华文仿宋" panose="02010600040101010101" charset="-122"/>
                <a:cs typeface="华文仿宋" panose="02010600040101010101" charset="-122"/>
              </a:rPr>
              <a:t>汇报人：日语笔译</a:t>
            </a:r>
            <a:r>
              <a:rPr lang="en-US" altLang="zh-CN" sz="2800" dirty="0">
                <a:solidFill>
                  <a:schemeClr val="accent2"/>
                </a:solidFill>
                <a:latin typeface="华文仿宋" panose="02010600040101010101" charset="-122"/>
                <a:ea typeface="华文仿宋" panose="02010600040101010101" charset="-122"/>
                <a:cs typeface="华文仿宋" panose="02010600040101010101" charset="-122"/>
              </a:rPr>
              <a:t> </a:t>
            </a:r>
            <a:r>
              <a:rPr lang="zh-CN" altLang="en-US" sz="2800" dirty="0">
                <a:solidFill>
                  <a:schemeClr val="accent2"/>
                </a:solidFill>
                <a:latin typeface="华文仿宋" panose="02010600040101010101" charset="-122"/>
                <a:ea typeface="华文仿宋" panose="02010600040101010101" charset="-122"/>
                <a:cs typeface="华文仿宋" panose="02010600040101010101" charset="-122"/>
              </a:rPr>
              <a:t>梁羽彤</a:t>
            </a:r>
            <a:endParaRPr lang="zh-CN" altLang="en-US" sz="2800" dirty="0">
              <a:solidFill>
                <a:schemeClr val="accent2"/>
              </a:solidFill>
              <a:latin typeface="华文仿宋" panose="02010600040101010101" charset="-122"/>
              <a:ea typeface="华文仿宋" panose="02010600040101010101" charset="-122"/>
              <a:cs typeface="华文仿宋" panose="0201060004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0" y="0"/>
            <a:ext cx="12192000" cy="6858000"/>
          </a:xfrm>
          <a:prstGeom prst="roundRect">
            <a:avLst>
              <a:gd name="adj" fmla="val 0"/>
            </a:avLst>
          </a:prstGeom>
          <a:solidFill>
            <a:schemeClr val="accent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57312" y="812409"/>
            <a:ext cx="3125372" cy="5233182"/>
          </a:xfrm>
          <a:prstGeom prst="rect">
            <a:avLst/>
          </a:prstGeom>
          <a:solidFill>
            <a:schemeClr val="bg1"/>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descr="树上的叶子&#10;&#10;描述已自动生成"/>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45784"/>
          <a:stretch>
            <a:fillRect/>
          </a:stretch>
        </p:blipFill>
        <p:spPr>
          <a:xfrm>
            <a:off x="0" y="0"/>
            <a:ext cx="3422134" cy="2473052"/>
          </a:xfrm>
          <a:custGeom>
            <a:avLst/>
            <a:gdLst>
              <a:gd name="connsiteX0" fmla="*/ 0 w 3422134"/>
              <a:gd name="connsiteY0" fmla="*/ 0 h 2473052"/>
              <a:gd name="connsiteX1" fmla="*/ 3422134 w 3422134"/>
              <a:gd name="connsiteY1" fmla="*/ 0 h 2473052"/>
              <a:gd name="connsiteX2" fmla="*/ 3422134 w 3422134"/>
              <a:gd name="connsiteY2" fmla="*/ 2473052 h 2473052"/>
              <a:gd name="connsiteX3" fmla="*/ 0 w 3422134"/>
              <a:gd name="connsiteY3" fmla="*/ 2473052 h 2473052"/>
            </a:gdLst>
            <a:ahLst/>
            <a:cxnLst>
              <a:cxn ang="0">
                <a:pos x="connsiteX0" y="connsiteY0"/>
              </a:cxn>
              <a:cxn ang="0">
                <a:pos x="connsiteX1" y="connsiteY1"/>
              </a:cxn>
              <a:cxn ang="0">
                <a:pos x="connsiteX2" y="connsiteY2"/>
              </a:cxn>
              <a:cxn ang="0">
                <a:pos x="connsiteX3" y="connsiteY3"/>
              </a:cxn>
            </a:cxnLst>
            <a:rect l="l" t="t" r="r" b="b"/>
            <a:pathLst>
              <a:path w="3422134" h="2473052">
                <a:moveTo>
                  <a:pt x="0" y="0"/>
                </a:moveTo>
                <a:lnTo>
                  <a:pt x="3422134" y="0"/>
                </a:lnTo>
                <a:lnTo>
                  <a:pt x="3422134" y="2473052"/>
                </a:lnTo>
                <a:lnTo>
                  <a:pt x="0" y="2473052"/>
                </a:lnTo>
                <a:close/>
              </a:path>
            </a:pathLst>
          </a:custGeom>
          <a:effectLst>
            <a:outerShdw blurRad="127000" dist="139700" dir="2700000" algn="tl" rotWithShape="0">
              <a:schemeClr val="tx1">
                <a:lumMod val="75000"/>
                <a:lumOff val="25000"/>
                <a:alpha val="34000"/>
              </a:schemeClr>
            </a:outerShdw>
          </a:effectLst>
        </p:spPr>
      </p:pic>
      <p:sp>
        <p:nvSpPr>
          <p:cNvPr id="6" name="文本框 5"/>
          <p:cNvSpPr txBox="1"/>
          <p:nvPr/>
        </p:nvSpPr>
        <p:spPr>
          <a:xfrm>
            <a:off x="108585" y="2781300"/>
            <a:ext cx="4620260" cy="1065530"/>
          </a:xfrm>
          <a:prstGeom prst="rect">
            <a:avLst/>
          </a:prstGeom>
          <a:noFill/>
        </p:spPr>
        <p:txBody>
          <a:bodyPr vert="horz" wrap="square" rtlCol="0">
            <a:noAutofit/>
          </a:bodyPr>
          <a:lstStyle/>
          <a:p>
            <a:r>
              <a:rPr lang="en-US" altLang="zh-CN" sz="6000" dirty="0">
                <a:solidFill>
                  <a:schemeClr val="accent2">
                    <a:lumMod val="60000"/>
                    <a:lumOff val="40000"/>
                  </a:schemeClr>
                </a:solidFill>
                <a:uFillTx/>
                <a:latin typeface="Times New Roman" panose="02020603050405020304" charset="0"/>
                <a:ea typeface="+mj-ea"/>
                <a:cs typeface="Times New Roman" panose="02020603050405020304" charset="0"/>
              </a:rPr>
              <a:t>CONTENTS</a:t>
            </a:r>
            <a:endParaRPr lang="en-US" altLang="zh-CN" sz="6000" dirty="0">
              <a:solidFill>
                <a:schemeClr val="accent2">
                  <a:lumMod val="60000"/>
                  <a:lumOff val="40000"/>
                </a:schemeClr>
              </a:solidFill>
              <a:uFillTx/>
              <a:latin typeface="Times New Roman" panose="02020603050405020304" charset="0"/>
              <a:ea typeface="+mj-ea"/>
              <a:cs typeface="Times New Roman" panose="02020603050405020304" charset="0"/>
            </a:endParaRPr>
          </a:p>
        </p:txBody>
      </p:sp>
      <p:pic>
        <p:nvPicPr>
          <p:cNvPr id="35" name="图片 34"/>
          <p:cNvPicPr>
            <a:picLocks noChangeAspect="1"/>
          </p:cNvPicPr>
          <p:nvPr/>
        </p:nvPicPr>
        <p:blipFill>
          <a:blip r:embed="rId2">
            <a:clrChange>
              <a:clrFrom>
                <a:srgbClr val="FFFFFF"/>
              </a:clrFrom>
              <a:clrTo>
                <a:srgbClr val="FFFFFF">
                  <a:alpha val="0"/>
                </a:srgbClr>
              </a:clrTo>
            </a:clrChange>
          </a:blip>
          <a:srcRect r="24746" b="19941"/>
          <a:stretch>
            <a:fillRect/>
          </a:stretch>
        </p:blipFill>
        <p:spPr>
          <a:xfrm>
            <a:off x="9081422" y="3944167"/>
            <a:ext cx="3110579" cy="2913833"/>
          </a:xfrm>
          <a:custGeom>
            <a:avLst/>
            <a:gdLst>
              <a:gd name="connsiteX0" fmla="*/ 0 w 3110579"/>
              <a:gd name="connsiteY0" fmla="*/ 0 h 2913833"/>
              <a:gd name="connsiteX1" fmla="*/ 3110579 w 3110579"/>
              <a:gd name="connsiteY1" fmla="*/ 0 h 2913833"/>
              <a:gd name="connsiteX2" fmla="*/ 3110579 w 3110579"/>
              <a:gd name="connsiteY2" fmla="*/ 2913833 h 2913833"/>
              <a:gd name="connsiteX3" fmla="*/ 0 w 3110579"/>
              <a:gd name="connsiteY3" fmla="*/ 2913833 h 2913833"/>
            </a:gdLst>
            <a:ahLst/>
            <a:cxnLst>
              <a:cxn ang="0">
                <a:pos x="connsiteX0" y="connsiteY0"/>
              </a:cxn>
              <a:cxn ang="0">
                <a:pos x="connsiteX1" y="connsiteY1"/>
              </a:cxn>
              <a:cxn ang="0">
                <a:pos x="connsiteX2" y="connsiteY2"/>
              </a:cxn>
              <a:cxn ang="0">
                <a:pos x="connsiteX3" y="connsiteY3"/>
              </a:cxn>
            </a:cxnLst>
            <a:rect l="l" t="t" r="r" b="b"/>
            <a:pathLst>
              <a:path w="3110579" h="2913833">
                <a:moveTo>
                  <a:pt x="0" y="0"/>
                </a:moveTo>
                <a:lnTo>
                  <a:pt x="3110579" y="0"/>
                </a:lnTo>
                <a:lnTo>
                  <a:pt x="3110579" y="2913833"/>
                </a:lnTo>
                <a:lnTo>
                  <a:pt x="0" y="2913833"/>
                </a:lnTo>
                <a:close/>
              </a:path>
            </a:pathLst>
          </a:custGeom>
          <a:effectLst>
            <a:outerShdw blurRad="127000" dist="139700" dir="2700000" algn="tl" rotWithShape="0">
              <a:schemeClr val="tx1">
                <a:lumMod val="75000"/>
                <a:lumOff val="25000"/>
                <a:alpha val="34000"/>
              </a:schemeClr>
            </a:outerShdw>
          </a:effectLst>
        </p:spPr>
      </p:pic>
      <p:sp>
        <p:nvSpPr>
          <p:cNvPr id="15" name="矩形 14"/>
          <p:cNvSpPr/>
          <p:nvPr>
            <p:custDataLst>
              <p:tags r:id="rId3"/>
            </p:custDataLst>
          </p:nvPr>
        </p:nvSpPr>
        <p:spPr>
          <a:xfrm>
            <a:off x="4599940" y="984885"/>
            <a:ext cx="6358890" cy="956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custDataLst>
              <p:tags r:id="rId4"/>
            </p:custDataLst>
          </p:nvPr>
        </p:nvSpPr>
        <p:spPr>
          <a:xfrm>
            <a:off x="4628515" y="1209040"/>
            <a:ext cx="5433695" cy="526415"/>
          </a:xfrm>
          <a:prstGeom prst="rect">
            <a:avLst/>
          </a:prstGeom>
          <a:noFill/>
        </p:spPr>
        <p:txBody>
          <a:bodyPr vert="horz" wrap="square" rtlCol="0">
            <a:noAutofit/>
          </a:bodyPr>
          <a:lstStyle/>
          <a:p>
            <a:r>
              <a:rPr lang="en-US" altLang="zh-CN" sz="2800" dirty="0">
                <a:solidFill>
                  <a:schemeClr val="accent2"/>
                </a:solidFill>
                <a:uFillTx/>
                <a:latin typeface="Times New Roman" panose="02020603050405020304" charset="0"/>
                <a:ea typeface="+mj-ea"/>
                <a:cs typeface="Times New Roman" panose="02020603050405020304" charset="0"/>
              </a:rPr>
              <a:t>01.The Definition of Danmu</a:t>
            </a:r>
            <a:endParaRPr lang="en-US" altLang="zh-CN" sz="2800" dirty="0">
              <a:solidFill>
                <a:schemeClr val="accent2"/>
              </a:solidFill>
              <a:uFillTx/>
              <a:latin typeface="Times New Roman" panose="02020603050405020304" charset="0"/>
              <a:ea typeface="+mj-ea"/>
              <a:cs typeface="Times New Roman" panose="02020603050405020304" charset="0"/>
            </a:endParaRPr>
          </a:p>
        </p:txBody>
      </p:sp>
      <p:sp>
        <p:nvSpPr>
          <p:cNvPr id="20" name="矩形 19"/>
          <p:cNvSpPr/>
          <p:nvPr>
            <p:custDataLst>
              <p:tags r:id="rId5"/>
            </p:custDataLst>
          </p:nvPr>
        </p:nvSpPr>
        <p:spPr>
          <a:xfrm>
            <a:off x="4628515" y="2262505"/>
            <a:ext cx="6344920" cy="956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p:cNvSpPr txBox="1"/>
          <p:nvPr>
            <p:custDataLst>
              <p:tags r:id="rId6"/>
            </p:custDataLst>
          </p:nvPr>
        </p:nvSpPr>
        <p:spPr>
          <a:xfrm>
            <a:off x="4628515" y="2381250"/>
            <a:ext cx="6809105" cy="838200"/>
          </a:xfrm>
          <a:prstGeom prst="rect">
            <a:avLst/>
          </a:prstGeom>
          <a:noFill/>
        </p:spPr>
        <p:txBody>
          <a:bodyPr vert="horz" wrap="square" rtlCol="0">
            <a:noAutofit/>
          </a:bodyPr>
          <a:lstStyle/>
          <a:p>
            <a:r>
              <a:rPr lang="en-US" altLang="zh-CN" sz="2800" dirty="0">
                <a:solidFill>
                  <a:schemeClr val="accent2"/>
                </a:solidFill>
                <a:uFillTx/>
                <a:latin typeface="Times New Roman" panose="02020603050405020304" charset="0"/>
                <a:ea typeface="+mj-ea"/>
                <a:cs typeface="Times New Roman" panose="02020603050405020304" charset="0"/>
              </a:rPr>
              <a:t>02.The Difference from Traditional Online Comments</a:t>
            </a:r>
            <a:r>
              <a:rPr lang="en-US" altLang="zh-CN" sz="2800" dirty="0">
                <a:solidFill>
                  <a:schemeClr val="bg2">
                    <a:lumMod val="50000"/>
                  </a:schemeClr>
                </a:solidFill>
                <a:uFillTx/>
                <a:latin typeface="Times New Roman" panose="02020603050405020304" charset="0"/>
                <a:ea typeface="+mj-ea"/>
                <a:cs typeface="Times New Roman" panose="02020603050405020304" charset="0"/>
              </a:rPr>
              <a:t> </a:t>
            </a:r>
            <a:endParaRPr lang="en-US" altLang="zh-CN" sz="2800" dirty="0">
              <a:solidFill>
                <a:schemeClr val="bg2">
                  <a:lumMod val="50000"/>
                </a:schemeClr>
              </a:solidFill>
              <a:uFillTx/>
              <a:latin typeface="Times New Roman" panose="02020603050405020304" charset="0"/>
              <a:ea typeface="+mj-ea"/>
              <a:cs typeface="Times New Roman" panose="02020603050405020304" charset="0"/>
            </a:endParaRPr>
          </a:p>
        </p:txBody>
      </p:sp>
      <p:sp>
        <p:nvSpPr>
          <p:cNvPr id="25" name="矩形 24"/>
          <p:cNvSpPr/>
          <p:nvPr>
            <p:custDataLst>
              <p:tags r:id="rId7"/>
            </p:custDataLst>
          </p:nvPr>
        </p:nvSpPr>
        <p:spPr>
          <a:xfrm>
            <a:off x="4614545" y="3540760"/>
            <a:ext cx="6358890" cy="956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custDataLst>
              <p:tags r:id="rId8"/>
            </p:custDataLst>
          </p:nvPr>
        </p:nvSpPr>
        <p:spPr>
          <a:xfrm>
            <a:off x="4628515" y="3772535"/>
            <a:ext cx="5570220" cy="540385"/>
          </a:xfrm>
          <a:prstGeom prst="rect">
            <a:avLst/>
          </a:prstGeom>
          <a:noFill/>
        </p:spPr>
        <p:txBody>
          <a:bodyPr vert="horz" wrap="square" rtlCol="0">
            <a:noAutofit/>
          </a:bodyPr>
          <a:lstStyle/>
          <a:p>
            <a:r>
              <a:rPr lang="en-US" altLang="zh-CN" sz="2800" dirty="0">
                <a:solidFill>
                  <a:schemeClr val="accent2"/>
                </a:solidFill>
                <a:uFillTx/>
                <a:latin typeface="Times New Roman" panose="02020603050405020304" charset="0"/>
                <a:ea typeface="+mj-ea"/>
                <a:cs typeface="Times New Roman" panose="02020603050405020304" charset="0"/>
              </a:rPr>
              <a:t>03.The Influence of Danmu</a:t>
            </a:r>
            <a:endParaRPr lang="en-US" altLang="zh-CN" sz="2800" dirty="0">
              <a:solidFill>
                <a:schemeClr val="accent2"/>
              </a:solidFill>
              <a:uFillTx/>
              <a:latin typeface="Times New Roman" panose="02020603050405020304" charset="0"/>
              <a:ea typeface="+mj-ea"/>
              <a:cs typeface="Times New Roman" panose="02020603050405020304" charset="0"/>
            </a:endParaRPr>
          </a:p>
        </p:txBody>
      </p:sp>
      <p:sp>
        <p:nvSpPr>
          <p:cNvPr id="30" name="矩形 29"/>
          <p:cNvSpPr/>
          <p:nvPr>
            <p:custDataLst>
              <p:tags r:id="rId9"/>
            </p:custDataLst>
          </p:nvPr>
        </p:nvSpPr>
        <p:spPr>
          <a:xfrm>
            <a:off x="4614545" y="4818380"/>
            <a:ext cx="6358890" cy="956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文本框 30"/>
          <p:cNvSpPr txBox="1"/>
          <p:nvPr>
            <p:custDataLst>
              <p:tags r:id="rId10"/>
            </p:custDataLst>
          </p:nvPr>
        </p:nvSpPr>
        <p:spPr>
          <a:xfrm>
            <a:off x="4628515" y="4947920"/>
            <a:ext cx="3243580" cy="521970"/>
          </a:xfrm>
          <a:prstGeom prst="rect">
            <a:avLst/>
          </a:prstGeom>
          <a:noFill/>
        </p:spPr>
        <p:txBody>
          <a:bodyPr vert="horz" wrap="square" rtlCol="0">
            <a:spAutoFit/>
          </a:bodyPr>
          <a:lstStyle/>
          <a:p>
            <a:r>
              <a:rPr lang="en-US" altLang="zh-CN" sz="2800" dirty="0">
                <a:solidFill>
                  <a:schemeClr val="accent2"/>
                </a:solidFill>
                <a:uFillTx/>
                <a:latin typeface="Times New Roman" panose="02020603050405020304" charset="0"/>
                <a:ea typeface="+mj-ea"/>
                <a:cs typeface="Times New Roman" panose="02020603050405020304" charset="0"/>
              </a:rPr>
              <a:t>04.Conclusion</a:t>
            </a:r>
            <a:endParaRPr lang="en-US" altLang="zh-CN" sz="2800" dirty="0">
              <a:solidFill>
                <a:schemeClr val="accent2"/>
              </a:solidFill>
              <a:uFillTx/>
              <a:latin typeface="Times New Roman" panose="02020603050405020304" charset="0"/>
              <a:ea typeface="+mj-ea"/>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p:cNvSpPr/>
          <p:nvPr/>
        </p:nvSpPr>
        <p:spPr>
          <a:xfrm>
            <a:off x="0" y="0"/>
            <a:ext cx="12192000" cy="6858000"/>
          </a:xfrm>
          <a:prstGeom prst="roundRect">
            <a:avLst>
              <a:gd name="adj" fmla="val 0"/>
            </a:avLst>
          </a:prstGeom>
          <a:solidFill>
            <a:schemeClr val="accent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树上的叶子&#10;&#10;描述已自动生成"/>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45784"/>
          <a:stretch>
            <a:fillRect/>
          </a:stretch>
        </p:blipFill>
        <p:spPr>
          <a:xfrm>
            <a:off x="0" y="0"/>
            <a:ext cx="3422134" cy="2473052"/>
          </a:xfrm>
          <a:custGeom>
            <a:avLst/>
            <a:gdLst>
              <a:gd name="connsiteX0" fmla="*/ 0 w 3422134"/>
              <a:gd name="connsiteY0" fmla="*/ 0 h 2473052"/>
              <a:gd name="connsiteX1" fmla="*/ 3422134 w 3422134"/>
              <a:gd name="connsiteY1" fmla="*/ 0 h 2473052"/>
              <a:gd name="connsiteX2" fmla="*/ 3422134 w 3422134"/>
              <a:gd name="connsiteY2" fmla="*/ 2473052 h 2473052"/>
              <a:gd name="connsiteX3" fmla="*/ 0 w 3422134"/>
              <a:gd name="connsiteY3" fmla="*/ 2473052 h 2473052"/>
            </a:gdLst>
            <a:ahLst/>
            <a:cxnLst>
              <a:cxn ang="0">
                <a:pos x="connsiteX0" y="connsiteY0"/>
              </a:cxn>
              <a:cxn ang="0">
                <a:pos x="connsiteX1" y="connsiteY1"/>
              </a:cxn>
              <a:cxn ang="0">
                <a:pos x="connsiteX2" y="connsiteY2"/>
              </a:cxn>
              <a:cxn ang="0">
                <a:pos x="connsiteX3" y="connsiteY3"/>
              </a:cxn>
            </a:cxnLst>
            <a:rect l="l" t="t" r="r" b="b"/>
            <a:pathLst>
              <a:path w="3422134" h="2473052">
                <a:moveTo>
                  <a:pt x="0" y="0"/>
                </a:moveTo>
                <a:lnTo>
                  <a:pt x="3422134" y="0"/>
                </a:lnTo>
                <a:lnTo>
                  <a:pt x="3422134" y="2473052"/>
                </a:lnTo>
                <a:lnTo>
                  <a:pt x="0" y="2473052"/>
                </a:lnTo>
                <a:close/>
              </a:path>
            </a:pathLst>
          </a:custGeom>
          <a:effectLst>
            <a:outerShdw blurRad="127000" dist="139700" dir="2700000" algn="tl" rotWithShape="0">
              <a:schemeClr val="tx1">
                <a:lumMod val="75000"/>
                <a:lumOff val="25000"/>
                <a:alpha val="34000"/>
              </a:schemeClr>
            </a:outerShdw>
          </a:effectLst>
        </p:spPr>
      </p:pic>
      <p:sp>
        <p:nvSpPr>
          <p:cNvPr id="4" name="文本框 3"/>
          <p:cNvSpPr txBox="1"/>
          <p:nvPr/>
        </p:nvSpPr>
        <p:spPr>
          <a:xfrm>
            <a:off x="2172970" y="636270"/>
            <a:ext cx="9883775" cy="1573530"/>
          </a:xfrm>
          <a:prstGeom prst="rect">
            <a:avLst/>
          </a:prstGeom>
          <a:noFill/>
        </p:spPr>
        <p:txBody>
          <a:bodyPr vert="horz" wrap="square" rtlCol="0">
            <a:noAutofit/>
          </a:bodyPr>
          <a:lstStyle/>
          <a:p>
            <a:r>
              <a:rPr lang="en-US" altLang="zh-CN" sz="5400" dirty="0">
                <a:solidFill>
                  <a:schemeClr val="bg2">
                    <a:lumMod val="50000"/>
                  </a:schemeClr>
                </a:solidFill>
                <a:uFillTx/>
                <a:latin typeface="Times New Roman" panose="02020603050405020304" charset="0"/>
                <a:ea typeface="+mj-ea"/>
                <a:cs typeface="Times New Roman" panose="02020603050405020304" charset="0"/>
                <a:sym typeface="+mn-ea"/>
              </a:rPr>
              <a:t>01.The Definition of Danmu</a:t>
            </a:r>
            <a:endParaRPr lang="en-US" altLang="zh-CN" sz="5400" spc="-800" dirty="0">
              <a:solidFill>
                <a:schemeClr val="bg2">
                  <a:lumMod val="50000"/>
                </a:schemeClr>
              </a:solidFill>
              <a:uFillTx/>
              <a:latin typeface="Times New Roman" panose="02020603050405020304" charset="0"/>
              <a:ea typeface="+mj-ea"/>
              <a:cs typeface="Times New Roman" panose="02020603050405020304" charset="0"/>
              <a:sym typeface="+mn-ea"/>
            </a:endParaRPr>
          </a:p>
        </p:txBody>
      </p:sp>
      <p:sp>
        <p:nvSpPr>
          <p:cNvPr id="6" name="文本框 5"/>
          <p:cNvSpPr txBox="1"/>
          <p:nvPr/>
        </p:nvSpPr>
        <p:spPr>
          <a:xfrm>
            <a:off x="781685" y="1891665"/>
            <a:ext cx="10457180" cy="3380740"/>
          </a:xfrm>
          <a:prstGeom prst="rect">
            <a:avLst/>
          </a:prstGeom>
          <a:noFill/>
        </p:spPr>
        <p:txBody>
          <a:bodyPr vert="horz" wrap="square" rtlCol="0">
            <a:noAutofit/>
          </a:bodyPr>
          <a:lstStyle/>
          <a:p>
            <a:pPr indent="711200" algn="just" fontAlgn="auto">
              <a:lnSpc>
                <a:spcPct val="130000"/>
              </a:lnSpc>
              <a:extLst>
                <a:ext uri="{35155182-B16C-46BC-9424-99874614C6A1}">
                  <wpsdc:indentchars xmlns:wpsdc="http://www.wps.cn/officeDocument/2017/drawingmlCustomData" val="200" checksum="3773799597"/>
                </a:ext>
              </a:extLst>
            </a:pPr>
            <a:r>
              <a:rPr lang="en-US" altLang="zh-CN" sz="2800" dirty="0">
                <a:solidFill>
                  <a:schemeClr val="tx1">
                    <a:lumMod val="65000"/>
                    <a:lumOff val="35000"/>
                  </a:schemeClr>
                </a:solidFill>
                <a:uFillTx/>
                <a:latin typeface="Times New Roman" panose="02020603050405020304" charset="0"/>
                <a:cs typeface="Times New Roman" panose="02020603050405020304" charset="0"/>
              </a:rPr>
              <a:t>Danmu, or Danmaku, is a type of comment generated by users on online video platforms, has gained wide popularities in China in recent years.</a:t>
            </a:r>
            <a:endParaRPr lang="en-US" altLang="zh-CN" sz="2800" dirty="0">
              <a:solidFill>
                <a:schemeClr val="tx1">
                  <a:lumMod val="65000"/>
                  <a:lumOff val="35000"/>
                </a:schemeClr>
              </a:solidFill>
              <a:uFillTx/>
              <a:latin typeface="Times New Roman" panose="02020603050405020304" charset="0"/>
              <a:cs typeface="Times New Roman" panose="02020603050405020304" charset="0"/>
            </a:endParaRPr>
          </a:p>
          <a:p>
            <a:pPr indent="711200" algn="just" fontAlgn="auto">
              <a:lnSpc>
                <a:spcPct val="130000"/>
              </a:lnSpc>
              <a:extLst>
                <a:ext uri="{35155182-B16C-46BC-9424-99874614C6A1}">
                  <wpsdc:indentchars xmlns:wpsdc="http://www.wps.cn/officeDocument/2017/drawingmlCustomData" val="200" checksum="3773799597"/>
                </a:ext>
              </a:extLst>
            </a:pPr>
            <a:r>
              <a:rPr lang="en-US" altLang="zh-CN" sz="2800" dirty="0">
                <a:solidFill>
                  <a:schemeClr val="tx1">
                    <a:lumMod val="65000"/>
                    <a:lumOff val="35000"/>
                  </a:schemeClr>
                </a:solidFill>
                <a:uFillTx/>
                <a:latin typeface="Times New Roman" panose="02020603050405020304" charset="0"/>
                <a:cs typeface="Times New Roman" panose="02020603050405020304" charset="0"/>
              </a:rPr>
              <a:t>Danmu originated from the Japanese online video platform Niconico, which is the 34th most-visited website in Japan as of 2021.</a:t>
            </a:r>
            <a:endParaRPr lang="en-US" altLang="zh-CN" sz="2800" dirty="0">
              <a:solidFill>
                <a:schemeClr val="tx1">
                  <a:lumMod val="65000"/>
                  <a:lumOff val="35000"/>
                </a:schemeClr>
              </a:solidFill>
              <a:uFillTx/>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a:xfrm>
            <a:off x="0" y="0"/>
            <a:ext cx="12192000" cy="6858000"/>
          </a:xfrm>
          <a:prstGeom prst="roundRect">
            <a:avLst>
              <a:gd name="adj" fmla="val 0"/>
            </a:avLst>
          </a:prstGeom>
          <a:solidFill>
            <a:schemeClr val="accent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12652" y="390378"/>
            <a:ext cx="11366696" cy="6077243"/>
          </a:xfrm>
          <a:prstGeom prst="rect">
            <a:avLst/>
          </a:prstGeom>
          <a:solidFill>
            <a:schemeClr val="bg1"/>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树上的叶子&#10;&#10;描述已自动生成"/>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5121" t="56030"/>
          <a:stretch>
            <a:fillRect/>
          </a:stretch>
        </p:blipFill>
        <p:spPr>
          <a:xfrm>
            <a:off x="0" y="0"/>
            <a:ext cx="2219018" cy="1448972"/>
          </a:xfrm>
          <a:custGeom>
            <a:avLst/>
            <a:gdLst>
              <a:gd name="connsiteX0" fmla="*/ 0 w 2219018"/>
              <a:gd name="connsiteY0" fmla="*/ 0 h 1448972"/>
              <a:gd name="connsiteX1" fmla="*/ 2219018 w 2219018"/>
              <a:gd name="connsiteY1" fmla="*/ 0 h 1448972"/>
              <a:gd name="connsiteX2" fmla="*/ 2219018 w 2219018"/>
              <a:gd name="connsiteY2" fmla="*/ 1448972 h 1448972"/>
              <a:gd name="connsiteX3" fmla="*/ 0 w 2219018"/>
              <a:gd name="connsiteY3" fmla="*/ 1448972 h 1448972"/>
            </a:gdLst>
            <a:ahLst/>
            <a:cxnLst>
              <a:cxn ang="0">
                <a:pos x="connsiteX0" y="connsiteY0"/>
              </a:cxn>
              <a:cxn ang="0">
                <a:pos x="connsiteX1" y="connsiteY1"/>
              </a:cxn>
              <a:cxn ang="0">
                <a:pos x="connsiteX2" y="connsiteY2"/>
              </a:cxn>
              <a:cxn ang="0">
                <a:pos x="connsiteX3" y="connsiteY3"/>
              </a:cxn>
            </a:cxnLst>
            <a:rect l="l" t="t" r="r" b="b"/>
            <a:pathLst>
              <a:path w="2219018" h="1448972">
                <a:moveTo>
                  <a:pt x="0" y="0"/>
                </a:moveTo>
                <a:lnTo>
                  <a:pt x="2219018" y="0"/>
                </a:lnTo>
                <a:lnTo>
                  <a:pt x="2219018" y="1448972"/>
                </a:lnTo>
                <a:lnTo>
                  <a:pt x="0" y="1448972"/>
                </a:lnTo>
                <a:close/>
              </a:path>
            </a:pathLst>
          </a:custGeom>
          <a:effectLst>
            <a:outerShdw blurRad="127000" dist="139700" dir="2700000" algn="tl" rotWithShape="0">
              <a:schemeClr val="tx1">
                <a:lumMod val="75000"/>
                <a:lumOff val="25000"/>
                <a:alpha val="34000"/>
              </a:schemeClr>
            </a:outerShdw>
          </a:effectLst>
        </p:spPr>
      </p:pic>
      <p:grpSp>
        <p:nvGrpSpPr>
          <p:cNvPr id="28" name="组合 27"/>
          <p:cNvGrpSpPr/>
          <p:nvPr/>
        </p:nvGrpSpPr>
        <p:grpSpPr>
          <a:xfrm>
            <a:off x="1383029" y="628650"/>
            <a:ext cx="10305415" cy="739775"/>
            <a:chOff x="4108737" y="659493"/>
            <a:chExt cx="9918727" cy="739775"/>
          </a:xfrm>
        </p:grpSpPr>
        <p:sp>
          <p:nvSpPr>
            <p:cNvPr id="17" name="矩形 16"/>
            <p:cNvSpPr/>
            <p:nvPr/>
          </p:nvSpPr>
          <p:spPr>
            <a:xfrm>
              <a:off x="4123344" y="1012874"/>
              <a:ext cx="3338289" cy="231394"/>
            </a:xfrm>
            <a:prstGeom prst="rect">
              <a:avLst/>
            </a:prstGeom>
            <a:solidFill>
              <a:srgbClr val="EF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4108737" y="659493"/>
              <a:ext cx="9918727" cy="739775"/>
            </a:xfrm>
            <a:prstGeom prst="rect">
              <a:avLst/>
            </a:prstGeom>
            <a:noFill/>
          </p:spPr>
          <p:txBody>
            <a:bodyPr vert="horz" wrap="square" rtlCol="0">
              <a:noAutofit/>
            </a:bodyPr>
            <a:lstStyle/>
            <a:p>
              <a:pPr algn="ctr"/>
              <a:r>
                <a:rPr lang="en-US" altLang="zh-CN" sz="3600" dirty="0">
                  <a:solidFill>
                    <a:schemeClr val="tx2"/>
                  </a:solidFill>
                  <a:uFillTx/>
                  <a:latin typeface="Times New Roman" panose="02020603050405020304" charset="0"/>
                  <a:ea typeface="+mj-ea"/>
                  <a:cs typeface="Times New Roman" panose="02020603050405020304" charset="0"/>
                </a:rPr>
                <a:t>02.The Difference from Traditional Online Comments </a:t>
              </a:r>
              <a:endParaRPr lang="en-US" altLang="zh-CN" sz="3600" dirty="0">
                <a:solidFill>
                  <a:schemeClr val="tx2"/>
                </a:solidFill>
                <a:uFillTx/>
                <a:latin typeface="Times New Roman" panose="02020603050405020304" charset="0"/>
                <a:ea typeface="+mj-ea"/>
                <a:cs typeface="Times New Roman" panose="02020603050405020304" charset="0"/>
              </a:endParaRPr>
            </a:p>
            <a:p>
              <a:pPr algn="ctr"/>
              <a:endParaRPr lang="en-US" altLang="zh-CN" sz="3600" dirty="0">
                <a:solidFill>
                  <a:schemeClr val="tx2"/>
                </a:solidFill>
                <a:uFillTx/>
                <a:latin typeface="Times New Roman" panose="02020603050405020304" charset="0"/>
                <a:ea typeface="+mj-ea"/>
                <a:cs typeface="Times New Roman" panose="02020603050405020304" charset="0"/>
              </a:endParaRPr>
            </a:p>
          </p:txBody>
        </p:sp>
      </p:grpSp>
      <p:sp>
        <p:nvSpPr>
          <p:cNvPr id="30" name="文本框 29"/>
          <p:cNvSpPr txBox="1"/>
          <p:nvPr/>
        </p:nvSpPr>
        <p:spPr>
          <a:xfrm>
            <a:off x="904875" y="1546860"/>
            <a:ext cx="6282690" cy="4614545"/>
          </a:xfrm>
          <a:prstGeom prst="rect">
            <a:avLst/>
          </a:prstGeom>
          <a:noFill/>
        </p:spPr>
        <p:txBody>
          <a:bodyPr vert="horz" wrap="square" rtlCol="0">
            <a:noAutofit/>
          </a:bodyPr>
          <a:lstStyle/>
          <a:p>
            <a:pPr indent="609600" algn="just" fontAlgn="auto">
              <a:lnSpc>
                <a:spcPct val="150000"/>
              </a:lnSpc>
              <a:extLst>
                <a:ext uri="{35155182-B16C-46BC-9424-99874614C6A1}">
                  <wpsdc:indentchars xmlns:wpsdc="http://www.wps.cn/officeDocument/2017/drawingmlCustomData" val="200" checksum="4158780845"/>
                </a:ext>
              </a:extLst>
            </a:pPr>
            <a:r>
              <a:rPr lang="en-US" altLang="zh-CN" sz="2400" dirty="0">
                <a:solidFill>
                  <a:schemeClr val="tx1">
                    <a:lumMod val="65000"/>
                    <a:lumOff val="35000"/>
                  </a:schemeClr>
                </a:solidFill>
                <a:latin typeface="Times New Roman" panose="02020603050405020304" charset="0"/>
                <a:cs typeface="Times New Roman" panose="02020603050405020304" charset="0"/>
              </a:rPr>
              <a:t>1.Traditional online comments placed below the video frame and typically posted by viewers after watching the video. </a:t>
            </a:r>
            <a:endParaRPr lang="en-US" altLang="zh-CN" sz="2400" dirty="0">
              <a:solidFill>
                <a:schemeClr val="tx1">
                  <a:lumMod val="65000"/>
                  <a:lumOff val="35000"/>
                </a:schemeClr>
              </a:solidFill>
              <a:latin typeface="Times New Roman" panose="02020603050405020304" charset="0"/>
              <a:cs typeface="Times New Roman" panose="02020603050405020304" charset="0"/>
            </a:endParaRPr>
          </a:p>
          <a:p>
            <a:pPr indent="609600" algn="just" fontAlgn="auto">
              <a:lnSpc>
                <a:spcPct val="150000"/>
              </a:lnSpc>
              <a:extLst>
                <a:ext uri="{35155182-B16C-46BC-9424-99874614C6A1}">
                  <wpsdc:indentchars xmlns:wpsdc="http://www.wps.cn/officeDocument/2017/drawingmlCustomData" val="200" checksum="4158780845"/>
                </a:ext>
              </a:extLst>
            </a:pPr>
            <a:r>
              <a:rPr lang="en-US" altLang="zh-CN" sz="2400" dirty="0">
                <a:solidFill>
                  <a:schemeClr val="tx1">
                    <a:lumMod val="65000"/>
                    <a:lumOff val="35000"/>
                  </a:schemeClr>
                </a:solidFill>
                <a:latin typeface="Times New Roman" panose="02020603050405020304" charset="0"/>
                <a:cs typeface="Times New Roman" panose="02020603050405020304" charset="0"/>
              </a:rPr>
              <a:t>Danmu comments are displayed as streams of scrolling comments overlaid on the screen and synchronized to the specific playback time at which the users sent the comments, moving horizontally from right to left.</a:t>
            </a:r>
            <a:endParaRPr lang="en-US" altLang="zh-CN" sz="2400" dirty="0">
              <a:solidFill>
                <a:schemeClr val="tx1">
                  <a:lumMod val="65000"/>
                  <a:lumOff val="35000"/>
                </a:schemeClr>
              </a:solidFill>
              <a:latin typeface="Times New Roman" panose="02020603050405020304" charset="0"/>
              <a:cs typeface="Times New Roman" panose="02020603050405020304" charset="0"/>
            </a:endParaRPr>
          </a:p>
        </p:txBody>
      </p:sp>
      <p:sp>
        <p:nvSpPr>
          <p:cNvPr id="50" name="矩形 49"/>
          <p:cNvSpPr/>
          <p:nvPr/>
        </p:nvSpPr>
        <p:spPr>
          <a:xfrm>
            <a:off x="7939405" y="2334895"/>
            <a:ext cx="3157855" cy="2994025"/>
          </a:xfrm>
          <a:prstGeom prst="rect">
            <a:avLst/>
          </a:prstGeom>
          <a:solidFill>
            <a:schemeClr val="accent2">
              <a:lumMod val="40000"/>
              <a:lumOff val="60000"/>
            </a:schemeClr>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图片1"/>
          <p:cNvPicPr>
            <a:picLocks noChangeAspect="1"/>
          </p:cNvPicPr>
          <p:nvPr/>
        </p:nvPicPr>
        <p:blipFill>
          <a:blip r:embed="rId2"/>
          <a:stretch>
            <a:fillRect/>
          </a:stretch>
        </p:blipFill>
        <p:spPr>
          <a:xfrm>
            <a:off x="7449820" y="2830195"/>
            <a:ext cx="4105910" cy="22726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0" y="0"/>
            <a:ext cx="12192000" cy="6858000"/>
          </a:xfrm>
          <a:prstGeom prst="roundRect">
            <a:avLst>
              <a:gd name="adj" fmla="val 0"/>
            </a:avLst>
          </a:prstGeom>
          <a:gradFill flip="none" rotWithShape="1">
            <a:gsLst>
              <a:gs pos="0">
                <a:srgbClr val="E5DFCC"/>
              </a:gs>
              <a:gs pos="56000">
                <a:srgbClr val="F7F0E7"/>
              </a:gs>
              <a:gs pos="100000">
                <a:srgbClr val="E8DDCC"/>
              </a:gs>
            </a:gsLst>
            <a:lin ang="81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6099" y="379939"/>
            <a:ext cx="11366696" cy="6077243"/>
          </a:xfrm>
          <a:prstGeom prst="rect">
            <a:avLst/>
          </a:prstGeom>
          <a:solidFill>
            <a:schemeClr val="bg1"/>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descr="树上的叶子&#10;&#10;描述已自动生成"/>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5121" t="56030"/>
          <a:stretch>
            <a:fillRect/>
          </a:stretch>
        </p:blipFill>
        <p:spPr>
          <a:xfrm>
            <a:off x="0" y="0"/>
            <a:ext cx="2219018" cy="1448972"/>
          </a:xfrm>
          <a:custGeom>
            <a:avLst/>
            <a:gdLst>
              <a:gd name="connsiteX0" fmla="*/ 0 w 2219018"/>
              <a:gd name="connsiteY0" fmla="*/ 0 h 1448972"/>
              <a:gd name="connsiteX1" fmla="*/ 2219018 w 2219018"/>
              <a:gd name="connsiteY1" fmla="*/ 0 h 1448972"/>
              <a:gd name="connsiteX2" fmla="*/ 2219018 w 2219018"/>
              <a:gd name="connsiteY2" fmla="*/ 1448972 h 1448972"/>
              <a:gd name="connsiteX3" fmla="*/ 0 w 2219018"/>
              <a:gd name="connsiteY3" fmla="*/ 1448972 h 1448972"/>
            </a:gdLst>
            <a:ahLst/>
            <a:cxnLst>
              <a:cxn ang="0">
                <a:pos x="connsiteX0" y="connsiteY0"/>
              </a:cxn>
              <a:cxn ang="0">
                <a:pos x="connsiteX1" y="connsiteY1"/>
              </a:cxn>
              <a:cxn ang="0">
                <a:pos x="connsiteX2" y="connsiteY2"/>
              </a:cxn>
              <a:cxn ang="0">
                <a:pos x="connsiteX3" y="connsiteY3"/>
              </a:cxn>
            </a:cxnLst>
            <a:rect l="l" t="t" r="r" b="b"/>
            <a:pathLst>
              <a:path w="2219018" h="1448972">
                <a:moveTo>
                  <a:pt x="0" y="0"/>
                </a:moveTo>
                <a:lnTo>
                  <a:pt x="2219018" y="0"/>
                </a:lnTo>
                <a:lnTo>
                  <a:pt x="2219018" y="1448972"/>
                </a:lnTo>
                <a:lnTo>
                  <a:pt x="0" y="1448972"/>
                </a:lnTo>
                <a:close/>
              </a:path>
            </a:pathLst>
          </a:custGeom>
          <a:effectLst>
            <a:outerShdw blurRad="127000" dist="139700" dir="2700000" algn="tl" rotWithShape="0">
              <a:schemeClr val="tx1">
                <a:lumMod val="75000"/>
                <a:lumOff val="25000"/>
                <a:alpha val="34000"/>
              </a:schemeClr>
            </a:outerShdw>
          </a:effectLst>
        </p:spPr>
      </p:pic>
      <p:grpSp>
        <p:nvGrpSpPr>
          <p:cNvPr id="28" name="组合 27"/>
          <p:cNvGrpSpPr/>
          <p:nvPr/>
        </p:nvGrpSpPr>
        <p:grpSpPr>
          <a:xfrm rot="0">
            <a:off x="1437005" y="301625"/>
            <a:ext cx="10214610" cy="584835"/>
            <a:chOff x="3883819" y="659493"/>
            <a:chExt cx="9831609" cy="584835"/>
          </a:xfrm>
        </p:grpSpPr>
        <p:sp>
          <p:nvSpPr>
            <p:cNvPr id="2" name="矩形 1"/>
            <p:cNvSpPr/>
            <p:nvPr/>
          </p:nvSpPr>
          <p:spPr>
            <a:xfrm>
              <a:off x="4123344" y="1012874"/>
              <a:ext cx="3338289" cy="231394"/>
            </a:xfrm>
            <a:prstGeom prst="rect">
              <a:avLst/>
            </a:prstGeom>
            <a:solidFill>
              <a:srgbClr val="EF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3883819" y="659493"/>
              <a:ext cx="9831609" cy="584835"/>
            </a:xfrm>
            <a:prstGeom prst="rect">
              <a:avLst/>
            </a:prstGeom>
            <a:noFill/>
          </p:spPr>
          <p:txBody>
            <a:bodyPr vert="horz" wrap="square" rtlCol="0">
              <a:noAutofit/>
            </a:bodyPr>
            <a:lstStyle/>
            <a:p>
              <a:pPr algn="ctr"/>
              <a:r>
                <a:rPr lang="en-US" altLang="zh-CN" sz="3600" dirty="0">
                  <a:solidFill>
                    <a:schemeClr val="tx2"/>
                  </a:solidFill>
                  <a:uFillTx/>
                  <a:latin typeface="Times New Roman" panose="02020603050405020304" charset="0"/>
                  <a:ea typeface="+mj-ea"/>
                  <a:cs typeface="Times New Roman" panose="02020603050405020304" charset="0"/>
                  <a:sym typeface="+mn-ea"/>
                </a:rPr>
                <a:t>02.The Difference from Traditional Online Comments</a:t>
              </a:r>
              <a:endParaRPr lang="zh-CN" altLang="en-US" sz="3600" spc="-400" dirty="0">
                <a:solidFill>
                  <a:schemeClr val="tx2"/>
                </a:solidFill>
                <a:uFillTx/>
                <a:latin typeface="MiSans Light" panose="00000400000000000000" pitchFamily="2" charset="-122"/>
                <a:ea typeface="+mj-ea"/>
              </a:endParaRPr>
            </a:p>
          </p:txBody>
        </p:sp>
      </p:grpSp>
      <p:pic>
        <p:nvPicPr>
          <p:cNvPr id="5" name="图片占位符 4" descr="图片3"/>
          <p:cNvPicPr>
            <a:picLocks noChangeAspect="1"/>
          </p:cNvPicPr>
          <p:nvPr>
            <p:ph type="pic" sz="quarter" idx="16"/>
          </p:nvPr>
        </p:nvPicPr>
        <p:blipFill>
          <a:blip r:embed="rId2"/>
          <a:stretch>
            <a:fillRect/>
          </a:stretch>
        </p:blipFill>
        <p:spPr>
          <a:xfrm>
            <a:off x="818515" y="1076960"/>
            <a:ext cx="8665845" cy="1287145"/>
          </a:xfrm>
          <a:prstGeom prst="rect">
            <a:avLst/>
          </a:prstGeom>
        </p:spPr>
      </p:pic>
      <p:sp>
        <p:nvSpPr>
          <p:cNvPr id="7" name="文本框 6"/>
          <p:cNvSpPr txBox="1"/>
          <p:nvPr/>
        </p:nvSpPr>
        <p:spPr>
          <a:xfrm>
            <a:off x="818515" y="2432685"/>
            <a:ext cx="9707880" cy="3853180"/>
          </a:xfrm>
          <a:prstGeom prst="rect">
            <a:avLst/>
          </a:prstGeom>
          <a:noFill/>
        </p:spPr>
        <p:txBody>
          <a:bodyPr wrap="square" rtlCol="0">
            <a:noAutofit/>
          </a:bodyPr>
          <a:p>
            <a:pPr indent="609600" algn="just" fontAlgn="auto">
              <a:lnSpc>
                <a:spcPct val="150000"/>
              </a:lnSpc>
              <a:extLst>
                <a:ext uri="{35155182-B16C-46BC-9424-99874614C6A1}">
                  <wpsdc:indentchars xmlns:wpsdc="http://www.wps.cn/officeDocument/2017/drawingmlCustomData" val="200" checksum="4158780845"/>
                </a:ext>
              </a:extLst>
            </a:pPr>
            <a:r>
              <a:rPr lang="en-US" altLang="zh-CN" sz="2400">
                <a:solidFill>
                  <a:schemeClr val="tx1">
                    <a:lumMod val="65000"/>
                    <a:lumOff val="35000"/>
                  </a:schemeClr>
                </a:solidFill>
                <a:latin typeface="Times New Roman" panose="02020603050405020304" charset="0"/>
                <a:cs typeface="Times New Roman" panose="02020603050405020304" charset="0"/>
              </a:rPr>
              <a:t>2.Danmu comments serve as more than just viewer feedback on video content, they also provide real-time background knowledge extensions that sync with the video, and even some Danmu comments interact among themselves.</a:t>
            </a:r>
            <a:endParaRPr lang="en-US" altLang="zh-CN" sz="2400">
              <a:solidFill>
                <a:schemeClr val="tx1">
                  <a:lumMod val="65000"/>
                  <a:lumOff val="35000"/>
                </a:schemeClr>
              </a:solidFill>
              <a:latin typeface="Times New Roman" panose="02020603050405020304" charset="0"/>
              <a:cs typeface="Times New Roman" panose="02020603050405020304" charset="0"/>
            </a:endParaRPr>
          </a:p>
          <a:p>
            <a:pPr indent="609600" algn="just" fontAlgn="auto">
              <a:lnSpc>
                <a:spcPct val="150000"/>
              </a:lnSpc>
              <a:extLst>
                <a:ext uri="{35155182-B16C-46BC-9424-99874614C6A1}">
                  <wpsdc:indentchars xmlns:wpsdc="http://www.wps.cn/officeDocument/2017/drawingmlCustomData" val="200" checksum="4158780845"/>
                </a:ext>
              </a:extLst>
            </a:pPr>
            <a:r>
              <a:rPr lang="en-US" altLang="zh-CN" sz="2400">
                <a:solidFill>
                  <a:schemeClr val="tx1">
                    <a:lumMod val="65000"/>
                    <a:lumOff val="35000"/>
                  </a:schemeClr>
                </a:solidFill>
                <a:latin typeface="Times New Roman" panose="02020603050405020304" charset="0"/>
                <a:cs typeface="Times New Roman" panose="02020603050405020304" charset="0"/>
              </a:rPr>
              <a:t>Users can type in special symbols with different font colors, and other elements to create graphic-like content, thereby expressing their thoughts more vividly.</a:t>
            </a:r>
            <a:endParaRPr lang="en-US" altLang="zh-CN" sz="2400">
              <a:solidFill>
                <a:schemeClr val="tx1">
                  <a:lumMod val="65000"/>
                  <a:lumOff val="35000"/>
                </a:schemeClr>
              </a:solidFill>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0" y="0"/>
            <a:ext cx="12192000" cy="6858000"/>
          </a:xfrm>
          <a:prstGeom prst="roundRect">
            <a:avLst>
              <a:gd name="adj" fmla="val 0"/>
            </a:avLst>
          </a:prstGeom>
          <a:gradFill flip="none" rotWithShape="1">
            <a:gsLst>
              <a:gs pos="0">
                <a:srgbClr val="E5DFCC"/>
              </a:gs>
              <a:gs pos="56000">
                <a:srgbClr val="F7F0E7"/>
              </a:gs>
              <a:gs pos="100000">
                <a:srgbClr val="E8DDCC"/>
              </a:gs>
            </a:gsLst>
            <a:lin ang="81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6099" y="407962"/>
            <a:ext cx="11366696" cy="6077243"/>
          </a:xfrm>
          <a:prstGeom prst="rect">
            <a:avLst/>
          </a:prstGeom>
          <a:solidFill>
            <a:schemeClr val="bg1">
              <a:alpha val="80000"/>
            </a:schemeClr>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descr="树上的叶子&#10;&#10;描述已自动生成"/>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5121" t="56030"/>
          <a:stretch>
            <a:fillRect/>
          </a:stretch>
        </p:blipFill>
        <p:spPr>
          <a:xfrm>
            <a:off x="0" y="0"/>
            <a:ext cx="2219018" cy="1448972"/>
          </a:xfrm>
          <a:custGeom>
            <a:avLst/>
            <a:gdLst>
              <a:gd name="connsiteX0" fmla="*/ 0 w 2219018"/>
              <a:gd name="connsiteY0" fmla="*/ 0 h 1448972"/>
              <a:gd name="connsiteX1" fmla="*/ 2219018 w 2219018"/>
              <a:gd name="connsiteY1" fmla="*/ 0 h 1448972"/>
              <a:gd name="connsiteX2" fmla="*/ 2219018 w 2219018"/>
              <a:gd name="connsiteY2" fmla="*/ 1448972 h 1448972"/>
              <a:gd name="connsiteX3" fmla="*/ 0 w 2219018"/>
              <a:gd name="connsiteY3" fmla="*/ 1448972 h 1448972"/>
            </a:gdLst>
            <a:ahLst/>
            <a:cxnLst>
              <a:cxn ang="0">
                <a:pos x="connsiteX0" y="connsiteY0"/>
              </a:cxn>
              <a:cxn ang="0">
                <a:pos x="connsiteX1" y="connsiteY1"/>
              </a:cxn>
              <a:cxn ang="0">
                <a:pos x="connsiteX2" y="connsiteY2"/>
              </a:cxn>
              <a:cxn ang="0">
                <a:pos x="connsiteX3" y="connsiteY3"/>
              </a:cxn>
            </a:cxnLst>
            <a:rect l="l" t="t" r="r" b="b"/>
            <a:pathLst>
              <a:path w="2219018" h="1448972">
                <a:moveTo>
                  <a:pt x="0" y="0"/>
                </a:moveTo>
                <a:lnTo>
                  <a:pt x="2219018" y="0"/>
                </a:lnTo>
                <a:lnTo>
                  <a:pt x="2219018" y="1448972"/>
                </a:lnTo>
                <a:lnTo>
                  <a:pt x="0" y="1448972"/>
                </a:lnTo>
                <a:close/>
              </a:path>
            </a:pathLst>
          </a:custGeom>
          <a:effectLst>
            <a:outerShdw blurRad="127000" dist="139700" dir="2700000" algn="tl" rotWithShape="0">
              <a:schemeClr val="tx1">
                <a:lumMod val="75000"/>
                <a:lumOff val="25000"/>
                <a:alpha val="34000"/>
              </a:schemeClr>
            </a:outerShdw>
          </a:effectLst>
        </p:spPr>
      </p:pic>
      <p:sp>
        <p:nvSpPr>
          <p:cNvPr id="34" name="文本框 33"/>
          <p:cNvSpPr txBox="1"/>
          <p:nvPr>
            <p:custDataLst>
              <p:tags r:id="rId2"/>
            </p:custDataLst>
          </p:nvPr>
        </p:nvSpPr>
        <p:spPr>
          <a:xfrm>
            <a:off x="628650" y="1246505"/>
            <a:ext cx="10982325" cy="4951095"/>
          </a:xfrm>
          <a:prstGeom prst="rect">
            <a:avLst/>
          </a:prstGeom>
          <a:solidFill>
            <a:schemeClr val="accent2">
              <a:lumMod val="60000"/>
              <a:lumOff val="40000"/>
            </a:schemeClr>
          </a:solidFill>
        </p:spPr>
        <p:txBody>
          <a:bodyPr vert="horz" wrap="square" rtlCol="0">
            <a:noAutofit/>
          </a:bodyPr>
          <a:lstStyle/>
          <a:p>
            <a:pPr indent="609600" algn="just" fontAlgn="auto">
              <a:lnSpc>
                <a:spcPct val="150000"/>
              </a:lnSpc>
              <a:extLst>
                <a:ext uri="{35155182-B16C-46BC-9424-99874614C6A1}">
                  <wpsdc:indentchars xmlns:wpsdc="http://www.wps.cn/officeDocument/2017/drawingmlCustomData" val="200" checksum="4158780845"/>
                </a:ext>
              </a:extLst>
            </a:pPr>
            <a:r>
              <a:rPr lang="en-US" altLang="zh-CN" sz="2400" dirty="0">
                <a:solidFill>
                  <a:schemeClr val="bg1"/>
                </a:solidFill>
                <a:uFillTx/>
                <a:latin typeface="Times New Roman" panose="02020603050405020304" charset="0"/>
                <a:ea typeface="+mj-ea"/>
                <a:cs typeface="Times New Roman" panose="02020603050405020304" charset="0"/>
              </a:rPr>
              <a:t>1. Danmu culture creats a virtual online community. A virtual community is a cyberspace that focuses on communication and integration, creating content centered around community members and fostering interpersonal relationships.</a:t>
            </a:r>
            <a:endParaRPr lang="en-US" altLang="zh-CN" sz="2400" dirty="0">
              <a:solidFill>
                <a:schemeClr val="bg1"/>
              </a:solidFill>
              <a:uFillTx/>
              <a:latin typeface="Times New Roman" panose="02020603050405020304" charset="0"/>
              <a:ea typeface="+mj-ea"/>
              <a:cs typeface="Times New Roman" panose="02020603050405020304" charset="0"/>
            </a:endParaRPr>
          </a:p>
          <a:p>
            <a:pPr marL="342900" indent="-342900" fontAlgn="auto">
              <a:lnSpc>
                <a:spcPct val="150000"/>
              </a:lnSpc>
              <a:buFont typeface="Arial" panose="020B0604020202020204" pitchFamily="34" charset="0"/>
              <a:buChar char="•"/>
            </a:pPr>
            <a:r>
              <a:rPr lang="en-US" altLang="zh-CN" sz="2400" dirty="0">
                <a:solidFill>
                  <a:schemeClr val="bg1"/>
                </a:solidFill>
                <a:uFillTx/>
                <a:latin typeface="Times New Roman" panose="02020603050405020304" charset="0"/>
                <a:ea typeface="+mj-ea"/>
                <a:cs typeface="Times New Roman" panose="02020603050405020304" charset="0"/>
              </a:rPr>
              <a:t>make online video - watching more like a collective social activity</a:t>
            </a:r>
            <a:endParaRPr lang="en-US" altLang="zh-CN" sz="2400" dirty="0">
              <a:solidFill>
                <a:schemeClr val="bg1"/>
              </a:solidFill>
              <a:uFillTx/>
              <a:latin typeface="Times New Roman" panose="02020603050405020304" charset="0"/>
              <a:ea typeface="+mj-ea"/>
              <a:cs typeface="Times New Roman" panose="02020603050405020304" charset="0"/>
            </a:endParaRPr>
          </a:p>
          <a:p>
            <a:pPr marL="342900" indent="-342900" fontAlgn="auto">
              <a:lnSpc>
                <a:spcPct val="150000"/>
              </a:lnSpc>
              <a:buFont typeface="Arial" panose="020B0604020202020204" pitchFamily="34" charset="0"/>
              <a:buChar char="•"/>
            </a:pPr>
            <a:r>
              <a:rPr lang="en-US" altLang="zh-CN" sz="2400" dirty="0">
                <a:solidFill>
                  <a:schemeClr val="bg1"/>
                </a:solidFill>
                <a:uFillTx/>
                <a:latin typeface="Times New Roman" panose="02020603050405020304" charset="0"/>
                <a:ea typeface="+mj-ea"/>
                <a:cs typeface="Times New Roman" panose="02020603050405020304" charset="0"/>
              </a:rPr>
              <a:t>enable video creators to receive audience feedback faster</a:t>
            </a:r>
            <a:endParaRPr lang="en-US" altLang="zh-CN" sz="2400" dirty="0">
              <a:solidFill>
                <a:schemeClr val="bg1"/>
              </a:solidFill>
              <a:uFillTx/>
              <a:latin typeface="Times New Roman" panose="02020603050405020304" charset="0"/>
              <a:ea typeface="+mj-ea"/>
              <a:cs typeface="Times New Roman" panose="02020603050405020304" charset="0"/>
            </a:endParaRPr>
          </a:p>
          <a:p>
            <a:pPr marL="342900" indent="-342900" fontAlgn="auto">
              <a:lnSpc>
                <a:spcPct val="150000"/>
              </a:lnSpc>
              <a:buFont typeface="Arial" panose="020B0604020202020204" pitchFamily="34" charset="0"/>
              <a:buChar char="•"/>
            </a:pPr>
            <a:r>
              <a:rPr lang="en-US" altLang="zh-CN" sz="2400" dirty="0">
                <a:solidFill>
                  <a:schemeClr val="bg1"/>
                </a:solidFill>
                <a:uFillTx/>
                <a:latin typeface="Times New Roman" panose="02020603050405020304" charset="0"/>
                <a:ea typeface="+mj-ea"/>
                <a:cs typeface="Times New Roman" panose="02020603050405020304" charset="0"/>
              </a:rPr>
              <a:t>promote the diversification of community viewpoints</a:t>
            </a:r>
            <a:endParaRPr lang="en-US" altLang="zh-CN" sz="2400" dirty="0">
              <a:solidFill>
                <a:schemeClr val="bg1"/>
              </a:solidFill>
              <a:uFillTx/>
              <a:latin typeface="Times New Roman" panose="02020603050405020304" charset="0"/>
              <a:ea typeface="+mj-ea"/>
              <a:cs typeface="Times New Roman" panose="02020603050405020304" charset="0"/>
            </a:endParaRPr>
          </a:p>
          <a:p>
            <a:pPr marL="342900" indent="-342900" fontAlgn="auto">
              <a:lnSpc>
                <a:spcPct val="150000"/>
              </a:lnSpc>
              <a:buFont typeface="Arial" panose="020B0604020202020204" pitchFamily="34" charset="0"/>
              <a:buChar char="•"/>
            </a:pPr>
            <a:r>
              <a:rPr lang="en-US" altLang="zh-CN" sz="2400" dirty="0">
                <a:solidFill>
                  <a:schemeClr val="bg1"/>
                </a:solidFill>
                <a:uFillTx/>
                <a:latin typeface="Times New Roman" panose="02020603050405020304" charset="0"/>
                <a:ea typeface="+mj-ea"/>
                <a:cs typeface="Times New Roman" panose="02020603050405020304" charset="0"/>
              </a:rPr>
              <a:t>help promote the video content</a:t>
            </a:r>
            <a:endParaRPr lang="en-US" altLang="zh-CN" sz="2400" dirty="0">
              <a:solidFill>
                <a:schemeClr val="bg1"/>
              </a:solidFill>
              <a:uFillTx/>
              <a:latin typeface="Times New Roman" panose="02020603050405020304" charset="0"/>
              <a:ea typeface="+mj-ea"/>
              <a:cs typeface="Times New Roman" panose="02020603050405020304" charset="0"/>
            </a:endParaRPr>
          </a:p>
        </p:txBody>
      </p:sp>
      <p:grpSp>
        <p:nvGrpSpPr>
          <p:cNvPr id="9" name="组合 8"/>
          <p:cNvGrpSpPr/>
          <p:nvPr/>
        </p:nvGrpSpPr>
        <p:grpSpPr>
          <a:xfrm rot="0">
            <a:off x="1376045" y="595630"/>
            <a:ext cx="5913119" cy="982345"/>
            <a:chOff x="4108737" y="659493"/>
            <a:chExt cx="4584163" cy="1444172"/>
          </a:xfrm>
        </p:grpSpPr>
        <p:sp>
          <p:nvSpPr>
            <p:cNvPr id="16" name="矩形 15"/>
            <p:cNvSpPr/>
            <p:nvPr/>
          </p:nvSpPr>
          <p:spPr>
            <a:xfrm>
              <a:off x="4123344" y="1012874"/>
              <a:ext cx="3338289" cy="231394"/>
            </a:xfrm>
            <a:prstGeom prst="rect">
              <a:avLst/>
            </a:prstGeom>
            <a:solidFill>
              <a:srgbClr val="EF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p:nvSpPr>
          <p:spPr>
            <a:xfrm>
              <a:off x="4108737" y="659493"/>
              <a:ext cx="4584163" cy="1444172"/>
            </a:xfrm>
            <a:prstGeom prst="rect">
              <a:avLst/>
            </a:prstGeom>
            <a:noFill/>
          </p:spPr>
          <p:txBody>
            <a:bodyPr vert="horz" wrap="square" rtlCol="0">
              <a:noAutofit/>
            </a:bodyPr>
            <a:lstStyle/>
            <a:p>
              <a:pPr algn="ctr"/>
              <a:r>
                <a:rPr lang="en-US" altLang="zh-CN" sz="3600" dirty="0">
                  <a:solidFill>
                    <a:schemeClr val="bg2">
                      <a:lumMod val="50000"/>
                    </a:schemeClr>
                  </a:solidFill>
                  <a:uFillTx/>
                  <a:latin typeface="Times New Roman" panose="02020603050405020304" charset="0"/>
                  <a:ea typeface="+mj-ea"/>
                  <a:cs typeface="Times New Roman" panose="02020603050405020304" charset="0"/>
                  <a:sym typeface="+mn-ea"/>
                </a:rPr>
                <a:t>03.The Influence of Danmu</a:t>
              </a:r>
              <a:endParaRPr lang="en-US" altLang="zh-CN" sz="3600" spc="-400" dirty="0">
                <a:solidFill>
                  <a:schemeClr val="bg2">
                    <a:lumMod val="50000"/>
                  </a:schemeClr>
                </a:solidFill>
                <a:uFillTx/>
                <a:latin typeface="Times New Roman" panose="02020603050405020304" charset="0"/>
                <a:ea typeface="+mj-ea"/>
                <a:cs typeface="Times New Roman" panose="02020603050405020304" charset="0"/>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0" y="0"/>
            <a:ext cx="12192000" cy="6858000"/>
          </a:xfrm>
          <a:prstGeom prst="roundRect">
            <a:avLst>
              <a:gd name="adj" fmla="val 0"/>
            </a:avLst>
          </a:prstGeom>
          <a:gradFill flip="none" rotWithShape="1">
            <a:gsLst>
              <a:gs pos="0">
                <a:srgbClr val="E5DFCC"/>
              </a:gs>
              <a:gs pos="56000">
                <a:srgbClr val="F7F0E7"/>
              </a:gs>
              <a:gs pos="100000">
                <a:srgbClr val="E8DDCC"/>
              </a:gs>
            </a:gsLst>
            <a:lin ang="81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树上的叶子&#10;&#10;描述已自动生成"/>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45784"/>
          <a:stretch>
            <a:fillRect/>
          </a:stretch>
        </p:blipFill>
        <p:spPr>
          <a:xfrm>
            <a:off x="0" y="0"/>
            <a:ext cx="3422134" cy="2473052"/>
          </a:xfrm>
          <a:custGeom>
            <a:avLst/>
            <a:gdLst>
              <a:gd name="connsiteX0" fmla="*/ 0 w 3422134"/>
              <a:gd name="connsiteY0" fmla="*/ 0 h 2473052"/>
              <a:gd name="connsiteX1" fmla="*/ 3422134 w 3422134"/>
              <a:gd name="connsiteY1" fmla="*/ 0 h 2473052"/>
              <a:gd name="connsiteX2" fmla="*/ 3422134 w 3422134"/>
              <a:gd name="connsiteY2" fmla="*/ 2473052 h 2473052"/>
              <a:gd name="connsiteX3" fmla="*/ 0 w 3422134"/>
              <a:gd name="connsiteY3" fmla="*/ 2473052 h 2473052"/>
            </a:gdLst>
            <a:ahLst/>
            <a:cxnLst>
              <a:cxn ang="0">
                <a:pos x="connsiteX0" y="connsiteY0"/>
              </a:cxn>
              <a:cxn ang="0">
                <a:pos x="connsiteX1" y="connsiteY1"/>
              </a:cxn>
              <a:cxn ang="0">
                <a:pos x="connsiteX2" y="connsiteY2"/>
              </a:cxn>
              <a:cxn ang="0">
                <a:pos x="connsiteX3" y="connsiteY3"/>
              </a:cxn>
            </a:cxnLst>
            <a:rect l="l" t="t" r="r" b="b"/>
            <a:pathLst>
              <a:path w="3422134" h="2473052">
                <a:moveTo>
                  <a:pt x="0" y="0"/>
                </a:moveTo>
                <a:lnTo>
                  <a:pt x="3422134" y="0"/>
                </a:lnTo>
                <a:lnTo>
                  <a:pt x="3422134" y="2473052"/>
                </a:lnTo>
                <a:lnTo>
                  <a:pt x="0" y="2473052"/>
                </a:lnTo>
                <a:close/>
              </a:path>
            </a:pathLst>
          </a:custGeom>
          <a:effectLst>
            <a:outerShdw blurRad="127000" dist="139700" dir="2700000" algn="tl" rotWithShape="0">
              <a:schemeClr val="tx1">
                <a:lumMod val="75000"/>
                <a:lumOff val="25000"/>
                <a:alpha val="34000"/>
              </a:schemeClr>
            </a:outerShdw>
          </a:effectLst>
        </p:spPr>
      </p:pic>
      <p:sp>
        <p:nvSpPr>
          <p:cNvPr id="6" name="文本框 5"/>
          <p:cNvSpPr txBox="1"/>
          <p:nvPr/>
        </p:nvSpPr>
        <p:spPr>
          <a:xfrm>
            <a:off x="323850" y="1911350"/>
            <a:ext cx="11636375" cy="4671060"/>
          </a:xfrm>
          <a:prstGeom prst="rect">
            <a:avLst/>
          </a:prstGeom>
          <a:noFill/>
        </p:spPr>
        <p:txBody>
          <a:bodyPr vert="horz" wrap="square" rtlCol="0">
            <a:noAutofit/>
          </a:bodyPr>
          <a:lstStyle/>
          <a:p>
            <a:pPr>
              <a:lnSpc>
                <a:spcPct val="130000"/>
              </a:lnSpc>
            </a:pPr>
            <a:r>
              <a:rPr lang="en-US" altLang="zh-CN" sz="2400" dirty="0">
                <a:solidFill>
                  <a:schemeClr val="tx1">
                    <a:lumMod val="65000"/>
                    <a:lumOff val="35000"/>
                  </a:schemeClr>
                </a:solidFill>
                <a:latin typeface="Times New Roman" panose="02020603050405020304" charset="0"/>
                <a:cs typeface="Times New Roman" panose="02020603050405020304" charset="0"/>
              </a:rPr>
              <a:t>2. the bad influence of danmu comments</a:t>
            </a:r>
            <a:endParaRPr lang="en-US" altLang="zh-CN" sz="2400" dirty="0">
              <a:solidFill>
                <a:schemeClr val="tx1">
                  <a:lumMod val="65000"/>
                  <a:lumOff val="35000"/>
                </a:schemeClr>
              </a:solidFill>
              <a:latin typeface="Times New Roman" panose="02020603050405020304" charset="0"/>
              <a:cs typeface="Times New Roman" panose="02020603050405020304" charset="0"/>
            </a:endParaRPr>
          </a:p>
          <a:p>
            <a:pPr marL="342900" indent="-342900">
              <a:lnSpc>
                <a:spcPct val="130000"/>
              </a:lnSpc>
              <a:buFont typeface="Arial" panose="020B0604020202020204" pitchFamily="34" charset="0"/>
              <a:buChar char="•"/>
            </a:pPr>
            <a:r>
              <a:rPr lang="en-US" altLang="zh-CN" sz="2400" dirty="0">
                <a:solidFill>
                  <a:schemeClr val="tx1">
                    <a:lumMod val="65000"/>
                    <a:lumOff val="35000"/>
                  </a:schemeClr>
                </a:solidFill>
                <a:latin typeface="Times New Roman" panose="02020603050405020304" charset="0"/>
                <a:cs typeface="Times New Roman" panose="02020603050405020304" charset="0"/>
              </a:rPr>
              <a:t>distinguishing between reliable and unreliable information becomes more difficult</a:t>
            </a:r>
            <a:endParaRPr lang="en-US" altLang="zh-CN" sz="2400" dirty="0">
              <a:solidFill>
                <a:schemeClr val="tx1">
                  <a:lumMod val="65000"/>
                  <a:lumOff val="35000"/>
                </a:schemeClr>
              </a:solidFill>
              <a:latin typeface="Times New Roman" panose="02020603050405020304" charset="0"/>
              <a:cs typeface="Times New Roman" panose="02020603050405020304" charset="0"/>
            </a:endParaRPr>
          </a:p>
          <a:p>
            <a:pPr marL="342900" indent="-342900">
              <a:lnSpc>
                <a:spcPct val="130000"/>
              </a:lnSpc>
              <a:buFont typeface="Arial" panose="020B0604020202020204" pitchFamily="34" charset="0"/>
              <a:buChar char="•"/>
            </a:pPr>
            <a:r>
              <a:rPr lang="en-US" altLang="zh-CN" sz="2400" dirty="0">
                <a:solidFill>
                  <a:schemeClr val="tx1">
                    <a:lumMod val="65000"/>
                    <a:lumOff val="35000"/>
                  </a:schemeClr>
                </a:solidFill>
                <a:latin typeface="Times New Roman" panose="02020603050405020304" charset="0"/>
                <a:cs typeface="Times New Roman" panose="02020603050405020304" charset="0"/>
              </a:rPr>
              <a:t>harmful danmu might already cause psychological harm to users before being screened and removed</a:t>
            </a:r>
            <a:endParaRPr lang="en-US" altLang="zh-CN" sz="2400" dirty="0">
              <a:solidFill>
                <a:schemeClr val="tx1">
                  <a:lumMod val="65000"/>
                  <a:lumOff val="35000"/>
                </a:schemeClr>
              </a:solidFill>
              <a:latin typeface="Times New Roman" panose="02020603050405020304" charset="0"/>
              <a:cs typeface="Times New Roman" panose="02020603050405020304" charset="0"/>
            </a:endParaRPr>
          </a:p>
          <a:p>
            <a:pPr marL="342900" indent="-342900">
              <a:lnSpc>
                <a:spcPct val="130000"/>
              </a:lnSpc>
              <a:buFont typeface="Arial" panose="020B0604020202020204" pitchFamily="34" charset="0"/>
              <a:buChar char="•"/>
            </a:pPr>
            <a:r>
              <a:rPr lang="en-US" altLang="zh-CN" sz="2400" dirty="0">
                <a:solidFill>
                  <a:schemeClr val="tx1">
                    <a:lumMod val="65000"/>
                    <a:lumOff val="35000"/>
                  </a:schemeClr>
                </a:solidFill>
                <a:latin typeface="Times New Roman" panose="02020603050405020304" charset="0"/>
                <a:cs typeface="Times New Roman" panose="02020603050405020304" charset="0"/>
              </a:rPr>
              <a:t>excessively dense danmu or those with varying colors and fonts can block parts of the video,disrupting the viewing experience</a:t>
            </a:r>
            <a:endParaRPr lang="en-US" altLang="zh-CN" sz="2400" dirty="0">
              <a:solidFill>
                <a:schemeClr val="tx1">
                  <a:lumMod val="65000"/>
                  <a:lumOff val="35000"/>
                </a:schemeClr>
              </a:solidFill>
              <a:latin typeface="Times New Roman" panose="02020603050405020304" charset="0"/>
              <a:cs typeface="Times New Roman" panose="02020603050405020304" charset="0"/>
            </a:endParaRPr>
          </a:p>
          <a:p>
            <a:pPr marL="342900" indent="-342900">
              <a:lnSpc>
                <a:spcPct val="130000"/>
              </a:lnSpc>
              <a:buFont typeface="Arial" panose="020B0604020202020204" pitchFamily="34" charset="0"/>
              <a:buChar char="•"/>
            </a:pPr>
            <a:r>
              <a:rPr lang="en-US" altLang="zh-CN" sz="2400" dirty="0">
                <a:solidFill>
                  <a:schemeClr val="tx1">
                    <a:lumMod val="65000"/>
                    <a:lumOff val="35000"/>
                  </a:schemeClr>
                </a:solidFill>
                <a:latin typeface="Times New Roman" panose="02020603050405020304" charset="0"/>
                <a:cs typeface="Times New Roman" panose="02020603050405020304" charset="0"/>
              </a:rPr>
              <a:t>may lead to information overload and increase the cognitive burden during viewing</a:t>
            </a:r>
            <a:endParaRPr lang="en-US" altLang="zh-CN" sz="2400" dirty="0">
              <a:solidFill>
                <a:schemeClr val="tx1">
                  <a:lumMod val="65000"/>
                  <a:lumOff val="35000"/>
                </a:schemeClr>
              </a:solidFill>
              <a:latin typeface="Times New Roman" panose="02020603050405020304" charset="0"/>
              <a:cs typeface="Times New Roman" panose="02020603050405020304" charset="0"/>
            </a:endParaRPr>
          </a:p>
        </p:txBody>
      </p:sp>
      <p:sp>
        <p:nvSpPr>
          <p:cNvPr id="3" name="文本框 2"/>
          <p:cNvSpPr txBox="1"/>
          <p:nvPr/>
        </p:nvSpPr>
        <p:spPr>
          <a:xfrm>
            <a:off x="2280285" y="102235"/>
            <a:ext cx="8999855" cy="872490"/>
          </a:xfrm>
          <a:prstGeom prst="rect">
            <a:avLst/>
          </a:prstGeom>
          <a:noFill/>
        </p:spPr>
        <p:txBody>
          <a:bodyPr vert="horz" wrap="square" rtlCol="0">
            <a:noAutofit/>
          </a:bodyPr>
          <a:lstStyle/>
          <a:p>
            <a:pPr algn="ctr"/>
            <a:r>
              <a:rPr lang="en-US" altLang="zh-CN" sz="5400" dirty="0">
                <a:solidFill>
                  <a:schemeClr val="bg2">
                    <a:lumMod val="50000"/>
                  </a:schemeClr>
                </a:solidFill>
                <a:uFillTx/>
                <a:latin typeface="Times New Roman" panose="02020603050405020304" charset="0"/>
                <a:ea typeface="+mj-ea"/>
                <a:cs typeface="Times New Roman" panose="02020603050405020304" charset="0"/>
                <a:sym typeface="+mn-ea"/>
              </a:rPr>
              <a:t>03.The Influence of Danmu</a:t>
            </a:r>
            <a:endParaRPr lang="zh-CN" altLang="en-US" sz="5400" spc="-800" dirty="0">
              <a:solidFill>
                <a:schemeClr val="tx2"/>
              </a:solidFill>
              <a:uFillTx/>
              <a:latin typeface="MiSans Light" panose="00000400000000000000" pitchFamily="2" charset="-122"/>
              <a:ea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0" y="0"/>
            <a:ext cx="12192000" cy="6858000"/>
          </a:xfrm>
          <a:prstGeom prst="roundRect">
            <a:avLst>
              <a:gd name="adj" fmla="val 0"/>
            </a:avLst>
          </a:prstGeom>
          <a:gradFill flip="none" rotWithShape="1">
            <a:gsLst>
              <a:gs pos="0">
                <a:srgbClr val="E5DFCC"/>
              </a:gs>
              <a:gs pos="56000">
                <a:srgbClr val="F7F0E7"/>
              </a:gs>
              <a:gs pos="100000">
                <a:srgbClr val="E8DDCC"/>
              </a:gs>
            </a:gsLst>
            <a:lin ang="81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12652" y="426891"/>
            <a:ext cx="11366696" cy="6077243"/>
          </a:xfrm>
          <a:prstGeom prst="rect">
            <a:avLst/>
          </a:prstGeom>
          <a:solidFill>
            <a:schemeClr val="bg1"/>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descr="树上的叶子&#10;&#10;描述已自动生成"/>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5121" t="56030"/>
          <a:stretch>
            <a:fillRect/>
          </a:stretch>
        </p:blipFill>
        <p:spPr>
          <a:xfrm>
            <a:off x="0" y="0"/>
            <a:ext cx="2219018" cy="1448972"/>
          </a:xfrm>
          <a:custGeom>
            <a:avLst/>
            <a:gdLst>
              <a:gd name="connsiteX0" fmla="*/ 0 w 2219018"/>
              <a:gd name="connsiteY0" fmla="*/ 0 h 1448972"/>
              <a:gd name="connsiteX1" fmla="*/ 2219018 w 2219018"/>
              <a:gd name="connsiteY1" fmla="*/ 0 h 1448972"/>
              <a:gd name="connsiteX2" fmla="*/ 2219018 w 2219018"/>
              <a:gd name="connsiteY2" fmla="*/ 1448972 h 1448972"/>
              <a:gd name="connsiteX3" fmla="*/ 0 w 2219018"/>
              <a:gd name="connsiteY3" fmla="*/ 1448972 h 1448972"/>
            </a:gdLst>
            <a:ahLst/>
            <a:cxnLst>
              <a:cxn ang="0">
                <a:pos x="connsiteX0" y="connsiteY0"/>
              </a:cxn>
              <a:cxn ang="0">
                <a:pos x="connsiteX1" y="connsiteY1"/>
              </a:cxn>
              <a:cxn ang="0">
                <a:pos x="connsiteX2" y="connsiteY2"/>
              </a:cxn>
              <a:cxn ang="0">
                <a:pos x="connsiteX3" y="connsiteY3"/>
              </a:cxn>
            </a:cxnLst>
            <a:rect l="l" t="t" r="r" b="b"/>
            <a:pathLst>
              <a:path w="2219018" h="1448972">
                <a:moveTo>
                  <a:pt x="0" y="0"/>
                </a:moveTo>
                <a:lnTo>
                  <a:pt x="2219018" y="0"/>
                </a:lnTo>
                <a:lnTo>
                  <a:pt x="2219018" y="1448972"/>
                </a:lnTo>
                <a:lnTo>
                  <a:pt x="0" y="1448972"/>
                </a:lnTo>
                <a:close/>
              </a:path>
            </a:pathLst>
          </a:custGeom>
          <a:effectLst>
            <a:outerShdw blurRad="127000" dist="139700" dir="2700000" algn="tl" rotWithShape="0">
              <a:schemeClr val="tx1">
                <a:lumMod val="75000"/>
                <a:lumOff val="25000"/>
                <a:alpha val="34000"/>
              </a:schemeClr>
            </a:outerShdw>
          </a:effectLst>
        </p:spPr>
      </p:pic>
      <p:sp>
        <p:nvSpPr>
          <p:cNvPr id="34" name="文本框 33"/>
          <p:cNvSpPr txBox="1"/>
          <p:nvPr/>
        </p:nvSpPr>
        <p:spPr>
          <a:xfrm>
            <a:off x="842645" y="1357630"/>
            <a:ext cx="6139815" cy="4556760"/>
          </a:xfrm>
          <a:prstGeom prst="rect">
            <a:avLst/>
          </a:prstGeom>
          <a:noFill/>
        </p:spPr>
        <p:txBody>
          <a:bodyPr vert="horz" wrap="square" rtlCol="0">
            <a:noAutofit/>
          </a:bodyPr>
          <a:lstStyle/>
          <a:p>
            <a:pPr indent="609600" algn="just" fontAlgn="auto">
              <a:lnSpc>
                <a:spcPct val="150000"/>
              </a:lnSpc>
              <a:extLst>
                <a:ext uri="{35155182-B16C-46BC-9424-99874614C6A1}">
                  <wpsdc:indentchars xmlns:wpsdc="http://www.wps.cn/officeDocument/2017/drawingmlCustomData" val="200" checksum="4158780845"/>
                </a:ext>
              </a:extLst>
            </a:pPr>
            <a:r>
              <a:rPr lang="en-US" altLang="zh-CN" sz="2400" dirty="0">
                <a:solidFill>
                  <a:schemeClr val="tx2"/>
                </a:solidFill>
                <a:uFillTx/>
                <a:latin typeface="Times New Roman" panose="02020603050405020304" charset="0"/>
                <a:ea typeface="+mj-ea"/>
              </a:rPr>
              <a:t>Danmu, as a unique type of online comment created by users and platforms, is playing an increasing important role in Chinese online culture. With its deep adoption by most major online video platforms in China, it will adapt itself as the ever evolving society. It can be utilized as an effective indicator of our online culture, and to serve us in our culture lives.</a:t>
            </a:r>
            <a:endParaRPr lang="en-US" altLang="zh-CN" sz="2400" dirty="0">
              <a:solidFill>
                <a:schemeClr val="tx2"/>
              </a:solidFill>
              <a:uFillTx/>
              <a:latin typeface="Times New Roman" panose="02020603050405020304" charset="0"/>
              <a:ea typeface="+mj-ea"/>
            </a:endParaRPr>
          </a:p>
        </p:txBody>
      </p:sp>
      <p:pic>
        <p:nvPicPr>
          <p:cNvPr id="9" name="图片占位符 8" descr="桌子上放着花瓶&#10;&#10;中度可信度描述已自动生成"/>
          <p:cNvPicPr>
            <a:picLocks noGrp="1" noChangeAspect="1"/>
          </p:cNvPicPr>
          <p:nvPr>
            <p:ph type="pic" idx="13"/>
          </p:nvPr>
        </p:nvPicPr>
        <p:blipFill>
          <a:blip r:embed="rId2"/>
          <a:srcRect l="22048" r="22048"/>
          <a:stretch>
            <a:fillRect/>
          </a:stretch>
        </p:blipFill>
        <p:spPr>
          <a:xfrm>
            <a:off x="7205516" y="1448971"/>
            <a:ext cx="3515688" cy="4466045"/>
          </a:xfrm>
        </p:spPr>
      </p:pic>
      <p:grpSp>
        <p:nvGrpSpPr>
          <p:cNvPr id="28" name="组合 27"/>
          <p:cNvGrpSpPr/>
          <p:nvPr/>
        </p:nvGrpSpPr>
        <p:grpSpPr>
          <a:xfrm>
            <a:off x="1244599" y="551180"/>
            <a:ext cx="3488789" cy="645160"/>
            <a:chOff x="4108737" y="659493"/>
            <a:chExt cx="3357880" cy="645160"/>
          </a:xfrm>
        </p:grpSpPr>
        <p:sp>
          <p:nvSpPr>
            <p:cNvPr id="17" name="矩形 16"/>
            <p:cNvSpPr/>
            <p:nvPr/>
          </p:nvSpPr>
          <p:spPr>
            <a:xfrm>
              <a:off x="4123344" y="1012874"/>
              <a:ext cx="3338289" cy="231394"/>
            </a:xfrm>
            <a:prstGeom prst="rect">
              <a:avLst/>
            </a:prstGeom>
            <a:solidFill>
              <a:srgbClr val="EF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4108737" y="659493"/>
              <a:ext cx="3357880" cy="645160"/>
            </a:xfrm>
            <a:prstGeom prst="rect">
              <a:avLst/>
            </a:prstGeom>
            <a:noFill/>
          </p:spPr>
          <p:txBody>
            <a:bodyPr vert="horz" wrap="square" rtlCol="0">
              <a:spAutoFit/>
            </a:bodyPr>
            <a:lstStyle/>
            <a:p>
              <a:pPr algn="ctr"/>
              <a:r>
                <a:rPr lang="en-US" altLang="zh-CN" sz="3600" dirty="0">
                  <a:solidFill>
                    <a:schemeClr val="bg2">
                      <a:lumMod val="50000"/>
                    </a:schemeClr>
                  </a:solidFill>
                  <a:uFillTx/>
                  <a:latin typeface="Times New Roman" panose="02020603050405020304" charset="0"/>
                  <a:ea typeface="+mj-ea"/>
                  <a:cs typeface="Times New Roman" panose="02020603050405020304" charset="0"/>
                  <a:sym typeface="+mn-ea"/>
                </a:rPr>
                <a:t>04.Conclusion</a:t>
              </a:r>
              <a:endParaRPr lang="zh-CN" altLang="en-US" sz="3600" spc="-400" dirty="0">
                <a:solidFill>
                  <a:schemeClr val="tx2"/>
                </a:solidFill>
                <a:uFillTx/>
                <a:latin typeface="MiSans Light" panose="00000400000000000000" pitchFamily="2" charset="-122"/>
                <a:ea typeface="+mj-e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0" y="0"/>
            <a:ext cx="12192000" cy="6858000"/>
          </a:xfrm>
          <a:prstGeom prst="roundRect">
            <a:avLst>
              <a:gd name="adj" fmla="val 0"/>
            </a:avLst>
          </a:prstGeom>
          <a:gradFill flip="none" rotWithShape="1">
            <a:gsLst>
              <a:gs pos="0">
                <a:srgbClr val="E5DFCC"/>
              </a:gs>
              <a:gs pos="56000">
                <a:srgbClr val="F7F0E7"/>
              </a:gs>
              <a:gs pos="100000">
                <a:srgbClr val="E8DDCC"/>
              </a:gs>
            </a:gsLst>
            <a:lin ang="81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74320" y="407670"/>
            <a:ext cx="11528425" cy="6076950"/>
          </a:xfrm>
          <a:prstGeom prst="rect">
            <a:avLst/>
          </a:prstGeom>
          <a:solidFill>
            <a:schemeClr val="bg1">
              <a:alpha val="60000"/>
            </a:schemeClr>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endParaRPr lang="zh-CN" altLang="en-US" dirty="0"/>
          </a:p>
        </p:txBody>
      </p:sp>
      <p:pic>
        <p:nvPicPr>
          <p:cNvPr id="9" name="图片占位符 8" descr="桌子上放着一盆植物&#10;&#10;低可信度描述已自动生成"/>
          <p:cNvPicPr>
            <a:picLocks noGrp="1" noChangeAspect="1"/>
          </p:cNvPicPr>
          <p:nvPr>
            <p:ph type="pic" idx="13"/>
          </p:nvPr>
        </p:nvPicPr>
        <p:blipFill>
          <a:blip r:embed="rId1" cstate="print">
            <a:extLst>
              <a:ext uri="{28A0092B-C50C-407E-A947-70E740481C1C}">
                <a14:useLocalDpi xmlns:a14="http://schemas.microsoft.com/office/drawing/2010/main" val="0"/>
              </a:ext>
            </a:extLst>
          </a:blip>
          <a:srcRect t="14100" b="14100"/>
          <a:stretch>
            <a:fillRect/>
          </a:stretch>
        </p:blipFill>
        <p:spPr>
          <a:xfrm>
            <a:off x="449580" y="1413510"/>
            <a:ext cx="7728585" cy="4427855"/>
          </a:xfrm>
          <a:ln>
            <a:noFill/>
          </a:ln>
        </p:spPr>
      </p:pic>
      <p:sp>
        <p:nvSpPr>
          <p:cNvPr id="10" name="矩形 9"/>
          <p:cNvSpPr/>
          <p:nvPr/>
        </p:nvSpPr>
        <p:spPr>
          <a:xfrm>
            <a:off x="4546908" y="2568507"/>
            <a:ext cx="3377892" cy="1356158"/>
          </a:xfrm>
          <a:prstGeom prst="rect">
            <a:avLst/>
          </a:prstGeom>
          <a:solidFill>
            <a:schemeClr val="accent2">
              <a:lumMod val="60000"/>
              <a:lumOff val="40000"/>
            </a:schemeClr>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50000"/>
                </a:schemeClr>
              </a:solidFill>
            </a:endParaRPr>
          </a:p>
        </p:txBody>
      </p:sp>
      <p:pic>
        <p:nvPicPr>
          <p:cNvPr id="31" name="图片 30" descr="树上的叶子&#10;&#10;描述已自动生成"/>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5511" t="50053"/>
          <a:stretch>
            <a:fillRect/>
          </a:stretch>
        </p:blipFill>
        <p:spPr>
          <a:xfrm rot="16200000">
            <a:off x="-239843" y="5192542"/>
            <a:ext cx="1905300" cy="1425614"/>
          </a:xfrm>
          <a:custGeom>
            <a:avLst/>
            <a:gdLst>
              <a:gd name="connsiteX0" fmla="*/ 1905300 w 1905300"/>
              <a:gd name="connsiteY0" fmla="*/ 0 h 1425614"/>
              <a:gd name="connsiteX1" fmla="*/ 1905300 w 1905300"/>
              <a:gd name="connsiteY1" fmla="*/ 1425614 h 1425614"/>
              <a:gd name="connsiteX2" fmla="*/ 0 w 1905300"/>
              <a:gd name="connsiteY2" fmla="*/ 1425614 h 1425614"/>
              <a:gd name="connsiteX3" fmla="*/ 0 w 1905300"/>
              <a:gd name="connsiteY3" fmla="*/ 0 h 1425614"/>
            </a:gdLst>
            <a:ahLst/>
            <a:cxnLst>
              <a:cxn ang="0">
                <a:pos x="connsiteX0" y="connsiteY0"/>
              </a:cxn>
              <a:cxn ang="0">
                <a:pos x="connsiteX1" y="connsiteY1"/>
              </a:cxn>
              <a:cxn ang="0">
                <a:pos x="connsiteX2" y="connsiteY2"/>
              </a:cxn>
              <a:cxn ang="0">
                <a:pos x="connsiteX3" y="connsiteY3"/>
              </a:cxn>
            </a:cxnLst>
            <a:rect l="l" t="t" r="r" b="b"/>
            <a:pathLst>
              <a:path w="1905300" h="1425614">
                <a:moveTo>
                  <a:pt x="1905300" y="0"/>
                </a:moveTo>
                <a:lnTo>
                  <a:pt x="1905300" y="1425614"/>
                </a:lnTo>
                <a:lnTo>
                  <a:pt x="0" y="1425614"/>
                </a:lnTo>
                <a:lnTo>
                  <a:pt x="0" y="0"/>
                </a:lnTo>
                <a:close/>
              </a:path>
            </a:pathLst>
          </a:custGeom>
          <a:effectLst>
            <a:outerShdw blurRad="127000" dist="139700" dir="2700000" algn="tl" rotWithShape="0">
              <a:schemeClr val="tx1">
                <a:lumMod val="75000"/>
                <a:lumOff val="25000"/>
                <a:alpha val="34000"/>
              </a:schemeClr>
            </a:outerShdw>
          </a:effectLst>
        </p:spPr>
      </p:pic>
      <p:sp>
        <p:nvSpPr>
          <p:cNvPr id="12" name="矩形 11"/>
          <p:cNvSpPr/>
          <p:nvPr/>
        </p:nvSpPr>
        <p:spPr>
          <a:xfrm>
            <a:off x="4546908" y="4228341"/>
            <a:ext cx="3377892" cy="1356158"/>
          </a:xfrm>
          <a:prstGeom prst="rect">
            <a:avLst/>
          </a:prstGeom>
          <a:solidFill>
            <a:schemeClr val="bg1"/>
          </a:solidFill>
          <a:ln>
            <a:noFill/>
          </a:ln>
          <a:effectLst>
            <a:outerShdw blurRad="330200" dist="241300" dir="5400000" algn="t" rotWithShape="0">
              <a:srgbClr val="CCB38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823885" y="3190495"/>
            <a:ext cx="2845500" cy="491490"/>
          </a:xfrm>
          <a:prstGeom prst="rect">
            <a:avLst/>
          </a:prstGeom>
          <a:noFill/>
        </p:spPr>
        <p:txBody>
          <a:bodyPr vert="horz" wrap="square" rtlCol="0">
            <a:spAutoFit/>
          </a:bodyPr>
          <a:lstStyle/>
          <a:p>
            <a:pPr>
              <a:lnSpc>
                <a:spcPct val="130000"/>
              </a:lnSpc>
              <a:spcAft>
                <a:spcPts val="600"/>
              </a:spcAft>
            </a:pPr>
            <a:r>
              <a:rPr lang="zh-CN" altLang="en-US" sz="2000" dirty="0">
                <a:solidFill>
                  <a:schemeClr val="bg1"/>
                </a:solidFill>
                <a:latin typeface="华文仿宋" panose="02010600040101010101" charset="-122"/>
                <a:ea typeface="华文仿宋" panose="02010600040101010101" charset="-122"/>
                <a:cs typeface="华文仿宋" panose="02010600040101010101" charset="-122"/>
              </a:rPr>
              <a:t>腾讯视频、</a:t>
            </a:r>
            <a:r>
              <a:rPr lang="en-US" altLang="zh-CN" sz="2000" dirty="0">
                <a:solidFill>
                  <a:schemeClr val="bg1"/>
                </a:solidFill>
                <a:latin typeface="华文仿宋" panose="02010600040101010101" charset="-122"/>
                <a:ea typeface="华文仿宋" panose="02010600040101010101" charset="-122"/>
                <a:cs typeface="华文仿宋" panose="02010600040101010101" charset="-122"/>
              </a:rPr>
              <a:t>bilibili</a:t>
            </a:r>
            <a:endParaRPr lang="en-US" altLang="zh-CN" sz="2000" dirty="0">
              <a:solidFill>
                <a:schemeClr val="bg1"/>
              </a:solidFill>
              <a:latin typeface="华文仿宋" panose="02010600040101010101" charset="-122"/>
              <a:ea typeface="华文仿宋" panose="02010600040101010101" charset="-122"/>
              <a:cs typeface="华文仿宋" panose="02010600040101010101" charset="-122"/>
            </a:endParaRPr>
          </a:p>
        </p:txBody>
      </p:sp>
      <p:sp>
        <p:nvSpPr>
          <p:cNvPr id="25" name="文本框 24"/>
          <p:cNvSpPr txBox="1"/>
          <p:nvPr/>
        </p:nvSpPr>
        <p:spPr>
          <a:xfrm>
            <a:off x="4823884" y="2786459"/>
            <a:ext cx="1940289" cy="521970"/>
          </a:xfrm>
          <a:prstGeom prst="rect">
            <a:avLst/>
          </a:prstGeom>
          <a:solidFill>
            <a:schemeClr val="accent2">
              <a:lumMod val="60000"/>
              <a:lumOff val="40000"/>
            </a:schemeClr>
          </a:solidFill>
        </p:spPr>
        <p:txBody>
          <a:bodyPr vert="horz" wrap="square" rtlCol="0">
            <a:spAutoFit/>
          </a:bodyPr>
          <a:lstStyle/>
          <a:p>
            <a:r>
              <a:rPr lang="zh-CN" altLang="en-US" sz="2800" dirty="0">
                <a:solidFill>
                  <a:schemeClr val="bg1"/>
                </a:solidFill>
                <a:uFillTx/>
                <a:latin typeface="华文仿宋" panose="02010600040101010101" charset="-122"/>
                <a:ea typeface="华文仿宋" panose="02010600040101010101" charset="-122"/>
              </a:rPr>
              <a:t>图片来源</a:t>
            </a:r>
            <a:endParaRPr lang="zh-CN" altLang="en-US" sz="2800" dirty="0">
              <a:solidFill>
                <a:schemeClr val="bg1"/>
              </a:solidFill>
              <a:uFillTx/>
              <a:latin typeface="华文仿宋" panose="02010600040101010101" charset="-122"/>
              <a:ea typeface="华文仿宋" panose="02010600040101010101" charset="-122"/>
            </a:endParaRPr>
          </a:p>
        </p:txBody>
      </p:sp>
      <p:sp>
        <p:nvSpPr>
          <p:cNvPr id="26" name="文本框 25"/>
          <p:cNvSpPr txBox="1"/>
          <p:nvPr/>
        </p:nvSpPr>
        <p:spPr>
          <a:xfrm>
            <a:off x="4823885" y="4844864"/>
            <a:ext cx="2845500" cy="491490"/>
          </a:xfrm>
          <a:prstGeom prst="rect">
            <a:avLst/>
          </a:prstGeom>
          <a:noFill/>
        </p:spPr>
        <p:txBody>
          <a:bodyPr vert="horz" wrap="square" rtlCol="0">
            <a:spAutoFit/>
          </a:bodyPr>
          <a:lstStyle/>
          <a:p>
            <a:pPr>
              <a:lnSpc>
                <a:spcPct val="130000"/>
              </a:lnSpc>
              <a:spcAft>
                <a:spcPts val="600"/>
              </a:spcAft>
            </a:pPr>
            <a:r>
              <a:rPr lang="zh-CN" altLang="en-US" sz="2000" dirty="0">
                <a:solidFill>
                  <a:schemeClr val="tx2"/>
                </a:solidFill>
                <a:uFillTx/>
                <a:latin typeface="华文仿宋" panose="02010600040101010101" charset="-122"/>
                <a:ea typeface="华文仿宋" panose="02010600040101010101" charset="-122"/>
                <a:cs typeface="华文仿宋" panose="02010600040101010101" charset="-122"/>
              </a:rPr>
              <a:t>课本、</a:t>
            </a:r>
            <a:r>
              <a:rPr lang="en-US" altLang="zh-CN" sz="2000" dirty="0">
                <a:solidFill>
                  <a:schemeClr val="tx2"/>
                </a:solidFill>
                <a:uFillTx/>
                <a:latin typeface="华文仿宋" panose="02010600040101010101" charset="-122"/>
                <a:ea typeface="华文仿宋" panose="02010600040101010101" charset="-122"/>
                <a:cs typeface="华文仿宋" panose="02010600040101010101" charset="-122"/>
              </a:rPr>
              <a:t>deepseek</a:t>
            </a:r>
            <a:endParaRPr lang="en-US" altLang="zh-CN" sz="2000" dirty="0">
              <a:solidFill>
                <a:schemeClr val="tx2"/>
              </a:solidFill>
              <a:uFillTx/>
              <a:latin typeface="华文仿宋" panose="02010600040101010101" charset="-122"/>
              <a:ea typeface="华文仿宋" panose="02010600040101010101" charset="-122"/>
              <a:cs typeface="华文仿宋" panose="02010600040101010101" charset="-122"/>
            </a:endParaRPr>
          </a:p>
        </p:txBody>
      </p:sp>
      <p:sp>
        <p:nvSpPr>
          <p:cNvPr id="27" name="文本框 26"/>
          <p:cNvSpPr txBox="1"/>
          <p:nvPr/>
        </p:nvSpPr>
        <p:spPr>
          <a:xfrm>
            <a:off x="4823884" y="4440828"/>
            <a:ext cx="1940289" cy="521970"/>
          </a:xfrm>
          <a:prstGeom prst="rect">
            <a:avLst/>
          </a:prstGeom>
          <a:noFill/>
        </p:spPr>
        <p:txBody>
          <a:bodyPr vert="horz" wrap="square" rtlCol="0">
            <a:spAutoFit/>
          </a:bodyPr>
          <a:lstStyle/>
          <a:p>
            <a:r>
              <a:rPr lang="zh-CN" altLang="en-US" sz="2800" dirty="0">
                <a:solidFill>
                  <a:schemeClr val="tx2"/>
                </a:solidFill>
                <a:uFillTx/>
                <a:latin typeface="华文仿宋" panose="02010600040101010101" charset="-122"/>
                <a:ea typeface="华文仿宋" panose="02010600040101010101" charset="-122"/>
              </a:rPr>
              <a:t>文本来源</a:t>
            </a:r>
            <a:endParaRPr lang="zh-CN" altLang="en-US" sz="2800" dirty="0">
              <a:solidFill>
                <a:schemeClr val="tx2"/>
              </a:solidFill>
              <a:uFillTx/>
              <a:latin typeface="华文仿宋" panose="02010600040101010101" charset="-122"/>
              <a:ea typeface="华文仿宋" panose="02010600040101010101" charset="-122"/>
            </a:endParaRPr>
          </a:p>
        </p:txBody>
      </p:sp>
      <p:pic>
        <p:nvPicPr>
          <p:cNvPr id="49" name="图形 4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14637" y="2359393"/>
            <a:ext cx="307777" cy="307777"/>
          </a:xfrm>
          <a:prstGeom prst="rect">
            <a:avLst/>
          </a:prstGeom>
        </p:spPr>
      </p:pic>
      <p:sp>
        <p:nvSpPr>
          <p:cNvPr id="29" name="矩形 28"/>
          <p:cNvSpPr/>
          <p:nvPr/>
        </p:nvSpPr>
        <p:spPr>
          <a:xfrm>
            <a:off x="7762240" y="1417320"/>
            <a:ext cx="3468370" cy="231140"/>
          </a:xfrm>
          <a:prstGeom prst="rect">
            <a:avLst/>
          </a:prstGeom>
          <a:solidFill>
            <a:srgbClr val="EF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 name="组合 38"/>
          <p:cNvGrpSpPr/>
          <p:nvPr/>
        </p:nvGrpSpPr>
        <p:grpSpPr>
          <a:xfrm>
            <a:off x="7524114" y="1257935"/>
            <a:ext cx="3582671" cy="922020"/>
            <a:chOff x="4013394" y="857613"/>
            <a:chExt cx="3448239" cy="922020"/>
          </a:xfrm>
        </p:grpSpPr>
        <p:sp>
          <p:nvSpPr>
            <p:cNvPr id="40" name="矩形 39"/>
            <p:cNvSpPr/>
            <p:nvPr/>
          </p:nvSpPr>
          <p:spPr>
            <a:xfrm>
              <a:off x="4123344" y="1012874"/>
              <a:ext cx="3338289" cy="231394"/>
            </a:xfrm>
            <a:prstGeom prst="rect">
              <a:avLst/>
            </a:prstGeom>
            <a:solidFill>
              <a:srgbClr val="EF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文本框 40"/>
            <p:cNvSpPr txBox="1"/>
            <p:nvPr/>
          </p:nvSpPr>
          <p:spPr>
            <a:xfrm>
              <a:off x="4013394" y="857613"/>
              <a:ext cx="3357880" cy="922020"/>
            </a:xfrm>
            <a:prstGeom prst="rect">
              <a:avLst/>
            </a:prstGeom>
            <a:noFill/>
          </p:spPr>
          <p:txBody>
            <a:bodyPr vert="horz" wrap="square" rtlCol="0">
              <a:spAutoFit/>
            </a:bodyPr>
            <a:lstStyle/>
            <a:p>
              <a:pPr algn="ctr"/>
              <a:r>
                <a:rPr lang="en-US" altLang="zh-CN" sz="5400" dirty="0">
                  <a:solidFill>
                    <a:schemeClr val="accent2">
                      <a:lumMod val="60000"/>
                      <a:lumOff val="40000"/>
                    </a:schemeClr>
                  </a:solidFill>
                  <a:uFillTx/>
                  <a:latin typeface="Times New Roman" panose="02020603050405020304" charset="0"/>
                  <a:ea typeface="+mj-ea"/>
                  <a:cs typeface="Times New Roman" panose="02020603050405020304" charset="0"/>
                </a:rPr>
                <a:t>Thanks</a:t>
              </a:r>
              <a:endParaRPr lang="en-US" altLang="zh-CN" sz="5400" dirty="0">
                <a:solidFill>
                  <a:schemeClr val="accent2">
                    <a:lumMod val="60000"/>
                    <a:lumOff val="40000"/>
                  </a:schemeClr>
                </a:solidFill>
                <a:uFillTx/>
                <a:latin typeface="Times New Roman" panose="02020603050405020304" charset="0"/>
                <a:ea typeface="+mj-ea"/>
                <a:cs typeface="Times New Roman" panose="02020603050405020304" charset="0"/>
              </a:endParaRPr>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377.15,&quot;left&quot;:362.2,&quot;top&quot;:77.55,&quot;width&quot;:509.8}"/>
</p:tagLst>
</file>

<file path=ppt/tags/tag64.xml><?xml version="1.0" encoding="utf-8"?>
<p:tagLst xmlns:p="http://schemas.openxmlformats.org/presentationml/2006/main">
  <p:tag name="KSO_WM_DIAGRAM_VIRTUALLY_FRAME" val="{&quot;height&quot;:377.15,&quot;left&quot;:362.2,&quot;top&quot;:77.55,&quot;width&quot;:509.8}"/>
</p:tagLst>
</file>

<file path=ppt/tags/tag65.xml><?xml version="1.0" encoding="utf-8"?>
<p:tagLst xmlns:p="http://schemas.openxmlformats.org/presentationml/2006/main">
  <p:tag name="KSO_WM_DIAGRAM_VIRTUALLY_FRAME" val="{&quot;height&quot;:377.15,&quot;left&quot;:362.2,&quot;top&quot;:77.55,&quot;width&quot;:509.8}"/>
</p:tagLst>
</file>

<file path=ppt/tags/tag66.xml><?xml version="1.0" encoding="utf-8"?>
<p:tagLst xmlns:p="http://schemas.openxmlformats.org/presentationml/2006/main">
  <p:tag name="KSO_WM_DIAGRAM_VIRTUALLY_FRAME" val="{&quot;height&quot;:377.15,&quot;left&quot;:362.2,&quot;top&quot;:77.55,&quot;width&quot;:509.8}"/>
</p:tagLst>
</file>

<file path=ppt/tags/tag67.xml><?xml version="1.0" encoding="utf-8"?>
<p:tagLst xmlns:p="http://schemas.openxmlformats.org/presentationml/2006/main">
  <p:tag name="KSO_WM_DIAGRAM_VIRTUALLY_FRAME" val="{&quot;height&quot;:377.15,&quot;left&quot;:362.2,&quot;top&quot;:77.55,&quot;width&quot;:509.8}"/>
</p:tagLst>
</file>

<file path=ppt/tags/tag68.xml><?xml version="1.0" encoding="utf-8"?>
<p:tagLst xmlns:p="http://schemas.openxmlformats.org/presentationml/2006/main">
  <p:tag name="KSO_WM_DIAGRAM_VIRTUALLY_FRAME" val="{&quot;height&quot;:377.15,&quot;left&quot;:362.2,&quot;top&quot;:77.55,&quot;width&quot;:509.8}"/>
</p:tagLst>
</file>

<file path=ppt/tags/tag69.xml><?xml version="1.0" encoding="utf-8"?>
<p:tagLst xmlns:p="http://schemas.openxmlformats.org/presentationml/2006/main">
  <p:tag name="KSO_WM_DIAGRAM_VIRTUALLY_FRAME" val="{&quot;height&quot;:377.15,&quot;left&quot;:362.2,&quot;top&quot;:77.55,&quot;width&quot;:509.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77.15,&quot;left&quot;:362.2,&quot;top&quot;:77.55,&quot;width&quot;:509.8}"/>
</p:tagLst>
</file>

<file path=ppt/tags/tag71.xml><?xml version="1.0" encoding="utf-8"?>
<p:tagLst xmlns:p="http://schemas.openxmlformats.org/presentationml/2006/main">
  <p:tag name="KSO_WM_DIAGRAM_VIRTUALLY_FRAME" val="{&quot;height&quot;:289.57299212598434,&quot;left&quot;:69.25,&quot;top&quot;:118.8,&quot;width&quot;:617.9}"/>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2557</Words>
  <Application>WPS 演示</Application>
  <PresentationFormat>宽屏</PresentationFormat>
  <Paragraphs>62</Paragraphs>
  <Slides>9</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Arial</vt:lpstr>
      <vt:lpstr>宋体</vt:lpstr>
      <vt:lpstr>Wingdings</vt:lpstr>
      <vt:lpstr>Wingdings</vt:lpstr>
      <vt:lpstr>微软雅黑</vt:lpstr>
      <vt:lpstr>Arial Unicode MS</vt:lpstr>
      <vt:lpstr>Calibri</vt:lpstr>
      <vt:lpstr>Times New Roman</vt:lpstr>
      <vt:lpstr>华文仿宋</vt:lpstr>
      <vt:lpstr>MiSans Light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梁羽彤</cp:lastModifiedBy>
  <cp:revision>157</cp:revision>
  <dcterms:created xsi:type="dcterms:W3CDTF">2019-06-19T02:08:00Z</dcterms:created>
  <dcterms:modified xsi:type="dcterms:W3CDTF">2025-12-10T16:05:35Z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05CD8943E3694CD3B9A3DF79802797C2_11</vt:lpwstr>
  </property>
  <property fmtid="{D5CDD505-2E9C-101B-9397-08002B2CF9AE}" pid="4" name="AutoSave">
    <vt:bool>true</vt:bool>
  </property>
</Properties>
</file>