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7" r:id="rId25"/>
    <p:sldId id="279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4C182-1025-4E9A-A24E-B646822FDE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E9B1-89D2-4068-89FA-8F162FCB27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E9B1-89D2-4068-89FA-8F162FCB27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E9B1-89D2-4068-89FA-8F162FCB27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E9B1-89D2-4068-89FA-8F162FCB27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E9B1-89D2-4068-89FA-8F162FCB27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E9B1-89D2-4068-89FA-8F162FCB27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E9B1-89D2-4068-89FA-8F162FCB27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E9B1-89D2-4068-89FA-8F162FCB27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E9B1-89D2-4068-89FA-8F162FCB27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E9B1-89D2-4068-89FA-8F162FCB27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4C182-1025-4E9A-A24E-B646822FDE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4C182-1025-4E9A-A24E-B646822FDE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35E9B1-89D2-4068-89FA-8F162FCB27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ACF45-3D39-401D-B1AD-729B8EFDEA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35E9B1-89D2-4068-89FA-8F162FCB27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4C182-1025-4E9A-A24E-B646822FDE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4C182-1025-4E9A-A24E-B646822FDE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E9B1-89D2-4068-89FA-8F162FCB27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E9B1-89D2-4068-89FA-8F162FCB27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E9B1-89D2-4068-89FA-8F162FCB27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4C182-1025-4E9A-A24E-B646822FDE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E9B1-89D2-4068-89FA-8F162FCB27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2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70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29.png"/><Relationship Id="rId4" Type="http://schemas.openxmlformats.org/officeDocument/2006/relationships/image" Target="../media/image30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image" Target="../media/image37.png"/><Relationship Id="rId7" Type="http://schemas.openxmlformats.org/officeDocument/2006/relationships/image" Target="../media/image36.jpeg"/><Relationship Id="rId6" Type="http://schemas.openxmlformats.org/officeDocument/2006/relationships/tags" Target="../tags/tag84.xml"/><Relationship Id="rId5" Type="http://schemas.openxmlformats.org/officeDocument/2006/relationships/image" Target="../media/image35.jpeg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4" Type="http://schemas.openxmlformats.org/officeDocument/2006/relationships/notesSlide" Target="../notesSlides/notesSlide25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40.png"/><Relationship Id="rId11" Type="http://schemas.openxmlformats.org/officeDocument/2006/relationships/image" Target="../media/image39.png"/><Relationship Id="rId10" Type="http://schemas.openxmlformats.org/officeDocument/2006/relationships/image" Target="../media/image38.jpeg"/><Relationship Id="rId1" Type="http://schemas.openxmlformats.org/officeDocument/2006/relationships/tags" Target="../tags/tag80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png"/><Relationship Id="rId2" Type="http://schemas.openxmlformats.org/officeDocument/2006/relationships/tags" Target="../tags/tag86.xml"/><Relationship Id="rId1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65" y="1980426"/>
            <a:ext cx="12192000" cy="48775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725650" cy="61861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734050" y="-1913415"/>
            <a:ext cx="6457950" cy="5029748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613105" y="5249160"/>
            <a:ext cx="989853" cy="521970"/>
            <a:chOff x="5854842" y="5512710"/>
            <a:chExt cx="482316" cy="254337"/>
          </a:xfrm>
        </p:grpSpPr>
        <p:sp>
          <p:nvSpPr>
            <p:cNvPr id="14" name="矩形 13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  <p:cNvSpPr/>
            <p:nvPr/>
          </p:nvSpPr>
          <p:spPr>
            <a:xfrm>
              <a:off x="5994621" y="5536676"/>
              <a:ext cx="202758" cy="19718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15" name="文本框 14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  <p:cNvSpPr txBox="1"/>
            <p:nvPr/>
          </p:nvSpPr>
          <p:spPr>
            <a:xfrm>
              <a:off x="5854842" y="5512710"/>
              <a:ext cx="482316" cy="254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rgbClr val="C00000"/>
                  </a:solidFill>
                  <a:latin typeface="经典行书简" panose="02010609010101010101" pitchFamily="49" charset="-122"/>
                  <a:ea typeface="经典行书简" panose="02010609010101010101" pitchFamily="49" charset="-122"/>
                  <a:cs typeface="经典行书简" panose="02010609010101010101" pitchFamily="49" charset="-122"/>
                </a:rPr>
                <a:t>小花</a:t>
              </a:r>
              <a:endParaRPr lang="zh-CN" altLang="en-US" sz="1400" dirty="0">
                <a:solidFill>
                  <a:srgbClr val="C00000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endParaRPr>
            </a:p>
            <a:p>
              <a:pPr algn="ctr"/>
              <a:r>
                <a:rPr lang="zh-CN" altLang="en-US" sz="1400" dirty="0">
                  <a:solidFill>
                    <a:srgbClr val="C00000"/>
                  </a:solidFill>
                  <a:latin typeface="经典行书简" panose="02010609010101010101" pitchFamily="49" charset="-122"/>
                  <a:ea typeface="经典行书简" panose="02010609010101010101" pitchFamily="49" charset="-122"/>
                  <a:cs typeface="经典行书简" panose="02010609010101010101" pitchFamily="49" charset="-122"/>
                </a:rPr>
                <a:t>出品</a:t>
              </a:r>
              <a:endParaRPr lang="zh-CN" altLang="en-US" sz="1400" dirty="0">
                <a:solidFill>
                  <a:srgbClr val="C00000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endParaRPr>
            </a:p>
          </p:txBody>
        </p:sp>
      </p:grpSp>
      <p:sp>
        <p:nvSpPr>
          <p:cNvPr id="17" name="PA_库_文本框 6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 txBox="1"/>
          <p:nvPr>
            <p:custDataLst>
              <p:tags r:id="rId4"/>
            </p:custDataLst>
          </p:nvPr>
        </p:nvSpPr>
        <p:spPr>
          <a:xfrm rot="16200000">
            <a:off x="10234930" y="3970655"/>
            <a:ext cx="553720" cy="35833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Zhou Yanhua</a:t>
            </a:r>
            <a:endParaRPr lang="en-US" sz="4000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 rot="16200000">
            <a:off x="4663925" y="-801980"/>
            <a:ext cx="2644775" cy="843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vert="eaVert" wrap="non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C655"/>
                </a:solidFill>
                <a:latin typeface="默陌老屋手迹" panose="02000603000000000000" pitchFamily="2" charset="-122"/>
                <a:ea typeface="默陌老屋手迹" panose="02000603000000000000" pitchFamily="2" charset="-122"/>
              </a:rPr>
              <a:t>Beyond the Palace Walls: </a:t>
            </a:r>
            <a:endParaRPr lang="en-US" altLang="zh-CN" sz="4000" b="1" dirty="0">
              <a:solidFill>
                <a:srgbClr val="FFC655"/>
              </a:solidFill>
              <a:latin typeface="默陌老屋手迹" panose="02000603000000000000" pitchFamily="2" charset="-122"/>
              <a:ea typeface="默陌老屋手迹" panose="02000603000000000000" pitchFamily="2" charset="-122"/>
            </a:endParaRPr>
          </a:p>
          <a:p>
            <a:pPr algn="ctr"/>
            <a:r>
              <a:rPr lang="en-US" altLang="zh-CN" sz="4000" b="1" dirty="0">
                <a:solidFill>
                  <a:srgbClr val="FFC655"/>
                </a:solidFill>
                <a:latin typeface="默陌老屋手迹" panose="02000603000000000000" pitchFamily="2" charset="-122"/>
                <a:ea typeface="默陌老屋手迹" panose="02000603000000000000" pitchFamily="2" charset="-122"/>
              </a:rPr>
              <a:t>The Enduring Feminine Values of</a:t>
            </a:r>
            <a:endParaRPr lang="en-US" altLang="zh-CN" sz="4000" b="1" dirty="0">
              <a:solidFill>
                <a:srgbClr val="FFC655"/>
              </a:solidFill>
              <a:latin typeface="默陌老屋手迹" panose="02000603000000000000" pitchFamily="2" charset="-122"/>
              <a:ea typeface="默陌老屋手迹" panose="02000603000000000000" pitchFamily="2" charset="-122"/>
            </a:endParaRPr>
          </a:p>
          <a:p>
            <a:pPr algn="ctr"/>
            <a:r>
              <a:rPr lang="en-US" altLang="zh-CN" sz="4000" b="1" dirty="0">
                <a:solidFill>
                  <a:srgbClr val="FFC655"/>
                </a:solidFill>
                <a:latin typeface="默陌老屋手迹" panose="02000603000000000000" pitchFamily="2" charset="-122"/>
                <a:ea typeface="默陌老屋手迹" panose="02000603000000000000" pitchFamily="2" charset="-122"/>
              </a:rPr>
              <a:t> </a:t>
            </a:r>
            <a:r>
              <a:rPr lang="en-US" altLang="zh-CN" sz="4000" b="1" i="1" dirty="0">
                <a:solidFill>
                  <a:srgbClr val="FFC655"/>
                </a:solidFill>
                <a:latin typeface="默陌老屋手迹" panose="02000603000000000000" pitchFamily="2" charset="-122"/>
                <a:ea typeface="默陌老屋手迹" panose="02000603000000000000" pitchFamily="2" charset="-122"/>
              </a:rPr>
              <a:t>The Legand of ZhenHuan</a:t>
            </a:r>
            <a:endParaRPr lang="en-US" altLang="zh-CN" sz="4000" b="1" i="1" dirty="0">
              <a:solidFill>
                <a:srgbClr val="FFC655"/>
              </a:solidFill>
              <a:latin typeface="默陌老屋手迹" panose="02000603000000000000" pitchFamily="2" charset="-122"/>
              <a:ea typeface="默陌老屋手迹" panose="02000603000000000000" pitchFamily="2" charset="-122"/>
            </a:endParaRPr>
          </a:p>
          <a:p>
            <a:pPr algn="ctr"/>
            <a:endParaRPr lang="en-US" altLang="zh-CN" sz="4000" b="1" i="1" dirty="0">
              <a:solidFill>
                <a:srgbClr val="FFC655"/>
              </a:solidFill>
              <a:latin typeface="默陌老屋手迹" panose="02000603000000000000" pitchFamily="2" charset="-122"/>
              <a:ea typeface="默陌老屋手迹" panose="02000603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>
            <a:off x="7281768" y="1"/>
            <a:ext cx="4910232" cy="6874574"/>
          </a:xfrm>
          <a:prstGeom prst="rect">
            <a:avLst/>
          </a:prstGeom>
        </p:spPr>
      </p:pic>
      <p:sp>
        <p:nvSpPr>
          <p:cNvPr id="3" name="矩形 2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/>
        </p:nvSpPr>
        <p:spPr>
          <a:xfrm rot="5400000">
            <a:off x="3827301" y="3403535"/>
            <a:ext cx="6858000" cy="50933"/>
          </a:xfrm>
          <a:prstGeom prst="rect">
            <a:avLst/>
          </a:prstGeom>
          <a:solidFill>
            <a:srgbClr val="D9B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e7d195523061f1c0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</a:t>
            </a:r>
            <a:endParaRPr lang="zh-CN" altLang="en-US" sz="100"/>
          </a:p>
        </p:txBody>
      </p:sp>
      <p:sp>
        <p:nvSpPr>
          <p:cNvPr id="18" name="文本框 17"/>
          <p:cNvSpPr txBox="1"/>
          <p:nvPr/>
        </p:nvSpPr>
        <p:spPr>
          <a:xfrm rot="16200000">
            <a:off x="7348855" y="1344295"/>
            <a:ext cx="5231130" cy="471170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The emperor's 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indent="0">
              <a:lnSpc>
                <a:spcPct val="150000"/>
              </a:lnSpc>
              <a:buFont typeface="+mj-lt"/>
              <a:buNone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     dead wife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</p:txBody>
      </p:sp>
      <p:sp>
        <p:nvSpPr>
          <p:cNvPr id="6" name="文本框 5"/>
          <p:cNvSpPr txBox="1"/>
          <p:nvPr/>
        </p:nvSpPr>
        <p:spPr>
          <a:xfrm rot="16200000">
            <a:off x="2738755" y="-1499235"/>
            <a:ext cx="1413510" cy="4993005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p>
            <a:pPr lvl="0" algn="ctr">
              <a:defRPr/>
            </a:pPr>
            <a:r>
              <a:rPr lang="en-US" altLang="zh-CN" sz="40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The former empress: </a:t>
            </a:r>
            <a:endParaRPr lang="en-US" altLang="zh-CN" sz="40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lvl="0" algn="ctr"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默陌老屋手迹" panose="02000603000000000000" pitchFamily="2" charset="-122"/>
                <a:ea typeface="默陌老屋手迹" panose="02000603000000000000" pitchFamily="2" charset="-122"/>
                <a:cs typeface="yuweij Medium" charset="0"/>
              </a:rPr>
              <a:t>Chun Yuan</a:t>
            </a:r>
            <a:endParaRPr kumimoji="1" lang="en-US" altLang="zh-CN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默陌老屋手迹" panose="02000603000000000000" pitchFamily="2" charset="-122"/>
              <a:ea typeface="默陌老屋手迹" panose="02000603000000000000" pitchFamily="2" charset="-122"/>
              <a:cs typeface="yuweij Medium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15" y="1642745"/>
            <a:ext cx="4958715" cy="509714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3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>
            <a:off x="7281768" y="1"/>
            <a:ext cx="4910232" cy="6874574"/>
          </a:xfrm>
          <a:prstGeom prst="rect">
            <a:avLst/>
          </a:prstGeom>
        </p:spPr>
      </p:pic>
      <p:sp>
        <p:nvSpPr>
          <p:cNvPr id="3" name="矩形 2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/>
        </p:nvSpPr>
        <p:spPr>
          <a:xfrm rot="5400000">
            <a:off x="3827301" y="3403535"/>
            <a:ext cx="6858000" cy="50933"/>
          </a:xfrm>
          <a:prstGeom prst="rect">
            <a:avLst/>
          </a:prstGeom>
          <a:solidFill>
            <a:srgbClr val="D9B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e7d195523061f1c0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</a:t>
            </a:r>
            <a:endParaRPr lang="zh-CN" altLang="en-US" sz="100"/>
          </a:p>
        </p:txBody>
      </p:sp>
      <p:sp>
        <p:nvSpPr>
          <p:cNvPr id="18" name="文本框 17"/>
          <p:cNvSpPr txBox="1"/>
          <p:nvPr/>
        </p:nvSpPr>
        <p:spPr>
          <a:xfrm rot="16200000">
            <a:off x="7120890" y="1081405"/>
            <a:ext cx="5231130" cy="471170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born into a famous family, 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the younger sister of Empress Chunyuan, 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the niece of the Empress Dowager.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Hypoctritical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</p:txBody>
      </p:sp>
      <p:sp>
        <p:nvSpPr>
          <p:cNvPr id="17" name="文本框 16"/>
          <p:cNvSpPr txBox="1"/>
          <p:nvPr/>
        </p:nvSpPr>
        <p:spPr>
          <a:xfrm rot="16200000">
            <a:off x="2738755" y="-1705610"/>
            <a:ext cx="1413510" cy="4993005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The empress: </a:t>
            </a:r>
            <a:endParaRPr lang="en-US" altLang="zh-CN" sz="40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lvl="0" algn="ctr"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默陌老屋手迹" panose="02000603000000000000" pitchFamily="2" charset="-122"/>
                <a:ea typeface="默陌老屋手迹" panose="02000603000000000000" pitchFamily="2" charset="-122"/>
                <a:cs typeface="yuweij Medium" charset="0"/>
              </a:rPr>
              <a:t>Yi Xiu</a:t>
            </a:r>
            <a:endParaRPr kumimoji="1" lang="en-US" altLang="zh-CN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默陌老屋手迹" panose="02000603000000000000" pitchFamily="2" charset="-122"/>
              <a:ea typeface="默陌老屋手迹" panose="02000603000000000000" pitchFamily="2" charset="-122"/>
              <a:cs typeface="yuweij Medium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220" y="1391285"/>
            <a:ext cx="3884295" cy="517969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3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3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3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3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>
            <a:off x="7281768" y="1"/>
            <a:ext cx="4910232" cy="6874574"/>
          </a:xfrm>
          <a:prstGeom prst="rect">
            <a:avLst/>
          </a:prstGeom>
        </p:spPr>
      </p:pic>
      <p:sp>
        <p:nvSpPr>
          <p:cNvPr id="3" name="矩形 2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/>
        </p:nvSpPr>
        <p:spPr>
          <a:xfrm rot="5400000">
            <a:off x="3827301" y="3403535"/>
            <a:ext cx="6858000" cy="50933"/>
          </a:xfrm>
          <a:prstGeom prst="rect">
            <a:avLst/>
          </a:prstGeom>
          <a:solidFill>
            <a:srgbClr val="D9B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e7d195523061f1c0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</a:t>
            </a:r>
            <a:endParaRPr lang="zh-CN" altLang="en-US" sz="100"/>
          </a:p>
        </p:txBody>
      </p:sp>
      <p:sp>
        <p:nvSpPr>
          <p:cNvPr id="18" name="文本框 17"/>
          <p:cNvSpPr txBox="1"/>
          <p:nvPr/>
        </p:nvSpPr>
        <p:spPr>
          <a:xfrm rot="16200000">
            <a:off x="7120890" y="1081405"/>
            <a:ext cx="5231130" cy="471170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Her brother Nian Gengyao was Yongzheng's right-hand general.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Beautiful and arrogant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</p:txBody>
      </p:sp>
      <p:sp>
        <p:nvSpPr>
          <p:cNvPr id="17" name="文本框 16"/>
          <p:cNvSpPr txBox="1"/>
          <p:nvPr/>
        </p:nvSpPr>
        <p:spPr>
          <a:xfrm rot="16200000">
            <a:off x="2738755" y="-1705610"/>
            <a:ext cx="1413510" cy="4993005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Consort: </a:t>
            </a:r>
            <a:endParaRPr lang="en-US" altLang="zh-CN" sz="40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lvl="0" algn="ctr"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默陌老屋手迹" panose="02000603000000000000" pitchFamily="2" charset="-122"/>
                <a:ea typeface="默陌老屋手迹" panose="02000603000000000000" pitchFamily="2" charset="-122"/>
                <a:cs typeface="yuweij Medium" charset="0"/>
              </a:rPr>
              <a:t>Nian</a:t>
            </a:r>
            <a:endParaRPr kumimoji="1" lang="en-US" altLang="zh-CN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默陌老屋手迹" panose="02000603000000000000" pitchFamily="2" charset="-122"/>
              <a:ea typeface="默陌老屋手迹" panose="02000603000000000000" pitchFamily="2" charset="-122"/>
              <a:cs typeface="yuweij Medium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9325" y="1392555"/>
            <a:ext cx="5027295" cy="502729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3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3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>
            <a:off x="7281768" y="1"/>
            <a:ext cx="4910232" cy="6874574"/>
          </a:xfrm>
          <a:prstGeom prst="rect">
            <a:avLst/>
          </a:prstGeom>
        </p:spPr>
      </p:pic>
      <p:sp>
        <p:nvSpPr>
          <p:cNvPr id="3" name="矩形 2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/>
        </p:nvSpPr>
        <p:spPr>
          <a:xfrm rot="5400000">
            <a:off x="3827301" y="3403535"/>
            <a:ext cx="6858000" cy="50933"/>
          </a:xfrm>
          <a:prstGeom prst="rect">
            <a:avLst/>
          </a:prstGeom>
          <a:solidFill>
            <a:srgbClr val="D9B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e7d195523061f1c0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</a:t>
            </a:r>
            <a:endParaRPr lang="zh-CN" altLang="en-US" sz="100"/>
          </a:p>
        </p:txBody>
      </p:sp>
      <p:sp>
        <p:nvSpPr>
          <p:cNvPr id="18" name="文本框 17"/>
          <p:cNvSpPr txBox="1"/>
          <p:nvPr/>
        </p:nvSpPr>
        <p:spPr>
          <a:xfrm rot="16200000">
            <a:off x="7021830" y="259715"/>
            <a:ext cx="5231130" cy="471170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Born into an official family,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Prophase :quiet and demure, gentle and kind. 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Postphase:sober, decisive, good at leverage, but always maintain integrity, 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</p:txBody>
      </p:sp>
      <p:sp>
        <p:nvSpPr>
          <p:cNvPr id="17" name="文本框 16"/>
          <p:cNvSpPr txBox="1"/>
          <p:nvPr/>
        </p:nvSpPr>
        <p:spPr>
          <a:xfrm rot="16200000">
            <a:off x="2738755" y="-1705610"/>
            <a:ext cx="1413510" cy="4993005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Attendant: </a:t>
            </a:r>
            <a:endParaRPr lang="en-US" altLang="zh-CN" sz="40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lvl="0" algn="ctr"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默陌老屋手迹" panose="02000603000000000000" pitchFamily="2" charset="-122"/>
                <a:ea typeface="默陌老屋手迹" panose="02000603000000000000" pitchFamily="2" charset="-122"/>
                <a:cs typeface="yuweij Medium" charset="0"/>
              </a:rPr>
              <a:t>Zhen Huan</a:t>
            </a:r>
            <a:endParaRPr kumimoji="1" lang="en-US" altLang="zh-CN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默陌老屋手迹" panose="02000603000000000000" pitchFamily="2" charset="-122"/>
              <a:ea typeface="默陌老屋手迹" panose="02000603000000000000" pitchFamily="2" charset="-122"/>
              <a:cs typeface="yuweij Medium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55" y="1497965"/>
            <a:ext cx="5161280" cy="516128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3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3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3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>
            <a:off x="7281768" y="1"/>
            <a:ext cx="4910232" cy="6874574"/>
          </a:xfrm>
          <a:prstGeom prst="rect">
            <a:avLst/>
          </a:prstGeom>
        </p:spPr>
      </p:pic>
      <p:sp>
        <p:nvSpPr>
          <p:cNvPr id="3" name="矩形 2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/>
        </p:nvSpPr>
        <p:spPr>
          <a:xfrm rot="5400000">
            <a:off x="3827301" y="3403535"/>
            <a:ext cx="6858000" cy="50933"/>
          </a:xfrm>
          <a:prstGeom prst="rect">
            <a:avLst/>
          </a:prstGeom>
          <a:solidFill>
            <a:srgbClr val="D9B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e7d195523061f1c0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</a:t>
            </a:r>
            <a:endParaRPr lang="zh-CN" altLang="en-US" sz="100"/>
          </a:p>
        </p:txBody>
      </p:sp>
      <p:sp>
        <p:nvSpPr>
          <p:cNvPr id="18" name="文本框 17"/>
          <p:cNvSpPr txBox="1"/>
          <p:nvPr/>
        </p:nvSpPr>
        <p:spPr>
          <a:xfrm rot="16200000">
            <a:off x="7080885" y="201295"/>
            <a:ext cx="5231130" cy="482917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Born into a family of government officials, 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Zhen and Shen are childhood friends.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gentle, kind and understandin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 Zhen's important support in the palace.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</p:txBody>
      </p:sp>
      <p:sp>
        <p:nvSpPr>
          <p:cNvPr id="17" name="文本框 16"/>
          <p:cNvSpPr txBox="1"/>
          <p:nvPr/>
        </p:nvSpPr>
        <p:spPr>
          <a:xfrm rot="16200000">
            <a:off x="2738755" y="-1705610"/>
            <a:ext cx="1413510" cy="4993005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Noble Lady</a:t>
            </a:r>
            <a:r>
              <a:rPr lang="en-US" altLang="zh-CN" sz="40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: </a:t>
            </a:r>
            <a:endParaRPr lang="en-US" altLang="zh-CN" sz="40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lvl="0" algn="ctr"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默陌老屋手迹" panose="02000603000000000000" pitchFamily="2" charset="-122"/>
                <a:ea typeface="默陌老屋手迹" panose="02000603000000000000" pitchFamily="2" charset="-122"/>
                <a:cs typeface="yuweij Medium" charset="0"/>
              </a:rPr>
              <a:t>Shen</a:t>
            </a:r>
            <a:endParaRPr kumimoji="1" lang="en-US" altLang="zh-CN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默陌老屋手迹" panose="02000603000000000000" pitchFamily="2" charset="-122"/>
              <a:ea typeface="默陌老屋手迹" panose="02000603000000000000" pitchFamily="2" charset="-122"/>
              <a:cs typeface="yuweij Medium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8400" y="1565910"/>
            <a:ext cx="4977130" cy="497713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3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3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3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3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>
            <a:off x="7281768" y="1"/>
            <a:ext cx="4910232" cy="6874574"/>
          </a:xfrm>
          <a:prstGeom prst="rect">
            <a:avLst/>
          </a:prstGeom>
        </p:spPr>
      </p:pic>
      <p:sp>
        <p:nvSpPr>
          <p:cNvPr id="3" name="矩形 2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/>
        </p:nvSpPr>
        <p:spPr>
          <a:xfrm rot="5400000">
            <a:off x="3827301" y="3403535"/>
            <a:ext cx="6858000" cy="50933"/>
          </a:xfrm>
          <a:prstGeom prst="rect">
            <a:avLst/>
          </a:prstGeom>
          <a:solidFill>
            <a:srgbClr val="D9B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e7d195523061f1c0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</a:t>
            </a:r>
            <a:endParaRPr lang="zh-CN" altLang="en-US" sz="100"/>
          </a:p>
        </p:txBody>
      </p:sp>
      <p:sp>
        <p:nvSpPr>
          <p:cNvPr id="18" name="文本框 17"/>
          <p:cNvSpPr txBox="1"/>
          <p:nvPr/>
        </p:nvSpPr>
        <p:spPr>
          <a:xfrm rot="16200000">
            <a:off x="7204075" y="899160"/>
            <a:ext cx="5231130" cy="507619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From a humble background, his  family was poor.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Inferiority, sensitivity, good at reading, 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in order to survive at all means.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</p:txBody>
      </p:sp>
      <p:sp>
        <p:nvSpPr>
          <p:cNvPr id="17" name="文本框 16"/>
          <p:cNvSpPr txBox="1"/>
          <p:nvPr/>
        </p:nvSpPr>
        <p:spPr>
          <a:xfrm rot="16200000">
            <a:off x="2738755" y="-1705610"/>
            <a:ext cx="1413510" cy="4993005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Noble Lady: </a:t>
            </a:r>
            <a:endParaRPr lang="en-US" altLang="zh-CN" sz="40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lvl="0" algn="ctr"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默陌老屋手迹" panose="02000603000000000000" pitchFamily="2" charset="-122"/>
                <a:ea typeface="默陌老屋手迹" panose="02000603000000000000" pitchFamily="2" charset="-122"/>
                <a:cs typeface="yuweij Medium" charset="0"/>
              </a:rPr>
              <a:t>An</a:t>
            </a:r>
            <a:endParaRPr kumimoji="1" lang="en-US" altLang="zh-CN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默陌老屋手迹" panose="02000603000000000000" pitchFamily="2" charset="-122"/>
              <a:ea typeface="默陌老屋手迹" panose="02000603000000000000" pitchFamily="2" charset="-122"/>
              <a:cs typeface="yuweij Medium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3945" y="1603375"/>
            <a:ext cx="4922520" cy="492252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3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3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3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>
            <a:off x="7281768" y="1"/>
            <a:ext cx="4910232" cy="6874574"/>
          </a:xfrm>
          <a:prstGeom prst="rect">
            <a:avLst/>
          </a:prstGeom>
        </p:spPr>
      </p:pic>
      <p:sp>
        <p:nvSpPr>
          <p:cNvPr id="3" name="矩形 2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/>
        </p:nvSpPr>
        <p:spPr>
          <a:xfrm rot="5400000">
            <a:off x="3827301" y="3403535"/>
            <a:ext cx="6858000" cy="50933"/>
          </a:xfrm>
          <a:prstGeom prst="rect">
            <a:avLst/>
          </a:prstGeom>
          <a:solidFill>
            <a:srgbClr val="D9B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e7d195523061f1c0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</a:t>
            </a:r>
            <a:endParaRPr lang="zh-CN" altLang="en-US" sz="100"/>
          </a:p>
        </p:txBody>
      </p:sp>
      <p:sp>
        <p:nvSpPr>
          <p:cNvPr id="18" name="文本框 17"/>
          <p:cNvSpPr txBox="1"/>
          <p:nvPr/>
        </p:nvSpPr>
        <p:spPr>
          <a:xfrm rot="16200000">
            <a:off x="7066915" y="1036955"/>
            <a:ext cx="5231130" cy="480123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Born in a medical family, he is the imperial doctor of the palace.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Wen is weak, but loyal to Zhen Huan.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</p:txBody>
      </p:sp>
      <p:sp>
        <p:nvSpPr>
          <p:cNvPr id="17" name="文本框 16"/>
          <p:cNvSpPr txBox="1"/>
          <p:nvPr/>
        </p:nvSpPr>
        <p:spPr>
          <a:xfrm rot="16200000">
            <a:off x="2738755" y="-1705610"/>
            <a:ext cx="1413510" cy="4993005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Doctor: </a:t>
            </a:r>
            <a:endParaRPr lang="en-US" altLang="zh-CN" sz="40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lvl="0" algn="ctr"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默陌老屋手迹" panose="02000603000000000000" pitchFamily="2" charset="-122"/>
                <a:ea typeface="默陌老屋手迹" panose="02000603000000000000" pitchFamily="2" charset="-122"/>
                <a:cs typeface="yuweij Medium" charset="0"/>
              </a:rPr>
              <a:t>When</a:t>
            </a:r>
            <a:endParaRPr kumimoji="1" lang="en-US" altLang="zh-CN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默陌老屋手迹" panose="02000603000000000000" pitchFamily="2" charset="-122"/>
              <a:ea typeface="默陌老屋手迹" panose="02000603000000000000" pitchFamily="2" charset="-122"/>
              <a:cs typeface="yuweij Medium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51890" y="1399540"/>
            <a:ext cx="4790440" cy="525018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3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3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>
            <a:off x="7281768" y="1"/>
            <a:ext cx="4910232" cy="6874574"/>
          </a:xfrm>
          <a:prstGeom prst="rect">
            <a:avLst/>
          </a:prstGeom>
        </p:spPr>
      </p:pic>
      <p:sp>
        <p:nvSpPr>
          <p:cNvPr id="3" name="矩形 2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/>
        </p:nvSpPr>
        <p:spPr>
          <a:xfrm rot="5400000">
            <a:off x="3827301" y="3403535"/>
            <a:ext cx="6858000" cy="50933"/>
          </a:xfrm>
          <a:prstGeom prst="rect">
            <a:avLst/>
          </a:prstGeom>
          <a:solidFill>
            <a:srgbClr val="D9B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e7d195523061f1c0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</a:t>
            </a:r>
            <a:endParaRPr lang="zh-CN" altLang="en-US" sz="100"/>
          </a:p>
        </p:txBody>
      </p:sp>
      <p:sp>
        <p:nvSpPr>
          <p:cNvPr id="18" name="文本框 17"/>
          <p:cNvSpPr txBox="1"/>
          <p:nvPr/>
        </p:nvSpPr>
        <p:spPr>
          <a:xfrm rot="16200000">
            <a:off x="7204075" y="899160"/>
            <a:ext cx="5231130" cy="507619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Yongzheng's seventeen younger brother, 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charming and gentle, has a love for Zhen Huan.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</p:txBody>
      </p:sp>
      <p:sp>
        <p:nvSpPr>
          <p:cNvPr id="17" name="文本框 16"/>
          <p:cNvSpPr txBox="1"/>
          <p:nvPr/>
        </p:nvSpPr>
        <p:spPr>
          <a:xfrm rot="16200000">
            <a:off x="2738755" y="-1705610"/>
            <a:ext cx="1413510" cy="4993005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Prince: </a:t>
            </a:r>
            <a:endParaRPr lang="en-US" altLang="zh-CN" sz="40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lvl="0" algn="ctr"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默陌老屋手迹" panose="02000603000000000000" pitchFamily="2" charset="-122"/>
                <a:ea typeface="默陌老屋手迹" panose="02000603000000000000" pitchFamily="2" charset="-122"/>
                <a:cs typeface="yuweij Medium" charset="0"/>
              </a:rPr>
              <a:t>Guo</a:t>
            </a:r>
            <a:endParaRPr kumimoji="1" lang="en-US" altLang="zh-CN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默陌老屋手迹" panose="02000603000000000000" pitchFamily="2" charset="-122"/>
              <a:ea typeface="默陌老屋手迹" panose="02000603000000000000" pitchFamily="2" charset="-122"/>
              <a:cs typeface="yuweij Medium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820" y="1497965"/>
            <a:ext cx="5013960" cy="501396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3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3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>
            <a:off x="7281768" y="1"/>
            <a:ext cx="4910232" cy="6874574"/>
          </a:xfrm>
          <a:prstGeom prst="rect">
            <a:avLst/>
          </a:prstGeom>
        </p:spPr>
      </p:pic>
      <p:sp>
        <p:nvSpPr>
          <p:cNvPr id="3" name="矩形 2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/>
        </p:nvSpPr>
        <p:spPr>
          <a:xfrm rot="5400000">
            <a:off x="3827301" y="3403535"/>
            <a:ext cx="6858000" cy="50933"/>
          </a:xfrm>
          <a:prstGeom prst="rect">
            <a:avLst/>
          </a:prstGeom>
          <a:solidFill>
            <a:srgbClr val="D9B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e7d195523061f1c0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</a:t>
            </a:r>
            <a:endParaRPr lang="zh-CN" altLang="en-US" sz="100"/>
          </a:p>
        </p:txBody>
      </p:sp>
      <p:sp>
        <p:nvSpPr>
          <p:cNvPr id="18" name="文本框 17"/>
          <p:cNvSpPr txBox="1"/>
          <p:nvPr/>
        </p:nvSpPr>
        <p:spPr>
          <a:xfrm rot="16200000">
            <a:off x="7089775" y="1015365"/>
            <a:ext cx="5231130" cy="484568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She was a horse trainer from a humble background.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Stubborn character, do her own way, not bound by the routine.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</p:txBody>
      </p:sp>
      <p:sp>
        <p:nvSpPr>
          <p:cNvPr id="17" name="文本框 16"/>
          <p:cNvSpPr txBox="1"/>
          <p:nvPr/>
        </p:nvSpPr>
        <p:spPr>
          <a:xfrm rot="16200000">
            <a:off x="2738755" y="-1705610"/>
            <a:ext cx="1413510" cy="4993005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Noble Lady</a:t>
            </a:r>
            <a:r>
              <a:rPr lang="en-US" altLang="zh-CN" sz="40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: </a:t>
            </a:r>
            <a:endParaRPr lang="en-US" altLang="zh-CN" sz="40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lvl="0" algn="ctr"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默陌老屋手迹" panose="02000603000000000000" pitchFamily="2" charset="-122"/>
                <a:ea typeface="默陌老屋手迹" panose="02000603000000000000" pitchFamily="2" charset="-122"/>
                <a:cs typeface="yuweij Medium" charset="0"/>
              </a:rPr>
              <a:t>Ye</a:t>
            </a:r>
            <a:endParaRPr kumimoji="1" lang="en-US" altLang="zh-CN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默陌老屋手迹" panose="02000603000000000000" pitchFamily="2" charset="-122"/>
              <a:ea typeface="默陌老屋手迹" panose="02000603000000000000" pitchFamily="2" charset="-122"/>
              <a:cs typeface="yuweij Medium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1375" y="1497965"/>
            <a:ext cx="5208905" cy="520890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>
            <a:off x="7281768" y="-16509"/>
            <a:ext cx="4910232" cy="6874574"/>
          </a:xfrm>
          <a:prstGeom prst="rect">
            <a:avLst/>
          </a:prstGeom>
        </p:spPr>
      </p:pic>
      <p:sp>
        <p:nvSpPr>
          <p:cNvPr id="3" name="矩形 2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/>
        </p:nvSpPr>
        <p:spPr>
          <a:xfrm rot="5400000">
            <a:off x="2825906" y="3387025"/>
            <a:ext cx="6858000" cy="50933"/>
          </a:xfrm>
          <a:prstGeom prst="rect">
            <a:avLst/>
          </a:prstGeom>
          <a:solidFill>
            <a:srgbClr val="D9B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e7d195523061f1c0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</a:t>
            </a:r>
            <a:endParaRPr lang="zh-CN" altLang="en-US" sz="100"/>
          </a:p>
        </p:txBody>
      </p:sp>
      <p:sp>
        <p:nvSpPr>
          <p:cNvPr id="18" name="文本框 17"/>
          <p:cNvSpPr txBox="1"/>
          <p:nvPr/>
        </p:nvSpPr>
        <p:spPr>
          <a:xfrm rot="16200000">
            <a:off x="7089775" y="1015365"/>
            <a:ext cx="5231130" cy="484568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indent="0">
              <a:lnSpc>
                <a:spcPct val="150000"/>
              </a:lnSpc>
              <a:buFont typeface="+mj-lt"/>
              <a:buNone/>
            </a:pP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</p:txBody>
      </p:sp>
      <p:sp>
        <p:nvSpPr>
          <p:cNvPr id="17" name="文本框 16"/>
          <p:cNvSpPr txBox="1"/>
          <p:nvPr/>
        </p:nvSpPr>
        <p:spPr>
          <a:xfrm rot="16200000">
            <a:off x="2304415" y="-1705610"/>
            <a:ext cx="1413510" cy="4993005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lvl="0" algn="ctr"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默陌老屋手迹" panose="02000603000000000000" pitchFamily="2" charset="-122"/>
                <a:ea typeface="默陌老屋手迹" panose="02000603000000000000" pitchFamily="2" charset="-122"/>
                <a:cs typeface="yuweij Medium" charset="0"/>
              </a:rPr>
              <a:t>Zhen Huan’s sister:Yu Rao</a:t>
            </a:r>
            <a:endParaRPr kumimoji="1" lang="en-US" altLang="zh-CN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默陌老屋手迹" panose="02000603000000000000" pitchFamily="2" charset="-122"/>
              <a:ea typeface="默陌老屋手迹" panose="02000603000000000000" pitchFamily="2" charset="-122"/>
              <a:cs typeface="yuweij Medium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20" y="1701165"/>
            <a:ext cx="4712970" cy="4712970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020" y="1701800"/>
            <a:ext cx="4712400" cy="4712400"/>
          </a:xfrm>
          <a:prstGeom prst="ellipse">
            <a:avLst/>
          </a:prstGeom>
        </p:spPr>
      </p:pic>
      <p:sp>
        <p:nvSpPr>
          <p:cNvPr id="8" name="文本框 7"/>
          <p:cNvSpPr txBox="1"/>
          <p:nvPr/>
        </p:nvSpPr>
        <p:spPr>
          <a:xfrm rot="16200000">
            <a:off x="8478520" y="-1578610"/>
            <a:ext cx="1413510" cy="4993005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p>
            <a:pPr lvl="0" algn="ctr"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默陌老屋手迹" panose="02000603000000000000" pitchFamily="2" charset="-122"/>
                <a:ea typeface="默陌老屋手迹" panose="02000603000000000000" pitchFamily="2" charset="-122"/>
                <a:cs typeface="yuweij Medium" charset="0"/>
              </a:rPr>
              <a:t>Yong Zheng’s brother:Shen Beile</a:t>
            </a:r>
            <a:endParaRPr kumimoji="1" lang="en-US" altLang="zh-CN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默陌老屋手迹" panose="02000603000000000000" pitchFamily="2" charset="-122"/>
              <a:ea typeface="默陌老屋手迹" panose="02000603000000000000" pitchFamily="2" charset="-122"/>
              <a:cs typeface="yuweij Medium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alphaModFix amt="40000"/>
          </a:blip>
          <a:srcRect/>
          <a:stretch>
            <a:fillRect/>
          </a:stretch>
        </p:blipFill>
        <p:spPr>
          <a:xfrm>
            <a:off x="7688814" y="3184252"/>
            <a:ext cx="6826418" cy="41661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410" y="1353185"/>
            <a:ext cx="3408680" cy="5118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/>
          <a:stretch>
            <a:fillRect/>
          </a:stretch>
        </p:blipFill>
        <p:spPr>
          <a:xfrm>
            <a:off x="0" y="-101600"/>
            <a:ext cx="6096000" cy="3720465"/>
          </a:xfrm>
          <a:prstGeom prst="rect">
            <a:avLst/>
          </a:prstGeom>
        </p:spPr>
      </p:pic>
      <p:sp>
        <p:nvSpPr>
          <p:cNvPr id="19" name="PA_库_矩形 9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>
            <p:custDataLst>
              <p:tags r:id="rId4"/>
            </p:custDataLst>
          </p:nvPr>
        </p:nvSpPr>
        <p:spPr>
          <a:xfrm>
            <a:off x="4131310" y="49530"/>
            <a:ext cx="550545" cy="19246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默陌老屋手迹" panose="02000603000000000000" pitchFamily="2" charset="-122"/>
                <a:ea typeface="默陌老屋手迹" panose="02000603000000000000" pitchFamily="2" charset="-122"/>
              </a:rPr>
              <a:t>壹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/>
              <a:uLnTx/>
              <a:uFillTx/>
              <a:latin typeface="默陌老屋手迹" panose="02000603000000000000" pitchFamily="2" charset="-122"/>
              <a:ea typeface="默陌老屋手迹" panose="02000603000000000000" pitchFamily="2" charset="-122"/>
            </a:endParaRPr>
          </a:p>
        </p:txBody>
      </p:sp>
      <p:sp>
        <p:nvSpPr>
          <p:cNvPr id="20" name="PA_库_矩形 10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>
            <p:custDataLst>
              <p:tags r:id="rId5"/>
            </p:custDataLst>
          </p:nvPr>
        </p:nvSpPr>
        <p:spPr>
          <a:xfrm rot="16200000">
            <a:off x="2543810" y="1461135"/>
            <a:ext cx="807085" cy="312928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经典行书简" panose="02010609010101010101" pitchFamily="49" charset="-122"/>
              </a:rPr>
              <a:t>Qing Dynasty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尚巍手书简" panose="00020600040101010101" charset="-122"/>
              <a:ea typeface="汉仪尚巍手书简" panose="00020600040101010101" charset="-122"/>
              <a:cs typeface="经典行书简" panose="02010609010101010101" pitchFamily="49" charset="-122"/>
            </a:endParaRPr>
          </a:p>
        </p:txBody>
      </p:sp>
      <p:sp>
        <p:nvSpPr>
          <p:cNvPr id="21" name="PA_库_任意多边形 5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>
            <a:spLocks noChangeAspect="1" noEditPoints="1"/>
          </p:cNvSpPr>
          <p:nvPr>
            <p:custDataLst>
              <p:tags r:id="rId6"/>
            </p:custDataLst>
          </p:nvPr>
        </p:nvSpPr>
        <p:spPr bwMode="auto">
          <a:xfrm flipH="1">
            <a:off x="10418445" y="1139190"/>
            <a:ext cx="1668145" cy="835025"/>
          </a:xfrm>
          <a:custGeom>
            <a:avLst/>
            <a:gdLst>
              <a:gd name="T0" fmla="*/ 926 w 3695"/>
              <a:gd name="T1" fmla="*/ 1125 h 1569"/>
              <a:gd name="T2" fmla="*/ 926 w 3695"/>
              <a:gd name="T3" fmla="*/ 1125 h 1569"/>
              <a:gd name="T4" fmla="*/ 692 w 3695"/>
              <a:gd name="T5" fmla="*/ 857 h 1569"/>
              <a:gd name="T6" fmla="*/ 1010 w 3695"/>
              <a:gd name="T7" fmla="*/ 758 h 1569"/>
              <a:gd name="T8" fmla="*/ 879 w 3695"/>
              <a:gd name="T9" fmla="*/ 899 h 1569"/>
              <a:gd name="T10" fmla="*/ 848 w 3695"/>
              <a:gd name="T11" fmla="*/ 772 h 1569"/>
              <a:gd name="T12" fmla="*/ 784 w 3695"/>
              <a:gd name="T13" fmla="*/ 952 h 1569"/>
              <a:gd name="T14" fmla="*/ 926 w 3695"/>
              <a:gd name="T15" fmla="*/ 1125 h 1569"/>
              <a:gd name="T16" fmla="*/ 69 w 3695"/>
              <a:gd name="T17" fmla="*/ 733 h 1569"/>
              <a:gd name="T18" fmla="*/ 86 w 3695"/>
              <a:gd name="T19" fmla="*/ 761 h 1569"/>
              <a:gd name="T20" fmla="*/ 220 w 3695"/>
              <a:gd name="T21" fmla="*/ 1037 h 1569"/>
              <a:gd name="T22" fmla="*/ 385 w 3695"/>
              <a:gd name="T23" fmla="*/ 821 h 1569"/>
              <a:gd name="T24" fmla="*/ 265 w 3695"/>
              <a:gd name="T25" fmla="*/ 793 h 1569"/>
              <a:gd name="T26" fmla="*/ 309 w 3695"/>
              <a:gd name="T27" fmla="*/ 888 h 1569"/>
              <a:gd name="T28" fmla="*/ 167 w 3695"/>
              <a:gd name="T29" fmla="*/ 808 h 1569"/>
              <a:gd name="T30" fmla="*/ 435 w 3695"/>
              <a:gd name="T31" fmla="*/ 750 h 1569"/>
              <a:gd name="T32" fmla="*/ 661 w 3695"/>
              <a:gd name="T33" fmla="*/ 1121 h 1569"/>
              <a:gd name="T34" fmla="*/ 1361 w 3695"/>
              <a:gd name="T35" fmla="*/ 1439 h 1569"/>
              <a:gd name="T36" fmla="*/ 1953 w 3695"/>
              <a:gd name="T37" fmla="*/ 1050 h 1569"/>
              <a:gd name="T38" fmla="*/ 2885 w 3695"/>
              <a:gd name="T39" fmla="*/ 609 h 1569"/>
              <a:gd name="T40" fmla="*/ 3681 w 3695"/>
              <a:gd name="T41" fmla="*/ 1065 h 1569"/>
              <a:gd name="T42" fmla="*/ 2804 w 3695"/>
              <a:gd name="T43" fmla="*/ 532 h 1569"/>
              <a:gd name="T44" fmla="*/ 1752 w 3695"/>
              <a:gd name="T45" fmla="*/ 1022 h 1569"/>
              <a:gd name="T46" fmla="*/ 1205 w 3695"/>
              <a:gd name="T47" fmla="*/ 1114 h 1569"/>
              <a:gd name="T48" fmla="*/ 1219 w 3695"/>
              <a:gd name="T49" fmla="*/ 744 h 1569"/>
              <a:gd name="T50" fmla="*/ 1434 w 3695"/>
              <a:gd name="T51" fmla="*/ 712 h 1569"/>
              <a:gd name="T52" fmla="*/ 1381 w 3695"/>
              <a:gd name="T53" fmla="*/ 888 h 1569"/>
              <a:gd name="T54" fmla="*/ 1292 w 3695"/>
              <a:gd name="T55" fmla="*/ 800 h 1569"/>
              <a:gd name="T56" fmla="*/ 1429 w 3695"/>
              <a:gd name="T57" fmla="*/ 1037 h 1569"/>
              <a:gd name="T58" fmla="*/ 1669 w 3695"/>
              <a:gd name="T59" fmla="*/ 764 h 1569"/>
              <a:gd name="T60" fmla="*/ 2034 w 3695"/>
              <a:gd name="T61" fmla="*/ 645 h 1569"/>
              <a:gd name="T62" fmla="*/ 2531 w 3695"/>
              <a:gd name="T63" fmla="*/ 472 h 1569"/>
              <a:gd name="T64" fmla="*/ 2082 w 3695"/>
              <a:gd name="T65" fmla="*/ 549 h 1569"/>
              <a:gd name="T66" fmla="*/ 1599 w 3695"/>
              <a:gd name="T67" fmla="*/ 599 h 1569"/>
              <a:gd name="T68" fmla="*/ 1562 w 3695"/>
              <a:gd name="T69" fmla="*/ 405 h 1569"/>
              <a:gd name="T70" fmla="*/ 1738 w 3695"/>
              <a:gd name="T71" fmla="*/ 521 h 1569"/>
              <a:gd name="T72" fmla="*/ 1780 w 3695"/>
              <a:gd name="T73" fmla="*/ 271 h 1569"/>
              <a:gd name="T74" fmla="*/ 1451 w 3695"/>
              <a:gd name="T75" fmla="*/ 384 h 1569"/>
              <a:gd name="T76" fmla="*/ 1429 w 3695"/>
              <a:gd name="T77" fmla="*/ 532 h 1569"/>
              <a:gd name="T78" fmla="*/ 1144 w 3695"/>
              <a:gd name="T79" fmla="*/ 673 h 1569"/>
              <a:gd name="T80" fmla="*/ 1015 w 3695"/>
              <a:gd name="T81" fmla="*/ 607 h 1569"/>
              <a:gd name="T82" fmla="*/ 1130 w 3695"/>
              <a:gd name="T83" fmla="*/ 500 h 1569"/>
              <a:gd name="T84" fmla="*/ 1384 w 3695"/>
              <a:gd name="T85" fmla="*/ 363 h 1569"/>
              <a:gd name="T86" fmla="*/ 1127 w 3695"/>
              <a:gd name="T87" fmla="*/ 239 h 1569"/>
              <a:gd name="T88" fmla="*/ 848 w 3695"/>
              <a:gd name="T89" fmla="*/ 62 h 1569"/>
              <a:gd name="T90" fmla="*/ 717 w 3695"/>
              <a:gd name="T91" fmla="*/ 175 h 1569"/>
              <a:gd name="T92" fmla="*/ 550 w 3695"/>
              <a:gd name="T93" fmla="*/ 429 h 1569"/>
              <a:gd name="T94" fmla="*/ 842 w 3695"/>
              <a:gd name="T95" fmla="*/ 543 h 1569"/>
              <a:gd name="T96" fmla="*/ 868 w 3695"/>
              <a:gd name="T97" fmla="*/ 398 h 1569"/>
              <a:gd name="T98" fmla="*/ 770 w 3695"/>
              <a:gd name="T99" fmla="*/ 415 h 1569"/>
              <a:gd name="T100" fmla="*/ 842 w 3695"/>
              <a:gd name="T101" fmla="*/ 440 h 1569"/>
              <a:gd name="T102" fmla="*/ 750 w 3695"/>
              <a:gd name="T103" fmla="*/ 500 h 1569"/>
              <a:gd name="T104" fmla="*/ 767 w 3695"/>
              <a:gd name="T105" fmla="*/ 277 h 1569"/>
              <a:gd name="T106" fmla="*/ 954 w 3695"/>
              <a:gd name="T107" fmla="*/ 521 h 1569"/>
              <a:gd name="T108" fmla="*/ 588 w 3695"/>
              <a:gd name="T109" fmla="*/ 592 h 1569"/>
              <a:gd name="T110" fmla="*/ 234 w 3695"/>
              <a:gd name="T111" fmla="*/ 529 h 1569"/>
              <a:gd name="T112" fmla="*/ 69 w 3695"/>
              <a:gd name="T113" fmla="*/ 733 h 1569"/>
              <a:gd name="T114" fmla="*/ 69 w 3695"/>
              <a:gd name="T115" fmla="*/ 733 h 1569"/>
              <a:gd name="T116" fmla="*/ 86 w 3695"/>
              <a:gd name="T117" fmla="*/ 761 h 1569"/>
              <a:gd name="T118" fmla="*/ 69 w 3695"/>
              <a:gd name="T119" fmla="*/ 733 h 1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695" h="1569">
                <a:moveTo>
                  <a:pt x="926" y="1125"/>
                </a:moveTo>
                <a:cubicBezTo>
                  <a:pt x="926" y="1125"/>
                  <a:pt x="926" y="1125"/>
                  <a:pt x="926" y="1125"/>
                </a:cubicBezTo>
                <a:cubicBezTo>
                  <a:pt x="910" y="1125"/>
                  <a:pt x="692" y="1040"/>
                  <a:pt x="692" y="857"/>
                </a:cubicBezTo>
                <a:cubicBezTo>
                  <a:pt x="692" y="673"/>
                  <a:pt x="948" y="630"/>
                  <a:pt x="1010" y="758"/>
                </a:cubicBezTo>
                <a:cubicBezTo>
                  <a:pt x="1052" y="895"/>
                  <a:pt x="912" y="935"/>
                  <a:pt x="879" y="899"/>
                </a:cubicBezTo>
                <a:cubicBezTo>
                  <a:pt x="848" y="864"/>
                  <a:pt x="837" y="786"/>
                  <a:pt x="848" y="772"/>
                </a:cubicBezTo>
                <a:cubicBezTo>
                  <a:pt x="848" y="772"/>
                  <a:pt x="745" y="841"/>
                  <a:pt x="784" y="952"/>
                </a:cubicBezTo>
                <a:cubicBezTo>
                  <a:pt x="837" y="1088"/>
                  <a:pt x="940" y="1125"/>
                  <a:pt x="926" y="1125"/>
                </a:cubicBezTo>
                <a:close/>
                <a:moveTo>
                  <a:pt x="69" y="733"/>
                </a:moveTo>
                <a:cubicBezTo>
                  <a:pt x="86" y="761"/>
                  <a:pt x="86" y="761"/>
                  <a:pt x="86" y="761"/>
                </a:cubicBezTo>
                <a:cubicBezTo>
                  <a:pt x="86" y="761"/>
                  <a:pt x="24" y="1022"/>
                  <a:pt x="220" y="1037"/>
                </a:cubicBezTo>
                <a:cubicBezTo>
                  <a:pt x="401" y="1050"/>
                  <a:pt x="393" y="891"/>
                  <a:pt x="385" y="821"/>
                </a:cubicBezTo>
                <a:cubicBezTo>
                  <a:pt x="357" y="747"/>
                  <a:pt x="265" y="793"/>
                  <a:pt x="265" y="793"/>
                </a:cubicBezTo>
                <a:cubicBezTo>
                  <a:pt x="265" y="793"/>
                  <a:pt x="318" y="804"/>
                  <a:pt x="309" y="888"/>
                </a:cubicBezTo>
                <a:cubicBezTo>
                  <a:pt x="295" y="973"/>
                  <a:pt x="150" y="945"/>
                  <a:pt x="167" y="808"/>
                </a:cubicBezTo>
                <a:cubicBezTo>
                  <a:pt x="184" y="670"/>
                  <a:pt x="385" y="697"/>
                  <a:pt x="435" y="750"/>
                </a:cubicBezTo>
                <a:cubicBezTo>
                  <a:pt x="522" y="842"/>
                  <a:pt x="661" y="1121"/>
                  <a:pt x="661" y="1121"/>
                </a:cubicBezTo>
                <a:cubicBezTo>
                  <a:pt x="661" y="1121"/>
                  <a:pt x="923" y="1569"/>
                  <a:pt x="1361" y="1439"/>
                </a:cubicBezTo>
                <a:cubicBezTo>
                  <a:pt x="1361" y="1439"/>
                  <a:pt x="1638" y="1395"/>
                  <a:pt x="1953" y="1050"/>
                </a:cubicBezTo>
                <a:cubicBezTo>
                  <a:pt x="1953" y="1050"/>
                  <a:pt x="2322" y="539"/>
                  <a:pt x="2885" y="609"/>
                </a:cubicBezTo>
                <a:cubicBezTo>
                  <a:pt x="3162" y="667"/>
                  <a:pt x="3380" y="817"/>
                  <a:pt x="3681" y="1065"/>
                </a:cubicBezTo>
                <a:cubicBezTo>
                  <a:pt x="3695" y="1082"/>
                  <a:pt x="3157" y="532"/>
                  <a:pt x="2804" y="532"/>
                </a:cubicBezTo>
                <a:cubicBezTo>
                  <a:pt x="2305" y="497"/>
                  <a:pt x="1752" y="1022"/>
                  <a:pt x="1752" y="1022"/>
                </a:cubicBezTo>
                <a:cubicBezTo>
                  <a:pt x="1752" y="1022"/>
                  <a:pt x="1434" y="1340"/>
                  <a:pt x="1205" y="1114"/>
                </a:cubicBezTo>
                <a:cubicBezTo>
                  <a:pt x="1043" y="885"/>
                  <a:pt x="1219" y="744"/>
                  <a:pt x="1219" y="744"/>
                </a:cubicBezTo>
                <a:cubicBezTo>
                  <a:pt x="1219" y="744"/>
                  <a:pt x="1337" y="667"/>
                  <a:pt x="1434" y="712"/>
                </a:cubicBezTo>
                <a:cubicBezTo>
                  <a:pt x="1510" y="783"/>
                  <a:pt x="1460" y="899"/>
                  <a:pt x="1381" y="888"/>
                </a:cubicBezTo>
                <a:cubicBezTo>
                  <a:pt x="1309" y="881"/>
                  <a:pt x="1292" y="800"/>
                  <a:pt x="1292" y="800"/>
                </a:cubicBezTo>
                <a:cubicBezTo>
                  <a:pt x="1292" y="800"/>
                  <a:pt x="1247" y="1016"/>
                  <a:pt x="1429" y="1037"/>
                </a:cubicBezTo>
                <a:cubicBezTo>
                  <a:pt x="1599" y="1058"/>
                  <a:pt x="1683" y="888"/>
                  <a:pt x="1669" y="764"/>
                </a:cubicBezTo>
                <a:cubicBezTo>
                  <a:pt x="1669" y="764"/>
                  <a:pt x="1909" y="776"/>
                  <a:pt x="2034" y="645"/>
                </a:cubicBezTo>
                <a:cubicBezTo>
                  <a:pt x="2263" y="465"/>
                  <a:pt x="2531" y="472"/>
                  <a:pt x="2531" y="472"/>
                </a:cubicBezTo>
                <a:cubicBezTo>
                  <a:pt x="2531" y="472"/>
                  <a:pt x="2308" y="436"/>
                  <a:pt x="2082" y="549"/>
                </a:cubicBezTo>
                <a:cubicBezTo>
                  <a:pt x="1856" y="663"/>
                  <a:pt x="1714" y="712"/>
                  <a:pt x="1599" y="599"/>
                </a:cubicBezTo>
                <a:cubicBezTo>
                  <a:pt x="1532" y="532"/>
                  <a:pt x="1562" y="405"/>
                  <a:pt x="1562" y="405"/>
                </a:cubicBezTo>
                <a:cubicBezTo>
                  <a:pt x="1562" y="405"/>
                  <a:pt x="1619" y="582"/>
                  <a:pt x="1738" y="521"/>
                </a:cubicBezTo>
                <a:cubicBezTo>
                  <a:pt x="1858" y="462"/>
                  <a:pt x="1836" y="320"/>
                  <a:pt x="1780" y="271"/>
                </a:cubicBezTo>
                <a:cubicBezTo>
                  <a:pt x="1730" y="221"/>
                  <a:pt x="1510" y="197"/>
                  <a:pt x="1451" y="384"/>
                </a:cubicBezTo>
                <a:cubicBezTo>
                  <a:pt x="1451" y="384"/>
                  <a:pt x="1420" y="474"/>
                  <a:pt x="1429" y="532"/>
                </a:cubicBezTo>
                <a:cubicBezTo>
                  <a:pt x="1429" y="532"/>
                  <a:pt x="1211" y="563"/>
                  <a:pt x="1144" y="673"/>
                </a:cubicBezTo>
                <a:cubicBezTo>
                  <a:pt x="1144" y="673"/>
                  <a:pt x="1015" y="701"/>
                  <a:pt x="1015" y="607"/>
                </a:cubicBezTo>
                <a:cubicBezTo>
                  <a:pt x="1015" y="511"/>
                  <a:pt x="1085" y="500"/>
                  <a:pt x="1130" y="500"/>
                </a:cubicBezTo>
                <a:cubicBezTo>
                  <a:pt x="1180" y="500"/>
                  <a:pt x="1384" y="532"/>
                  <a:pt x="1384" y="363"/>
                </a:cubicBezTo>
                <a:cubicBezTo>
                  <a:pt x="1384" y="192"/>
                  <a:pt x="1172" y="207"/>
                  <a:pt x="1127" y="239"/>
                </a:cubicBezTo>
                <a:cubicBezTo>
                  <a:pt x="1127" y="221"/>
                  <a:pt x="1069" y="0"/>
                  <a:pt x="848" y="62"/>
                </a:cubicBezTo>
                <a:cubicBezTo>
                  <a:pt x="736" y="102"/>
                  <a:pt x="717" y="175"/>
                  <a:pt x="717" y="175"/>
                </a:cubicBezTo>
                <a:cubicBezTo>
                  <a:pt x="717" y="175"/>
                  <a:pt x="510" y="150"/>
                  <a:pt x="550" y="429"/>
                </a:cubicBezTo>
                <a:cubicBezTo>
                  <a:pt x="608" y="645"/>
                  <a:pt x="842" y="543"/>
                  <a:pt x="842" y="543"/>
                </a:cubicBezTo>
                <a:cubicBezTo>
                  <a:pt x="842" y="543"/>
                  <a:pt x="901" y="482"/>
                  <a:pt x="868" y="398"/>
                </a:cubicBezTo>
                <a:cubicBezTo>
                  <a:pt x="826" y="338"/>
                  <a:pt x="761" y="386"/>
                  <a:pt x="770" y="415"/>
                </a:cubicBezTo>
                <a:cubicBezTo>
                  <a:pt x="775" y="444"/>
                  <a:pt x="804" y="482"/>
                  <a:pt x="842" y="440"/>
                </a:cubicBezTo>
                <a:cubicBezTo>
                  <a:pt x="842" y="440"/>
                  <a:pt x="859" y="535"/>
                  <a:pt x="750" y="500"/>
                </a:cubicBezTo>
                <a:cubicBezTo>
                  <a:pt x="639" y="465"/>
                  <a:pt x="661" y="323"/>
                  <a:pt x="767" y="277"/>
                </a:cubicBezTo>
                <a:cubicBezTo>
                  <a:pt x="873" y="232"/>
                  <a:pt x="1007" y="359"/>
                  <a:pt x="954" y="521"/>
                </a:cubicBezTo>
                <a:cubicBezTo>
                  <a:pt x="901" y="684"/>
                  <a:pt x="652" y="655"/>
                  <a:pt x="588" y="592"/>
                </a:cubicBezTo>
                <a:cubicBezTo>
                  <a:pt x="533" y="529"/>
                  <a:pt x="349" y="320"/>
                  <a:pt x="234" y="529"/>
                </a:cubicBezTo>
                <a:cubicBezTo>
                  <a:pt x="234" y="529"/>
                  <a:pt x="0" y="507"/>
                  <a:pt x="69" y="733"/>
                </a:cubicBezTo>
                <a:close/>
                <a:moveTo>
                  <a:pt x="69" y="733"/>
                </a:moveTo>
                <a:cubicBezTo>
                  <a:pt x="86" y="761"/>
                  <a:pt x="86" y="761"/>
                  <a:pt x="86" y="761"/>
                </a:cubicBezTo>
                <a:lnTo>
                  <a:pt x="69" y="733"/>
                </a:lnTo>
                <a:close/>
              </a:path>
            </a:pathLst>
          </a:custGeom>
          <a:solidFill>
            <a:schemeClr val="bg1">
              <a:alpha val="57000"/>
            </a:schemeClr>
          </a:solidFill>
          <a:ln>
            <a:noFill/>
          </a:ln>
          <a:effectLst>
            <a:outerShdw blurRad="50800" dist="63500" dir="9600000" algn="t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22" name="PA_库_矩形 15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>
            <p:custDataLst>
              <p:tags r:id="rId7"/>
            </p:custDataLst>
          </p:nvPr>
        </p:nvSpPr>
        <p:spPr>
          <a:xfrm>
            <a:off x="7688580" y="4654550"/>
            <a:ext cx="688975" cy="20631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默陌老屋手迹" panose="02000603000000000000" pitchFamily="2" charset="-122"/>
                <a:ea typeface="默陌老屋手迹" panose="02000603000000000000" pitchFamily="2" charset="-122"/>
              </a:rPr>
              <a:t>贰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/>
              <a:uLnTx/>
              <a:uFillTx/>
              <a:latin typeface="默陌老屋手迹" panose="02000603000000000000" pitchFamily="2" charset="-122"/>
              <a:ea typeface="默陌老屋手迹" panose="02000603000000000000" pitchFamily="2" charset="-122"/>
            </a:endParaRPr>
          </a:p>
        </p:txBody>
      </p:sp>
      <p:sp>
        <p:nvSpPr>
          <p:cNvPr id="3" name="PA_库_矩形 16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>
            <p:custDataLst>
              <p:tags r:id="rId8"/>
            </p:custDataLst>
          </p:nvPr>
        </p:nvSpPr>
        <p:spPr>
          <a:xfrm rot="16200000">
            <a:off x="9176385" y="-393065"/>
            <a:ext cx="1155065" cy="487616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经典行书简" panose="02010609010101010101" pitchFamily="49" charset="-122"/>
              </a:rPr>
              <a:t>traditional 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尚巍手书简" panose="00020600040101010101" charset="-122"/>
              <a:ea typeface="汉仪尚巍手书简" panose="00020600040101010101" charset="-122"/>
              <a:cs typeface="经典行书简" panose="0201060901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经典行书简" panose="02010609010101010101" pitchFamily="49" charset="-122"/>
              </a:rPr>
              <a:t>Chinese culture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尚巍手书简" panose="00020600040101010101" charset="-122"/>
              <a:ea typeface="汉仪尚巍手书简" panose="00020600040101010101" charset="-122"/>
              <a:cs typeface="经典行书简" panose="0201060901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尚巍手书简" panose="00020600040101010101" charset="-122"/>
              <a:ea typeface="汉仪尚巍手书简" panose="00020600040101010101" charset="-122"/>
              <a:cs typeface="经典行书简" panose="02010609010101010101" pitchFamily="49" charset="-122"/>
            </a:endParaRPr>
          </a:p>
        </p:txBody>
      </p:sp>
      <p:sp>
        <p:nvSpPr>
          <p:cNvPr id="4" name="PA_库_矩形 16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>
            <p:custDataLst>
              <p:tags r:id="rId9"/>
            </p:custDataLst>
          </p:nvPr>
        </p:nvSpPr>
        <p:spPr>
          <a:xfrm rot="16200000">
            <a:off x="9735185" y="2776855"/>
            <a:ext cx="1013460" cy="35693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经典行书简" panose="02010609010101010101" pitchFamily="49" charset="-122"/>
              </a:rPr>
              <a:t> 11.6 billion times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尚巍手书简" panose="00020600040101010101" charset="-122"/>
              <a:ea typeface="汉仪尚巍手书简" panose="00020600040101010101" charset="-122"/>
              <a:cs typeface="经典行书简" panose="02010609010101010101" pitchFamily="49" charset="-122"/>
            </a:endParaRPr>
          </a:p>
        </p:txBody>
      </p:sp>
      <p:sp>
        <p:nvSpPr>
          <p:cNvPr id="7" name="PA_库_矩形 16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>
            <p:custDataLst>
              <p:tags r:id="rId10"/>
            </p:custDataLst>
          </p:nvPr>
        </p:nvSpPr>
        <p:spPr>
          <a:xfrm rot="16200000">
            <a:off x="2124075" y="2642235"/>
            <a:ext cx="1283335" cy="356933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经典行书简" panose="02010609010101010101" pitchFamily="49" charset="-122"/>
              </a:rPr>
              <a:t>palace battles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尚巍手书简" panose="00020600040101010101" charset="-122"/>
              <a:ea typeface="汉仪尚巍手书简" panose="00020600040101010101" charset="-122"/>
              <a:cs typeface="经典行书简" panose="0201060901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尚巍手书简" panose="00020600040101010101" charset="-122"/>
              <a:ea typeface="汉仪尚巍手书简" panose="00020600040101010101" charset="-122"/>
              <a:cs typeface="经典行书简" panose="0201060901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9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7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5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utoUpdateAnimBg="0"/>
      <p:bldP spid="20" grpId="0" autoUpdateAnimBg="0"/>
      <p:bldP spid="22" grpId="0" autoUpdateAnimBg="0"/>
      <p:bldP spid="3" grpId="0" autoUpdateAnimBg="0"/>
      <p:bldP spid="4" grpId="0" autoUpdateAnimBg="0"/>
      <p:bldP spid="7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6200000">
            <a:off x="7361867" y="573406"/>
            <a:ext cx="1659890" cy="3594735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en-US" altLang="zh-CN" sz="9600" b="1" dirty="0">
                <a:solidFill>
                  <a:srgbClr val="FFC655"/>
                </a:solidFill>
                <a:latin typeface="默陌老屋手迹" panose="02000603000000000000" pitchFamily="2" charset="-122"/>
                <a:ea typeface="默陌老屋手迹" panose="02000603000000000000" pitchFamily="2" charset="-122"/>
              </a:rPr>
              <a:t>part 2</a:t>
            </a:r>
            <a:endParaRPr lang="en-US" altLang="zh-CN" sz="9600" b="1" dirty="0">
              <a:solidFill>
                <a:srgbClr val="FFC655"/>
              </a:solidFill>
              <a:latin typeface="默陌老屋手迹" panose="02000603000000000000" pitchFamily="2" charset="-122"/>
              <a:ea typeface="默陌老屋手迹" panose="02000603000000000000" pitchFamily="2" charset="-122"/>
            </a:endParaRPr>
          </a:p>
        </p:txBody>
      </p:sp>
      <p:sp>
        <p:nvSpPr>
          <p:cNvPr id="20" name="PA_库_矩形 10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>
            <p:custDataLst>
              <p:tags r:id="rId1"/>
            </p:custDataLst>
          </p:nvPr>
        </p:nvSpPr>
        <p:spPr>
          <a:xfrm rot="16200000">
            <a:off x="9984445" y="1727946"/>
            <a:ext cx="2214245" cy="26822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marR="0" lvl="0" indent="0" algn="ctr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经典行书简" panose="02010609010101010101" pitchFamily="49" charset="-122"/>
                <a:sym typeface="+mn-ea"/>
              </a:rPr>
              <a:t>female culture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尚巍手书简" panose="00020600040101010101" charset="-122"/>
              <a:ea typeface="汉仪尚巍手书简" panose="00020600040101010101" charset="-122"/>
              <a:cs typeface="经典行书简" panose="02010609010101010101" pitchFamily="49" charset="-122"/>
            </a:endParaRPr>
          </a:p>
          <a:p>
            <a:pPr marR="0" lvl="0" indent="0" algn="ctr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经典行书简" panose="02010609010101010101" pitchFamily="49" charset="-122"/>
              </a:rPr>
              <a:t>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尚巍手书简" panose="00020600040101010101" charset="-122"/>
              <a:ea typeface="汉仪尚巍手书简" panose="00020600040101010101" charset="-122"/>
              <a:cs typeface="经典行书简" panose="0201060901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725650" cy="58911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101215" y="245745"/>
            <a:ext cx="10090785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苏新诗柳楷简体" panose="02000000000000000000" pitchFamily="2" charset="-122"/>
                <a:ea typeface="方正苏新诗柳楷简体" panose="02000000000000000000" pitchFamily="2" charset="-122"/>
                <a:sym typeface="+mn-ea"/>
              </a:rPr>
              <a:t>the awakening of female consciousness and self-pursuit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苏新诗柳楷简体" panose="02000000000000000000" pitchFamily="2" charset="-122"/>
              <a:ea typeface="方正苏新诗柳楷简体" panose="02000000000000000000" pitchFamily="2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5307724"/>
            <a:ext cx="12192000" cy="1550276"/>
            <a:chOff x="0" y="5307724"/>
            <a:chExt cx="12192000" cy="155027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0" y="5307724"/>
              <a:ext cx="12192000" cy="1550113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0" y="5749871"/>
              <a:ext cx="12192000" cy="1108129"/>
            </a:xfrm>
            <a:prstGeom prst="rect">
              <a:avLst/>
            </a:prstGeom>
            <a:solidFill>
              <a:srgbClr val="B000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45" y="1148080"/>
            <a:ext cx="2496185" cy="3807460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66785" y="1013460"/>
            <a:ext cx="2848610" cy="3863340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80310" y="1148080"/>
            <a:ext cx="2748280" cy="3847465"/>
          </a:xfrm>
          <a:prstGeom prst="ellipse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1875 0.00037037 L 0.323542 0.00564815 " pathEditMode="relative" rAng="0" ptsTypes="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725650" cy="58911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101215" y="245745"/>
            <a:ext cx="10090785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苏新诗柳楷简体" panose="02000000000000000000" pitchFamily="2" charset="-122"/>
                <a:ea typeface="方正苏新诗柳楷简体" panose="02000000000000000000" pitchFamily="2" charset="-122"/>
                <a:sym typeface="+mn-ea"/>
              </a:rPr>
              <a:t>the awakening of female consciousness and self-pursuit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苏新诗柳楷简体" panose="02000000000000000000" pitchFamily="2" charset="-122"/>
              <a:ea typeface="方正苏新诗柳楷简体" panose="02000000000000000000" pitchFamily="2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5307724"/>
            <a:ext cx="12192000" cy="1550276"/>
            <a:chOff x="0" y="5307724"/>
            <a:chExt cx="12192000" cy="155027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0" y="5307724"/>
              <a:ext cx="12192000" cy="1550113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0" y="5749871"/>
              <a:ext cx="12192000" cy="1108129"/>
            </a:xfrm>
            <a:prstGeom prst="rect">
              <a:avLst/>
            </a:prstGeom>
            <a:solidFill>
              <a:srgbClr val="B000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85" y="1016000"/>
            <a:ext cx="3092400" cy="3092400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63535" y="927735"/>
            <a:ext cx="3091815" cy="3091815"/>
          </a:xfrm>
          <a:prstGeom prst="ellipse">
            <a:avLst/>
          </a:prstGeom>
          <a:ln>
            <a:solidFill>
              <a:schemeClr val="bg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92405" y="4196398"/>
            <a:ext cx="5080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苏新诗柳楷简体" panose="02000000000000000000" pitchFamily="2" charset="-122"/>
                <a:ea typeface="方正苏新诗柳楷简体" panose="02000000000000000000" pitchFamily="2" charset="-122"/>
                <a:sym typeface="+mn-ea"/>
              </a:rPr>
              <a:t> a simple, kind-hearted girl eager for love</a:t>
            </a:r>
            <a:endParaRPr lang="en-US" altLang="zh-CN" sz="3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苏新诗柳楷简体" panose="02000000000000000000" pitchFamily="2" charset="-122"/>
              <a:ea typeface="方正苏新诗柳楷简体" panose="02000000000000000000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969125" y="3950653"/>
            <a:ext cx="5080000" cy="1272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苏新诗柳楷简体" panose="02000000000000000000" pitchFamily="2" charset="-122"/>
                <a:ea typeface="方正苏新诗柳楷简体" panose="02000000000000000000" pitchFamily="2" charset="-122"/>
                <a:sym typeface="+mn-ea"/>
              </a:rPr>
              <a:t>far-thinking and </a:t>
            </a:r>
            <a:endParaRPr lang="en-US" altLang="zh-CN" sz="3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苏新诗柳楷简体" panose="02000000000000000000" pitchFamily="2" charset="-122"/>
              <a:ea typeface="方正苏新诗柳楷简体" panose="02000000000000000000" pitchFamily="2" charset="-122"/>
              <a:sym typeface="+mn-ea"/>
            </a:endParaRPr>
          </a:p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苏新诗柳楷简体" panose="02000000000000000000" pitchFamily="2" charset="-122"/>
                <a:ea typeface="方正苏新诗柳楷简体" panose="02000000000000000000" pitchFamily="2" charset="-122"/>
                <a:sym typeface="+mn-ea"/>
              </a:rPr>
              <a:t>dares to rebel</a:t>
            </a:r>
            <a:endParaRPr lang="en-US" altLang="zh-CN" sz="3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苏新诗柳楷简体" panose="02000000000000000000" pitchFamily="2" charset="-122"/>
              <a:ea typeface="方正苏新诗柳楷简体" panose="02000000000000000000" pitchFamily="2" charset="-122"/>
              <a:sym typeface="+mn-ea"/>
            </a:endParaRPr>
          </a:p>
        </p:txBody>
      </p:sp>
      <p:sp>
        <p:nvSpPr>
          <p:cNvPr id="12" name="右箭头 11"/>
          <p:cNvSpPr/>
          <p:nvPr/>
        </p:nvSpPr>
        <p:spPr>
          <a:xfrm>
            <a:off x="4487545" y="2116455"/>
            <a:ext cx="3245485" cy="779145"/>
          </a:xfrm>
          <a:prstGeom prst="rightArrow">
            <a:avLst/>
          </a:prstGeom>
          <a:solidFill>
            <a:srgbClr val="B0000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 bldLvl="0" animBg="1"/>
      <p:bldP spid="6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725650" cy="58911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101215" y="245745"/>
            <a:ext cx="10090785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苏新诗柳楷简体" panose="02000000000000000000" pitchFamily="2" charset="-122"/>
                <a:ea typeface="方正苏新诗柳楷简体" panose="02000000000000000000" pitchFamily="2" charset="-122"/>
                <a:sym typeface="+mn-ea"/>
              </a:rPr>
              <a:t>the awakening of female consciousness and self-pursuit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苏新诗柳楷简体" panose="02000000000000000000" pitchFamily="2" charset="-122"/>
              <a:ea typeface="方正苏新诗柳楷简体" panose="02000000000000000000" pitchFamily="2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5307724"/>
            <a:ext cx="12192000" cy="1550276"/>
            <a:chOff x="0" y="5307724"/>
            <a:chExt cx="12192000" cy="155027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0" y="5307724"/>
              <a:ext cx="12192000" cy="1550113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0" y="5749871"/>
              <a:ext cx="12192000" cy="1108129"/>
            </a:xfrm>
            <a:prstGeom prst="rect">
              <a:avLst/>
            </a:prstGeom>
            <a:solidFill>
              <a:srgbClr val="B000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45" y="1148080"/>
            <a:ext cx="2496185" cy="3807460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16600" y="1571625"/>
            <a:ext cx="3092400" cy="3092400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27085" y="1505585"/>
            <a:ext cx="3091815" cy="3091815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361440"/>
            <a:ext cx="3587750" cy="3594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/>
        </p:nvSpPr>
        <p:spPr>
          <a:xfrm>
            <a:off x="5994621" y="5536676"/>
            <a:ext cx="202758" cy="197184"/>
          </a:xfrm>
          <a:prstGeom prst="rect">
            <a:avLst/>
          </a:prstGeom>
          <a:solidFill>
            <a:srgbClr val="B62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文本框 2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 txBox="1"/>
          <p:nvPr/>
        </p:nvSpPr>
        <p:spPr>
          <a:xfrm>
            <a:off x="5854842" y="5462508"/>
            <a:ext cx="482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rPr>
              <a:t>魏老作品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/>
              <a:uLnTx/>
              <a:uFillTx/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4" name="文本框 3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 txBox="1"/>
          <p:nvPr/>
        </p:nvSpPr>
        <p:spPr>
          <a:xfrm>
            <a:off x="151585" y="137565"/>
            <a:ext cx="751840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C655"/>
                </a:solidFill>
                <a:latin typeface="默陌老屋手迹" panose="02000603000000000000" pitchFamily="2" charset="-122"/>
                <a:ea typeface="默陌老屋手迹" panose="02000603000000000000" pitchFamily="2" charset="-122"/>
              </a:rPr>
              <a:t>Reflection and resistance to feudal ethics. </a:t>
            </a:r>
            <a:endParaRPr lang="en-US" altLang="zh-CN" sz="2800" b="1" dirty="0">
              <a:solidFill>
                <a:srgbClr val="FFC655"/>
              </a:solidFill>
              <a:latin typeface="默陌老屋手迹" panose="02000603000000000000" pitchFamily="2" charset="-122"/>
              <a:ea typeface="默陌老屋手迹" panose="02000603000000000000" pitchFamily="2" charset="-122"/>
            </a:endParaRPr>
          </a:p>
          <a:p>
            <a:endParaRPr lang="en-US" altLang="zh-CN" sz="2800" b="1" dirty="0">
              <a:solidFill>
                <a:srgbClr val="FFC655"/>
              </a:solidFill>
              <a:latin typeface="默陌老屋手迹" panose="02000603000000000000" pitchFamily="2" charset="-122"/>
              <a:ea typeface="默陌老屋手迹" panose="02000603000000000000" pitchFamily="2" charset="-122"/>
            </a:endParaRPr>
          </a:p>
        </p:txBody>
      </p:sp>
      <p:sp>
        <p:nvSpPr>
          <p:cNvPr id="6" name="e7d195523061f1c0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</a:t>
            </a:r>
            <a:endParaRPr kumimoji="0" lang="zh-CN" altLang="en-US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166217" y="2656924"/>
            <a:ext cx="4728411" cy="37177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95" y="935990"/>
            <a:ext cx="3991610" cy="52673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47585" y="935990"/>
            <a:ext cx="3767455" cy="53149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570"/>
          <p:cNvSpPr/>
          <p:nvPr>
            <p:custDataLst>
              <p:tags r:id="rId1"/>
            </p:custDataLst>
          </p:nvPr>
        </p:nvSpPr>
        <p:spPr>
          <a:xfrm>
            <a:off x="1215390" y="2210435"/>
            <a:ext cx="3382645" cy="953135"/>
          </a:xfrm>
          <a:prstGeom prst="rect">
            <a:avLst/>
          </a:prstGeom>
          <a:ln w="12700">
            <a:miter lim="400000"/>
          </a:ln>
        </p:spPr>
        <p:txBody>
          <a:bodyPr vert="horz" wrap="square" lIns="45719" rIns="45719" anchor="ctr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汉仪尚巍手书简" panose="00020600040101010101" charset="-122"/>
                <a:ea typeface="汉仪尚巍手书简" panose="00020600040101010101" charset="-122"/>
                <a:cs typeface="经典行书简" panose="02010609010101010101" pitchFamily="49" charset="-122"/>
              </a:rPr>
              <a:t>longed to change her fate through marriage</a:t>
            </a:r>
            <a:endParaRPr lang="en-US" altLang="zh-CN" sz="2800" dirty="0">
              <a:solidFill>
                <a:schemeClr val="bg1"/>
              </a:solidFill>
              <a:latin typeface="汉仪尚巍手书简" panose="00020600040101010101" charset="-122"/>
              <a:ea typeface="汉仪尚巍手书简" panose="00020600040101010101" charset="-122"/>
              <a:cs typeface="经典行书简" panose="02010609010101010101" pitchFamily="49" charset="-122"/>
            </a:endParaRPr>
          </a:p>
        </p:txBody>
      </p:sp>
      <p:sp>
        <p:nvSpPr>
          <p:cNvPr id="15" name="Shape 570"/>
          <p:cNvSpPr/>
          <p:nvPr>
            <p:custDataLst>
              <p:tags r:id="rId2"/>
            </p:custDataLst>
          </p:nvPr>
        </p:nvSpPr>
        <p:spPr>
          <a:xfrm>
            <a:off x="8030210" y="4423093"/>
            <a:ext cx="3048635" cy="1383665"/>
          </a:xfrm>
          <a:prstGeom prst="rect">
            <a:avLst/>
          </a:prstGeom>
          <a:ln w="12700">
            <a:miter lim="400000"/>
          </a:ln>
        </p:spPr>
        <p:txBody>
          <a:bodyPr vert="horz" wrap="square" lIns="45719" rIns="45719" anchor="ctr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汉仪尚巍手书简" panose="00020600040101010101" charset="-122"/>
                <a:ea typeface="汉仪尚巍手书简" panose="00020600040101010101" charset="-122"/>
                <a:cs typeface="经典行书简" panose="02010609010101010101" pitchFamily="49" charset="-122"/>
              </a:rPr>
              <a:t>pursues an equal marriage relationship with her lover</a:t>
            </a:r>
            <a:endParaRPr lang="en-US" altLang="zh-CN" sz="2800" dirty="0">
              <a:solidFill>
                <a:schemeClr val="bg1"/>
              </a:solidFill>
              <a:latin typeface="汉仪尚巍手书简" panose="00020600040101010101" charset="-122"/>
              <a:ea typeface="汉仪尚巍手书简" panose="00020600040101010101" charset="-122"/>
              <a:cs typeface="经典行书简" panose="02010609010101010101" pitchFamily="49" charset="-122"/>
            </a:endParaRPr>
          </a:p>
        </p:txBody>
      </p:sp>
      <p:sp>
        <p:nvSpPr>
          <p:cNvPr id="17" name="Shape 570"/>
          <p:cNvSpPr/>
          <p:nvPr>
            <p:custDataLst>
              <p:tags r:id="rId3"/>
            </p:custDataLst>
          </p:nvPr>
        </p:nvSpPr>
        <p:spPr>
          <a:xfrm>
            <a:off x="4921906" y="4845653"/>
            <a:ext cx="2783205" cy="1383665"/>
          </a:xfrm>
          <a:prstGeom prst="rect">
            <a:avLst/>
          </a:prstGeom>
          <a:ln w="12700">
            <a:miter lim="400000"/>
          </a:ln>
        </p:spPr>
        <p:txBody>
          <a:bodyPr vert="horz" wrap="square" lIns="45719" rIns="45719" anchor="ctr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汉仪尚巍手书简" panose="00020600040101010101" charset="-122"/>
                <a:ea typeface="汉仪尚巍手书简" panose="00020600040101010101" charset="-122"/>
                <a:cs typeface="汉仪尚巍手书简" panose="00020600040101010101" charset="-122"/>
              </a:rPr>
              <a:t>determined to give everything for the man they like</a:t>
            </a:r>
            <a:endParaRPr lang="zh-CN" altLang="en-US" sz="2800" dirty="0">
              <a:solidFill>
                <a:schemeClr val="bg1"/>
              </a:solidFill>
              <a:latin typeface="汉仪尚巍手书简" panose="00020600040101010101" charset="-122"/>
              <a:ea typeface="汉仪尚巍手书简" panose="00020600040101010101" charset="-122"/>
              <a:cs typeface="汉仪尚巍手书简" panose="00020600040101010101" charset="-122"/>
            </a:endParaRPr>
          </a:p>
        </p:txBody>
      </p:sp>
      <p:sp>
        <p:nvSpPr>
          <p:cNvPr id="24" name="椭圆 23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2020570" y="3215640"/>
            <a:ext cx="2235835" cy="2299970"/>
          </a:xfrm>
          <a:prstGeom prst="ellipse">
            <a:avLst/>
          </a:prstGeom>
          <a:blipFill rotWithShape="1">
            <a:blip r:embed="rId5" cstate="screen"/>
            <a:stretch>
              <a:fillRect/>
            </a:stretch>
          </a:blip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766685" y="867410"/>
            <a:ext cx="3711575" cy="3282315"/>
            <a:chOff x="12231" y="1366"/>
            <a:chExt cx="5845" cy="5169"/>
          </a:xfrm>
        </p:grpSpPr>
        <p:sp>
          <p:nvSpPr>
            <p:cNvPr id="26" name="椭圆 25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12231" y="2913"/>
              <a:ext cx="3409" cy="3622"/>
            </a:xfrm>
            <a:prstGeom prst="ellipse">
              <a:avLst/>
            </a:prstGeom>
            <a:blipFill rotWithShape="1">
              <a:blip r:embed="rId7" cstate="screen"/>
              <a:stretch>
                <a:fillRect/>
              </a:stretch>
            </a:blip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3646" y="1366"/>
              <a:ext cx="4430" cy="3483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2501265" y="-130810"/>
            <a:ext cx="4744720" cy="4709795"/>
            <a:chOff x="3939" y="-206"/>
            <a:chExt cx="7472" cy="7417"/>
          </a:xfrm>
        </p:grpSpPr>
        <p:sp>
          <p:nvSpPr>
            <p:cNvPr id="25" name="椭圆 24"/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7789" y="3589"/>
              <a:ext cx="3622" cy="3622"/>
            </a:xfrm>
            <a:prstGeom prst="ellipse">
              <a:avLst/>
            </a:prstGeom>
            <a:blipFill rotWithShape="1">
              <a:blip r:embed="rId10" cstate="screen"/>
              <a:stretch>
                <a:fillRect/>
              </a:stretch>
            </a:blip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经典行书简" panose="02010609010101010101" pitchFamily="49" charset="-122"/>
                <a:ea typeface="经典行书简" panose="02010609010101010101" pitchFamily="49" charset="-122"/>
                <a:cs typeface="经典行书简" panose="02010609010101010101" pitchFamily="49" charset="-122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3939" y="-206"/>
              <a:ext cx="6069" cy="5534"/>
            </a:xfrm>
            <a:prstGeom prst="rect">
              <a:avLst/>
            </a:prstGeom>
          </p:spPr>
        </p:pic>
      </p:grpSp>
      <p:sp>
        <p:nvSpPr>
          <p:cNvPr id="28" name="矩形 27"/>
          <p:cNvSpPr/>
          <p:nvPr/>
        </p:nvSpPr>
        <p:spPr>
          <a:xfrm>
            <a:off x="1215411" y="217646"/>
            <a:ext cx="10124440" cy="583565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l"/>
            <a:r>
              <a:rPr lang="en-US" altLang="zh-CN" sz="3200" dirty="0">
                <a:solidFill>
                  <a:srgbClr val="FFC655"/>
                </a:solidFill>
                <a:latin typeface="默陌老屋手迹" panose="02000603000000000000" pitchFamily="2" charset="-122"/>
                <a:ea typeface="默陌老屋手迹" panose="02000603000000000000" pitchFamily="2" charset="-122"/>
              </a:rPr>
              <a:t>Women's dilemma and choice in love and marriage</a:t>
            </a:r>
            <a:endParaRPr lang="zh-CN" altLang="en-US" sz="3200" dirty="0">
              <a:solidFill>
                <a:srgbClr val="FFC655"/>
              </a:solidFill>
              <a:latin typeface="默陌老屋手迹" panose="02000603000000000000" pitchFamily="2" charset="-122"/>
              <a:ea typeface="默陌老屋手迹" panose="02000603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 rot="5400000">
            <a:off x="-3005422" y="2992985"/>
            <a:ext cx="6858000" cy="872030"/>
            <a:chOff x="0" y="5307724"/>
            <a:chExt cx="12192000" cy="1550276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2"/>
            <a:srcRect/>
            <a:stretch>
              <a:fillRect/>
            </a:stretch>
          </p:blipFill>
          <p:spPr>
            <a:xfrm>
              <a:off x="0" y="5307724"/>
              <a:ext cx="12192000" cy="1550113"/>
            </a:xfrm>
            <a:prstGeom prst="rect">
              <a:avLst/>
            </a:prstGeom>
          </p:spPr>
        </p:pic>
        <p:sp>
          <p:nvSpPr>
            <p:cNvPr id="31" name="矩形 30"/>
            <p:cNvSpPr/>
            <p:nvPr/>
          </p:nvSpPr>
          <p:spPr>
            <a:xfrm>
              <a:off x="0" y="5749871"/>
              <a:ext cx="12192000" cy="1108129"/>
            </a:xfrm>
            <a:prstGeom prst="rect">
              <a:avLst/>
            </a:prstGeom>
            <a:solidFill>
              <a:srgbClr val="B000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16200000">
            <a:off x="8371848" y="2992984"/>
            <a:ext cx="6858000" cy="872030"/>
            <a:chOff x="0" y="5307724"/>
            <a:chExt cx="12192000" cy="1550276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12"/>
            <a:srcRect/>
            <a:stretch>
              <a:fillRect/>
            </a:stretch>
          </p:blipFill>
          <p:spPr>
            <a:xfrm>
              <a:off x="0" y="5307724"/>
              <a:ext cx="12192000" cy="1550113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0" y="5749872"/>
              <a:ext cx="12192000" cy="1108128"/>
            </a:xfrm>
            <a:prstGeom prst="rect">
              <a:avLst/>
            </a:prstGeom>
            <a:solidFill>
              <a:srgbClr val="B000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24" grpId="0" bldLvl="0" animBg="1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319381"/>
            <a:ext cx="12192000" cy="4064000"/>
          </a:xfrm>
          <a:prstGeom prst="rect">
            <a:avLst/>
          </a:prstGeom>
        </p:spPr>
      </p:pic>
      <p:sp>
        <p:nvSpPr>
          <p:cNvPr id="6" name="PA_库_矩形 18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>
            <p:custDataLst>
              <p:tags r:id="rId2"/>
            </p:custDataLst>
          </p:nvPr>
        </p:nvSpPr>
        <p:spPr>
          <a:xfrm>
            <a:off x="1986280" y="2012315"/>
            <a:ext cx="7951470" cy="2113915"/>
          </a:xfrm>
          <a:prstGeom prst="rect">
            <a:avLst/>
          </a:prstGeom>
          <a:solidFill>
            <a:srgbClr val="F2F2F2">
              <a:alpha val="82000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eaVert"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B00005"/>
              </a:solidFill>
              <a:effectLst/>
              <a:uLnTx/>
              <a:uFillTx/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2" name="e7d195523061f1c0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 hidden="1"/>
          <p:cNvSpPr txBox="1"/>
          <p:nvPr/>
        </p:nvSpPr>
        <p:spPr>
          <a:xfrm>
            <a:off x="-355600" y="1803400"/>
            <a:ext cx="321563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 rot="16200000">
            <a:off x="5581650" y="-863600"/>
            <a:ext cx="921385" cy="78308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en-US" altLang="zh-CN" sz="4800" dirty="0">
                <a:solidFill>
                  <a:srgbClr val="C00000"/>
                </a:solidFill>
                <a:latin typeface="默陌老屋手迹" panose="02000603000000000000" pitchFamily="2" charset="-122"/>
                <a:ea typeface="默陌老屋手迹" panose="02000603000000000000" pitchFamily="2" charset="-122"/>
                <a:cs typeface="yuweij Medium" charset="0"/>
              </a:rPr>
              <a:t>Thank you for listening!</a:t>
            </a:r>
            <a:endParaRPr kumimoji="1" lang="en-US" altLang="zh-CN" sz="4800" dirty="0">
              <a:solidFill>
                <a:srgbClr val="C00000"/>
              </a:solidFill>
              <a:latin typeface="默陌老屋手迹" panose="02000603000000000000" pitchFamily="2" charset="-122"/>
              <a:ea typeface="默陌老屋手迹" panose="02000603000000000000" pitchFamily="2" charset="-122"/>
              <a:cs typeface="yuweij Medium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43" y="2012004"/>
            <a:ext cx="10259464" cy="57689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859004" y="2138407"/>
            <a:ext cx="6826418" cy="4166140"/>
          </a:xfrm>
          <a:prstGeom prst="rect">
            <a:avLst/>
          </a:prstGeom>
        </p:spPr>
      </p:pic>
      <p:sp>
        <p:nvSpPr>
          <p:cNvPr id="18" name="PA_库_任意多边形 5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 flipH="1">
            <a:off x="847511" y="3428992"/>
            <a:ext cx="505913" cy="215086"/>
          </a:xfrm>
          <a:custGeom>
            <a:avLst/>
            <a:gdLst>
              <a:gd name="T0" fmla="*/ 926 w 3695"/>
              <a:gd name="T1" fmla="*/ 1125 h 1569"/>
              <a:gd name="T2" fmla="*/ 926 w 3695"/>
              <a:gd name="T3" fmla="*/ 1125 h 1569"/>
              <a:gd name="T4" fmla="*/ 692 w 3695"/>
              <a:gd name="T5" fmla="*/ 857 h 1569"/>
              <a:gd name="T6" fmla="*/ 1010 w 3695"/>
              <a:gd name="T7" fmla="*/ 758 h 1569"/>
              <a:gd name="T8" fmla="*/ 879 w 3695"/>
              <a:gd name="T9" fmla="*/ 899 h 1569"/>
              <a:gd name="T10" fmla="*/ 848 w 3695"/>
              <a:gd name="T11" fmla="*/ 772 h 1569"/>
              <a:gd name="T12" fmla="*/ 784 w 3695"/>
              <a:gd name="T13" fmla="*/ 952 h 1569"/>
              <a:gd name="T14" fmla="*/ 926 w 3695"/>
              <a:gd name="T15" fmla="*/ 1125 h 1569"/>
              <a:gd name="T16" fmla="*/ 69 w 3695"/>
              <a:gd name="T17" fmla="*/ 733 h 1569"/>
              <a:gd name="T18" fmla="*/ 86 w 3695"/>
              <a:gd name="T19" fmla="*/ 761 h 1569"/>
              <a:gd name="T20" fmla="*/ 220 w 3695"/>
              <a:gd name="T21" fmla="*/ 1037 h 1569"/>
              <a:gd name="T22" fmla="*/ 385 w 3695"/>
              <a:gd name="T23" fmla="*/ 821 h 1569"/>
              <a:gd name="T24" fmla="*/ 265 w 3695"/>
              <a:gd name="T25" fmla="*/ 793 h 1569"/>
              <a:gd name="T26" fmla="*/ 309 w 3695"/>
              <a:gd name="T27" fmla="*/ 888 h 1569"/>
              <a:gd name="T28" fmla="*/ 167 w 3695"/>
              <a:gd name="T29" fmla="*/ 808 h 1569"/>
              <a:gd name="T30" fmla="*/ 435 w 3695"/>
              <a:gd name="T31" fmla="*/ 750 h 1569"/>
              <a:gd name="T32" fmla="*/ 661 w 3695"/>
              <a:gd name="T33" fmla="*/ 1121 h 1569"/>
              <a:gd name="T34" fmla="*/ 1361 w 3695"/>
              <a:gd name="T35" fmla="*/ 1439 h 1569"/>
              <a:gd name="T36" fmla="*/ 1953 w 3695"/>
              <a:gd name="T37" fmla="*/ 1050 h 1569"/>
              <a:gd name="T38" fmla="*/ 2885 w 3695"/>
              <a:gd name="T39" fmla="*/ 609 h 1569"/>
              <a:gd name="T40" fmla="*/ 3681 w 3695"/>
              <a:gd name="T41" fmla="*/ 1065 h 1569"/>
              <a:gd name="T42" fmla="*/ 2804 w 3695"/>
              <a:gd name="T43" fmla="*/ 532 h 1569"/>
              <a:gd name="T44" fmla="*/ 1752 w 3695"/>
              <a:gd name="T45" fmla="*/ 1022 h 1569"/>
              <a:gd name="T46" fmla="*/ 1205 w 3695"/>
              <a:gd name="T47" fmla="*/ 1114 h 1569"/>
              <a:gd name="T48" fmla="*/ 1219 w 3695"/>
              <a:gd name="T49" fmla="*/ 744 h 1569"/>
              <a:gd name="T50" fmla="*/ 1434 w 3695"/>
              <a:gd name="T51" fmla="*/ 712 h 1569"/>
              <a:gd name="T52" fmla="*/ 1381 w 3695"/>
              <a:gd name="T53" fmla="*/ 888 h 1569"/>
              <a:gd name="T54" fmla="*/ 1292 w 3695"/>
              <a:gd name="T55" fmla="*/ 800 h 1569"/>
              <a:gd name="T56" fmla="*/ 1429 w 3695"/>
              <a:gd name="T57" fmla="*/ 1037 h 1569"/>
              <a:gd name="T58" fmla="*/ 1669 w 3695"/>
              <a:gd name="T59" fmla="*/ 764 h 1569"/>
              <a:gd name="T60" fmla="*/ 2034 w 3695"/>
              <a:gd name="T61" fmla="*/ 645 h 1569"/>
              <a:gd name="T62" fmla="*/ 2531 w 3695"/>
              <a:gd name="T63" fmla="*/ 472 h 1569"/>
              <a:gd name="T64" fmla="*/ 2082 w 3695"/>
              <a:gd name="T65" fmla="*/ 549 h 1569"/>
              <a:gd name="T66" fmla="*/ 1599 w 3695"/>
              <a:gd name="T67" fmla="*/ 599 h 1569"/>
              <a:gd name="T68" fmla="*/ 1562 w 3695"/>
              <a:gd name="T69" fmla="*/ 405 h 1569"/>
              <a:gd name="T70" fmla="*/ 1738 w 3695"/>
              <a:gd name="T71" fmla="*/ 521 h 1569"/>
              <a:gd name="T72" fmla="*/ 1780 w 3695"/>
              <a:gd name="T73" fmla="*/ 271 h 1569"/>
              <a:gd name="T74" fmla="*/ 1451 w 3695"/>
              <a:gd name="T75" fmla="*/ 384 h 1569"/>
              <a:gd name="T76" fmla="*/ 1429 w 3695"/>
              <a:gd name="T77" fmla="*/ 532 h 1569"/>
              <a:gd name="T78" fmla="*/ 1144 w 3695"/>
              <a:gd name="T79" fmla="*/ 673 h 1569"/>
              <a:gd name="T80" fmla="*/ 1015 w 3695"/>
              <a:gd name="T81" fmla="*/ 607 h 1569"/>
              <a:gd name="T82" fmla="*/ 1130 w 3695"/>
              <a:gd name="T83" fmla="*/ 500 h 1569"/>
              <a:gd name="T84" fmla="*/ 1384 w 3695"/>
              <a:gd name="T85" fmla="*/ 363 h 1569"/>
              <a:gd name="T86" fmla="*/ 1127 w 3695"/>
              <a:gd name="T87" fmla="*/ 239 h 1569"/>
              <a:gd name="T88" fmla="*/ 848 w 3695"/>
              <a:gd name="T89" fmla="*/ 62 h 1569"/>
              <a:gd name="T90" fmla="*/ 717 w 3695"/>
              <a:gd name="T91" fmla="*/ 175 h 1569"/>
              <a:gd name="T92" fmla="*/ 550 w 3695"/>
              <a:gd name="T93" fmla="*/ 429 h 1569"/>
              <a:gd name="T94" fmla="*/ 842 w 3695"/>
              <a:gd name="T95" fmla="*/ 543 h 1569"/>
              <a:gd name="T96" fmla="*/ 868 w 3695"/>
              <a:gd name="T97" fmla="*/ 398 h 1569"/>
              <a:gd name="T98" fmla="*/ 770 w 3695"/>
              <a:gd name="T99" fmla="*/ 415 h 1569"/>
              <a:gd name="T100" fmla="*/ 842 w 3695"/>
              <a:gd name="T101" fmla="*/ 440 h 1569"/>
              <a:gd name="T102" fmla="*/ 750 w 3695"/>
              <a:gd name="T103" fmla="*/ 500 h 1569"/>
              <a:gd name="T104" fmla="*/ 767 w 3695"/>
              <a:gd name="T105" fmla="*/ 277 h 1569"/>
              <a:gd name="T106" fmla="*/ 954 w 3695"/>
              <a:gd name="T107" fmla="*/ 521 h 1569"/>
              <a:gd name="T108" fmla="*/ 588 w 3695"/>
              <a:gd name="T109" fmla="*/ 592 h 1569"/>
              <a:gd name="T110" fmla="*/ 234 w 3695"/>
              <a:gd name="T111" fmla="*/ 529 h 1569"/>
              <a:gd name="T112" fmla="*/ 69 w 3695"/>
              <a:gd name="T113" fmla="*/ 733 h 1569"/>
              <a:gd name="T114" fmla="*/ 69 w 3695"/>
              <a:gd name="T115" fmla="*/ 733 h 1569"/>
              <a:gd name="T116" fmla="*/ 86 w 3695"/>
              <a:gd name="T117" fmla="*/ 761 h 1569"/>
              <a:gd name="T118" fmla="*/ 69 w 3695"/>
              <a:gd name="T119" fmla="*/ 733 h 1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695" h="1569">
                <a:moveTo>
                  <a:pt x="926" y="1125"/>
                </a:moveTo>
                <a:cubicBezTo>
                  <a:pt x="926" y="1125"/>
                  <a:pt x="926" y="1125"/>
                  <a:pt x="926" y="1125"/>
                </a:cubicBezTo>
                <a:cubicBezTo>
                  <a:pt x="910" y="1125"/>
                  <a:pt x="692" y="1040"/>
                  <a:pt x="692" y="857"/>
                </a:cubicBezTo>
                <a:cubicBezTo>
                  <a:pt x="692" y="673"/>
                  <a:pt x="948" y="630"/>
                  <a:pt x="1010" y="758"/>
                </a:cubicBezTo>
                <a:cubicBezTo>
                  <a:pt x="1052" y="895"/>
                  <a:pt x="912" y="935"/>
                  <a:pt x="879" y="899"/>
                </a:cubicBezTo>
                <a:cubicBezTo>
                  <a:pt x="848" y="864"/>
                  <a:pt x="837" y="786"/>
                  <a:pt x="848" y="772"/>
                </a:cubicBezTo>
                <a:cubicBezTo>
                  <a:pt x="848" y="772"/>
                  <a:pt x="745" y="841"/>
                  <a:pt x="784" y="952"/>
                </a:cubicBezTo>
                <a:cubicBezTo>
                  <a:pt x="837" y="1088"/>
                  <a:pt x="940" y="1125"/>
                  <a:pt x="926" y="1125"/>
                </a:cubicBezTo>
                <a:close/>
                <a:moveTo>
                  <a:pt x="69" y="733"/>
                </a:moveTo>
                <a:cubicBezTo>
                  <a:pt x="86" y="761"/>
                  <a:pt x="86" y="761"/>
                  <a:pt x="86" y="761"/>
                </a:cubicBezTo>
                <a:cubicBezTo>
                  <a:pt x="86" y="761"/>
                  <a:pt x="24" y="1022"/>
                  <a:pt x="220" y="1037"/>
                </a:cubicBezTo>
                <a:cubicBezTo>
                  <a:pt x="401" y="1050"/>
                  <a:pt x="393" y="891"/>
                  <a:pt x="385" y="821"/>
                </a:cubicBezTo>
                <a:cubicBezTo>
                  <a:pt x="357" y="747"/>
                  <a:pt x="265" y="793"/>
                  <a:pt x="265" y="793"/>
                </a:cubicBezTo>
                <a:cubicBezTo>
                  <a:pt x="265" y="793"/>
                  <a:pt x="318" y="804"/>
                  <a:pt x="309" y="888"/>
                </a:cubicBezTo>
                <a:cubicBezTo>
                  <a:pt x="295" y="973"/>
                  <a:pt x="150" y="945"/>
                  <a:pt x="167" y="808"/>
                </a:cubicBezTo>
                <a:cubicBezTo>
                  <a:pt x="184" y="670"/>
                  <a:pt x="385" y="697"/>
                  <a:pt x="435" y="750"/>
                </a:cubicBezTo>
                <a:cubicBezTo>
                  <a:pt x="522" y="842"/>
                  <a:pt x="661" y="1121"/>
                  <a:pt x="661" y="1121"/>
                </a:cubicBezTo>
                <a:cubicBezTo>
                  <a:pt x="661" y="1121"/>
                  <a:pt x="923" y="1569"/>
                  <a:pt x="1361" y="1439"/>
                </a:cubicBezTo>
                <a:cubicBezTo>
                  <a:pt x="1361" y="1439"/>
                  <a:pt x="1638" y="1395"/>
                  <a:pt x="1953" y="1050"/>
                </a:cubicBezTo>
                <a:cubicBezTo>
                  <a:pt x="1953" y="1050"/>
                  <a:pt x="2322" y="539"/>
                  <a:pt x="2885" y="609"/>
                </a:cubicBezTo>
                <a:cubicBezTo>
                  <a:pt x="3162" y="667"/>
                  <a:pt x="3380" y="817"/>
                  <a:pt x="3681" y="1065"/>
                </a:cubicBezTo>
                <a:cubicBezTo>
                  <a:pt x="3695" y="1082"/>
                  <a:pt x="3157" y="532"/>
                  <a:pt x="2804" y="532"/>
                </a:cubicBezTo>
                <a:cubicBezTo>
                  <a:pt x="2305" y="497"/>
                  <a:pt x="1752" y="1022"/>
                  <a:pt x="1752" y="1022"/>
                </a:cubicBezTo>
                <a:cubicBezTo>
                  <a:pt x="1752" y="1022"/>
                  <a:pt x="1434" y="1340"/>
                  <a:pt x="1205" y="1114"/>
                </a:cubicBezTo>
                <a:cubicBezTo>
                  <a:pt x="1043" y="885"/>
                  <a:pt x="1219" y="744"/>
                  <a:pt x="1219" y="744"/>
                </a:cubicBezTo>
                <a:cubicBezTo>
                  <a:pt x="1219" y="744"/>
                  <a:pt x="1337" y="667"/>
                  <a:pt x="1434" y="712"/>
                </a:cubicBezTo>
                <a:cubicBezTo>
                  <a:pt x="1510" y="783"/>
                  <a:pt x="1460" y="899"/>
                  <a:pt x="1381" y="888"/>
                </a:cubicBezTo>
                <a:cubicBezTo>
                  <a:pt x="1309" y="881"/>
                  <a:pt x="1292" y="800"/>
                  <a:pt x="1292" y="800"/>
                </a:cubicBezTo>
                <a:cubicBezTo>
                  <a:pt x="1292" y="800"/>
                  <a:pt x="1247" y="1016"/>
                  <a:pt x="1429" y="1037"/>
                </a:cubicBezTo>
                <a:cubicBezTo>
                  <a:pt x="1599" y="1058"/>
                  <a:pt x="1683" y="888"/>
                  <a:pt x="1669" y="764"/>
                </a:cubicBezTo>
                <a:cubicBezTo>
                  <a:pt x="1669" y="764"/>
                  <a:pt x="1909" y="776"/>
                  <a:pt x="2034" y="645"/>
                </a:cubicBezTo>
                <a:cubicBezTo>
                  <a:pt x="2263" y="465"/>
                  <a:pt x="2531" y="472"/>
                  <a:pt x="2531" y="472"/>
                </a:cubicBezTo>
                <a:cubicBezTo>
                  <a:pt x="2531" y="472"/>
                  <a:pt x="2308" y="436"/>
                  <a:pt x="2082" y="549"/>
                </a:cubicBezTo>
                <a:cubicBezTo>
                  <a:pt x="1856" y="663"/>
                  <a:pt x="1714" y="712"/>
                  <a:pt x="1599" y="599"/>
                </a:cubicBezTo>
                <a:cubicBezTo>
                  <a:pt x="1532" y="532"/>
                  <a:pt x="1562" y="405"/>
                  <a:pt x="1562" y="405"/>
                </a:cubicBezTo>
                <a:cubicBezTo>
                  <a:pt x="1562" y="405"/>
                  <a:pt x="1619" y="582"/>
                  <a:pt x="1738" y="521"/>
                </a:cubicBezTo>
                <a:cubicBezTo>
                  <a:pt x="1858" y="462"/>
                  <a:pt x="1836" y="320"/>
                  <a:pt x="1780" y="271"/>
                </a:cubicBezTo>
                <a:cubicBezTo>
                  <a:pt x="1730" y="221"/>
                  <a:pt x="1510" y="197"/>
                  <a:pt x="1451" y="384"/>
                </a:cubicBezTo>
                <a:cubicBezTo>
                  <a:pt x="1451" y="384"/>
                  <a:pt x="1420" y="474"/>
                  <a:pt x="1429" y="532"/>
                </a:cubicBezTo>
                <a:cubicBezTo>
                  <a:pt x="1429" y="532"/>
                  <a:pt x="1211" y="563"/>
                  <a:pt x="1144" y="673"/>
                </a:cubicBezTo>
                <a:cubicBezTo>
                  <a:pt x="1144" y="673"/>
                  <a:pt x="1015" y="701"/>
                  <a:pt x="1015" y="607"/>
                </a:cubicBezTo>
                <a:cubicBezTo>
                  <a:pt x="1015" y="511"/>
                  <a:pt x="1085" y="500"/>
                  <a:pt x="1130" y="500"/>
                </a:cubicBezTo>
                <a:cubicBezTo>
                  <a:pt x="1180" y="500"/>
                  <a:pt x="1384" y="532"/>
                  <a:pt x="1384" y="363"/>
                </a:cubicBezTo>
                <a:cubicBezTo>
                  <a:pt x="1384" y="192"/>
                  <a:pt x="1172" y="207"/>
                  <a:pt x="1127" y="239"/>
                </a:cubicBezTo>
                <a:cubicBezTo>
                  <a:pt x="1127" y="221"/>
                  <a:pt x="1069" y="0"/>
                  <a:pt x="848" y="62"/>
                </a:cubicBezTo>
                <a:cubicBezTo>
                  <a:pt x="736" y="102"/>
                  <a:pt x="717" y="175"/>
                  <a:pt x="717" y="175"/>
                </a:cubicBezTo>
                <a:cubicBezTo>
                  <a:pt x="717" y="175"/>
                  <a:pt x="510" y="150"/>
                  <a:pt x="550" y="429"/>
                </a:cubicBezTo>
                <a:cubicBezTo>
                  <a:pt x="608" y="645"/>
                  <a:pt x="842" y="543"/>
                  <a:pt x="842" y="543"/>
                </a:cubicBezTo>
                <a:cubicBezTo>
                  <a:pt x="842" y="543"/>
                  <a:pt x="901" y="482"/>
                  <a:pt x="868" y="398"/>
                </a:cubicBezTo>
                <a:cubicBezTo>
                  <a:pt x="826" y="338"/>
                  <a:pt x="761" y="386"/>
                  <a:pt x="770" y="415"/>
                </a:cubicBezTo>
                <a:cubicBezTo>
                  <a:pt x="775" y="444"/>
                  <a:pt x="804" y="482"/>
                  <a:pt x="842" y="440"/>
                </a:cubicBezTo>
                <a:cubicBezTo>
                  <a:pt x="842" y="440"/>
                  <a:pt x="859" y="535"/>
                  <a:pt x="750" y="500"/>
                </a:cubicBezTo>
                <a:cubicBezTo>
                  <a:pt x="639" y="465"/>
                  <a:pt x="661" y="323"/>
                  <a:pt x="767" y="277"/>
                </a:cubicBezTo>
                <a:cubicBezTo>
                  <a:pt x="873" y="232"/>
                  <a:pt x="1007" y="359"/>
                  <a:pt x="954" y="521"/>
                </a:cubicBezTo>
                <a:cubicBezTo>
                  <a:pt x="901" y="684"/>
                  <a:pt x="652" y="655"/>
                  <a:pt x="588" y="592"/>
                </a:cubicBezTo>
                <a:cubicBezTo>
                  <a:pt x="533" y="529"/>
                  <a:pt x="349" y="320"/>
                  <a:pt x="234" y="529"/>
                </a:cubicBezTo>
                <a:cubicBezTo>
                  <a:pt x="234" y="529"/>
                  <a:pt x="0" y="507"/>
                  <a:pt x="69" y="733"/>
                </a:cubicBezTo>
                <a:close/>
                <a:moveTo>
                  <a:pt x="69" y="733"/>
                </a:moveTo>
                <a:cubicBezTo>
                  <a:pt x="86" y="761"/>
                  <a:pt x="86" y="761"/>
                  <a:pt x="86" y="761"/>
                </a:cubicBezTo>
                <a:lnTo>
                  <a:pt x="69" y="7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63500" dir="9600000" algn="t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20" name="PA_库_矩形 10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>
            <p:custDataLst>
              <p:tags r:id="rId3"/>
            </p:custDataLst>
          </p:nvPr>
        </p:nvSpPr>
        <p:spPr>
          <a:xfrm rot="16200000">
            <a:off x="6170930" y="92075"/>
            <a:ext cx="736600" cy="48298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lvl="0" indent="0" algn="ctr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经典行书简" panose="02010609010101010101" pitchFamily="49" charset="-122"/>
              </a:rPr>
              <a:t>plot &amp; main characters 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尚巍手书简" panose="00020600040101010101" charset="-122"/>
              <a:ea typeface="汉仪尚巍手书简" panose="00020600040101010101" charset="-122"/>
              <a:cs typeface="经典行书简" panose="02010609010101010101" pitchFamily="49" charset="-122"/>
            </a:endParaRPr>
          </a:p>
        </p:txBody>
      </p:sp>
      <p:sp>
        <p:nvSpPr>
          <p:cNvPr id="21" name="PA_库_任意多边形 5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 flipH="1">
            <a:off x="8664480" y="3428730"/>
            <a:ext cx="505913" cy="215086"/>
          </a:xfrm>
          <a:custGeom>
            <a:avLst/>
            <a:gdLst>
              <a:gd name="T0" fmla="*/ 926 w 3695"/>
              <a:gd name="T1" fmla="*/ 1125 h 1569"/>
              <a:gd name="T2" fmla="*/ 926 w 3695"/>
              <a:gd name="T3" fmla="*/ 1125 h 1569"/>
              <a:gd name="T4" fmla="*/ 692 w 3695"/>
              <a:gd name="T5" fmla="*/ 857 h 1569"/>
              <a:gd name="T6" fmla="*/ 1010 w 3695"/>
              <a:gd name="T7" fmla="*/ 758 h 1569"/>
              <a:gd name="T8" fmla="*/ 879 w 3695"/>
              <a:gd name="T9" fmla="*/ 899 h 1569"/>
              <a:gd name="T10" fmla="*/ 848 w 3695"/>
              <a:gd name="T11" fmla="*/ 772 h 1569"/>
              <a:gd name="T12" fmla="*/ 784 w 3695"/>
              <a:gd name="T13" fmla="*/ 952 h 1569"/>
              <a:gd name="T14" fmla="*/ 926 w 3695"/>
              <a:gd name="T15" fmla="*/ 1125 h 1569"/>
              <a:gd name="T16" fmla="*/ 69 w 3695"/>
              <a:gd name="T17" fmla="*/ 733 h 1569"/>
              <a:gd name="T18" fmla="*/ 86 w 3695"/>
              <a:gd name="T19" fmla="*/ 761 h 1569"/>
              <a:gd name="T20" fmla="*/ 220 w 3695"/>
              <a:gd name="T21" fmla="*/ 1037 h 1569"/>
              <a:gd name="T22" fmla="*/ 385 w 3695"/>
              <a:gd name="T23" fmla="*/ 821 h 1569"/>
              <a:gd name="T24" fmla="*/ 265 w 3695"/>
              <a:gd name="T25" fmla="*/ 793 h 1569"/>
              <a:gd name="T26" fmla="*/ 309 w 3695"/>
              <a:gd name="T27" fmla="*/ 888 h 1569"/>
              <a:gd name="T28" fmla="*/ 167 w 3695"/>
              <a:gd name="T29" fmla="*/ 808 h 1569"/>
              <a:gd name="T30" fmla="*/ 435 w 3695"/>
              <a:gd name="T31" fmla="*/ 750 h 1569"/>
              <a:gd name="T32" fmla="*/ 661 w 3695"/>
              <a:gd name="T33" fmla="*/ 1121 h 1569"/>
              <a:gd name="T34" fmla="*/ 1361 w 3695"/>
              <a:gd name="T35" fmla="*/ 1439 h 1569"/>
              <a:gd name="T36" fmla="*/ 1953 w 3695"/>
              <a:gd name="T37" fmla="*/ 1050 h 1569"/>
              <a:gd name="T38" fmla="*/ 2885 w 3695"/>
              <a:gd name="T39" fmla="*/ 609 h 1569"/>
              <a:gd name="T40" fmla="*/ 3681 w 3695"/>
              <a:gd name="T41" fmla="*/ 1065 h 1569"/>
              <a:gd name="T42" fmla="*/ 2804 w 3695"/>
              <a:gd name="T43" fmla="*/ 532 h 1569"/>
              <a:gd name="T44" fmla="*/ 1752 w 3695"/>
              <a:gd name="T45" fmla="*/ 1022 h 1569"/>
              <a:gd name="T46" fmla="*/ 1205 w 3695"/>
              <a:gd name="T47" fmla="*/ 1114 h 1569"/>
              <a:gd name="T48" fmla="*/ 1219 w 3695"/>
              <a:gd name="T49" fmla="*/ 744 h 1569"/>
              <a:gd name="T50" fmla="*/ 1434 w 3695"/>
              <a:gd name="T51" fmla="*/ 712 h 1569"/>
              <a:gd name="T52" fmla="*/ 1381 w 3695"/>
              <a:gd name="T53" fmla="*/ 888 h 1569"/>
              <a:gd name="T54" fmla="*/ 1292 w 3695"/>
              <a:gd name="T55" fmla="*/ 800 h 1569"/>
              <a:gd name="T56" fmla="*/ 1429 w 3695"/>
              <a:gd name="T57" fmla="*/ 1037 h 1569"/>
              <a:gd name="T58" fmla="*/ 1669 w 3695"/>
              <a:gd name="T59" fmla="*/ 764 h 1569"/>
              <a:gd name="T60" fmla="*/ 2034 w 3695"/>
              <a:gd name="T61" fmla="*/ 645 h 1569"/>
              <a:gd name="T62" fmla="*/ 2531 w 3695"/>
              <a:gd name="T63" fmla="*/ 472 h 1569"/>
              <a:gd name="T64" fmla="*/ 2082 w 3695"/>
              <a:gd name="T65" fmla="*/ 549 h 1569"/>
              <a:gd name="T66" fmla="*/ 1599 w 3695"/>
              <a:gd name="T67" fmla="*/ 599 h 1569"/>
              <a:gd name="T68" fmla="*/ 1562 w 3695"/>
              <a:gd name="T69" fmla="*/ 405 h 1569"/>
              <a:gd name="T70" fmla="*/ 1738 w 3695"/>
              <a:gd name="T71" fmla="*/ 521 h 1569"/>
              <a:gd name="T72" fmla="*/ 1780 w 3695"/>
              <a:gd name="T73" fmla="*/ 271 h 1569"/>
              <a:gd name="T74" fmla="*/ 1451 w 3695"/>
              <a:gd name="T75" fmla="*/ 384 h 1569"/>
              <a:gd name="T76" fmla="*/ 1429 w 3695"/>
              <a:gd name="T77" fmla="*/ 532 h 1569"/>
              <a:gd name="T78" fmla="*/ 1144 w 3695"/>
              <a:gd name="T79" fmla="*/ 673 h 1569"/>
              <a:gd name="T80" fmla="*/ 1015 w 3695"/>
              <a:gd name="T81" fmla="*/ 607 h 1569"/>
              <a:gd name="T82" fmla="*/ 1130 w 3695"/>
              <a:gd name="T83" fmla="*/ 500 h 1569"/>
              <a:gd name="T84" fmla="*/ 1384 w 3695"/>
              <a:gd name="T85" fmla="*/ 363 h 1569"/>
              <a:gd name="T86" fmla="*/ 1127 w 3695"/>
              <a:gd name="T87" fmla="*/ 239 h 1569"/>
              <a:gd name="T88" fmla="*/ 848 w 3695"/>
              <a:gd name="T89" fmla="*/ 62 h 1569"/>
              <a:gd name="T90" fmla="*/ 717 w 3695"/>
              <a:gd name="T91" fmla="*/ 175 h 1569"/>
              <a:gd name="T92" fmla="*/ 550 w 3695"/>
              <a:gd name="T93" fmla="*/ 429 h 1569"/>
              <a:gd name="T94" fmla="*/ 842 w 3695"/>
              <a:gd name="T95" fmla="*/ 543 h 1569"/>
              <a:gd name="T96" fmla="*/ 868 w 3695"/>
              <a:gd name="T97" fmla="*/ 398 h 1569"/>
              <a:gd name="T98" fmla="*/ 770 w 3695"/>
              <a:gd name="T99" fmla="*/ 415 h 1569"/>
              <a:gd name="T100" fmla="*/ 842 w 3695"/>
              <a:gd name="T101" fmla="*/ 440 h 1569"/>
              <a:gd name="T102" fmla="*/ 750 w 3695"/>
              <a:gd name="T103" fmla="*/ 500 h 1569"/>
              <a:gd name="T104" fmla="*/ 767 w 3695"/>
              <a:gd name="T105" fmla="*/ 277 h 1569"/>
              <a:gd name="T106" fmla="*/ 954 w 3695"/>
              <a:gd name="T107" fmla="*/ 521 h 1569"/>
              <a:gd name="T108" fmla="*/ 588 w 3695"/>
              <a:gd name="T109" fmla="*/ 592 h 1569"/>
              <a:gd name="T110" fmla="*/ 234 w 3695"/>
              <a:gd name="T111" fmla="*/ 529 h 1569"/>
              <a:gd name="T112" fmla="*/ 69 w 3695"/>
              <a:gd name="T113" fmla="*/ 733 h 1569"/>
              <a:gd name="T114" fmla="*/ 69 w 3695"/>
              <a:gd name="T115" fmla="*/ 733 h 1569"/>
              <a:gd name="T116" fmla="*/ 86 w 3695"/>
              <a:gd name="T117" fmla="*/ 761 h 1569"/>
              <a:gd name="T118" fmla="*/ 69 w 3695"/>
              <a:gd name="T119" fmla="*/ 733 h 1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695" h="1569">
                <a:moveTo>
                  <a:pt x="926" y="1125"/>
                </a:moveTo>
                <a:cubicBezTo>
                  <a:pt x="926" y="1125"/>
                  <a:pt x="926" y="1125"/>
                  <a:pt x="926" y="1125"/>
                </a:cubicBezTo>
                <a:cubicBezTo>
                  <a:pt x="910" y="1125"/>
                  <a:pt x="692" y="1040"/>
                  <a:pt x="692" y="857"/>
                </a:cubicBezTo>
                <a:cubicBezTo>
                  <a:pt x="692" y="673"/>
                  <a:pt x="948" y="630"/>
                  <a:pt x="1010" y="758"/>
                </a:cubicBezTo>
                <a:cubicBezTo>
                  <a:pt x="1052" y="895"/>
                  <a:pt x="912" y="935"/>
                  <a:pt x="879" y="899"/>
                </a:cubicBezTo>
                <a:cubicBezTo>
                  <a:pt x="848" y="864"/>
                  <a:pt x="837" y="786"/>
                  <a:pt x="848" y="772"/>
                </a:cubicBezTo>
                <a:cubicBezTo>
                  <a:pt x="848" y="772"/>
                  <a:pt x="745" y="841"/>
                  <a:pt x="784" y="952"/>
                </a:cubicBezTo>
                <a:cubicBezTo>
                  <a:pt x="837" y="1088"/>
                  <a:pt x="940" y="1125"/>
                  <a:pt x="926" y="1125"/>
                </a:cubicBezTo>
                <a:close/>
                <a:moveTo>
                  <a:pt x="69" y="733"/>
                </a:moveTo>
                <a:cubicBezTo>
                  <a:pt x="86" y="761"/>
                  <a:pt x="86" y="761"/>
                  <a:pt x="86" y="761"/>
                </a:cubicBezTo>
                <a:cubicBezTo>
                  <a:pt x="86" y="761"/>
                  <a:pt x="24" y="1022"/>
                  <a:pt x="220" y="1037"/>
                </a:cubicBezTo>
                <a:cubicBezTo>
                  <a:pt x="401" y="1050"/>
                  <a:pt x="393" y="891"/>
                  <a:pt x="385" y="821"/>
                </a:cubicBezTo>
                <a:cubicBezTo>
                  <a:pt x="357" y="747"/>
                  <a:pt x="265" y="793"/>
                  <a:pt x="265" y="793"/>
                </a:cubicBezTo>
                <a:cubicBezTo>
                  <a:pt x="265" y="793"/>
                  <a:pt x="318" y="804"/>
                  <a:pt x="309" y="888"/>
                </a:cubicBezTo>
                <a:cubicBezTo>
                  <a:pt x="295" y="973"/>
                  <a:pt x="150" y="945"/>
                  <a:pt x="167" y="808"/>
                </a:cubicBezTo>
                <a:cubicBezTo>
                  <a:pt x="184" y="670"/>
                  <a:pt x="385" y="697"/>
                  <a:pt x="435" y="750"/>
                </a:cubicBezTo>
                <a:cubicBezTo>
                  <a:pt x="522" y="842"/>
                  <a:pt x="661" y="1121"/>
                  <a:pt x="661" y="1121"/>
                </a:cubicBezTo>
                <a:cubicBezTo>
                  <a:pt x="661" y="1121"/>
                  <a:pt x="923" y="1569"/>
                  <a:pt x="1361" y="1439"/>
                </a:cubicBezTo>
                <a:cubicBezTo>
                  <a:pt x="1361" y="1439"/>
                  <a:pt x="1638" y="1395"/>
                  <a:pt x="1953" y="1050"/>
                </a:cubicBezTo>
                <a:cubicBezTo>
                  <a:pt x="1953" y="1050"/>
                  <a:pt x="2322" y="539"/>
                  <a:pt x="2885" y="609"/>
                </a:cubicBezTo>
                <a:cubicBezTo>
                  <a:pt x="3162" y="667"/>
                  <a:pt x="3380" y="817"/>
                  <a:pt x="3681" y="1065"/>
                </a:cubicBezTo>
                <a:cubicBezTo>
                  <a:pt x="3695" y="1082"/>
                  <a:pt x="3157" y="532"/>
                  <a:pt x="2804" y="532"/>
                </a:cubicBezTo>
                <a:cubicBezTo>
                  <a:pt x="2305" y="497"/>
                  <a:pt x="1752" y="1022"/>
                  <a:pt x="1752" y="1022"/>
                </a:cubicBezTo>
                <a:cubicBezTo>
                  <a:pt x="1752" y="1022"/>
                  <a:pt x="1434" y="1340"/>
                  <a:pt x="1205" y="1114"/>
                </a:cubicBezTo>
                <a:cubicBezTo>
                  <a:pt x="1043" y="885"/>
                  <a:pt x="1219" y="744"/>
                  <a:pt x="1219" y="744"/>
                </a:cubicBezTo>
                <a:cubicBezTo>
                  <a:pt x="1219" y="744"/>
                  <a:pt x="1337" y="667"/>
                  <a:pt x="1434" y="712"/>
                </a:cubicBezTo>
                <a:cubicBezTo>
                  <a:pt x="1510" y="783"/>
                  <a:pt x="1460" y="899"/>
                  <a:pt x="1381" y="888"/>
                </a:cubicBezTo>
                <a:cubicBezTo>
                  <a:pt x="1309" y="881"/>
                  <a:pt x="1292" y="800"/>
                  <a:pt x="1292" y="800"/>
                </a:cubicBezTo>
                <a:cubicBezTo>
                  <a:pt x="1292" y="800"/>
                  <a:pt x="1247" y="1016"/>
                  <a:pt x="1429" y="1037"/>
                </a:cubicBezTo>
                <a:cubicBezTo>
                  <a:pt x="1599" y="1058"/>
                  <a:pt x="1683" y="888"/>
                  <a:pt x="1669" y="764"/>
                </a:cubicBezTo>
                <a:cubicBezTo>
                  <a:pt x="1669" y="764"/>
                  <a:pt x="1909" y="776"/>
                  <a:pt x="2034" y="645"/>
                </a:cubicBezTo>
                <a:cubicBezTo>
                  <a:pt x="2263" y="465"/>
                  <a:pt x="2531" y="472"/>
                  <a:pt x="2531" y="472"/>
                </a:cubicBezTo>
                <a:cubicBezTo>
                  <a:pt x="2531" y="472"/>
                  <a:pt x="2308" y="436"/>
                  <a:pt x="2082" y="549"/>
                </a:cubicBezTo>
                <a:cubicBezTo>
                  <a:pt x="1856" y="663"/>
                  <a:pt x="1714" y="712"/>
                  <a:pt x="1599" y="599"/>
                </a:cubicBezTo>
                <a:cubicBezTo>
                  <a:pt x="1532" y="532"/>
                  <a:pt x="1562" y="405"/>
                  <a:pt x="1562" y="405"/>
                </a:cubicBezTo>
                <a:cubicBezTo>
                  <a:pt x="1562" y="405"/>
                  <a:pt x="1619" y="582"/>
                  <a:pt x="1738" y="521"/>
                </a:cubicBezTo>
                <a:cubicBezTo>
                  <a:pt x="1858" y="462"/>
                  <a:pt x="1836" y="320"/>
                  <a:pt x="1780" y="271"/>
                </a:cubicBezTo>
                <a:cubicBezTo>
                  <a:pt x="1730" y="221"/>
                  <a:pt x="1510" y="197"/>
                  <a:pt x="1451" y="384"/>
                </a:cubicBezTo>
                <a:cubicBezTo>
                  <a:pt x="1451" y="384"/>
                  <a:pt x="1420" y="474"/>
                  <a:pt x="1429" y="532"/>
                </a:cubicBezTo>
                <a:cubicBezTo>
                  <a:pt x="1429" y="532"/>
                  <a:pt x="1211" y="563"/>
                  <a:pt x="1144" y="673"/>
                </a:cubicBezTo>
                <a:cubicBezTo>
                  <a:pt x="1144" y="673"/>
                  <a:pt x="1015" y="701"/>
                  <a:pt x="1015" y="607"/>
                </a:cubicBezTo>
                <a:cubicBezTo>
                  <a:pt x="1015" y="511"/>
                  <a:pt x="1085" y="500"/>
                  <a:pt x="1130" y="500"/>
                </a:cubicBezTo>
                <a:cubicBezTo>
                  <a:pt x="1180" y="500"/>
                  <a:pt x="1384" y="532"/>
                  <a:pt x="1384" y="363"/>
                </a:cubicBezTo>
                <a:cubicBezTo>
                  <a:pt x="1384" y="192"/>
                  <a:pt x="1172" y="207"/>
                  <a:pt x="1127" y="239"/>
                </a:cubicBezTo>
                <a:cubicBezTo>
                  <a:pt x="1127" y="221"/>
                  <a:pt x="1069" y="0"/>
                  <a:pt x="848" y="62"/>
                </a:cubicBezTo>
                <a:cubicBezTo>
                  <a:pt x="736" y="102"/>
                  <a:pt x="717" y="175"/>
                  <a:pt x="717" y="175"/>
                </a:cubicBezTo>
                <a:cubicBezTo>
                  <a:pt x="717" y="175"/>
                  <a:pt x="510" y="150"/>
                  <a:pt x="550" y="429"/>
                </a:cubicBezTo>
                <a:cubicBezTo>
                  <a:pt x="608" y="645"/>
                  <a:pt x="842" y="543"/>
                  <a:pt x="842" y="543"/>
                </a:cubicBezTo>
                <a:cubicBezTo>
                  <a:pt x="842" y="543"/>
                  <a:pt x="901" y="482"/>
                  <a:pt x="868" y="398"/>
                </a:cubicBezTo>
                <a:cubicBezTo>
                  <a:pt x="826" y="338"/>
                  <a:pt x="761" y="386"/>
                  <a:pt x="770" y="415"/>
                </a:cubicBezTo>
                <a:cubicBezTo>
                  <a:pt x="775" y="444"/>
                  <a:pt x="804" y="482"/>
                  <a:pt x="842" y="440"/>
                </a:cubicBezTo>
                <a:cubicBezTo>
                  <a:pt x="842" y="440"/>
                  <a:pt x="859" y="535"/>
                  <a:pt x="750" y="500"/>
                </a:cubicBezTo>
                <a:cubicBezTo>
                  <a:pt x="639" y="465"/>
                  <a:pt x="661" y="323"/>
                  <a:pt x="767" y="277"/>
                </a:cubicBezTo>
                <a:cubicBezTo>
                  <a:pt x="873" y="232"/>
                  <a:pt x="1007" y="359"/>
                  <a:pt x="954" y="521"/>
                </a:cubicBezTo>
                <a:cubicBezTo>
                  <a:pt x="901" y="684"/>
                  <a:pt x="652" y="655"/>
                  <a:pt x="588" y="592"/>
                </a:cubicBezTo>
                <a:cubicBezTo>
                  <a:pt x="533" y="529"/>
                  <a:pt x="349" y="320"/>
                  <a:pt x="234" y="529"/>
                </a:cubicBezTo>
                <a:cubicBezTo>
                  <a:pt x="234" y="529"/>
                  <a:pt x="0" y="507"/>
                  <a:pt x="69" y="733"/>
                </a:cubicBezTo>
                <a:close/>
                <a:moveTo>
                  <a:pt x="69" y="733"/>
                </a:moveTo>
                <a:cubicBezTo>
                  <a:pt x="86" y="761"/>
                  <a:pt x="86" y="761"/>
                  <a:pt x="86" y="761"/>
                </a:cubicBezTo>
                <a:lnTo>
                  <a:pt x="69" y="7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63500" dir="9600000" algn="t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23" name="PA_库_矩形 16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>
            <p:custDataLst>
              <p:tags r:id="rId5"/>
            </p:custDataLst>
          </p:nvPr>
        </p:nvSpPr>
        <p:spPr>
          <a:xfrm rot="16200000">
            <a:off x="9088579" y="2660499"/>
            <a:ext cx="1290320" cy="26822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lvl="0" indent="0" algn="ctr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经典行书简" panose="02010609010101010101" pitchFamily="49" charset="-122"/>
              </a:rPr>
              <a:t> female culture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尚巍手书简" panose="00020600040101010101" charset="-122"/>
              <a:ea typeface="汉仪尚巍手书简" panose="00020600040101010101" charset="-122"/>
              <a:cs typeface="经典行书简" panose="02010609010101010101" pitchFamily="49" charset="-122"/>
            </a:endParaRPr>
          </a:p>
        </p:txBody>
      </p:sp>
      <p:sp>
        <p:nvSpPr>
          <p:cNvPr id="24" name="文本框 23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 txBox="1"/>
          <p:nvPr/>
        </p:nvSpPr>
        <p:spPr>
          <a:xfrm>
            <a:off x="2596515" y="1224915"/>
            <a:ext cx="6998970" cy="153479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4400" b="1" i="1" dirty="0">
                <a:solidFill>
                  <a:srgbClr val="FFC655"/>
                </a:solidFill>
                <a:latin typeface="默陌老屋手迹" panose="02000603000000000000" pitchFamily="2" charset="-122"/>
                <a:ea typeface="默陌老屋手迹" panose="02000603000000000000" pitchFamily="2" charset="-122"/>
                <a:sym typeface="+mn-ea"/>
              </a:rPr>
              <a:t>The Legand of ZhenHuan</a:t>
            </a:r>
            <a:endParaRPr lang="en-US" altLang="zh-CN" sz="4400" b="1" i="1" dirty="0">
              <a:solidFill>
                <a:srgbClr val="FFC655"/>
              </a:solidFill>
              <a:latin typeface="默陌老屋手迹" panose="02000603000000000000" pitchFamily="2" charset="-122"/>
              <a:ea typeface="默陌老屋手迹" panose="02000603000000000000" pitchFamily="2" charset="-122"/>
            </a:endParaRPr>
          </a:p>
          <a:p>
            <a:pPr algn="ctr"/>
            <a:endParaRPr lang="en-US" altLang="zh-CN" sz="4400" dirty="0">
              <a:solidFill>
                <a:srgbClr val="FFC655"/>
              </a:solidFill>
              <a:latin typeface="默陌老屋手迹" panose="02000603000000000000" pitchFamily="2" charset="-122"/>
              <a:ea typeface="默陌老屋手迹" panose="02000603000000000000" pitchFamily="2" charset="-122"/>
            </a:endParaRPr>
          </a:p>
        </p:txBody>
      </p:sp>
      <p:sp>
        <p:nvSpPr>
          <p:cNvPr id="2" name="PA_库_任意多边形 5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 flipH="1">
            <a:off x="3848521" y="2319012"/>
            <a:ext cx="505913" cy="215086"/>
          </a:xfrm>
          <a:custGeom>
            <a:avLst/>
            <a:gdLst>
              <a:gd name="T0" fmla="*/ 926 w 3695"/>
              <a:gd name="T1" fmla="*/ 1125 h 1569"/>
              <a:gd name="T2" fmla="*/ 926 w 3695"/>
              <a:gd name="T3" fmla="*/ 1125 h 1569"/>
              <a:gd name="T4" fmla="*/ 692 w 3695"/>
              <a:gd name="T5" fmla="*/ 857 h 1569"/>
              <a:gd name="T6" fmla="*/ 1010 w 3695"/>
              <a:gd name="T7" fmla="*/ 758 h 1569"/>
              <a:gd name="T8" fmla="*/ 879 w 3695"/>
              <a:gd name="T9" fmla="*/ 899 h 1569"/>
              <a:gd name="T10" fmla="*/ 848 w 3695"/>
              <a:gd name="T11" fmla="*/ 772 h 1569"/>
              <a:gd name="T12" fmla="*/ 784 w 3695"/>
              <a:gd name="T13" fmla="*/ 952 h 1569"/>
              <a:gd name="T14" fmla="*/ 926 w 3695"/>
              <a:gd name="T15" fmla="*/ 1125 h 1569"/>
              <a:gd name="T16" fmla="*/ 69 w 3695"/>
              <a:gd name="T17" fmla="*/ 733 h 1569"/>
              <a:gd name="T18" fmla="*/ 86 w 3695"/>
              <a:gd name="T19" fmla="*/ 761 h 1569"/>
              <a:gd name="T20" fmla="*/ 220 w 3695"/>
              <a:gd name="T21" fmla="*/ 1037 h 1569"/>
              <a:gd name="T22" fmla="*/ 385 w 3695"/>
              <a:gd name="T23" fmla="*/ 821 h 1569"/>
              <a:gd name="T24" fmla="*/ 265 w 3695"/>
              <a:gd name="T25" fmla="*/ 793 h 1569"/>
              <a:gd name="T26" fmla="*/ 309 w 3695"/>
              <a:gd name="T27" fmla="*/ 888 h 1569"/>
              <a:gd name="T28" fmla="*/ 167 w 3695"/>
              <a:gd name="T29" fmla="*/ 808 h 1569"/>
              <a:gd name="T30" fmla="*/ 435 w 3695"/>
              <a:gd name="T31" fmla="*/ 750 h 1569"/>
              <a:gd name="T32" fmla="*/ 661 w 3695"/>
              <a:gd name="T33" fmla="*/ 1121 h 1569"/>
              <a:gd name="T34" fmla="*/ 1361 w 3695"/>
              <a:gd name="T35" fmla="*/ 1439 h 1569"/>
              <a:gd name="T36" fmla="*/ 1953 w 3695"/>
              <a:gd name="T37" fmla="*/ 1050 h 1569"/>
              <a:gd name="T38" fmla="*/ 2885 w 3695"/>
              <a:gd name="T39" fmla="*/ 609 h 1569"/>
              <a:gd name="T40" fmla="*/ 3681 w 3695"/>
              <a:gd name="T41" fmla="*/ 1065 h 1569"/>
              <a:gd name="T42" fmla="*/ 2804 w 3695"/>
              <a:gd name="T43" fmla="*/ 532 h 1569"/>
              <a:gd name="T44" fmla="*/ 1752 w 3695"/>
              <a:gd name="T45" fmla="*/ 1022 h 1569"/>
              <a:gd name="T46" fmla="*/ 1205 w 3695"/>
              <a:gd name="T47" fmla="*/ 1114 h 1569"/>
              <a:gd name="T48" fmla="*/ 1219 w 3695"/>
              <a:gd name="T49" fmla="*/ 744 h 1569"/>
              <a:gd name="T50" fmla="*/ 1434 w 3695"/>
              <a:gd name="T51" fmla="*/ 712 h 1569"/>
              <a:gd name="T52" fmla="*/ 1381 w 3695"/>
              <a:gd name="T53" fmla="*/ 888 h 1569"/>
              <a:gd name="T54" fmla="*/ 1292 w 3695"/>
              <a:gd name="T55" fmla="*/ 800 h 1569"/>
              <a:gd name="T56" fmla="*/ 1429 w 3695"/>
              <a:gd name="T57" fmla="*/ 1037 h 1569"/>
              <a:gd name="T58" fmla="*/ 1669 w 3695"/>
              <a:gd name="T59" fmla="*/ 764 h 1569"/>
              <a:gd name="T60" fmla="*/ 2034 w 3695"/>
              <a:gd name="T61" fmla="*/ 645 h 1569"/>
              <a:gd name="T62" fmla="*/ 2531 w 3695"/>
              <a:gd name="T63" fmla="*/ 472 h 1569"/>
              <a:gd name="T64" fmla="*/ 2082 w 3695"/>
              <a:gd name="T65" fmla="*/ 549 h 1569"/>
              <a:gd name="T66" fmla="*/ 1599 w 3695"/>
              <a:gd name="T67" fmla="*/ 599 h 1569"/>
              <a:gd name="T68" fmla="*/ 1562 w 3695"/>
              <a:gd name="T69" fmla="*/ 405 h 1569"/>
              <a:gd name="T70" fmla="*/ 1738 w 3695"/>
              <a:gd name="T71" fmla="*/ 521 h 1569"/>
              <a:gd name="T72" fmla="*/ 1780 w 3695"/>
              <a:gd name="T73" fmla="*/ 271 h 1569"/>
              <a:gd name="T74" fmla="*/ 1451 w 3695"/>
              <a:gd name="T75" fmla="*/ 384 h 1569"/>
              <a:gd name="T76" fmla="*/ 1429 w 3695"/>
              <a:gd name="T77" fmla="*/ 532 h 1569"/>
              <a:gd name="T78" fmla="*/ 1144 w 3695"/>
              <a:gd name="T79" fmla="*/ 673 h 1569"/>
              <a:gd name="T80" fmla="*/ 1015 w 3695"/>
              <a:gd name="T81" fmla="*/ 607 h 1569"/>
              <a:gd name="T82" fmla="*/ 1130 w 3695"/>
              <a:gd name="T83" fmla="*/ 500 h 1569"/>
              <a:gd name="T84" fmla="*/ 1384 w 3695"/>
              <a:gd name="T85" fmla="*/ 363 h 1569"/>
              <a:gd name="T86" fmla="*/ 1127 w 3695"/>
              <a:gd name="T87" fmla="*/ 239 h 1569"/>
              <a:gd name="T88" fmla="*/ 848 w 3695"/>
              <a:gd name="T89" fmla="*/ 62 h 1569"/>
              <a:gd name="T90" fmla="*/ 717 w 3695"/>
              <a:gd name="T91" fmla="*/ 175 h 1569"/>
              <a:gd name="T92" fmla="*/ 550 w 3695"/>
              <a:gd name="T93" fmla="*/ 429 h 1569"/>
              <a:gd name="T94" fmla="*/ 842 w 3695"/>
              <a:gd name="T95" fmla="*/ 543 h 1569"/>
              <a:gd name="T96" fmla="*/ 868 w 3695"/>
              <a:gd name="T97" fmla="*/ 398 h 1569"/>
              <a:gd name="T98" fmla="*/ 770 w 3695"/>
              <a:gd name="T99" fmla="*/ 415 h 1569"/>
              <a:gd name="T100" fmla="*/ 842 w 3695"/>
              <a:gd name="T101" fmla="*/ 440 h 1569"/>
              <a:gd name="T102" fmla="*/ 750 w 3695"/>
              <a:gd name="T103" fmla="*/ 500 h 1569"/>
              <a:gd name="T104" fmla="*/ 767 w 3695"/>
              <a:gd name="T105" fmla="*/ 277 h 1569"/>
              <a:gd name="T106" fmla="*/ 954 w 3695"/>
              <a:gd name="T107" fmla="*/ 521 h 1569"/>
              <a:gd name="T108" fmla="*/ 588 w 3695"/>
              <a:gd name="T109" fmla="*/ 592 h 1569"/>
              <a:gd name="T110" fmla="*/ 234 w 3695"/>
              <a:gd name="T111" fmla="*/ 529 h 1569"/>
              <a:gd name="T112" fmla="*/ 69 w 3695"/>
              <a:gd name="T113" fmla="*/ 733 h 1569"/>
              <a:gd name="T114" fmla="*/ 69 w 3695"/>
              <a:gd name="T115" fmla="*/ 733 h 1569"/>
              <a:gd name="T116" fmla="*/ 86 w 3695"/>
              <a:gd name="T117" fmla="*/ 761 h 1569"/>
              <a:gd name="T118" fmla="*/ 69 w 3695"/>
              <a:gd name="T119" fmla="*/ 733 h 1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695" h="1569">
                <a:moveTo>
                  <a:pt x="926" y="1125"/>
                </a:moveTo>
                <a:cubicBezTo>
                  <a:pt x="926" y="1125"/>
                  <a:pt x="926" y="1125"/>
                  <a:pt x="926" y="1125"/>
                </a:cubicBezTo>
                <a:cubicBezTo>
                  <a:pt x="910" y="1125"/>
                  <a:pt x="692" y="1040"/>
                  <a:pt x="692" y="857"/>
                </a:cubicBezTo>
                <a:cubicBezTo>
                  <a:pt x="692" y="673"/>
                  <a:pt x="948" y="630"/>
                  <a:pt x="1010" y="758"/>
                </a:cubicBezTo>
                <a:cubicBezTo>
                  <a:pt x="1052" y="895"/>
                  <a:pt x="912" y="935"/>
                  <a:pt x="879" y="899"/>
                </a:cubicBezTo>
                <a:cubicBezTo>
                  <a:pt x="848" y="864"/>
                  <a:pt x="837" y="786"/>
                  <a:pt x="848" y="772"/>
                </a:cubicBezTo>
                <a:cubicBezTo>
                  <a:pt x="848" y="772"/>
                  <a:pt x="745" y="841"/>
                  <a:pt x="784" y="952"/>
                </a:cubicBezTo>
                <a:cubicBezTo>
                  <a:pt x="837" y="1088"/>
                  <a:pt x="940" y="1125"/>
                  <a:pt x="926" y="1125"/>
                </a:cubicBezTo>
                <a:close/>
                <a:moveTo>
                  <a:pt x="69" y="733"/>
                </a:moveTo>
                <a:cubicBezTo>
                  <a:pt x="86" y="761"/>
                  <a:pt x="86" y="761"/>
                  <a:pt x="86" y="761"/>
                </a:cubicBezTo>
                <a:cubicBezTo>
                  <a:pt x="86" y="761"/>
                  <a:pt x="24" y="1022"/>
                  <a:pt x="220" y="1037"/>
                </a:cubicBezTo>
                <a:cubicBezTo>
                  <a:pt x="401" y="1050"/>
                  <a:pt x="393" y="891"/>
                  <a:pt x="385" y="821"/>
                </a:cubicBezTo>
                <a:cubicBezTo>
                  <a:pt x="357" y="747"/>
                  <a:pt x="265" y="793"/>
                  <a:pt x="265" y="793"/>
                </a:cubicBezTo>
                <a:cubicBezTo>
                  <a:pt x="265" y="793"/>
                  <a:pt x="318" y="804"/>
                  <a:pt x="309" y="888"/>
                </a:cubicBezTo>
                <a:cubicBezTo>
                  <a:pt x="295" y="973"/>
                  <a:pt x="150" y="945"/>
                  <a:pt x="167" y="808"/>
                </a:cubicBezTo>
                <a:cubicBezTo>
                  <a:pt x="184" y="670"/>
                  <a:pt x="385" y="697"/>
                  <a:pt x="435" y="750"/>
                </a:cubicBezTo>
                <a:cubicBezTo>
                  <a:pt x="522" y="842"/>
                  <a:pt x="661" y="1121"/>
                  <a:pt x="661" y="1121"/>
                </a:cubicBezTo>
                <a:cubicBezTo>
                  <a:pt x="661" y="1121"/>
                  <a:pt x="923" y="1569"/>
                  <a:pt x="1361" y="1439"/>
                </a:cubicBezTo>
                <a:cubicBezTo>
                  <a:pt x="1361" y="1439"/>
                  <a:pt x="1638" y="1395"/>
                  <a:pt x="1953" y="1050"/>
                </a:cubicBezTo>
                <a:cubicBezTo>
                  <a:pt x="1953" y="1050"/>
                  <a:pt x="2322" y="539"/>
                  <a:pt x="2885" y="609"/>
                </a:cubicBezTo>
                <a:cubicBezTo>
                  <a:pt x="3162" y="667"/>
                  <a:pt x="3380" y="817"/>
                  <a:pt x="3681" y="1065"/>
                </a:cubicBezTo>
                <a:cubicBezTo>
                  <a:pt x="3695" y="1082"/>
                  <a:pt x="3157" y="532"/>
                  <a:pt x="2804" y="532"/>
                </a:cubicBezTo>
                <a:cubicBezTo>
                  <a:pt x="2305" y="497"/>
                  <a:pt x="1752" y="1022"/>
                  <a:pt x="1752" y="1022"/>
                </a:cubicBezTo>
                <a:cubicBezTo>
                  <a:pt x="1752" y="1022"/>
                  <a:pt x="1434" y="1340"/>
                  <a:pt x="1205" y="1114"/>
                </a:cubicBezTo>
                <a:cubicBezTo>
                  <a:pt x="1043" y="885"/>
                  <a:pt x="1219" y="744"/>
                  <a:pt x="1219" y="744"/>
                </a:cubicBezTo>
                <a:cubicBezTo>
                  <a:pt x="1219" y="744"/>
                  <a:pt x="1337" y="667"/>
                  <a:pt x="1434" y="712"/>
                </a:cubicBezTo>
                <a:cubicBezTo>
                  <a:pt x="1510" y="783"/>
                  <a:pt x="1460" y="899"/>
                  <a:pt x="1381" y="888"/>
                </a:cubicBezTo>
                <a:cubicBezTo>
                  <a:pt x="1309" y="881"/>
                  <a:pt x="1292" y="800"/>
                  <a:pt x="1292" y="800"/>
                </a:cubicBezTo>
                <a:cubicBezTo>
                  <a:pt x="1292" y="800"/>
                  <a:pt x="1247" y="1016"/>
                  <a:pt x="1429" y="1037"/>
                </a:cubicBezTo>
                <a:cubicBezTo>
                  <a:pt x="1599" y="1058"/>
                  <a:pt x="1683" y="888"/>
                  <a:pt x="1669" y="764"/>
                </a:cubicBezTo>
                <a:cubicBezTo>
                  <a:pt x="1669" y="764"/>
                  <a:pt x="1909" y="776"/>
                  <a:pt x="2034" y="645"/>
                </a:cubicBezTo>
                <a:cubicBezTo>
                  <a:pt x="2263" y="465"/>
                  <a:pt x="2531" y="472"/>
                  <a:pt x="2531" y="472"/>
                </a:cubicBezTo>
                <a:cubicBezTo>
                  <a:pt x="2531" y="472"/>
                  <a:pt x="2308" y="436"/>
                  <a:pt x="2082" y="549"/>
                </a:cubicBezTo>
                <a:cubicBezTo>
                  <a:pt x="1856" y="663"/>
                  <a:pt x="1714" y="712"/>
                  <a:pt x="1599" y="599"/>
                </a:cubicBezTo>
                <a:cubicBezTo>
                  <a:pt x="1532" y="532"/>
                  <a:pt x="1562" y="405"/>
                  <a:pt x="1562" y="405"/>
                </a:cubicBezTo>
                <a:cubicBezTo>
                  <a:pt x="1562" y="405"/>
                  <a:pt x="1619" y="582"/>
                  <a:pt x="1738" y="521"/>
                </a:cubicBezTo>
                <a:cubicBezTo>
                  <a:pt x="1858" y="462"/>
                  <a:pt x="1836" y="320"/>
                  <a:pt x="1780" y="271"/>
                </a:cubicBezTo>
                <a:cubicBezTo>
                  <a:pt x="1730" y="221"/>
                  <a:pt x="1510" y="197"/>
                  <a:pt x="1451" y="384"/>
                </a:cubicBezTo>
                <a:cubicBezTo>
                  <a:pt x="1451" y="384"/>
                  <a:pt x="1420" y="474"/>
                  <a:pt x="1429" y="532"/>
                </a:cubicBezTo>
                <a:cubicBezTo>
                  <a:pt x="1429" y="532"/>
                  <a:pt x="1211" y="563"/>
                  <a:pt x="1144" y="673"/>
                </a:cubicBezTo>
                <a:cubicBezTo>
                  <a:pt x="1144" y="673"/>
                  <a:pt x="1015" y="701"/>
                  <a:pt x="1015" y="607"/>
                </a:cubicBezTo>
                <a:cubicBezTo>
                  <a:pt x="1015" y="511"/>
                  <a:pt x="1085" y="500"/>
                  <a:pt x="1130" y="500"/>
                </a:cubicBezTo>
                <a:cubicBezTo>
                  <a:pt x="1180" y="500"/>
                  <a:pt x="1384" y="532"/>
                  <a:pt x="1384" y="363"/>
                </a:cubicBezTo>
                <a:cubicBezTo>
                  <a:pt x="1384" y="192"/>
                  <a:pt x="1172" y="207"/>
                  <a:pt x="1127" y="239"/>
                </a:cubicBezTo>
                <a:cubicBezTo>
                  <a:pt x="1127" y="221"/>
                  <a:pt x="1069" y="0"/>
                  <a:pt x="848" y="62"/>
                </a:cubicBezTo>
                <a:cubicBezTo>
                  <a:pt x="736" y="102"/>
                  <a:pt x="717" y="175"/>
                  <a:pt x="717" y="175"/>
                </a:cubicBezTo>
                <a:cubicBezTo>
                  <a:pt x="717" y="175"/>
                  <a:pt x="510" y="150"/>
                  <a:pt x="550" y="429"/>
                </a:cubicBezTo>
                <a:cubicBezTo>
                  <a:pt x="608" y="645"/>
                  <a:pt x="842" y="543"/>
                  <a:pt x="842" y="543"/>
                </a:cubicBezTo>
                <a:cubicBezTo>
                  <a:pt x="842" y="543"/>
                  <a:pt x="901" y="482"/>
                  <a:pt x="868" y="398"/>
                </a:cubicBezTo>
                <a:cubicBezTo>
                  <a:pt x="826" y="338"/>
                  <a:pt x="761" y="386"/>
                  <a:pt x="770" y="415"/>
                </a:cubicBezTo>
                <a:cubicBezTo>
                  <a:pt x="775" y="444"/>
                  <a:pt x="804" y="482"/>
                  <a:pt x="842" y="440"/>
                </a:cubicBezTo>
                <a:cubicBezTo>
                  <a:pt x="842" y="440"/>
                  <a:pt x="859" y="535"/>
                  <a:pt x="750" y="500"/>
                </a:cubicBezTo>
                <a:cubicBezTo>
                  <a:pt x="639" y="465"/>
                  <a:pt x="661" y="323"/>
                  <a:pt x="767" y="277"/>
                </a:cubicBezTo>
                <a:cubicBezTo>
                  <a:pt x="873" y="232"/>
                  <a:pt x="1007" y="359"/>
                  <a:pt x="954" y="521"/>
                </a:cubicBezTo>
                <a:cubicBezTo>
                  <a:pt x="901" y="684"/>
                  <a:pt x="652" y="655"/>
                  <a:pt x="588" y="592"/>
                </a:cubicBezTo>
                <a:cubicBezTo>
                  <a:pt x="533" y="529"/>
                  <a:pt x="349" y="320"/>
                  <a:pt x="234" y="529"/>
                </a:cubicBezTo>
                <a:cubicBezTo>
                  <a:pt x="234" y="529"/>
                  <a:pt x="0" y="507"/>
                  <a:pt x="69" y="733"/>
                </a:cubicBezTo>
                <a:close/>
                <a:moveTo>
                  <a:pt x="69" y="733"/>
                </a:moveTo>
                <a:cubicBezTo>
                  <a:pt x="86" y="761"/>
                  <a:pt x="86" y="761"/>
                  <a:pt x="86" y="761"/>
                </a:cubicBezTo>
                <a:lnTo>
                  <a:pt x="69" y="7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63500" dir="9600000" algn="t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经典行书简" panose="02010609010101010101" pitchFamily="49" charset="-122"/>
              <a:ea typeface="经典行书简" panose="02010609010101010101" pitchFamily="49" charset="-122"/>
              <a:cs typeface="经典行书简" panose="02010609010101010101" pitchFamily="49" charset="-122"/>
            </a:endParaRPr>
          </a:p>
        </p:txBody>
      </p:sp>
      <p:sp>
        <p:nvSpPr>
          <p:cNvPr id="3" name="PA_库_矩形 16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>
            <p:custDataLst>
              <p:tags r:id="rId7"/>
            </p:custDataLst>
          </p:nvPr>
        </p:nvSpPr>
        <p:spPr>
          <a:xfrm rot="16200000">
            <a:off x="1355725" y="2682875"/>
            <a:ext cx="1290320" cy="2533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marR="0" lvl="0" indent="0" algn="ctr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经典行书简" panose="02010609010101010101" pitchFamily="49" charset="-122"/>
              </a:rPr>
              <a:t> cultural background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尚巍手书简" panose="00020600040101010101" charset="-122"/>
              <a:ea typeface="汉仪尚巍手书简" panose="00020600040101010101" charset="-122"/>
              <a:cs typeface="经典行书简" panose="0201060901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7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20" grpId="0" autoUpdateAnimBg="0"/>
      <p:bldP spid="21" grpId="0" bldLvl="0" animBg="1"/>
      <p:bldP spid="23" grpId="0" autoUpdateAnimBg="0"/>
      <p:bldP spid="2" grpId="0" bldLvl="0" animBg="1"/>
      <p:bldP spid="3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6200000">
            <a:off x="7361867" y="573406"/>
            <a:ext cx="1659890" cy="3234055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en-US" altLang="zh-CN" sz="9600" b="1" dirty="0">
                <a:solidFill>
                  <a:srgbClr val="FFC655"/>
                </a:solidFill>
                <a:latin typeface="默陌老屋手迹" panose="02000603000000000000" pitchFamily="2" charset="-122"/>
                <a:ea typeface="默陌老屋手迹" panose="02000603000000000000" pitchFamily="2" charset="-122"/>
              </a:rPr>
              <a:t>part 1</a:t>
            </a:r>
            <a:endParaRPr lang="en-US" altLang="zh-CN" sz="9600" b="1" dirty="0">
              <a:solidFill>
                <a:srgbClr val="FFC655"/>
              </a:solidFill>
              <a:latin typeface="默陌老屋手迹" panose="02000603000000000000" pitchFamily="2" charset="-122"/>
              <a:ea typeface="默陌老屋手迹" panose="02000603000000000000" pitchFamily="2" charset="-122"/>
            </a:endParaRPr>
          </a:p>
        </p:txBody>
      </p:sp>
      <p:sp>
        <p:nvSpPr>
          <p:cNvPr id="20" name="PA_库_矩形 10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>
            <p:custDataLst>
              <p:tags r:id="rId1"/>
            </p:custDataLst>
          </p:nvPr>
        </p:nvSpPr>
        <p:spPr>
          <a:xfrm rot="16200000">
            <a:off x="9470095" y="1727946"/>
            <a:ext cx="2214245" cy="26822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marR="0" lvl="0" indent="0" algn="ctr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经典行书简" panose="02010609010101010101" pitchFamily="49" charset="-122"/>
                <a:sym typeface="+mn-ea"/>
              </a:rPr>
              <a:t>cultural background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尚巍手书简" panose="00020600040101010101" charset="-122"/>
              <a:ea typeface="汉仪尚巍手书简" panose="00020600040101010101" charset="-122"/>
              <a:cs typeface="经典行书简" panose="02010609010101010101" pitchFamily="49" charset="-122"/>
            </a:endParaRPr>
          </a:p>
          <a:p>
            <a:pPr marR="0" lvl="0" indent="0" algn="ctr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经典行书简" panose="02010609010101010101" pitchFamily="49" charset="-122"/>
              </a:rPr>
              <a:t>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尚巍手书简" panose="00020600040101010101" charset="-122"/>
              <a:ea typeface="汉仪尚巍手书简" panose="00020600040101010101" charset="-122"/>
              <a:cs typeface="经典行书简" panose="0201060901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1768" y="1"/>
            <a:ext cx="4910232" cy="6874574"/>
          </a:xfrm>
          <a:prstGeom prst="rect">
            <a:avLst/>
          </a:prstGeom>
        </p:spPr>
      </p:pic>
      <p:sp>
        <p:nvSpPr>
          <p:cNvPr id="3" name="矩形 2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/>
        </p:nvSpPr>
        <p:spPr>
          <a:xfrm rot="5400000">
            <a:off x="3827301" y="3403535"/>
            <a:ext cx="6858000" cy="50933"/>
          </a:xfrm>
          <a:prstGeom prst="rect">
            <a:avLst/>
          </a:prstGeom>
          <a:solidFill>
            <a:srgbClr val="D9B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e7d195523061f1c0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</a:t>
            </a:r>
            <a:endParaRPr lang="zh-CN" altLang="en-US" sz="100"/>
          </a:p>
        </p:txBody>
      </p:sp>
      <p:pic>
        <p:nvPicPr>
          <p:cNvPr id="15" name="图片 14" descr="9ec95eb8f9767b56853bf9fc4910fe0b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76300" y="758825"/>
            <a:ext cx="5197475" cy="533971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 rot="16200000">
            <a:off x="2600325" y="-2279015"/>
            <a:ext cx="1906270" cy="6842760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lvl="0" algn="l">
              <a:defRPr/>
            </a:pP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默陌老屋手迹" panose="02000603000000000000" pitchFamily="2" charset="-122"/>
                <a:ea typeface="默陌老屋手迹" panose="02000603000000000000" pitchFamily="2" charset="-122"/>
                <a:cs typeface="yuweij Medium" charset="0"/>
              </a:rPr>
              <a:t>Q1  What was the relationship between the emperor and his concubines? </a:t>
            </a: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默陌老屋手迹" panose="02000603000000000000" pitchFamily="2" charset="-122"/>
              <a:ea typeface="默陌老屋手迹" panose="02000603000000000000" pitchFamily="2" charset="-122"/>
              <a:cs typeface="yuweij Medium" charset="0"/>
            </a:endParaRPr>
          </a:p>
          <a:p>
            <a:pPr lvl="0" algn="l">
              <a:defRPr/>
            </a:pP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默陌老屋手迹" panose="02000603000000000000" pitchFamily="2" charset="-122"/>
                <a:ea typeface="默陌老屋手迹" panose="02000603000000000000" pitchFamily="2" charset="-122"/>
                <a:cs typeface="yuweij Medium" charset="0"/>
              </a:rPr>
              <a:t> Why did the concubines fight for the emperor's favor?</a:t>
            </a: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默陌老屋手迹" panose="02000603000000000000" pitchFamily="2" charset="-122"/>
              <a:ea typeface="默陌老屋手迹" panose="02000603000000000000" pitchFamily="2" charset="-122"/>
              <a:cs typeface="yuweij Medium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 rot="16200000">
            <a:off x="2148205" y="954405"/>
            <a:ext cx="2952750" cy="70853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342900" indent="-34290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living conditions largely depended on the emperor's favor</a:t>
            </a:r>
            <a:endParaRPr lang="en-US" altLang="zh-CN" sz="24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marL="342900" indent="-34290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4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marL="342900" indent="-34290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 to gain better material treatment and status</a:t>
            </a:r>
            <a:endParaRPr lang="en-US" altLang="zh-CN" sz="24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marL="342900" indent="-34290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 to bring glory and benefits to their families</a:t>
            </a:r>
            <a:endParaRPr lang="en-US" altLang="zh-CN" sz="24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1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bldLvl="0" animBg="1"/>
      <p:bldP spid="1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898394" cy="6858000"/>
          </a:xfrm>
          <a:prstGeom prst="rect">
            <a:avLst/>
          </a:prstGeom>
        </p:spPr>
      </p:pic>
      <p:sp>
        <p:nvSpPr>
          <p:cNvPr id="6" name="矩形 5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/>
        </p:nvSpPr>
        <p:spPr>
          <a:xfrm rot="5400000">
            <a:off x="1494860" y="3403534"/>
            <a:ext cx="6858000" cy="50933"/>
          </a:xfrm>
          <a:prstGeom prst="rect">
            <a:avLst/>
          </a:prstGeom>
          <a:solidFill>
            <a:srgbClr val="D9B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e7d195523061f1c0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</a:t>
            </a:r>
            <a:endParaRPr lang="zh-CN" altLang="en-US" sz="100"/>
          </a:p>
        </p:txBody>
      </p:sp>
      <p:pic>
        <p:nvPicPr>
          <p:cNvPr id="17" name="图片 16" descr="9ec95eb8f9767b56853bf9fc4910fe0b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626100" y="548640"/>
            <a:ext cx="5577840" cy="573087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 rot="16200000">
            <a:off x="7920355" y="-3042285"/>
            <a:ext cx="1044575" cy="7498715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lvl="0" algn="ctr">
              <a:defRPr/>
            </a:pP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默陌老屋手迹" panose="02000603000000000000" pitchFamily="2" charset="-122"/>
                <a:ea typeface="默陌老屋手迹" panose="02000603000000000000" pitchFamily="2" charset="-122"/>
                <a:cs typeface="yuweij Medium" charset="0"/>
              </a:rPr>
              <a:t> Q2 How to understand the changes in the ranks of the concubines in the drama?</a:t>
            </a: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默陌老屋手迹" panose="02000603000000000000" pitchFamily="2" charset="-122"/>
              <a:ea typeface="默陌老屋手迹" panose="02000603000000000000" pitchFamily="2" charset="-122"/>
              <a:cs typeface="yuweij Medium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 rot="16200000">
            <a:off x="7789545" y="-738505"/>
            <a:ext cx="1844675" cy="71824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 official status and position of the concubines</a:t>
            </a:r>
            <a:endParaRPr lang="en-US" altLang="zh-CN" sz="24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determines their treatment, power</a:t>
            </a:r>
            <a:endParaRPr lang="en-US" altLang="zh-CN" sz="24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>
              <a:lnSpc>
                <a:spcPct val="150000"/>
              </a:lnSpc>
            </a:pPr>
            <a:endParaRPr lang="en-US" altLang="zh-CN" sz="24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1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20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898394" cy="6858000"/>
          </a:xfrm>
          <a:prstGeom prst="rect">
            <a:avLst/>
          </a:prstGeom>
        </p:spPr>
      </p:pic>
      <p:sp>
        <p:nvSpPr>
          <p:cNvPr id="6" name="矩形 5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/>
        </p:nvSpPr>
        <p:spPr>
          <a:xfrm rot="5400000">
            <a:off x="1494860" y="3403534"/>
            <a:ext cx="6858000" cy="50933"/>
          </a:xfrm>
          <a:prstGeom prst="rect">
            <a:avLst/>
          </a:prstGeom>
          <a:solidFill>
            <a:srgbClr val="D9B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e7d195523061f1c0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</a:t>
            </a:r>
            <a:endParaRPr lang="zh-CN" altLang="en-US" sz="100"/>
          </a:p>
        </p:txBody>
      </p:sp>
      <p:pic>
        <p:nvPicPr>
          <p:cNvPr id="17" name="图片 16" descr="9ec95eb8f9767b56853bf9fc4910fe0b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626100" y="548640"/>
            <a:ext cx="5577840" cy="573087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 rot="16200000">
            <a:off x="6015990" y="-720725"/>
            <a:ext cx="5168900" cy="71824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 5. Imperial Consort (Fei): Second only to the Noble Consort, with significant power.  </a:t>
            </a:r>
            <a:endParaRPr lang="en-US" altLang="zh-CN" sz="24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6. Noble Consort (Gui Fei): Second only to the Empress, with extremely high status and treatment.  </a:t>
            </a:r>
            <a:endParaRPr lang="en-US" altLang="zh-CN" sz="24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7. Imperial Noble Consort (Huang Gui Fei): The highest rank in the palace next to the Empress.  </a:t>
            </a:r>
            <a:endParaRPr lang="en-US" altLang="zh-CN" sz="24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8. Empress (Huang Hou): The supreme ruler of the palace with the highest status.</a:t>
            </a:r>
            <a:endParaRPr lang="en-US" altLang="zh-CN" sz="24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</p:txBody>
      </p:sp>
      <p:sp>
        <p:nvSpPr>
          <p:cNvPr id="3" name="文本框 2"/>
          <p:cNvSpPr txBox="1"/>
          <p:nvPr/>
        </p:nvSpPr>
        <p:spPr>
          <a:xfrm rot="16200000">
            <a:off x="6103620" y="-458470"/>
            <a:ext cx="5168900" cy="71824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 1. Attendant (Da Ying): The lowest-ranking concubine with the least treatment and power.  </a:t>
            </a:r>
            <a:endParaRPr lang="en-US" altLang="zh-CN" sz="24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2. Chambermaid (Chang Zai): Slightly higher than an Attendant but still of low status.  </a:t>
            </a:r>
            <a:endParaRPr lang="en-US" altLang="zh-CN" sz="24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3. Noble Lady (Gui Ren): A higher status with certain privileges.  </a:t>
            </a:r>
            <a:endParaRPr lang="en-US" altLang="zh-CN" sz="24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4. Consort (Pin): A higher position-ranking, usually with her own palace and more power.  </a:t>
            </a:r>
            <a:endParaRPr lang="en-US" altLang="zh-CN" sz="24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>
              <a:lnSpc>
                <a:spcPct val="150000"/>
              </a:lnSpc>
            </a:pPr>
            <a:endParaRPr lang="en-US" altLang="zh-CN" sz="24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6200000">
            <a:off x="7361867" y="573406"/>
            <a:ext cx="1659890" cy="3594735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en-US" altLang="zh-CN" sz="9600" b="1" dirty="0">
                <a:solidFill>
                  <a:srgbClr val="FFC655"/>
                </a:solidFill>
                <a:latin typeface="默陌老屋手迹" panose="02000603000000000000" pitchFamily="2" charset="-122"/>
                <a:ea typeface="默陌老屋手迹" panose="02000603000000000000" pitchFamily="2" charset="-122"/>
              </a:rPr>
              <a:t>part 2</a:t>
            </a:r>
            <a:endParaRPr lang="en-US" altLang="zh-CN" sz="9600" b="1" dirty="0">
              <a:solidFill>
                <a:srgbClr val="FFC655"/>
              </a:solidFill>
              <a:latin typeface="默陌老屋手迹" panose="02000603000000000000" pitchFamily="2" charset="-122"/>
              <a:ea typeface="默陌老屋手迹" panose="02000603000000000000" pitchFamily="2" charset="-122"/>
            </a:endParaRPr>
          </a:p>
        </p:txBody>
      </p:sp>
      <p:sp>
        <p:nvSpPr>
          <p:cNvPr id="20" name="PA_库_矩形 10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>
            <p:custDataLst>
              <p:tags r:id="rId1"/>
            </p:custDataLst>
          </p:nvPr>
        </p:nvSpPr>
        <p:spPr>
          <a:xfrm rot="16200000">
            <a:off x="9061155" y="1727946"/>
            <a:ext cx="3137535" cy="26822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marR="0" lvl="0" indent="0" algn="ctr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经典行书简" panose="02010609010101010101" pitchFamily="49" charset="-122"/>
              </a:rPr>
              <a:t>plot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尚巍手书简" panose="00020600040101010101" charset="-122"/>
              <a:ea typeface="汉仪尚巍手书简" panose="00020600040101010101" charset="-122"/>
              <a:cs typeface="经典行书简" panose="02010609010101010101" pitchFamily="49" charset="-122"/>
            </a:endParaRPr>
          </a:p>
          <a:p>
            <a:pPr marR="0" lvl="0" indent="0" algn="ctr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经典行书简" panose="02010609010101010101" pitchFamily="49" charset="-122"/>
              </a:rPr>
              <a:t>&amp;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尚巍手书简" panose="00020600040101010101" charset="-122"/>
              <a:ea typeface="汉仪尚巍手书简" panose="00020600040101010101" charset="-122"/>
              <a:cs typeface="经典行书简" panose="02010609010101010101" pitchFamily="49" charset="-122"/>
            </a:endParaRPr>
          </a:p>
          <a:p>
            <a:pPr marR="0" lvl="0" indent="0" algn="ctr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经典行书简" panose="02010609010101010101" pitchFamily="49" charset="-122"/>
              </a:rPr>
              <a:t>main characters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经典行书简" panose="02010609010101010101" pitchFamily="49" charset="-122"/>
              </a:rPr>
              <a:t>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尚巍手书简" panose="00020600040101010101" charset="-122"/>
              <a:ea typeface="汉仪尚巍手书简" panose="00020600040101010101" charset="-122"/>
              <a:cs typeface="经典行书简" panose="0201060901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>
            <a:off x="7281768" y="1"/>
            <a:ext cx="4910232" cy="6874574"/>
          </a:xfrm>
          <a:prstGeom prst="rect">
            <a:avLst/>
          </a:prstGeom>
        </p:spPr>
      </p:pic>
      <p:sp>
        <p:nvSpPr>
          <p:cNvPr id="3" name="矩形 2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/>
        </p:nvSpPr>
        <p:spPr>
          <a:xfrm rot="5400000">
            <a:off x="3827301" y="3403535"/>
            <a:ext cx="6858000" cy="50933"/>
          </a:xfrm>
          <a:prstGeom prst="rect">
            <a:avLst/>
          </a:prstGeom>
          <a:solidFill>
            <a:srgbClr val="D9B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e7d195523061f1c0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</a:t>
            </a:r>
            <a:endParaRPr lang="zh-CN" altLang="en-US" sz="100"/>
          </a:p>
        </p:txBody>
      </p:sp>
      <p:sp>
        <p:nvSpPr>
          <p:cNvPr id="18" name="文本框 17"/>
          <p:cNvSpPr txBox="1"/>
          <p:nvPr/>
        </p:nvSpPr>
        <p:spPr>
          <a:xfrm rot="16200000">
            <a:off x="7021830" y="1344295"/>
            <a:ext cx="5231130" cy="471170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calm,wise, calm and decisive, 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has a strong desire to control power, 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32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but also has a complex emotional world.</a:t>
            </a:r>
            <a:endParaRPr lang="en-US" altLang="zh-CN" sz="32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980" y="1592580"/>
            <a:ext cx="3401695" cy="5186680"/>
          </a:xfrm>
          <a:prstGeom prst="ellipse">
            <a:avLst/>
          </a:prstGeom>
        </p:spPr>
      </p:pic>
      <p:sp>
        <p:nvSpPr>
          <p:cNvPr id="17" name="文本框 16"/>
          <p:cNvSpPr txBox="1"/>
          <p:nvPr/>
        </p:nvSpPr>
        <p:spPr>
          <a:xfrm rot="16200000">
            <a:off x="2738755" y="-1705610"/>
            <a:ext cx="1413510" cy="4993005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dirty="0"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latin typeface="默陌老屋手迹" panose="02000603000000000000" pitchFamily="2" charset="-122"/>
                <a:ea typeface="默陌老屋手迹" panose="02000603000000000000" pitchFamily="2" charset="-122"/>
                <a:sym typeface="Auraka方黑檀" panose="02020700000000000000" pitchFamily="18" charset="-128"/>
              </a:rPr>
              <a:t>The emperor: </a:t>
            </a:r>
            <a:endParaRPr lang="en-US" altLang="zh-CN" sz="4000" dirty="0"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latin typeface="默陌老屋手迹" panose="02000603000000000000" pitchFamily="2" charset="-122"/>
              <a:ea typeface="默陌老屋手迹" panose="02000603000000000000" pitchFamily="2" charset="-122"/>
              <a:sym typeface="Auraka方黑檀" panose="02020700000000000000" pitchFamily="18" charset="-128"/>
            </a:endParaRPr>
          </a:p>
          <a:p>
            <a:pPr lvl="0" algn="ctr"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F9DEC0"/>
                    </a:gs>
                    <a:gs pos="58000">
                      <a:srgbClr val="F9DEC0"/>
                    </a:gs>
                    <a:gs pos="20000">
                      <a:srgbClr val="CFA86F"/>
                    </a:gs>
                    <a:gs pos="100000">
                      <a:srgbClr val="CFA86F"/>
                    </a:gs>
                  </a:gsLst>
                  <a:lin ang="378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默陌老屋手迹" panose="02000603000000000000" pitchFamily="2" charset="-122"/>
                <a:ea typeface="默陌老屋手迹" panose="02000603000000000000" pitchFamily="2" charset="-122"/>
                <a:cs typeface="yuweij Medium" charset="0"/>
              </a:rPr>
              <a:t>Yong Zheng</a:t>
            </a:r>
            <a:endParaRPr kumimoji="1" lang="en-US" altLang="zh-CN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F9DEC0"/>
                  </a:gs>
                  <a:gs pos="58000">
                    <a:srgbClr val="F9DEC0"/>
                  </a:gs>
                  <a:gs pos="20000">
                    <a:srgbClr val="CFA86F"/>
                  </a:gs>
                  <a:gs pos="100000">
                    <a:srgbClr val="CFA86F"/>
                  </a:gs>
                </a:gsLst>
                <a:lin ang="378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默陌老屋手迹" panose="02000603000000000000" pitchFamily="2" charset="-122"/>
              <a:ea typeface="默陌老屋手迹" panose="02000603000000000000" pitchFamily="2" charset="-122"/>
              <a:cs typeface="yuweij Medium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3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uiExpand="1" build="p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PA" val="v4.0.0"/>
</p:tagLst>
</file>

<file path=ppt/tags/tag64.xml><?xml version="1.0" encoding="utf-8"?>
<p:tagLst xmlns:p="http://schemas.openxmlformats.org/presentationml/2006/main">
  <p:tag name="PA" val="v4.0.0"/>
</p:tagLst>
</file>

<file path=ppt/tags/tag65.xml><?xml version="1.0" encoding="utf-8"?>
<p:tagLst xmlns:p="http://schemas.openxmlformats.org/presentationml/2006/main">
  <p:tag name="PA" val="v4.0.0"/>
</p:tagLst>
</file>

<file path=ppt/tags/tag66.xml><?xml version="1.0" encoding="utf-8"?>
<p:tagLst xmlns:p="http://schemas.openxmlformats.org/presentationml/2006/main">
  <p:tag name="PA" val="v4.0.0"/>
</p:tagLst>
</file>

<file path=ppt/tags/tag67.xml><?xml version="1.0" encoding="utf-8"?>
<p:tagLst xmlns:p="http://schemas.openxmlformats.org/presentationml/2006/main">
  <p:tag name="PA" val="v4.0.0"/>
</p:tagLst>
</file>

<file path=ppt/tags/tag68.xml><?xml version="1.0" encoding="utf-8"?>
<p:tagLst xmlns:p="http://schemas.openxmlformats.org/presentationml/2006/main">
  <p:tag name="PA" val="v4.0.0"/>
</p:tagLst>
</file>

<file path=ppt/tags/tag69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PA" val="v4.0.0"/>
</p:tagLst>
</file>

<file path=ppt/tags/tag71.xml><?xml version="1.0" encoding="utf-8"?>
<p:tagLst xmlns:p="http://schemas.openxmlformats.org/presentationml/2006/main">
  <p:tag name="PA" val="v4.0.0"/>
</p:tagLst>
</file>

<file path=ppt/tags/tag72.xml><?xml version="1.0" encoding="utf-8"?>
<p:tagLst xmlns:p="http://schemas.openxmlformats.org/presentationml/2006/main">
  <p:tag name="PA" val="v4.0.0"/>
</p:tagLst>
</file>

<file path=ppt/tags/tag73.xml><?xml version="1.0" encoding="utf-8"?>
<p:tagLst xmlns:p="http://schemas.openxmlformats.org/presentationml/2006/main">
  <p:tag name="PA" val="v4.0.0"/>
</p:tagLst>
</file>

<file path=ppt/tags/tag74.xml><?xml version="1.0" encoding="utf-8"?>
<p:tagLst xmlns:p="http://schemas.openxmlformats.org/presentationml/2006/main">
  <p:tag name="PA" val="v4.0.0"/>
</p:tagLst>
</file>

<file path=ppt/tags/tag75.xml><?xml version="1.0" encoding="utf-8"?>
<p:tagLst xmlns:p="http://schemas.openxmlformats.org/presentationml/2006/main">
  <p:tag name="PA" val="v4.0.0"/>
</p:tagLst>
</file>

<file path=ppt/tags/tag76.xml><?xml version="1.0" encoding="utf-8"?>
<p:tagLst xmlns:p="http://schemas.openxmlformats.org/presentationml/2006/main">
  <p:tag name="PA" val="v4.0.0"/>
</p:tagLst>
</file>

<file path=ppt/tags/tag77.xml><?xml version="1.0" encoding="utf-8"?>
<p:tagLst xmlns:p="http://schemas.openxmlformats.org/presentationml/2006/main">
  <p:tag name="PA" val="v4.0.0"/>
</p:tagLst>
</file>

<file path=ppt/tags/tag78.xml><?xml version="1.0" encoding="utf-8"?>
<p:tagLst xmlns:p="http://schemas.openxmlformats.org/presentationml/2006/main">
  <p:tag name="PA" val="v4.0.0"/>
</p:tagLst>
</file>

<file path=ppt/tags/tag79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408.3822834645669,&quot;left&quot;:95.71000000000001,&quot;top&quot;:131.66515748031497,&quot;width&quot;:782.4207086614172}"/>
</p:tagLst>
</file>

<file path=ppt/tags/tag81.xml><?xml version="1.0" encoding="utf-8"?>
<p:tagLst xmlns:p="http://schemas.openxmlformats.org/presentationml/2006/main">
  <p:tag name="KSO_WM_DIAGRAM_VIRTUALLY_FRAME" val="{&quot;height&quot;:408.3822834645669,&quot;left&quot;:95.71000000000001,&quot;top&quot;:131.66515748031497,&quot;width&quot;:782.4207086614172}"/>
</p:tagLst>
</file>

<file path=ppt/tags/tag82.xml><?xml version="1.0" encoding="utf-8"?>
<p:tagLst xmlns:p="http://schemas.openxmlformats.org/presentationml/2006/main">
  <p:tag name="KSO_WM_DIAGRAM_VIRTUALLY_FRAME" val="{&quot;height&quot;:408.3822834645669,&quot;left&quot;:95.71000000000001,&quot;top&quot;:131.66515748031497,&quot;width&quot;:782.4207086614172}"/>
</p:tagLst>
</file>

<file path=ppt/tags/tag83.xml><?xml version="1.0" encoding="utf-8"?>
<p:tagLst xmlns:p="http://schemas.openxmlformats.org/presentationml/2006/main">
  <p:tag name="KSO_WM_DIAGRAM_VIRTUALLY_FRAME" val="{&quot;height&quot;:408.3822834645669,&quot;left&quot;:95.71000000000001,&quot;top&quot;:131.66515748031497,&quot;width&quot;:782.4207086614172}"/>
</p:tagLst>
</file>

<file path=ppt/tags/tag84.xml><?xml version="1.0" encoding="utf-8"?>
<p:tagLst xmlns:p="http://schemas.openxmlformats.org/presentationml/2006/main">
  <p:tag name="KSO_WM_DIAGRAM_VIRTUALLY_FRAME" val="{&quot;height&quot;:408.3822834645669,&quot;left&quot;:95.71000000000001,&quot;top&quot;:131.66515748031497,&quot;width&quot;:782.4207086614172}"/>
</p:tagLst>
</file>

<file path=ppt/tags/tag85.xml><?xml version="1.0" encoding="utf-8"?>
<p:tagLst xmlns:p="http://schemas.openxmlformats.org/presentationml/2006/main">
  <p:tag name="KSO_WM_DIAGRAM_VIRTUALLY_FRAME" val="{&quot;height&quot;:408.3822834645669,&quot;left&quot;:95.71000000000001,&quot;top&quot;:131.66515748031497,&quot;width&quot;:782.4207086614172}"/>
</p:tagLst>
</file>

<file path=ppt/tags/tag86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7836</Words>
  <Application>WPS 演示</Application>
  <PresentationFormat>宽屏</PresentationFormat>
  <Paragraphs>204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4" baseType="lpstr">
      <vt:lpstr>Arial</vt:lpstr>
      <vt:lpstr>宋体</vt:lpstr>
      <vt:lpstr>Wingdings</vt:lpstr>
      <vt:lpstr>Wingdings</vt:lpstr>
      <vt:lpstr>经典行书简</vt:lpstr>
      <vt:lpstr>默陌老屋手迹</vt:lpstr>
      <vt:lpstr>汉仪尚巍手书简</vt:lpstr>
      <vt:lpstr>yuweij Medium</vt:lpstr>
      <vt:lpstr>Segoe Print</vt:lpstr>
      <vt:lpstr>Auraka方黑檀</vt:lpstr>
      <vt:lpstr>黑体</vt:lpstr>
      <vt:lpstr>微软雅黑</vt:lpstr>
      <vt:lpstr>Arial Unicode MS</vt:lpstr>
      <vt:lpstr>Calibri</vt:lpstr>
      <vt:lpstr>方正苏新诗柳楷简体</vt:lpstr>
      <vt:lpstr>印品黑体</vt:lpstr>
      <vt:lpstr>等线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WPS_1613733232</cp:lastModifiedBy>
  <cp:revision>156</cp:revision>
  <dcterms:created xsi:type="dcterms:W3CDTF">2019-06-19T02:08:00Z</dcterms:created>
  <dcterms:modified xsi:type="dcterms:W3CDTF">2025-06-03T06:24:46Z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0B3A782DE87B4C259D5C172B8FE0868C_11</vt:lpwstr>
  </property>
</Properties>
</file>