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3" r:id="rId4"/>
    <p:sldId id="266" r:id="rId5"/>
    <p:sldId id="267" r:id="rId6"/>
    <p:sldId id="268" r:id="rId7"/>
    <p:sldId id="269" r:id="rId8"/>
    <p:sldId id="270"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de-DE"/>
              <a:t>Mastertitelformat bearbeiten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11/30/2021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und Beschriftung">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de-DE"/>
              <a:t>Mastertitelformat bearbeiten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11/30/2021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Zitat mit Beschriftung">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de-DE"/>
              <a:t>Mastertitelformat bearbeiten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11/30/2021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‹Nr.›</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nskart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de-DE"/>
              <a:t>Mastertitelformat bearbeiten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11/30/2021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palt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de-DE"/>
              <a:t>Mastertitelformat bearbeiten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48A87A34-81AB-432B-8DAE-1953F412C126}" type="datetimeFigureOut">
              <a:rPr lang="en-US" dirty="0"/>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spalt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de-DE"/>
              <a:t>Mastertitelformat bearbeiten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3" name="Date Placeholder 2"/>
          <p:cNvSpPr>
            <a:spLocks noGrp="1"/>
          </p:cNvSpPr>
          <p:nvPr>
            <p:ph type="dt" sz="half" idx="10"/>
          </p:nvPr>
        </p:nvSpPr>
        <p:spPr/>
        <p:txBody>
          <a:bodyPr/>
          <a:lstStyle/>
          <a:p>
            <a:fld id="{48A87A34-81AB-432B-8DAE-1953F412C126}" type="datetimeFigureOut">
              <a:rPr lang="en-US" dirty="0"/>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11/30/2021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de-DE"/>
              <a:t>Mastertitelformat bearbeiten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11/30/2021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de-DE"/>
              <a:t>Mastertitelformat bearbeiten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5800" y="3132666"/>
            <a:ext cx="5311775" cy="308601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172200" y="3132666"/>
            <a:ext cx="5334000" cy="308601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de-DE"/>
              <a:t>Mastertitelformat bearbeiten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8A87A34-81AB-432B-8DAE-1953F412C126}" type="datetimeFigureOut">
              <a:rPr lang="en-US" dirty="0"/>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11/30/2021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00A98E-77FD-4F18-9220-8A5B3DACE8EF}"/>
              </a:ext>
            </a:extLst>
          </p:cNvPr>
          <p:cNvSpPr>
            <a:spLocks noGrp="1"/>
          </p:cNvSpPr>
          <p:nvPr>
            <p:ph type="ctrTitle"/>
          </p:nvPr>
        </p:nvSpPr>
        <p:spPr>
          <a:xfrm>
            <a:off x="2267340" y="1091682"/>
            <a:ext cx="9448800" cy="2536819"/>
          </a:xfrm>
        </p:spPr>
        <p:txBody>
          <a:bodyPr>
            <a:normAutofit/>
          </a:bodyPr>
          <a:lstStyle/>
          <a:p>
            <a:r>
              <a:rPr lang="de-DE" sz="8000" dirty="0" err="1"/>
              <a:t>Appropriateness</a:t>
            </a:r>
            <a:br>
              <a:rPr lang="de-DE" sz="8000" dirty="0"/>
            </a:br>
            <a:r>
              <a:rPr lang="de-DE" sz="8000" dirty="0" err="1"/>
              <a:t>THeory</a:t>
            </a:r>
            <a:endParaRPr lang="de-DE" sz="11500" dirty="0"/>
          </a:p>
        </p:txBody>
      </p:sp>
      <p:sp>
        <p:nvSpPr>
          <p:cNvPr id="3" name="Untertitel 2">
            <a:extLst>
              <a:ext uri="{FF2B5EF4-FFF2-40B4-BE49-F238E27FC236}">
                <a16:creationId xmlns:a16="http://schemas.microsoft.com/office/drawing/2014/main" id="{3AB20610-E0D9-4FAF-9DD9-2C8A0A10D466}"/>
              </a:ext>
            </a:extLst>
          </p:cNvPr>
          <p:cNvSpPr>
            <a:spLocks noGrp="1"/>
          </p:cNvSpPr>
          <p:nvPr>
            <p:ph type="subTitle" idx="1"/>
          </p:nvPr>
        </p:nvSpPr>
        <p:spPr>
          <a:xfrm>
            <a:off x="2267340" y="4533900"/>
            <a:ext cx="9448800" cy="1139111"/>
          </a:xfrm>
        </p:spPr>
        <p:txBody>
          <a:bodyPr>
            <a:noAutofit/>
          </a:bodyPr>
          <a:lstStyle/>
          <a:p>
            <a:r>
              <a:rPr lang="en-US" sz="2400" dirty="0">
                <a:latin typeface="Century Gothic" panose="020B0502020202020204" pitchFamily="34" charset="0"/>
                <a:ea typeface="SimSun" panose="02010600030101010101" pitchFamily="2" charset="-122"/>
              </a:rPr>
              <a:t>Hunan Normal University, Foreign Studies College </a:t>
            </a:r>
          </a:p>
          <a:p>
            <a:r>
              <a:rPr lang="en-GB" sz="2400" dirty="0">
                <a:latin typeface="Century Gothic" panose="020B0502020202020204" pitchFamily="34" charset="0"/>
                <a:ea typeface="SimSun" panose="02010600030101010101" pitchFamily="2" charset="-122"/>
              </a:rPr>
              <a:t>Martin Woesler</a:t>
            </a:r>
          </a:p>
        </p:txBody>
      </p:sp>
      <p:sp>
        <p:nvSpPr>
          <p:cNvPr id="4" name="Textfeld 3">
            <a:extLst>
              <a:ext uri="{FF2B5EF4-FFF2-40B4-BE49-F238E27FC236}">
                <a16:creationId xmlns:a16="http://schemas.microsoft.com/office/drawing/2014/main" id="{82489495-5E58-45FC-AD5B-B9757A7E5EA5}"/>
              </a:ext>
            </a:extLst>
          </p:cNvPr>
          <p:cNvSpPr txBox="1"/>
          <p:nvPr/>
        </p:nvSpPr>
        <p:spPr>
          <a:xfrm>
            <a:off x="677789" y="838977"/>
            <a:ext cx="1107996" cy="5632311"/>
          </a:xfrm>
          <a:prstGeom prst="rect">
            <a:avLst/>
          </a:prstGeom>
          <a:noFill/>
        </p:spPr>
        <p:txBody>
          <a:bodyPr wrap="none" rtlCol="0">
            <a:spAutoFit/>
          </a:bodyPr>
          <a:lstStyle/>
          <a:p>
            <a:pPr algn="ctr"/>
            <a:r>
              <a:rPr lang="zh-CN" altLang="de-DE" sz="7200" dirty="0">
                <a:latin typeface="HYShangWeiShouShuW" panose="00020600040101010101" pitchFamily="18" charset="-122"/>
                <a:ea typeface="HYShangWeiShouShuW" panose="00020600040101010101" pitchFamily="18" charset="-122"/>
              </a:rPr>
              <a:t>适</a:t>
            </a:r>
            <a:endParaRPr lang="de-DE" altLang="zh-CN" sz="7200" dirty="0">
              <a:latin typeface="HYShangWeiShouShuW" panose="00020600040101010101" pitchFamily="18" charset="-122"/>
              <a:ea typeface="HYShangWeiShouShuW" panose="00020600040101010101" pitchFamily="18" charset="-122"/>
            </a:endParaRPr>
          </a:p>
          <a:p>
            <a:pPr algn="ctr"/>
            <a:r>
              <a:rPr lang="zh-CN" altLang="de-DE" sz="7200" dirty="0">
                <a:latin typeface="HYShangWeiShouShuW" panose="00020600040101010101" pitchFamily="18" charset="-122"/>
                <a:ea typeface="HYShangWeiShouShuW" panose="00020600040101010101" pitchFamily="18" charset="-122"/>
              </a:rPr>
              <a:t>宜</a:t>
            </a:r>
            <a:endParaRPr lang="de-DE" altLang="zh-CN" sz="7200" dirty="0">
              <a:latin typeface="HYShangWeiShouShuW" panose="00020600040101010101" pitchFamily="18" charset="-122"/>
              <a:ea typeface="HYShangWeiShouShuW" panose="00020600040101010101" pitchFamily="18" charset="-122"/>
            </a:endParaRPr>
          </a:p>
          <a:p>
            <a:pPr algn="ctr"/>
            <a:r>
              <a:rPr lang="zh-CN" altLang="de-DE" sz="7200" dirty="0">
                <a:latin typeface="HYShangWeiShouShuW" panose="00020600040101010101" pitchFamily="18" charset="-122"/>
                <a:ea typeface="HYShangWeiShouShuW" panose="00020600040101010101" pitchFamily="18" charset="-122"/>
              </a:rPr>
              <a:t>性</a:t>
            </a:r>
            <a:endParaRPr lang="de-DE" altLang="zh-CN" sz="7200" dirty="0">
              <a:latin typeface="HYShangWeiShouShuW" panose="00020600040101010101" pitchFamily="18" charset="-122"/>
              <a:ea typeface="HYShangWeiShouShuW" panose="00020600040101010101" pitchFamily="18" charset="-122"/>
            </a:endParaRPr>
          </a:p>
          <a:p>
            <a:pPr algn="ctr"/>
            <a:r>
              <a:rPr lang="zh-CN" altLang="de-DE" sz="7200" dirty="0">
                <a:latin typeface="HYShangWeiShouShuW" panose="00020600040101010101" pitchFamily="18" charset="-122"/>
                <a:ea typeface="HYShangWeiShouShuW" panose="00020600040101010101" pitchFamily="18" charset="-122"/>
              </a:rPr>
              <a:t>理</a:t>
            </a:r>
            <a:endParaRPr lang="de-DE" altLang="zh-CN" sz="7200" dirty="0">
              <a:latin typeface="HYShangWeiShouShuW" panose="00020600040101010101" pitchFamily="18" charset="-122"/>
              <a:ea typeface="HYShangWeiShouShuW" panose="00020600040101010101" pitchFamily="18" charset="-122"/>
            </a:endParaRPr>
          </a:p>
          <a:p>
            <a:pPr algn="ctr"/>
            <a:r>
              <a:rPr lang="zh-CN" altLang="de-DE" sz="7200" dirty="0">
                <a:latin typeface="HYShangWeiShouShuW" panose="00020600040101010101" pitchFamily="18" charset="-122"/>
                <a:ea typeface="HYShangWeiShouShuW" panose="00020600040101010101" pitchFamily="18" charset="-122"/>
              </a:rPr>
              <a:t>论</a:t>
            </a:r>
            <a:endParaRPr lang="de-DE" altLang="zh-CN" sz="13800" dirty="0">
              <a:latin typeface="HYShangWeiShouShuW" panose="00020600040101010101" pitchFamily="18" charset="-122"/>
              <a:ea typeface="HYShangWeiShouShuW" panose="00020600040101010101" pitchFamily="18" charset="-122"/>
            </a:endParaRPr>
          </a:p>
        </p:txBody>
      </p:sp>
      <p:sp>
        <p:nvSpPr>
          <p:cNvPr id="5" name="Textfeld 4">
            <a:extLst>
              <a:ext uri="{FF2B5EF4-FFF2-40B4-BE49-F238E27FC236}">
                <a16:creationId xmlns:a16="http://schemas.microsoft.com/office/drawing/2014/main" id="{0B645B26-5F14-4DFF-B9CB-F8C9F890B881}"/>
              </a:ext>
            </a:extLst>
          </p:cNvPr>
          <p:cNvSpPr txBox="1"/>
          <p:nvPr/>
        </p:nvSpPr>
        <p:spPr>
          <a:xfrm>
            <a:off x="107987" y="3045173"/>
            <a:ext cx="543739" cy="1384995"/>
          </a:xfrm>
          <a:prstGeom prst="rect">
            <a:avLst/>
          </a:prstGeom>
          <a:noFill/>
        </p:spPr>
        <p:txBody>
          <a:bodyPr wrap="none" rtlCol="0">
            <a:spAutoFit/>
          </a:bodyPr>
          <a:lstStyle/>
          <a:p>
            <a:r>
              <a:rPr lang="zh-CN" altLang="de-DE" sz="2800" dirty="0">
                <a:latin typeface="HYShangWeiShouShuW" panose="00020600040101010101" pitchFamily="18" charset="-122"/>
                <a:ea typeface="HYShangWeiShouShuW" panose="00020600040101010101" pitchFamily="18" charset="-122"/>
              </a:rPr>
              <a:t>吴</a:t>
            </a:r>
            <a:endParaRPr lang="de-DE" altLang="zh-CN" sz="2800" dirty="0">
              <a:latin typeface="HYShangWeiShouShuW" panose="00020600040101010101" pitchFamily="18" charset="-122"/>
              <a:ea typeface="HYShangWeiShouShuW" panose="00020600040101010101" pitchFamily="18" charset="-122"/>
            </a:endParaRPr>
          </a:p>
          <a:p>
            <a:r>
              <a:rPr lang="zh-CN" altLang="de-DE" sz="2800" dirty="0">
                <a:latin typeface="HYShangWeiShouShuW" panose="00020600040101010101" pitchFamily="18" charset="-122"/>
                <a:ea typeface="HYShangWeiShouShuW" panose="00020600040101010101" pitchFamily="18" charset="-122"/>
              </a:rPr>
              <a:t>漠</a:t>
            </a:r>
            <a:endParaRPr lang="de-DE" altLang="zh-CN" sz="2800" dirty="0">
              <a:latin typeface="HYShangWeiShouShuW" panose="00020600040101010101" pitchFamily="18" charset="-122"/>
              <a:ea typeface="HYShangWeiShouShuW" panose="00020600040101010101" pitchFamily="18" charset="-122"/>
            </a:endParaRPr>
          </a:p>
          <a:p>
            <a:r>
              <a:rPr lang="zh-CN" altLang="de-DE" sz="2800" dirty="0">
                <a:latin typeface="HYShangWeiShouShuW" panose="00020600040101010101" pitchFamily="18" charset="-122"/>
                <a:ea typeface="HYShangWeiShouShuW" panose="00020600040101010101" pitchFamily="18" charset="-122"/>
              </a:rPr>
              <a:t>汀</a:t>
            </a:r>
            <a:endParaRPr lang="de-DE" sz="2800" dirty="0"/>
          </a:p>
        </p:txBody>
      </p:sp>
    </p:spTree>
    <p:extLst>
      <p:ext uri="{BB962C8B-B14F-4D97-AF65-F5344CB8AC3E}">
        <p14:creationId xmlns:p14="http://schemas.microsoft.com/office/powerpoint/2010/main" val="4222115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SKopos</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a:xfrm>
            <a:off x="685800" y="2194560"/>
            <a:ext cx="10820400" cy="4252893"/>
          </a:xfrm>
        </p:spPr>
        <p:txBody>
          <a:bodyPr>
            <a:normAutofit fontScale="92500" lnSpcReduction="20000"/>
          </a:bodyPr>
          <a:lstStyle/>
          <a:p>
            <a:pPr marL="0" indent="0" algn="just">
              <a:buNone/>
            </a:pPr>
            <a:r>
              <a:rPr lang="de-DE" sz="2800" dirty="0">
                <a:effectLst/>
                <a:ea typeface="SimSun" panose="02010600030101010101" pitchFamily="2" charset="-122"/>
              </a:rPr>
              <a:t>Fishing </a:t>
            </a:r>
            <a:r>
              <a:rPr lang="de-DE" sz="2800" dirty="0" err="1">
                <a:effectLst/>
                <a:ea typeface="SimSun" panose="02010600030101010101" pitchFamily="2" charset="-122"/>
              </a:rPr>
              <a:t>fight</a:t>
            </a:r>
            <a:r>
              <a:rPr lang="de-DE" sz="2800" dirty="0">
                <a:effectLst/>
                <a:ea typeface="SimSun" panose="02010600030101010101" pitchFamily="2" charset="-122"/>
              </a:rPr>
              <a:t> </a:t>
            </a:r>
            <a:r>
              <a:rPr lang="de-DE" sz="2800" dirty="0" err="1">
                <a:effectLst/>
                <a:ea typeface="SimSun" panose="02010600030101010101" pitchFamily="2" charset="-122"/>
              </a:rPr>
              <a:t>between</a:t>
            </a:r>
            <a:r>
              <a:rPr lang="de-DE" sz="2800" dirty="0">
                <a:effectLst/>
                <a:ea typeface="SimSun" panose="02010600030101010101" pitchFamily="2" charset="-122"/>
              </a:rPr>
              <a:t> France and Great Britain due </a:t>
            </a:r>
            <a:r>
              <a:rPr lang="de-DE" sz="2800" dirty="0" err="1">
                <a:effectLst/>
                <a:ea typeface="SimSun" panose="02010600030101010101" pitchFamily="2" charset="-122"/>
              </a:rPr>
              <a:t>to</a:t>
            </a:r>
            <a:r>
              <a:rPr lang="de-DE" sz="2800" dirty="0">
                <a:effectLst/>
                <a:ea typeface="SimSun" panose="02010600030101010101" pitchFamily="2" charset="-122"/>
              </a:rPr>
              <a:t> a </a:t>
            </a:r>
            <a:r>
              <a:rPr lang="de-DE" sz="2800" dirty="0" err="1">
                <a:effectLst/>
                <a:ea typeface="SimSun" panose="02010600030101010101" pitchFamily="2" charset="-122"/>
              </a:rPr>
              <a:t>mistranslation</a:t>
            </a:r>
            <a:endParaRPr lang="de-DE" sz="2800" dirty="0">
              <a:effectLst/>
              <a:ea typeface="SimSun" panose="02010600030101010101" pitchFamily="2" charset="-122"/>
            </a:endParaRPr>
          </a:p>
          <a:p>
            <a:pPr algn="just"/>
            <a:r>
              <a:rPr lang="en-US" sz="2400" kern="100" dirty="0">
                <a:effectLst/>
                <a:latin typeface="等线" panose="02010600030101010101" pitchFamily="2" charset="-122"/>
                <a:cs typeface="Times New Roman" panose="02020603050405020304" pitchFamily="18" charset="0"/>
              </a:rPr>
              <a:t>‘Il </a:t>
            </a:r>
            <a:r>
              <a:rPr lang="en-US" sz="2400" kern="100" dirty="0" err="1">
                <a:effectLst/>
                <a:latin typeface="等线" panose="02010600030101010101" pitchFamily="2" charset="-122"/>
                <a:cs typeface="Times New Roman" panose="02020603050405020304" pitchFamily="18" charset="0"/>
              </a:rPr>
              <a:t>est</a:t>
            </a:r>
            <a:r>
              <a:rPr lang="en-US" sz="2400" kern="100" dirty="0">
                <a:effectLst/>
                <a:latin typeface="等线" panose="02010600030101010101" pitchFamily="2" charset="-122"/>
                <a:cs typeface="Times New Roman" panose="02020603050405020304" pitchFamily="18" charset="0"/>
              </a:rPr>
              <a:t> indispensable de </a:t>
            </a:r>
            <a:r>
              <a:rPr lang="en-US" sz="2400" kern="100" dirty="0" err="1">
                <a:effectLst/>
                <a:latin typeface="等线" panose="02010600030101010101" pitchFamily="2" charset="-122"/>
                <a:cs typeface="Times New Roman" panose="02020603050405020304" pitchFamily="18" charset="0"/>
              </a:rPr>
              <a:t>montrer</a:t>
            </a:r>
            <a:r>
              <a:rPr lang="en-US" sz="2400" kern="100" dirty="0">
                <a:effectLst/>
                <a:latin typeface="等线" panose="02010600030101010101" pitchFamily="2" charset="-122"/>
                <a:cs typeface="Times New Roman" panose="02020603050405020304" pitchFamily="18" charset="0"/>
              </a:rPr>
              <a:t> </a:t>
            </a:r>
            <a:r>
              <a:rPr lang="en-US" sz="2400" kern="100" dirty="0" err="1">
                <a:effectLst/>
                <a:latin typeface="等线" panose="02010600030101010101" pitchFamily="2" charset="-122"/>
                <a:cs typeface="Times New Roman" panose="02020603050405020304" pitchFamily="18" charset="0"/>
              </a:rPr>
              <a:t>clairement</a:t>
            </a:r>
            <a:r>
              <a:rPr lang="en-US" sz="2400" kern="100" dirty="0">
                <a:effectLst/>
                <a:latin typeface="等线" panose="02010600030101010101" pitchFamily="2" charset="-122"/>
                <a:cs typeface="Times New Roman" panose="02020603050405020304" pitchFamily="18" charset="0"/>
              </a:rPr>
              <a:t> aux opinions </a:t>
            </a:r>
            <a:r>
              <a:rPr lang="en-US" sz="2400" kern="100" dirty="0" err="1">
                <a:effectLst/>
                <a:latin typeface="等线" panose="02010600030101010101" pitchFamily="2" charset="-122"/>
                <a:cs typeface="Times New Roman" panose="02020603050405020304" pitchFamily="18" charset="0"/>
              </a:rPr>
              <a:t>publiques</a:t>
            </a:r>
            <a:r>
              <a:rPr lang="en-US" sz="2400" kern="100" dirty="0">
                <a:effectLst/>
                <a:latin typeface="等线" panose="02010600030101010101" pitchFamily="2" charset="-122"/>
                <a:cs typeface="Times New Roman" panose="02020603050405020304" pitchFamily="18" charset="0"/>
              </a:rPr>
              <a:t> </a:t>
            </a:r>
            <a:r>
              <a:rPr lang="en-US" sz="2400" kern="100" dirty="0" err="1">
                <a:effectLst/>
                <a:latin typeface="等线" panose="02010600030101010101" pitchFamily="2" charset="-122"/>
                <a:cs typeface="Times New Roman" panose="02020603050405020304" pitchFamily="18" charset="0"/>
              </a:rPr>
              <a:t>européennes</a:t>
            </a:r>
            <a:r>
              <a:rPr lang="en-US" sz="2400" kern="100" dirty="0">
                <a:effectLst/>
                <a:latin typeface="等线" panose="02010600030101010101" pitchFamily="2" charset="-122"/>
                <a:cs typeface="Times New Roman" panose="02020603050405020304" pitchFamily="18" charset="0"/>
              </a:rPr>
              <a:t> que le respect des engagements </a:t>
            </a:r>
            <a:r>
              <a:rPr lang="en-US" sz="2400" kern="100" dirty="0" err="1">
                <a:effectLst/>
                <a:latin typeface="等线" panose="02010600030101010101" pitchFamily="2" charset="-122"/>
                <a:cs typeface="Times New Roman" panose="02020603050405020304" pitchFamily="18" charset="0"/>
              </a:rPr>
              <a:t>souscrits</a:t>
            </a:r>
            <a:r>
              <a:rPr lang="en-US" sz="2400" kern="100" dirty="0">
                <a:effectLst/>
                <a:latin typeface="等线" panose="02010600030101010101" pitchFamily="2" charset="-122"/>
                <a:cs typeface="Times New Roman" panose="02020603050405020304" pitchFamily="18" charset="0"/>
              </a:rPr>
              <a:t> </a:t>
            </a:r>
            <a:r>
              <a:rPr lang="en-US" sz="2400" kern="100" dirty="0" err="1">
                <a:effectLst/>
                <a:latin typeface="等线" panose="02010600030101010101" pitchFamily="2" charset="-122"/>
                <a:cs typeface="Times New Roman" panose="02020603050405020304" pitchFamily="18" charset="0"/>
              </a:rPr>
              <a:t>n’est</a:t>
            </a:r>
            <a:r>
              <a:rPr lang="en-US" sz="2400" kern="100" dirty="0">
                <a:effectLst/>
                <a:latin typeface="等线" panose="02010600030101010101" pitchFamily="2" charset="-122"/>
                <a:cs typeface="Times New Roman" panose="02020603050405020304" pitchFamily="18" charset="0"/>
              </a:rPr>
              <a:t> pas </a:t>
            </a:r>
            <a:r>
              <a:rPr lang="en-US" sz="2400" kern="100" dirty="0" err="1">
                <a:effectLst/>
                <a:latin typeface="等线" panose="02010600030101010101" pitchFamily="2" charset="-122"/>
                <a:cs typeface="Times New Roman" panose="02020603050405020304" pitchFamily="18" charset="0"/>
              </a:rPr>
              <a:t>négociable</a:t>
            </a:r>
            <a:r>
              <a:rPr lang="en-US" sz="2400" kern="100" dirty="0">
                <a:effectLst/>
                <a:latin typeface="等线" panose="02010600030101010101" pitchFamily="2" charset="-122"/>
                <a:cs typeface="Times New Roman" panose="02020603050405020304" pitchFamily="18" charset="0"/>
              </a:rPr>
              <a:t> et </a:t>
            </a:r>
            <a:r>
              <a:rPr lang="en-US" sz="2400" kern="100" dirty="0" err="1">
                <a:effectLst/>
                <a:latin typeface="等线" panose="02010600030101010101" pitchFamily="2" charset="-122"/>
                <a:cs typeface="Times New Roman" panose="02020603050405020304" pitchFamily="18" charset="0"/>
              </a:rPr>
              <a:t>qu’il</a:t>
            </a:r>
            <a:r>
              <a:rPr lang="en-US" sz="2400" kern="100" dirty="0">
                <a:effectLst/>
                <a:latin typeface="等线" panose="02010600030101010101" pitchFamily="2" charset="-122"/>
                <a:cs typeface="Times New Roman" panose="02020603050405020304" pitchFamily="18" charset="0"/>
              </a:rPr>
              <a:t> y a </a:t>
            </a:r>
            <a:r>
              <a:rPr lang="en-US" sz="2400" kern="100" dirty="0" err="1">
                <a:effectLst/>
                <a:latin typeface="等线" panose="02010600030101010101" pitchFamily="2" charset="-122"/>
                <a:cs typeface="Times New Roman" panose="02020603050405020304" pitchFamily="18" charset="0"/>
              </a:rPr>
              <a:t>davantage</a:t>
            </a:r>
            <a:r>
              <a:rPr lang="en-US" sz="2400" kern="100" dirty="0">
                <a:effectLst/>
                <a:latin typeface="等线" panose="02010600030101010101" pitchFamily="2" charset="-122"/>
                <a:cs typeface="Times New Roman" panose="02020603050405020304" pitchFamily="18" charset="0"/>
              </a:rPr>
              <a:t> de </a:t>
            </a:r>
            <a:r>
              <a:rPr lang="en-US" sz="2400" kern="100" dirty="0" err="1">
                <a:effectLst/>
                <a:latin typeface="等线" panose="02010600030101010101" pitchFamily="2" charset="-122"/>
                <a:cs typeface="Times New Roman" panose="02020603050405020304" pitchFamily="18" charset="0"/>
              </a:rPr>
              <a:t>dommage</a:t>
            </a:r>
            <a:r>
              <a:rPr lang="en-US" sz="2400" kern="100" dirty="0">
                <a:effectLst/>
                <a:latin typeface="等线" panose="02010600030101010101" pitchFamily="2" charset="-122"/>
                <a:cs typeface="Times New Roman" panose="02020603050405020304" pitchFamily="18" charset="0"/>
              </a:rPr>
              <a:t> à quitter </a:t>
            </a:r>
            <a:r>
              <a:rPr lang="en-US" sz="2400" kern="100" dirty="0" err="1">
                <a:effectLst/>
                <a:latin typeface="等线" panose="02010600030101010101" pitchFamily="2" charset="-122"/>
                <a:cs typeface="Times New Roman" panose="02020603050405020304" pitchFamily="18" charset="0"/>
              </a:rPr>
              <a:t>l’Union</a:t>
            </a:r>
            <a:r>
              <a:rPr lang="en-US" sz="2400" kern="100" dirty="0">
                <a:effectLst/>
                <a:latin typeface="等线" panose="02010600030101010101" pitchFamily="2" charset="-122"/>
                <a:cs typeface="Times New Roman" panose="02020603050405020304" pitchFamily="18" charset="0"/>
              </a:rPr>
              <a:t> </a:t>
            </a:r>
            <a:r>
              <a:rPr lang="en-US" sz="2400" kern="100" dirty="0" err="1">
                <a:effectLst/>
                <a:latin typeface="等线" panose="02010600030101010101" pitchFamily="2" charset="-122"/>
                <a:cs typeface="Times New Roman" panose="02020603050405020304" pitchFamily="18" charset="0"/>
              </a:rPr>
              <a:t>qu’á</a:t>
            </a:r>
            <a:r>
              <a:rPr lang="en-US" sz="2400" kern="100" dirty="0">
                <a:effectLst/>
                <a:latin typeface="等线" panose="02010600030101010101" pitchFamily="2" charset="-122"/>
                <a:cs typeface="Times New Roman" panose="02020603050405020304" pitchFamily="18" charset="0"/>
              </a:rPr>
              <a:t> y </a:t>
            </a:r>
            <a:r>
              <a:rPr lang="en-US" sz="2400" kern="100" dirty="0" err="1">
                <a:effectLst/>
                <a:latin typeface="等线" panose="02010600030101010101" pitchFamily="2" charset="-122"/>
                <a:cs typeface="Times New Roman" panose="02020603050405020304" pitchFamily="18" charset="0"/>
              </a:rPr>
              <a:t>demeurer</a:t>
            </a:r>
            <a:r>
              <a:rPr lang="en-US" sz="2400" kern="100" dirty="0">
                <a:effectLst/>
                <a:latin typeface="等线" panose="02010600030101010101" pitchFamily="2" charset="-122"/>
                <a:cs typeface="Times New Roman" panose="02020603050405020304" pitchFamily="18" charset="0"/>
              </a:rPr>
              <a:t>.’</a:t>
            </a:r>
          </a:p>
          <a:p>
            <a:pPr algn="just"/>
            <a:r>
              <a:rPr lang="en-US" sz="2400" kern="100" dirty="0">
                <a:effectLst/>
                <a:latin typeface="等线" panose="02010600030101010101" pitchFamily="2" charset="-122"/>
                <a:cs typeface="Times New Roman" panose="02020603050405020304" pitchFamily="18" charset="0"/>
              </a:rPr>
              <a:t>A recent Politico article broke the news that French Prime Minister Jean </a:t>
            </a:r>
            <a:r>
              <a:rPr lang="en-US" sz="2400" kern="100" dirty="0" err="1">
                <a:effectLst/>
                <a:latin typeface="等线" panose="02010600030101010101" pitchFamily="2" charset="-122"/>
                <a:cs typeface="Times New Roman" panose="02020603050405020304" pitchFamily="18" charset="0"/>
              </a:rPr>
              <a:t>Castex</a:t>
            </a:r>
            <a:r>
              <a:rPr lang="en-US" sz="2400" kern="100" dirty="0">
                <a:effectLst/>
                <a:latin typeface="等线" panose="02010600030101010101" pitchFamily="2" charset="-122"/>
                <a:cs typeface="Times New Roman" panose="02020603050405020304" pitchFamily="18" charset="0"/>
              </a:rPr>
              <a:t> had written a letter to Ursula Von Der Leyen on the subject of the UK-EU fishing dispute.  </a:t>
            </a:r>
            <a:r>
              <a:rPr lang="en-US" sz="2400" kern="100" dirty="0" err="1">
                <a:effectLst/>
                <a:latin typeface="等线" panose="02010600030101010101" pitchFamily="2" charset="-122"/>
                <a:cs typeface="Times New Roman" panose="02020603050405020304" pitchFamily="18" charset="0"/>
              </a:rPr>
              <a:t>Castex</a:t>
            </a:r>
            <a:r>
              <a:rPr lang="en-US" sz="2400" kern="100" dirty="0">
                <a:effectLst/>
                <a:latin typeface="等线" panose="02010600030101010101" pitchFamily="2" charset="-122"/>
                <a:cs typeface="Times New Roman" panose="02020603050405020304" pitchFamily="18" charset="0"/>
              </a:rPr>
              <a:t>, the website reported, had suggested that the European public needed to be shown the costs of leaving the European Union – which many commentators saw as a call for Britain to be punished for choosing to leave.</a:t>
            </a:r>
          </a:p>
          <a:p>
            <a:pPr algn="just"/>
            <a:r>
              <a:rPr lang="en-US" sz="2400" kern="100" dirty="0">
                <a:effectLst/>
                <a:latin typeface="等线" panose="02010600030101010101" pitchFamily="2" charset="-122"/>
                <a:cs typeface="Times New Roman" panose="02020603050405020304" pitchFamily="18" charset="0"/>
              </a:rPr>
              <a:t>‘It is indispensable to show clearly to European public opinion that the respect of commitments entered into is not negotiable and that there is more harm in the leaving the Union than in remaining.’</a:t>
            </a:r>
          </a:p>
          <a:p>
            <a:pPr marL="0" indent="0" algn="just">
              <a:buNone/>
            </a:pPr>
            <a:r>
              <a:rPr lang="de-DE" sz="2000" dirty="0">
                <a:effectLst/>
                <a:ea typeface="SimSun" panose="02010600030101010101" pitchFamily="2" charset="-122"/>
              </a:rPr>
              <a:t>https://www.briefingsforbritain.co.uk/rebuttal-lost-in-mistranslation/</a:t>
            </a:r>
          </a:p>
        </p:txBody>
      </p:sp>
    </p:spTree>
    <p:extLst>
      <p:ext uri="{BB962C8B-B14F-4D97-AF65-F5344CB8AC3E}">
        <p14:creationId xmlns:p14="http://schemas.microsoft.com/office/powerpoint/2010/main" val="4223360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4715F2-D3BF-485D-B928-2CC32BCD7800}"/>
              </a:ext>
            </a:extLst>
          </p:cNvPr>
          <p:cNvSpPr>
            <a:spLocks noGrp="1"/>
          </p:cNvSpPr>
          <p:nvPr>
            <p:ph type="title"/>
          </p:nvPr>
        </p:nvSpPr>
        <p:spPr/>
        <p:txBody>
          <a:bodyPr/>
          <a:lstStyle/>
          <a:p>
            <a:r>
              <a:rPr lang="de-DE" dirty="0" err="1"/>
              <a:t>Principles</a:t>
            </a:r>
            <a:endParaRPr lang="de-DE" dirty="0"/>
          </a:p>
        </p:txBody>
      </p:sp>
      <p:sp>
        <p:nvSpPr>
          <p:cNvPr id="3" name="Inhaltsplatzhalter 2">
            <a:extLst>
              <a:ext uri="{FF2B5EF4-FFF2-40B4-BE49-F238E27FC236}">
                <a16:creationId xmlns:a16="http://schemas.microsoft.com/office/drawing/2014/main" id="{6BF36344-F076-4695-9AC2-5F2038A13D08}"/>
              </a:ext>
            </a:extLst>
          </p:cNvPr>
          <p:cNvSpPr>
            <a:spLocks noGrp="1"/>
          </p:cNvSpPr>
          <p:nvPr>
            <p:ph idx="1"/>
          </p:nvPr>
        </p:nvSpPr>
        <p:spPr/>
        <p:txBody>
          <a:bodyPr/>
          <a:lstStyle/>
          <a:p>
            <a:pPr marL="457200" indent="-457200">
              <a:buFont typeface="+mj-lt"/>
              <a:buAutoNum type="arabicPeriod"/>
            </a:pPr>
            <a:r>
              <a:rPr lang="de-DE" sz="3000" dirty="0">
                <a:effectLst/>
                <a:latin typeface="+mj-lt"/>
                <a:ea typeface="SimSun" panose="02010600030101010101" pitchFamily="2" charset="-122"/>
              </a:rPr>
              <a:t>All </a:t>
            </a:r>
            <a:r>
              <a:rPr lang="de-DE" sz="3000" dirty="0" err="1">
                <a:effectLst/>
                <a:latin typeface="+mj-lt"/>
                <a:ea typeface="SimSun" panose="02010600030101010101" pitchFamily="2" charset="-122"/>
              </a:rPr>
              <a:t>existing</a:t>
            </a:r>
            <a:r>
              <a:rPr lang="de-DE" sz="3000" dirty="0">
                <a:effectLst/>
                <a:latin typeface="+mj-lt"/>
                <a:ea typeface="SimSun" panose="02010600030101010101" pitchFamily="2" charset="-122"/>
              </a:rPr>
              <a:t> </a:t>
            </a:r>
            <a:r>
              <a:rPr lang="de-DE" sz="3000" dirty="0" err="1">
                <a:effectLst/>
                <a:latin typeface="+mj-lt"/>
                <a:ea typeface="SimSun" panose="02010600030101010101" pitchFamily="2" charset="-122"/>
              </a:rPr>
              <a:t>theories</a:t>
            </a:r>
            <a:r>
              <a:rPr lang="de-DE" sz="3000" dirty="0">
                <a:effectLst/>
                <a:latin typeface="+mj-lt"/>
                <a:ea typeface="SimSun" panose="02010600030101010101" pitchFamily="2" charset="-122"/>
              </a:rPr>
              <a:t> </a:t>
            </a:r>
            <a:r>
              <a:rPr lang="de-DE" sz="3000" dirty="0" err="1">
                <a:effectLst/>
                <a:latin typeface="+mj-lt"/>
                <a:ea typeface="SimSun" panose="02010600030101010101" pitchFamily="2" charset="-122"/>
              </a:rPr>
              <a:t>have</a:t>
            </a:r>
            <a:r>
              <a:rPr lang="de-DE" sz="3000" dirty="0">
                <a:effectLst/>
                <a:latin typeface="+mj-lt"/>
                <a:ea typeface="SimSun" panose="02010600030101010101" pitchFamily="2" charset="-122"/>
              </a:rPr>
              <a:t> </a:t>
            </a:r>
            <a:r>
              <a:rPr lang="de-DE" sz="3000" dirty="0" err="1">
                <a:effectLst/>
                <a:latin typeface="+mj-lt"/>
                <a:ea typeface="SimSun" panose="02010600030101010101" pitchFamily="2" charset="-122"/>
              </a:rPr>
              <a:t>deficiencies</a:t>
            </a:r>
            <a:endParaRPr lang="de-DE" sz="3000" dirty="0">
              <a:effectLst/>
              <a:latin typeface="+mj-lt"/>
              <a:ea typeface="SimSun" panose="02010600030101010101" pitchFamily="2" charset="-122"/>
            </a:endParaRPr>
          </a:p>
          <a:p>
            <a:pPr marL="457200" indent="-457200">
              <a:buFont typeface="+mj-lt"/>
              <a:buAutoNum type="arabicPeriod"/>
            </a:pPr>
            <a:r>
              <a:rPr lang="de-DE" sz="3000" dirty="0" err="1">
                <a:latin typeface="+mj-lt"/>
                <a:ea typeface="SimSun" panose="02010600030101010101" pitchFamily="2" charset="-122"/>
              </a:rPr>
              <a:t>Existing</a:t>
            </a:r>
            <a:r>
              <a:rPr lang="de-DE" sz="3000" dirty="0">
                <a:latin typeface="+mj-lt"/>
                <a:ea typeface="SimSun" panose="02010600030101010101" pitchFamily="2" charset="-122"/>
              </a:rPr>
              <a:t> </a:t>
            </a:r>
            <a:r>
              <a:rPr lang="de-DE" sz="3000" dirty="0" err="1">
                <a:latin typeface="+mj-lt"/>
                <a:ea typeface="SimSun" panose="02010600030101010101" pitchFamily="2" charset="-122"/>
              </a:rPr>
              <a:t>theories</a:t>
            </a:r>
            <a:r>
              <a:rPr lang="de-DE" sz="3000" dirty="0">
                <a:latin typeface="+mj-lt"/>
                <a:ea typeface="SimSun" panose="02010600030101010101" pitchFamily="2" charset="-122"/>
              </a:rPr>
              <a:t> </a:t>
            </a:r>
            <a:r>
              <a:rPr lang="de-DE" sz="3000" dirty="0" err="1">
                <a:latin typeface="+mj-lt"/>
                <a:ea typeface="SimSun" panose="02010600030101010101" pitchFamily="2" charset="-122"/>
              </a:rPr>
              <a:t>may</a:t>
            </a:r>
            <a:r>
              <a:rPr lang="de-DE" sz="3000" dirty="0">
                <a:latin typeface="+mj-lt"/>
                <a:ea typeface="SimSun" panose="02010600030101010101" pitchFamily="2" charset="-122"/>
              </a:rPr>
              <a:t> </a:t>
            </a:r>
            <a:r>
              <a:rPr lang="de-DE" sz="3000" dirty="0" err="1">
                <a:latin typeface="+mj-lt"/>
                <a:ea typeface="SimSun" panose="02010600030101010101" pitchFamily="2" charset="-122"/>
              </a:rPr>
              <a:t>value</a:t>
            </a:r>
            <a:r>
              <a:rPr lang="de-DE" sz="3000" dirty="0">
                <a:latin typeface="+mj-lt"/>
                <a:ea typeface="SimSun" panose="02010600030101010101" pitchFamily="2" charset="-122"/>
              </a:rPr>
              <a:t> a </a:t>
            </a:r>
            <a:r>
              <a:rPr lang="de-DE" sz="3000" dirty="0" err="1">
                <a:latin typeface="+mj-lt"/>
                <a:ea typeface="SimSun" panose="02010600030101010101" pitchFamily="2" charset="-122"/>
              </a:rPr>
              <a:t>bad</a:t>
            </a:r>
            <a:r>
              <a:rPr lang="de-DE" sz="3000" dirty="0">
                <a:latin typeface="+mj-lt"/>
                <a:ea typeface="SimSun" panose="02010600030101010101" pitchFamily="2" charset="-122"/>
              </a:rPr>
              <a:t> </a:t>
            </a:r>
            <a:r>
              <a:rPr lang="de-DE" sz="3000" dirty="0" err="1">
                <a:latin typeface="+mj-lt"/>
                <a:ea typeface="SimSun" panose="02010600030101010101" pitchFamily="2" charset="-122"/>
              </a:rPr>
              <a:t>translation</a:t>
            </a:r>
            <a:r>
              <a:rPr lang="de-DE" sz="3000" dirty="0">
                <a:latin typeface="+mj-lt"/>
                <a:ea typeface="SimSun" panose="02010600030101010101" pitchFamily="2" charset="-122"/>
              </a:rPr>
              <a:t> </a:t>
            </a:r>
            <a:r>
              <a:rPr lang="de-DE" sz="3000" dirty="0" err="1">
                <a:latin typeface="+mj-lt"/>
                <a:ea typeface="SimSun" panose="02010600030101010101" pitchFamily="2" charset="-122"/>
              </a:rPr>
              <a:t>good</a:t>
            </a:r>
            <a:r>
              <a:rPr lang="de-DE" sz="3000" dirty="0">
                <a:latin typeface="+mj-lt"/>
                <a:ea typeface="SimSun" panose="02010600030101010101" pitchFamily="2" charset="-122"/>
              </a:rPr>
              <a:t> </a:t>
            </a:r>
            <a:r>
              <a:rPr lang="de-DE" sz="3000" dirty="0" err="1">
                <a:latin typeface="+mj-lt"/>
                <a:ea typeface="SimSun" panose="02010600030101010101" pitchFamily="2" charset="-122"/>
              </a:rPr>
              <a:t>or</a:t>
            </a:r>
            <a:r>
              <a:rPr lang="de-DE" sz="3000" dirty="0">
                <a:latin typeface="+mj-lt"/>
                <a:ea typeface="SimSun" panose="02010600030101010101" pitchFamily="2" charset="-122"/>
              </a:rPr>
              <a:t> a </a:t>
            </a:r>
            <a:r>
              <a:rPr lang="de-DE" sz="3000" dirty="0" err="1">
                <a:latin typeface="+mj-lt"/>
                <a:ea typeface="SimSun" panose="02010600030101010101" pitchFamily="2" charset="-122"/>
              </a:rPr>
              <a:t>good</a:t>
            </a:r>
            <a:r>
              <a:rPr lang="de-DE" sz="3000" dirty="0">
                <a:latin typeface="+mj-lt"/>
                <a:ea typeface="SimSun" panose="02010600030101010101" pitchFamily="2" charset="-122"/>
              </a:rPr>
              <a:t> </a:t>
            </a:r>
            <a:r>
              <a:rPr lang="de-DE" sz="3000" dirty="0" err="1">
                <a:latin typeface="+mj-lt"/>
                <a:ea typeface="SimSun" panose="02010600030101010101" pitchFamily="2" charset="-122"/>
              </a:rPr>
              <a:t>translation</a:t>
            </a:r>
            <a:r>
              <a:rPr lang="de-DE" sz="3000" dirty="0">
                <a:latin typeface="+mj-lt"/>
                <a:ea typeface="SimSun" panose="02010600030101010101" pitchFamily="2" charset="-122"/>
              </a:rPr>
              <a:t> </a:t>
            </a:r>
            <a:r>
              <a:rPr lang="de-DE" sz="3000" dirty="0" err="1">
                <a:latin typeface="+mj-lt"/>
                <a:ea typeface="SimSun" panose="02010600030101010101" pitchFamily="2" charset="-122"/>
              </a:rPr>
              <a:t>bad</a:t>
            </a:r>
            <a:endParaRPr lang="de-DE" sz="3000" dirty="0">
              <a:effectLst/>
              <a:latin typeface="+mj-lt"/>
              <a:ea typeface="SimSun" panose="02010600030101010101" pitchFamily="2" charset="-122"/>
            </a:endParaRPr>
          </a:p>
          <a:p>
            <a:pPr marL="457200" indent="-457200">
              <a:buFont typeface="+mj-lt"/>
              <a:buAutoNum type="arabicPeriod"/>
            </a:pPr>
            <a:r>
              <a:rPr lang="de-DE" sz="3000" dirty="0" err="1">
                <a:latin typeface="+mj-lt"/>
                <a:ea typeface="SimSun" panose="02010600030101010101" pitchFamily="2" charset="-122"/>
              </a:rPr>
              <a:t>Appropriateness</a:t>
            </a:r>
            <a:r>
              <a:rPr lang="de-DE" sz="3000" dirty="0">
                <a:latin typeface="+mj-lt"/>
                <a:ea typeface="SimSun" panose="02010600030101010101" pitchFamily="2" charset="-122"/>
              </a:rPr>
              <a:t> Theory </a:t>
            </a:r>
            <a:r>
              <a:rPr lang="de-DE" sz="3000" dirty="0" err="1">
                <a:latin typeface="+mj-lt"/>
                <a:ea typeface="SimSun" panose="02010600030101010101" pitchFamily="2" charset="-122"/>
              </a:rPr>
              <a:t>uses</a:t>
            </a:r>
            <a:r>
              <a:rPr lang="de-DE" sz="3000" dirty="0">
                <a:latin typeface="+mj-lt"/>
                <a:ea typeface="SimSun" panose="02010600030101010101" pitchFamily="2" charset="-122"/>
              </a:rPr>
              <a:t> </a:t>
            </a:r>
            <a:r>
              <a:rPr lang="de-DE" sz="3000" dirty="0" err="1">
                <a:latin typeface="+mj-lt"/>
                <a:ea typeface="SimSun" panose="02010600030101010101" pitchFamily="2" charset="-122"/>
              </a:rPr>
              <a:t>existing</a:t>
            </a:r>
            <a:r>
              <a:rPr lang="de-DE" sz="3000" dirty="0">
                <a:latin typeface="+mj-lt"/>
                <a:ea typeface="SimSun" panose="02010600030101010101" pitchFamily="2" charset="-122"/>
              </a:rPr>
              <a:t> </a:t>
            </a:r>
            <a:r>
              <a:rPr lang="de-DE" sz="3000" dirty="0" err="1">
                <a:latin typeface="+mj-lt"/>
                <a:ea typeface="SimSun" panose="02010600030101010101" pitchFamily="2" charset="-122"/>
              </a:rPr>
              <a:t>theories</a:t>
            </a:r>
            <a:r>
              <a:rPr lang="de-DE" sz="3000" dirty="0">
                <a:latin typeface="+mj-lt"/>
                <a:ea typeface="SimSun" panose="02010600030101010101" pitchFamily="2" charset="-122"/>
              </a:rPr>
              <a:t> and </a:t>
            </a:r>
            <a:r>
              <a:rPr lang="de-DE" sz="3000" dirty="0" err="1">
                <a:latin typeface="+mj-lt"/>
                <a:ea typeface="SimSun" panose="02010600030101010101" pitchFamily="2" charset="-122"/>
              </a:rPr>
              <a:t>adds</a:t>
            </a:r>
            <a:r>
              <a:rPr lang="de-DE" sz="3000" dirty="0">
                <a:latin typeface="+mj-lt"/>
                <a:ea typeface="SimSun" panose="02010600030101010101" pitchFamily="2" charset="-122"/>
              </a:rPr>
              <a:t> additional </a:t>
            </a:r>
            <a:r>
              <a:rPr lang="de-DE" sz="3000" dirty="0" err="1">
                <a:latin typeface="+mj-lt"/>
                <a:ea typeface="SimSun" panose="02010600030101010101" pitchFamily="2" charset="-122"/>
              </a:rPr>
              <a:t>criteria</a:t>
            </a:r>
            <a:r>
              <a:rPr lang="de-DE" sz="3000" dirty="0">
                <a:latin typeface="+mj-lt"/>
                <a:ea typeface="SimSun" panose="02010600030101010101" pitchFamily="2" charset="-122"/>
              </a:rPr>
              <a:t> like „</a:t>
            </a:r>
            <a:r>
              <a:rPr lang="de-DE" sz="3000" dirty="0" err="1">
                <a:latin typeface="+mj-lt"/>
                <a:ea typeface="SimSun" panose="02010600030101010101" pitchFamily="2" charset="-122"/>
              </a:rPr>
              <a:t>ethics</a:t>
            </a:r>
            <a:r>
              <a:rPr lang="de-DE" sz="3000" dirty="0">
                <a:latin typeface="+mj-lt"/>
                <a:ea typeface="SimSun" panose="02010600030101010101" pitchFamily="2" charset="-122"/>
              </a:rPr>
              <a:t>“ and „</a:t>
            </a:r>
            <a:r>
              <a:rPr lang="de-DE" sz="3000" dirty="0" err="1">
                <a:latin typeface="+mj-lt"/>
                <a:ea typeface="SimSun" panose="02010600030101010101" pitchFamily="2" charset="-122"/>
              </a:rPr>
              <a:t>seeing</a:t>
            </a:r>
            <a:r>
              <a:rPr lang="de-DE" sz="3000" dirty="0">
                <a:latin typeface="+mj-lt"/>
                <a:ea typeface="SimSun" panose="02010600030101010101" pitchFamily="2" charset="-122"/>
              </a:rPr>
              <a:t> </a:t>
            </a:r>
            <a:r>
              <a:rPr lang="de-DE" sz="3000" dirty="0" err="1">
                <a:latin typeface="+mj-lt"/>
                <a:ea typeface="SimSun" panose="02010600030101010101" pitchFamily="2" charset="-122"/>
              </a:rPr>
              <a:t>the</a:t>
            </a:r>
            <a:r>
              <a:rPr lang="de-DE" sz="3000" dirty="0">
                <a:latin typeface="+mj-lt"/>
                <a:ea typeface="SimSun" panose="02010600030101010101" pitchFamily="2" charset="-122"/>
              </a:rPr>
              <a:t> </a:t>
            </a:r>
            <a:r>
              <a:rPr lang="de-DE" sz="3000" dirty="0" err="1">
                <a:latin typeface="+mj-lt"/>
                <a:ea typeface="SimSun" panose="02010600030101010101" pitchFamily="2" charset="-122"/>
              </a:rPr>
              <a:t>whole</a:t>
            </a:r>
            <a:r>
              <a:rPr lang="de-DE" sz="3000" dirty="0">
                <a:latin typeface="+mj-lt"/>
                <a:ea typeface="SimSun" panose="02010600030101010101" pitchFamily="2" charset="-122"/>
              </a:rPr>
              <a:t> </a:t>
            </a:r>
            <a:r>
              <a:rPr lang="de-DE" sz="3000" dirty="0" err="1">
                <a:latin typeface="+mj-lt"/>
                <a:ea typeface="SimSun" panose="02010600030101010101" pitchFamily="2" charset="-122"/>
              </a:rPr>
              <a:t>picture</a:t>
            </a:r>
            <a:r>
              <a:rPr lang="de-DE" sz="3000" dirty="0">
                <a:latin typeface="+mj-lt"/>
                <a:ea typeface="SimSun" panose="02010600030101010101" pitchFamily="2" charset="-122"/>
              </a:rPr>
              <a:t>“ </a:t>
            </a:r>
            <a:r>
              <a:rPr lang="de-DE" sz="3000" dirty="0" err="1">
                <a:latin typeface="+mj-lt"/>
                <a:ea typeface="SimSun" panose="02010600030101010101" pitchFamily="2" charset="-122"/>
              </a:rPr>
              <a:t>to</a:t>
            </a:r>
            <a:r>
              <a:rPr lang="de-DE" sz="3000" dirty="0">
                <a:latin typeface="+mj-lt"/>
                <a:ea typeface="SimSun" panose="02010600030101010101" pitchFamily="2" charset="-122"/>
              </a:rPr>
              <a:t> </a:t>
            </a:r>
            <a:r>
              <a:rPr lang="de-DE" sz="3000" dirty="0" err="1">
                <a:latin typeface="+mj-lt"/>
                <a:ea typeface="SimSun" panose="02010600030101010101" pitchFamily="2" charset="-122"/>
              </a:rPr>
              <a:t>reach</a:t>
            </a:r>
            <a:r>
              <a:rPr lang="de-DE" sz="3000" dirty="0">
                <a:latin typeface="+mj-lt"/>
                <a:ea typeface="SimSun" panose="02010600030101010101" pitchFamily="2" charset="-122"/>
              </a:rPr>
              <a:t> </a:t>
            </a:r>
            <a:r>
              <a:rPr lang="de-DE" sz="3000" dirty="0" err="1">
                <a:latin typeface="+mj-lt"/>
                <a:ea typeface="SimSun" panose="02010600030101010101" pitchFamily="2" charset="-122"/>
              </a:rPr>
              <a:t>appropriateness</a:t>
            </a:r>
            <a:endParaRPr lang="de-DE" sz="3000" dirty="0">
              <a:effectLst/>
              <a:latin typeface="+mj-lt"/>
              <a:ea typeface="SimSun" panose="02010600030101010101" pitchFamily="2" charset="-122"/>
            </a:endParaRPr>
          </a:p>
          <a:p>
            <a:pPr marL="457200" indent="-457200">
              <a:buFont typeface="+mj-lt"/>
              <a:buAutoNum type="arabicPeriod"/>
            </a:pPr>
            <a:endParaRPr lang="de-DE" dirty="0"/>
          </a:p>
        </p:txBody>
      </p:sp>
    </p:spTree>
    <p:extLst>
      <p:ext uri="{BB962C8B-B14F-4D97-AF65-F5344CB8AC3E}">
        <p14:creationId xmlns:p14="http://schemas.microsoft.com/office/powerpoint/2010/main" val="2725309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F59265-75EE-428E-AFFE-E5F2A02BE827}"/>
              </a:ext>
            </a:extLst>
          </p:cNvPr>
          <p:cNvSpPr>
            <a:spLocks noGrp="1"/>
          </p:cNvSpPr>
          <p:nvPr>
            <p:ph type="title"/>
          </p:nvPr>
        </p:nvSpPr>
        <p:spPr/>
        <p:txBody>
          <a:bodyPr/>
          <a:lstStyle/>
          <a:p>
            <a:r>
              <a:rPr lang="de-DE" dirty="0" err="1"/>
              <a:t>Ethics</a:t>
            </a:r>
            <a:endParaRPr lang="de-DE" dirty="0"/>
          </a:p>
        </p:txBody>
      </p:sp>
      <p:sp>
        <p:nvSpPr>
          <p:cNvPr id="3" name="Inhaltsplatzhalter 2">
            <a:extLst>
              <a:ext uri="{FF2B5EF4-FFF2-40B4-BE49-F238E27FC236}">
                <a16:creationId xmlns:a16="http://schemas.microsoft.com/office/drawing/2014/main" id="{363819C9-FA5C-4C0E-9F91-863E6496C56E}"/>
              </a:ext>
            </a:extLst>
          </p:cNvPr>
          <p:cNvSpPr>
            <a:spLocks noGrp="1"/>
          </p:cNvSpPr>
          <p:nvPr>
            <p:ph idx="1"/>
          </p:nvPr>
        </p:nvSpPr>
        <p:spPr>
          <a:xfrm>
            <a:off x="685800" y="2194560"/>
            <a:ext cx="10820400" cy="4476828"/>
          </a:xfrm>
        </p:spPr>
        <p:txBody>
          <a:bodyPr>
            <a:normAutofit fontScale="92500" lnSpcReduction="10000"/>
          </a:bodyPr>
          <a:lstStyle/>
          <a:p>
            <a:r>
              <a:rPr lang="en-GB" sz="2000" kern="100" dirty="0">
                <a:effectLst/>
                <a:latin typeface="等线" panose="02010600030101010101" pitchFamily="2" charset="-122"/>
                <a:cs typeface="Times New Roman" panose="02020603050405020304" pitchFamily="18" charset="0"/>
              </a:rPr>
              <a:t>Of historical importance is that the question for appropriateness leads us to fundamental ethical questions: should you report things you overheard from the foreign negotiation team to your own team to enhance your own team’s chances? </a:t>
            </a:r>
          </a:p>
          <a:p>
            <a:r>
              <a:rPr lang="en-GB" sz="2000" kern="100" dirty="0">
                <a:effectLst/>
                <a:latin typeface="等线" panose="02010600030101010101" pitchFamily="2" charset="-122"/>
                <a:cs typeface="Times New Roman" panose="02020603050405020304" pitchFamily="18" charset="0"/>
              </a:rPr>
              <a:t>Is it appropriate to take over the role of a negotiation participant when you were hired for interpreting? </a:t>
            </a:r>
          </a:p>
          <a:p>
            <a:r>
              <a:rPr lang="en-GB" sz="2000" kern="100" dirty="0">
                <a:effectLst/>
                <a:latin typeface="等线" panose="02010600030101010101" pitchFamily="2" charset="-122"/>
                <a:cs typeface="Times New Roman" panose="02020603050405020304" pitchFamily="18" charset="0"/>
              </a:rPr>
              <a:t>Is it appropriate to tell a standard joke in the target language when the country leader has told a racist joke in the source language? </a:t>
            </a:r>
          </a:p>
          <a:p>
            <a:r>
              <a:rPr lang="en-GB" sz="2000" kern="100" dirty="0">
                <a:effectLst/>
                <a:latin typeface="等线" panose="02010600030101010101" pitchFamily="2" charset="-122"/>
                <a:cs typeface="Times New Roman" panose="02020603050405020304" pitchFamily="18" charset="0"/>
              </a:rPr>
              <a:t>What implications does it have about the foreign country’s leader, when he laughs about the interpreter’s standard joke, but the country leader of the source language thinks he laughed about his racist joke? </a:t>
            </a:r>
          </a:p>
          <a:p>
            <a:r>
              <a:rPr lang="en-GB" sz="2000" kern="100" dirty="0">
                <a:effectLst/>
                <a:latin typeface="等线" panose="02010600030101010101" pitchFamily="2" charset="-122"/>
                <a:cs typeface="Times New Roman" panose="02020603050405020304" pitchFamily="18" charset="0"/>
              </a:rPr>
              <a:t>Is it appropriate to translate propaganda and to interpret for a dictator? </a:t>
            </a:r>
          </a:p>
          <a:p>
            <a:r>
              <a:rPr lang="en-GB" sz="2000" kern="100" dirty="0">
                <a:effectLst/>
                <a:latin typeface="等线" panose="02010600030101010101" pitchFamily="2" charset="-122"/>
                <a:cs typeface="Times New Roman" panose="02020603050405020304" pitchFamily="18" charset="0"/>
              </a:rPr>
              <a:t>Is it appropriate to translate the order “Feuer!” [Shoot!] into French if the French collaborating soldiers would commit a crime against humanity when they understood and executed the order? </a:t>
            </a:r>
          </a:p>
          <a:p>
            <a:r>
              <a:rPr lang="en-GB" sz="2000" kern="100" dirty="0">
                <a:effectLst/>
                <a:latin typeface="等线" panose="02010600030101010101" pitchFamily="2" charset="-122"/>
                <a:cs typeface="Times New Roman" panose="02020603050405020304" pitchFamily="18" charset="0"/>
              </a:rPr>
              <a:t>What responsibilities do interpreters and translators have? </a:t>
            </a:r>
          </a:p>
          <a:p>
            <a:r>
              <a:rPr lang="en-GB" sz="2000" kern="100" dirty="0">
                <a:effectLst/>
                <a:latin typeface="等线" panose="02010600030101010101" pitchFamily="2" charset="-122"/>
                <a:cs typeface="Times New Roman" panose="02020603050405020304" pitchFamily="18" charset="0"/>
              </a:rPr>
              <a:t>The Appropriateness Theory is complex and shows us that a Code of Ethics needs to be established.</a:t>
            </a:r>
            <a:endParaRPr lang="de-DE" sz="2400" dirty="0"/>
          </a:p>
        </p:txBody>
      </p:sp>
    </p:spTree>
    <p:extLst>
      <p:ext uri="{BB962C8B-B14F-4D97-AF65-F5344CB8AC3E}">
        <p14:creationId xmlns:p14="http://schemas.microsoft.com/office/powerpoint/2010/main" val="1838669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9218644" y="764373"/>
            <a:ext cx="2287555" cy="1293028"/>
          </a:xfrm>
        </p:spPr>
        <p:txBody>
          <a:bodyPr/>
          <a:lstStyle/>
          <a:p>
            <a:r>
              <a:rPr lang="de-DE" dirty="0"/>
              <a:t>Ideals</a:t>
            </a:r>
            <a:br>
              <a:rPr lang="de-DE" dirty="0"/>
            </a:br>
            <a:r>
              <a:rPr lang="de-DE" dirty="0" err="1"/>
              <a:t>Ya</a:t>
            </a:r>
            <a:r>
              <a:rPr lang="de-DE" dirty="0"/>
              <a:t> </a:t>
            </a:r>
            <a:r>
              <a:rPr lang="zh-CN" altLang="de-DE" dirty="0"/>
              <a:t>雅？</a:t>
            </a:r>
            <a:endParaRPr lang="de-DE" dirty="0"/>
          </a:p>
        </p:txBody>
      </p:sp>
      <p:pic>
        <p:nvPicPr>
          <p:cNvPr id="5" name="Inhaltsplatzhalter 4">
            <a:extLst>
              <a:ext uri="{FF2B5EF4-FFF2-40B4-BE49-F238E27FC236}">
                <a16:creationId xmlns:a16="http://schemas.microsoft.com/office/drawing/2014/main" id="{4F06B354-9989-49FF-943C-45AC8CB9A8E9}"/>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Lst>
          </a:blip>
          <a:stretch>
            <a:fillRect/>
          </a:stretch>
        </p:blipFill>
        <p:spPr>
          <a:xfrm>
            <a:off x="0" y="0"/>
            <a:ext cx="3816220" cy="6845238"/>
          </a:xfrm>
        </p:spPr>
      </p:pic>
      <p:sp>
        <p:nvSpPr>
          <p:cNvPr id="3" name="Textfeld 2">
            <a:extLst>
              <a:ext uri="{FF2B5EF4-FFF2-40B4-BE49-F238E27FC236}">
                <a16:creationId xmlns:a16="http://schemas.microsoft.com/office/drawing/2014/main" id="{B012F8F7-1D78-4C99-99F7-C6C54E13F9A0}"/>
              </a:ext>
            </a:extLst>
          </p:cNvPr>
          <p:cNvSpPr txBox="1"/>
          <p:nvPr/>
        </p:nvSpPr>
        <p:spPr>
          <a:xfrm>
            <a:off x="4992658" y="1231641"/>
            <a:ext cx="6766248" cy="5262979"/>
          </a:xfrm>
          <a:prstGeom prst="rect">
            <a:avLst/>
          </a:prstGeom>
          <a:noFill/>
        </p:spPr>
        <p:txBody>
          <a:bodyPr wrap="square" rtlCol="0">
            <a:spAutoFit/>
          </a:bodyPr>
          <a:lstStyle/>
          <a:p>
            <a:r>
              <a:rPr lang="de-DE" sz="2400" dirty="0" err="1"/>
              <a:t>Illiterate</a:t>
            </a:r>
            <a:endParaRPr lang="de-DE" sz="2400" dirty="0"/>
          </a:p>
          <a:p>
            <a:r>
              <a:rPr lang="de-DE" sz="2400" dirty="0" err="1"/>
              <a:t>Clumsy</a:t>
            </a:r>
            <a:endParaRPr lang="de-DE" sz="2400" dirty="0"/>
          </a:p>
          <a:p>
            <a:r>
              <a:rPr lang="de-DE" sz="2400" dirty="0" err="1"/>
              <a:t>Utters</a:t>
            </a:r>
            <a:r>
              <a:rPr lang="de-DE" sz="2400" dirty="0"/>
              <a:t>:</a:t>
            </a:r>
          </a:p>
          <a:p>
            <a:endParaRPr lang="de-DE" sz="2400" dirty="0"/>
          </a:p>
          <a:p>
            <a:r>
              <a:rPr lang="en-GB" sz="2400" kern="100" dirty="0">
                <a:effectLst/>
                <a:cs typeface="Times New Roman" panose="02020603050405020304" pitchFamily="18" charset="0"/>
              </a:rPr>
              <a:t>When Ah Q is about to be executed, he realizes that he has not sung a few lines from opera, and he is able only to utter a few words: </a:t>
            </a:r>
          </a:p>
          <a:p>
            <a:r>
              <a:rPr lang="en-GB" sz="2400" kern="100" dirty="0">
                <a:effectLst/>
                <a:cs typeface="Times New Roman" panose="02020603050405020304" pitchFamily="18" charset="0"/>
              </a:rPr>
              <a:t>“In twenty years I shall be ...” </a:t>
            </a:r>
          </a:p>
          <a:p>
            <a:r>
              <a:rPr lang="en-GB" sz="2400" kern="100" dirty="0">
                <a:effectLst/>
                <a:cs typeface="Times New Roman" panose="02020603050405020304" pitchFamily="18" charset="0"/>
              </a:rPr>
              <a:t>After he is shot, the crowd is dissatisfied with the execution performance because shooting is not as dramatic as beheading; moreover, they did not even get to hear any opera!</a:t>
            </a:r>
            <a:endParaRPr lang="de-DE" sz="2400" dirty="0"/>
          </a:p>
        </p:txBody>
      </p:sp>
    </p:spTree>
    <p:extLst>
      <p:ext uri="{BB962C8B-B14F-4D97-AF65-F5344CB8AC3E}">
        <p14:creationId xmlns:p14="http://schemas.microsoft.com/office/powerpoint/2010/main" val="353273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ideology</a:t>
            </a:r>
            <a:br>
              <a:rPr lang="de-DE" altLang="zh-CN" dirty="0"/>
            </a:br>
            <a:r>
              <a:rPr lang="zh-CN" altLang="de-DE" dirty="0"/>
              <a:t>丫头 </a:t>
            </a:r>
            <a:r>
              <a:rPr lang="de-DE" altLang="zh-CN" dirty="0"/>
              <a:t>Slave, </a:t>
            </a:r>
            <a:r>
              <a:rPr lang="de-DE" altLang="zh-CN" dirty="0" err="1"/>
              <a:t>servant</a:t>
            </a:r>
            <a:r>
              <a:rPr lang="de-DE" altLang="zh-CN" dirty="0"/>
              <a:t> </a:t>
            </a:r>
            <a:r>
              <a:rPr lang="de-DE" altLang="zh-CN" dirty="0" err="1"/>
              <a:t>or</a:t>
            </a:r>
            <a:r>
              <a:rPr lang="de-DE" altLang="zh-CN" dirty="0"/>
              <a:t> Girl?</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p:txBody>
          <a:bodyPr>
            <a:normAutofit fontScale="92500" lnSpcReduction="10000"/>
          </a:bodyPr>
          <a:lstStyle/>
          <a:p>
            <a:r>
              <a:rPr lang="en-GB" sz="2400" kern="100" dirty="0">
                <a:effectLst/>
                <a:cs typeface="Times New Roman" panose="02020603050405020304" pitchFamily="18" charset="0"/>
              </a:rPr>
              <a:t>In Rainer Schwarz’ translation (revised by Martin Woesler) of chapters of the </a:t>
            </a:r>
            <a:r>
              <a:rPr lang="en-GB" sz="2400" i="1" kern="100" dirty="0">
                <a:effectLst/>
                <a:cs typeface="Times New Roman" panose="02020603050405020304" pitchFamily="18" charset="0"/>
              </a:rPr>
              <a:t>Red Chamber Dreams</a:t>
            </a:r>
            <a:r>
              <a:rPr lang="en-GB" sz="2400" kern="100" dirty="0">
                <a:effectLst/>
                <a:cs typeface="Times New Roman" panose="02020603050405020304" pitchFamily="18" charset="0"/>
              </a:rPr>
              <a:t>, one can</a:t>
            </a:r>
            <a:r>
              <a:rPr lang="en-GB" sz="2400" kern="100" dirty="0">
                <a:effectLst/>
                <a:ea typeface="等线" panose="02010600030101010101" pitchFamily="2" charset="-122"/>
              </a:rPr>
              <a:t> find the translation of </a:t>
            </a:r>
            <a:r>
              <a:rPr lang="zh-CN" sz="2400" kern="100" dirty="0">
                <a:effectLst/>
                <a:ea typeface="等线" panose="02010600030101010101" pitchFamily="2" charset="-122"/>
                <a:cs typeface="Times New Roman" panose="02020603050405020304" pitchFamily="18" charset="0"/>
              </a:rPr>
              <a:t>丫头</a:t>
            </a:r>
            <a:r>
              <a:rPr lang="zh-CN" sz="2400" kern="100" dirty="0">
                <a:effectLst/>
                <a:ea typeface="Times New Roman" panose="02020603050405020304" pitchFamily="18" charset="0"/>
              </a:rPr>
              <a:t> </a:t>
            </a:r>
            <a:r>
              <a:rPr lang="en-GB" sz="2400" i="1" kern="100" dirty="0" err="1">
                <a:effectLst/>
                <a:ea typeface="等线" panose="02010600030101010101" pitchFamily="2" charset="-122"/>
              </a:rPr>
              <a:t>yatou</a:t>
            </a:r>
            <a:r>
              <a:rPr lang="en-GB" sz="2400" kern="100" dirty="0">
                <a:effectLst/>
                <a:ea typeface="等线" panose="02010600030101010101" pitchFamily="2" charset="-122"/>
              </a:rPr>
              <a:t> into “slave” or “slave girl”. This corresponds to the Marxist interpretation of the </a:t>
            </a:r>
            <a:r>
              <a:rPr lang="en-GB" sz="2400" i="1" kern="100" dirty="0">
                <a:effectLst/>
                <a:ea typeface="等线" panose="02010600030101010101" pitchFamily="2" charset="-122"/>
              </a:rPr>
              <a:t>Red Chamber Dreams</a:t>
            </a:r>
            <a:r>
              <a:rPr lang="en-GB" sz="2400" kern="100" dirty="0">
                <a:effectLst/>
                <a:ea typeface="等线" panose="02010600030101010101" pitchFamily="2" charset="-122"/>
              </a:rPr>
              <a:t> as a document of class struggle. The living conditions of the people called </a:t>
            </a:r>
            <a:r>
              <a:rPr lang="en-GB" sz="2400" i="1" kern="100" dirty="0" err="1">
                <a:effectLst/>
                <a:ea typeface="等线" panose="02010600030101010101" pitchFamily="2" charset="-122"/>
              </a:rPr>
              <a:t>yatou</a:t>
            </a:r>
            <a:r>
              <a:rPr lang="en-GB" sz="2400" kern="100" dirty="0">
                <a:effectLst/>
                <a:ea typeface="等线" panose="02010600030101010101" pitchFamily="2" charset="-122"/>
              </a:rPr>
              <a:t> in the novel do not remind of slaves in other societies. For example, the novel mocks itself, that these servants have their servants themselves. Also, they are very much considered employees, since the employers pay them a salary and even help them to get a new job if they quit or help them to get married. So it would be more appropriate to translate </a:t>
            </a:r>
            <a:r>
              <a:rPr lang="en-GB" sz="2400" i="1" kern="100" dirty="0" err="1">
                <a:effectLst/>
                <a:ea typeface="等线" panose="02010600030101010101" pitchFamily="2" charset="-122"/>
              </a:rPr>
              <a:t>yatou</a:t>
            </a:r>
            <a:r>
              <a:rPr lang="en-GB" sz="2400" kern="100" dirty="0">
                <a:effectLst/>
                <a:ea typeface="等线" panose="02010600030101010101" pitchFamily="2" charset="-122"/>
              </a:rPr>
              <a:t> with servant. There is at least one reference in the novel, where </a:t>
            </a:r>
            <a:r>
              <a:rPr lang="en-GB" sz="2400" i="1" kern="100" dirty="0" err="1">
                <a:effectLst/>
                <a:ea typeface="等线" panose="02010600030101010101" pitchFamily="2" charset="-122"/>
              </a:rPr>
              <a:t>yatou</a:t>
            </a:r>
            <a:r>
              <a:rPr lang="en-GB" sz="2400" i="1" kern="100" dirty="0">
                <a:effectLst/>
                <a:ea typeface="等线" panose="02010600030101010101" pitchFamily="2" charset="-122"/>
              </a:rPr>
              <a:t> </a:t>
            </a:r>
            <a:r>
              <a:rPr lang="en-GB" sz="2400" kern="100" dirty="0">
                <a:effectLst/>
                <a:ea typeface="等线" panose="02010600030101010101" pitchFamily="2" charset="-122"/>
              </a:rPr>
              <a:t>is used for an even more intimate relation: Jia Zheng refers to his daughter </a:t>
            </a:r>
            <a:r>
              <a:rPr lang="en-GB" sz="2400" kern="100" dirty="0" err="1">
                <a:effectLst/>
                <a:ea typeface="等线" panose="02010600030101010101" pitchFamily="2" charset="-122"/>
              </a:rPr>
              <a:t>Yingchun</a:t>
            </a:r>
            <a:r>
              <a:rPr lang="en-GB" sz="2400" kern="100" dirty="0">
                <a:effectLst/>
                <a:ea typeface="等线" panose="02010600030101010101" pitchFamily="2" charset="-122"/>
              </a:rPr>
              <a:t> as </a:t>
            </a:r>
            <a:r>
              <a:rPr lang="en-GB" sz="2400" i="1" kern="100" dirty="0" err="1">
                <a:effectLst/>
                <a:ea typeface="等线" panose="02010600030101010101" pitchFamily="2" charset="-122"/>
              </a:rPr>
              <a:t>yatou</a:t>
            </a:r>
            <a:r>
              <a:rPr lang="en-GB" sz="2400" kern="100" dirty="0">
                <a:effectLst/>
                <a:ea typeface="等线" panose="02010600030101010101" pitchFamily="2" charset="-122"/>
              </a:rPr>
              <a:t>. This shows, that it is inappropriate to translate this expression with slave. Even “servant” would be inappropriate in this specific context, it might be translated with “girl” here.</a:t>
            </a:r>
            <a:endParaRPr lang="de-DE" sz="2800" dirty="0"/>
          </a:p>
        </p:txBody>
      </p:sp>
    </p:spTree>
    <p:extLst>
      <p:ext uri="{BB962C8B-B14F-4D97-AF65-F5344CB8AC3E}">
        <p14:creationId xmlns:p14="http://schemas.microsoft.com/office/powerpoint/2010/main" val="414193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SKopos</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p:txBody>
          <a:bodyPr>
            <a:normAutofit fontScale="77500" lnSpcReduction="20000"/>
          </a:bodyPr>
          <a:lstStyle/>
          <a:p>
            <a:pPr algn="just"/>
            <a:r>
              <a:rPr lang="en-GB" sz="2800" dirty="0">
                <a:effectLst/>
                <a:ea typeface="SimSun" panose="02010600030101010101" pitchFamily="2" charset="-122"/>
              </a:rPr>
              <a:t>Imagine the fictional case of a battle speech by a Japanese general to his soldiers. </a:t>
            </a:r>
            <a:r>
              <a:rPr lang="de-DE" sz="2800" dirty="0" err="1">
                <a:effectLst/>
                <a:ea typeface="SimSun" panose="02010600030101010101" pitchFamily="2" charset="-122"/>
              </a:rPr>
              <a:t>Now</a:t>
            </a:r>
            <a:r>
              <a:rPr lang="de-DE" sz="2800" dirty="0">
                <a:effectLst/>
                <a:ea typeface="SimSun" panose="02010600030101010101" pitchFamily="2" charset="-122"/>
              </a:rPr>
              <a:t> </a:t>
            </a:r>
            <a:r>
              <a:rPr lang="de-DE" sz="2800" dirty="0" err="1">
                <a:effectLst/>
                <a:ea typeface="SimSun" panose="02010600030101010101" pitchFamily="2" charset="-122"/>
              </a:rPr>
              <a:t>the</a:t>
            </a:r>
            <a:r>
              <a:rPr lang="de-DE" sz="2800" dirty="0">
                <a:effectLst/>
                <a:ea typeface="SimSun" panose="02010600030101010101" pitchFamily="2" charset="-122"/>
              </a:rPr>
              <a:t> Chinese </a:t>
            </a:r>
            <a:r>
              <a:rPr lang="de-DE" sz="2800" dirty="0" err="1">
                <a:effectLst/>
                <a:ea typeface="SimSun" panose="02010600030101010101" pitchFamily="2" charset="-122"/>
              </a:rPr>
              <a:t>army</a:t>
            </a:r>
            <a:r>
              <a:rPr lang="de-DE" sz="2800" dirty="0">
                <a:effectLst/>
                <a:ea typeface="SimSun" panose="02010600030101010101" pitchFamily="2" charset="-122"/>
              </a:rPr>
              <a:t> </a:t>
            </a:r>
            <a:r>
              <a:rPr lang="de-DE" sz="2800" dirty="0" err="1">
                <a:effectLst/>
                <a:ea typeface="SimSun" panose="02010600030101010101" pitchFamily="2" charset="-122"/>
              </a:rPr>
              <a:t>got</a:t>
            </a:r>
            <a:r>
              <a:rPr lang="de-DE" sz="2800" dirty="0">
                <a:effectLst/>
                <a:ea typeface="SimSun" panose="02010600030101010101" pitchFamily="2" charset="-122"/>
              </a:rPr>
              <a:t> a hold </a:t>
            </a:r>
            <a:r>
              <a:rPr lang="de-DE" sz="2800" dirty="0" err="1">
                <a:effectLst/>
                <a:ea typeface="SimSun" panose="02010600030101010101" pitchFamily="2" charset="-122"/>
              </a:rPr>
              <a:t>of</a:t>
            </a:r>
            <a:r>
              <a:rPr lang="de-DE" sz="2800" dirty="0">
                <a:effectLst/>
                <a:ea typeface="SimSun" panose="02010600030101010101" pitchFamily="2" charset="-122"/>
              </a:rPr>
              <a:t> </a:t>
            </a:r>
            <a:r>
              <a:rPr lang="de-DE" sz="2800" dirty="0" err="1">
                <a:effectLst/>
                <a:ea typeface="SimSun" panose="02010600030101010101" pitchFamily="2" charset="-122"/>
              </a:rPr>
              <a:t>the</a:t>
            </a:r>
            <a:r>
              <a:rPr lang="de-DE" sz="2800" dirty="0">
                <a:effectLst/>
                <a:ea typeface="SimSun" panose="02010600030101010101" pitchFamily="2" charset="-122"/>
              </a:rPr>
              <a:t> </a:t>
            </a:r>
            <a:r>
              <a:rPr lang="de-DE" sz="2800" dirty="0" err="1">
                <a:effectLst/>
                <a:ea typeface="SimSun" panose="02010600030101010101" pitchFamily="2" charset="-122"/>
              </a:rPr>
              <a:t>speech</a:t>
            </a:r>
            <a:r>
              <a:rPr lang="de-DE" sz="2800" dirty="0">
                <a:effectLst/>
                <a:ea typeface="SimSun" panose="02010600030101010101" pitchFamily="2" charset="-122"/>
              </a:rPr>
              <a:t>, </a:t>
            </a:r>
            <a:r>
              <a:rPr lang="de-DE" sz="2800" dirty="0" err="1">
                <a:effectLst/>
                <a:ea typeface="SimSun" panose="02010600030101010101" pitchFamily="2" charset="-122"/>
              </a:rPr>
              <a:t>translates</a:t>
            </a:r>
            <a:r>
              <a:rPr lang="de-DE" sz="2800" dirty="0">
                <a:effectLst/>
                <a:ea typeface="SimSun" panose="02010600030101010101" pitchFamily="2" charset="-122"/>
              </a:rPr>
              <a:t> </a:t>
            </a:r>
            <a:r>
              <a:rPr lang="de-DE" sz="2800" dirty="0" err="1">
                <a:effectLst/>
                <a:ea typeface="SimSun" panose="02010600030101010101" pitchFamily="2" charset="-122"/>
              </a:rPr>
              <a:t>it</a:t>
            </a:r>
            <a:r>
              <a:rPr lang="de-DE" sz="2800" dirty="0">
                <a:effectLst/>
                <a:ea typeface="SimSun" panose="02010600030101010101" pitchFamily="2" charset="-122"/>
              </a:rPr>
              <a:t> </a:t>
            </a:r>
            <a:r>
              <a:rPr lang="de-DE" sz="2800" dirty="0" err="1">
                <a:effectLst/>
                <a:ea typeface="SimSun" panose="02010600030101010101" pitchFamily="2" charset="-122"/>
              </a:rPr>
              <a:t>into</a:t>
            </a:r>
            <a:r>
              <a:rPr lang="de-DE" sz="2800" dirty="0">
                <a:effectLst/>
                <a:ea typeface="SimSun" panose="02010600030101010101" pitchFamily="2" charset="-122"/>
              </a:rPr>
              <a:t> Chinese and </a:t>
            </a:r>
            <a:r>
              <a:rPr lang="de-DE" sz="2800" dirty="0" err="1">
                <a:effectLst/>
                <a:ea typeface="SimSun" panose="02010600030101010101" pitchFamily="2" charset="-122"/>
              </a:rPr>
              <a:t>replaces</a:t>
            </a:r>
            <a:r>
              <a:rPr lang="de-DE" sz="2800" dirty="0">
                <a:effectLst/>
                <a:ea typeface="SimSun" panose="02010600030101010101" pitchFamily="2" charset="-122"/>
              </a:rPr>
              <a:t> “Chinese” </a:t>
            </a:r>
            <a:r>
              <a:rPr lang="de-DE" sz="2800" dirty="0" err="1">
                <a:effectLst/>
                <a:ea typeface="SimSun" panose="02010600030101010101" pitchFamily="2" charset="-122"/>
              </a:rPr>
              <a:t>by</a:t>
            </a:r>
            <a:r>
              <a:rPr lang="de-DE" sz="2800" dirty="0">
                <a:effectLst/>
                <a:ea typeface="SimSun" panose="02010600030101010101" pitchFamily="2" charset="-122"/>
              </a:rPr>
              <a:t> “</a:t>
            </a:r>
            <a:r>
              <a:rPr lang="de-DE" sz="2800" dirty="0" err="1">
                <a:effectLst/>
                <a:ea typeface="SimSun" panose="02010600030101010101" pitchFamily="2" charset="-122"/>
              </a:rPr>
              <a:t>Japanese</a:t>
            </a:r>
            <a:r>
              <a:rPr lang="de-DE" sz="2800" dirty="0">
                <a:effectLst/>
                <a:ea typeface="SimSun" panose="02010600030101010101" pitchFamily="2" charset="-122"/>
              </a:rPr>
              <a:t>” and </a:t>
            </a:r>
            <a:r>
              <a:rPr lang="de-DE" sz="2800" dirty="0" err="1">
                <a:effectLst/>
                <a:ea typeface="SimSun" panose="02010600030101010101" pitchFamily="2" charset="-122"/>
              </a:rPr>
              <a:t>uses</a:t>
            </a:r>
            <a:r>
              <a:rPr lang="de-DE" sz="2800" dirty="0">
                <a:effectLst/>
                <a:ea typeface="SimSun" panose="02010600030101010101" pitchFamily="2" charset="-122"/>
              </a:rPr>
              <a:t> </a:t>
            </a:r>
            <a:r>
              <a:rPr lang="de-DE" sz="2800" dirty="0" err="1">
                <a:effectLst/>
                <a:ea typeface="SimSun" panose="02010600030101010101" pitchFamily="2" charset="-122"/>
              </a:rPr>
              <a:t>it</a:t>
            </a:r>
            <a:r>
              <a:rPr lang="de-DE" sz="2800" dirty="0">
                <a:effectLst/>
                <a:ea typeface="SimSun" panose="02010600030101010101" pitchFamily="2" charset="-122"/>
              </a:rPr>
              <a:t> </a:t>
            </a:r>
            <a:r>
              <a:rPr lang="de-DE" sz="2800" dirty="0" err="1">
                <a:effectLst/>
                <a:ea typeface="SimSun" panose="02010600030101010101" pitchFamily="2" charset="-122"/>
              </a:rPr>
              <a:t>to</a:t>
            </a:r>
            <a:r>
              <a:rPr lang="de-DE" sz="2800" dirty="0">
                <a:effectLst/>
                <a:ea typeface="SimSun" panose="02010600030101010101" pitchFamily="2" charset="-122"/>
              </a:rPr>
              <a:t> </a:t>
            </a:r>
            <a:r>
              <a:rPr lang="de-DE" sz="2800" dirty="0" err="1">
                <a:effectLst/>
                <a:ea typeface="SimSun" panose="02010600030101010101" pitchFamily="2" charset="-122"/>
              </a:rPr>
              <a:t>motivate</a:t>
            </a:r>
            <a:r>
              <a:rPr lang="de-DE" sz="2800" dirty="0">
                <a:effectLst/>
                <a:ea typeface="SimSun" panose="02010600030101010101" pitchFamily="2" charset="-122"/>
              </a:rPr>
              <a:t> </a:t>
            </a:r>
            <a:r>
              <a:rPr lang="de-DE" sz="2800" dirty="0" err="1">
                <a:effectLst/>
                <a:ea typeface="SimSun" panose="02010600030101010101" pitchFamily="2" charset="-122"/>
              </a:rPr>
              <a:t>its</a:t>
            </a:r>
            <a:r>
              <a:rPr lang="de-DE" sz="2800" dirty="0">
                <a:effectLst/>
                <a:ea typeface="SimSun" panose="02010600030101010101" pitchFamily="2" charset="-122"/>
              </a:rPr>
              <a:t> own </a:t>
            </a:r>
            <a:r>
              <a:rPr lang="de-DE" sz="2800" dirty="0" err="1">
                <a:effectLst/>
                <a:ea typeface="SimSun" panose="02010600030101010101" pitchFamily="2" charset="-122"/>
              </a:rPr>
              <a:t>people</a:t>
            </a:r>
            <a:r>
              <a:rPr lang="de-DE" sz="2800" dirty="0">
                <a:effectLst/>
                <a:ea typeface="SimSun" panose="02010600030101010101" pitchFamily="2" charset="-122"/>
              </a:rPr>
              <a:t>. </a:t>
            </a:r>
            <a:r>
              <a:rPr lang="en-GB" sz="2800" dirty="0">
                <a:effectLst/>
                <a:ea typeface="SimSun" panose="02010600030101010101" pitchFamily="2" charset="-122"/>
              </a:rPr>
              <a:t>Translating a battle speech for one country with discriminatory statements about an enemy country that has been correctly translated for use as a battle speech in the enemy country according to the </a:t>
            </a:r>
            <a:r>
              <a:rPr lang="en-GB" sz="2800" dirty="0" err="1">
                <a:effectLst/>
                <a:ea typeface="SimSun" panose="02010600030101010101" pitchFamily="2" charset="-122"/>
              </a:rPr>
              <a:t>Skopos</a:t>
            </a:r>
            <a:r>
              <a:rPr lang="en-GB" sz="2800" dirty="0">
                <a:effectLst/>
                <a:ea typeface="SimSun" panose="02010600030101010101" pitchFamily="2" charset="-122"/>
              </a:rPr>
              <a:t> theory would be doubly inappropriate according to the Appropriateness theory in such these reasons: </a:t>
            </a:r>
            <a:endParaRPr lang="de-DE" sz="2800" dirty="0">
              <a:effectLst/>
              <a:ea typeface="SimSun" panose="02010600030101010101" pitchFamily="2" charset="-122"/>
            </a:endParaRPr>
          </a:p>
          <a:p>
            <a:pPr algn="just"/>
            <a:r>
              <a:rPr lang="de-DE" sz="2800" dirty="0">
                <a:effectLst/>
                <a:ea typeface="SimSun" panose="02010600030101010101" pitchFamily="2" charset="-122"/>
              </a:rPr>
              <a:t>1. </a:t>
            </a:r>
            <a:r>
              <a:rPr lang="de-DE" sz="2800" dirty="0" err="1">
                <a:effectLst/>
                <a:ea typeface="SimSun" panose="02010600030101010101" pitchFamily="2" charset="-122"/>
              </a:rPr>
              <a:t>translators</a:t>
            </a:r>
            <a:r>
              <a:rPr lang="de-DE" sz="2800" dirty="0">
                <a:effectLst/>
                <a:ea typeface="SimSun" panose="02010600030101010101" pitchFamily="2" charset="-122"/>
              </a:rPr>
              <a:t> </a:t>
            </a:r>
            <a:r>
              <a:rPr lang="de-DE" sz="2800" dirty="0" err="1">
                <a:effectLst/>
                <a:ea typeface="SimSun" panose="02010600030101010101" pitchFamily="2" charset="-122"/>
              </a:rPr>
              <a:t>ethically</a:t>
            </a:r>
            <a:r>
              <a:rPr lang="de-DE" sz="2800" dirty="0">
                <a:effectLst/>
                <a:ea typeface="SimSun" panose="02010600030101010101" pitchFamily="2" charset="-122"/>
              </a:rPr>
              <a:t> stand </a:t>
            </a:r>
            <a:r>
              <a:rPr lang="de-DE" sz="2800" dirty="0" err="1">
                <a:effectLst/>
                <a:ea typeface="SimSun" panose="02010600030101010101" pitchFamily="2" charset="-122"/>
              </a:rPr>
              <a:t>above</a:t>
            </a:r>
            <a:r>
              <a:rPr lang="de-DE" sz="2800" dirty="0">
                <a:effectLst/>
                <a:ea typeface="SimSun" panose="02010600030101010101" pitchFamily="2" charset="-122"/>
              </a:rPr>
              <a:t> </a:t>
            </a:r>
            <a:r>
              <a:rPr lang="de-DE" sz="2800" dirty="0" err="1">
                <a:effectLst/>
                <a:ea typeface="SimSun" panose="02010600030101010101" pitchFamily="2" charset="-122"/>
              </a:rPr>
              <a:t>ideologies</a:t>
            </a:r>
            <a:r>
              <a:rPr lang="de-DE" sz="2800" dirty="0">
                <a:effectLst/>
                <a:ea typeface="SimSun" panose="02010600030101010101" pitchFamily="2" charset="-122"/>
              </a:rPr>
              <a:t> </a:t>
            </a:r>
            <a:r>
              <a:rPr lang="de-DE" sz="2800" dirty="0" err="1">
                <a:effectLst/>
                <a:ea typeface="SimSun" panose="02010600030101010101" pitchFamily="2" charset="-122"/>
              </a:rPr>
              <a:t>or</a:t>
            </a:r>
            <a:r>
              <a:rPr lang="de-DE" sz="2800" dirty="0">
                <a:effectLst/>
                <a:ea typeface="SimSun" panose="02010600030101010101" pitchFamily="2" charset="-122"/>
              </a:rPr>
              <a:t> </a:t>
            </a:r>
            <a:r>
              <a:rPr lang="de-DE" sz="2800" dirty="0" err="1">
                <a:effectLst/>
                <a:ea typeface="SimSun" panose="02010600030101010101" pitchFamily="2" charset="-122"/>
              </a:rPr>
              <a:t>other</a:t>
            </a:r>
            <a:r>
              <a:rPr lang="de-DE" sz="2800" dirty="0">
                <a:effectLst/>
                <a:ea typeface="SimSun" panose="02010600030101010101" pitchFamily="2" charset="-122"/>
              </a:rPr>
              <a:t> </a:t>
            </a:r>
            <a:r>
              <a:rPr lang="de-DE" sz="2800" dirty="0" err="1">
                <a:effectLst/>
                <a:ea typeface="SimSun" panose="02010600030101010101" pitchFamily="2" charset="-122"/>
              </a:rPr>
              <a:t>discriminations</a:t>
            </a:r>
            <a:r>
              <a:rPr lang="de-DE" sz="2800" dirty="0">
                <a:effectLst/>
                <a:ea typeface="SimSun" panose="02010600030101010101" pitchFamily="2" charset="-122"/>
              </a:rPr>
              <a:t> and do not </a:t>
            </a:r>
            <a:r>
              <a:rPr lang="de-DE" sz="2800" dirty="0" err="1">
                <a:effectLst/>
                <a:ea typeface="SimSun" panose="02010600030101010101" pitchFamily="2" charset="-122"/>
              </a:rPr>
              <a:t>contribute</a:t>
            </a:r>
            <a:r>
              <a:rPr lang="de-DE" sz="2800" dirty="0">
                <a:effectLst/>
                <a:ea typeface="SimSun" panose="02010600030101010101" pitchFamily="2" charset="-122"/>
              </a:rPr>
              <a:t> </a:t>
            </a:r>
            <a:r>
              <a:rPr lang="de-DE" sz="2800" dirty="0" err="1">
                <a:effectLst/>
                <a:ea typeface="SimSun" panose="02010600030101010101" pitchFamily="2" charset="-122"/>
              </a:rPr>
              <a:t>to</a:t>
            </a:r>
            <a:r>
              <a:rPr lang="de-DE" sz="2800" dirty="0">
                <a:effectLst/>
                <a:ea typeface="SimSun" panose="02010600030101010101" pitchFamily="2" charset="-122"/>
              </a:rPr>
              <a:t> human </a:t>
            </a:r>
            <a:r>
              <a:rPr lang="de-DE" sz="2800" dirty="0" err="1">
                <a:effectLst/>
                <a:ea typeface="SimSun" panose="02010600030101010101" pitchFamily="2" charset="-122"/>
              </a:rPr>
              <a:t>rights</a:t>
            </a:r>
            <a:r>
              <a:rPr lang="de-DE" sz="2800" dirty="0">
                <a:effectLst/>
                <a:ea typeface="SimSun" panose="02010600030101010101" pitchFamily="2" charset="-122"/>
              </a:rPr>
              <a:t> </a:t>
            </a:r>
            <a:r>
              <a:rPr lang="de-DE" sz="2800" dirty="0" err="1">
                <a:effectLst/>
                <a:ea typeface="SimSun" panose="02010600030101010101" pitchFamily="2" charset="-122"/>
              </a:rPr>
              <a:t>violations</a:t>
            </a:r>
            <a:r>
              <a:rPr lang="de-DE" sz="2800" dirty="0">
                <a:effectLst/>
                <a:ea typeface="SimSun" panose="02010600030101010101" pitchFamily="2" charset="-122"/>
              </a:rPr>
              <a:t>. </a:t>
            </a:r>
          </a:p>
          <a:p>
            <a:r>
              <a:rPr lang="en-GB" sz="2800" kern="100" dirty="0">
                <a:effectLst/>
                <a:cs typeface="Times New Roman" panose="02020603050405020304" pitchFamily="18" charset="0"/>
              </a:rPr>
              <a:t>2. even if the purpose was served, reversing statements to the exact opposite would not be appropriate to the source text, even though principals and readers in the target culture may receive the text very </a:t>
            </a:r>
            <a:r>
              <a:rPr lang="en-GB" sz="2800" kern="100" dirty="0" err="1">
                <a:effectLst/>
                <a:cs typeface="Times New Roman" panose="02020603050405020304" pitchFamily="18" charset="0"/>
              </a:rPr>
              <a:t>favorably</a:t>
            </a:r>
            <a:endParaRPr lang="de-DE" sz="4000" dirty="0"/>
          </a:p>
        </p:txBody>
      </p:sp>
    </p:spTree>
    <p:extLst>
      <p:ext uri="{BB962C8B-B14F-4D97-AF65-F5344CB8AC3E}">
        <p14:creationId xmlns:p14="http://schemas.microsoft.com/office/powerpoint/2010/main" val="1593947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SKopos</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p:txBody>
          <a:bodyPr>
            <a:normAutofit lnSpcReduction="10000"/>
          </a:bodyPr>
          <a:lstStyle/>
          <a:p>
            <a:pPr algn="just"/>
            <a:r>
              <a:rPr lang="en-GB" sz="2000" dirty="0">
                <a:effectLst/>
                <a:ea typeface="SimSun" panose="02010600030101010101" pitchFamily="2" charset="-122"/>
              </a:rPr>
              <a:t>The Functionalism reduces translation to certain aspects. </a:t>
            </a:r>
            <a:r>
              <a:rPr lang="en-GB" sz="2000" b="1" dirty="0" err="1">
                <a:effectLst/>
                <a:ea typeface="SimSun" panose="02010600030101010101" pitchFamily="2" charset="-122"/>
              </a:rPr>
              <a:t>Kohlmayer</a:t>
            </a:r>
            <a:r>
              <a:rPr lang="en-GB" sz="2000" dirty="0">
                <a:effectLst/>
                <a:ea typeface="SimSun" panose="02010600030101010101" pitchFamily="2" charset="-122"/>
              </a:rPr>
              <a:t> criticized this along with his critical reflections on the </a:t>
            </a:r>
            <a:r>
              <a:rPr lang="en-GB" sz="2000" dirty="0" err="1">
                <a:effectLst/>
                <a:ea typeface="SimSun" panose="02010600030101010101" pitchFamily="2" charset="-122"/>
              </a:rPr>
              <a:t>scopus</a:t>
            </a:r>
            <a:r>
              <a:rPr lang="en-GB" sz="2000" dirty="0">
                <a:effectLst/>
                <a:ea typeface="SimSun" panose="02010600030101010101" pitchFamily="2" charset="-122"/>
              </a:rPr>
              <a:t> whereabouts of Vermeer’s term </a:t>
            </a:r>
            <a:r>
              <a:rPr lang="en-GB" sz="2000" dirty="0" err="1">
                <a:effectLst/>
                <a:ea typeface="SimSun" panose="02010600030101010101" pitchFamily="2" charset="-122"/>
              </a:rPr>
              <a:t>Skopos</a:t>
            </a:r>
            <a:r>
              <a:rPr lang="en-GB" sz="2000" dirty="0">
                <a:effectLst/>
                <a:ea typeface="SimSun" panose="02010600030101010101" pitchFamily="2" charset="-122"/>
              </a:rPr>
              <a:t> (</a:t>
            </a:r>
            <a:r>
              <a:rPr lang="en-GB" sz="2000" dirty="0" err="1">
                <a:effectLst/>
                <a:ea typeface="SimSun" panose="02010600030101010101" pitchFamily="2" charset="-122"/>
              </a:rPr>
              <a:t>Kohlmayer</a:t>
            </a:r>
            <a:r>
              <a:rPr lang="en-GB" sz="2000" dirty="0">
                <a:effectLst/>
                <a:ea typeface="SimSun" panose="02010600030101010101" pitchFamily="2" charset="-122"/>
              </a:rPr>
              <a:t> 2020).</a:t>
            </a:r>
            <a:endParaRPr lang="de-DE" sz="2000" dirty="0">
              <a:effectLst/>
              <a:ea typeface="SimSun" panose="02010600030101010101" pitchFamily="2" charset="-122"/>
            </a:endParaRPr>
          </a:p>
          <a:p>
            <a:pPr algn="just"/>
            <a:r>
              <a:rPr lang="en-GB" sz="2000" dirty="0">
                <a:effectLst/>
                <a:ea typeface="SimSun" panose="02010600030101010101" pitchFamily="2" charset="-122"/>
              </a:rPr>
              <a:t>According to </a:t>
            </a:r>
            <a:r>
              <a:rPr lang="en-GB" sz="2000" dirty="0" err="1">
                <a:effectLst/>
                <a:ea typeface="SimSun" panose="02010600030101010101" pitchFamily="2" charset="-122"/>
              </a:rPr>
              <a:t>Skopos</a:t>
            </a:r>
            <a:r>
              <a:rPr lang="en-GB" sz="2000" dirty="0">
                <a:effectLst/>
                <a:ea typeface="SimSun" panose="02010600030101010101" pitchFamily="2" charset="-122"/>
              </a:rPr>
              <a:t> theory, the translation purpose justifies the translation process, the end justifies the means (</a:t>
            </a:r>
            <a:r>
              <a:rPr lang="en-GB" sz="2000" b="1" dirty="0">
                <a:effectLst/>
                <a:ea typeface="SimSun" panose="02010600030101010101" pitchFamily="2" charset="-122"/>
              </a:rPr>
              <a:t>Nord</a:t>
            </a:r>
            <a:r>
              <a:rPr lang="en-GB" sz="2000" dirty="0">
                <a:effectLst/>
                <a:ea typeface="SimSun" panose="02010600030101010101" pitchFamily="2" charset="-122"/>
              </a:rPr>
              <a:t> 2001:29). Nord criticized: Not all actions have an intention. Not every translation can be interpreted as purposeful. </a:t>
            </a:r>
            <a:r>
              <a:rPr lang="en-GB" sz="2000" dirty="0" err="1">
                <a:effectLst/>
                <a:ea typeface="SimSun" panose="02010600030101010101" pitchFamily="2" charset="-122"/>
              </a:rPr>
              <a:t>Skopostheory</a:t>
            </a:r>
            <a:r>
              <a:rPr lang="en-GB" sz="2000" dirty="0">
                <a:effectLst/>
                <a:ea typeface="SimSun" panose="02010600030101010101" pitchFamily="2" charset="-122"/>
              </a:rPr>
              <a:t> is not an original theory. Functionalism is not based on empirical findings. Functional approaches go beyond the limits of translation proper (Jabir 2006:2). According to Nord, one should add loyalty as a second criterium after function.</a:t>
            </a:r>
            <a:endParaRPr lang="de-DE" sz="2000" dirty="0">
              <a:effectLst/>
              <a:ea typeface="SimSun" panose="02010600030101010101" pitchFamily="2" charset="-122"/>
            </a:endParaRPr>
          </a:p>
          <a:p>
            <a:pPr algn="just"/>
            <a:r>
              <a:rPr lang="en-GB" sz="2000" b="1" dirty="0">
                <a:effectLst/>
                <a:ea typeface="SimSun" panose="02010600030101010101" pitchFamily="2" charset="-122"/>
              </a:rPr>
              <a:t>House</a:t>
            </a:r>
            <a:r>
              <a:rPr lang="en-GB" sz="2000" dirty="0">
                <a:effectLst/>
                <a:ea typeface="SimSun" panose="02010600030101010101" pitchFamily="2" charset="-122"/>
              </a:rPr>
              <a:t> criticizes: The notion of function which is crucial to the approach is never made explicit in any satisfactory way. </a:t>
            </a:r>
            <a:r>
              <a:rPr lang="en-GB" sz="2000" dirty="0" err="1">
                <a:effectLst/>
                <a:ea typeface="SimSun" panose="02010600030101010101" pitchFamily="2" charset="-122"/>
              </a:rPr>
              <a:t>Skopos</a:t>
            </a:r>
            <a:r>
              <a:rPr lang="en-GB" sz="2000" dirty="0">
                <a:effectLst/>
                <a:ea typeface="SimSun" panose="02010600030101010101" pitchFamily="2" charset="-122"/>
              </a:rPr>
              <a:t> theory is unable to determine the (relative) equivalence and adequacy of a translation. The linguistic realization of the </a:t>
            </a:r>
            <a:r>
              <a:rPr lang="en-GB" sz="2000" dirty="0" err="1">
                <a:effectLst/>
                <a:ea typeface="SimSun" panose="02010600030101010101" pitchFamily="2" charset="-122"/>
              </a:rPr>
              <a:t>skopos</a:t>
            </a:r>
            <a:r>
              <a:rPr lang="en-GB" sz="2000" dirty="0">
                <a:effectLst/>
                <a:ea typeface="SimSun" panose="02010600030101010101" pitchFamily="2" charset="-122"/>
              </a:rPr>
              <a:t> of a translation is indeterminable. Due to the role of ‘purpose’ of a translation, the source text is considered as a mere offer of information (Jabir 2006:2).</a:t>
            </a:r>
            <a:endParaRPr lang="de-DE" sz="2000" dirty="0">
              <a:effectLst/>
              <a:ea typeface="SimSun" panose="02010600030101010101" pitchFamily="2" charset="-122"/>
            </a:endParaRPr>
          </a:p>
        </p:txBody>
      </p:sp>
    </p:spTree>
    <p:extLst>
      <p:ext uri="{BB962C8B-B14F-4D97-AF65-F5344CB8AC3E}">
        <p14:creationId xmlns:p14="http://schemas.microsoft.com/office/powerpoint/2010/main" val="2850923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SKopos</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p:txBody>
          <a:bodyPr>
            <a:normAutofit lnSpcReduction="10000"/>
          </a:bodyPr>
          <a:lstStyle/>
          <a:p>
            <a:pPr marL="0" indent="0" algn="just">
              <a:buNone/>
            </a:pPr>
            <a:r>
              <a:rPr lang="de-DE" sz="2000" dirty="0">
                <a:effectLst/>
                <a:ea typeface="SimSun" panose="02010600030101010101" pitchFamily="2" charset="-122"/>
              </a:rPr>
              <a:t>The fake </a:t>
            </a:r>
            <a:r>
              <a:rPr lang="de-DE" sz="2000" dirty="0" err="1">
                <a:effectLst/>
                <a:ea typeface="SimSun" panose="02010600030101010101" pitchFamily="2" charset="-122"/>
              </a:rPr>
              <a:t>news</a:t>
            </a:r>
            <a:r>
              <a:rPr lang="de-DE" sz="2000" dirty="0">
                <a:effectLst/>
                <a:ea typeface="SimSun" panose="02010600030101010101" pitchFamily="2" charset="-122"/>
              </a:rPr>
              <a:t> </a:t>
            </a:r>
            <a:r>
              <a:rPr lang="de-DE" sz="2000" dirty="0" err="1">
                <a:effectLst/>
                <a:ea typeface="SimSun" panose="02010600030101010101" pitchFamily="2" charset="-122"/>
              </a:rPr>
              <a:t>case</a:t>
            </a:r>
            <a:r>
              <a:rPr lang="de-DE" sz="2000" dirty="0">
                <a:effectLst/>
                <a:ea typeface="SimSun" panose="02010600030101010101" pitchFamily="2" charset="-122"/>
              </a:rPr>
              <a:t> </a:t>
            </a:r>
            <a:r>
              <a:rPr lang="de-DE" sz="2000" dirty="0" err="1">
                <a:effectLst/>
                <a:ea typeface="SimSun" panose="02010600030101010101" pitchFamily="2" charset="-122"/>
              </a:rPr>
              <a:t>of</a:t>
            </a:r>
            <a:r>
              <a:rPr lang="de-DE" sz="2000" dirty="0">
                <a:effectLst/>
                <a:ea typeface="SimSun" panose="02010600030101010101" pitchFamily="2" charset="-122"/>
              </a:rPr>
              <a:t> 13-year </a:t>
            </a:r>
            <a:r>
              <a:rPr lang="de-DE" sz="2000" dirty="0" err="1">
                <a:effectLst/>
                <a:ea typeface="SimSun" panose="02010600030101010101" pitchFamily="2" charset="-122"/>
              </a:rPr>
              <a:t>old</a:t>
            </a:r>
            <a:r>
              <a:rPr lang="de-DE" sz="2000" dirty="0">
                <a:effectLst/>
                <a:ea typeface="SimSun" panose="02010600030101010101" pitchFamily="2" charset="-122"/>
              </a:rPr>
              <a:t> </a:t>
            </a:r>
            <a:r>
              <a:rPr lang="de-DE" sz="2000" dirty="0" err="1">
                <a:effectLst/>
                <a:ea typeface="SimSun" panose="02010600030101010101" pitchFamily="2" charset="-122"/>
              </a:rPr>
              <a:t>Russian</a:t>
            </a:r>
            <a:r>
              <a:rPr lang="de-DE" sz="2000" dirty="0">
                <a:effectLst/>
                <a:ea typeface="SimSun" panose="02010600030101010101" pitchFamily="2" charset="-122"/>
              </a:rPr>
              <a:t> </a:t>
            </a:r>
            <a:r>
              <a:rPr lang="de-DE" sz="2000" dirty="0" err="1">
                <a:effectLst/>
                <a:ea typeface="SimSun" panose="02010600030101010101" pitchFamily="2" charset="-122"/>
              </a:rPr>
              <a:t>girl</a:t>
            </a:r>
            <a:r>
              <a:rPr lang="de-DE" sz="2000" dirty="0">
                <a:effectLst/>
                <a:ea typeface="SimSun" panose="02010600030101010101" pitchFamily="2" charset="-122"/>
              </a:rPr>
              <a:t> „</a:t>
            </a:r>
            <a:r>
              <a:rPr lang="de-DE" sz="2000" dirty="0" err="1">
                <a:effectLst/>
                <a:ea typeface="SimSun" panose="02010600030101010101" pitchFamily="2" charset="-122"/>
              </a:rPr>
              <a:t>raped</a:t>
            </a:r>
            <a:r>
              <a:rPr lang="de-DE" sz="2000" dirty="0">
                <a:effectLst/>
                <a:ea typeface="SimSun" panose="02010600030101010101" pitchFamily="2" charset="-122"/>
              </a:rPr>
              <a:t>“ in Berlin </a:t>
            </a:r>
            <a:r>
              <a:rPr lang="de-DE" sz="2000" dirty="0" err="1">
                <a:effectLst/>
                <a:ea typeface="SimSun" panose="02010600030101010101" pitchFamily="2" charset="-122"/>
              </a:rPr>
              <a:t>by</a:t>
            </a:r>
            <a:r>
              <a:rPr lang="de-DE" sz="2000" dirty="0">
                <a:effectLst/>
                <a:ea typeface="SimSun" panose="02010600030101010101" pitchFamily="2" charset="-122"/>
              </a:rPr>
              <a:t> </a:t>
            </a:r>
            <a:r>
              <a:rPr lang="de-DE" sz="2000" dirty="0" err="1">
                <a:effectLst/>
                <a:ea typeface="SimSun" panose="02010600030101010101" pitchFamily="2" charset="-122"/>
              </a:rPr>
              <a:t>refugees</a:t>
            </a:r>
            <a:endParaRPr lang="de-DE" sz="2000" dirty="0">
              <a:effectLst/>
              <a:ea typeface="SimSun" panose="02010600030101010101" pitchFamily="2" charset="-122"/>
            </a:endParaRPr>
          </a:p>
          <a:p>
            <a:pPr algn="just"/>
            <a:r>
              <a:rPr lang="en-GB" sz="1800" kern="100" dirty="0">
                <a:effectLst/>
                <a:latin typeface="等线" panose="02010600030101010101" pitchFamily="2" charset="-122"/>
                <a:cs typeface="Times New Roman" panose="02020603050405020304" pitchFamily="18" charset="0"/>
              </a:rPr>
              <a:t>For example, according to </a:t>
            </a:r>
            <a:r>
              <a:rPr lang="en-GB" sz="1800" kern="100" dirty="0" err="1">
                <a:effectLst/>
                <a:latin typeface="等线" panose="02010600030101010101" pitchFamily="2" charset="-122"/>
                <a:cs typeface="Times New Roman" panose="02020603050405020304" pitchFamily="18" charset="0"/>
              </a:rPr>
              <a:t>skopos</a:t>
            </a:r>
            <a:r>
              <a:rPr lang="en-GB" sz="1800" kern="100" dirty="0">
                <a:effectLst/>
                <a:latin typeface="等线" panose="02010600030101010101" pitchFamily="2" charset="-122"/>
                <a:cs typeface="Times New Roman" panose="02020603050405020304" pitchFamily="18" charset="0"/>
              </a:rPr>
              <a:t> a translation is good, which achieves the same effect among the target readers as the original achieved with the original readers. </a:t>
            </a:r>
          </a:p>
          <a:p>
            <a:pPr algn="just"/>
            <a:r>
              <a:rPr lang="en-GB" sz="1800" kern="100" dirty="0">
                <a:effectLst/>
                <a:latin typeface="等线" panose="02010600030101010101" pitchFamily="2" charset="-122"/>
                <a:cs typeface="Times New Roman" panose="02020603050405020304" pitchFamily="18" charset="0"/>
              </a:rPr>
              <a:t>A fake news story by Berlin based Russian journalist Ivan </a:t>
            </a:r>
            <a:r>
              <a:rPr lang="en-GB" sz="1800" kern="100" dirty="0" err="1">
                <a:effectLst/>
                <a:latin typeface="等线" panose="02010600030101010101" pitchFamily="2" charset="-122"/>
                <a:cs typeface="Times New Roman" panose="02020603050405020304" pitchFamily="18" charset="0"/>
              </a:rPr>
              <a:t>Blagoy</a:t>
            </a:r>
            <a:r>
              <a:rPr lang="en-GB" sz="1800" kern="100" dirty="0">
                <a:effectLst/>
                <a:latin typeface="等线" panose="02010600030101010101" pitchFamily="2" charset="-122"/>
                <a:cs typeface="Times New Roman" panose="02020603050405020304" pitchFamily="18" charset="0"/>
              </a:rPr>
              <a:t> about a 13-year old Russian girl who was robbed by refugees in Germany aroused anti-German feelings in Russia, and after translation into German it also aroused anti-German feelings of the Russian minority who immigrated to Germany from Russia. According to the theory of appropriateness, it is inappropriate to translate fake news with the purpose to spread this misleading propaganda even further. The consequence of the feelings aroused is that the Russians, who were already integrated into the German culture, suddenly realized that they were Russians, and then took to the streets with a demonstration, claiming they were oppressed in Germany and asked Russia to fight a war with Germany to help the Russian minority with the words “This is war”. The real news was that the Russian girl ran away from home and slept at her friend’s place without telling her parents. So according to the </a:t>
            </a:r>
            <a:r>
              <a:rPr lang="en-GB" sz="1800" kern="100" dirty="0" err="1">
                <a:effectLst/>
                <a:latin typeface="等线" panose="02010600030101010101" pitchFamily="2" charset="-122"/>
                <a:cs typeface="Times New Roman" panose="02020603050405020304" pitchFamily="18" charset="0"/>
              </a:rPr>
              <a:t>skopos</a:t>
            </a:r>
            <a:r>
              <a:rPr lang="en-GB" sz="1800" kern="100" dirty="0">
                <a:effectLst/>
                <a:latin typeface="等线" panose="02010600030101010101" pitchFamily="2" charset="-122"/>
                <a:cs typeface="Times New Roman" panose="02020603050405020304" pitchFamily="18" charset="0"/>
              </a:rPr>
              <a:t> theory the purpose was more than fulfilled. According to the appropriateness theory the translator should either decline to do the translation, or should mark the text with the two words “fake news”, or submit a copy of it to a fact checker platform to enable them to take counter measures in this cyberwar.</a:t>
            </a:r>
            <a:endParaRPr lang="de-DE" sz="2000" dirty="0">
              <a:effectLst/>
              <a:ea typeface="SimSun" panose="02010600030101010101" pitchFamily="2" charset="-122"/>
            </a:endParaRPr>
          </a:p>
        </p:txBody>
      </p:sp>
    </p:spTree>
    <p:extLst>
      <p:ext uri="{BB962C8B-B14F-4D97-AF65-F5344CB8AC3E}">
        <p14:creationId xmlns:p14="http://schemas.microsoft.com/office/powerpoint/2010/main" val="466874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E3FA-17EA-4992-A256-738568F100E7}"/>
              </a:ext>
            </a:extLst>
          </p:cNvPr>
          <p:cNvSpPr>
            <a:spLocks noGrp="1"/>
          </p:cNvSpPr>
          <p:nvPr>
            <p:ph type="title"/>
          </p:nvPr>
        </p:nvSpPr>
        <p:spPr>
          <a:xfrm>
            <a:off x="3303038" y="764373"/>
            <a:ext cx="8203162" cy="1293028"/>
          </a:xfrm>
        </p:spPr>
        <p:txBody>
          <a:bodyPr>
            <a:normAutofit/>
          </a:bodyPr>
          <a:lstStyle/>
          <a:p>
            <a:r>
              <a:rPr lang="de-DE" altLang="zh-CN" dirty="0" err="1"/>
              <a:t>SKopos</a:t>
            </a:r>
            <a:endParaRPr lang="de-DE" dirty="0"/>
          </a:p>
        </p:txBody>
      </p:sp>
      <p:sp>
        <p:nvSpPr>
          <p:cNvPr id="4" name="Inhaltsplatzhalter 3">
            <a:extLst>
              <a:ext uri="{FF2B5EF4-FFF2-40B4-BE49-F238E27FC236}">
                <a16:creationId xmlns:a16="http://schemas.microsoft.com/office/drawing/2014/main" id="{87565B3E-F263-42A4-9804-630F6544F7C5}"/>
              </a:ext>
            </a:extLst>
          </p:cNvPr>
          <p:cNvSpPr>
            <a:spLocks noGrp="1"/>
          </p:cNvSpPr>
          <p:nvPr>
            <p:ph idx="1"/>
          </p:nvPr>
        </p:nvSpPr>
        <p:spPr/>
        <p:txBody>
          <a:bodyPr>
            <a:normAutofit lnSpcReduction="10000"/>
          </a:bodyPr>
          <a:lstStyle/>
          <a:p>
            <a:pPr marL="0" indent="0" algn="just">
              <a:buNone/>
            </a:pPr>
            <a:r>
              <a:rPr lang="de-DE" sz="2000" dirty="0" err="1">
                <a:effectLst/>
                <a:ea typeface="SimSun" panose="02010600030101010101" pitchFamily="2" charset="-122"/>
              </a:rPr>
              <a:t>Similarly</a:t>
            </a:r>
            <a:r>
              <a:rPr lang="de-DE" sz="2000" dirty="0">
                <a:effectLst/>
                <a:ea typeface="SimSun" panose="02010600030101010101" pitchFamily="2" charset="-122"/>
              </a:rPr>
              <a:t>, </a:t>
            </a:r>
            <a:r>
              <a:rPr lang="de-DE" sz="2000" dirty="0" err="1">
                <a:effectLst/>
                <a:ea typeface="SimSun" panose="02010600030101010101" pitchFamily="2" charset="-122"/>
              </a:rPr>
              <a:t>the</a:t>
            </a:r>
            <a:r>
              <a:rPr lang="de-DE" sz="2000" dirty="0">
                <a:effectLst/>
                <a:ea typeface="SimSun" panose="02010600030101010101" pitchFamily="2" charset="-122"/>
              </a:rPr>
              <a:t> </a:t>
            </a:r>
            <a:r>
              <a:rPr lang="de-DE" sz="2000" dirty="0" err="1">
                <a:effectLst/>
                <a:ea typeface="SimSun" panose="02010600030101010101" pitchFamily="2" charset="-122"/>
              </a:rPr>
              <a:t>following</a:t>
            </a:r>
            <a:r>
              <a:rPr lang="de-DE" sz="2000" dirty="0">
                <a:effectLst/>
                <a:ea typeface="SimSun" panose="02010600030101010101" pitchFamily="2" charset="-122"/>
              </a:rPr>
              <a:t> fake </a:t>
            </a:r>
            <a:r>
              <a:rPr lang="de-DE" sz="2000" dirty="0" err="1">
                <a:effectLst/>
                <a:ea typeface="SimSun" panose="02010600030101010101" pitchFamily="2" charset="-122"/>
              </a:rPr>
              <a:t>news</a:t>
            </a:r>
            <a:r>
              <a:rPr lang="de-DE" sz="2000" dirty="0">
                <a:effectLst/>
                <a:ea typeface="SimSun" panose="02010600030101010101" pitchFamily="2" charset="-122"/>
              </a:rPr>
              <a:t> </a:t>
            </a:r>
            <a:r>
              <a:rPr lang="de-DE" sz="2000" dirty="0" err="1">
                <a:effectLst/>
                <a:ea typeface="SimSun" panose="02010600030101010101" pitchFamily="2" charset="-122"/>
              </a:rPr>
              <a:t>could</a:t>
            </a:r>
            <a:r>
              <a:rPr lang="de-DE" sz="2000" dirty="0">
                <a:effectLst/>
                <a:ea typeface="SimSun" panose="02010600030101010101" pitchFamily="2" charset="-122"/>
              </a:rPr>
              <a:t> </a:t>
            </a:r>
            <a:r>
              <a:rPr lang="de-DE" sz="2000" dirty="0" err="1">
                <a:effectLst/>
                <a:ea typeface="SimSun" panose="02010600030101010101" pitchFamily="2" charset="-122"/>
              </a:rPr>
              <a:t>arouse</a:t>
            </a:r>
            <a:r>
              <a:rPr lang="de-DE" sz="2000" dirty="0">
                <a:effectLst/>
                <a:ea typeface="SimSun" panose="02010600030101010101" pitchFamily="2" charset="-122"/>
              </a:rPr>
              <a:t> anti-German </a:t>
            </a:r>
            <a:r>
              <a:rPr lang="de-DE" sz="2000" dirty="0" err="1">
                <a:effectLst/>
                <a:ea typeface="SimSun" panose="02010600030101010101" pitchFamily="2" charset="-122"/>
              </a:rPr>
              <a:t>feelings</a:t>
            </a:r>
            <a:endParaRPr lang="de-DE" sz="2000" dirty="0">
              <a:effectLst/>
              <a:ea typeface="SimSun" panose="02010600030101010101" pitchFamily="2" charset="-122"/>
            </a:endParaRPr>
          </a:p>
          <a:p>
            <a:pPr algn="just"/>
            <a:r>
              <a:rPr lang="en-GB" sz="1800" kern="100" dirty="0">
                <a:effectLst/>
                <a:latin typeface="等线" panose="02010600030101010101" pitchFamily="2" charset="-122"/>
                <a:cs typeface="Times New Roman" panose="02020603050405020304" pitchFamily="18" charset="0"/>
              </a:rPr>
              <a:t>For example, according to </a:t>
            </a:r>
            <a:r>
              <a:rPr lang="en-GB" sz="1800" kern="100" dirty="0" err="1">
                <a:effectLst/>
                <a:latin typeface="等线" panose="02010600030101010101" pitchFamily="2" charset="-122"/>
                <a:cs typeface="Times New Roman" panose="02020603050405020304" pitchFamily="18" charset="0"/>
              </a:rPr>
              <a:t>skopos</a:t>
            </a:r>
            <a:r>
              <a:rPr lang="en-GB" sz="1800" kern="100" dirty="0">
                <a:effectLst/>
                <a:latin typeface="等线" panose="02010600030101010101" pitchFamily="2" charset="-122"/>
                <a:cs typeface="Times New Roman" panose="02020603050405020304" pitchFamily="18" charset="0"/>
              </a:rPr>
              <a:t> a translation is good, which achieves the same effect among the target readers as the original achieved with the original readers. </a:t>
            </a:r>
          </a:p>
          <a:p>
            <a:pPr algn="just"/>
            <a:r>
              <a:rPr lang="en-GB" sz="1800" kern="100" dirty="0">
                <a:effectLst/>
                <a:latin typeface="等线" panose="02010600030101010101" pitchFamily="2" charset="-122"/>
                <a:cs typeface="Times New Roman" panose="02020603050405020304" pitchFamily="18" charset="0"/>
              </a:rPr>
              <a:t>A fake news story by Berlin based Russian journalist Ivan </a:t>
            </a:r>
            <a:r>
              <a:rPr lang="en-GB" sz="1800" kern="100" dirty="0" err="1">
                <a:effectLst/>
                <a:latin typeface="等线" panose="02010600030101010101" pitchFamily="2" charset="-122"/>
                <a:cs typeface="Times New Roman" panose="02020603050405020304" pitchFamily="18" charset="0"/>
              </a:rPr>
              <a:t>Blagoy</a:t>
            </a:r>
            <a:r>
              <a:rPr lang="en-GB" sz="1800" kern="100" dirty="0">
                <a:effectLst/>
                <a:latin typeface="等线" panose="02010600030101010101" pitchFamily="2" charset="-122"/>
                <a:cs typeface="Times New Roman" panose="02020603050405020304" pitchFamily="18" charset="0"/>
              </a:rPr>
              <a:t> about a 13-year old Russian girl who was robbed by refugees in Germany aroused anti-German feelings in Russia, and after translation into German it also aroused anti-German feelings of the Russian minority who immigrated to Germany from Russia. According to the theory of appropriateness, it is inappropriate to translate fake news with the purpose to spread this misleading propaganda even further. The consequence of the feelings aroused is that the Russians, who were already integrated into the German culture, suddenly realized that they were Russians, and then took to the streets with a demonstration, claiming they were oppressed in Germany and asked Russia to fight a war with Germany to help the Russian minority with the words “This is war”. The real news was that the Russian girl ran away from home and slept at her friend’s place without telling her parents. So according to the </a:t>
            </a:r>
            <a:r>
              <a:rPr lang="en-GB" sz="1800" kern="100" dirty="0" err="1">
                <a:effectLst/>
                <a:latin typeface="等线" panose="02010600030101010101" pitchFamily="2" charset="-122"/>
                <a:cs typeface="Times New Roman" panose="02020603050405020304" pitchFamily="18" charset="0"/>
              </a:rPr>
              <a:t>skopos</a:t>
            </a:r>
            <a:r>
              <a:rPr lang="en-GB" sz="1800" kern="100" dirty="0">
                <a:effectLst/>
                <a:latin typeface="等线" panose="02010600030101010101" pitchFamily="2" charset="-122"/>
                <a:cs typeface="Times New Roman" panose="02020603050405020304" pitchFamily="18" charset="0"/>
              </a:rPr>
              <a:t> theory the purpose was more than fulfilled. According to the appropriateness theory the translator should either decline to do the translation, or should mark the text with the two words “fake news”, or submit a copy of it to a fact checker platform to enable them to take counter measures in this cyberwar.</a:t>
            </a:r>
            <a:endParaRPr lang="de-DE" sz="2000" dirty="0">
              <a:effectLst/>
              <a:ea typeface="SimSun" panose="02010600030101010101" pitchFamily="2" charset="-122"/>
            </a:endParaRPr>
          </a:p>
        </p:txBody>
      </p:sp>
    </p:spTree>
    <p:extLst>
      <p:ext uri="{BB962C8B-B14F-4D97-AF65-F5344CB8AC3E}">
        <p14:creationId xmlns:p14="http://schemas.microsoft.com/office/powerpoint/2010/main" val="2583009885"/>
      </p:ext>
    </p:extLst>
  </p:cSld>
  <p:clrMapOvr>
    <a:masterClrMapping/>
  </p:clrMapOvr>
</p:sld>
</file>

<file path=ppt/theme/theme1.xml><?xml version="1.0" encoding="utf-8"?>
<a:theme xmlns:a="http://schemas.openxmlformats.org/drawingml/2006/main" name="Kondensstreifen">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TM04033937[[fn=Kondensstreifen ]]</Template>
  <TotalTime>0</TotalTime>
  <Words>1607</Words>
  <Application>Microsoft Office PowerPoint</Application>
  <PresentationFormat>Breitbild</PresentationFormat>
  <Paragraphs>56</Paragraphs>
  <Slides>10</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等线</vt:lpstr>
      <vt:lpstr>HYShangWeiShouShuW</vt:lpstr>
      <vt:lpstr>Arial</vt:lpstr>
      <vt:lpstr>Century Gothic</vt:lpstr>
      <vt:lpstr>Kondensstreifen</vt:lpstr>
      <vt:lpstr>Appropriateness THeory</vt:lpstr>
      <vt:lpstr>Principles</vt:lpstr>
      <vt:lpstr>Ethics</vt:lpstr>
      <vt:lpstr>Ideals Ya 雅？</vt:lpstr>
      <vt:lpstr>ideology 丫头 Slave, servant or Girl?</vt:lpstr>
      <vt:lpstr>SKopos</vt:lpstr>
      <vt:lpstr>SKopos</vt:lpstr>
      <vt:lpstr>SKopos</vt:lpstr>
      <vt:lpstr>SKopos</vt:lpstr>
      <vt:lpstr>SKopos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Western Story of Ah Q</dc:title>
  <dc:creator>-</dc:creator>
  <cp:lastModifiedBy>-</cp:lastModifiedBy>
  <cp:revision>5</cp:revision>
  <dcterms:created xsi:type="dcterms:W3CDTF">2021-11-19T18:05:07Z</dcterms:created>
  <dcterms:modified xsi:type="dcterms:W3CDTF">2021-11-30T21:18:00Z</dcterms:modified>
</cp:coreProperties>
</file>