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78" r:id="rId3"/>
    <p:sldId id="273" r:id="rId5"/>
    <p:sldId id="345" r:id="rId6"/>
    <p:sldId id="346" r:id="rId7"/>
    <p:sldId id="263" r:id="rId8"/>
    <p:sldId id="347" r:id="rId9"/>
    <p:sldId id="269" r:id="rId10"/>
    <p:sldId id="296" r:id="rId11"/>
    <p:sldId id="309" r:id="rId12"/>
  </p:sldIdLst>
  <p:sldSz cx="12192000" cy="6858000"/>
  <p:notesSz cx="6858000" cy="9144000"/>
  <p:embeddedFontLst>
    <p:embeddedFont>
      <p:font typeface="Bodoni 72 Book" panose="00000400000000000000" charset="0"/>
      <p:regular r:id="rId1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0" userDrawn="1">
          <p15:clr>
            <a:srgbClr val="A4A3A4"/>
          </p15:clr>
        </p15:guide>
        <p15:guide id="2" pos="38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7F7F7F"/>
    <a:srgbClr val="404040"/>
    <a:srgbClr val="F4F5F0"/>
    <a:srgbClr val="000000"/>
    <a:srgbClr val="E7E8E5"/>
    <a:srgbClr val="E4E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7823" autoAdjust="0"/>
  </p:normalViewPr>
  <p:slideViewPr>
    <p:cSldViewPr snapToGrid="0" showGuides="1">
      <p:cViewPr varScale="1">
        <p:scale>
          <a:sx n="114" d="100"/>
          <a:sy n="114" d="100"/>
        </p:scale>
        <p:origin x="522" y="138"/>
      </p:cViewPr>
      <p:guideLst>
        <p:guide orient="horz" pos="2250"/>
        <p:guide pos="383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86335-EC70-4FE9-B5ED-95B2FCCD26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45CA4-D13A-461A-A99B-E8ACAC0E1C7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r>
              <a:rPr lang="en-US" altLang="zh-CN" dirty="0"/>
              <a:t>[-</a:t>
            </a:r>
            <a:r>
              <a:rPr lang="zh-CN" altLang="en-US" dirty="0"/>
              <a:t>婷婷</a:t>
            </a:r>
            <a:r>
              <a:rPr lang="en-US" altLang="zh-CN" dirty="0"/>
              <a:t>]</a:t>
            </a:r>
            <a:r>
              <a:rPr lang="zh-CN" altLang="en-US" dirty="0"/>
              <a:t>旗舰店</a:t>
            </a:r>
            <a:r>
              <a:rPr lang="en-US" altLang="zh-CN" dirty="0"/>
              <a:t>https://[-</a:t>
            </a:r>
            <a:r>
              <a:rPr lang="zh-CN" altLang="en-US" dirty="0"/>
              <a:t>婷婷</a:t>
            </a:r>
            <a:r>
              <a:rPr lang="en-US" altLang="zh-CN" dirty="0"/>
              <a:t>]</a:t>
            </a:r>
            <a:endParaRPr lang="en-US" altLang="zh-CN" dirty="0"/>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B466A-D7A8-428D-8868-04325B7B2E6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B466A-D7A8-428D-8868-04325B7B2E6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045CA4-D13A-461A-A99B-E8ACAC0E1C7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DB74B1-8DDB-4128-9837-BB3658DDA4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28F856-347C-49F7-A05C-381B7055234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B74B1-8DDB-4128-9837-BB3658DDA4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8F856-347C-49F7-A05C-381B7055234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4756792" y="1838198"/>
            <a:ext cx="2677407" cy="267740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矩形 5"/>
          <p:cNvSpPr/>
          <p:nvPr/>
        </p:nvSpPr>
        <p:spPr>
          <a:xfrm>
            <a:off x="4502441" y="3429000"/>
            <a:ext cx="72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6817394" y="2362200"/>
            <a:ext cx="72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888" y="2441593"/>
            <a:ext cx="1193953" cy="556355"/>
          </a:xfrm>
          <a:prstGeom prst="rect">
            <a:avLst/>
          </a:prstGeom>
          <a:ln>
            <a:noFill/>
          </a:ln>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5464" y="3406045"/>
            <a:ext cx="1193953" cy="556355"/>
          </a:xfrm>
          <a:prstGeom prst="rect">
            <a:avLst/>
          </a:prstGeom>
          <a:ln>
            <a:noFill/>
          </a:ln>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59333" y="1372720"/>
            <a:ext cx="1070517" cy="628180"/>
          </a:xfrm>
          <a:prstGeom prst="rect">
            <a:avLst/>
          </a:prstGeom>
        </p:spPr>
      </p:pic>
      <p:pic>
        <p:nvPicPr>
          <p:cNvPr id="2" name="小旭音乐 - 柳桥春曲">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cstate="print"/>
          <a:stretch>
            <a:fillRect/>
          </a:stretch>
        </p:blipFill>
        <p:spPr>
          <a:xfrm>
            <a:off x="5673393" y="-1104900"/>
            <a:ext cx="609600" cy="609600"/>
          </a:xfrm>
          <a:prstGeom prst="rect">
            <a:avLst/>
          </a:prstGeom>
        </p:spPr>
      </p:pic>
      <p:sp>
        <p:nvSpPr>
          <p:cNvPr id="3" name="文本框 2"/>
          <p:cNvSpPr txBox="1"/>
          <p:nvPr/>
        </p:nvSpPr>
        <p:spPr>
          <a:xfrm>
            <a:off x="2118995" y="2132330"/>
            <a:ext cx="7954645" cy="1938020"/>
          </a:xfrm>
          <a:prstGeom prst="rect">
            <a:avLst/>
          </a:prstGeom>
          <a:noFill/>
        </p:spPr>
        <p:txBody>
          <a:bodyPr wrap="square" rtlCol="0">
            <a:spAutoFit/>
          </a:bodyPr>
          <a:p>
            <a:pPr algn="ctr">
              <a:lnSpc>
                <a:spcPct val="150000"/>
              </a:lnSpc>
            </a:pPr>
            <a:r>
              <a:rPr lang="en-US" altLang="zh-CN" sz="4000" b="1">
                <a:latin typeface="楷体" charset="0"/>
                <a:ea typeface="楷体" charset="0"/>
                <a:cs typeface="楷体" charset="0"/>
              </a:rPr>
              <a:t>Worship:Chinese Incense Culture</a:t>
            </a:r>
            <a:endParaRPr lang="en-US" altLang="zh-CN" sz="4000" b="1">
              <a:latin typeface="楷体" charset="0"/>
              <a:ea typeface="楷体" charset="0"/>
              <a:cs typeface="楷体" charset="0"/>
            </a:endParaRPr>
          </a:p>
          <a:p>
            <a:pPr algn="ctr">
              <a:lnSpc>
                <a:spcPct val="150000"/>
              </a:lnSpc>
            </a:pPr>
            <a:r>
              <a:rPr lang="zh-CN" altLang="en-US" sz="4000" b="1">
                <a:latin typeface="楷体" charset="0"/>
                <a:ea typeface="楷体" charset="0"/>
                <a:cs typeface="楷体" charset="0"/>
              </a:rPr>
              <a:t>中国香文化</a:t>
            </a:r>
            <a:endParaRPr lang="zh-CN" altLang="en-US" sz="4000" b="1">
              <a:latin typeface="楷体" charset="0"/>
              <a:ea typeface="楷体" charset="0"/>
              <a:cs typeface="楷体"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3500"/>
                            </p:stCondLst>
                            <p:childTnLst>
                              <p:par>
                                <p:cTn id="21" presetID="1" presetClass="mediacall" presetSubtype="0" fill="hold" nodeType="afterEffect">
                                  <p:stCondLst>
                                    <p:cond delay="0"/>
                                  </p:stCondLst>
                                  <p:childTnLst>
                                    <p:cmd type="call" cmd="playFrom(0.0)">
                                      <p:cBhvr>
                                        <p:cTn id="2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8253" y="1460228"/>
            <a:ext cx="9791700" cy="431314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782310" y="1706245"/>
            <a:ext cx="4923155" cy="681990"/>
          </a:xfrm>
          <a:prstGeom prst="rect">
            <a:avLst/>
          </a:prstGeom>
        </p:spPr>
        <p:txBody>
          <a:bodyPr wrap="square">
            <a:spAutoFit/>
            <a:scene3d>
              <a:camera prst="orthographicFront"/>
              <a:lightRig rig="threePt" dir="t"/>
            </a:scene3d>
            <a:sp3d contourW="254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3200" b="1"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A Timeless Tradition</a:t>
            </a:r>
            <a:endParaRPr lang="zh-CN" altLang="en-US" sz="3200" b="1"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pic>
        <p:nvPicPr>
          <p:cNvPr id="4" name="图片 3" descr="07194ddc37c1f55dd03bf0b887ba3233"/>
          <p:cNvPicPr>
            <a:picLocks noChangeAspect="1"/>
          </p:cNvPicPr>
          <p:nvPr/>
        </p:nvPicPr>
        <p:blipFill>
          <a:blip r:embed="rId1"/>
          <a:srcRect l="16" t="6546" r="-16" b="20148"/>
          <a:stretch>
            <a:fillRect/>
          </a:stretch>
        </p:blipFill>
        <p:spPr>
          <a:xfrm>
            <a:off x="1360170" y="1102995"/>
            <a:ext cx="3857625" cy="5027295"/>
          </a:xfrm>
          <a:prstGeom prst="rect">
            <a:avLst/>
          </a:prstGeom>
        </p:spPr>
      </p:pic>
      <p:sp>
        <p:nvSpPr>
          <p:cNvPr id="5" name="文本框 4"/>
          <p:cNvSpPr txBox="1"/>
          <p:nvPr/>
        </p:nvSpPr>
        <p:spPr>
          <a:xfrm>
            <a:off x="5692140" y="2498725"/>
            <a:ext cx="5103495" cy="3046095"/>
          </a:xfrm>
          <a:prstGeom prst="rect">
            <a:avLst/>
          </a:prstGeom>
          <a:noFill/>
        </p:spPr>
        <p:txBody>
          <a:bodyPr wrap="square" rtlCol="0">
            <a:spAutoFit/>
          </a:bodyPr>
          <a:p>
            <a:pPr marL="285750" indent="-285750">
              <a:buFont typeface="Arial" panose="020B0704020202020204" pitchFamily="34" charset="0"/>
              <a:buChar char="•"/>
            </a:pPr>
            <a:r>
              <a:rPr lang="zh-CN" altLang="en-US" sz="2400">
                <a:latin typeface="Bodoni 72 Book" panose="00000400000000000000" charset="0"/>
                <a:cs typeface="Bodoni 72 Book" panose="00000400000000000000" charset="0"/>
              </a:rPr>
              <a:t>An essential part of Chinese life for thousands of years</a:t>
            </a:r>
            <a:endParaRPr lang="zh-CN" altLang="en-US" sz="2400">
              <a:latin typeface="Bodoni 72 Book" panose="00000400000000000000" charset="0"/>
              <a:cs typeface="Bodoni 72 Book" panose="00000400000000000000" charset="0"/>
            </a:endParaRPr>
          </a:p>
          <a:p>
            <a:endParaRPr lang="zh-CN" altLang="en-US" sz="2400">
              <a:latin typeface="Bodoni 72 Book" panose="00000400000000000000" charset="0"/>
              <a:cs typeface="Bodoni 72 Book" panose="00000400000000000000" charset="0"/>
            </a:endParaRPr>
          </a:p>
          <a:p>
            <a:pPr marL="285750" indent="-285750">
              <a:buFont typeface="Arial" panose="020B0704020202020204" pitchFamily="34" charset="0"/>
              <a:buChar char="•"/>
            </a:pPr>
            <a:r>
              <a:rPr lang="zh-CN" altLang="en-US" sz="2400">
                <a:latin typeface="Bodoni 72 Book" panose="00000400000000000000" charset="0"/>
                <a:cs typeface="Bodoni 72 Book" panose="00000400000000000000" charset="0"/>
              </a:rPr>
              <a:t>Used in rituals, medicine, and daily relaxation</a:t>
            </a:r>
            <a:endParaRPr lang="zh-CN" altLang="en-US" sz="2400">
              <a:latin typeface="Bodoni 72 Book" panose="00000400000000000000" charset="0"/>
              <a:cs typeface="Bodoni 72 Book" panose="00000400000000000000" charset="0"/>
            </a:endParaRPr>
          </a:p>
          <a:p>
            <a:endParaRPr lang="zh-CN" altLang="en-US" sz="2400">
              <a:latin typeface="Bodoni 72 Book" panose="00000400000000000000" charset="0"/>
              <a:cs typeface="Bodoni 72 Book" panose="00000400000000000000" charset="0"/>
            </a:endParaRPr>
          </a:p>
          <a:p>
            <a:pPr marL="285750" indent="-285750">
              <a:buFont typeface="Arial" panose="020B0704020202020204" pitchFamily="34" charset="0"/>
              <a:buChar char="•"/>
            </a:pPr>
            <a:r>
              <a:rPr lang="zh-CN" altLang="en-US" sz="2400">
                <a:latin typeface="Bodoni 72 Book" panose="00000400000000000000" charset="0"/>
                <a:cs typeface="Bodoni 72 Book" panose="00000400000000000000" charset="0"/>
              </a:rPr>
              <a:t>Symbol of tradition, well-being, and artistic inspiration</a:t>
            </a:r>
            <a:endParaRPr lang="zh-CN" altLang="en-US" sz="2400">
              <a:latin typeface="Bodoni 72 Book" panose="00000400000000000000" charset="0"/>
              <a:cs typeface="Bodoni 72 Book" panose="000004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t="17081"/>
          <a:stretch>
            <a:fillRect/>
          </a:stretch>
        </p:blipFill>
        <p:spPr>
          <a:xfrm>
            <a:off x="495300" y="536575"/>
            <a:ext cx="11182350" cy="5847080"/>
          </a:xfrm>
          <a:prstGeom prst="rect">
            <a:avLst/>
          </a:prstGeom>
        </p:spPr>
      </p:pic>
      <p:sp>
        <p:nvSpPr>
          <p:cNvPr id="3" name="文本框 2"/>
          <p:cNvSpPr txBox="1"/>
          <p:nvPr/>
        </p:nvSpPr>
        <p:spPr>
          <a:xfrm>
            <a:off x="3100070" y="649605"/>
            <a:ext cx="6210935" cy="645160"/>
          </a:xfrm>
          <a:prstGeom prst="rect">
            <a:avLst/>
          </a:prstGeom>
          <a:noFill/>
        </p:spPr>
        <p:txBody>
          <a:bodyPr wrap="square" rtlCol="0">
            <a:spAutoFit/>
          </a:bodyPr>
          <a:p>
            <a:pPr algn="ctr"/>
            <a:r>
              <a:rPr lang="zh-CN" altLang="en-US" sz="3600">
                <a:latin typeface="Big Caslon" panose="02000603090000020003" charset="0"/>
                <a:ea typeface="等线" charset="0"/>
                <a:cs typeface="Big Caslon" panose="02000603090000020003" charset="0"/>
              </a:rPr>
              <a:t>History of Chinese Incense</a:t>
            </a:r>
            <a:endParaRPr lang="zh-CN" altLang="en-US" sz="3600">
              <a:latin typeface="Big Caslon" panose="02000603090000020003" charset="0"/>
              <a:ea typeface="等线" charset="0"/>
              <a:cs typeface="Big Caslon" panose="02000603090000020003" charset="0"/>
            </a:endParaRPr>
          </a:p>
        </p:txBody>
      </p:sp>
      <p:sp>
        <p:nvSpPr>
          <p:cNvPr id="5" name="文本框 4"/>
          <p:cNvSpPr txBox="1"/>
          <p:nvPr/>
        </p:nvSpPr>
        <p:spPr>
          <a:xfrm>
            <a:off x="3498850" y="1607185"/>
            <a:ext cx="7795260" cy="4399915"/>
          </a:xfrm>
          <a:prstGeom prst="rect">
            <a:avLst/>
          </a:prstGeom>
          <a:noFill/>
        </p:spPr>
        <p:txBody>
          <a:bodyPr wrap="square" rtlCol="0">
            <a:spAutoFit/>
          </a:bodyPr>
          <a:p>
            <a:pPr marL="285750" indent="-285750">
              <a:buFont typeface="Arial" panose="020B0704020202020204" pitchFamily="34" charset="0"/>
              <a:buChar char="•"/>
            </a:pPr>
            <a:r>
              <a:rPr lang="zh-CN" altLang="en-US"/>
              <a:t> </a:t>
            </a:r>
            <a:r>
              <a:rPr lang="zh-CN" altLang="en-US" sz="2000">
                <a:latin typeface="Kefa Regular" panose="02000506000000020004" charset="0"/>
                <a:ea typeface="楷体" charset="0"/>
                <a:cs typeface="Kefa Regular" panose="02000506000000020004" charset="0"/>
              </a:rPr>
              <a:t>Shang &amp; Zhou Dynasties</a:t>
            </a:r>
            <a:endParaRPr lang="zh-CN" altLang="en-US" sz="2000">
              <a:latin typeface="Kefa Regular" panose="02000506000000020004" charset="0"/>
              <a:ea typeface="楷体" charset="0"/>
              <a:cs typeface="Kefa Regular" panose="02000506000000020004" charset="0"/>
            </a:endParaRPr>
          </a:p>
          <a:p>
            <a:pPr marL="285750" indent="-285750">
              <a:buFont typeface="Arial" panose="020B0704020202020204" pitchFamily="34" charset="0"/>
              <a:buChar char="•"/>
            </a:pPr>
            <a:endParaRPr lang="zh-CN" altLang="en-US" sz="2000">
              <a:latin typeface="Kefa Regular" panose="02000506000000020004" charset="0"/>
              <a:ea typeface="楷体" charset="0"/>
              <a:cs typeface="Kefa Regular" panose="02000506000000020004" charset="0"/>
            </a:endParaRPr>
          </a:p>
          <a:p>
            <a:r>
              <a:rPr lang="zh-CN" altLang="en-US" sz="2000">
                <a:latin typeface="Kefa Regular" panose="02000506000000020004" charset="0"/>
                <a:ea typeface="楷体" charset="0"/>
                <a:cs typeface="Kefa Regular" panose="02000506000000020004" charset="0"/>
              </a:rPr>
              <a:t></a:t>
            </a:r>
            <a:r>
              <a:rPr lang="en-US" altLang="zh-CN" sz="2000">
                <a:latin typeface="Kefa Regular" panose="02000506000000020004" charset="0"/>
                <a:ea typeface="楷体" charset="0"/>
                <a:cs typeface="Kefa Regular" panose="02000506000000020004" charset="0"/>
              </a:rPr>
              <a:t>   </a:t>
            </a:r>
            <a:r>
              <a:rPr lang="zh-CN" altLang="en-US" sz="2000">
                <a:latin typeface="Kefa Regular" panose="02000506000000020004" charset="0"/>
                <a:ea typeface="楷体" charset="0"/>
                <a:cs typeface="Kefa Regular" panose="02000506000000020004" charset="0"/>
              </a:rPr>
              <a:t>Used in sacrificial rituals for communication with gods and ancestors.</a:t>
            </a:r>
            <a:endParaRPr lang="zh-CN" altLang="en-US" sz="2000">
              <a:latin typeface="Kefa Regular" panose="02000506000000020004" charset="0"/>
              <a:ea typeface="楷体" charset="0"/>
              <a:cs typeface="Kefa Regular" panose="02000506000000020004" charset="0"/>
            </a:endParaRPr>
          </a:p>
          <a:p>
            <a:r>
              <a:rPr lang="zh-CN" altLang="en-US" sz="2000">
                <a:latin typeface="Kefa Regular" panose="02000506000000020004" charset="0"/>
                <a:ea typeface="楷体" charset="0"/>
                <a:cs typeface="Kefa Regular" panose="02000506000000020004" charset="0"/>
              </a:rPr>
              <a:t></a:t>
            </a:r>
            <a:r>
              <a:rPr lang="en-US" altLang="zh-CN" sz="2000">
                <a:latin typeface="Kefa Regular" panose="02000506000000020004" charset="0"/>
                <a:ea typeface="楷体" charset="0"/>
                <a:cs typeface="Kefa Regular" panose="02000506000000020004" charset="0"/>
              </a:rPr>
              <a:t>   </a:t>
            </a:r>
            <a:r>
              <a:rPr lang="zh-CN" altLang="en-US" sz="2000">
                <a:latin typeface="Kefa Regular" panose="02000506000000020004" charset="0"/>
                <a:ea typeface="楷体" charset="0"/>
                <a:cs typeface="Kefa Regular" panose="02000506000000020004" charset="0"/>
              </a:rPr>
              <a:t>Early incense burners appeared.</a:t>
            </a:r>
            <a:endParaRPr lang="zh-CN" altLang="en-US" sz="2000">
              <a:latin typeface="Kefa Regular" panose="02000506000000020004" charset="0"/>
              <a:ea typeface="楷体" charset="0"/>
              <a:cs typeface="Kefa Regular" panose="02000506000000020004" charset="0"/>
            </a:endParaRPr>
          </a:p>
          <a:p>
            <a:endParaRPr lang="zh-CN" altLang="en-US" sz="2000">
              <a:latin typeface="Kefa Regular" panose="02000506000000020004" charset="0"/>
              <a:ea typeface="楷体" charset="0"/>
              <a:cs typeface="Kefa Regular" panose="02000506000000020004" charset="0"/>
            </a:endParaRPr>
          </a:p>
          <a:p>
            <a:endParaRPr lang="zh-CN" altLang="en-US" sz="2000">
              <a:latin typeface="Kefa Regular" panose="02000506000000020004" charset="0"/>
              <a:ea typeface="楷体" charset="0"/>
              <a:cs typeface="Kefa Regular" panose="02000506000000020004" charset="0"/>
            </a:endParaRPr>
          </a:p>
          <a:p>
            <a:endParaRPr lang="zh-CN" altLang="en-US" sz="2000">
              <a:latin typeface="Kefa Regular" panose="02000506000000020004" charset="0"/>
              <a:ea typeface="楷体" charset="0"/>
              <a:cs typeface="Kefa Regular" panose="02000506000000020004" charset="0"/>
            </a:endParaRPr>
          </a:p>
          <a:p>
            <a:pPr marL="342900" indent="-342900">
              <a:buFont typeface="Arial" panose="020B0704020202020204" pitchFamily="34" charset="0"/>
              <a:buChar char="•"/>
            </a:pPr>
            <a:r>
              <a:rPr lang="zh-CN" altLang="en-US" sz="2000">
                <a:latin typeface="Kefa Regular" panose="02000506000000020004" charset="0"/>
                <a:ea typeface="楷体" charset="0"/>
                <a:cs typeface="Kefa Regular" panose="02000506000000020004" charset="0"/>
                <a:sym typeface="+mn-ea"/>
              </a:rPr>
              <a:t>Han Dynasty (206 BC–220 AD)</a:t>
            </a:r>
            <a:endParaRPr lang="zh-CN" altLang="en-US" sz="2000">
              <a:latin typeface="Kefa Regular" panose="02000506000000020004" charset="0"/>
              <a:ea typeface="楷体" charset="0"/>
              <a:cs typeface="Kefa Regular" panose="02000506000000020004" charset="0"/>
              <a:sym typeface="+mn-ea"/>
            </a:endParaRPr>
          </a:p>
          <a:p>
            <a:pPr marL="342900" indent="-342900">
              <a:buFont typeface="Arial" panose="020B0704020202020204" pitchFamily="34" charset="0"/>
              <a:buChar char="•"/>
            </a:pPr>
            <a:endParaRPr lang="zh-CN" altLang="en-US" sz="2000">
              <a:latin typeface="Kefa Regular" panose="02000506000000020004" charset="0"/>
              <a:ea typeface="楷体" charset="0"/>
              <a:cs typeface="Kefa Regular" panose="02000506000000020004" charset="0"/>
            </a:endParaRPr>
          </a:p>
          <a:p>
            <a:r>
              <a:rPr lang="zh-CN" altLang="en-US" sz="2000">
                <a:latin typeface="Kefa Regular" panose="02000506000000020004" charset="0"/>
                <a:ea typeface="楷体" charset="0"/>
                <a:cs typeface="Kefa Regular" panose="02000506000000020004" charset="0"/>
                <a:sym typeface="+mn-ea"/>
              </a:rPr>
              <a:t>Buddhism introduced incense to temples for worship.</a:t>
            </a:r>
            <a:endParaRPr lang="zh-CN" altLang="en-US" sz="2000">
              <a:latin typeface="Kefa Regular" panose="02000506000000020004" charset="0"/>
              <a:ea typeface="楷体" charset="0"/>
              <a:cs typeface="Kefa Regular" panose="02000506000000020004" charset="0"/>
            </a:endParaRPr>
          </a:p>
          <a:p>
            <a:r>
              <a:rPr lang="zh-CN" altLang="en-US" sz="2000">
                <a:latin typeface="Kefa Regular" panose="02000506000000020004" charset="0"/>
                <a:ea typeface="楷体" charset="0"/>
                <a:cs typeface="Kefa Regular" panose="02000506000000020004" charset="0"/>
                <a:sym typeface="+mn-ea"/>
              </a:rPr>
              <a:t>Incense became part of daily life (e.g., scenting clothes, homes).</a:t>
            </a:r>
            <a:endParaRPr lang="zh-CN" altLang="en-US" sz="2000">
              <a:latin typeface="Kefa Regular" panose="02000506000000020004" charset="0"/>
              <a:ea typeface="楷体" charset="0"/>
              <a:cs typeface="Kefa Regular" panose="02000506000000020004" charset="0"/>
            </a:endParaRPr>
          </a:p>
          <a:p>
            <a:r>
              <a:rPr lang="zh-CN" altLang="en-US" sz="2000">
                <a:latin typeface="Kefa Regular" panose="02000506000000020004" charset="0"/>
                <a:ea typeface="楷体" charset="0"/>
                <a:cs typeface="Kefa Regular" panose="02000506000000020004" charset="0"/>
                <a:sym typeface="+mn-ea"/>
              </a:rPr>
              <a:t>Early medical use recorded in ancient texts.</a:t>
            </a:r>
            <a:endParaRPr lang="zh-CN" altLang="en-US" sz="2000">
              <a:latin typeface="Kefa Regular" panose="02000506000000020004" charset="0"/>
              <a:ea typeface="楷体" charset="0"/>
              <a:cs typeface="Kefa Regular" panose="02000506000000020004" charset="0"/>
            </a:endParaRPr>
          </a:p>
          <a:p>
            <a:r>
              <a:rPr lang="zh-CN" altLang="en-US" sz="2000">
                <a:latin typeface="Kefa Regular" panose="02000506000000020004" charset="0"/>
                <a:ea typeface="楷体" charset="0"/>
                <a:cs typeface="Kefa Regular" panose="02000506000000020004" charset="0"/>
                <a:sym typeface="+mn-ea"/>
              </a:rPr>
              <a:t> </a:t>
            </a:r>
            <a:endParaRPr lang="zh-CN" altLang="en-US" sz="2000">
              <a:latin typeface="Kefa Regular" panose="02000506000000020004" charset="0"/>
              <a:ea typeface="楷体" charset="0"/>
              <a:cs typeface="Kefa Regular" panose="02000506000000020004" charset="0"/>
            </a:endParaRPr>
          </a:p>
        </p:txBody>
      </p:sp>
      <p:pic>
        <p:nvPicPr>
          <p:cNvPr id="6" name="图片 5" descr="52773d7b9fc459ec7231e036a37a3da4"/>
          <p:cNvPicPr>
            <a:picLocks noChangeAspect="1"/>
          </p:cNvPicPr>
          <p:nvPr/>
        </p:nvPicPr>
        <p:blipFill>
          <a:blip r:embed="rId3"/>
          <a:stretch>
            <a:fillRect/>
          </a:stretch>
        </p:blipFill>
        <p:spPr>
          <a:xfrm>
            <a:off x="997585" y="1405890"/>
            <a:ext cx="2147570" cy="2147570"/>
          </a:xfrm>
          <a:prstGeom prst="rect">
            <a:avLst/>
          </a:prstGeom>
        </p:spPr>
      </p:pic>
      <p:pic>
        <p:nvPicPr>
          <p:cNvPr id="9" name="图片 8" descr="2a09cf8b492afa74a7f6d53e22398c7d"/>
          <p:cNvPicPr>
            <a:picLocks noChangeAspect="1"/>
          </p:cNvPicPr>
          <p:nvPr/>
        </p:nvPicPr>
        <p:blipFill>
          <a:blip r:embed="rId4"/>
          <a:srcRect t="9449" b="11330"/>
          <a:stretch>
            <a:fillRect/>
          </a:stretch>
        </p:blipFill>
        <p:spPr>
          <a:xfrm>
            <a:off x="997585" y="3664585"/>
            <a:ext cx="2180590" cy="2597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t="17081"/>
          <a:stretch>
            <a:fillRect/>
          </a:stretch>
        </p:blipFill>
        <p:spPr>
          <a:xfrm>
            <a:off x="495300" y="536575"/>
            <a:ext cx="11182350" cy="5847080"/>
          </a:xfrm>
          <a:prstGeom prst="rect">
            <a:avLst/>
          </a:prstGeom>
        </p:spPr>
      </p:pic>
      <p:sp>
        <p:nvSpPr>
          <p:cNvPr id="5" name="文本框 4"/>
          <p:cNvSpPr txBox="1"/>
          <p:nvPr/>
        </p:nvSpPr>
        <p:spPr>
          <a:xfrm>
            <a:off x="3498850" y="903605"/>
            <a:ext cx="7795260" cy="5015865"/>
          </a:xfrm>
          <a:prstGeom prst="rect">
            <a:avLst/>
          </a:prstGeom>
          <a:noFill/>
        </p:spPr>
        <p:txBody>
          <a:bodyPr wrap="square" rtlCol="0">
            <a:spAutoFit/>
          </a:bodyPr>
          <a:p>
            <a:pPr marL="285750" indent="-285750">
              <a:buFont typeface="Arial" panose="020B0704020202020204" pitchFamily="34" charset="0"/>
              <a:buChar char="•"/>
            </a:pPr>
            <a:r>
              <a:rPr lang="zh-CN" altLang="en-US"/>
              <a:t> </a:t>
            </a:r>
            <a:r>
              <a:rPr lang="zh-CN" altLang="en-US" sz="2000">
                <a:latin typeface="Kefa Regular" panose="02000506000000020004" charset="0"/>
                <a:ea typeface="楷体" charset="0"/>
                <a:cs typeface="Kefa Regular" panose="02000506000000020004" charset="0"/>
              </a:rPr>
              <a:t>Tang &amp; Song Dynasties (618–1279 AD)</a:t>
            </a:r>
            <a:endParaRPr lang="zh-CN" altLang="en-US" sz="2000">
              <a:latin typeface="Kefa Regular" panose="02000506000000020004" charset="0"/>
              <a:ea typeface="楷体" charset="0"/>
              <a:cs typeface="Kefa Regular" panose="02000506000000020004" charset="0"/>
            </a:endParaRPr>
          </a:p>
          <a:p>
            <a:pPr indent="0">
              <a:buFont typeface="Arial" panose="020B0704020202020204" pitchFamily="34" charset="0"/>
              <a:buNone/>
            </a:pPr>
            <a:r>
              <a:rPr lang="zh-CN" altLang="en-US" sz="2000">
                <a:latin typeface="Kefa Regular" panose="02000506000000020004" charset="0"/>
                <a:ea typeface="楷体" charset="0"/>
                <a:cs typeface="Kefa Regular" panose="02000506000000020004" charset="0"/>
              </a:rPr>
              <a:t>Golden age of incense culture.</a:t>
            </a:r>
            <a:endParaRPr lang="zh-CN" altLang="en-US" sz="2000">
              <a:latin typeface="Kefa Regular" panose="02000506000000020004" charset="0"/>
              <a:ea typeface="楷体" charset="0"/>
              <a:cs typeface="Kefa Regular" panose="02000506000000020004" charset="0"/>
            </a:endParaRPr>
          </a:p>
          <a:p>
            <a:pPr indent="0">
              <a:buFont typeface="Arial" panose="020B0704020202020204" pitchFamily="34" charset="0"/>
              <a:buNone/>
            </a:pPr>
            <a:r>
              <a:rPr lang="zh-CN" altLang="en-US" sz="2000">
                <a:latin typeface="Kefa Regular" panose="02000506000000020004" charset="0"/>
                <a:ea typeface="楷体" charset="0"/>
                <a:cs typeface="Kefa Regular" panose="02000506000000020004" charset="0"/>
              </a:rPr>
              <a:t>Incense appreciation</a:t>
            </a:r>
            <a:r>
              <a:rPr lang="en-US" altLang="zh-CN" sz="2000">
                <a:latin typeface="Kefa Regular" panose="02000506000000020004" charset="0"/>
                <a:ea typeface="楷体" charset="0"/>
                <a:cs typeface="Kefa Regular" panose="02000506000000020004" charset="0"/>
              </a:rPr>
              <a:t> </a:t>
            </a:r>
            <a:r>
              <a:rPr lang="zh-CN" altLang="en-US" sz="2000">
                <a:latin typeface="Kefa Regular" panose="02000506000000020004" charset="0"/>
                <a:ea typeface="楷体" charset="0"/>
                <a:cs typeface="Kefa Regular" panose="02000506000000020004" charset="0"/>
              </a:rPr>
              <a:t>became a refined hobby for scholars.</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Development of various incense types (powder, coils, pastes).</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Trade expanded, exotic spices like sandalwood &amp; aloeswood were imported.</a:t>
            </a:r>
            <a:endParaRPr lang="zh-CN" altLang="en-US" sz="2000">
              <a:latin typeface="Kefa Regular" panose="02000506000000020004" charset="0"/>
              <a:ea typeface="楷体" charset="0"/>
              <a:cs typeface="Kefa Regular" panose="02000506000000020004" charset="0"/>
            </a:endParaRPr>
          </a:p>
          <a:p>
            <a:pPr indent="0">
              <a:buNone/>
            </a:pPr>
            <a:endParaRPr lang="zh-CN" altLang="en-US" sz="2000">
              <a:latin typeface="Kefa Regular" panose="02000506000000020004" charset="0"/>
              <a:ea typeface="楷体" charset="0"/>
              <a:cs typeface="Kefa Regular" panose="02000506000000020004" charset="0"/>
            </a:endParaRPr>
          </a:p>
          <a:p>
            <a:pPr marL="285750" indent="-285750">
              <a:buFont typeface="Arial" panose="020B0704020202020204" pitchFamily="34" charset="0"/>
              <a:buChar char="•"/>
            </a:pPr>
            <a:r>
              <a:rPr lang="zh-CN" altLang="en-US" sz="2000">
                <a:latin typeface="Kefa Regular" panose="02000506000000020004" charset="0"/>
                <a:ea typeface="楷体" charset="0"/>
                <a:cs typeface="Kefa Regular" panose="02000506000000020004" charset="0"/>
              </a:rPr>
              <a:t>Ming &amp; Qing Dynasties (1368–1912 AD)</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Incense culture fully integrated into religious and social life.</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More elaborate incense burners and ritual practices emerged.</a:t>
            </a:r>
            <a:endParaRPr lang="zh-CN" altLang="en-US" sz="2000">
              <a:latin typeface="Kefa Regular" panose="02000506000000020004" charset="0"/>
              <a:ea typeface="楷体" charset="0"/>
              <a:cs typeface="Kefa Regular" panose="02000506000000020004" charset="0"/>
            </a:endParaRPr>
          </a:p>
          <a:p>
            <a:pPr indent="0" algn="l">
              <a:buNone/>
            </a:pPr>
            <a:r>
              <a:rPr lang="zh-CN" altLang="en-US" sz="2000">
                <a:latin typeface="Kefa Regular" panose="02000506000000020004" charset="0"/>
                <a:ea typeface="楷体" charset="0"/>
                <a:cs typeface="Kefa Regular" panose="02000506000000020004" charset="0"/>
              </a:rPr>
              <a:t>Used in Traditional Chinese Medicine (TCM) for healing.</a:t>
            </a:r>
            <a:endParaRPr lang="zh-CN" altLang="en-US" sz="2000">
              <a:latin typeface="Kefa Regular" panose="02000506000000020004" charset="0"/>
              <a:ea typeface="楷体" charset="0"/>
              <a:cs typeface="Kefa Regular" panose="02000506000000020004" charset="0"/>
            </a:endParaRPr>
          </a:p>
          <a:p>
            <a:pPr indent="0" algn="l">
              <a:buNone/>
            </a:pPr>
            <a:endParaRPr lang="zh-CN" altLang="en-US" sz="2000">
              <a:latin typeface="Kefa Regular" panose="02000506000000020004" charset="0"/>
              <a:ea typeface="楷体" charset="0"/>
              <a:cs typeface="Kefa Regular" panose="02000506000000020004" charset="0"/>
            </a:endParaRPr>
          </a:p>
          <a:p>
            <a:pPr marL="285750" indent="-285750">
              <a:buFont typeface="Arial" panose="020B0704020202020204" pitchFamily="34" charset="0"/>
              <a:buChar char="•"/>
            </a:pPr>
            <a:r>
              <a:rPr lang="zh-CN" altLang="en-US" sz="2000">
                <a:latin typeface="Kefa Regular" panose="02000506000000020004" charset="0"/>
                <a:ea typeface="楷体" charset="0"/>
                <a:cs typeface="Kefa Regular" panose="02000506000000020004" charset="0"/>
              </a:rPr>
              <a:t> Modern Times </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Incense remains important in Buddhism, Daoism, Confucianism.</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Revival of incense appreciation culture (tea ceremonies, wellness).</a:t>
            </a:r>
            <a:endParaRPr lang="zh-CN" altLang="en-US" sz="2000">
              <a:latin typeface="Kefa Regular" panose="02000506000000020004" charset="0"/>
              <a:ea typeface="楷体" charset="0"/>
              <a:cs typeface="Kefa Regular" panose="02000506000000020004" charset="0"/>
            </a:endParaRPr>
          </a:p>
          <a:p>
            <a:pPr indent="0">
              <a:buNone/>
            </a:pPr>
            <a:r>
              <a:rPr lang="zh-CN" altLang="en-US" sz="2000">
                <a:latin typeface="Kefa Regular" panose="02000506000000020004" charset="0"/>
                <a:ea typeface="楷体" charset="0"/>
                <a:cs typeface="Kefa Regular" panose="02000506000000020004" charset="0"/>
              </a:rPr>
              <a:t>Used in aromatherapy &amp; home decoration.</a:t>
            </a:r>
            <a:endParaRPr lang="zh-CN" altLang="en-US" sz="2000">
              <a:latin typeface="Kefa Regular" panose="02000506000000020004" charset="0"/>
              <a:ea typeface="楷体" charset="0"/>
              <a:cs typeface="Kefa Regular" panose="02000506000000020004" charset="0"/>
            </a:endParaRPr>
          </a:p>
        </p:txBody>
      </p:sp>
      <p:pic>
        <p:nvPicPr>
          <p:cNvPr id="2" name="图片 1" descr="8e305c6a8f012b089fbe020014243a71"/>
          <p:cNvPicPr>
            <a:picLocks noChangeAspect="1"/>
          </p:cNvPicPr>
          <p:nvPr/>
        </p:nvPicPr>
        <p:blipFill>
          <a:blip r:embed="rId3"/>
          <a:srcRect t="25078"/>
          <a:stretch>
            <a:fillRect/>
          </a:stretch>
        </p:blipFill>
        <p:spPr>
          <a:xfrm>
            <a:off x="1007745" y="1028700"/>
            <a:ext cx="2149475" cy="2400300"/>
          </a:xfrm>
          <a:prstGeom prst="rect">
            <a:avLst/>
          </a:prstGeom>
        </p:spPr>
      </p:pic>
      <p:pic>
        <p:nvPicPr>
          <p:cNvPr id="7" name="图片 6" descr="adb50de530ea549235643ba285165152"/>
          <p:cNvPicPr>
            <a:picLocks noChangeAspect="1"/>
          </p:cNvPicPr>
          <p:nvPr/>
        </p:nvPicPr>
        <p:blipFill>
          <a:blip r:embed="rId4"/>
          <a:srcRect l="16080" r="17120"/>
          <a:stretch>
            <a:fillRect/>
          </a:stretch>
        </p:blipFill>
        <p:spPr>
          <a:xfrm>
            <a:off x="993140" y="3858895"/>
            <a:ext cx="2152015" cy="2148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a:spLocks noChangeAspect="1"/>
          </p:cNvSpPr>
          <p:nvPr/>
        </p:nvSpPr>
        <p:spPr>
          <a:xfrm>
            <a:off x="1523365" y="889635"/>
            <a:ext cx="3524250" cy="3524250"/>
          </a:xfrm>
          <a:prstGeom prst="ellipse">
            <a:avLst/>
          </a:pr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a:spLocks noChangeAspect="1"/>
          </p:cNvSpPr>
          <p:nvPr/>
        </p:nvSpPr>
        <p:spPr>
          <a:xfrm>
            <a:off x="6803390" y="889635"/>
            <a:ext cx="3524250" cy="3524250"/>
          </a:xfrm>
          <a:prstGeom prst="ellipse">
            <a:avLst/>
          </a:prstGeom>
          <a:blipFill rotWithShape="1">
            <a:blip r:embed="rId2"/>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523365" y="5186680"/>
            <a:ext cx="3524250" cy="758190"/>
          </a:xfrm>
          <a:prstGeom prst="rect">
            <a:avLst/>
          </a:prstGeom>
          <a:noFill/>
        </p:spPr>
        <p:txBody>
          <a:bodyPr wrap="square" rtlCol="0">
            <a:noAutofit/>
          </a:bodyPr>
          <a:p>
            <a:pPr algn="ctr"/>
            <a:r>
              <a:rPr lang="zh-CN" altLang="en-US" sz="4000">
                <a:latin typeface="Avenir Book" panose="02000503020000020003" charset="0"/>
                <a:cs typeface="Avenir Book" panose="02000503020000020003" charset="0"/>
              </a:rPr>
              <a:t>Stick Incense</a:t>
            </a:r>
            <a:endParaRPr lang="zh-CN" altLang="en-US" sz="4000">
              <a:latin typeface="Avenir Book" panose="02000503020000020003" charset="0"/>
              <a:cs typeface="Avenir Book" panose="02000503020000020003" charset="0"/>
            </a:endParaRPr>
          </a:p>
        </p:txBody>
      </p:sp>
      <p:sp>
        <p:nvSpPr>
          <p:cNvPr id="12" name="文本框 11"/>
          <p:cNvSpPr txBox="1"/>
          <p:nvPr/>
        </p:nvSpPr>
        <p:spPr>
          <a:xfrm>
            <a:off x="6946900" y="5186680"/>
            <a:ext cx="3524250" cy="758190"/>
          </a:xfrm>
          <a:prstGeom prst="rect">
            <a:avLst/>
          </a:prstGeom>
          <a:noFill/>
        </p:spPr>
        <p:txBody>
          <a:bodyPr wrap="square" rtlCol="0">
            <a:noAutofit/>
          </a:bodyPr>
          <a:p>
            <a:pPr algn="ctr"/>
            <a:r>
              <a:rPr lang="zh-CN" altLang="en-US" sz="4000">
                <a:latin typeface="Avenir Book" panose="02000503020000020003" charset="0"/>
                <a:cs typeface="Avenir Book" panose="02000503020000020003" charset="0"/>
              </a:rPr>
              <a:t>Coil Incense</a:t>
            </a:r>
            <a:endParaRPr lang="zh-CN" altLang="en-US" sz="4000">
              <a:latin typeface="Avenir Book" panose="02000503020000020003" charset="0"/>
              <a:cs typeface="Avenir Book" panose="02000503020000020003"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a:spLocks noChangeAspect="1"/>
          </p:cNvSpPr>
          <p:nvPr/>
        </p:nvSpPr>
        <p:spPr>
          <a:xfrm>
            <a:off x="615950" y="889635"/>
            <a:ext cx="3524250" cy="3524250"/>
          </a:xfrm>
          <a:prstGeom prst="ellipse">
            <a:avLst/>
          </a:pr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a:spLocks noChangeAspect="1"/>
          </p:cNvSpPr>
          <p:nvPr/>
        </p:nvSpPr>
        <p:spPr>
          <a:xfrm>
            <a:off x="8013065" y="889635"/>
            <a:ext cx="3524250" cy="3524250"/>
          </a:xfrm>
          <a:prstGeom prst="ellipse">
            <a:avLst/>
          </a:prstGeom>
          <a:blipFill rotWithShape="1">
            <a:blip r:embed="rId2"/>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15950" y="5186680"/>
            <a:ext cx="3524250" cy="758190"/>
          </a:xfrm>
          <a:prstGeom prst="rect">
            <a:avLst/>
          </a:prstGeom>
          <a:noFill/>
        </p:spPr>
        <p:txBody>
          <a:bodyPr wrap="square" rtlCol="0">
            <a:noAutofit/>
          </a:bodyPr>
          <a:p>
            <a:pPr algn="ctr"/>
            <a:r>
              <a:rPr lang="zh-CN" altLang="en-US" sz="4000">
                <a:latin typeface="Avenir Book" panose="02000503020000020003" charset="0"/>
                <a:cs typeface="Avenir Book" panose="02000503020000020003" charset="0"/>
              </a:rPr>
              <a:t>Cone Incense</a:t>
            </a:r>
            <a:endParaRPr lang="zh-CN" altLang="en-US" sz="4000">
              <a:latin typeface="Avenir Book" panose="02000503020000020003" charset="0"/>
              <a:cs typeface="Avenir Book" panose="02000503020000020003" charset="0"/>
            </a:endParaRPr>
          </a:p>
        </p:txBody>
      </p:sp>
      <p:sp>
        <p:nvSpPr>
          <p:cNvPr id="12" name="文本框 11"/>
          <p:cNvSpPr txBox="1"/>
          <p:nvPr/>
        </p:nvSpPr>
        <p:spPr>
          <a:xfrm>
            <a:off x="4139565" y="5186680"/>
            <a:ext cx="4081145" cy="758190"/>
          </a:xfrm>
          <a:prstGeom prst="rect">
            <a:avLst/>
          </a:prstGeom>
          <a:noFill/>
        </p:spPr>
        <p:txBody>
          <a:bodyPr wrap="square" rtlCol="0">
            <a:noAutofit/>
          </a:bodyPr>
          <a:p>
            <a:pPr algn="ctr"/>
            <a:r>
              <a:rPr lang="zh-CN" altLang="en-US" sz="4000">
                <a:latin typeface="Avenir Book" panose="02000503020000020003" charset="0"/>
                <a:cs typeface="Avenir Book" panose="02000503020000020003" charset="0"/>
              </a:rPr>
              <a:t>Powder Incense</a:t>
            </a:r>
            <a:endParaRPr lang="zh-CN" altLang="en-US" sz="4000">
              <a:latin typeface="Avenir Book" panose="02000503020000020003" charset="0"/>
              <a:cs typeface="Avenir Book" panose="02000503020000020003" charset="0"/>
            </a:endParaRPr>
          </a:p>
        </p:txBody>
      </p:sp>
      <p:sp>
        <p:nvSpPr>
          <p:cNvPr id="2" name="椭圆 1"/>
          <p:cNvSpPr>
            <a:spLocks noChangeAspect="1"/>
          </p:cNvSpPr>
          <p:nvPr/>
        </p:nvSpPr>
        <p:spPr>
          <a:xfrm>
            <a:off x="4314825" y="889635"/>
            <a:ext cx="3524250" cy="3524250"/>
          </a:xfrm>
          <a:prstGeom prst="ellipse">
            <a:avLst/>
          </a:prstGeom>
          <a:blipFill rotWithShape="1">
            <a:blip r:embed="rId3"/>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8013700" y="5186680"/>
            <a:ext cx="4081145" cy="758190"/>
          </a:xfrm>
          <a:prstGeom prst="rect">
            <a:avLst/>
          </a:prstGeom>
          <a:noFill/>
        </p:spPr>
        <p:txBody>
          <a:bodyPr wrap="square" rtlCol="0">
            <a:noAutofit/>
          </a:bodyPr>
          <a:p>
            <a:pPr algn="ctr"/>
            <a:r>
              <a:rPr lang="zh-CN" altLang="en-US" sz="4000">
                <a:latin typeface="Avenir Book" panose="02000503020000020003" charset="0"/>
                <a:cs typeface="Avenir Book" panose="02000503020000020003" charset="0"/>
              </a:rPr>
              <a:t>Aromatic Wood</a:t>
            </a:r>
            <a:endParaRPr lang="zh-CN" altLang="en-US" sz="4000">
              <a:latin typeface="Avenir Book" panose="02000503020000020003" charset="0"/>
              <a:cs typeface="Avenir Book" panose="02000503020000020003"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692900"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78074"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63245"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48416"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33587"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18758"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403929"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689100" y="2276872"/>
            <a:ext cx="0" cy="294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304925" y="842645"/>
            <a:ext cx="6275705" cy="521970"/>
          </a:xfrm>
          <a:prstGeom prst="rect">
            <a:avLst/>
          </a:prstGeom>
          <a:noFill/>
        </p:spPr>
        <p:txBody>
          <a:bodyPr wrap="square" rtlCol="0">
            <a:spAutoFit/>
          </a:bodyPr>
          <a:p>
            <a:r>
              <a:rPr lang="zh-CN" altLang="en-US" sz="2800">
                <a:latin typeface="黑体" charset="0"/>
                <a:ea typeface="黑体" charset="0"/>
              </a:rPr>
              <a:t>Modern Adaptations of Incense</a:t>
            </a:r>
            <a:endParaRPr lang="zh-CN" altLang="en-US" sz="2800">
              <a:latin typeface="黑体" charset="0"/>
              <a:ea typeface="黑体" charset="0"/>
            </a:endParaRPr>
          </a:p>
        </p:txBody>
      </p:sp>
      <p:sp>
        <p:nvSpPr>
          <p:cNvPr id="5" name="文本框 4"/>
          <p:cNvSpPr txBox="1"/>
          <p:nvPr/>
        </p:nvSpPr>
        <p:spPr>
          <a:xfrm>
            <a:off x="1057910" y="1719580"/>
            <a:ext cx="6276340" cy="4092575"/>
          </a:xfrm>
          <a:prstGeom prst="rect">
            <a:avLst/>
          </a:prstGeom>
          <a:noFill/>
        </p:spPr>
        <p:txBody>
          <a:bodyPr wrap="square" rtlCol="0">
            <a:spAutoFit/>
          </a:bodyPr>
          <a:p>
            <a:pPr indent="457200" fontAlgn="auto"/>
            <a:r>
              <a:rPr lang="zh-CN" altLang="en-US" sz="2000">
                <a:latin typeface="等线" charset="0"/>
                <a:ea typeface="等线" charset="0"/>
                <a:cs typeface="+mn-lt"/>
              </a:rPr>
              <a:t>Incense is increasingly popular in modern life, with its use expanding beyond traditional rituals. In aromatherapy, incense helps relieve stress, improve sleep quality, and boost concentration. Fragrances like sandalwood and lavender are known for their calming and relaxing effects, often used in meditation or mindfulness practices.</a:t>
            </a:r>
            <a:endParaRPr lang="zh-CN" altLang="en-US" sz="2000">
              <a:latin typeface="等线" charset="0"/>
              <a:ea typeface="等线" charset="0"/>
              <a:cs typeface="+mn-lt"/>
            </a:endParaRPr>
          </a:p>
          <a:p>
            <a:pPr indent="457200" fontAlgn="auto"/>
            <a:r>
              <a:rPr lang="zh-CN" altLang="en-US" sz="2000">
                <a:latin typeface="等线" charset="0"/>
                <a:ea typeface="等线" charset="0"/>
                <a:cs typeface="+mn-lt"/>
              </a:rPr>
              <a:t>In home decoration, incense has found a place as a decorative element that adds atmosphere. Stylish incense burners and holders are used to create peaceful, elegant spaces. This evolution shows how incense has transitioned from a spiritual ritual to a modern lifestyle accessory, blending tradition with contemporary design.</a:t>
            </a:r>
            <a:endParaRPr lang="zh-CN" altLang="en-US" sz="2000">
              <a:latin typeface="等线" charset="0"/>
              <a:ea typeface="等线" charset="0"/>
              <a:cs typeface="+mn-lt"/>
            </a:endParaRPr>
          </a:p>
        </p:txBody>
      </p:sp>
      <p:pic>
        <p:nvPicPr>
          <p:cNvPr id="2" name="图片 1" descr="2bda01229b42dca34718f43d08ea5dd0"/>
          <p:cNvPicPr>
            <a:picLocks noChangeAspect="1"/>
          </p:cNvPicPr>
          <p:nvPr/>
        </p:nvPicPr>
        <p:blipFill>
          <a:blip r:embed="rId1"/>
          <a:stretch>
            <a:fillRect/>
          </a:stretch>
        </p:blipFill>
        <p:spPr>
          <a:xfrm>
            <a:off x="7495540" y="730250"/>
            <a:ext cx="3926205" cy="2619375"/>
          </a:xfrm>
          <a:prstGeom prst="rect">
            <a:avLst/>
          </a:prstGeom>
        </p:spPr>
      </p:pic>
      <p:pic>
        <p:nvPicPr>
          <p:cNvPr id="6" name="图片 5" descr="a8c1a78cae4ff945f8148bdc5ea8448b"/>
          <p:cNvPicPr>
            <a:picLocks noChangeAspect="1"/>
          </p:cNvPicPr>
          <p:nvPr/>
        </p:nvPicPr>
        <p:blipFill>
          <a:blip r:embed="rId2"/>
          <a:stretch>
            <a:fillRect/>
          </a:stretch>
        </p:blipFill>
        <p:spPr>
          <a:xfrm>
            <a:off x="7495540" y="3519170"/>
            <a:ext cx="3943985" cy="2292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200150" y="3572125"/>
            <a:ext cx="9791700" cy="2780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378286" y="863211"/>
            <a:ext cx="6229853" cy="3470512"/>
            <a:chOff x="2172820" y="550159"/>
            <a:chExt cx="6229853" cy="3470512"/>
          </a:xfrm>
        </p:grpSpPr>
        <p:pic>
          <p:nvPicPr>
            <p:cNvPr id="4" name="图片 3"/>
            <p:cNvPicPr>
              <a:picLocks noChangeAspect="1"/>
            </p:cNvPicPr>
            <p:nvPr/>
          </p:nvPicPr>
          <p:blipFill rotWithShape="1">
            <a:blip r:embed="rId1" cstate="print"/>
            <a:srcRect b="736"/>
            <a:stretch>
              <a:fillRect/>
            </a:stretch>
          </p:blipFill>
          <p:spPr>
            <a:xfrm>
              <a:off x="2172820" y="550159"/>
              <a:ext cx="6229853" cy="3470512"/>
            </a:xfrm>
            <a:prstGeom prst="rect">
              <a:avLst/>
            </a:prstGeom>
          </p:spPr>
        </p:pic>
        <p:sp>
          <p:nvSpPr>
            <p:cNvPr id="5" name="矩形 4"/>
            <p:cNvSpPr/>
            <p:nvPr/>
          </p:nvSpPr>
          <p:spPr>
            <a:xfrm>
              <a:off x="3240743" y="551329"/>
              <a:ext cx="188258" cy="346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31225" y="550159"/>
              <a:ext cx="188258" cy="346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21707" y="550159"/>
              <a:ext cx="188258" cy="346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12190" y="550159"/>
              <a:ext cx="188258" cy="346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7966075" y="1277620"/>
            <a:ext cx="3358515" cy="1938020"/>
          </a:xfrm>
          <a:prstGeom prst="rect">
            <a:avLst/>
          </a:prstGeom>
          <a:noFill/>
        </p:spPr>
        <p:txBody>
          <a:bodyPr wrap="square" rtlCol="0">
            <a:spAutoFit/>
          </a:bodyPr>
          <a:p>
            <a:r>
              <a:rPr lang="zh-CN" altLang="en-US" sz="4000">
                <a:latin typeface="Bodoni 72 Book" panose="00000400000000000000" charset="0"/>
                <a:cs typeface="Bodoni 72 Book" panose="00000400000000000000" charset="0"/>
              </a:rPr>
              <a:t>The Lasting Legacy of Chinese Incense</a:t>
            </a:r>
            <a:endParaRPr lang="zh-CN" altLang="en-US" sz="4000">
              <a:latin typeface="Bodoni 72 Book" panose="00000400000000000000" charset="0"/>
              <a:cs typeface="Bodoni 72 Book" panose="00000400000000000000" charset="0"/>
            </a:endParaRPr>
          </a:p>
        </p:txBody>
      </p:sp>
      <p:sp>
        <p:nvSpPr>
          <p:cNvPr id="17" name="文本框 16"/>
          <p:cNvSpPr txBox="1"/>
          <p:nvPr/>
        </p:nvSpPr>
        <p:spPr>
          <a:xfrm>
            <a:off x="1543050" y="4333875"/>
            <a:ext cx="8337550" cy="1938020"/>
          </a:xfrm>
          <a:prstGeom prst="rect">
            <a:avLst/>
          </a:prstGeom>
          <a:noFill/>
        </p:spPr>
        <p:txBody>
          <a:bodyPr wrap="square" rtlCol="0">
            <a:spAutoFit/>
          </a:bodyPr>
          <a:p>
            <a:pPr marL="342900" indent="-342900">
              <a:lnSpc>
                <a:spcPct val="150000"/>
              </a:lnSpc>
              <a:buFont typeface="Arial" panose="020B0704020202020204" pitchFamily="34" charset="0"/>
              <a:buChar char="•"/>
            </a:pPr>
            <a:r>
              <a:rPr lang="zh-CN" altLang="en-US" sz="2000">
                <a:latin typeface="Georgia Regular" panose="02040502050405090303" charset="0"/>
                <a:cs typeface="Georgia Regular" panose="02040502050405090303" charset="0"/>
              </a:rPr>
              <a:t>Incense has evolved from ancient rituals to a daily companion.</a:t>
            </a:r>
            <a:endParaRPr lang="zh-CN" altLang="en-US" sz="2000">
              <a:latin typeface="Georgia Regular" panose="02040502050405090303" charset="0"/>
              <a:cs typeface="Georgia Regular" panose="02040502050405090303" charset="0"/>
            </a:endParaRPr>
          </a:p>
          <a:p>
            <a:pPr marL="342900" indent="-342900">
              <a:lnSpc>
                <a:spcPct val="150000"/>
              </a:lnSpc>
              <a:buFont typeface="Arial" panose="020B0704020202020204" pitchFamily="34" charset="0"/>
              <a:buChar char="•"/>
            </a:pPr>
            <a:r>
              <a:rPr lang="zh-CN" altLang="en-US" sz="2000">
                <a:latin typeface="Georgia Regular" panose="02040502050405090303" charset="0"/>
                <a:cs typeface="Georgia Regular" panose="02040502050405090303" charset="0"/>
              </a:rPr>
              <a:t>A blend of tradition and modern aesthetics keeps it relevant.</a:t>
            </a:r>
            <a:endParaRPr lang="zh-CN" altLang="en-US" sz="2000">
              <a:latin typeface="Georgia Regular" panose="02040502050405090303" charset="0"/>
              <a:cs typeface="Georgia Regular" panose="02040502050405090303" charset="0"/>
            </a:endParaRPr>
          </a:p>
          <a:p>
            <a:pPr marL="342900" indent="-342900">
              <a:lnSpc>
                <a:spcPct val="150000"/>
              </a:lnSpc>
              <a:buFont typeface="Arial" panose="020B0704020202020204" pitchFamily="34" charset="0"/>
              <a:buChar char="•"/>
            </a:pPr>
            <a:r>
              <a:rPr lang="zh-CN" altLang="en-US" sz="2000">
                <a:latin typeface="Georgia Regular" panose="02040502050405090303" charset="0"/>
                <a:cs typeface="Georgia Regular" panose="02040502050405090303" charset="0"/>
              </a:rPr>
              <a:t>The act of lighting incense continues to bring peace and reflection.</a:t>
            </a:r>
            <a:endParaRPr lang="zh-CN" altLang="en-US" sz="2000">
              <a:latin typeface="Georgia Regular" panose="02040502050405090303" charset="0"/>
              <a:cs typeface="Georgia Regular" panose="02040502050405090303" charset="0"/>
            </a:endParaRPr>
          </a:p>
          <a:p>
            <a:pPr marL="342900" indent="-342900">
              <a:lnSpc>
                <a:spcPct val="150000"/>
              </a:lnSpc>
              <a:buFont typeface="Arial" panose="020B0704020202020204" pitchFamily="34" charset="0"/>
              <a:buChar char="•"/>
            </a:pPr>
            <a:r>
              <a:rPr lang="zh-CN" altLang="en-US" sz="2000">
                <a:latin typeface="Georgia Regular" panose="02040502050405090303" charset="0"/>
                <a:cs typeface="Georgia Regular" panose="02040502050405090303" charset="0"/>
              </a:rPr>
              <a:t>A simple ritual with deep cultural significance.</a:t>
            </a:r>
            <a:endParaRPr lang="zh-CN" altLang="en-US" sz="2000">
              <a:latin typeface="Georgia Regular" panose="02040502050405090303" charset="0"/>
              <a:cs typeface="Georgia Regular" panose="02040502050405090303"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4756792" y="1838198"/>
            <a:ext cx="2677407" cy="267740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矩形 5"/>
          <p:cNvSpPr/>
          <p:nvPr/>
        </p:nvSpPr>
        <p:spPr>
          <a:xfrm>
            <a:off x="4502441" y="3429000"/>
            <a:ext cx="72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矩形 6"/>
          <p:cNvSpPr/>
          <p:nvPr/>
        </p:nvSpPr>
        <p:spPr>
          <a:xfrm>
            <a:off x="6817394" y="2362200"/>
            <a:ext cx="72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888" y="2441593"/>
            <a:ext cx="1193953" cy="556355"/>
          </a:xfrm>
          <a:prstGeom prst="rect">
            <a:avLst/>
          </a:prstGeom>
          <a:ln>
            <a:noFill/>
          </a:ln>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5464" y="3406045"/>
            <a:ext cx="1193953" cy="556355"/>
          </a:xfrm>
          <a:prstGeom prst="rect">
            <a:avLst/>
          </a:prstGeom>
          <a:ln>
            <a:noFill/>
          </a:ln>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59333" y="1372720"/>
            <a:ext cx="1070517" cy="628180"/>
          </a:xfrm>
          <a:prstGeom prst="rect">
            <a:avLst/>
          </a:prstGeom>
        </p:spPr>
      </p:pic>
      <p:sp>
        <p:nvSpPr>
          <p:cNvPr id="2" name="文本框 1"/>
          <p:cNvSpPr txBox="1"/>
          <p:nvPr/>
        </p:nvSpPr>
        <p:spPr>
          <a:xfrm>
            <a:off x="3675380" y="2707005"/>
            <a:ext cx="6729095" cy="706755"/>
          </a:xfrm>
          <a:prstGeom prst="rect">
            <a:avLst/>
          </a:prstGeom>
          <a:noFill/>
        </p:spPr>
        <p:txBody>
          <a:bodyPr wrap="square" rtlCol="0">
            <a:spAutoFit/>
          </a:bodyPr>
          <a:p>
            <a:r>
              <a:rPr lang="zh-CN" altLang="en-US" sz="4000"/>
              <a:t>Thank you for listening</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2273</Words>
  <Application>WPS 文字</Application>
  <PresentationFormat>宽屏</PresentationFormat>
  <Paragraphs>67</Paragraphs>
  <Slides>9</Slides>
  <Notes>36</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9</vt:i4>
      </vt:variant>
    </vt:vector>
  </HeadingPairs>
  <TitlesOfParts>
    <vt:vector size="34" baseType="lpstr">
      <vt:lpstr>Arial</vt:lpstr>
      <vt:lpstr>宋体</vt:lpstr>
      <vt:lpstr>Wingdings</vt:lpstr>
      <vt:lpstr>楷体</vt:lpstr>
      <vt:lpstr>汉仪楷体KW</vt:lpstr>
      <vt:lpstr>隶书</vt:lpstr>
      <vt:lpstr>宋体-简</vt:lpstr>
      <vt:lpstr>微软雅黑</vt:lpstr>
      <vt:lpstr>Bodoni 72 Book</vt:lpstr>
      <vt:lpstr>Big Caslon</vt:lpstr>
      <vt:lpstr>等线</vt:lpstr>
      <vt:lpstr>汉仪中等线KW</vt:lpstr>
      <vt:lpstr>Kefa Regular</vt:lpstr>
      <vt:lpstr>Avenir Book</vt:lpstr>
      <vt:lpstr>黑体</vt:lpstr>
      <vt:lpstr>汉仪中黑KW</vt:lpstr>
      <vt:lpstr>Georgia Regular</vt:lpstr>
      <vt:lpstr>Calibri</vt:lpstr>
      <vt:lpstr>Helvetica Neue</vt:lpstr>
      <vt:lpstr>汉仪旗黑</vt:lpstr>
      <vt:lpstr>宋体</vt:lpstr>
      <vt:lpstr>Arial Unicode MS</vt:lpstr>
      <vt:lpstr>Calibri Light</vt:lpstr>
      <vt:lpstr>汉仪书宋二KW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山居秋暝小清新中国风唯美意境通用模板</dc:title>
  <dc:creator>CJ</dc:creator>
  <cp:lastModifiedBy>Ariel</cp:lastModifiedBy>
  <cp:revision>97</cp:revision>
  <dcterms:created xsi:type="dcterms:W3CDTF">2025-03-20T05:54:56Z</dcterms:created>
  <dcterms:modified xsi:type="dcterms:W3CDTF">2025-03-20T05:54:56Z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2052-6.2.2.8394</vt:lpwstr>
  </property>
  <property fmtid="{D5CDD505-2E9C-101B-9397-08002B2CF9AE}" pid="3" name="ICV">
    <vt:lpwstr>2344916B8791AF2FD684DA6718991D40_42</vt:lpwstr>
  </property>
</Properties>
</file>