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4"/>
  </p:notesMasterIdLst>
  <p:sldIdLst>
    <p:sldId id="339" r:id="rId3"/>
    <p:sldId id="341" r:id="rId4"/>
    <p:sldId id="348" r:id="rId5"/>
    <p:sldId id="342" r:id="rId6"/>
    <p:sldId id="345" r:id="rId7"/>
    <p:sldId id="343" r:id="rId8"/>
    <p:sldId id="349" r:id="rId9"/>
    <p:sldId id="344" r:id="rId10"/>
    <p:sldId id="409" r:id="rId11"/>
    <p:sldId id="394" r:id="rId12"/>
    <p:sldId id="346" r:id="rId13"/>
    <p:sldId id="398" r:id="rId14"/>
    <p:sldId id="397" r:id="rId15"/>
    <p:sldId id="413" r:id="rId16"/>
    <p:sldId id="411" r:id="rId17"/>
    <p:sldId id="412" r:id="rId18"/>
    <p:sldId id="414" r:id="rId19"/>
    <p:sldId id="410" r:id="rId20"/>
    <p:sldId id="405" r:id="rId21"/>
    <p:sldId id="400" r:id="rId22"/>
    <p:sldId id="356" r:id="rId23"/>
  </p:sldIdLst>
  <p:sldSz cx="12192000" cy="6858000"/>
  <p:notesSz cx="6858000" cy="9144000"/>
  <p:custDataLst>
    <p:tags r:id="rId25"/>
  </p:custDataLst>
  <p:defaultTextStyle>
    <a:defPPr>
      <a:defRPr lang="en-US"/>
    </a:defPPr>
    <a:lvl1pPr marL="0" lvl="0" indent="0" algn="l" defTabSz="4572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2pPr>
    <a:lvl3pPr marL="914400" lvl="2"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3pPr>
    <a:lvl4pPr marL="1371600" lvl="3"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4pPr>
    <a:lvl5pPr marL="1828800" lvl="4"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5pPr>
    <a:lvl6pPr marL="2286000" lvl="5"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6pPr>
    <a:lvl7pPr marL="2743200" lvl="6"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7pPr>
    <a:lvl8pPr marL="3200400" lvl="7"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8pPr>
    <a:lvl9pPr marL="3657600" lvl="8" indent="0" algn="l" defTabSz="4572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9pPr>
  </p:defaultTextStyle>
  <p:extLst>
    <p:ext uri="{521415D9-36F7-43E2-AB2F-B90AF26B5E84}">
      <p14:sectionLst xmlns:p14="http://schemas.microsoft.com/office/powerpoint/2010/main">
        <p14:section name="默认节" id="{4DE2D1E7-9F53-4A54-AC9E-3840B2568595}">
          <p14:sldIdLst>
            <p14:sldId id="339"/>
            <p14:sldId id="341"/>
          </p14:sldIdLst>
        </p14:section>
        <p14:section name="1 Chinese Literature" id="{5737E589-9736-456F-8275-74F7CDA53A60}">
          <p14:sldIdLst>
            <p14:sldId id="348"/>
            <p14:sldId id="342"/>
            <p14:sldId id="345"/>
            <p14:sldId id="343"/>
          </p14:sldIdLst>
        </p14:section>
        <p14:section name="2 Chinese Philosophy" id="{472C1022-B775-45DF-9BBC-0190EBE2BD5E}">
          <p14:sldIdLst>
            <p14:sldId id="349"/>
            <p14:sldId id="344"/>
            <p14:sldId id="409"/>
          </p14:sldIdLst>
        </p14:section>
        <p14:section name="3 Chinese Food Culture" id="{DFCB5494-E039-4C53-920B-6B42FE570D36}">
          <p14:sldIdLst>
            <p14:sldId id="394"/>
            <p14:sldId id="346"/>
          </p14:sldIdLst>
        </p14:section>
        <p14:section name="4 Chinese Martial Arts" id="{221CA755-B095-4D5C-AE25-99F27625F25B}">
          <p14:sldIdLst>
            <p14:sldId id="398"/>
            <p14:sldId id="397"/>
            <p14:sldId id="413"/>
            <p14:sldId id="411"/>
            <p14:sldId id="412"/>
          </p14:sldIdLst>
        </p14:section>
        <p14:section name="5 Summary" id="{67B4E674-6F71-4338-8AE1-5D59655A87C2}">
          <p14:sldIdLst>
            <p14:sldId id="414"/>
          </p14:sldIdLst>
        </p14:section>
        <p14:section name="6 Others" id="{70A66BAA-D7F4-410D-9F61-0EC4D0ED73D1}">
          <p14:sldIdLst>
            <p14:sldId id="410"/>
            <p14:sldId id="405"/>
            <p14:sldId id="400"/>
            <p14:sldId id="356"/>
          </p14:sldIdLst>
        </p14:section>
      </p14:sectionLst>
    </p:ext>
    <p:ext uri="{EFAFB233-063F-42B5-8137-9DF3F51BA10A}">
      <p15:sldGuideLst xmlns:p15="http://schemas.microsoft.com/office/powerpoint/2012/main">
        <p15:guide id="1" orient="horz" pos="2062">
          <p15:clr>
            <a:srgbClr val="A4A3A4"/>
          </p15:clr>
        </p15:guide>
        <p15:guide id="2" pos="8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E3C"/>
    <a:srgbClr val="B59069"/>
    <a:srgbClr val="F8E8C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p:restoredTop sz="79141" autoAdjust="0"/>
  </p:normalViewPr>
  <p:slideViewPr>
    <p:cSldViewPr snapToGrid="0" showGuides="1">
      <p:cViewPr varScale="1">
        <p:scale>
          <a:sx n="67" d="100"/>
          <a:sy n="67" d="100"/>
        </p:scale>
        <p:origin x="36" y="64"/>
      </p:cViewPr>
      <p:guideLst>
        <p:guide orient="horz" pos="2062"/>
        <p:guide pos="826"/>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defRPr>
            </a:lvl1pPr>
          </a:lstStyle>
          <a:p>
            <a:pPr fontAlgn="auto"/>
            <a:endParaRPr lang="zh-CN" altLang="en-US"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defRPr>
            </a:lvl1pPr>
          </a:lstStyle>
          <a:p>
            <a:pPr fontAlgn="auto"/>
            <a:fld id="{D2A48B96-639E-45A3-A0BA-2464DFDB1FAA}" type="datetimeFigureOut">
              <a:rPr lang="zh-CN" altLang="en-US" noProof="1" smtClean="0"/>
              <a:pPr fontAlgn="auto"/>
              <a:t>2022/4/6</a:t>
            </a:fld>
            <a:endParaRPr lang="zh-CN" altLang="en-US"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fontAlgn="auto"/>
            <a:endParaRPr lang="zh-CN" altLang="en-US"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pPr fontAlgn="auto"/>
            <a:fld id="{A6837353-30EB-4A48-80EB-173D804AEFBD}" type="slidenum">
              <a:rPr lang="zh-CN" altLang="en-US" noProof="1" smtClean="0"/>
              <a:pPr fontAlgn="auto"/>
              <a:t>‹#›</a:t>
            </a:fld>
            <a:endParaRPr lang="zh-CN" altLang="en-US" noProof="1"/>
          </a:p>
        </p:txBody>
      </p:sp>
    </p:spTree>
    <p:extLst>
      <p:ext uri="{BB962C8B-B14F-4D97-AF65-F5344CB8AC3E}">
        <p14:creationId xmlns:p14="http://schemas.microsoft.com/office/powerpoint/2010/main" val="32342683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印品黑体" panose="00000500000000000000" pitchFamily="2" charset="-122"/>
        <a:ea typeface="+mn-ea"/>
        <a:cs typeface="+mn-cs"/>
      </a:defRPr>
    </a:lvl1pPr>
    <a:lvl2pPr marL="457200" algn="l" defTabSz="914400" rtl="0" eaLnBrk="1" latinLnBrk="0" hangingPunct="1">
      <a:defRPr sz="1200" kern="1200">
        <a:solidFill>
          <a:schemeClr val="tx1"/>
        </a:solidFill>
        <a:latin typeface="印品黑体" panose="00000500000000000000" pitchFamily="2" charset="-122"/>
        <a:ea typeface="+mn-ea"/>
        <a:cs typeface="+mn-cs"/>
      </a:defRPr>
    </a:lvl2pPr>
    <a:lvl3pPr marL="914400" algn="l" defTabSz="914400" rtl="0" eaLnBrk="1" latinLnBrk="0" hangingPunct="1">
      <a:defRPr sz="1200" kern="1200">
        <a:solidFill>
          <a:schemeClr val="tx1"/>
        </a:solidFill>
        <a:latin typeface="印品黑体" panose="00000500000000000000" pitchFamily="2" charset="-122"/>
        <a:ea typeface="+mn-ea"/>
        <a:cs typeface="+mn-cs"/>
      </a:defRPr>
    </a:lvl3pPr>
    <a:lvl4pPr marL="1371600" algn="l" defTabSz="914400" rtl="0" eaLnBrk="1" latinLnBrk="0" hangingPunct="1">
      <a:defRPr sz="1200" kern="1200">
        <a:solidFill>
          <a:schemeClr val="tx1"/>
        </a:solidFill>
        <a:latin typeface="印品黑体" panose="00000500000000000000" pitchFamily="2" charset="-122"/>
        <a:ea typeface="+mn-ea"/>
        <a:cs typeface="+mn-cs"/>
      </a:defRPr>
    </a:lvl4pPr>
    <a:lvl5pPr marL="1828800" algn="l" defTabSz="914400" rtl="0" eaLnBrk="1" latinLnBrk="0" hangingPunct="1">
      <a:defRPr sz="1200" kern="1200">
        <a:solidFill>
          <a:schemeClr val="tx1"/>
        </a:solidFill>
        <a:latin typeface="印品黑体"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5327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8148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6633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6303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354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135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62657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097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0270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6303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8167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6753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21351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9181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581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44484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8179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390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5530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9135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913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0879196"/>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1514883"/>
      </p:ext>
    </p:extLst>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05383868"/>
      </p:ext>
    </p:extLst>
  </p:cSld>
  <p:clrMapOvr>
    <a:masterClrMapping/>
  </p:clrMapOvr>
  <p:transition spd="slow" advClick="0"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05294496"/>
      </p:ext>
    </p:extLst>
  </p:cSld>
  <p:clrMapOvr>
    <a:masterClrMapping/>
  </p:clrMapOvr>
  <p:transition spd="slow" advClick="0"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41364062"/>
      </p:ext>
    </p:extLst>
  </p:cSld>
  <p:clrMapOvr>
    <a:masterClrMapping/>
  </p:clrMapOvr>
  <p:transition spd="slow"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a:rPr>
              <a:pPr defTabSz="914400" fontAlgn="auto">
                <a:spcBef>
                  <a:spcPts val="0"/>
                </a:spcBef>
                <a:spcAft>
                  <a:spcPts val="0"/>
                </a:spcAft>
              </a:pPr>
              <a:t>2022/4/6</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a:rPr>
              <a:pPr defTabSz="914400" fontAlgn="auto">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1619438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a:rPr>
              <a:pPr defTabSz="914400" fontAlgn="auto">
                <a:spcBef>
                  <a:spcPts val="0"/>
                </a:spcBef>
                <a:spcAft>
                  <a:spcPts val="0"/>
                </a:spcAft>
              </a:pPr>
              <a:t>2022/4/6</a:t>
            </a:fld>
            <a:endParaRPr lang="zh-CN" altLang="en-US">
              <a:solidFill>
                <a:prstClr val="black"/>
              </a:solidFill>
              <a:latin typeface="Calibri"/>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a:rPr>
              <a:pPr defTabSz="914400" fontAlgn="auto">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268660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53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870923318"/>
      </p:ext>
    </p:extLst>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黑体" panose="00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lvl1pPr>
              <a:defRPr>
                <a:latin typeface="印品黑体" panose="00000500000000000000" pitchFamily="2" charset="-122"/>
              </a:defRPr>
            </a:lvl1pPr>
            <a:lvl2pPr>
              <a:defRPr>
                <a:latin typeface="印品黑体" panose="00000500000000000000" pitchFamily="2" charset="-122"/>
              </a:defRPr>
            </a:lvl2pPr>
            <a:lvl3pPr>
              <a:defRPr>
                <a:latin typeface="印品黑体" panose="00000500000000000000" pitchFamily="2" charset="-122"/>
              </a:defRPr>
            </a:lvl3pPr>
            <a:lvl4pPr>
              <a:defRPr>
                <a:latin typeface="印品黑体" panose="00000500000000000000" pitchFamily="2" charset="-122"/>
              </a:defRPr>
            </a:lvl4pPr>
            <a:lvl5pPr>
              <a:defRPr>
                <a:latin typeface="印品黑体" panose="00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黑体" panose="00000500000000000000" pitchFamily="2" charset="-122"/>
              </a:defRPr>
            </a:lvl1pPr>
          </a:lstStyle>
          <a:p>
            <a:fld id="{6D6C4CFC-38ED-46D9-ACF4-E44C3921F50F}" type="datetimeFigureOut">
              <a:rPr lang="zh-CN" altLang="en-US" smtClean="0"/>
              <a:pPr/>
              <a:t>2022/4/6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黑体" panose="00000500000000000000" pitchFamily="2" charset="-122"/>
              </a:defRPr>
            </a:lvl1pPr>
          </a:lstStyle>
          <a:p>
            <a:fld id="{17B58761-3C3F-4CED-BDCD-7A8A2110AE8D}" type="slidenum">
              <a:rPr lang="zh-CN" altLang="en-US" smtClean="0"/>
              <a:pPr/>
              <a:t>‹#›</a:t>
            </a:fld>
            <a:endParaRPr lang="zh-CN" altLang="en-US" dirty="0"/>
          </a:p>
        </p:txBody>
      </p:sp>
    </p:spTree>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a:latin typeface="印品黑体" panose="00000500000000000000" pitchFamily="2" charset="-122"/>
              </a:defRPr>
            </a:lvl1pPr>
          </a:lstStyle>
          <a:p>
            <a:r>
              <a:rPr lang="zh-CN" altLang="en-US" dirty="0"/>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lvl1pPr>
              <a:defRPr>
                <a:latin typeface="印品黑体" panose="00000500000000000000" pitchFamily="2" charset="-122"/>
              </a:defRPr>
            </a:lvl1pPr>
            <a:lvl2pPr>
              <a:defRPr>
                <a:latin typeface="印品黑体" panose="00000500000000000000" pitchFamily="2" charset="-122"/>
              </a:defRPr>
            </a:lvl2pPr>
            <a:lvl3pPr>
              <a:defRPr>
                <a:latin typeface="印品黑体" panose="00000500000000000000" pitchFamily="2" charset="-122"/>
              </a:defRPr>
            </a:lvl3pPr>
            <a:lvl4pPr>
              <a:defRPr>
                <a:latin typeface="印品黑体" panose="00000500000000000000" pitchFamily="2" charset="-122"/>
              </a:defRPr>
            </a:lvl4pPr>
            <a:lvl5pPr>
              <a:defRPr>
                <a:latin typeface="印品黑体" panose="00000500000000000000"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a:latin typeface="印品黑体" panose="00000500000000000000" pitchFamily="2" charset="-122"/>
              </a:defRPr>
            </a:lvl1pPr>
          </a:lstStyle>
          <a:p>
            <a:fld id="{6D6C4CFC-38ED-46D9-ACF4-E44C3921F50F}" type="datetimeFigureOut">
              <a:rPr lang="zh-CN" altLang="en-US" smtClean="0"/>
              <a:pPr/>
              <a:t>2022/4/6</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a:latin typeface="印品黑体" panose="00000500000000000000" pitchFamily="2" charset="-122"/>
              </a:defRPr>
            </a:lvl1pPr>
          </a:lstStyle>
          <a:p>
            <a:fld id="{17B58761-3C3F-4CED-BDCD-7A8A2110AE8D}" type="slidenum">
              <a:rPr lang="zh-CN" altLang="en-US" smtClean="0"/>
              <a:pPr/>
              <a:t>‹#›</a:t>
            </a:fld>
            <a:endParaRPr lang="zh-CN" altLang="en-US" dirty="0"/>
          </a:p>
        </p:txBody>
      </p:sp>
      <p:sp>
        <p:nvSpPr>
          <p:cNvPr id="8" name="TextBox 7"/>
          <p:cNvSpPr txBox="1"/>
          <p:nvPr userDrawn="1"/>
        </p:nvSpPr>
        <p:spPr>
          <a:xfrm>
            <a:off x="891705" y="6739570"/>
            <a:ext cx="1800200" cy="118430"/>
          </a:xfrm>
          <a:prstGeom prst="rect">
            <a:avLst/>
          </a:prstGeom>
          <a:noFill/>
        </p:spPr>
        <p:txBody>
          <a:bodyPr wrap="square" rtlCol="0">
            <a:spAutoFit/>
          </a:bodyPr>
          <a:lstStyle/>
          <a:p>
            <a:pPr defTabSz="914400" fontAlgn="auto">
              <a:lnSpc>
                <a:spcPct val="200000"/>
              </a:lnSpc>
              <a:spcBef>
                <a:spcPts val="0"/>
              </a:spcBef>
              <a:spcAft>
                <a:spcPts val="0"/>
              </a:spcAft>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2088444"/>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30376215"/>
      </p:ext>
    </p:extLst>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1182081"/>
      </p:ext>
    </p:extLst>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70763293"/>
      </p:ext>
    </p:extLst>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03153663"/>
      </p:ext>
    </p:extLst>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12594803"/>
      </p:ext>
    </p:extLst>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116" y="0"/>
            <a:ext cx="12180884" cy="6864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advTm="5000">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796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webp"/><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webp"/><Relationship Id="rId5" Type="http://schemas.openxmlformats.org/officeDocument/2006/relationships/image" Target="../media/image32.webp"/><Relationship Id="rId4" Type="http://schemas.openxmlformats.org/officeDocument/2006/relationships/image" Target="../media/image31.web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边框 (1)-恢复的"/>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050" y="4797425"/>
            <a:ext cx="2147570" cy="2063750"/>
          </a:xfrm>
          <a:prstGeom prst="rect">
            <a:avLst/>
          </a:prstGeom>
        </p:spPr>
      </p:pic>
      <p:pic>
        <p:nvPicPr>
          <p:cNvPr id="16" name="图片 15" descr="边框 (119复的"/>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150610" y="337185"/>
            <a:ext cx="6834505" cy="6233795"/>
          </a:xfrm>
          <a:prstGeom prst="rect">
            <a:avLst/>
          </a:prstGeom>
        </p:spPr>
      </p:pic>
      <p:pic>
        <p:nvPicPr>
          <p:cNvPr id="17" name="图片 16" descr="边框 9复的"/>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40360" y="-486410"/>
            <a:ext cx="2798445" cy="3517900"/>
          </a:xfrm>
          <a:prstGeom prst="rect">
            <a:avLst/>
          </a:prstGeom>
        </p:spPr>
      </p:pic>
      <p:grpSp>
        <p:nvGrpSpPr>
          <p:cNvPr id="25" name="组合 24"/>
          <p:cNvGrpSpPr/>
          <p:nvPr/>
        </p:nvGrpSpPr>
        <p:grpSpPr>
          <a:xfrm>
            <a:off x="7045157" y="5564201"/>
            <a:ext cx="355600" cy="484188"/>
            <a:chOff x="4755469" y="4479245"/>
            <a:chExt cx="355600" cy="484188"/>
          </a:xfrm>
        </p:grpSpPr>
        <p:sp>
          <p:nvSpPr>
            <p:cNvPr id="26" name="Freeform 150"/>
            <p:cNvSpPr/>
            <p:nvPr/>
          </p:nvSpPr>
          <p:spPr bwMode="auto">
            <a:xfrm>
              <a:off x="4755469" y="4479245"/>
              <a:ext cx="355600" cy="484188"/>
            </a:xfrm>
            <a:custGeom>
              <a:avLst/>
              <a:gdLst>
                <a:gd name="T0" fmla="*/ 12 w 931"/>
                <a:gd name="T1" fmla="*/ 1096 h 1310"/>
                <a:gd name="T2" fmla="*/ 16 w 931"/>
                <a:gd name="T3" fmla="*/ 1046 h 1310"/>
                <a:gd name="T4" fmla="*/ 16 w 931"/>
                <a:gd name="T5" fmla="*/ 967 h 1310"/>
                <a:gd name="T6" fmla="*/ 19 w 931"/>
                <a:gd name="T7" fmla="*/ 909 h 1310"/>
                <a:gd name="T8" fmla="*/ 19 w 931"/>
                <a:gd name="T9" fmla="*/ 785 h 1310"/>
                <a:gd name="T10" fmla="*/ 28 w 931"/>
                <a:gd name="T11" fmla="*/ 529 h 1310"/>
                <a:gd name="T12" fmla="*/ 16 w 931"/>
                <a:gd name="T13" fmla="*/ 388 h 1310"/>
                <a:gd name="T14" fmla="*/ 19 w 931"/>
                <a:gd name="T15" fmla="*/ 356 h 1310"/>
                <a:gd name="T16" fmla="*/ 191 w 931"/>
                <a:gd name="T17" fmla="*/ 254 h 1310"/>
                <a:gd name="T18" fmla="*/ 236 w 931"/>
                <a:gd name="T19" fmla="*/ 136 h 1310"/>
                <a:gd name="T20" fmla="*/ 278 w 931"/>
                <a:gd name="T21" fmla="*/ 147 h 1310"/>
                <a:gd name="T22" fmla="*/ 316 w 931"/>
                <a:gd name="T23" fmla="*/ 129 h 1310"/>
                <a:gd name="T24" fmla="*/ 317 w 931"/>
                <a:gd name="T25" fmla="*/ 72 h 1310"/>
                <a:gd name="T26" fmla="*/ 359 w 931"/>
                <a:gd name="T27" fmla="*/ 7 h 1310"/>
                <a:gd name="T28" fmla="*/ 431 w 931"/>
                <a:gd name="T29" fmla="*/ 18 h 1310"/>
                <a:gd name="T30" fmla="*/ 479 w 931"/>
                <a:gd name="T31" fmla="*/ 18 h 1310"/>
                <a:gd name="T32" fmla="*/ 542 w 931"/>
                <a:gd name="T33" fmla="*/ 18 h 1310"/>
                <a:gd name="T34" fmla="*/ 602 w 931"/>
                <a:gd name="T35" fmla="*/ 18 h 1310"/>
                <a:gd name="T36" fmla="*/ 641 w 931"/>
                <a:gd name="T37" fmla="*/ 13 h 1310"/>
                <a:gd name="T38" fmla="*/ 694 w 931"/>
                <a:gd name="T39" fmla="*/ 32 h 1310"/>
                <a:gd name="T40" fmla="*/ 725 w 931"/>
                <a:gd name="T41" fmla="*/ 32 h 1310"/>
                <a:gd name="T42" fmla="*/ 776 w 931"/>
                <a:gd name="T43" fmla="*/ 42 h 1310"/>
                <a:gd name="T44" fmla="*/ 847 w 931"/>
                <a:gd name="T45" fmla="*/ 13 h 1310"/>
                <a:gd name="T46" fmla="*/ 907 w 931"/>
                <a:gd name="T47" fmla="*/ 70 h 1310"/>
                <a:gd name="T48" fmla="*/ 919 w 931"/>
                <a:gd name="T49" fmla="*/ 152 h 1310"/>
                <a:gd name="T50" fmla="*/ 922 w 931"/>
                <a:gd name="T51" fmla="*/ 216 h 1310"/>
                <a:gd name="T52" fmla="*/ 903 w 931"/>
                <a:gd name="T53" fmla="*/ 373 h 1310"/>
                <a:gd name="T54" fmla="*/ 915 w 931"/>
                <a:gd name="T55" fmla="*/ 405 h 1310"/>
                <a:gd name="T56" fmla="*/ 919 w 931"/>
                <a:gd name="T57" fmla="*/ 447 h 1310"/>
                <a:gd name="T58" fmla="*/ 908 w 931"/>
                <a:gd name="T59" fmla="*/ 578 h 1310"/>
                <a:gd name="T60" fmla="*/ 903 w 931"/>
                <a:gd name="T61" fmla="*/ 661 h 1310"/>
                <a:gd name="T62" fmla="*/ 887 w 931"/>
                <a:gd name="T63" fmla="*/ 738 h 1310"/>
                <a:gd name="T64" fmla="*/ 903 w 931"/>
                <a:gd name="T65" fmla="*/ 795 h 1310"/>
                <a:gd name="T66" fmla="*/ 903 w 931"/>
                <a:gd name="T67" fmla="*/ 872 h 1310"/>
                <a:gd name="T68" fmla="*/ 907 w 931"/>
                <a:gd name="T69" fmla="*/ 939 h 1310"/>
                <a:gd name="T70" fmla="*/ 910 w 931"/>
                <a:gd name="T71" fmla="*/ 1026 h 1310"/>
                <a:gd name="T72" fmla="*/ 903 w 931"/>
                <a:gd name="T73" fmla="*/ 1091 h 1310"/>
                <a:gd name="T74" fmla="*/ 900 w 931"/>
                <a:gd name="T75" fmla="*/ 1198 h 1310"/>
                <a:gd name="T76" fmla="*/ 861 w 931"/>
                <a:gd name="T77" fmla="*/ 1290 h 1310"/>
                <a:gd name="T78" fmla="*/ 806 w 931"/>
                <a:gd name="T79" fmla="*/ 1287 h 1310"/>
                <a:gd name="T80" fmla="*/ 739 w 931"/>
                <a:gd name="T81" fmla="*/ 1300 h 1310"/>
                <a:gd name="T82" fmla="*/ 680 w 931"/>
                <a:gd name="T83" fmla="*/ 1305 h 1310"/>
                <a:gd name="T84" fmla="*/ 618 w 931"/>
                <a:gd name="T85" fmla="*/ 1282 h 1310"/>
                <a:gd name="T86" fmla="*/ 546 w 931"/>
                <a:gd name="T87" fmla="*/ 1282 h 1310"/>
                <a:gd name="T88" fmla="*/ 477 w 931"/>
                <a:gd name="T89" fmla="*/ 1295 h 1310"/>
                <a:gd name="T90" fmla="*/ 438 w 931"/>
                <a:gd name="T91" fmla="*/ 1300 h 1310"/>
                <a:gd name="T92" fmla="*/ 354 w 931"/>
                <a:gd name="T93" fmla="*/ 1295 h 1310"/>
                <a:gd name="T94" fmla="*/ 236 w 931"/>
                <a:gd name="T95" fmla="*/ 1300 h 1310"/>
                <a:gd name="T96" fmla="*/ 174 w 931"/>
                <a:gd name="T97" fmla="*/ 1299 h 1310"/>
                <a:gd name="T98" fmla="*/ 92 w 931"/>
                <a:gd name="T99" fmla="*/ 1305 h 1310"/>
                <a:gd name="T100" fmla="*/ 0 w 931"/>
                <a:gd name="T101" fmla="*/ 1213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1310">
                  <a:moveTo>
                    <a:pt x="5" y="1138"/>
                  </a:moveTo>
                  <a:lnTo>
                    <a:pt x="5" y="1121"/>
                  </a:lnTo>
                  <a:cubicBezTo>
                    <a:pt x="8" y="1116"/>
                    <a:pt x="9" y="1116"/>
                    <a:pt x="9" y="1111"/>
                  </a:cubicBezTo>
                  <a:lnTo>
                    <a:pt x="9" y="1096"/>
                  </a:lnTo>
                  <a:lnTo>
                    <a:pt x="12" y="1096"/>
                  </a:lnTo>
                  <a:lnTo>
                    <a:pt x="12" y="1091"/>
                  </a:lnTo>
                  <a:lnTo>
                    <a:pt x="18" y="1091"/>
                  </a:lnTo>
                  <a:cubicBezTo>
                    <a:pt x="22" y="1091"/>
                    <a:pt x="23" y="1092"/>
                    <a:pt x="26" y="1093"/>
                  </a:cubicBezTo>
                  <a:lnTo>
                    <a:pt x="28" y="1066"/>
                  </a:lnTo>
                  <a:cubicBezTo>
                    <a:pt x="23" y="1062"/>
                    <a:pt x="16" y="1057"/>
                    <a:pt x="16" y="1046"/>
                  </a:cubicBezTo>
                  <a:lnTo>
                    <a:pt x="16" y="1044"/>
                  </a:lnTo>
                  <a:cubicBezTo>
                    <a:pt x="16" y="1031"/>
                    <a:pt x="32" y="1039"/>
                    <a:pt x="32" y="1004"/>
                  </a:cubicBezTo>
                  <a:cubicBezTo>
                    <a:pt x="32" y="1000"/>
                    <a:pt x="27" y="975"/>
                    <a:pt x="25" y="970"/>
                  </a:cubicBezTo>
                  <a:lnTo>
                    <a:pt x="16" y="987"/>
                  </a:lnTo>
                  <a:lnTo>
                    <a:pt x="16" y="967"/>
                  </a:lnTo>
                  <a:cubicBezTo>
                    <a:pt x="18" y="962"/>
                    <a:pt x="19" y="962"/>
                    <a:pt x="19" y="957"/>
                  </a:cubicBezTo>
                  <a:lnTo>
                    <a:pt x="19" y="934"/>
                  </a:lnTo>
                  <a:cubicBezTo>
                    <a:pt x="19" y="925"/>
                    <a:pt x="17" y="934"/>
                    <a:pt x="16" y="919"/>
                  </a:cubicBezTo>
                  <a:lnTo>
                    <a:pt x="19" y="919"/>
                  </a:lnTo>
                  <a:lnTo>
                    <a:pt x="19" y="909"/>
                  </a:lnTo>
                  <a:cubicBezTo>
                    <a:pt x="19" y="903"/>
                    <a:pt x="24" y="900"/>
                    <a:pt x="27" y="894"/>
                  </a:cubicBezTo>
                  <a:lnTo>
                    <a:pt x="23" y="887"/>
                  </a:lnTo>
                  <a:lnTo>
                    <a:pt x="23" y="857"/>
                  </a:lnTo>
                  <a:cubicBezTo>
                    <a:pt x="21" y="853"/>
                    <a:pt x="19" y="853"/>
                    <a:pt x="19" y="847"/>
                  </a:cubicBezTo>
                  <a:lnTo>
                    <a:pt x="19" y="785"/>
                  </a:lnTo>
                  <a:cubicBezTo>
                    <a:pt x="23" y="783"/>
                    <a:pt x="28" y="770"/>
                    <a:pt x="28" y="763"/>
                  </a:cubicBezTo>
                  <a:lnTo>
                    <a:pt x="28" y="572"/>
                  </a:lnTo>
                  <a:cubicBezTo>
                    <a:pt x="28" y="562"/>
                    <a:pt x="23" y="566"/>
                    <a:pt x="23" y="557"/>
                  </a:cubicBezTo>
                  <a:lnTo>
                    <a:pt x="23" y="544"/>
                  </a:lnTo>
                  <a:cubicBezTo>
                    <a:pt x="23" y="535"/>
                    <a:pt x="28" y="538"/>
                    <a:pt x="28" y="529"/>
                  </a:cubicBezTo>
                  <a:lnTo>
                    <a:pt x="28" y="465"/>
                  </a:lnTo>
                  <a:cubicBezTo>
                    <a:pt x="28" y="459"/>
                    <a:pt x="25" y="457"/>
                    <a:pt x="23" y="452"/>
                  </a:cubicBezTo>
                  <a:lnTo>
                    <a:pt x="23" y="437"/>
                  </a:lnTo>
                  <a:cubicBezTo>
                    <a:pt x="22" y="435"/>
                    <a:pt x="16" y="415"/>
                    <a:pt x="16" y="413"/>
                  </a:cubicBezTo>
                  <a:lnTo>
                    <a:pt x="16" y="388"/>
                  </a:lnTo>
                  <a:lnTo>
                    <a:pt x="19" y="388"/>
                  </a:lnTo>
                  <a:lnTo>
                    <a:pt x="19" y="375"/>
                  </a:lnTo>
                  <a:lnTo>
                    <a:pt x="16" y="375"/>
                  </a:lnTo>
                  <a:cubicBezTo>
                    <a:pt x="17" y="361"/>
                    <a:pt x="19" y="370"/>
                    <a:pt x="19" y="360"/>
                  </a:cubicBezTo>
                  <a:lnTo>
                    <a:pt x="19" y="356"/>
                  </a:lnTo>
                  <a:lnTo>
                    <a:pt x="105" y="323"/>
                  </a:lnTo>
                  <a:cubicBezTo>
                    <a:pt x="108" y="319"/>
                    <a:pt x="113" y="316"/>
                    <a:pt x="117" y="315"/>
                  </a:cubicBezTo>
                  <a:cubicBezTo>
                    <a:pt x="124" y="313"/>
                    <a:pt x="122" y="310"/>
                    <a:pt x="128" y="309"/>
                  </a:cubicBezTo>
                  <a:cubicBezTo>
                    <a:pt x="138" y="306"/>
                    <a:pt x="164" y="335"/>
                    <a:pt x="176" y="292"/>
                  </a:cubicBezTo>
                  <a:cubicBezTo>
                    <a:pt x="179" y="283"/>
                    <a:pt x="187" y="263"/>
                    <a:pt x="191" y="254"/>
                  </a:cubicBezTo>
                  <a:cubicBezTo>
                    <a:pt x="197" y="240"/>
                    <a:pt x="204" y="238"/>
                    <a:pt x="210" y="230"/>
                  </a:cubicBezTo>
                  <a:cubicBezTo>
                    <a:pt x="211" y="228"/>
                    <a:pt x="216" y="193"/>
                    <a:pt x="217" y="189"/>
                  </a:cubicBezTo>
                  <a:cubicBezTo>
                    <a:pt x="218" y="184"/>
                    <a:pt x="226" y="152"/>
                    <a:pt x="225" y="149"/>
                  </a:cubicBezTo>
                  <a:lnTo>
                    <a:pt x="228" y="150"/>
                  </a:lnTo>
                  <a:cubicBezTo>
                    <a:pt x="227" y="141"/>
                    <a:pt x="231" y="137"/>
                    <a:pt x="236" y="136"/>
                  </a:cubicBezTo>
                  <a:lnTo>
                    <a:pt x="239" y="135"/>
                  </a:lnTo>
                  <a:lnTo>
                    <a:pt x="244" y="135"/>
                  </a:lnTo>
                  <a:cubicBezTo>
                    <a:pt x="245" y="142"/>
                    <a:pt x="250" y="142"/>
                    <a:pt x="252" y="147"/>
                  </a:cubicBezTo>
                  <a:cubicBezTo>
                    <a:pt x="254" y="151"/>
                    <a:pt x="254" y="157"/>
                    <a:pt x="259" y="158"/>
                  </a:cubicBezTo>
                  <a:cubicBezTo>
                    <a:pt x="263" y="159"/>
                    <a:pt x="271" y="148"/>
                    <a:pt x="278" y="147"/>
                  </a:cubicBezTo>
                  <a:lnTo>
                    <a:pt x="283" y="145"/>
                  </a:lnTo>
                  <a:lnTo>
                    <a:pt x="288" y="144"/>
                  </a:lnTo>
                  <a:cubicBezTo>
                    <a:pt x="294" y="144"/>
                    <a:pt x="298" y="145"/>
                    <a:pt x="302" y="147"/>
                  </a:cubicBezTo>
                  <a:lnTo>
                    <a:pt x="305" y="162"/>
                  </a:lnTo>
                  <a:lnTo>
                    <a:pt x="316" y="129"/>
                  </a:lnTo>
                  <a:cubicBezTo>
                    <a:pt x="321" y="131"/>
                    <a:pt x="334" y="137"/>
                    <a:pt x="340" y="136"/>
                  </a:cubicBezTo>
                  <a:cubicBezTo>
                    <a:pt x="347" y="134"/>
                    <a:pt x="346" y="103"/>
                    <a:pt x="352" y="96"/>
                  </a:cubicBezTo>
                  <a:cubicBezTo>
                    <a:pt x="349" y="90"/>
                    <a:pt x="345" y="76"/>
                    <a:pt x="340" y="81"/>
                  </a:cubicBezTo>
                  <a:lnTo>
                    <a:pt x="339" y="76"/>
                  </a:lnTo>
                  <a:cubicBezTo>
                    <a:pt x="337" y="78"/>
                    <a:pt x="321" y="71"/>
                    <a:pt x="317" y="72"/>
                  </a:cubicBezTo>
                  <a:cubicBezTo>
                    <a:pt x="314" y="73"/>
                    <a:pt x="296" y="75"/>
                    <a:pt x="291" y="78"/>
                  </a:cubicBezTo>
                  <a:cubicBezTo>
                    <a:pt x="277" y="72"/>
                    <a:pt x="297" y="58"/>
                    <a:pt x="299" y="51"/>
                  </a:cubicBezTo>
                  <a:cubicBezTo>
                    <a:pt x="304" y="54"/>
                    <a:pt x="305" y="53"/>
                    <a:pt x="311" y="51"/>
                  </a:cubicBezTo>
                  <a:cubicBezTo>
                    <a:pt x="324" y="48"/>
                    <a:pt x="322" y="46"/>
                    <a:pt x="336" y="31"/>
                  </a:cubicBezTo>
                  <a:cubicBezTo>
                    <a:pt x="343" y="22"/>
                    <a:pt x="349" y="9"/>
                    <a:pt x="359" y="7"/>
                  </a:cubicBezTo>
                  <a:lnTo>
                    <a:pt x="362" y="6"/>
                  </a:lnTo>
                  <a:cubicBezTo>
                    <a:pt x="366" y="5"/>
                    <a:pt x="374" y="10"/>
                    <a:pt x="373" y="0"/>
                  </a:cubicBezTo>
                  <a:lnTo>
                    <a:pt x="403" y="0"/>
                  </a:lnTo>
                  <a:cubicBezTo>
                    <a:pt x="406" y="9"/>
                    <a:pt x="409" y="8"/>
                    <a:pt x="417" y="8"/>
                  </a:cubicBezTo>
                  <a:cubicBezTo>
                    <a:pt x="419" y="9"/>
                    <a:pt x="429" y="17"/>
                    <a:pt x="431" y="18"/>
                  </a:cubicBezTo>
                  <a:lnTo>
                    <a:pt x="435" y="18"/>
                  </a:lnTo>
                  <a:cubicBezTo>
                    <a:pt x="441" y="18"/>
                    <a:pt x="438" y="13"/>
                    <a:pt x="444" y="13"/>
                  </a:cubicBezTo>
                  <a:lnTo>
                    <a:pt x="458" y="13"/>
                  </a:lnTo>
                  <a:lnTo>
                    <a:pt x="458" y="18"/>
                  </a:lnTo>
                  <a:lnTo>
                    <a:pt x="479" y="18"/>
                  </a:lnTo>
                  <a:cubicBezTo>
                    <a:pt x="481" y="18"/>
                    <a:pt x="494" y="27"/>
                    <a:pt x="496" y="27"/>
                  </a:cubicBezTo>
                  <a:lnTo>
                    <a:pt x="504" y="27"/>
                  </a:lnTo>
                  <a:cubicBezTo>
                    <a:pt x="507" y="27"/>
                    <a:pt x="507" y="26"/>
                    <a:pt x="511" y="23"/>
                  </a:cubicBezTo>
                  <a:cubicBezTo>
                    <a:pt x="512" y="27"/>
                    <a:pt x="523" y="37"/>
                    <a:pt x="526" y="37"/>
                  </a:cubicBezTo>
                  <a:cubicBezTo>
                    <a:pt x="532" y="37"/>
                    <a:pt x="541" y="23"/>
                    <a:pt x="542" y="18"/>
                  </a:cubicBezTo>
                  <a:lnTo>
                    <a:pt x="560" y="18"/>
                  </a:lnTo>
                  <a:cubicBezTo>
                    <a:pt x="566" y="18"/>
                    <a:pt x="563" y="13"/>
                    <a:pt x="569" y="13"/>
                  </a:cubicBezTo>
                  <a:lnTo>
                    <a:pt x="595" y="13"/>
                  </a:lnTo>
                  <a:lnTo>
                    <a:pt x="595" y="18"/>
                  </a:lnTo>
                  <a:lnTo>
                    <a:pt x="602" y="18"/>
                  </a:lnTo>
                  <a:cubicBezTo>
                    <a:pt x="608" y="18"/>
                    <a:pt x="605" y="13"/>
                    <a:pt x="611" y="13"/>
                  </a:cubicBezTo>
                  <a:lnTo>
                    <a:pt x="618" y="13"/>
                  </a:lnTo>
                  <a:lnTo>
                    <a:pt x="618" y="18"/>
                  </a:lnTo>
                  <a:cubicBezTo>
                    <a:pt x="630" y="17"/>
                    <a:pt x="623" y="13"/>
                    <a:pt x="630" y="13"/>
                  </a:cubicBezTo>
                  <a:lnTo>
                    <a:pt x="641" y="13"/>
                  </a:lnTo>
                  <a:cubicBezTo>
                    <a:pt x="646" y="13"/>
                    <a:pt x="644" y="14"/>
                    <a:pt x="646" y="18"/>
                  </a:cubicBezTo>
                  <a:cubicBezTo>
                    <a:pt x="647" y="16"/>
                    <a:pt x="650" y="13"/>
                    <a:pt x="651" y="13"/>
                  </a:cubicBezTo>
                  <a:cubicBezTo>
                    <a:pt x="655" y="13"/>
                    <a:pt x="655" y="14"/>
                    <a:pt x="658" y="18"/>
                  </a:cubicBezTo>
                  <a:lnTo>
                    <a:pt x="676" y="18"/>
                  </a:lnTo>
                  <a:lnTo>
                    <a:pt x="694" y="32"/>
                  </a:lnTo>
                  <a:lnTo>
                    <a:pt x="702" y="32"/>
                  </a:lnTo>
                  <a:lnTo>
                    <a:pt x="702" y="28"/>
                  </a:lnTo>
                  <a:lnTo>
                    <a:pt x="716" y="27"/>
                  </a:lnTo>
                  <a:lnTo>
                    <a:pt x="716" y="32"/>
                  </a:lnTo>
                  <a:lnTo>
                    <a:pt x="725" y="32"/>
                  </a:lnTo>
                  <a:cubicBezTo>
                    <a:pt x="731" y="32"/>
                    <a:pt x="728" y="27"/>
                    <a:pt x="734" y="27"/>
                  </a:cubicBezTo>
                  <a:lnTo>
                    <a:pt x="739" y="27"/>
                  </a:lnTo>
                  <a:cubicBezTo>
                    <a:pt x="740" y="30"/>
                    <a:pt x="752" y="55"/>
                    <a:pt x="755" y="55"/>
                  </a:cubicBezTo>
                  <a:cubicBezTo>
                    <a:pt x="761" y="55"/>
                    <a:pt x="767" y="41"/>
                    <a:pt x="771" y="37"/>
                  </a:cubicBezTo>
                  <a:lnTo>
                    <a:pt x="776" y="42"/>
                  </a:lnTo>
                  <a:lnTo>
                    <a:pt x="794" y="23"/>
                  </a:lnTo>
                  <a:lnTo>
                    <a:pt x="801" y="22"/>
                  </a:lnTo>
                  <a:cubicBezTo>
                    <a:pt x="805" y="22"/>
                    <a:pt x="805" y="21"/>
                    <a:pt x="808" y="18"/>
                  </a:cubicBezTo>
                  <a:lnTo>
                    <a:pt x="840" y="18"/>
                  </a:lnTo>
                  <a:cubicBezTo>
                    <a:pt x="843" y="15"/>
                    <a:pt x="843" y="13"/>
                    <a:pt x="847" y="13"/>
                  </a:cubicBezTo>
                  <a:lnTo>
                    <a:pt x="857" y="13"/>
                  </a:lnTo>
                  <a:cubicBezTo>
                    <a:pt x="863" y="12"/>
                    <a:pt x="860" y="18"/>
                    <a:pt x="866" y="18"/>
                  </a:cubicBezTo>
                  <a:lnTo>
                    <a:pt x="877" y="18"/>
                  </a:lnTo>
                  <a:cubicBezTo>
                    <a:pt x="879" y="25"/>
                    <a:pt x="907" y="36"/>
                    <a:pt x="907" y="60"/>
                  </a:cubicBezTo>
                  <a:lnTo>
                    <a:pt x="907" y="70"/>
                  </a:lnTo>
                  <a:lnTo>
                    <a:pt x="910" y="70"/>
                  </a:lnTo>
                  <a:lnTo>
                    <a:pt x="910" y="95"/>
                  </a:lnTo>
                  <a:cubicBezTo>
                    <a:pt x="910" y="104"/>
                    <a:pt x="915" y="100"/>
                    <a:pt x="915" y="109"/>
                  </a:cubicBezTo>
                  <a:lnTo>
                    <a:pt x="915" y="152"/>
                  </a:lnTo>
                  <a:lnTo>
                    <a:pt x="919" y="152"/>
                  </a:lnTo>
                  <a:lnTo>
                    <a:pt x="919" y="172"/>
                  </a:lnTo>
                  <a:cubicBezTo>
                    <a:pt x="919" y="177"/>
                    <a:pt x="920" y="177"/>
                    <a:pt x="922" y="182"/>
                  </a:cubicBezTo>
                  <a:lnTo>
                    <a:pt x="919" y="181"/>
                  </a:lnTo>
                  <a:lnTo>
                    <a:pt x="919" y="204"/>
                  </a:lnTo>
                  <a:cubicBezTo>
                    <a:pt x="919" y="213"/>
                    <a:pt x="922" y="208"/>
                    <a:pt x="922" y="216"/>
                  </a:cubicBezTo>
                  <a:lnTo>
                    <a:pt x="922" y="219"/>
                  </a:lnTo>
                  <a:cubicBezTo>
                    <a:pt x="922" y="227"/>
                    <a:pt x="919" y="223"/>
                    <a:pt x="919" y="231"/>
                  </a:cubicBezTo>
                  <a:lnTo>
                    <a:pt x="919" y="273"/>
                  </a:lnTo>
                  <a:cubicBezTo>
                    <a:pt x="919" y="282"/>
                    <a:pt x="931" y="297"/>
                    <a:pt x="931" y="311"/>
                  </a:cubicBezTo>
                  <a:cubicBezTo>
                    <a:pt x="931" y="326"/>
                    <a:pt x="909" y="361"/>
                    <a:pt x="903" y="373"/>
                  </a:cubicBezTo>
                  <a:cubicBezTo>
                    <a:pt x="905" y="377"/>
                    <a:pt x="907" y="377"/>
                    <a:pt x="907" y="383"/>
                  </a:cubicBezTo>
                  <a:lnTo>
                    <a:pt x="906" y="390"/>
                  </a:lnTo>
                  <a:lnTo>
                    <a:pt x="899" y="393"/>
                  </a:lnTo>
                  <a:lnTo>
                    <a:pt x="905" y="405"/>
                  </a:lnTo>
                  <a:lnTo>
                    <a:pt x="915" y="405"/>
                  </a:lnTo>
                  <a:cubicBezTo>
                    <a:pt x="918" y="410"/>
                    <a:pt x="919" y="409"/>
                    <a:pt x="919" y="415"/>
                  </a:cubicBezTo>
                  <a:lnTo>
                    <a:pt x="919" y="427"/>
                  </a:lnTo>
                  <a:cubicBezTo>
                    <a:pt x="919" y="436"/>
                    <a:pt x="915" y="431"/>
                    <a:pt x="915" y="440"/>
                  </a:cubicBezTo>
                  <a:lnTo>
                    <a:pt x="915" y="447"/>
                  </a:lnTo>
                  <a:lnTo>
                    <a:pt x="919" y="447"/>
                  </a:lnTo>
                  <a:lnTo>
                    <a:pt x="918" y="481"/>
                  </a:lnTo>
                  <a:lnTo>
                    <a:pt x="910" y="500"/>
                  </a:lnTo>
                  <a:lnTo>
                    <a:pt x="910" y="545"/>
                  </a:lnTo>
                  <a:lnTo>
                    <a:pt x="907" y="552"/>
                  </a:lnTo>
                  <a:lnTo>
                    <a:pt x="908" y="578"/>
                  </a:lnTo>
                  <a:lnTo>
                    <a:pt x="888" y="607"/>
                  </a:lnTo>
                  <a:lnTo>
                    <a:pt x="890" y="607"/>
                  </a:lnTo>
                  <a:lnTo>
                    <a:pt x="900" y="624"/>
                  </a:lnTo>
                  <a:lnTo>
                    <a:pt x="900" y="661"/>
                  </a:lnTo>
                  <a:lnTo>
                    <a:pt x="903" y="661"/>
                  </a:lnTo>
                  <a:lnTo>
                    <a:pt x="903" y="693"/>
                  </a:lnTo>
                  <a:lnTo>
                    <a:pt x="907" y="693"/>
                  </a:lnTo>
                  <a:cubicBezTo>
                    <a:pt x="906" y="710"/>
                    <a:pt x="903" y="701"/>
                    <a:pt x="903" y="711"/>
                  </a:cubicBezTo>
                  <a:lnTo>
                    <a:pt x="903" y="718"/>
                  </a:lnTo>
                  <a:cubicBezTo>
                    <a:pt x="897" y="719"/>
                    <a:pt x="887" y="729"/>
                    <a:pt x="887" y="738"/>
                  </a:cubicBezTo>
                  <a:lnTo>
                    <a:pt x="887" y="745"/>
                  </a:lnTo>
                  <a:cubicBezTo>
                    <a:pt x="887" y="757"/>
                    <a:pt x="899" y="757"/>
                    <a:pt x="900" y="773"/>
                  </a:cubicBezTo>
                  <a:lnTo>
                    <a:pt x="896" y="773"/>
                  </a:lnTo>
                  <a:lnTo>
                    <a:pt x="897" y="784"/>
                  </a:lnTo>
                  <a:lnTo>
                    <a:pt x="903" y="795"/>
                  </a:lnTo>
                  <a:lnTo>
                    <a:pt x="903" y="805"/>
                  </a:lnTo>
                  <a:cubicBezTo>
                    <a:pt x="903" y="814"/>
                    <a:pt x="907" y="809"/>
                    <a:pt x="907" y="818"/>
                  </a:cubicBezTo>
                  <a:lnTo>
                    <a:pt x="907" y="842"/>
                  </a:lnTo>
                  <a:cubicBezTo>
                    <a:pt x="907" y="848"/>
                    <a:pt x="905" y="848"/>
                    <a:pt x="903" y="852"/>
                  </a:cubicBezTo>
                  <a:lnTo>
                    <a:pt x="903" y="872"/>
                  </a:lnTo>
                  <a:cubicBezTo>
                    <a:pt x="901" y="877"/>
                    <a:pt x="900" y="877"/>
                    <a:pt x="900" y="882"/>
                  </a:cubicBezTo>
                  <a:lnTo>
                    <a:pt x="900" y="902"/>
                  </a:lnTo>
                  <a:lnTo>
                    <a:pt x="896" y="902"/>
                  </a:lnTo>
                  <a:lnTo>
                    <a:pt x="907" y="924"/>
                  </a:lnTo>
                  <a:lnTo>
                    <a:pt x="907" y="939"/>
                  </a:lnTo>
                  <a:cubicBezTo>
                    <a:pt x="907" y="948"/>
                    <a:pt x="910" y="943"/>
                    <a:pt x="910" y="952"/>
                  </a:cubicBezTo>
                  <a:lnTo>
                    <a:pt x="910" y="972"/>
                  </a:lnTo>
                  <a:cubicBezTo>
                    <a:pt x="910" y="980"/>
                    <a:pt x="907" y="975"/>
                    <a:pt x="907" y="984"/>
                  </a:cubicBezTo>
                  <a:lnTo>
                    <a:pt x="907" y="1014"/>
                  </a:lnTo>
                  <a:cubicBezTo>
                    <a:pt x="907" y="1022"/>
                    <a:pt x="910" y="1018"/>
                    <a:pt x="910" y="1026"/>
                  </a:cubicBezTo>
                  <a:lnTo>
                    <a:pt x="910" y="1059"/>
                  </a:lnTo>
                  <a:lnTo>
                    <a:pt x="907" y="1059"/>
                  </a:lnTo>
                  <a:lnTo>
                    <a:pt x="907" y="1069"/>
                  </a:lnTo>
                  <a:cubicBezTo>
                    <a:pt x="907" y="1077"/>
                    <a:pt x="903" y="1072"/>
                    <a:pt x="903" y="1081"/>
                  </a:cubicBezTo>
                  <a:lnTo>
                    <a:pt x="903" y="1091"/>
                  </a:lnTo>
                  <a:lnTo>
                    <a:pt x="907" y="1091"/>
                  </a:lnTo>
                  <a:lnTo>
                    <a:pt x="907" y="1101"/>
                  </a:lnTo>
                  <a:cubicBezTo>
                    <a:pt x="907" y="1109"/>
                    <a:pt x="903" y="1105"/>
                    <a:pt x="903" y="1113"/>
                  </a:cubicBezTo>
                  <a:lnTo>
                    <a:pt x="903" y="1198"/>
                  </a:lnTo>
                  <a:lnTo>
                    <a:pt x="900" y="1198"/>
                  </a:lnTo>
                  <a:lnTo>
                    <a:pt x="900" y="1208"/>
                  </a:lnTo>
                  <a:cubicBezTo>
                    <a:pt x="900" y="1209"/>
                    <a:pt x="893" y="1233"/>
                    <a:pt x="893" y="1235"/>
                  </a:cubicBezTo>
                  <a:lnTo>
                    <a:pt x="893" y="1245"/>
                  </a:lnTo>
                  <a:cubicBezTo>
                    <a:pt x="886" y="1248"/>
                    <a:pt x="882" y="1290"/>
                    <a:pt x="868" y="1290"/>
                  </a:cubicBezTo>
                  <a:lnTo>
                    <a:pt x="861" y="1290"/>
                  </a:lnTo>
                  <a:lnTo>
                    <a:pt x="861" y="1295"/>
                  </a:lnTo>
                  <a:lnTo>
                    <a:pt x="836" y="1295"/>
                  </a:lnTo>
                  <a:cubicBezTo>
                    <a:pt x="835" y="1290"/>
                    <a:pt x="826" y="1282"/>
                    <a:pt x="822" y="1282"/>
                  </a:cubicBezTo>
                  <a:lnTo>
                    <a:pt x="820" y="1282"/>
                  </a:lnTo>
                  <a:cubicBezTo>
                    <a:pt x="814" y="1282"/>
                    <a:pt x="810" y="1284"/>
                    <a:pt x="806" y="1287"/>
                  </a:cubicBezTo>
                  <a:cubicBezTo>
                    <a:pt x="800" y="1283"/>
                    <a:pt x="759" y="1257"/>
                    <a:pt x="755" y="1257"/>
                  </a:cubicBezTo>
                  <a:lnTo>
                    <a:pt x="694" y="1257"/>
                  </a:lnTo>
                  <a:cubicBezTo>
                    <a:pt x="696" y="1267"/>
                    <a:pt x="705" y="1267"/>
                    <a:pt x="712" y="1276"/>
                  </a:cubicBezTo>
                  <a:cubicBezTo>
                    <a:pt x="717" y="1282"/>
                    <a:pt x="726" y="1290"/>
                    <a:pt x="734" y="1290"/>
                  </a:cubicBezTo>
                  <a:lnTo>
                    <a:pt x="739" y="1300"/>
                  </a:lnTo>
                  <a:lnTo>
                    <a:pt x="736" y="1300"/>
                  </a:lnTo>
                  <a:lnTo>
                    <a:pt x="736" y="1305"/>
                  </a:lnTo>
                  <a:cubicBezTo>
                    <a:pt x="733" y="1301"/>
                    <a:pt x="733" y="1300"/>
                    <a:pt x="729" y="1300"/>
                  </a:cubicBezTo>
                  <a:cubicBezTo>
                    <a:pt x="723" y="1300"/>
                    <a:pt x="726" y="1305"/>
                    <a:pt x="720" y="1304"/>
                  </a:cubicBezTo>
                  <a:lnTo>
                    <a:pt x="680" y="1305"/>
                  </a:lnTo>
                  <a:cubicBezTo>
                    <a:pt x="678" y="1305"/>
                    <a:pt x="661" y="1295"/>
                    <a:pt x="660" y="1295"/>
                  </a:cubicBezTo>
                  <a:lnTo>
                    <a:pt x="650" y="1295"/>
                  </a:lnTo>
                  <a:lnTo>
                    <a:pt x="650" y="1290"/>
                  </a:lnTo>
                  <a:lnTo>
                    <a:pt x="627" y="1290"/>
                  </a:lnTo>
                  <a:cubicBezTo>
                    <a:pt x="622" y="1290"/>
                    <a:pt x="622" y="1286"/>
                    <a:pt x="618" y="1282"/>
                  </a:cubicBezTo>
                  <a:lnTo>
                    <a:pt x="609" y="1295"/>
                  </a:lnTo>
                  <a:lnTo>
                    <a:pt x="562" y="1295"/>
                  </a:lnTo>
                  <a:lnTo>
                    <a:pt x="562" y="1290"/>
                  </a:lnTo>
                  <a:lnTo>
                    <a:pt x="555" y="1290"/>
                  </a:lnTo>
                  <a:cubicBezTo>
                    <a:pt x="548" y="1290"/>
                    <a:pt x="549" y="1282"/>
                    <a:pt x="546" y="1282"/>
                  </a:cubicBezTo>
                  <a:cubicBezTo>
                    <a:pt x="541" y="1282"/>
                    <a:pt x="538" y="1290"/>
                    <a:pt x="537" y="1295"/>
                  </a:cubicBezTo>
                  <a:lnTo>
                    <a:pt x="511" y="1295"/>
                  </a:lnTo>
                  <a:lnTo>
                    <a:pt x="511" y="1300"/>
                  </a:lnTo>
                  <a:lnTo>
                    <a:pt x="477" y="1300"/>
                  </a:lnTo>
                  <a:lnTo>
                    <a:pt x="477" y="1295"/>
                  </a:lnTo>
                  <a:cubicBezTo>
                    <a:pt x="470" y="1297"/>
                    <a:pt x="474" y="1300"/>
                    <a:pt x="468" y="1300"/>
                  </a:cubicBezTo>
                  <a:lnTo>
                    <a:pt x="451" y="1300"/>
                  </a:lnTo>
                  <a:lnTo>
                    <a:pt x="451" y="1295"/>
                  </a:lnTo>
                  <a:lnTo>
                    <a:pt x="438" y="1295"/>
                  </a:lnTo>
                  <a:lnTo>
                    <a:pt x="438" y="1300"/>
                  </a:lnTo>
                  <a:lnTo>
                    <a:pt x="383" y="1299"/>
                  </a:lnTo>
                  <a:lnTo>
                    <a:pt x="379" y="1290"/>
                  </a:lnTo>
                  <a:lnTo>
                    <a:pt x="371" y="1290"/>
                  </a:lnTo>
                  <a:cubicBezTo>
                    <a:pt x="365" y="1290"/>
                    <a:pt x="366" y="1282"/>
                    <a:pt x="363" y="1282"/>
                  </a:cubicBezTo>
                  <a:cubicBezTo>
                    <a:pt x="358" y="1282"/>
                    <a:pt x="355" y="1290"/>
                    <a:pt x="354" y="1295"/>
                  </a:cubicBezTo>
                  <a:lnTo>
                    <a:pt x="271" y="1295"/>
                  </a:lnTo>
                  <a:cubicBezTo>
                    <a:pt x="265" y="1295"/>
                    <a:pt x="267" y="1300"/>
                    <a:pt x="264" y="1300"/>
                  </a:cubicBezTo>
                  <a:cubicBezTo>
                    <a:pt x="258" y="1300"/>
                    <a:pt x="261" y="1295"/>
                    <a:pt x="255" y="1295"/>
                  </a:cubicBezTo>
                  <a:lnTo>
                    <a:pt x="236" y="1295"/>
                  </a:lnTo>
                  <a:lnTo>
                    <a:pt x="236" y="1300"/>
                  </a:lnTo>
                  <a:lnTo>
                    <a:pt x="218" y="1300"/>
                  </a:lnTo>
                  <a:lnTo>
                    <a:pt x="218" y="1295"/>
                  </a:lnTo>
                  <a:lnTo>
                    <a:pt x="203" y="1295"/>
                  </a:lnTo>
                  <a:cubicBezTo>
                    <a:pt x="199" y="1295"/>
                    <a:pt x="199" y="1297"/>
                    <a:pt x="195" y="1300"/>
                  </a:cubicBezTo>
                  <a:lnTo>
                    <a:pt x="174" y="1299"/>
                  </a:lnTo>
                  <a:lnTo>
                    <a:pt x="169" y="1305"/>
                  </a:lnTo>
                  <a:lnTo>
                    <a:pt x="106" y="1305"/>
                  </a:lnTo>
                  <a:cubicBezTo>
                    <a:pt x="103" y="1308"/>
                    <a:pt x="103" y="1310"/>
                    <a:pt x="99" y="1310"/>
                  </a:cubicBezTo>
                  <a:lnTo>
                    <a:pt x="92" y="1309"/>
                  </a:lnTo>
                  <a:lnTo>
                    <a:pt x="92" y="1305"/>
                  </a:lnTo>
                  <a:lnTo>
                    <a:pt x="51" y="1305"/>
                  </a:lnTo>
                  <a:cubicBezTo>
                    <a:pt x="47" y="1304"/>
                    <a:pt x="47" y="1303"/>
                    <a:pt x="44" y="1300"/>
                  </a:cubicBezTo>
                  <a:lnTo>
                    <a:pt x="34" y="1300"/>
                  </a:lnTo>
                  <a:cubicBezTo>
                    <a:pt x="23" y="1289"/>
                    <a:pt x="13" y="1275"/>
                    <a:pt x="5" y="1260"/>
                  </a:cubicBezTo>
                  <a:cubicBezTo>
                    <a:pt x="5" y="1244"/>
                    <a:pt x="9" y="1217"/>
                    <a:pt x="0" y="1213"/>
                  </a:cubicBezTo>
                  <a:lnTo>
                    <a:pt x="0" y="1141"/>
                  </a:lnTo>
                  <a:lnTo>
                    <a:pt x="5" y="1138"/>
                  </a:lnTo>
                  <a:close/>
                </a:path>
              </a:pathLst>
            </a:custGeom>
            <a:solidFill>
              <a:srgbClr val="E5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cs typeface="+mn-ea"/>
                <a:sym typeface="+mn-lt"/>
              </a:endParaRPr>
            </a:p>
          </p:txBody>
        </p:sp>
        <p:sp>
          <p:nvSpPr>
            <p:cNvPr id="27" name="Freeform 151"/>
            <p:cNvSpPr>
              <a:spLocks noEditPoints="1"/>
            </p:cNvSpPr>
            <p:nvPr/>
          </p:nvSpPr>
          <p:spPr bwMode="auto">
            <a:xfrm>
              <a:off x="4933269" y="4482420"/>
              <a:ext cx="138113" cy="458788"/>
            </a:xfrm>
            <a:custGeom>
              <a:avLst/>
              <a:gdLst>
                <a:gd name="T0" fmla="*/ 170 w 366"/>
                <a:gd name="T1" fmla="*/ 179 h 1245"/>
                <a:gd name="T2" fmla="*/ 182 w 366"/>
                <a:gd name="T3" fmla="*/ 3 h 1245"/>
                <a:gd name="T4" fmla="*/ 208 w 366"/>
                <a:gd name="T5" fmla="*/ 118 h 1245"/>
                <a:gd name="T6" fmla="*/ 310 w 366"/>
                <a:gd name="T7" fmla="*/ 92 h 1245"/>
                <a:gd name="T8" fmla="*/ 342 w 366"/>
                <a:gd name="T9" fmla="*/ 74 h 1245"/>
                <a:gd name="T10" fmla="*/ 352 w 366"/>
                <a:gd name="T11" fmla="*/ 184 h 1245"/>
                <a:gd name="T12" fmla="*/ 209 w 366"/>
                <a:gd name="T13" fmla="*/ 337 h 1245"/>
                <a:gd name="T14" fmla="*/ 212 w 366"/>
                <a:gd name="T15" fmla="*/ 610 h 1245"/>
                <a:gd name="T16" fmla="*/ 170 w 366"/>
                <a:gd name="T17" fmla="*/ 592 h 1245"/>
                <a:gd name="T18" fmla="*/ 70 w 366"/>
                <a:gd name="T19" fmla="*/ 330 h 1245"/>
                <a:gd name="T20" fmla="*/ 15 w 366"/>
                <a:gd name="T21" fmla="*/ 191 h 1245"/>
                <a:gd name="T22" fmla="*/ 39 w 366"/>
                <a:gd name="T23" fmla="*/ 76 h 1245"/>
                <a:gd name="T24" fmla="*/ 57 w 366"/>
                <a:gd name="T25" fmla="*/ 144 h 1245"/>
                <a:gd name="T26" fmla="*/ 54 w 366"/>
                <a:gd name="T27" fmla="*/ 220 h 1245"/>
                <a:gd name="T28" fmla="*/ 79 w 366"/>
                <a:gd name="T29" fmla="*/ 287 h 1245"/>
                <a:gd name="T30" fmla="*/ 170 w 366"/>
                <a:gd name="T31" fmla="*/ 295 h 1245"/>
                <a:gd name="T32" fmla="*/ 209 w 366"/>
                <a:gd name="T33" fmla="*/ 254 h 1245"/>
                <a:gd name="T34" fmla="*/ 315 w 366"/>
                <a:gd name="T35" fmla="*/ 230 h 1245"/>
                <a:gd name="T36" fmla="*/ 209 w 366"/>
                <a:gd name="T37" fmla="*/ 254 h 1245"/>
                <a:gd name="T38" fmla="*/ 134 w 366"/>
                <a:gd name="T39" fmla="*/ 909 h 1245"/>
                <a:gd name="T40" fmla="*/ 200 w 366"/>
                <a:gd name="T41" fmla="*/ 987 h 1245"/>
                <a:gd name="T42" fmla="*/ 74 w 366"/>
                <a:gd name="T43" fmla="*/ 1026 h 1245"/>
                <a:gd name="T44" fmla="*/ 157 w 366"/>
                <a:gd name="T45" fmla="*/ 1000 h 1245"/>
                <a:gd name="T46" fmla="*/ 142 w 366"/>
                <a:gd name="T47" fmla="*/ 947 h 1245"/>
                <a:gd name="T48" fmla="*/ 101 w 366"/>
                <a:gd name="T49" fmla="*/ 994 h 1245"/>
                <a:gd name="T50" fmla="*/ 0 w 366"/>
                <a:gd name="T51" fmla="*/ 880 h 1245"/>
                <a:gd name="T52" fmla="*/ 232 w 366"/>
                <a:gd name="T53" fmla="*/ 697 h 1245"/>
                <a:gd name="T54" fmla="*/ 364 w 366"/>
                <a:gd name="T55" fmla="*/ 859 h 1245"/>
                <a:gd name="T56" fmla="*/ 338 w 366"/>
                <a:gd name="T57" fmla="*/ 1192 h 1245"/>
                <a:gd name="T58" fmla="*/ 156 w 366"/>
                <a:gd name="T59" fmla="*/ 1245 h 1245"/>
                <a:gd name="T60" fmla="*/ 7 w 366"/>
                <a:gd name="T61" fmla="*/ 1120 h 1245"/>
                <a:gd name="T62" fmla="*/ 41 w 366"/>
                <a:gd name="T63" fmla="*/ 1002 h 1245"/>
                <a:gd name="T64" fmla="*/ 57 w 366"/>
                <a:gd name="T65" fmla="*/ 1156 h 1245"/>
                <a:gd name="T66" fmla="*/ 294 w 366"/>
                <a:gd name="T67" fmla="*/ 1190 h 1245"/>
                <a:gd name="T68" fmla="*/ 323 w 366"/>
                <a:gd name="T69" fmla="*/ 1062 h 1245"/>
                <a:gd name="T70" fmla="*/ 249 w 366"/>
                <a:gd name="T71" fmla="*/ 1036 h 1245"/>
                <a:gd name="T72" fmla="*/ 271 w 366"/>
                <a:gd name="T73" fmla="*/ 1178 h 1245"/>
                <a:gd name="T74" fmla="*/ 259 w 366"/>
                <a:gd name="T75" fmla="*/ 1203 h 1245"/>
                <a:gd name="T76" fmla="*/ 212 w 366"/>
                <a:gd name="T77" fmla="*/ 1103 h 1245"/>
                <a:gd name="T78" fmla="*/ 81 w 366"/>
                <a:gd name="T79" fmla="*/ 1117 h 1245"/>
                <a:gd name="T80" fmla="*/ 192 w 366"/>
                <a:gd name="T81" fmla="*/ 1081 h 1245"/>
                <a:gd name="T82" fmla="*/ 211 w 366"/>
                <a:gd name="T83" fmla="*/ 1074 h 1245"/>
                <a:gd name="T84" fmla="*/ 221 w 366"/>
                <a:gd name="T85" fmla="*/ 975 h 1245"/>
                <a:gd name="T86" fmla="*/ 113 w 366"/>
                <a:gd name="T87" fmla="*/ 869 h 1245"/>
                <a:gd name="T88" fmla="*/ 90 w 366"/>
                <a:gd name="T89" fmla="*/ 833 h 1245"/>
                <a:gd name="T90" fmla="*/ 184 w 366"/>
                <a:gd name="T91" fmla="*/ 802 h 1245"/>
                <a:gd name="T92" fmla="*/ 192 w 366"/>
                <a:gd name="T93" fmla="*/ 735 h 1245"/>
                <a:gd name="T94" fmla="*/ 86 w 366"/>
                <a:gd name="T95" fmla="*/ 745 h 1245"/>
                <a:gd name="T96" fmla="*/ 42 w 366"/>
                <a:gd name="T97" fmla="*/ 888 h 1245"/>
                <a:gd name="T98" fmla="*/ 223 w 366"/>
                <a:gd name="T99" fmla="*/ 761 h 1245"/>
                <a:gd name="T100" fmla="*/ 235 w 366"/>
                <a:gd name="T101" fmla="*/ 781 h 1245"/>
                <a:gd name="T102" fmla="*/ 310 w 366"/>
                <a:gd name="T103" fmla="*/ 767 h 1245"/>
                <a:gd name="T104" fmla="*/ 274 w 366"/>
                <a:gd name="T105" fmla="*/ 829 h 1245"/>
                <a:gd name="T106" fmla="*/ 292 w 366"/>
                <a:gd name="T107" fmla="*/ 867 h 1245"/>
                <a:gd name="T108" fmla="*/ 227 w 366"/>
                <a:gd name="T109" fmla="*/ 867 h 1245"/>
                <a:gd name="T110" fmla="*/ 299 w 366"/>
                <a:gd name="T111" fmla="*/ 891 h 1245"/>
                <a:gd name="T112" fmla="*/ 276 w 366"/>
                <a:gd name="T113" fmla="*/ 950 h 1245"/>
                <a:gd name="T114" fmla="*/ 266 w 366"/>
                <a:gd name="T115" fmla="*/ 972 h 1245"/>
                <a:gd name="T116" fmla="*/ 324 w 366"/>
                <a:gd name="T117" fmla="*/ 1035 h 1245"/>
                <a:gd name="T118" fmla="*/ 322 w 366"/>
                <a:gd name="T119" fmla="*/ 869 h 1245"/>
                <a:gd name="T120" fmla="*/ 213 w 366"/>
                <a:gd name="T121" fmla="*/ 735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 h="1245">
                  <a:moveTo>
                    <a:pt x="54" y="181"/>
                  </a:moveTo>
                  <a:lnTo>
                    <a:pt x="62" y="180"/>
                  </a:lnTo>
                  <a:lnTo>
                    <a:pt x="170" y="179"/>
                  </a:lnTo>
                  <a:lnTo>
                    <a:pt x="165" y="49"/>
                  </a:lnTo>
                  <a:cubicBezTo>
                    <a:pt x="164" y="31"/>
                    <a:pt x="165" y="20"/>
                    <a:pt x="168" y="15"/>
                  </a:cubicBezTo>
                  <a:cubicBezTo>
                    <a:pt x="172" y="11"/>
                    <a:pt x="176" y="7"/>
                    <a:pt x="182" y="3"/>
                  </a:cubicBezTo>
                  <a:cubicBezTo>
                    <a:pt x="188" y="0"/>
                    <a:pt x="194" y="0"/>
                    <a:pt x="200" y="3"/>
                  </a:cubicBezTo>
                  <a:cubicBezTo>
                    <a:pt x="205" y="8"/>
                    <a:pt x="208" y="14"/>
                    <a:pt x="208" y="21"/>
                  </a:cubicBezTo>
                  <a:lnTo>
                    <a:pt x="208" y="118"/>
                  </a:lnTo>
                  <a:lnTo>
                    <a:pt x="209" y="177"/>
                  </a:lnTo>
                  <a:lnTo>
                    <a:pt x="315" y="176"/>
                  </a:lnTo>
                  <a:lnTo>
                    <a:pt x="310" y="92"/>
                  </a:lnTo>
                  <a:cubicBezTo>
                    <a:pt x="309" y="84"/>
                    <a:pt x="310" y="77"/>
                    <a:pt x="314" y="73"/>
                  </a:cubicBezTo>
                  <a:cubicBezTo>
                    <a:pt x="317" y="68"/>
                    <a:pt x="322" y="66"/>
                    <a:pt x="328" y="65"/>
                  </a:cubicBezTo>
                  <a:cubicBezTo>
                    <a:pt x="333" y="65"/>
                    <a:pt x="337" y="68"/>
                    <a:pt x="342" y="74"/>
                  </a:cubicBezTo>
                  <a:cubicBezTo>
                    <a:pt x="346" y="81"/>
                    <a:pt x="349" y="93"/>
                    <a:pt x="350" y="112"/>
                  </a:cubicBezTo>
                  <a:lnTo>
                    <a:pt x="352" y="156"/>
                  </a:lnTo>
                  <a:cubicBezTo>
                    <a:pt x="352" y="163"/>
                    <a:pt x="352" y="172"/>
                    <a:pt x="352" y="184"/>
                  </a:cubicBezTo>
                  <a:cubicBezTo>
                    <a:pt x="352" y="215"/>
                    <a:pt x="349" y="242"/>
                    <a:pt x="345" y="264"/>
                  </a:cubicBezTo>
                  <a:cubicBezTo>
                    <a:pt x="341" y="287"/>
                    <a:pt x="331" y="303"/>
                    <a:pt x="314" y="313"/>
                  </a:cubicBezTo>
                  <a:cubicBezTo>
                    <a:pt x="298" y="324"/>
                    <a:pt x="263" y="331"/>
                    <a:pt x="209" y="337"/>
                  </a:cubicBezTo>
                  <a:lnTo>
                    <a:pt x="209" y="519"/>
                  </a:lnTo>
                  <a:cubicBezTo>
                    <a:pt x="209" y="548"/>
                    <a:pt x="210" y="570"/>
                    <a:pt x="211" y="583"/>
                  </a:cubicBezTo>
                  <a:cubicBezTo>
                    <a:pt x="211" y="596"/>
                    <a:pt x="212" y="605"/>
                    <a:pt x="212" y="610"/>
                  </a:cubicBezTo>
                  <a:cubicBezTo>
                    <a:pt x="211" y="620"/>
                    <a:pt x="209" y="628"/>
                    <a:pt x="205" y="634"/>
                  </a:cubicBezTo>
                  <a:cubicBezTo>
                    <a:pt x="202" y="641"/>
                    <a:pt x="197" y="644"/>
                    <a:pt x="192" y="643"/>
                  </a:cubicBezTo>
                  <a:cubicBezTo>
                    <a:pt x="178" y="643"/>
                    <a:pt x="170" y="626"/>
                    <a:pt x="170" y="592"/>
                  </a:cubicBezTo>
                  <a:lnTo>
                    <a:pt x="170" y="507"/>
                  </a:lnTo>
                  <a:lnTo>
                    <a:pt x="169" y="337"/>
                  </a:lnTo>
                  <a:cubicBezTo>
                    <a:pt x="125" y="337"/>
                    <a:pt x="92" y="334"/>
                    <a:pt x="70" y="330"/>
                  </a:cubicBezTo>
                  <a:cubicBezTo>
                    <a:pt x="48" y="325"/>
                    <a:pt x="33" y="310"/>
                    <a:pt x="26" y="284"/>
                  </a:cubicBezTo>
                  <a:cubicBezTo>
                    <a:pt x="19" y="259"/>
                    <a:pt x="15" y="237"/>
                    <a:pt x="15" y="221"/>
                  </a:cubicBezTo>
                  <a:cubicBezTo>
                    <a:pt x="15" y="204"/>
                    <a:pt x="15" y="194"/>
                    <a:pt x="15" y="191"/>
                  </a:cubicBezTo>
                  <a:lnTo>
                    <a:pt x="15" y="121"/>
                  </a:lnTo>
                  <a:cubicBezTo>
                    <a:pt x="15" y="106"/>
                    <a:pt x="18" y="95"/>
                    <a:pt x="22" y="87"/>
                  </a:cubicBezTo>
                  <a:cubicBezTo>
                    <a:pt x="27" y="79"/>
                    <a:pt x="33" y="76"/>
                    <a:pt x="39" y="76"/>
                  </a:cubicBezTo>
                  <a:cubicBezTo>
                    <a:pt x="45" y="77"/>
                    <a:pt x="50" y="80"/>
                    <a:pt x="54" y="87"/>
                  </a:cubicBezTo>
                  <a:cubicBezTo>
                    <a:pt x="58" y="94"/>
                    <a:pt x="61" y="102"/>
                    <a:pt x="61" y="112"/>
                  </a:cubicBezTo>
                  <a:lnTo>
                    <a:pt x="57" y="144"/>
                  </a:lnTo>
                  <a:lnTo>
                    <a:pt x="55" y="168"/>
                  </a:lnTo>
                  <a:lnTo>
                    <a:pt x="54" y="181"/>
                  </a:lnTo>
                  <a:close/>
                  <a:moveTo>
                    <a:pt x="54" y="220"/>
                  </a:moveTo>
                  <a:cubicBezTo>
                    <a:pt x="53" y="231"/>
                    <a:pt x="53" y="239"/>
                    <a:pt x="54" y="243"/>
                  </a:cubicBezTo>
                  <a:cubicBezTo>
                    <a:pt x="55" y="247"/>
                    <a:pt x="57" y="254"/>
                    <a:pt x="61" y="264"/>
                  </a:cubicBezTo>
                  <a:cubicBezTo>
                    <a:pt x="65" y="273"/>
                    <a:pt x="71" y="281"/>
                    <a:pt x="79" y="287"/>
                  </a:cubicBezTo>
                  <a:cubicBezTo>
                    <a:pt x="86" y="293"/>
                    <a:pt x="111" y="296"/>
                    <a:pt x="152" y="295"/>
                  </a:cubicBezTo>
                  <a:lnTo>
                    <a:pt x="161" y="295"/>
                  </a:lnTo>
                  <a:lnTo>
                    <a:pt x="170" y="295"/>
                  </a:lnTo>
                  <a:lnTo>
                    <a:pt x="169" y="218"/>
                  </a:lnTo>
                  <a:lnTo>
                    <a:pt x="54" y="220"/>
                  </a:lnTo>
                  <a:close/>
                  <a:moveTo>
                    <a:pt x="209" y="254"/>
                  </a:moveTo>
                  <a:lnTo>
                    <a:pt x="209" y="294"/>
                  </a:lnTo>
                  <a:cubicBezTo>
                    <a:pt x="245" y="294"/>
                    <a:pt x="272" y="289"/>
                    <a:pt x="289" y="280"/>
                  </a:cubicBezTo>
                  <a:cubicBezTo>
                    <a:pt x="306" y="272"/>
                    <a:pt x="315" y="255"/>
                    <a:pt x="315" y="230"/>
                  </a:cubicBezTo>
                  <a:lnTo>
                    <a:pt x="315" y="216"/>
                  </a:lnTo>
                  <a:lnTo>
                    <a:pt x="209" y="218"/>
                  </a:lnTo>
                  <a:lnTo>
                    <a:pt x="209" y="254"/>
                  </a:lnTo>
                  <a:close/>
                  <a:moveTo>
                    <a:pt x="62" y="975"/>
                  </a:moveTo>
                  <a:cubicBezTo>
                    <a:pt x="61" y="946"/>
                    <a:pt x="67" y="929"/>
                    <a:pt x="80" y="921"/>
                  </a:cubicBezTo>
                  <a:cubicBezTo>
                    <a:pt x="93" y="914"/>
                    <a:pt x="111" y="910"/>
                    <a:pt x="134" y="909"/>
                  </a:cubicBezTo>
                  <a:cubicBezTo>
                    <a:pt x="158" y="907"/>
                    <a:pt x="173" y="909"/>
                    <a:pt x="181" y="915"/>
                  </a:cubicBezTo>
                  <a:cubicBezTo>
                    <a:pt x="192" y="924"/>
                    <a:pt x="198" y="937"/>
                    <a:pt x="199" y="956"/>
                  </a:cubicBezTo>
                  <a:cubicBezTo>
                    <a:pt x="199" y="974"/>
                    <a:pt x="200" y="984"/>
                    <a:pt x="200" y="987"/>
                  </a:cubicBezTo>
                  <a:cubicBezTo>
                    <a:pt x="199" y="998"/>
                    <a:pt x="195" y="1010"/>
                    <a:pt x="187" y="1024"/>
                  </a:cubicBezTo>
                  <a:cubicBezTo>
                    <a:pt x="178" y="1038"/>
                    <a:pt x="158" y="1045"/>
                    <a:pt x="126" y="1045"/>
                  </a:cubicBezTo>
                  <a:cubicBezTo>
                    <a:pt x="99" y="1045"/>
                    <a:pt x="82" y="1039"/>
                    <a:pt x="74" y="1026"/>
                  </a:cubicBezTo>
                  <a:cubicBezTo>
                    <a:pt x="66" y="1014"/>
                    <a:pt x="62" y="996"/>
                    <a:pt x="62" y="975"/>
                  </a:cubicBezTo>
                  <a:close/>
                  <a:moveTo>
                    <a:pt x="124" y="1006"/>
                  </a:moveTo>
                  <a:cubicBezTo>
                    <a:pt x="141" y="1007"/>
                    <a:pt x="153" y="1006"/>
                    <a:pt x="157" y="1000"/>
                  </a:cubicBezTo>
                  <a:cubicBezTo>
                    <a:pt x="162" y="995"/>
                    <a:pt x="164" y="987"/>
                    <a:pt x="164" y="977"/>
                  </a:cubicBezTo>
                  <a:cubicBezTo>
                    <a:pt x="165" y="967"/>
                    <a:pt x="164" y="960"/>
                    <a:pt x="162" y="956"/>
                  </a:cubicBezTo>
                  <a:cubicBezTo>
                    <a:pt x="158" y="951"/>
                    <a:pt x="151" y="948"/>
                    <a:pt x="142" y="947"/>
                  </a:cubicBezTo>
                  <a:cubicBezTo>
                    <a:pt x="110" y="946"/>
                    <a:pt x="95" y="954"/>
                    <a:pt x="98" y="970"/>
                  </a:cubicBezTo>
                  <a:lnTo>
                    <a:pt x="99" y="975"/>
                  </a:lnTo>
                  <a:lnTo>
                    <a:pt x="101" y="994"/>
                  </a:lnTo>
                  <a:cubicBezTo>
                    <a:pt x="102" y="1002"/>
                    <a:pt x="109" y="1006"/>
                    <a:pt x="124" y="1006"/>
                  </a:cubicBezTo>
                  <a:close/>
                  <a:moveTo>
                    <a:pt x="0" y="964"/>
                  </a:moveTo>
                  <a:lnTo>
                    <a:pt x="0" y="880"/>
                  </a:lnTo>
                  <a:cubicBezTo>
                    <a:pt x="0" y="865"/>
                    <a:pt x="2" y="842"/>
                    <a:pt x="4" y="811"/>
                  </a:cubicBezTo>
                  <a:cubicBezTo>
                    <a:pt x="6" y="780"/>
                    <a:pt x="15" y="752"/>
                    <a:pt x="30" y="727"/>
                  </a:cubicBezTo>
                  <a:cubicBezTo>
                    <a:pt x="46" y="702"/>
                    <a:pt x="113" y="692"/>
                    <a:pt x="232" y="697"/>
                  </a:cubicBezTo>
                  <a:cubicBezTo>
                    <a:pt x="286" y="699"/>
                    <a:pt x="320" y="709"/>
                    <a:pt x="335" y="727"/>
                  </a:cubicBezTo>
                  <a:cubicBezTo>
                    <a:pt x="350" y="744"/>
                    <a:pt x="359" y="764"/>
                    <a:pt x="360" y="788"/>
                  </a:cubicBezTo>
                  <a:lnTo>
                    <a:pt x="364" y="859"/>
                  </a:lnTo>
                  <a:lnTo>
                    <a:pt x="366" y="991"/>
                  </a:lnTo>
                  <a:lnTo>
                    <a:pt x="362" y="1090"/>
                  </a:lnTo>
                  <a:cubicBezTo>
                    <a:pt x="359" y="1136"/>
                    <a:pt x="351" y="1170"/>
                    <a:pt x="338" y="1192"/>
                  </a:cubicBezTo>
                  <a:cubicBezTo>
                    <a:pt x="326" y="1213"/>
                    <a:pt x="312" y="1227"/>
                    <a:pt x="299" y="1235"/>
                  </a:cubicBezTo>
                  <a:cubicBezTo>
                    <a:pt x="286" y="1242"/>
                    <a:pt x="267" y="1245"/>
                    <a:pt x="244" y="1245"/>
                  </a:cubicBezTo>
                  <a:lnTo>
                    <a:pt x="156" y="1245"/>
                  </a:lnTo>
                  <a:cubicBezTo>
                    <a:pt x="111" y="1245"/>
                    <a:pt x="81" y="1241"/>
                    <a:pt x="67" y="1232"/>
                  </a:cubicBezTo>
                  <a:cubicBezTo>
                    <a:pt x="52" y="1223"/>
                    <a:pt x="39" y="1209"/>
                    <a:pt x="26" y="1191"/>
                  </a:cubicBezTo>
                  <a:cubicBezTo>
                    <a:pt x="14" y="1173"/>
                    <a:pt x="8" y="1149"/>
                    <a:pt x="7" y="1120"/>
                  </a:cubicBezTo>
                  <a:lnTo>
                    <a:pt x="3" y="1049"/>
                  </a:lnTo>
                  <a:lnTo>
                    <a:pt x="0" y="964"/>
                  </a:lnTo>
                  <a:close/>
                  <a:moveTo>
                    <a:pt x="41" y="1002"/>
                  </a:moveTo>
                  <a:lnTo>
                    <a:pt x="43" y="1063"/>
                  </a:lnTo>
                  <a:cubicBezTo>
                    <a:pt x="43" y="1070"/>
                    <a:pt x="44" y="1084"/>
                    <a:pt x="47" y="1105"/>
                  </a:cubicBezTo>
                  <a:cubicBezTo>
                    <a:pt x="49" y="1125"/>
                    <a:pt x="52" y="1142"/>
                    <a:pt x="57" y="1156"/>
                  </a:cubicBezTo>
                  <a:cubicBezTo>
                    <a:pt x="62" y="1170"/>
                    <a:pt x="72" y="1183"/>
                    <a:pt x="86" y="1194"/>
                  </a:cubicBezTo>
                  <a:cubicBezTo>
                    <a:pt x="100" y="1206"/>
                    <a:pt x="136" y="1211"/>
                    <a:pt x="193" y="1211"/>
                  </a:cubicBezTo>
                  <a:cubicBezTo>
                    <a:pt x="251" y="1211"/>
                    <a:pt x="285" y="1204"/>
                    <a:pt x="294" y="1190"/>
                  </a:cubicBezTo>
                  <a:cubicBezTo>
                    <a:pt x="304" y="1176"/>
                    <a:pt x="311" y="1157"/>
                    <a:pt x="316" y="1134"/>
                  </a:cubicBezTo>
                  <a:cubicBezTo>
                    <a:pt x="321" y="1111"/>
                    <a:pt x="323" y="1092"/>
                    <a:pt x="323" y="1077"/>
                  </a:cubicBezTo>
                  <a:lnTo>
                    <a:pt x="323" y="1062"/>
                  </a:lnTo>
                  <a:cubicBezTo>
                    <a:pt x="314" y="1066"/>
                    <a:pt x="306" y="1066"/>
                    <a:pt x="299" y="1063"/>
                  </a:cubicBezTo>
                  <a:cubicBezTo>
                    <a:pt x="292" y="1059"/>
                    <a:pt x="276" y="1045"/>
                    <a:pt x="251" y="1019"/>
                  </a:cubicBezTo>
                  <a:cubicBezTo>
                    <a:pt x="250" y="1025"/>
                    <a:pt x="249" y="1030"/>
                    <a:pt x="249" y="1036"/>
                  </a:cubicBezTo>
                  <a:cubicBezTo>
                    <a:pt x="248" y="1042"/>
                    <a:pt x="248" y="1053"/>
                    <a:pt x="247" y="1071"/>
                  </a:cubicBezTo>
                  <a:cubicBezTo>
                    <a:pt x="247" y="1088"/>
                    <a:pt x="249" y="1105"/>
                    <a:pt x="255" y="1121"/>
                  </a:cubicBezTo>
                  <a:cubicBezTo>
                    <a:pt x="265" y="1158"/>
                    <a:pt x="270" y="1178"/>
                    <a:pt x="271" y="1178"/>
                  </a:cubicBezTo>
                  <a:lnTo>
                    <a:pt x="271" y="1185"/>
                  </a:lnTo>
                  <a:cubicBezTo>
                    <a:pt x="271" y="1191"/>
                    <a:pt x="270" y="1195"/>
                    <a:pt x="269" y="1196"/>
                  </a:cubicBezTo>
                  <a:cubicBezTo>
                    <a:pt x="268" y="1198"/>
                    <a:pt x="264" y="1201"/>
                    <a:pt x="259" y="1203"/>
                  </a:cubicBezTo>
                  <a:cubicBezTo>
                    <a:pt x="254" y="1205"/>
                    <a:pt x="249" y="1204"/>
                    <a:pt x="244" y="1198"/>
                  </a:cubicBezTo>
                  <a:cubicBezTo>
                    <a:pt x="235" y="1192"/>
                    <a:pt x="228" y="1178"/>
                    <a:pt x="223" y="1154"/>
                  </a:cubicBezTo>
                  <a:cubicBezTo>
                    <a:pt x="217" y="1131"/>
                    <a:pt x="214" y="1114"/>
                    <a:pt x="212" y="1103"/>
                  </a:cubicBezTo>
                  <a:cubicBezTo>
                    <a:pt x="207" y="1109"/>
                    <a:pt x="204" y="1112"/>
                    <a:pt x="201" y="1114"/>
                  </a:cubicBezTo>
                  <a:cubicBezTo>
                    <a:pt x="197" y="1116"/>
                    <a:pt x="189" y="1117"/>
                    <a:pt x="174" y="1117"/>
                  </a:cubicBezTo>
                  <a:lnTo>
                    <a:pt x="81" y="1117"/>
                  </a:lnTo>
                  <a:cubicBezTo>
                    <a:pt x="64" y="1117"/>
                    <a:pt x="56" y="1112"/>
                    <a:pt x="57" y="1102"/>
                  </a:cubicBezTo>
                  <a:cubicBezTo>
                    <a:pt x="57" y="1087"/>
                    <a:pt x="75" y="1080"/>
                    <a:pt x="111" y="1081"/>
                  </a:cubicBezTo>
                  <a:lnTo>
                    <a:pt x="192" y="1081"/>
                  </a:lnTo>
                  <a:cubicBezTo>
                    <a:pt x="198" y="1082"/>
                    <a:pt x="204" y="1084"/>
                    <a:pt x="211" y="1087"/>
                  </a:cubicBezTo>
                  <a:cubicBezTo>
                    <a:pt x="211" y="1084"/>
                    <a:pt x="210" y="1081"/>
                    <a:pt x="210" y="1079"/>
                  </a:cubicBezTo>
                  <a:cubicBezTo>
                    <a:pt x="209" y="1076"/>
                    <a:pt x="210" y="1075"/>
                    <a:pt x="211" y="1074"/>
                  </a:cubicBezTo>
                  <a:lnTo>
                    <a:pt x="213" y="1022"/>
                  </a:lnTo>
                  <a:cubicBezTo>
                    <a:pt x="213" y="1006"/>
                    <a:pt x="215" y="995"/>
                    <a:pt x="217" y="988"/>
                  </a:cubicBezTo>
                  <a:cubicBezTo>
                    <a:pt x="220" y="982"/>
                    <a:pt x="221" y="978"/>
                    <a:pt x="221" y="975"/>
                  </a:cubicBezTo>
                  <a:lnTo>
                    <a:pt x="195" y="895"/>
                  </a:lnTo>
                  <a:lnTo>
                    <a:pt x="188" y="867"/>
                  </a:lnTo>
                  <a:lnTo>
                    <a:pt x="113" y="869"/>
                  </a:lnTo>
                  <a:lnTo>
                    <a:pt x="74" y="872"/>
                  </a:lnTo>
                  <a:cubicBezTo>
                    <a:pt x="64" y="870"/>
                    <a:pt x="60" y="864"/>
                    <a:pt x="61" y="855"/>
                  </a:cubicBezTo>
                  <a:cubicBezTo>
                    <a:pt x="61" y="841"/>
                    <a:pt x="70" y="834"/>
                    <a:pt x="90" y="833"/>
                  </a:cubicBezTo>
                  <a:lnTo>
                    <a:pt x="188" y="829"/>
                  </a:lnTo>
                  <a:cubicBezTo>
                    <a:pt x="187" y="824"/>
                    <a:pt x="187" y="820"/>
                    <a:pt x="187" y="817"/>
                  </a:cubicBezTo>
                  <a:lnTo>
                    <a:pt x="184" y="802"/>
                  </a:lnTo>
                  <a:lnTo>
                    <a:pt x="184" y="770"/>
                  </a:lnTo>
                  <a:cubicBezTo>
                    <a:pt x="183" y="756"/>
                    <a:pt x="183" y="748"/>
                    <a:pt x="185" y="746"/>
                  </a:cubicBezTo>
                  <a:lnTo>
                    <a:pt x="192" y="735"/>
                  </a:lnTo>
                  <a:lnTo>
                    <a:pt x="183" y="735"/>
                  </a:lnTo>
                  <a:cubicBezTo>
                    <a:pt x="172" y="735"/>
                    <a:pt x="159" y="736"/>
                    <a:pt x="145" y="738"/>
                  </a:cubicBezTo>
                  <a:lnTo>
                    <a:pt x="86" y="745"/>
                  </a:lnTo>
                  <a:cubicBezTo>
                    <a:pt x="71" y="747"/>
                    <a:pt x="60" y="755"/>
                    <a:pt x="53" y="767"/>
                  </a:cubicBezTo>
                  <a:cubicBezTo>
                    <a:pt x="47" y="779"/>
                    <a:pt x="43" y="793"/>
                    <a:pt x="43" y="808"/>
                  </a:cubicBezTo>
                  <a:lnTo>
                    <a:pt x="42" y="888"/>
                  </a:lnTo>
                  <a:lnTo>
                    <a:pt x="41" y="1002"/>
                  </a:lnTo>
                  <a:close/>
                  <a:moveTo>
                    <a:pt x="213" y="735"/>
                  </a:moveTo>
                  <a:cubicBezTo>
                    <a:pt x="219" y="742"/>
                    <a:pt x="222" y="751"/>
                    <a:pt x="223" y="761"/>
                  </a:cubicBezTo>
                  <a:cubicBezTo>
                    <a:pt x="223" y="767"/>
                    <a:pt x="223" y="771"/>
                    <a:pt x="223" y="771"/>
                  </a:cubicBezTo>
                  <a:lnTo>
                    <a:pt x="221" y="783"/>
                  </a:lnTo>
                  <a:cubicBezTo>
                    <a:pt x="226" y="783"/>
                    <a:pt x="230" y="782"/>
                    <a:pt x="235" y="781"/>
                  </a:cubicBezTo>
                  <a:cubicBezTo>
                    <a:pt x="240" y="780"/>
                    <a:pt x="244" y="779"/>
                    <a:pt x="247" y="777"/>
                  </a:cubicBezTo>
                  <a:lnTo>
                    <a:pt x="299" y="754"/>
                  </a:lnTo>
                  <a:cubicBezTo>
                    <a:pt x="306" y="757"/>
                    <a:pt x="310" y="761"/>
                    <a:pt x="310" y="767"/>
                  </a:cubicBezTo>
                  <a:cubicBezTo>
                    <a:pt x="309" y="792"/>
                    <a:pt x="280" y="808"/>
                    <a:pt x="223" y="816"/>
                  </a:cubicBezTo>
                  <a:lnTo>
                    <a:pt x="223" y="828"/>
                  </a:lnTo>
                  <a:cubicBezTo>
                    <a:pt x="238" y="830"/>
                    <a:pt x="255" y="830"/>
                    <a:pt x="274" y="829"/>
                  </a:cubicBezTo>
                  <a:cubicBezTo>
                    <a:pt x="293" y="828"/>
                    <a:pt x="303" y="832"/>
                    <a:pt x="302" y="840"/>
                  </a:cubicBezTo>
                  <a:cubicBezTo>
                    <a:pt x="302" y="848"/>
                    <a:pt x="301" y="854"/>
                    <a:pt x="299" y="858"/>
                  </a:cubicBezTo>
                  <a:cubicBezTo>
                    <a:pt x="297" y="862"/>
                    <a:pt x="295" y="865"/>
                    <a:pt x="292" y="867"/>
                  </a:cubicBezTo>
                  <a:cubicBezTo>
                    <a:pt x="288" y="868"/>
                    <a:pt x="284" y="869"/>
                    <a:pt x="278" y="868"/>
                  </a:cubicBezTo>
                  <a:lnTo>
                    <a:pt x="245" y="867"/>
                  </a:lnTo>
                  <a:lnTo>
                    <a:pt x="227" y="867"/>
                  </a:lnTo>
                  <a:cubicBezTo>
                    <a:pt x="234" y="898"/>
                    <a:pt x="238" y="915"/>
                    <a:pt x="240" y="917"/>
                  </a:cubicBezTo>
                  <a:lnTo>
                    <a:pt x="245" y="932"/>
                  </a:lnTo>
                  <a:cubicBezTo>
                    <a:pt x="268" y="905"/>
                    <a:pt x="286" y="892"/>
                    <a:pt x="299" y="891"/>
                  </a:cubicBezTo>
                  <a:cubicBezTo>
                    <a:pt x="309" y="891"/>
                    <a:pt x="314" y="895"/>
                    <a:pt x="314" y="905"/>
                  </a:cubicBezTo>
                  <a:cubicBezTo>
                    <a:pt x="315" y="914"/>
                    <a:pt x="315" y="920"/>
                    <a:pt x="314" y="921"/>
                  </a:cubicBezTo>
                  <a:cubicBezTo>
                    <a:pt x="312" y="925"/>
                    <a:pt x="299" y="934"/>
                    <a:pt x="276" y="950"/>
                  </a:cubicBezTo>
                  <a:lnTo>
                    <a:pt x="267" y="963"/>
                  </a:lnTo>
                  <a:cubicBezTo>
                    <a:pt x="264" y="966"/>
                    <a:pt x="263" y="967"/>
                    <a:pt x="264" y="968"/>
                  </a:cubicBezTo>
                  <a:cubicBezTo>
                    <a:pt x="264" y="969"/>
                    <a:pt x="265" y="970"/>
                    <a:pt x="266" y="972"/>
                  </a:cubicBezTo>
                  <a:cubicBezTo>
                    <a:pt x="268" y="973"/>
                    <a:pt x="273" y="980"/>
                    <a:pt x="282" y="992"/>
                  </a:cubicBezTo>
                  <a:lnTo>
                    <a:pt x="316" y="1026"/>
                  </a:lnTo>
                  <a:lnTo>
                    <a:pt x="324" y="1035"/>
                  </a:lnTo>
                  <a:lnTo>
                    <a:pt x="324" y="945"/>
                  </a:lnTo>
                  <a:cubicBezTo>
                    <a:pt x="324" y="938"/>
                    <a:pt x="324" y="926"/>
                    <a:pt x="323" y="909"/>
                  </a:cubicBezTo>
                  <a:cubicBezTo>
                    <a:pt x="322" y="892"/>
                    <a:pt x="322" y="879"/>
                    <a:pt x="322" y="869"/>
                  </a:cubicBezTo>
                  <a:lnTo>
                    <a:pt x="322" y="801"/>
                  </a:lnTo>
                  <a:cubicBezTo>
                    <a:pt x="320" y="775"/>
                    <a:pt x="315" y="759"/>
                    <a:pt x="307" y="753"/>
                  </a:cubicBezTo>
                  <a:cubicBezTo>
                    <a:pt x="299" y="748"/>
                    <a:pt x="268" y="742"/>
                    <a:pt x="213" y="735"/>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cs typeface="+mn-ea"/>
                <a:sym typeface="+mn-lt"/>
              </a:endParaRPr>
            </a:p>
          </p:txBody>
        </p:sp>
        <p:sp>
          <p:nvSpPr>
            <p:cNvPr id="28" name="Freeform 152"/>
            <p:cNvSpPr>
              <a:spLocks noEditPoints="1"/>
            </p:cNvSpPr>
            <p:nvPr/>
          </p:nvSpPr>
          <p:spPr bwMode="auto">
            <a:xfrm>
              <a:off x="4777694" y="4674508"/>
              <a:ext cx="138113" cy="228600"/>
            </a:xfrm>
            <a:custGeom>
              <a:avLst/>
              <a:gdLst>
                <a:gd name="T0" fmla="*/ 201 w 361"/>
                <a:gd name="T1" fmla="*/ 259 h 618"/>
                <a:gd name="T2" fmla="*/ 202 w 361"/>
                <a:gd name="T3" fmla="*/ 287 h 618"/>
                <a:gd name="T4" fmla="*/ 309 w 361"/>
                <a:gd name="T5" fmla="*/ 337 h 618"/>
                <a:gd name="T6" fmla="*/ 242 w 361"/>
                <a:gd name="T7" fmla="*/ 421 h 618"/>
                <a:gd name="T8" fmla="*/ 197 w 361"/>
                <a:gd name="T9" fmla="*/ 394 h 618"/>
                <a:gd name="T10" fmla="*/ 211 w 361"/>
                <a:gd name="T11" fmla="*/ 374 h 618"/>
                <a:gd name="T12" fmla="*/ 268 w 361"/>
                <a:gd name="T13" fmla="*/ 378 h 618"/>
                <a:gd name="T14" fmla="*/ 256 w 361"/>
                <a:gd name="T15" fmla="*/ 328 h 618"/>
                <a:gd name="T16" fmla="*/ 184 w 361"/>
                <a:gd name="T17" fmla="*/ 321 h 618"/>
                <a:gd name="T18" fmla="*/ 94 w 361"/>
                <a:gd name="T19" fmla="*/ 358 h 618"/>
                <a:gd name="T20" fmla="*/ 110 w 361"/>
                <a:gd name="T21" fmla="*/ 398 h 618"/>
                <a:gd name="T22" fmla="*/ 189 w 361"/>
                <a:gd name="T23" fmla="*/ 391 h 618"/>
                <a:gd name="T24" fmla="*/ 168 w 361"/>
                <a:gd name="T25" fmla="*/ 483 h 618"/>
                <a:gd name="T26" fmla="*/ 211 w 361"/>
                <a:gd name="T27" fmla="*/ 567 h 618"/>
                <a:gd name="T28" fmla="*/ 213 w 361"/>
                <a:gd name="T29" fmla="*/ 494 h 618"/>
                <a:gd name="T30" fmla="*/ 300 w 361"/>
                <a:gd name="T31" fmla="*/ 440 h 618"/>
                <a:gd name="T32" fmla="*/ 321 w 361"/>
                <a:gd name="T33" fmla="*/ 502 h 618"/>
                <a:gd name="T34" fmla="*/ 280 w 361"/>
                <a:gd name="T35" fmla="*/ 475 h 618"/>
                <a:gd name="T36" fmla="*/ 248 w 361"/>
                <a:gd name="T37" fmla="*/ 501 h 618"/>
                <a:gd name="T38" fmla="*/ 246 w 361"/>
                <a:gd name="T39" fmla="*/ 583 h 618"/>
                <a:gd name="T40" fmla="*/ 133 w 361"/>
                <a:gd name="T41" fmla="*/ 590 h 618"/>
                <a:gd name="T42" fmla="*/ 158 w 361"/>
                <a:gd name="T43" fmla="*/ 432 h 618"/>
                <a:gd name="T44" fmla="*/ 136 w 361"/>
                <a:gd name="T45" fmla="*/ 426 h 618"/>
                <a:gd name="T46" fmla="*/ 55 w 361"/>
                <a:gd name="T47" fmla="*/ 380 h 618"/>
                <a:gd name="T48" fmla="*/ 110 w 361"/>
                <a:gd name="T49" fmla="*/ 302 h 618"/>
                <a:gd name="T50" fmla="*/ 166 w 361"/>
                <a:gd name="T51" fmla="*/ 281 h 618"/>
                <a:gd name="T52" fmla="*/ 166 w 361"/>
                <a:gd name="T53" fmla="*/ 257 h 618"/>
                <a:gd name="T54" fmla="*/ 103 w 361"/>
                <a:gd name="T55" fmla="*/ 231 h 618"/>
                <a:gd name="T56" fmla="*/ 172 w 361"/>
                <a:gd name="T57" fmla="*/ 142 h 618"/>
                <a:gd name="T58" fmla="*/ 287 w 361"/>
                <a:gd name="T59" fmla="*/ 94 h 618"/>
                <a:gd name="T60" fmla="*/ 250 w 361"/>
                <a:gd name="T61" fmla="*/ 39 h 618"/>
                <a:gd name="T62" fmla="*/ 80 w 361"/>
                <a:gd name="T63" fmla="*/ 160 h 618"/>
                <a:gd name="T64" fmla="*/ 51 w 361"/>
                <a:gd name="T65" fmla="*/ 324 h 618"/>
                <a:gd name="T66" fmla="*/ 0 w 361"/>
                <a:gd name="T67" fmla="*/ 344 h 618"/>
                <a:gd name="T68" fmla="*/ 41 w 361"/>
                <a:gd name="T69" fmla="*/ 179 h 618"/>
                <a:gd name="T70" fmla="*/ 53 w 361"/>
                <a:gd name="T71" fmla="*/ 34 h 618"/>
                <a:gd name="T72" fmla="*/ 321 w 361"/>
                <a:gd name="T73" fmla="*/ 31 h 618"/>
                <a:gd name="T74" fmla="*/ 246 w 361"/>
                <a:gd name="T75" fmla="*/ 177 h 618"/>
                <a:gd name="T76" fmla="*/ 132 w 361"/>
                <a:gd name="T77" fmla="*/ 202 h 618"/>
                <a:gd name="T78" fmla="*/ 222 w 361"/>
                <a:gd name="T79" fmla="*/ 204 h 618"/>
                <a:gd name="T80" fmla="*/ 358 w 361"/>
                <a:gd name="T81" fmla="*/ 324 h 618"/>
                <a:gd name="T82" fmla="*/ 343 w 361"/>
                <a:gd name="T83" fmla="*/ 379 h 618"/>
                <a:gd name="T84" fmla="*/ 321 w 361"/>
                <a:gd name="T85" fmla="*/ 337 h 618"/>
                <a:gd name="T86" fmla="*/ 247 w 361"/>
                <a:gd name="T87" fmla="*/ 246 h 618"/>
                <a:gd name="T88" fmla="*/ 166 w 361"/>
                <a:gd name="T89" fmla="*/ 112 h 618"/>
                <a:gd name="T90" fmla="*/ 104 w 361"/>
                <a:gd name="T91" fmla="*/ 113 h 618"/>
                <a:gd name="T92" fmla="*/ 112 w 361"/>
                <a:gd name="T93" fmla="*/ 83 h 618"/>
                <a:gd name="T94" fmla="*/ 264 w 361"/>
                <a:gd name="T95" fmla="*/ 8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618">
                  <a:moveTo>
                    <a:pt x="199" y="244"/>
                  </a:moveTo>
                  <a:cubicBezTo>
                    <a:pt x="200" y="250"/>
                    <a:pt x="201" y="253"/>
                    <a:pt x="201" y="255"/>
                  </a:cubicBezTo>
                  <a:cubicBezTo>
                    <a:pt x="202" y="256"/>
                    <a:pt x="202" y="258"/>
                    <a:pt x="201" y="259"/>
                  </a:cubicBezTo>
                  <a:cubicBezTo>
                    <a:pt x="201" y="261"/>
                    <a:pt x="201" y="265"/>
                    <a:pt x="202" y="273"/>
                  </a:cubicBezTo>
                  <a:lnTo>
                    <a:pt x="202" y="283"/>
                  </a:lnTo>
                  <a:lnTo>
                    <a:pt x="202" y="287"/>
                  </a:lnTo>
                  <a:cubicBezTo>
                    <a:pt x="211" y="286"/>
                    <a:pt x="219" y="286"/>
                    <a:pt x="228" y="286"/>
                  </a:cubicBezTo>
                  <a:cubicBezTo>
                    <a:pt x="266" y="288"/>
                    <a:pt x="288" y="296"/>
                    <a:pt x="295" y="307"/>
                  </a:cubicBezTo>
                  <a:cubicBezTo>
                    <a:pt x="302" y="319"/>
                    <a:pt x="307" y="329"/>
                    <a:pt x="309" y="337"/>
                  </a:cubicBezTo>
                  <a:cubicBezTo>
                    <a:pt x="311" y="345"/>
                    <a:pt x="312" y="353"/>
                    <a:pt x="312" y="361"/>
                  </a:cubicBezTo>
                  <a:cubicBezTo>
                    <a:pt x="313" y="368"/>
                    <a:pt x="310" y="377"/>
                    <a:pt x="304" y="386"/>
                  </a:cubicBezTo>
                  <a:cubicBezTo>
                    <a:pt x="291" y="409"/>
                    <a:pt x="270" y="421"/>
                    <a:pt x="242" y="421"/>
                  </a:cubicBezTo>
                  <a:cubicBezTo>
                    <a:pt x="229" y="422"/>
                    <a:pt x="219" y="420"/>
                    <a:pt x="213" y="416"/>
                  </a:cubicBezTo>
                  <a:cubicBezTo>
                    <a:pt x="208" y="412"/>
                    <a:pt x="204" y="408"/>
                    <a:pt x="201" y="404"/>
                  </a:cubicBezTo>
                  <a:cubicBezTo>
                    <a:pt x="199" y="400"/>
                    <a:pt x="198" y="397"/>
                    <a:pt x="197" y="394"/>
                  </a:cubicBezTo>
                  <a:cubicBezTo>
                    <a:pt x="197" y="392"/>
                    <a:pt x="197" y="390"/>
                    <a:pt x="197" y="388"/>
                  </a:cubicBezTo>
                  <a:cubicBezTo>
                    <a:pt x="198" y="386"/>
                    <a:pt x="199" y="383"/>
                    <a:pt x="203" y="379"/>
                  </a:cubicBezTo>
                  <a:cubicBezTo>
                    <a:pt x="206" y="376"/>
                    <a:pt x="209" y="374"/>
                    <a:pt x="211" y="374"/>
                  </a:cubicBezTo>
                  <a:cubicBezTo>
                    <a:pt x="211" y="375"/>
                    <a:pt x="213" y="377"/>
                    <a:pt x="217" y="379"/>
                  </a:cubicBezTo>
                  <a:cubicBezTo>
                    <a:pt x="221" y="382"/>
                    <a:pt x="233" y="383"/>
                    <a:pt x="253" y="382"/>
                  </a:cubicBezTo>
                  <a:cubicBezTo>
                    <a:pt x="261" y="382"/>
                    <a:pt x="266" y="381"/>
                    <a:pt x="268" y="378"/>
                  </a:cubicBezTo>
                  <a:cubicBezTo>
                    <a:pt x="271" y="375"/>
                    <a:pt x="272" y="369"/>
                    <a:pt x="272" y="361"/>
                  </a:cubicBezTo>
                  <a:cubicBezTo>
                    <a:pt x="271" y="350"/>
                    <a:pt x="269" y="343"/>
                    <a:pt x="267" y="339"/>
                  </a:cubicBezTo>
                  <a:cubicBezTo>
                    <a:pt x="264" y="335"/>
                    <a:pt x="261" y="331"/>
                    <a:pt x="256" y="328"/>
                  </a:cubicBezTo>
                  <a:cubicBezTo>
                    <a:pt x="251" y="325"/>
                    <a:pt x="240" y="324"/>
                    <a:pt x="223" y="325"/>
                  </a:cubicBezTo>
                  <a:cubicBezTo>
                    <a:pt x="206" y="325"/>
                    <a:pt x="196" y="325"/>
                    <a:pt x="191" y="323"/>
                  </a:cubicBezTo>
                  <a:cubicBezTo>
                    <a:pt x="187" y="322"/>
                    <a:pt x="185" y="321"/>
                    <a:pt x="184" y="321"/>
                  </a:cubicBezTo>
                  <a:cubicBezTo>
                    <a:pt x="183" y="322"/>
                    <a:pt x="176" y="325"/>
                    <a:pt x="164" y="330"/>
                  </a:cubicBezTo>
                  <a:lnTo>
                    <a:pt x="124" y="335"/>
                  </a:lnTo>
                  <a:cubicBezTo>
                    <a:pt x="105" y="341"/>
                    <a:pt x="95" y="349"/>
                    <a:pt x="94" y="358"/>
                  </a:cubicBezTo>
                  <a:cubicBezTo>
                    <a:pt x="93" y="367"/>
                    <a:pt x="93" y="375"/>
                    <a:pt x="94" y="381"/>
                  </a:cubicBezTo>
                  <a:cubicBezTo>
                    <a:pt x="94" y="387"/>
                    <a:pt x="96" y="392"/>
                    <a:pt x="100" y="395"/>
                  </a:cubicBezTo>
                  <a:cubicBezTo>
                    <a:pt x="104" y="398"/>
                    <a:pt x="107" y="399"/>
                    <a:pt x="110" y="398"/>
                  </a:cubicBezTo>
                  <a:cubicBezTo>
                    <a:pt x="111" y="398"/>
                    <a:pt x="117" y="394"/>
                    <a:pt x="130" y="387"/>
                  </a:cubicBezTo>
                  <a:cubicBezTo>
                    <a:pt x="143" y="380"/>
                    <a:pt x="153" y="376"/>
                    <a:pt x="161" y="375"/>
                  </a:cubicBezTo>
                  <a:cubicBezTo>
                    <a:pt x="174" y="375"/>
                    <a:pt x="184" y="380"/>
                    <a:pt x="189" y="391"/>
                  </a:cubicBezTo>
                  <a:cubicBezTo>
                    <a:pt x="195" y="401"/>
                    <a:pt x="198" y="411"/>
                    <a:pt x="198" y="419"/>
                  </a:cubicBezTo>
                  <a:cubicBezTo>
                    <a:pt x="197" y="430"/>
                    <a:pt x="194" y="440"/>
                    <a:pt x="189" y="449"/>
                  </a:cubicBezTo>
                  <a:lnTo>
                    <a:pt x="168" y="483"/>
                  </a:lnTo>
                  <a:cubicBezTo>
                    <a:pt x="160" y="497"/>
                    <a:pt x="157" y="513"/>
                    <a:pt x="158" y="530"/>
                  </a:cubicBezTo>
                  <a:cubicBezTo>
                    <a:pt x="158" y="561"/>
                    <a:pt x="169" y="577"/>
                    <a:pt x="191" y="577"/>
                  </a:cubicBezTo>
                  <a:cubicBezTo>
                    <a:pt x="200" y="578"/>
                    <a:pt x="207" y="575"/>
                    <a:pt x="211" y="567"/>
                  </a:cubicBezTo>
                  <a:cubicBezTo>
                    <a:pt x="216" y="559"/>
                    <a:pt x="218" y="553"/>
                    <a:pt x="218" y="548"/>
                  </a:cubicBezTo>
                  <a:cubicBezTo>
                    <a:pt x="219" y="544"/>
                    <a:pt x="218" y="536"/>
                    <a:pt x="216" y="524"/>
                  </a:cubicBezTo>
                  <a:cubicBezTo>
                    <a:pt x="214" y="513"/>
                    <a:pt x="213" y="503"/>
                    <a:pt x="213" y="494"/>
                  </a:cubicBezTo>
                  <a:cubicBezTo>
                    <a:pt x="212" y="485"/>
                    <a:pt x="216" y="474"/>
                    <a:pt x="223" y="462"/>
                  </a:cubicBezTo>
                  <a:cubicBezTo>
                    <a:pt x="233" y="445"/>
                    <a:pt x="249" y="436"/>
                    <a:pt x="273" y="435"/>
                  </a:cubicBezTo>
                  <a:cubicBezTo>
                    <a:pt x="285" y="435"/>
                    <a:pt x="294" y="437"/>
                    <a:pt x="300" y="440"/>
                  </a:cubicBezTo>
                  <a:cubicBezTo>
                    <a:pt x="307" y="444"/>
                    <a:pt x="314" y="452"/>
                    <a:pt x="323" y="465"/>
                  </a:cubicBezTo>
                  <a:cubicBezTo>
                    <a:pt x="331" y="478"/>
                    <a:pt x="336" y="487"/>
                    <a:pt x="336" y="492"/>
                  </a:cubicBezTo>
                  <a:cubicBezTo>
                    <a:pt x="335" y="497"/>
                    <a:pt x="330" y="501"/>
                    <a:pt x="321" y="502"/>
                  </a:cubicBezTo>
                  <a:cubicBezTo>
                    <a:pt x="318" y="503"/>
                    <a:pt x="315" y="503"/>
                    <a:pt x="313" y="502"/>
                  </a:cubicBezTo>
                  <a:cubicBezTo>
                    <a:pt x="311" y="501"/>
                    <a:pt x="306" y="496"/>
                    <a:pt x="298" y="489"/>
                  </a:cubicBezTo>
                  <a:cubicBezTo>
                    <a:pt x="290" y="481"/>
                    <a:pt x="284" y="477"/>
                    <a:pt x="280" y="475"/>
                  </a:cubicBezTo>
                  <a:cubicBezTo>
                    <a:pt x="276" y="474"/>
                    <a:pt x="273" y="473"/>
                    <a:pt x="269" y="473"/>
                  </a:cubicBezTo>
                  <a:cubicBezTo>
                    <a:pt x="260" y="474"/>
                    <a:pt x="255" y="477"/>
                    <a:pt x="253" y="482"/>
                  </a:cubicBezTo>
                  <a:cubicBezTo>
                    <a:pt x="250" y="486"/>
                    <a:pt x="249" y="493"/>
                    <a:pt x="248" y="501"/>
                  </a:cubicBezTo>
                  <a:cubicBezTo>
                    <a:pt x="247" y="509"/>
                    <a:pt x="247" y="519"/>
                    <a:pt x="249" y="530"/>
                  </a:cubicBezTo>
                  <a:cubicBezTo>
                    <a:pt x="251" y="541"/>
                    <a:pt x="252" y="551"/>
                    <a:pt x="253" y="558"/>
                  </a:cubicBezTo>
                  <a:cubicBezTo>
                    <a:pt x="253" y="565"/>
                    <a:pt x="251" y="573"/>
                    <a:pt x="246" y="583"/>
                  </a:cubicBezTo>
                  <a:cubicBezTo>
                    <a:pt x="240" y="593"/>
                    <a:pt x="232" y="602"/>
                    <a:pt x="221" y="608"/>
                  </a:cubicBezTo>
                  <a:cubicBezTo>
                    <a:pt x="210" y="615"/>
                    <a:pt x="199" y="618"/>
                    <a:pt x="188" y="617"/>
                  </a:cubicBezTo>
                  <a:cubicBezTo>
                    <a:pt x="163" y="617"/>
                    <a:pt x="145" y="608"/>
                    <a:pt x="133" y="590"/>
                  </a:cubicBezTo>
                  <a:cubicBezTo>
                    <a:pt x="121" y="572"/>
                    <a:pt x="116" y="555"/>
                    <a:pt x="117" y="539"/>
                  </a:cubicBezTo>
                  <a:cubicBezTo>
                    <a:pt x="117" y="507"/>
                    <a:pt x="123" y="482"/>
                    <a:pt x="137" y="462"/>
                  </a:cubicBezTo>
                  <a:lnTo>
                    <a:pt x="158" y="432"/>
                  </a:lnTo>
                  <a:cubicBezTo>
                    <a:pt x="161" y="427"/>
                    <a:pt x="162" y="423"/>
                    <a:pt x="162" y="421"/>
                  </a:cubicBezTo>
                  <a:cubicBezTo>
                    <a:pt x="160" y="416"/>
                    <a:pt x="157" y="413"/>
                    <a:pt x="152" y="413"/>
                  </a:cubicBezTo>
                  <a:cubicBezTo>
                    <a:pt x="151" y="414"/>
                    <a:pt x="146" y="419"/>
                    <a:pt x="136" y="426"/>
                  </a:cubicBezTo>
                  <a:cubicBezTo>
                    <a:pt x="126" y="434"/>
                    <a:pt x="116" y="437"/>
                    <a:pt x="107" y="436"/>
                  </a:cubicBezTo>
                  <a:cubicBezTo>
                    <a:pt x="87" y="436"/>
                    <a:pt x="73" y="431"/>
                    <a:pt x="66" y="420"/>
                  </a:cubicBezTo>
                  <a:cubicBezTo>
                    <a:pt x="59" y="409"/>
                    <a:pt x="55" y="396"/>
                    <a:pt x="55" y="380"/>
                  </a:cubicBezTo>
                  <a:cubicBezTo>
                    <a:pt x="54" y="364"/>
                    <a:pt x="59" y="349"/>
                    <a:pt x="68" y="334"/>
                  </a:cubicBezTo>
                  <a:cubicBezTo>
                    <a:pt x="72" y="327"/>
                    <a:pt x="77" y="321"/>
                    <a:pt x="83" y="316"/>
                  </a:cubicBezTo>
                  <a:cubicBezTo>
                    <a:pt x="89" y="311"/>
                    <a:pt x="98" y="306"/>
                    <a:pt x="110" y="302"/>
                  </a:cubicBezTo>
                  <a:cubicBezTo>
                    <a:pt x="121" y="298"/>
                    <a:pt x="133" y="295"/>
                    <a:pt x="145" y="293"/>
                  </a:cubicBezTo>
                  <a:cubicBezTo>
                    <a:pt x="158" y="292"/>
                    <a:pt x="164" y="290"/>
                    <a:pt x="165" y="288"/>
                  </a:cubicBezTo>
                  <a:cubicBezTo>
                    <a:pt x="166" y="286"/>
                    <a:pt x="166" y="284"/>
                    <a:pt x="166" y="281"/>
                  </a:cubicBezTo>
                  <a:lnTo>
                    <a:pt x="166" y="268"/>
                  </a:lnTo>
                  <a:cubicBezTo>
                    <a:pt x="165" y="265"/>
                    <a:pt x="164" y="262"/>
                    <a:pt x="165" y="261"/>
                  </a:cubicBezTo>
                  <a:lnTo>
                    <a:pt x="166" y="257"/>
                  </a:lnTo>
                  <a:lnTo>
                    <a:pt x="168" y="247"/>
                  </a:lnTo>
                  <a:cubicBezTo>
                    <a:pt x="138" y="252"/>
                    <a:pt x="120" y="251"/>
                    <a:pt x="114" y="246"/>
                  </a:cubicBezTo>
                  <a:cubicBezTo>
                    <a:pt x="110" y="244"/>
                    <a:pt x="106" y="239"/>
                    <a:pt x="103" y="231"/>
                  </a:cubicBezTo>
                  <a:cubicBezTo>
                    <a:pt x="99" y="224"/>
                    <a:pt x="96" y="212"/>
                    <a:pt x="95" y="197"/>
                  </a:cubicBezTo>
                  <a:cubicBezTo>
                    <a:pt x="94" y="181"/>
                    <a:pt x="102" y="168"/>
                    <a:pt x="117" y="158"/>
                  </a:cubicBezTo>
                  <a:cubicBezTo>
                    <a:pt x="132" y="148"/>
                    <a:pt x="150" y="143"/>
                    <a:pt x="172" y="142"/>
                  </a:cubicBezTo>
                  <a:lnTo>
                    <a:pt x="233" y="140"/>
                  </a:lnTo>
                  <a:cubicBezTo>
                    <a:pt x="256" y="140"/>
                    <a:pt x="271" y="136"/>
                    <a:pt x="277" y="126"/>
                  </a:cubicBezTo>
                  <a:cubicBezTo>
                    <a:pt x="284" y="117"/>
                    <a:pt x="287" y="106"/>
                    <a:pt x="287" y="94"/>
                  </a:cubicBezTo>
                  <a:cubicBezTo>
                    <a:pt x="286" y="82"/>
                    <a:pt x="286" y="73"/>
                    <a:pt x="287" y="65"/>
                  </a:cubicBezTo>
                  <a:cubicBezTo>
                    <a:pt x="287" y="58"/>
                    <a:pt x="286" y="52"/>
                    <a:pt x="283" y="48"/>
                  </a:cubicBezTo>
                  <a:cubicBezTo>
                    <a:pt x="277" y="42"/>
                    <a:pt x="266" y="39"/>
                    <a:pt x="250" y="39"/>
                  </a:cubicBezTo>
                  <a:cubicBezTo>
                    <a:pt x="157" y="40"/>
                    <a:pt x="104" y="45"/>
                    <a:pt x="93" y="52"/>
                  </a:cubicBezTo>
                  <a:cubicBezTo>
                    <a:pt x="81" y="60"/>
                    <a:pt x="76" y="69"/>
                    <a:pt x="77" y="81"/>
                  </a:cubicBezTo>
                  <a:lnTo>
                    <a:pt x="80" y="160"/>
                  </a:lnTo>
                  <a:cubicBezTo>
                    <a:pt x="80" y="172"/>
                    <a:pt x="78" y="190"/>
                    <a:pt x="75" y="216"/>
                  </a:cubicBezTo>
                  <a:cubicBezTo>
                    <a:pt x="71" y="241"/>
                    <a:pt x="69" y="259"/>
                    <a:pt x="67" y="268"/>
                  </a:cubicBezTo>
                  <a:cubicBezTo>
                    <a:pt x="65" y="277"/>
                    <a:pt x="60" y="295"/>
                    <a:pt x="51" y="324"/>
                  </a:cubicBezTo>
                  <a:cubicBezTo>
                    <a:pt x="43" y="352"/>
                    <a:pt x="30" y="366"/>
                    <a:pt x="13" y="366"/>
                  </a:cubicBezTo>
                  <a:cubicBezTo>
                    <a:pt x="4" y="367"/>
                    <a:pt x="0" y="364"/>
                    <a:pt x="0" y="357"/>
                  </a:cubicBezTo>
                  <a:cubicBezTo>
                    <a:pt x="0" y="349"/>
                    <a:pt x="0" y="345"/>
                    <a:pt x="0" y="344"/>
                  </a:cubicBezTo>
                  <a:cubicBezTo>
                    <a:pt x="0" y="340"/>
                    <a:pt x="4" y="329"/>
                    <a:pt x="12" y="311"/>
                  </a:cubicBezTo>
                  <a:cubicBezTo>
                    <a:pt x="20" y="293"/>
                    <a:pt x="27" y="270"/>
                    <a:pt x="32" y="241"/>
                  </a:cubicBezTo>
                  <a:cubicBezTo>
                    <a:pt x="37" y="213"/>
                    <a:pt x="40" y="192"/>
                    <a:pt x="41" y="179"/>
                  </a:cubicBezTo>
                  <a:cubicBezTo>
                    <a:pt x="41" y="166"/>
                    <a:pt x="41" y="158"/>
                    <a:pt x="41" y="158"/>
                  </a:cubicBezTo>
                  <a:lnTo>
                    <a:pt x="38" y="86"/>
                  </a:lnTo>
                  <a:cubicBezTo>
                    <a:pt x="38" y="70"/>
                    <a:pt x="42" y="53"/>
                    <a:pt x="53" y="34"/>
                  </a:cubicBezTo>
                  <a:cubicBezTo>
                    <a:pt x="63" y="16"/>
                    <a:pt x="95" y="6"/>
                    <a:pt x="148" y="4"/>
                  </a:cubicBezTo>
                  <a:lnTo>
                    <a:pt x="256" y="0"/>
                  </a:lnTo>
                  <a:cubicBezTo>
                    <a:pt x="296" y="2"/>
                    <a:pt x="317" y="12"/>
                    <a:pt x="321" y="31"/>
                  </a:cubicBezTo>
                  <a:cubicBezTo>
                    <a:pt x="324" y="50"/>
                    <a:pt x="326" y="66"/>
                    <a:pt x="326" y="78"/>
                  </a:cubicBezTo>
                  <a:cubicBezTo>
                    <a:pt x="325" y="100"/>
                    <a:pt x="321" y="121"/>
                    <a:pt x="316" y="143"/>
                  </a:cubicBezTo>
                  <a:cubicBezTo>
                    <a:pt x="310" y="165"/>
                    <a:pt x="287" y="176"/>
                    <a:pt x="246" y="177"/>
                  </a:cubicBezTo>
                  <a:lnTo>
                    <a:pt x="154" y="180"/>
                  </a:lnTo>
                  <a:cubicBezTo>
                    <a:pt x="144" y="181"/>
                    <a:pt x="138" y="184"/>
                    <a:pt x="135" y="190"/>
                  </a:cubicBezTo>
                  <a:cubicBezTo>
                    <a:pt x="132" y="195"/>
                    <a:pt x="131" y="199"/>
                    <a:pt x="132" y="202"/>
                  </a:cubicBezTo>
                  <a:cubicBezTo>
                    <a:pt x="132" y="207"/>
                    <a:pt x="136" y="211"/>
                    <a:pt x="144" y="212"/>
                  </a:cubicBezTo>
                  <a:cubicBezTo>
                    <a:pt x="148" y="212"/>
                    <a:pt x="156" y="212"/>
                    <a:pt x="169" y="209"/>
                  </a:cubicBezTo>
                  <a:cubicBezTo>
                    <a:pt x="183" y="206"/>
                    <a:pt x="200" y="204"/>
                    <a:pt x="222" y="204"/>
                  </a:cubicBezTo>
                  <a:cubicBezTo>
                    <a:pt x="265" y="205"/>
                    <a:pt x="295" y="212"/>
                    <a:pt x="314" y="224"/>
                  </a:cubicBezTo>
                  <a:cubicBezTo>
                    <a:pt x="332" y="237"/>
                    <a:pt x="344" y="253"/>
                    <a:pt x="348" y="273"/>
                  </a:cubicBezTo>
                  <a:cubicBezTo>
                    <a:pt x="353" y="294"/>
                    <a:pt x="357" y="311"/>
                    <a:pt x="358" y="324"/>
                  </a:cubicBezTo>
                  <a:cubicBezTo>
                    <a:pt x="360" y="337"/>
                    <a:pt x="361" y="346"/>
                    <a:pt x="361" y="349"/>
                  </a:cubicBezTo>
                  <a:cubicBezTo>
                    <a:pt x="360" y="357"/>
                    <a:pt x="358" y="364"/>
                    <a:pt x="356" y="369"/>
                  </a:cubicBezTo>
                  <a:cubicBezTo>
                    <a:pt x="353" y="375"/>
                    <a:pt x="348" y="378"/>
                    <a:pt x="343" y="379"/>
                  </a:cubicBezTo>
                  <a:cubicBezTo>
                    <a:pt x="337" y="379"/>
                    <a:pt x="333" y="378"/>
                    <a:pt x="331" y="375"/>
                  </a:cubicBezTo>
                  <a:cubicBezTo>
                    <a:pt x="330" y="374"/>
                    <a:pt x="328" y="372"/>
                    <a:pt x="326" y="370"/>
                  </a:cubicBezTo>
                  <a:cubicBezTo>
                    <a:pt x="325" y="368"/>
                    <a:pt x="323" y="357"/>
                    <a:pt x="321" y="337"/>
                  </a:cubicBezTo>
                  <a:cubicBezTo>
                    <a:pt x="320" y="318"/>
                    <a:pt x="316" y="301"/>
                    <a:pt x="311" y="287"/>
                  </a:cubicBezTo>
                  <a:cubicBezTo>
                    <a:pt x="307" y="273"/>
                    <a:pt x="300" y="263"/>
                    <a:pt x="291" y="258"/>
                  </a:cubicBezTo>
                  <a:cubicBezTo>
                    <a:pt x="282" y="253"/>
                    <a:pt x="267" y="249"/>
                    <a:pt x="247" y="246"/>
                  </a:cubicBezTo>
                  <a:cubicBezTo>
                    <a:pt x="226" y="244"/>
                    <a:pt x="211" y="243"/>
                    <a:pt x="199" y="244"/>
                  </a:cubicBezTo>
                  <a:close/>
                  <a:moveTo>
                    <a:pt x="232" y="112"/>
                  </a:moveTo>
                  <a:lnTo>
                    <a:pt x="166" y="112"/>
                  </a:lnTo>
                  <a:cubicBezTo>
                    <a:pt x="149" y="112"/>
                    <a:pt x="137" y="113"/>
                    <a:pt x="130" y="115"/>
                  </a:cubicBezTo>
                  <a:cubicBezTo>
                    <a:pt x="123" y="117"/>
                    <a:pt x="119" y="118"/>
                    <a:pt x="118" y="118"/>
                  </a:cubicBezTo>
                  <a:cubicBezTo>
                    <a:pt x="112" y="119"/>
                    <a:pt x="107" y="117"/>
                    <a:pt x="104" y="113"/>
                  </a:cubicBezTo>
                  <a:cubicBezTo>
                    <a:pt x="101" y="108"/>
                    <a:pt x="99" y="105"/>
                    <a:pt x="99" y="102"/>
                  </a:cubicBezTo>
                  <a:cubicBezTo>
                    <a:pt x="99" y="99"/>
                    <a:pt x="99" y="96"/>
                    <a:pt x="101" y="93"/>
                  </a:cubicBezTo>
                  <a:cubicBezTo>
                    <a:pt x="103" y="89"/>
                    <a:pt x="107" y="85"/>
                    <a:pt x="112" y="83"/>
                  </a:cubicBezTo>
                  <a:cubicBezTo>
                    <a:pt x="118" y="82"/>
                    <a:pt x="137" y="79"/>
                    <a:pt x="169" y="76"/>
                  </a:cubicBezTo>
                  <a:cubicBezTo>
                    <a:pt x="205" y="75"/>
                    <a:pt x="229" y="74"/>
                    <a:pt x="240" y="74"/>
                  </a:cubicBezTo>
                  <a:cubicBezTo>
                    <a:pt x="253" y="75"/>
                    <a:pt x="261" y="78"/>
                    <a:pt x="264" y="83"/>
                  </a:cubicBezTo>
                  <a:cubicBezTo>
                    <a:pt x="267" y="88"/>
                    <a:pt x="269" y="92"/>
                    <a:pt x="269" y="93"/>
                  </a:cubicBezTo>
                  <a:cubicBezTo>
                    <a:pt x="268" y="106"/>
                    <a:pt x="256" y="112"/>
                    <a:pt x="232" y="112"/>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mn-lt"/>
                <a:cs typeface="+mn-ea"/>
                <a:sym typeface="+mn-lt"/>
              </a:endParaRPr>
            </a:p>
          </p:txBody>
        </p:sp>
      </p:grpSp>
      <p:sp>
        <p:nvSpPr>
          <p:cNvPr id="18" name="文本框 17"/>
          <p:cNvSpPr txBox="1"/>
          <p:nvPr/>
        </p:nvSpPr>
        <p:spPr>
          <a:xfrm>
            <a:off x="369870" y="2130921"/>
            <a:ext cx="11822130" cy="1938992"/>
          </a:xfrm>
          <a:prstGeom prst="rect">
            <a:avLst/>
          </a:prstGeom>
          <a:noFill/>
        </p:spPr>
        <p:txBody>
          <a:bodyPr wrap="square" rtlCol="0">
            <a:spAutoFit/>
          </a:bodyPr>
          <a:lstStyle/>
          <a:p>
            <a:r>
              <a:rPr lang="en-US" altLang="zh-CN" sz="4800" dirty="0">
                <a:latin typeface="+mn-lt"/>
                <a:cs typeface="+mn-ea"/>
                <a:sym typeface="+mn-lt"/>
              </a:rPr>
              <a:t>Global Impact of </a:t>
            </a:r>
          </a:p>
          <a:p>
            <a:r>
              <a:rPr lang="en-US" altLang="zh-CN" sz="4800" dirty="0">
                <a:latin typeface="+mn-lt"/>
                <a:cs typeface="+mn-ea"/>
                <a:sym typeface="+mn-lt"/>
              </a:rPr>
              <a:t>                 </a:t>
            </a:r>
            <a:r>
              <a:rPr lang="en-US" altLang="zh-CN" sz="7200" dirty="0">
                <a:latin typeface="+mn-lt"/>
                <a:cs typeface="+mn-ea"/>
                <a:sym typeface="+mn-lt"/>
              </a:rPr>
              <a:t> Chinese </a:t>
            </a:r>
            <a:r>
              <a:rPr lang="en-US" altLang="zh-CN" sz="4800" dirty="0">
                <a:latin typeface="+mn-lt"/>
                <a:cs typeface="+mn-ea"/>
                <a:sym typeface="+mn-lt"/>
              </a:rPr>
              <a:t>Culture</a:t>
            </a:r>
            <a:endParaRPr lang="zh-CN" altLang="zh-CN" sz="4800" dirty="0">
              <a:solidFill>
                <a:schemeClr val="tx1"/>
              </a:solidFill>
              <a:latin typeface="+mn-lt"/>
              <a:cs typeface="+mn-ea"/>
              <a:sym typeface="+mn-lt"/>
            </a:endParaRPr>
          </a:p>
        </p:txBody>
      </p:sp>
      <p:sp>
        <p:nvSpPr>
          <p:cNvPr id="20" name="文本框 19"/>
          <p:cNvSpPr txBox="1"/>
          <p:nvPr/>
        </p:nvSpPr>
        <p:spPr>
          <a:xfrm>
            <a:off x="1736667" y="4911292"/>
            <a:ext cx="5911065" cy="1077218"/>
          </a:xfrm>
          <a:prstGeom prst="rect">
            <a:avLst/>
          </a:prstGeom>
          <a:noFill/>
        </p:spPr>
        <p:txBody>
          <a:bodyPr wrap="square" rtlCol="0">
            <a:spAutoFit/>
          </a:bodyPr>
          <a:lstStyle/>
          <a:p>
            <a:r>
              <a:rPr lang="en-US" altLang="zh-CN" sz="3200" dirty="0">
                <a:latin typeface="+mn-lt"/>
                <a:cs typeface="+mn-ea"/>
                <a:sym typeface="+mn-lt"/>
              </a:rPr>
              <a:t>By Xia Jing, Tong </a:t>
            </a:r>
            <a:r>
              <a:rPr lang="en-US" altLang="zh-CN" sz="3200" dirty="0" err="1">
                <a:latin typeface="+mn-lt"/>
                <a:cs typeface="+mn-ea"/>
                <a:sym typeface="+mn-lt"/>
              </a:rPr>
              <a:t>Yumeng</a:t>
            </a:r>
            <a:r>
              <a:rPr lang="en-US" altLang="zh-CN" sz="3200" dirty="0">
                <a:latin typeface="+mn-lt"/>
                <a:cs typeface="+mn-ea"/>
                <a:sym typeface="+mn-lt"/>
              </a:rPr>
              <a:t>, </a:t>
            </a:r>
          </a:p>
          <a:p>
            <a:r>
              <a:rPr lang="en-US" altLang="zh-CN" sz="3200" dirty="0">
                <a:latin typeface="+mn-lt"/>
                <a:cs typeface="+mn-ea"/>
                <a:sym typeface="+mn-lt"/>
              </a:rPr>
              <a:t>Cao </a:t>
            </a:r>
            <a:r>
              <a:rPr lang="en-US" altLang="zh-CN" sz="3200" dirty="0" err="1">
                <a:latin typeface="+mn-lt"/>
                <a:cs typeface="+mn-ea"/>
                <a:sym typeface="+mn-lt"/>
              </a:rPr>
              <a:t>Mengran</a:t>
            </a:r>
            <a:r>
              <a:rPr lang="en-US" altLang="zh-CN" sz="3200" dirty="0">
                <a:latin typeface="+mn-lt"/>
                <a:cs typeface="+mn-ea"/>
                <a:sym typeface="+mn-lt"/>
              </a:rPr>
              <a:t>, Hu </a:t>
            </a:r>
            <a:r>
              <a:rPr lang="en-US" altLang="zh-CN" sz="3200" dirty="0" err="1">
                <a:latin typeface="+mn-lt"/>
                <a:cs typeface="+mn-ea"/>
                <a:sym typeface="+mn-lt"/>
              </a:rPr>
              <a:t>Mengqi</a:t>
            </a:r>
            <a:endParaRPr lang="zh-CN" altLang="en-US" sz="3200" dirty="0">
              <a:latin typeface="+mn-lt"/>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1"/>
                                          </p:val>
                                        </p:tav>
                                        <p:tav tm="100000">
                                          <p:val>
                                            <p:strVal val="#ppt_x"/>
                                          </p:val>
                                        </p:tav>
                                      </p:tavLst>
                                    </p:anim>
                                    <p:anim calcmode="lin" valueType="num">
                                      <p:cBhvr>
                                        <p:cTn id="9" dur="1000" fill="hold"/>
                                        <p:tgtEl>
                                          <p:spTgt spid="18"/>
                                        </p:tgtEl>
                                        <p:attrNameLst>
                                          <p:attrName>ppt_y</p:attrName>
                                        </p:attrNameLst>
                                      </p:cBhvr>
                                      <p:tavLst>
                                        <p:tav tm="0">
                                          <p:val>
                                            <p:strVal val="#ppt_y"/>
                                          </p:val>
                                        </p:tav>
                                        <p:tav tm="100000">
                                          <p:val>
                                            <p:strVal val="#ppt_y"/>
                                          </p:val>
                                        </p:tav>
                                      </p:tavLst>
                                    </p:anim>
                                  </p:childTnLst>
                                </p:cTn>
                              </p:par>
                            </p:childTnLst>
                          </p:cTn>
                        </p:par>
                        <p:par>
                          <p:cTn id="10" fill="hold">
                            <p:stCondLst>
                              <p:cond delay="37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3" presetClass="entr" presetSubtype="528" fill="hold"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ppt_x</p:attrName>
                                        </p:attrNameLst>
                                      </p:cBhvr>
                                      <p:tavLst>
                                        <p:tav tm="0">
                                          <p:val>
                                            <p:fltVal val="0.5"/>
                                          </p:val>
                                        </p:tav>
                                        <p:tav tm="100000">
                                          <p:val>
                                            <p:strVal val="#ppt_x"/>
                                          </p:val>
                                        </p:tav>
                                      </p:tavLst>
                                    </p:anim>
                                    <p:anim calcmode="lin" valueType="num">
                                      <p:cBhvr>
                                        <p:cTn id="19" dur="10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dirty="0">
                <a:solidFill>
                  <a:srgbClr val="465E3C"/>
                </a:solidFill>
                <a:latin typeface="+mn-lt"/>
                <a:cs typeface="+mn-ea"/>
                <a:sym typeface="+mn-lt"/>
              </a:rPr>
              <a:t>PART.03</a:t>
            </a: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421294" y="2990850"/>
            <a:ext cx="5732979" cy="646331"/>
          </a:xfrm>
          <a:prstGeom prst="rect">
            <a:avLst/>
          </a:prstGeom>
          <a:noFill/>
        </p:spPr>
        <p:txBody>
          <a:bodyPr wrap="square" rtlCol="0">
            <a:spAutoFit/>
          </a:bodyPr>
          <a:lstStyle/>
          <a:p>
            <a:pPr algn="dist"/>
            <a:r>
              <a:rPr lang="en-US" altLang="zh-CN" sz="3600" dirty="0">
                <a:solidFill>
                  <a:srgbClr val="465E3C"/>
                </a:solidFill>
                <a:latin typeface="+mn-lt"/>
                <a:cs typeface="+mn-ea"/>
                <a:sym typeface="+mn-lt"/>
              </a:rPr>
              <a:t>Chinese Food Culture</a:t>
            </a:r>
            <a:endParaRPr lang="zh-CN" altLang="en-US" sz="3600" dirty="0">
              <a:solidFill>
                <a:srgbClr val="465E3C"/>
              </a:solidFill>
              <a:latin typeface="+mn-lt"/>
              <a:cs typeface="+mn-ea"/>
              <a:sym typeface="+mn-lt"/>
            </a:endParaRP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985" y="-3048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39841" y="4607806"/>
            <a:ext cx="3825983" cy="2123658"/>
          </a:xfrm>
          <a:prstGeom prst="rect">
            <a:avLst/>
          </a:prstGeom>
        </p:spPr>
        <p:txBody>
          <a:bodyPr vert="horz" wrap="square">
            <a:spAutoFit/>
          </a:bodyPr>
          <a:lstStyle/>
          <a:p>
            <a:pPr>
              <a:lnSpc>
                <a:spcPct val="150000"/>
              </a:lnSpc>
            </a:pPr>
            <a:r>
              <a:rPr lang="en-US" altLang="zh-CN" sz="2000" dirty="0">
                <a:solidFill>
                  <a:schemeClr val="accent3">
                    <a:lumMod val="50000"/>
                  </a:schemeClr>
                </a:solidFill>
              </a:rPr>
              <a:t>Japan is greatly influenced by Chines food culture. </a:t>
            </a:r>
            <a:r>
              <a:rPr lang="en-US" altLang="zh-CN" sz="2400" dirty="0">
                <a:solidFill>
                  <a:schemeClr val="accent3">
                    <a:lumMod val="50000"/>
                  </a:schemeClr>
                </a:solidFill>
              </a:rPr>
              <a:t>Chinese food customs </a:t>
            </a:r>
            <a:r>
              <a:rPr lang="en-US" altLang="zh-CN" sz="2000" dirty="0">
                <a:solidFill>
                  <a:schemeClr val="accent3">
                    <a:lumMod val="50000"/>
                  </a:schemeClr>
                </a:solidFill>
              </a:rPr>
              <a:t>are very popular in Japan.</a:t>
            </a:r>
            <a:endParaRPr lang="zh-CN" altLang="en-US" sz="2000" spc="600" dirty="0">
              <a:solidFill>
                <a:schemeClr val="accent3">
                  <a:lumMod val="50000"/>
                </a:schemeClr>
              </a:solidFill>
              <a:latin typeface="+mn-lt"/>
              <a:cs typeface="+mn-ea"/>
              <a:sym typeface="+mn-lt"/>
            </a:endParaRPr>
          </a:p>
        </p:txBody>
      </p:sp>
      <p:sp>
        <p:nvSpPr>
          <p:cNvPr id="16" name="矩形 15"/>
          <p:cNvSpPr/>
          <p:nvPr/>
        </p:nvSpPr>
        <p:spPr>
          <a:xfrm>
            <a:off x="4000190" y="4645269"/>
            <a:ext cx="4367366" cy="2031325"/>
          </a:xfrm>
          <a:prstGeom prst="rect">
            <a:avLst/>
          </a:prstGeom>
        </p:spPr>
        <p:txBody>
          <a:bodyPr vert="horz" wrap="square">
            <a:spAutoFit/>
          </a:bodyPr>
          <a:lstStyle/>
          <a:p>
            <a:pPr>
              <a:lnSpc>
                <a:spcPct val="150000"/>
              </a:lnSpc>
            </a:pPr>
            <a:r>
              <a:rPr lang="en-US" altLang="zh-CN" sz="2000" dirty="0">
                <a:solidFill>
                  <a:schemeClr val="accent3">
                    <a:lumMod val="50000"/>
                  </a:schemeClr>
                </a:solidFill>
                <a:sym typeface="+mn-lt"/>
              </a:rPr>
              <a:t>With the opening of the </a:t>
            </a:r>
            <a:r>
              <a:rPr lang="en-US" altLang="zh-CN" sz="2400" dirty="0">
                <a:solidFill>
                  <a:schemeClr val="accent3">
                    <a:lumMod val="50000"/>
                  </a:schemeClr>
                </a:solidFill>
                <a:sym typeface="+mn-lt"/>
              </a:rPr>
              <a:t>Silk Road</a:t>
            </a:r>
            <a:r>
              <a:rPr lang="en-US" altLang="zh-CN" sz="2000" dirty="0">
                <a:solidFill>
                  <a:schemeClr val="accent3">
                    <a:lumMod val="50000"/>
                  </a:schemeClr>
                </a:solidFill>
                <a:sym typeface="+mn-lt"/>
              </a:rPr>
              <a:t>, China's economic exchanges with Central Asia, West Asia and even Europe have become increasingly close.</a:t>
            </a:r>
            <a:endParaRPr lang="zh-CN" altLang="en-US" sz="2000" dirty="0">
              <a:solidFill>
                <a:schemeClr val="accent3">
                  <a:lumMod val="50000"/>
                </a:schemeClr>
              </a:solidFill>
              <a:sym typeface="+mn-lt"/>
            </a:endParaRPr>
          </a:p>
        </p:txBody>
      </p:sp>
      <p:sp>
        <p:nvSpPr>
          <p:cNvPr id="17" name="矩形 16"/>
          <p:cNvSpPr/>
          <p:nvPr/>
        </p:nvSpPr>
        <p:spPr>
          <a:xfrm>
            <a:off x="8322314" y="4838638"/>
            <a:ext cx="3595708" cy="1429622"/>
          </a:xfrm>
          <a:prstGeom prst="rect">
            <a:avLst/>
          </a:prstGeom>
        </p:spPr>
        <p:txBody>
          <a:bodyPr vert="horz" wrap="square">
            <a:spAutoFit/>
          </a:bodyPr>
          <a:lstStyle/>
          <a:p>
            <a:pPr>
              <a:lnSpc>
                <a:spcPct val="150000"/>
              </a:lnSpc>
            </a:pPr>
            <a:r>
              <a:rPr lang="en-US" altLang="zh-CN" sz="2000" dirty="0">
                <a:solidFill>
                  <a:schemeClr val="accent3">
                    <a:lumMod val="50000"/>
                  </a:schemeClr>
                </a:solidFill>
                <a:sym typeface="+mn-lt"/>
              </a:rPr>
              <a:t>By 2015, there have been over 50,000 Chinese restaurants in the United States. </a:t>
            </a:r>
            <a:endParaRPr lang="zh-CN" altLang="en-US" sz="2000" dirty="0">
              <a:solidFill>
                <a:schemeClr val="accent3">
                  <a:lumMod val="50000"/>
                </a:schemeClr>
              </a:solidFill>
              <a:sym typeface="+mn-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 y="875194"/>
            <a:ext cx="2390992" cy="358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图片 1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5413" y="4034353"/>
            <a:ext cx="1491213" cy="424542"/>
          </a:xfrm>
          <a:prstGeom prst="rect">
            <a:avLst/>
          </a:prstGeom>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11" y="858619"/>
            <a:ext cx="2380734" cy="360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图片 1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0639" y="4034353"/>
            <a:ext cx="1491213" cy="424542"/>
          </a:xfrm>
          <a:prstGeom prst="rect">
            <a:avLst/>
          </a:prstGeom>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7556" y="875194"/>
            <a:ext cx="2506909" cy="358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图片 19"/>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28859" y="4034353"/>
            <a:ext cx="1491213" cy="424542"/>
          </a:xfrm>
          <a:prstGeom prst="rect">
            <a:avLst/>
          </a:prstGeom>
        </p:spPr>
      </p:pic>
      <p:pic>
        <p:nvPicPr>
          <p:cNvPr id="24" name="图片 23" descr="边框 9复的"/>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ipe(down)">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171"/>
                                        </p:tgtEl>
                                        <p:attrNameLst>
                                          <p:attrName>style.visibility</p:attrName>
                                        </p:attrNameLst>
                                      </p:cBhvr>
                                      <p:to>
                                        <p:strVal val="visible"/>
                                      </p:to>
                                    </p:set>
                                    <p:animEffect transition="in" filter="wipe(down)">
                                      <p:cBhvr>
                                        <p:cTn id="26" dur="500"/>
                                        <p:tgtEl>
                                          <p:spTgt spid="717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172"/>
                                        </p:tgtEl>
                                        <p:attrNameLst>
                                          <p:attrName>style.visibility</p:attrName>
                                        </p:attrNameLst>
                                      </p:cBhvr>
                                      <p:to>
                                        <p:strVal val="visible"/>
                                      </p:to>
                                    </p:set>
                                    <p:animEffect transition="in" filter="wipe(down)">
                                      <p:cBhvr>
                                        <p:cTn id="3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dirty="0">
                <a:solidFill>
                  <a:srgbClr val="465E3C"/>
                </a:solidFill>
                <a:latin typeface="+mn-lt"/>
                <a:cs typeface="+mn-ea"/>
                <a:sym typeface="+mn-lt"/>
              </a:rPr>
              <a:t>PART.04</a:t>
            </a: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339101" y="2990850"/>
            <a:ext cx="5557884" cy="646331"/>
          </a:xfrm>
          <a:prstGeom prst="rect">
            <a:avLst/>
          </a:prstGeom>
          <a:noFill/>
        </p:spPr>
        <p:txBody>
          <a:bodyPr wrap="square" rtlCol="0">
            <a:spAutoFit/>
          </a:bodyPr>
          <a:lstStyle/>
          <a:p>
            <a:pPr algn="dist"/>
            <a:r>
              <a:rPr lang="en-US" altLang="zh-CN" sz="3600" dirty="0">
                <a:solidFill>
                  <a:srgbClr val="465E3C"/>
                </a:solidFill>
                <a:latin typeface="+mn-lt"/>
                <a:cs typeface="+mn-ea"/>
                <a:sym typeface="+mn-lt"/>
              </a:rPr>
              <a:t>Chinese Martial Arts</a:t>
            </a:r>
            <a:endParaRPr lang="zh-CN" altLang="en-US" sz="3600" dirty="0">
              <a:solidFill>
                <a:srgbClr val="465E3C"/>
              </a:solidFill>
              <a:latin typeface="+mn-lt"/>
              <a:cs typeface="+mn-ea"/>
              <a:sym typeface="+mn-lt"/>
            </a:endParaRP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985" y="-3048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306070"/>
            <a:ext cx="2961640" cy="461665"/>
          </a:xfrm>
          <a:prstGeom prst="rect">
            <a:avLst/>
          </a:prstGeom>
          <a:noFill/>
        </p:spPr>
        <p:txBody>
          <a:bodyPr wrap="square" rtlCol="0">
            <a:spAutoFit/>
          </a:bodyPr>
          <a:lstStyle/>
          <a:p>
            <a:pPr algn="dist"/>
            <a:r>
              <a:rPr lang="en-US" altLang="zh-CN" sz="2400" dirty="0">
                <a:solidFill>
                  <a:srgbClr val="465E3C"/>
                </a:solidFill>
                <a:cs typeface="+mn-ea"/>
                <a:sym typeface="+mn-lt"/>
              </a:rPr>
              <a:t>Chinese Martial Arts</a:t>
            </a:r>
            <a:endParaRPr lang="zh-CN" altLang="en-US" sz="2400" dirty="0">
              <a:solidFill>
                <a:srgbClr val="465E3C"/>
              </a:solidFill>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pic>
        <p:nvPicPr>
          <p:cNvPr id="7" name="Picture 2">
            <a:extLst>
              <a:ext uri="{FF2B5EF4-FFF2-40B4-BE49-F238E27FC236}">
                <a16:creationId xmlns:a16="http://schemas.microsoft.com/office/drawing/2014/main" id="{D1081D36-29C2-4BB5-BCB7-02B7980D0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447" y="1484591"/>
            <a:ext cx="3705127" cy="132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a:extLst>
              <a:ext uri="{FF2B5EF4-FFF2-40B4-BE49-F238E27FC236}">
                <a16:creationId xmlns:a16="http://schemas.microsoft.com/office/drawing/2014/main" id="{3B4CB2C2-9D3A-4620-AA50-1702C0399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2687" y="3429000"/>
            <a:ext cx="3508645" cy="2631484"/>
          </a:xfrm>
          <a:prstGeom prst="rect">
            <a:avLst/>
          </a:prstGeom>
        </p:spPr>
      </p:pic>
      <p:sp>
        <p:nvSpPr>
          <p:cNvPr id="11" name="文本框 10">
            <a:extLst>
              <a:ext uri="{FF2B5EF4-FFF2-40B4-BE49-F238E27FC236}">
                <a16:creationId xmlns:a16="http://schemas.microsoft.com/office/drawing/2014/main" id="{5F23E78A-A4A3-489C-A797-E3A6941A2C4F}"/>
              </a:ext>
            </a:extLst>
          </p:cNvPr>
          <p:cNvSpPr txBox="1"/>
          <p:nvPr/>
        </p:nvSpPr>
        <p:spPr>
          <a:xfrm>
            <a:off x="5560790" y="1693559"/>
            <a:ext cx="6205536" cy="830997"/>
          </a:xfrm>
          <a:prstGeom prst="rect">
            <a:avLst/>
          </a:prstGeom>
          <a:noFill/>
        </p:spPr>
        <p:txBody>
          <a:bodyPr wrap="square">
            <a:spAutoFit/>
          </a:bodyPr>
          <a:lstStyle/>
          <a:p>
            <a:r>
              <a:rPr lang="en-US" altLang="zh-CN" sz="2400" b="1" dirty="0">
                <a:solidFill>
                  <a:srgbClr val="465E3C"/>
                </a:solidFill>
                <a:latin typeface="Times New Roman" panose="02020603050405020304" pitchFamily="18" charset="0"/>
                <a:cs typeface="Times New Roman" panose="02020603050405020304" pitchFamily="18" charset="0"/>
              </a:rPr>
              <a:t>Central </a:t>
            </a:r>
            <a:r>
              <a:rPr lang="en-US" altLang="zh-CN" sz="2400" b="1" dirty="0" err="1">
                <a:solidFill>
                  <a:srgbClr val="465E3C"/>
                </a:solidFill>
                <a:latin typeface="Times New Roman" panose="02020603050405020304" pitchFamily="18" charset="0"/>
                <a:cs typeface="Times New Roman" panose="02020603050405020304" pitchFamily="18" charset="0"/>
              </a:rPr>
              <a:t>Guoshu</a:t>
            </a:r>
            <a:r>
              <a:rPr lang="en-US" altLang="zh-CN" sz="2400" b="1" dirty="0">
                <a:solidFill>
                  <a:srgbClr val="465E3C"/>
                </a:solidFill>
                <a:latin typeface="Times New Roman" panose="02020603050405020304" pitchFamily="18" charset="0"/>
                <a:cs typeface="Times New Roman" panose="02020603050405020304" pitchFamily="18" charset="0"/>
              </a:rPr>
              <a:t> institute  </a:t>
            </a:r>
            <a:r>
              <a:rPr lang="zh-CN" altLang="zh-CN" sz="2400" b="1" dirty="0">
                <a:solidFill>
                  <a:srgbClr val="465E3C"/>
                </a:solidFill>
                <a:latin typeface="Times New Roman" panose="02020603050405020304" pitchFamily="18" charset="0"/>
                <a:cs typeface="Times New Roman" panose="02020603050405020304" pitchFamily="18" charset="0"/>
              </a:rPr>
              <a:t>中央国术馆</a:t>
            </a:r>
            <a:endParaRPr lang="en-US" altLang="zh-CN" sz="2400" b="1" dirty="0">
              <a:solidFill>
                <a:srgbClr val="465E3C"/>
              </a:solidFill>
              <a:latin typeface="Times New Roman" panose="02020603050405020304" pitchFamily="18" charset="0"/>
              <a:cs typeface="Times New Roman" panose="02020603050405020304" pitchFamily="18" charset="0"/>
            </a:endParaRPr>
          </a:p>
          <a:p>
            <a:r>
              <a:rPr lang="en-US" altLang="zh-CN" sz="2400" b="1" dirty="0">
                <a:solidFill>
                  <a:srgbClr val="465E3C"/>
                </a:solidFill>
                <a:latin typeface="Times New Roman" panose="02020603050405020304" pitchFamily="18" charset="0"/>
                <a:cs typeface="Times New Roman" panose="02020603050405020304" pitchFamily="18" charset="0"/>
              </a:rPr>
              <a:t>1928</a:t>
            </a:r>
            <a:endParaRPr lang="zh-CN" altLang="en-US" sz="2400" b="1" dirty="0">
              <a:solidFill>
                <a:srgbClr val="465E3C"/>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CD40686D-10E1-4800-8415-C1B6BD31206D}"/>
              </a:ext>
            </a:extLst>
          </p:cNvPr>
          <p:cNvSpPr txBox="1"/>
          <p:nvPr/>
        </p:nvSpPr>
        <p:spPr>
          <a:xfrm>
            <a:off x="5541739" y="3731254"/>
            <a:ext cx="6586536" cy="830997"/>
          </a:xfrm>
          <a:prstGeom prst="rect">
            <a:avLst/>
          </a:prstGeom>
          <a:noFill/>
        </p:spPr>
        <p:txBody>
          <a:bodyPr wrap="square">
            <a:spAutoFit/>
          </a:bodyPr>
          <a:lstStyle/>
          <a:p>
            <a:r>
              <a:rPr lang="en-US" altLang="zh-CN" sz="2400" b="1" dirty="0">
                <a:solidFill>
                  <a:srgbClr val="465E3C"/>
                </a:solidFill>
                <a:latin typeface="Times New Roman" panose="02020603050405020304" pitchFamily="18" charset="0"/>
                <a:cs typeface="Times New Roman" panose="02020603050405020304" pitchFamily="18" charset="0"/>
              </a:rPr>
              <a:t>Chin Woo Athletic Association  </a:t>
            </a:r>
            <a:r>
              <a:rPr lang="zh-CN" altLang="zh-CN" sz="2400" b="1" dirty="0">
                <a:solidFill>
                  <a:srgbClr val="465E3C"/>
                </a:solidFill>
                <a:latin typeface="Times New Roman" panose="02020603050405020304" pitchFamily="18" charset="0"/>
                <a:cs typeface="Times New Roman" panose="02020603050405020304" pitchFamily="18" charset="0"/>
              </a:rPr>
              <a:t>精武体育会</a:t>
            </a:r>
            <a:endParaRPr lang="en-US" altLang="zh-CN" sz="2400" b="1" dirty="0">
              <a:solidFill>
                <a:srgbClr val="465E3C"/>
              </a:solidFill>
              <a:latin typeface="Times New Roman" panose="02020603050405020304" pitchFamily="18" charset="0"/>
              <a:cs typeface="Times New Roman" panose="02020603050405020304" pitchFamily="18" charset="0"/>
            </a:endParaRPr>
          </a:p>
          <a:p>
            <a:r>
              <a:rPr lang="en-US" altLang="zh-CN" sz="2400" b="1" dirty="0">
                <a:solidFill>
                  <a:srgbClr val="465E3C"/>
                </a:solidFill>
                <a:latin typeface="Times New Roman" panose="02020603050405020304" pitchFamily="18" charset="0"/>
                <a:cs typeface="Times New Roman" panose="02020603050405020304" pitchFamily="18" charset="0"/>
              </a:rPr>
              <a:t>1909</a:t>
            </a:r>
            <a:endParaRPr lang="zh-CN" altLang="en-US" sz="2400" b="1" dirty="0">
              <a:solidFill>
                <a:srgbClr val="465E3C"/>
              </a:solidFill>
              <a:latin typeface="Times New Roman" panose="02020603050405020304" pitchFamily="18" charset="0"/>
              <a:cs typeface="Times New Roman" panose="02020603050405020304" pitchFamily="18" charset="0"/>
            </a:endParaRPr>
          </a:p>
        </p:txBody>
      </p:sp>
      <p:cxnSp>
        <p:nvCxnSpPr>
          <p:cNvPr id="14" name="直接连接符 13">
            <a:extLst>
              <a:ext uri="{FF2B5EF4-FFF2-40B4-BE49-F238E27FC236}">
                <a16:creationId xmlns:a16="http://schemas.microsoft.com/office/drawing/2014/main" id="{F7ADB95E-919A-4F10-B7BC-2297BAF3E7D7}"/>
              </a:ext>
            </a:extLst>
          </p:cNvPr>
          <p:cNvCxnSpPr>
            <a:cxnSpLocks/>
          </p:cNvCxnSpPr>
          <p:nvPr/>
        </p:nvCxnSpPr>
        <p:spPr>
          <a:xfrm flipH="1">
            <a:off x="5600699" y="4653134"/>
            <a:ext cx="5457826" cy="0"/>
          </a:xfrm>
          <a:prstGeom prst="line">
            <a:avLst/>
          </a:prstGeom>
          <a:ln>
            <a:solidFill>
              <a:srgbClr val="465E3C"/>
            </a:solidFill>
          </a:ln>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EF94E4B5-6225-4291-BFA2-A417592F69A2}"/>
              </a:ext>
            </a:extLst>
          </p:cNvPr>
          <p:cNvCxnSpPr>
            <a:cxnSpLocks/>
          </p:cNvCxnSpPr>
          <p:nvPr/>
        </p:nvCxnSpPr>
        <p:spPr>
          <a:xfrm flipH="1">
            <a:off x="5600699" y="2605259"/>
            <a:ext cx="4600576" cy="0"/>
          </a:xfrm>
          <a:prstGeom prst="line">
            <a:avLst/>
          </a:prstGeom>
          <a:ln>
            <a:solidFill>
              <a:srgbClr val="465E3C"/>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122355"/>
            <a:ext cx="4040505" cy="589072"/>
          </a:xfrm>
          <a:prstGeom prst="rect">
            <a:avLst/>
          </a:prstGeom>
          <a:noFill/>
        </p:spPr>
        <p:txBody>
          <a:bodyPr wrap="square" rtlCol="0">
            <a:spAutoFit/>
          </a:bodyPr>
          <a:lstStyle/>
          <a:p>
            <a:pPr lvl="0" algn="just" fontAlgn="auto">
              <a:lnSpc>
                <a:spcPct val="150000"/>
              </a:lnSpc>
            </a:pPr>
            <a:r>
              <a:rPr lang="en-US" altLang="zh-CN" sz="2400" dirty="0">
                <a:solidFill>
                  <a:srgbClr val="465E3C"/>
                </a:solidFill>
                <a:cs typeface="+mn-ea"/>
                <a:sym typeface="+mn-lt"/>
              </a:rPr>
              <a:t>International activities</a:t>
            </a: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cxnSp>
        <p:nvCxnSpPr>
          <p:cNvPr id="11" name="直接连接符 10"/>
          <p:cNvCxnSpPr>
            <a:cxnSpLocks/>
          </p:cNvCxnSpPr>
          <p:nvPr/>
        </p:nvCxnSpPr>
        <p:spPr>
          <a:xfrm>
            <a:off x="2587622" y="2820242"/>
            <a:ext cx="1394335" cy="1493991"/>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74054" y="2774321"/>
            <a:ext cx="1637520" cy="1436109"/>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a:endCxn id="50" idx="6"/>
          </p:cNvCxnSpPr>
          <p:nvPr/>
        </p:nvCxnSpPr>
        <p:spPr>
          <a:xfrm>
            <a:off x="6912456" y="2701512"/>
            <a:ext cx="1537501" cy="1440243"/>
          </a:xfrm>
          <a:prstGeom prst="line">
            <a:avLst/>
          </a:prstGeom>
          <a:ln>
            <a:solidFill>
              <a:srgbClr val="465E3C"/>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9"/>
          <p:cNvSpPr txBox="1">
            <a:spLocks noChangeArrowheads="1"/>
          </p:cNvSpPr>
          <p:nvPr/>
        </p:nvSpPr>
        <p:spPr bwMode="auto">
          <a:xfrm>
            <a:off x="621912" y="829165"/>
            <a:ext cx="5689662" cy="1526187"/>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pPr algn="l"/>
            <a:endParaRPr lang="en-US" altLang="zh-CN" sz="1600" dirty="0">
              <a:solidFill>
                <a:srgbClr val="465E3C"/>
              </a:solidFill>
              <a:latin typeface="+mn-lt"/>
              <a:cs typeface="+mn-ea"/>
              <a:sym typeface="+mn-lt"/>
            </a:endParaRPr>
          </a:p>
          <a:p>
            <a:r>
              <a:rPr lang="en-US" altLang="zh-CN" sz="1600" dirty="0">
                <a:solidFill>
                  <a:srgbClr val="465E3C"/>
                </a:solidFill>
                <a:latin typeface="+mn-lt"/>
                <a:cs typeface="+mn-ea"/>
                <a:sym typeface="+mn-lt"/>
              </a:rPr>
              <a:t>The first international Wushu team of China visited Czechoslovakia</a:t>
            </a:r>
            <a:r>
              <a:rPr lang="zh-CN" altLang="en-US" sz="1600" dirty="0">
                <a:solidFill>
                  <a:srgbClr val="465E3C"/>
                </a:solidFill>
                <a:latin typeface="+mn-lt"/>
                <a:cs typeface="+mn-ea"/>
                <a:sym typeface="+mn-lt"/>
              </a:rPr>
              <a:t>（捷克斯洛伐克）</a:t>
            </a:r>
            <a:r>
              <a:rPr lang="en-US" altLang="zh-CN" sz="1600" dirty="0">
                <a:solidFill>
                  <a:srgbClr val="465E3C"/>
                </a:solidFill>
                <a:latin typeface="+mn-lt"/>
                <a:cs typeface="+mn-ea"/>
                <a:sym typeface="+mn-lt"/>
              </a:rPr>
              <a:t>and Myanmar</a:t>
            </a:r>
            <a:r>
              <a:rPr lang="zh-CN" altLang="en-US" sz="1600" dirty="0">
                <a:solidFill>
                  <a:srgbClr val="465E3C"/>
                </a:solidFill>
                <a:latin typeface="+mn-lt"/>
                <a:cs typeface="+mn-ea"/>
                <a:sym typeface="+mn-lt"/>
              </a:rPr>
              <a:t>（缅甸）</a:t>
            </a:r>
            <a:r>
              <a:rPr lang="en-US" altLang="zh-CN" sz="1600" dirty="0">
                <a:solidFill>
                  <a:srgbClr val="465E3C"/>
                </a:solidFill>
                <a:latin typeface="+mn-lt"/>
                <a:cs typeface="+mn-ea"/>
                <a:sym typeface="+mn-lt"/>
              </a:rPr>
              <a:t>under the leadership of Premier Zhou Enlai.</a:t>
            </a:r>
            <a:endParaRPr lang="zh-CN" altLang="en-US" sz="1600" dirty="0">
              <a:solidFill>
                <a:srgbClr val="465E3C"/>
              </a:solidFill>
              <a:latin typeface="+mn-lt"/>
              <a:cs typeface="+mn-ea"/>
              <a:sym typeface="+mn-lt"/>
            </a:endParaRPr>
          </a:p>
        </p:txBody>
      </p:sp>
      <p:sp>
        <p:nvSpPr>
          <p:cNvPr id="28" name="文本框 29"/>
          <p:cNvSpPr txBox="1">
            <a:spLocks noChangeArrowheads="1"/>
          </p:cNvSpPr>
          <p:nvPr/>
        </p:nvSpPr>
        <p:spPr bwMode="auto">
          <a:xfrm>
            <a:off x="2647801" y="5014602"/>
            <a:ext cx="4068566" cy="1341521"/>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lang="en-US" altLang="zh-CN" sz="2000" dirty="0">
                <a:solidFill>
                  <a:srgbClr val="465E3C"/>
                </a:solidFill>
                <a:cs typeface="+mn-ea"/>
                <a:sym typeface="+mn-lt"/>
              </a:rPr>
              <a:t>The delegation was invited to Mexico, the United States, and Japan.</a:t>
            </a:r>
          </a:p>
          <a:p>
            <a:endParaRPr lang="zh-CN" altLang="en-US" sz="1600" dirty="0">
              <a:solidFill>
                <a:srgbClr val="465E3C"/>
              </a:solidFill>
              <a:latin typeface="+mn-lt"/>
              <a:cs typeface="+mn-ea"/>
              <a:sym typeface="+mn-lt"/>
            </a:endParaRPr>
          </a:p>
        </p:txBody>
      </p:sp>
      <p:sp>
        <p:nvSpPr>
          <p:cNvPr id="31" name="文本框 29"/>
          <p:cNvSpPr txBox="1">
            <a:spLocks noChangeArrowheads="1"/>
          </p:cNvSpPr>
          <p:nvPr/>
        </p:nvSpPr>
        <p:spPr bwMode="auto">
          <a:xfrm>
            <a:off x="8155627" y="5014602"/>
            <a:ext cx="3456658" cy="1341521"/>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r>
              <a:rPr lang="en-US" altLang="zh-CN" sz="2000" dirty="0">
                <a:solidFill>
                  <a:srgbClr val="465E3C"/>
                </a:solidFill>
                <a:cs typeface="+mn-ea"/>
                <a:sym typeface="+mn-lt"/>
              </a:rPr>
              <a:t>The group went to UK, Zimbabwe</a:t>
            </a:r>
            <a:r>
              <a:rPr lang="zh-CN" altLang="en-US" sz="2000" dirty="0">
                <a:solidFill>
                  <a:srgbClr val="465E3C"/>
                </a:solidFill>
                <a:cs typeface="+mn-ea"/>
                <a:sym typeface="+mn-lt"/>
              </a:rPr>
              <a:t>（津巴布韦）</a:t>
            </a:r>
            <a:r>
              <a:rPr lang="en-US" altLang="zh-CN" sz="2000" dirty="0">
                <a:solidFill>
                  <a:srgbClr val="465E3C"/>
                </a:solidFill>
                <a:cs typeface="+mn-ea"/>
                <a:sym typeface="+mn-lt"/>
              </a:rPr>
              <a:t>.</a:t>
            </a:r>
          </a:p>
          <a:p>
            <a:endParaRPr lang="zh-CN" altLang="en-US" sz="1600" dirty="0">
              <a:solidFill>
                <a:srgbClr val="465E3C"/>
              </a:solidFill>
              <a:latin typeface="+mn-lt"/>
              <a:cs typeface="+mn-ea"/>
              <a:sym typeface="+mn-lt"/>
            </a:endParaRPr>
          </a:p>
        </p:txBody>
      </p:sp>
      <p:grpSp>
        <p:nvGrpSpPr>
          <p:cNvPr id="46" name="组合 45"/>
          <p:cNvGrpSpPr/>
          <p:nvPr/>
        </p:nvGrpSpPr>
        <p:grpSpPr>
          <a:xfrm>
            <a:off x="3958432" y="3886991"/>
            <a:ext cx="937493" cy="937493"/>
            <a:chOff x="5217903" y="3031462"/>
            <a:chExt cx="1620000" cy="1620000"/>
          </a:xfrm>
        </p:grpSpPr>
        <p:sp>
          <p:nvSpPr>
            <p:cNvPr id="47"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48"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49" name="组合 48"/>
          <p:cNvGrpSpPr/>
          <p:nvPr/>
        </p:nvGrpSpPr>
        <p:grpSpPr>
          <a:xfrm>
            <a:off x="8175272" y="3875249"/>
            <a:ext cx="937493" cy="937493"/>
            <a:chOff x="5217903" y="3031462"/>
            <a:chExt cx="1620000" cy="1620000"/>
          </a:xfrm>
        </p:grpSpPr>
        <p:sp>
          <p:nvSpPr>
            <p:cNvPr id="50"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51"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52" name="组合 51"/>
          <p:cNvGrpSpPr/>
          <p:nvPr/>
        </p:nvGrpSpPr>
        <p:grpSpPr>
          <a:xfrm>
            <a:off x="6077516" y="2044908"/>
            <a:ext cx="937493" cy="937493"/>
            <a:chOff x="5217903" y="3031462"/>
            <a:chExt cx="1620000" cy="1620000"/>
          </a:xfrm>
        </p:grpSpPr>
        <p:sp>
          <p:nvSpPr>
            <p:cNvPr id="53"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54"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grpSp>
        <p:nvGrpSpPr>
          <p:cNvPr id="55" name="组合 54"/>
          <p:cNvGrpSpPr/>
          <p:nvPr/>
        </p:nvGrpSpPr>
        <p:grpSpPr>
          <a:xfrm>
            <a:off x="1838417" y="2502753"/>
            <a:ext cx="937493" cy="937493"/>
            <a:chOff x="5217903" y="3031462"/>
            <a:chExt cx="1620000" cy="1620000"/>
          </a:xfrm>
        </p:grpSpPr>
        <p:sp>
          <p:nvSpPr>
            <p:cNvPr id="56"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465E3C"/>
            </a:solid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57" name="任意多边形 3"/>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sp>
        <p:nvSpPr>
          <p:cNvPr id="34" name="文本框 33">
            <a:extLst>
              <a:ext uri="{FF2B5EF4-FFF2-40B4-BE49-F238E27FC236}">
                <a16:creationId xmlns:a16="http://schemas.microsoft.com/office/drawing/2014/main" id="{30619A6E-1920-4AF9-A1E1-E24997217C1E}"/>
              </a:ext>
            </a:extLst>
          </p:cNvPr>
          <p:cNvSpPr txBox="1"/>
          <p:nvPr/>
        </p:nvSpPr>
        <p:spPr>
          <a:xfrm>
            <a:off x="1906683" y="3440244"/>
            <a:ext cx="741118" cy="369332"/>
          </a:xfrm>
          <a:prstGeom prst="rect">
            <a:avLst/>
          </a:prstGeom>
          <a:noFill/>
        </p:spPr>
        <p:txBody>
          <a:bodyPr wrap="square">
            <a:spAutoFit/>
          </a:bodyPr>
          <a:lstStyle/>
          <a:p>
            <a:pPr algn="l"/>
            <a:r>
              <a:rPr lang="en-US" altLang="zh-CN" sz="1800" dirty="0">
                <a:solidFill>
                  <a:srgbClr val="465E3C"/>
                </a:solidFill>
                <a:latin typeface="+mn-lt"/>
                <a:cs typeface="+mn-ea"/>
                <a:sym typeface="+mn-lt"/>
              </a:rPr>
              <a:t>1960</a:t>
            </a:r>
          </a:p>
        </p:txBody>
      </p:sp>
      <p:sp>
        <p:nvSpPr>
          <p:cNvPr id="36" name="文本框 35">
            <a:extLst>
              <a:ext uri="{FF2B5EF4-FFF2-40B4-BE49-F238E27FC236}">
                <a16:creationId xmlns:a16="http://schemas.microsoft.com/office/drawing/2014/main" id="{933C3034-C4D5-45D8-9A09-B76391304355}"/>
              </a:ext>
            </a:extLst>
          </p:cNvPr>
          <p:cNvSpPr txBox="1"/>
          <p:nvPr/>
        </p:nvSpPr>
        <p:spPr>
          <a:xfrm>
            <a:off x="4069405" y="3367601"/>
            <a:ext cx="741118" cy="369332"/>
          </a:xfrm>
          <a:prstGeom prst="rect">
            <a:avLst/>
          </a:prstGeom>
          <a:noFill/>
        </p:spPr>
        <p:txBody>
          <a:bodyPr wrap="square">
            <a:spAutoFit/>
          </a:bodyPr>
          <a:lstStyle/>
          <a:p>
            <a:r>
              <a:rPr lang="en-US" altLang="zh-CN" sz="1800" dirty="0">
                <a:solidFill>
                  <a:srgbClr val="465E3C"/>
                </a:solidFill>
                <a:latin typeface="+mn-lt"/>
                <a:cs typeface="+mn-ea"/>
                <a:sym typeface="+mn-lt"/>
              </a:rPr>
              <a:t>1974</a:t>
            </a:r>
          </a:p>
        </p:txBody>
      </p:sp>
      <p:sp>
        <p:nvSpPr>
          <p:cNvPr id="38" name="文本框 37">
            <a:extLst>
              <a:ext uri="{FF2B5EF4-FFF2-40B4-BE49-F238E27FC236}">
                <a16:creationId xmlns:a16="http://schemas.microsoft.com/office/drawing/2014/main" id="{13B7C2C9-AE1F-4B03-8993-2009AF1E56AE}"/>
              </a:ext>
            </a:extLst>
          </p:cNvPr>
          <p:cNvSpPr txBox="1"/>
          <p:nvPr/>
        </p:nvSpPr>
        <p:spPr>
          <a:xfrm>
            <a:off x="8241174" y="3421633"/>
            <a:ext cx="1209708" cy="369332"/>
          </a:xfrm>
          <a:prstGeom prst="rect">
            <a:avLst/>
          </a:prstGeom>
          <a:noFill/>
        </p:spPr>
        <p:txBody>
          <a:bodyPr wrap="square">
            <a:spAutoFit/>
          </a:bodyPr>
          <a:lstStyle/>
          <a:p>
            <a:r>
              <a:rPr lang="en-US" altLang="zh-CN" dirty="0">
                <a:solidFill>
                  <a:srgbClr val="465E3C"/>
                </a:solidFill>
                <a:latin typeface="+mn-lt"/>
                <a:cs typeface="+mn-ea"/>
                <a:sym typeface="+mn-lt"/>
              </a:rPr>
              <a:t>1975</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 calcmode="lin" valueType="num">
                                      <p:cBhvr>
                                        <p:cTn id="21" dur="1000" fill="hold"/>
                                        <p:tgtEl>
                                          <p:spTgt spid="55"/>
                                        </p:tgtEl>
                                        <p:attrNameLst>
                                          <p:attrName>style.rotation</p:attrName>
                                        </p:attrNameLst>
                                      </p:cBhvr>
                                      <p:tavLst>
                                        <p:tav tm="0">
                                          <p:val>
                                            <p:fltVal val="90"/>
                                          </p:val>
                                        </p:tav>
                                        <p:tav tm="100000">
                                          <p:val>
                                            <p:fltVal val="0"/>
                                          </p:val>
                                        </p:tav>
                                      </p:tavLst>
                                    </p:anim>
                                    <p:animEffect transition="in" filter="fade">
                                      <p:cBhvr>
                                        <p:cTn id="22" dur="1000"/>
                                        <p:tgtEl>
                                          <p:spTgt spid="5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1000" fill="hold"/>
                                        <p:tgtEl>
                                          <p:spTgt spid="46"/>
                                        </p:tgtEl>
                                        <p:attrNameLst>
                                          <p:attrName>ppt_w</p:attrName>
                                        </p:attrNameLst>
                                      </p:cBhvr>
                                      <p:tavLst>
                                        <p:tav tm="0">
                                          <p:val>
                                            <p:fltVal val="0"/>
                                          </p:val>
                                        </p:tav>
                                        <p:tav tm="100000">
                                          <p:val>
                                            <p:strVal val="#ppt_w"/>
                                          </p:val>
                                        </p:tav>
                                      </p:tavLst>
                                    </p:anim>
                                    <p:anim calcmode="lin" valueType="num">
                                      <p:cBhvr>
                                        <p:cTn id="35" dur="1000" fill="hold"/>
                                        <p:tgtEl>
                                          <p:spTgt spid="46"/>
                                        </p:tgtEl>
                                        <p:attrNameLst>
                                          <p:attrName>ppt_h</p:attrName>
                                        </p:attrNameLst>
                                      </p:cBhvr>
                                      <p:tavLst>
                                        <p:tav tm="0">
                                          <p:val>
                                            <p:fltVal val="0"/>
                                          </p:val>
                                        </p:tav>
                                        <p:tav tm="100000">
                                          <p:val>
                                            <p:strVal val="#ppt_h"/>
                                          </p:val>
                                        </p:tav>
                                      </p:tavLst>
                                    </p:anim>
                                    <p:anim calcmode="lin" valueType="num">
                                      <p:cBhvr>
                                        <p:cTn id="36" dur="1000" fill="hold"/>
                                        <p:tgtEl>
                                          <p:spTgt spid="46"/>
                                        </p:tgtEl>
                                        <p:attrNameLst>
                                          <p:attrName>style.rotation</p:attrName>
                                        </p:attrNameLst>
                                      </p:cBhvr>
                                      <p:tavLst>
                                        <p:tav tm="0">
                                          <p:val>
                                            <p:fltVal val="90"/>
                                          </p:val>
                                        </p:tav>
                                        <p:tav tm="100000">
                                          <p:val>
                                            <p:fltVal val="0"/>
                                          </p:val>
                                        </p:tav>
                                      </p:tavLst>
                                    </p:anim>
                                    <p:animEffect transition="in" filter="fade">
                                      <p:cBhvr>
                                        <p:cTn id="37" dur="1000"/>
                                        <p:tgtEl>
                                          <p:spTgt spid="4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1000" fill="hold"/>
                                        <p:tgtEl>
                                          <p:spTgt spid="52"/>
                                        </p:tgtEl>
                                        <p:attrNameLst>
                                          <p:attrName>ppt_w</p:attrName>
                                        </p:attrNameLst>
                                      </p:cBhvr>
                                      <p:tavLst>
                                        <p:tav tm="0">
                                          <p:val>
                                            <p:fltVal val="0"/>
                                          </p:val>
                                        </p:tav>
                                        <p:tav tm="100000">
                                          <p:val>
                                            <p:strVal val="#ppt_w"/>
                                          </p:val>
                                        </p:tav>
                                      </p:tavLst>
                                    </p:anim>
                                    <p:anim calcmode="lin" valueType="num">
                                      <p:cBhvr>
                                        <p:cTn id="50" dur="1000" fill="hold"/>
                                        <p:tgtEl>
                                          <p:spTgt spid="52"/>
                                        </p:tgtEl>
                                        <p:attrNameLst>
                                          <p:attrName>ppt_h</p:attrName>
                                        </p:attrNameLst>
                                      </p:cBhvr>
                                      <p:tavLst>
                                        <p:tav tm="0">
                                          <p:val>
                                            <p:fltVal val="0"/>
                                          </p:val>
                                        </p:tav>
                                        <p:tav tm="100000">
                                          <p:val>
                                            <p:strVal val="#ppt_h"/>
                                          </p:val>
                                        </p:tav>
                                      </p:tavLst>
                                    </p:anim>
                                    <p:anim calcmode="lin" valueType="num">
                                      <p:cBhvr>
                                        <p:cTn id="51" dur="1000" fill="hold"/>
                                        <p:tgtEl>
                                          <p:spTgt spid="52"/>
                                        </p:tgtEl>
                                        <p:attrNameLst>
                                          <p:attrName>style.rotation</p:attrName>
                                        </p:attrNameLst>
                                      </p:cBhvr>
                                      <p:tavLst>
                                        <p:tav tm="0">
                                          <p:val>
                                            <p:fltVal val="90"/>
                                          </p:val>
                                        </p:tav>
                                        <p:tav tm="100000">
                                          <p:val>
                                            <p:fltVal val="0"/>
                                          </p:val>
                                        </p:tav>
                                      </p:tavLst>
                                    </p:anim>
                                    <p:animEffect transition="in" filter="fade">
                                      <p:cBhvr>
                                        <p:cTn id="52" dur="1000"/>
                                        <p:tgtEl>
                                          <p:spTgt spid="52"/>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6500"/>
                            </p:stCondLst>
                            <p:childTnLst>
                              <p:par>
                                <p:cTn id="58" presetID="31"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1000" fill="hold"/>
                                        <p:tgtEl>
                                          <p:spTgt spid="49"/>
                                        </p:tgtEl>
                                        <p:attrNameLst>
                                          <p:attrName>ppt_w</p:attrName>
                                        </p:attrNameLst>
                                      </p:cBhvr>
                                      <p:tavLst>
                                        <p:tav tm="0">
                                          <p:val>
                                            <p:fltVal val="0"/>
                                          </p:val>
                                        </p:tav>
                                        <p:tav tm="100000">
                                          <p:val>
                                            <p:strVal val="#ppt_w"/>
                                          </p:val>
                                        </p:tav>
                                      </p:tavLst>
                                    </p:anim>
                                    <p:anim calcmode="lin" valueType="num">
                                      <p:cBhvr>
                                        <p:cTn id="61" dur="1000" fill="hold"/>
                                        <p:tgtEl>
                                          <p:spTgt spid="49"/>
                                        </p:tgtEl>
                                        <p:attrNameLst>
                                          <p:attrName>ppt_h</p:attrName>
                                        </p:attrNameLst>
                                      </p:cBhvr>
                                      <p:tavLst>
                                        <p:tav tm="0">
                                          <p:val>
                                            <p:fltVal val="0"/>
                                          </p:val>
                                        </p:tav>
                                        <p:tav tm="100000">
                                          <p:val>
                                            <p:strVal val="#ppt_h"/>
                                          </p:val>
                                        </p:tav>
                                      </p:tavLst>
                                    </p:anim>
                                    <p:anim calcmode="lin" valueType="num">
                                      <p:cBhvr>
                                        <p:cTn id="62" dur="1000" fill="hold"/>
                                        <p:tgtEl>
                                          <p:spTgt spid="49"/>
                                        </p:tgtEl>
                                        <p:attrNameLst>
                                          <p:attrName>style.rotation</p:attrName>
                                        </p:attrNameLst>
                                      </p:cBhvr>
                                      <p:tavLst>
                                        <p:tav tm="0">
                                          <p:val>
                                            <p:fltVal val="90"/>
                                          </p:val>
                                        </p:tav>
                                        <p:tav tm="100000">
                                          <p:val>
                                            <p:fltVal val="0"/>
                                          </p:val>
                                        </p:tav>
                                      </p:tavLst>
                                    </p:anim>
                                    <p:animEffect transition="in" filter="fade">
                                      <p:cBhvr>
                                        <p:cTn id="63" dur="1000"/>
                                        <p:tgtEl>
                                          <p:spTgt spid="4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27" grpId="0"/>
      <p:bldP spid="28"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pPr algn="dist"/>
            <a:r>
              <a:rPr lang="en-US" altLang="zh-CN" sz="2400" dirty="0">
                <a:solidFill>
                  <a:srgbClr val="465E3C"/>
                </a:solidFill>
                <a:cs typeface="+mn-ea"/>
                <a:sym typeface="+mn-lt"/>
              </a:rPr>
              <a:t>Chinese Martial Arts</a:t>
            </a:r>
            <a:endParaRPr lang="zh-CN" altLang="en-US" sz="2400" dirty="0">
              <a:solidFill>
                <a:srgbClr val="465E3C"/>
              </a:solidFill>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sp>
        <p:nvSpPr>
          <p:cNvPr id="15" name="矩形 14"/>
          <p:cNvSpPr/>
          <p:nvPr/>
        </p:nvSpPr>
        <p:spPr>
          <a:xfrm>
            <a:off x="2176911" y="4432730"/>
            <a:ext cx="7964212" cy="1135052"/>
          </a:xfrm>
          <a:prstGeom prst="rect">
            <a:avLst/>
          </a:prstGeom>
        </p:spPr>
        <p:txBody>
          <a:bodyPr wrap="square" lIns="91438" tIns="45719" rIns="91438" bIns="45719">
            <a:spAutoFit/>
          </a:bodyPr>
          <a:lstStyle/>
          <a:p>
            <a:pPr lvl="0" algn="just" fontAlgn="auto">
              <a:lnSpc>
                <a:spcPct val="150000"/>
              </a:lnSpc>
            </a:pPr>
            <a:r>
              <a:rPr lang="en-US" altLang="zh-CN" sz="2400" dirty="0">
                <a:solidFill>
                  <a:srgbClr val="465E3C"/>
                </a:solidFill>
                <a:latin typeface="+mn-lt"/>
                <a:cs typeface="+mn-ea"/>
                <a:sym typeface="+mn-lt"/>
              </a:rPr>
              <a:t>The golden age of the globalization of Chinese martial arts began in the era of Bruce Lee</a:t>
            </a:r>
            <a:r>
              <a:rPr lang="zh-CN" altLang="en-US" sz="2400" dirty="0">
                <a:solidFill>
                  <a:srgbClr val="465E3C"/>
                </a:solidFill>
                <a:latin typeface="+mn-lt"/>
                <a:cs typeface="+mn-ea"/>
                <a:sym typeface="+mn-lt"/>
              </a:rPr>
              <a:t>（李小龙）</a:t>
            </a:r>
            <a:r>
              <a:rPr lang="en-US" altLang="zh-CN" sz="2400" dirty="0">
                <a:solidFill>
                  <a:srgbClr val="465E3C"/>
                </a:solidFill>
                <a:latin typeface="+mn-lt"/>
                <a:cs typeface="+mn-ea"/>
                <a:sym typeface="+mn-lt"/>
              </a:rPr>
              <a:t>.</a:t>
            </a:r>
          </a:p>
        </p:txBody>
      </p:sp>
      <p:pic>
        <p:nvPicPr>
          <p:cNvPr id="4" name="图片 3">
            <a:extLst>
              <a:ext uri="{FF2B5EF4-FFF2-40B4-BE49-F238E27FC236}">
                <a16:creationId xmlns:a16="http://schemas.microsoft.com/office/drawing/2014/main" id="{B598BE4F-CE55-43D1-B1B7-0CF97F661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427" y="1936955"/>
            <a:ext cx="2996969" cy="1873106"/>
          </a:xfrm>
          <a:prstGeom prst="rect">
            <a:avLst/>
          </a:prstGeom>
        </p:spPr>
      </p:pic>
      <p:pic>
        <p:nvPicPr>
          <p:cNvPr id="6" name="图片 5">
            <a:extLst>
              <a:ext uri="{FF2B5EF4-FFF2-40B4-BE49-F238E27FC236}">
                <a16:creationId xmlns:a16="http://schemas.microsoft.com/office/drawing/2014/main" id="{CE24F8CB-2375-4028-9DEF-6A2E5802F6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0750" y="1874120"/>
            <a:ext cx="2971597" cy="1935942"/>
          </a:xfrm>
          <a:prstGeom prst="rect">
            <a:avLst/>
          </a:prstGeom>
        </p:spPr>
      </p:pic>
      <p:pic>
        <p:nvPicPr>
          <p:cNvPr id="9" name="图片 8">
            <a:extLst>
              <a:ext uri="{FF2B5EF4-FFF2-40B4-BE49-F238E27FC236}">
                <a16:creationId xmlns:a16="http://schemas.microsoft.com/office/drawing/2014/main" id="{C29E482B-54CA-4527-A368-E504153F7F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5302" y="1874119"/>
            <a:ext cx="3137635" cy="1935942"/>
          </a:xfrm>
          <a:prstGeom prst="rect">
            <a:avLst/>
          </a:prstGeom>
        </p:spPr>
      </p:pic>
    </p:spTree>
    <p:extLst>
      <p:ext uri="{BB962C8B-B14F-4D97-AF65-F5344CB8AC3E}">
        <p14:creationId xmlns:p14="http://schemas.microsoft.com/office/powerpoint/2010/main" val="3751155288"/>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286385"/>
            <a:ext cx="2961640" cy="460375"/>
          </a:xfrm>
          <a:prstGeom prst="rect">
            <a:avLst/>
          </a:prstGeom>
          <a:noFill/>
        </p:spPr>
        <p:txBody>
          <a:bodyPr wrap="square" rtlCol="0">
            <a:spAutoFit/>
          </a:bodyPr>
          <a:lstStyle/>
          <a:p>
            <a:pPr algn="dist"/>
            <a:r>
              <a:rPr lang="en-US" altLang="zh-CN" sz="2400" dirty="0">
                <a:solidFill>
                  <a:srgbClr val="465E3C"/>
                </a:solidFill>
                <a:cs typeface="+mn-ea"/>
                <a:sym typeface="+mn-lt"/>
              </a:rPr>
              <a:t>Chinese Martial Arts</a:t>
            </a:r>
            <a:endParaRPr lang="zh-CN" altLang="en-US" sz="2400" dirty="0">
              <a:solidFill>
                <a:srgbClr val="465E3C"/>
              </a:solidFill>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sp>
        <p:nvSpPr>
          <p:cNvPr id="15" name="矩形 14"/>
          <p:cNvSpPr/>
          <p:nvPr/>
        </p:nvSpPr>
        <p:spPr>
          <a:xfrm>
            <a:off x="5676117" y="2092370"/>
            <a:ext cx="5109870" cy="2346281"/>
          </a:xfrm>
          <a:prstGeom prst="rect">
            <a:avLst/>
          </a:prstGeom>
        </p:spPr>
        <p:txBody>
          <a:bodyPr wrap="square" lIns="91438" tIns="45719" rIns="91438" bIns="45719">
            <a:spAutoFit/>
          </a:bodyPr>
          <a:lstStyle/>
          <a:p>
            <a:pPr lvl="0" algn="just" fontAlgn="auto">
              <a:lnSpc>
                <a:spcPct val="150000"/>
              </a:lnSpc>
            </a:pPr>
            <a:r>
              <a:rPr lang="en-US" altLang="zh-CN" sz="2000" dirty="0">
                <a:solidFill>
                  <a:srgbClr val="465E3C"/>
                </a:solidFill>
                <a:latin typeface="+mn-lt"/>
                <a:cs typeface="+mn-ea"/>
                <a:sym typeface="+mn-lt"/>
              </a:rPr>
              <a:t>At present, martial arts competitions have been set up in seven international multi-sport events. This is an important symbol of the internationalization of martial arts.</a:t>
            </a:r>
          </a:p>
        </p:txBody>
      </p:sp>
      <p:pic>
        <p:nvPicPr>
          <p:cNvPr id="4" name="图片 3">
            <a:extLst>
              <a:ext uri="{FF2B5EF4-FFF2-40B4-BE49-F238E27FC236}">
                <a16:creationId xmlns:a16="http://schemas.microsoft.com/office/drawing/2014/main" id="{35DD1C5E-BCC2-4FCF-915A-D1D5466F1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581" y="1962719"/>
            <a:ext cx="4372141" cy="2909735"/>
          </a:xfrm>
          <a:prstGeom prst="rect">
            <a:avLst/>
          </a:prstGeom>
        </p:spPr>
      </p:pic>
    </p:spTree>
    <p:extLst>
      <p:ext uri="{BB962C8B-B14F-4D97-AF65-F5344CB8AC3E}">
        <p14:creationId xmlns:p14="http://schemas.microsoft.com/office/powerpoint/2010/main" val="285903611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286385"/>
            <a:ext cx="2087880" cy="460375"/>
          </a:xfrm>
          <a:prstGeom prst="rect">
            <a:avLst/>
          </a:prstGeom>
          <a:noFill/>
        </p:spPr>
        <p:txBody>
          <a:bodyPr wrap="square" rtlCol="0">
            <a:spAutoFit/>
          </a:bodyPr>
          <a:lstStyle/>
          <a:p>
            <a:pPr algn="dist"/>
            <a:r>
              <a:rPr lang="en-US" altLang="zh-CN" sz="2400" dirty="0">
                <a:solidFill>
                  <a:srgbClr val="465E3C"/>
                </a:solidFill>
                <a:cs typeface="+mn-ea"/>
                <a:sym typeface="+mn-lt"/>
              </a:rPr>
              <a:t>Summary</a:t>
            </a:r>
            <a:endParaRPr lang="zh-CN" altLang="en-US" sz="2400" dirty="0">
              <a:solidFill>
                <a:srgbClr val="465E3C"/>
              </a:solidFill>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sp>
        <p:nvSpPr>
          <p:cNvPr id="15" name="矩形 14"/>
          <p:cNvSpPr/>
          <p:nvPr/>
        </p:nvSpPr>
        <p:spPr>
          <a:xfrm>
            <a:off x="2004060" y="1523546"/>
            <a:ext cx="7828915" cy="1135052"/>
          </a:xfrm>
          <a:prstGeom prst="rect">
            <a:avLst/>
          </a:prstGeom>
        </p:spPr>
        <p:txBody>
          <a:bodyPr wrap="square" lIns="91438" tIns="45719" rIns="91438" bIns="45719">
            <a:spAutoFit/>
          </a:bodyPr>
          <a:lstStyle/>
          <a:p>
            <a:pPr lvl="0" algn="just" fontAlgn="auto">
              <a:lnSpc>
                <a:spcPct val="150000"/>
              </a:lnSpc>
            </a:pPr>
            <a:r>
              <a:rPr lang="en-US" altLang="zh-CN" sz="2400" dirty="0">
                <a:solidFill>
                  <a:srgbClr val="465E3C"/>
                </a:solidFill>
                <a:latin typeface="+mn-lt"/>
                <a:cs typeface="+mn-ea"/>
                <a:sym typeface="+mn-lt"/>
              </a:rPr>
              <a:t>Chinese culture is broad and profound. Its global impact is increasingly enlarging.</a:t>
            </a:r>
          </a:p>
        </p:txBody>
      </p:sp>
      <p:pic>
        <p:nvPicPr>
          <p:cNvPr id="6" name="图形 5" descr="灯泡">
            <a:extLst>
              <a:ext uri="{FF2B5EF4-FFF2-40B4-BE49-F238E27FC236}">
                <a16:creationId xmlns:a16="http://schemas.microsoft.com/office/drawing/2014/main" id="{CF087B1D-3566-4B20-8767-267C0AC021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660" y="1561504"/>
            <a:ext cx="914400" cy="914400"/>
          </a:xfrm>
          <a:prstGeom prst="rect">
            <a:avLst/>
          </a:prstGeom>
        </p:spPr>
      </p:pic>
      <p:pic>
        <p:nvPicPr>
          <p:cNvPr id="12" name="图形 11" descr="灯泡">
            <a:extLst>
              <a:ext uri="{FF2B5EF4-FFF2-40B4-BE49-F238E27FC236}">
                <a16:creationId xmlns:a16="http://schemas.microsoft.com/office/drawing/2014/main" id="{3806365B-69DB-42EE-B9B8-126BE7BDD3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660" y="3498261"/>
            <a:ext cx="914400" cy="914400"/>
          </a:xfrm>
          <a:prstGeom prst="rect">
            <a:avLst/>
          </a:prstGeom>
        </p:spPr>
      </p:pic>
      <p:sp>
        <p:nvSpPr>
          <p:cNvPr id="14" name="文本框 13">
            <a:extLst>
              <a:ext uri="{FF2B5EF4-FFF2-40B4-BE49-F238E27FC236}">
                <a16:creationId xmlns:a16="http://schemas.microsoft.com/office/drawing/2014/main" id="{6C786B62-16E6-4483-944D-11245E2CBC87}"/>
              </a:ext>
            </a:extLst>
          </p:cNvPr>
          <p:cNvSpPr txBox="1"/>
          <p:nvPr/>
        </p:nvSpPr>
        <p:spPr>
          <a:xfrm>
            <a:off x="2083594" y="3618346"/>
            <a:ext cx="8336121" cy="581057"/>
          </a:xfrm>
          <a:prstGeom prst="rect">
            <a:avLst/>
          </a:prstGeom>
          <a:noFill/>
        </p:spPr>
        <p:txBody>
          <a:bodyPr wrap="square">
            <a:spAutoFit/>
          </a:bodyPr>
          <a:lstStyle/>
          <a:p>
            <a:pPr lvl="0" algn="just" fontAlgn="auto">
              <a:lnSpc>
                <a:spcPct val="150000"/>
              </a:lnSpc>
            </a:pPr>
            <a:r>
              <a:rPr lang="en-US" altLang="zh-CN" sz="2400" dirty="0">
                <a:solidFill>
                  <a:srgbClr val="465E3C"/>
                </a:solidFill>
                <a:latin typeface="+mn-lt"/>
                <a:cs typeface="+mn-ea"/>
                <a:sym typeface="+mn-lt"/>
              </a:rPr>
              <a:t>The impact is limited, and there is still a long way to go.</a:t>
            </a:r>
          </a:p>
        </p:txBody>
      </p:sp>
    </p:spTree>
    <p:extLst>
      <p:ext uri="{BB962C8B-B14F-4D97-AF65-F5344CB8AC3E}">
        <p14:creationId xmlns:p14="http://schemas.microsoft.com/office/powerpoint/2010/main" val="313969514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500"/>
                                        <p:tgtEl>
                                          <p:spTgt spid="2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828854" y="2990850"/>
            <a:ext cx="2695896" cy="646331"/>
          </a:xfrm>
          <a:prstGeom prst="rect">
            <a:avLst/>
          </a:prstGeom>
          <a:noFill/>
        </p:spPr>
        <p:txBody>
          <a:bodyPr wrap="square" rtlCol="0">
            <a:spAutoFit/>
          </a:bodyPr>
          <a:lstStyle/>
          <a:p>
            <a:pPr algn="dist"/>
            <a:r>
              <a:rPr lang="en-US" altLang="zh-CN" sz="3600" dirty="0">
                <a:solidFill>
                  <a:srgbClr val="465E3C"/>
                </a:solidFill>
                <a:latin typeface="+mn-lt"/>
                <a:cs typeface="+mn-ea"/>
                <a:sym typeface="+mn-lt"/>
              </a:rPr>
              <a:t>Others</a:t>
            </a:r>
            <a:endParaRPr lang="zh-CN" altLang="en-US" sz="3600" dirty="0">
              <a:solidFill>
                <a:srgbClr val="465E3C"/>
              </a:solidFill>
              <a:latin typeface="+mn-lt"/>
              <a:cs typeface="+mn-ea"/>
              <a:sym typeface="+mn-lt"/>
            </a:endParaRP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985" y="-3048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extLst>
      <p:ext uri="{BB962C8B-B14F-4D97-AF65-F5344CB8AC3E}">
        <p14:creationId xmlns:p14="http://schemas.microsoft.com/office/powerpoint/2010/main" val="20172345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ppt_y</p:attrName>
                                        </p:attrNameLst>
                                      </p:cBhvr>
                                      <p:tavLst>
                                        <p:tav tm="0">
                                          <p:val>
                                            <p:strVal val="#ppt_y+#ppt_h*1.125000"/>
                                          </p:val>
                                        </p:tav>
                                        <p:tav tm="100000">
                                          <p:val>
                                            <p:strVal val="#ppt_y"/>
                                          </p:val>
                                        </p:tav>
                                      </p:tavLst>
                                    </p:anim>
                                    <p:animEffect transition="in" filter="wipe(up)">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286385"/>
            <a:ext cx="3514276" cy="461665"/>
          </a:xfrm>
          <a:prstGeom prst="rect">
            <a:avLst/>
          </a:prstGeom>
          <a:noFill/>
        </p:spPr>
        <p:txBody>
          <a:bodyPr wrap="square" rtlCol="0">
            <a:spAutoFit/>
          </a:bodyPr>
          <a:lstStyle/>
          <a:p>
            <a:r>
              <a:rPr lang="en-US" altLang="zh-CN" sz="2400" dirty="0">
                <a:solidFill>
                  <a:srgbClr val="465E3C"/>
                </a:solidFill>
                <a:latin typeface="+mn-lt"/>
                <a:cs typeface="+mn-ea"/>
                <a:sym typeface="+mn-lt"/>
              </a:rPr>
              <a:t>Terms and Expressions</a:t>
            </a:r>
            <a:endParaRPr lang="zh-CN" altLang="en-US" sz="2400"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80010"/>
            <a:ext cx="1988185" cy="2499360"/>
          </a:xfrm>
          <a:prstGeom prst="rect">
            <a:avLst/>
          </a:prstGeom>
        </p:spPr>
      </p:pic>
      <p:sp>
        <p:nvSpPr>
          <p:cNvPr id="10" name="文本框 9"/>
          <p:cNvSpPr txBox="1"/>
          <p:nvPr/>
        </p:nvSpPr>
        <p:spPr>
          <a:xfrm>
            <a:off x="654065" y="920898"/>
            <a:ext cx="5181656" cy="5415009"/>
          </a:xfrm>
          <a:prstGeom prst="rect">
            <a:avLst/>
          </a:prstGeom>
          <a:noFill/>
        </p:spPr>
        <p:txBody>
          <a:bodyPr wrap="square" rtlCol="0">
            <a:spAutoFit/>
          </a:bodyPr>
          <a:lstStyle/>
          <a:p>
            <a:pPr>
              <a:lnSpc>
                <a:spcPct val="150000"/>
              </a:lnSpc>
            </a:pPr>
            <a:r>
              <a:rPr lang="en-US" altLang="zh-CN" sz="1600" dirty="0">
                <a:solidFill>
                  <a:srgbClr val="465E3C"/>
                </a:solidFill>
                <a:latin typeface="+mn-lt"/>
                <a:cs typeface="+mn-ea"/>
                <a:sym typeface="+mn-lt"/>
              </a:rPr>
              <a:t>the Romance of the Three Kingdoms   《</a:t>
            </a:r>
            <a:r>
              <a:rPr lang="zh-CN" altLang="en-US" sz="1600" dirty="0">
                <a:solidFill>
                  <a:srgbClr val="465E3C"/>
                </a:solidFill>
                <a:latin typeface="+mn-lt"/>
                <a:cs typeface="+mn-ea"/>
                <a:sym typeface="+mn-lt"/>
              </a:rPr>
              <a:t>三国演义</a:t>
            </a:r>
            <a:r>
              <a:rPr lang="en-US" altLang="zh-CN" sz="1600" dirty="0">
                <a:solidFill>
                  <a:srgbClr val="465E3C"/>
                </a:solidFill>
                <a:latin typeface="+mn-lt"/>
                <a:cs typeface="+mn-ea"/>
                <a:sym typeface="+mn-lt"/>
              </a:rPr>
              <a:t>》</a:t>
            </a:r>
          </a:p>
          <a:p>
            <a:pPr>
              <a:lnSpc>
                <a:spcPct val="150000"/>
              </a:lnSpc>
            </a:pPr>
            <a:r>
              <a:rPr lang="en-US" altLang="zh-CN" sz="1600" dirty="0">
                <a:solidFill>
                  <a:srgbClr val="465E3C"/>
                </a:solidFill>
                <a:latin typeface="+mn-lt"/>
                <a:cs typeface="+mn-ea"/>
                <a:sym typeface="+mn-lt"/>
              </a:rPr>
              <a:t>The Songs of Chu   《</a:t>
            </a:r>
            <a:r>
              <a:rPr lang="zh-CN" altLang="en-US" sz="1600" dirty="0">
                <a:solidFill>
                  <a:srgbClr val="465E3C"/>
                </a:solidFill>
                <a:latin typeface="+mn-lt"/>
                <a:cs typeface="+mn-ea"/>
                <a:sym typeface="+mn-lt"/>
              </a:rPr>
              <a:t>楚辞</a:t>
            </a:r>
            <a:r>
              <a:rPr lang="en-US" altLang="zh-CN" sz="1600" dirty="0">
                <a:solidFill>
                  <a:srgbClr val="465E3C"/>
                </a:solidFill>
                <a:latin typeface="+mn-lt"/>
                <a:cs typeface="+mn-ea"/>
                <a:sym typeface="+mn-lt"/>
              </a:rPr>
              <a:t>》</a:t>
            </a:r>
          </a:p>
          <a:p>
            <a:pPr>
              <a:lnSpc>
                <a:spcPct val="150000"/>
              </a:lnSpc>
            </a:pPr>
            <a:r>
              <a:rPr lang="en-US" altLang="zh-CN" sz="1600" dirty="0">
                <a:solidFill>
                  <a:srgbClr val="465E3C"/>
                </a:solidFill>
                <a:latin typeface="+mn-lt"/>
                <a:cs typeface="+mn-ea"/>
                <a:sym typeface="+mn-lt"/>
              </a:rPr>
              <a:t>Thunderstorm   《</a:t>
            </a:r>
            <a:r>
              <a:rPr lang="zh-CN" altLang="en-US" sz="1600" dirty="0">
                <a:solidFill>
                  <a:srgbClr val="465E3C"/>
                </a:solidFill>
                <a:latin typeface="+mn-lt"/>
                <a:cs typeface="+mn-ea"/>
                <a:sym typeface="+mn-lt"/>
              </a:rPr>
              <a:t>雷雨</a:t>
            </a:r>
            <a:r>
              <a:rPr lang="en-US" altLang="zh-CN" sz="1600" dirty="0">
                <a:solidFill>
                  <a:srgbClr val="465E3C"/>
                </a:solidFill>
                <a:latin typeface="+mn-lt"/>
                <a:cs typeface="+mn-ea"/>
                <a:sym typeface="+mn-lt"/>
              </a:rPr>
              <a:t>》</a:t>
            </a:r>
          </a:p>
          <a:p>
            <a:pPr>
              <a:lnSpc>
                <a:spcPct val="150000"/>
              </a:lnSpc>
            </a:pPr>
            <a:r>
              <a:rPr lang="en-US" altLang="zh-CN" sz="1600" dirty="0">
                <a:solidFill>
                  <a:srgbClr val="465E3C"/>
                </a:solidFill>
                <a:latin typeface="+mn-lt"/>
                <a:cs typeface="+mn-ea"/>
                <a:sym typeface="+mn-lt"/>
              </a:rPr>
              <a:t>Teahouse   《</a:t>
            </a:r>
            <a:r>
              <a:rPr lang="zh-CN" altLang="en-US" sz="1600" dirty="0">
                <a:solidFill>
                  <a:srgbClr val="465E3C"/>
                </a:solidFill>
                <a:latin typeface="+mn-lt"/>
                <a:cs typeface="+mn-ea"/>
                <a:sym typeface="+mn-lt"/>
              </a:rPr>
              <a:t>茶馆</a:t>
            </a:r>
            <a:r>
              <a:rPr lang="en-US" altLang="zh-CN" sz="1600" dirty="0">
                <a:solidFill>
                  <a:srgbClr val="465E3C"/>
                </a:solidFill>
                <a:latin typeface="+mn-lt"/>
                <a:cs typeface="+mn-ea"/>
                <a:sym typeface="+mn-lt"/>
              </a:rPr>
              <a:t>》</a:t>
            </a:r>
          </a:p>
          <a:p>
            <a:pPr>
              <a:lnSpc>
                <a:spcPct val="150000"/>
              </a:lnSpc>
            </a:pPr>
            <a:r>
              <a:rPr lang="en-US" altLang="zh-CN" sz="1600" dirty="0">
                <a:solidFill>
                  <a:srgbClr val="465E3C"/>
                </a:solidFill>
                <a:latin typeface="+mn-lt"/>
                <a:cs typeface="+mn-ea"/>
                <a:sym typeface="+mn-lt"/>
              </a:rPr>
              <a:t>The Book of Songs   《</a:t>
            </a:r>
            <a:r>
              <a:rPr lang="zh-CN" altLang="en-US" sz="1600" dirty="0">
                <a:solidFill>
                  <a:srgbClr val="465E3C"/>
                </a:solidFill>
                <a:latin typeface="+mn-lt"/>
                <a:cs typeface="+mn-ea"/>
                <a:sym typeface="+mn-lt"/>
              </a:rPr>
              <a:t>诗经</a:t>
            </a:r>
            <a:r>
              <a:rPr lang="en-US" altLang="zh-CN" sz="1600" dirty="0">
                <a:solidFill>
                  <a:srgbClr val="465E3C"/>
                </a:solidFill>
                <a:latin typeface="+mn-lt"/>
                <a:cs typeface="+mn-ea"/>
                <a:sym typeface="+mn-lt"/>
              </a:rPr>
              <a:t>》</a:t>
            </a:r>
          </a:p>
          <a:p>
            <a:pPr>
              <a:lnSpc>
                <a:spcPct val="150000"/>
              </a:lnSpc>
            </a:pPr>
            <a:r>
              <a:rPr lang="en-US" altLang="zh-CN" sz="1600" dirty="0">
                <a:solidFill>
                  <a:srgbClr val="465E3C"/>
                </a:solidFill>
                <a:latin typeface="+mn-lt"/>
                <a:cs typeface="+mn-ea"/>
                <a:sym typeface="+mn-lt"/>
              </a:rPr>
              <a:t>Brothers   《</a:t>
            </a:r>
            <a:r>
              <a:rPr lang="zh-CN" altLang="en-US" sz="1600" dirty="0">
                <a:solidFill>
                  <a:srgbClr val="465E3C"/>
                </a:solidFill>
                <a:latin typeface="+mn-lt"/>
                <a:cs typeface="+mn-ea"/>
                <a:sym typeface="+mn-lt"/>
              </a:rPr>
              <a:t>兄弟</a:t>
            </a:r>
            <a:r>
              <a:rPr lang="en-US" altLang="zh-CN" sz="1600" dirty="0">
                <a:solidFill>
                  <a:srgbClr val="465E3C"/>
                </a:solidFill>
                <a:latin typeface="+mn-lt"/>
                <a:cs typeface="+mn-ea"/>
                <a:sym typeface="+mn-lt"/>
              </a:rPr>
              <a:t>》</a:t>
            </a:r>
          </a:p>
          <a:p>
            <a:pPr>
              <a:lnSpc>
                <a:spcPct val="150000"/>
              </a:lnSpc>
            </a:pPr>
            <a:r>
              <a:rPr lang="en-US" altLang="zh-CN" sz="1600" dirty="0">
                <a:solidFill>
                  <a:srgbClr val="465E3C"/>
                </a:solidFill>
                <a:latin typeface="+mn-lt"/>
                <a:cs typeface="+mn-ea"/>
                <a:sym typeface="+mn-lt"/>
              </a:rPr>
              <a:t>Neo Confucianism </a:t>
            </a:r>
            <a:r>
              <a:rPr lang="zh-CN" altLang="en-US" sz="1600" dirty="0">
                <a:solidFill>
                  <a:srgbClr val="465E3C"/>
                </a:solidFill>
                <a:latin typeface="+mn-lt"/>
                <a:cs typeface="+mn-ea"/>
                <a:sym typeface="+mn-lt"/>
              </a:rPr>
              <a:t>程朱理学</a:t>
            </a:r>
          </a:p>
          <a:p>
            <a:pPr>
              <a:lnSpc>
                <a:spcPct val="150000"/>
              </a:lnSpc>
            </a:pPr>
            <a:r>
              <a:rPr lang="en-US" altLang="zh-CN" sz="1600" dirty="0">
                <a:solidFill>
                  <a:srgbClr val="465E3C"/>
                </a:solidFill>
                <a:latin typeface="+mn-lt"/>
                <a:cs typeface="+mn-ea"/>
                <a:sym typeface="+mn-lt"/>
              </a:rPr>
              <a:t>Voltaire   </a:t>
            </a:r>
            <a:r>
              <a:rPr lang="zh-CN" altLang="en-US" sz="1600" dirty="0">
                <a:solidFill>
                  <a:srgbClr val="465E3C"/>
                </a:solidFill>
                <a:latin typeface="+mn-lt"/>
                <a:cs typeface="+mn-ea"/>
                <a:sym typeface="+mn-lt"/>
              </a:rPr>
              <a:t>伏尔泰</a:t>
            </a:r>
          </a:p>
          <a:p>
            <a:pPr>
              <a:lnSpc>
                <a:spcPct val="150000"/>
              </a:lnSpc>
            </a:pPr>
            <a:r>
              <a:rPr lang="en-US" altLang="zh-CN" sz="1600" dirty="0">
                <a:solidFill>
                  <a:srgbClr val="465E3C"/>
                </a:solidFill>
                <a:latin typeface="+mn-lt"/>
                <a:cs typeface="+mn-ea"/>
                <a:sym typeface="+mn-lt"/>
              </a:rPr>
              <a:t>Encyclopedia School   </a:t>
            </a:r>
            <a:r>
              <a:rPr lang="zh-CN" altLang="en-US" sz="1600" dirty="0">
                <a:solidFill>
                  <a:srgbClr val="465E3C"/>
                </a:solidFill>
                <a:latin typeface="+mn-lt"/>
                <a:cs typeface="+mn-ea"/>
                <a:sym typeface="+mn-lt"/>
              </a:rPr>
              <a:t>百科全书派</a:t>
            </a:r>
          </a:p>
          <a:p>
            <a:pPr>
              <a:lnSpc>
                <a:spcPct val="150000"/>
              </a:lnSpc>
            </a:pPr>
            <a:r>
              <a:rPr lang="en-US" altLang="zh-CN" sz="1600" dirty="0">
                <a:solidFill>
                  <a:srgbClr val="465E3C"/>
                </a:solidFill>
                <a:latin typeface="+mn-lt"/>
                <a:cs typeface="+mn-ea"/>
                <a:sym typeface="+mn-lt"/>
              </a:rPr>
              <a:t>Leibniz   </a:t>
            </a:r>
            <a:r>
              <a:rPr lang="zh-CN" altLang="en-US" sz="1600" dirty="0">
                <a:solidFill>
                  <a:srgbClr val="465E3C"/>
                </a:solidFill>
                <a:latin typeface="+mn-lt"/>
                <a:cs typeface="+mn-ea"/>
                <a:sym typeface="+mn-lt"/>
              </a:rPr>
              <a:t>莱布尼茨</a:t>
            </a:r>
          </a:p>
          <a:p>
            <a:pPr>
              <a:lnSpc>
                <a:spcPct val="150000"/>
              </a:lnSpc>
            </a:pPr>
            <a:r>
              <a:rPr lang="en-US" altLang="zh-CN" sz="1600" dirty="0">
                <a:solidFill>
                  <a:srgbClr val="465E3C"/>
                </a:solidFill>
                <a:latin typeface="+mn-lt"/>
                <a:cs typeface="+mn-ea"/>
                <a:sym typeface="+mn-lt"/>
              </a:rPr>
              <a:t>Quesnay   </a:t>
            </a:r>
            <a:r>
              <a:rPr lang="zh-CN" altLang="en-US" sz="1600" dirty="0">
                <a:solidFill>
                  <a:srgbClr val="465E3C"/>
                </a:solidFill>
                <a:latin typeface="+mn-lt"/>
                <a:cs typeface="+mn-ea"/>
                <a:sym typeface="+mn-lt"/>
              </a:rPr>
              <a:t>魁奈</a:t>
            </a:r>
            <a:endParaRPr lang="en-US" altLang="zh-CN" sz="1600" dirty="0">
              <a:solidFill>
                <a:srgbClr val="465E3C"/>
              </a:solidFill>
              <a:latin typeface="+mn-lt"/>
              <a:cs typeface="+mn-ea"/>
              <a:sym typeface="+mn-lt"/>
            </a:endParaRPr>
          </a:p>
          <a:p>
            <a:pPr>
              <a:lnSpc>
                <a:spcPct val="150000"/>
              </a:lnSpc>
            </a:pPr>
            <a:r>
              <a:rPr lang="en-US" altLang="zh-CN" sz="1600" dirty="0" err="1">
                <a:solidFill>
                  <a:srgbClr val="465E3C"/>
                </a:solidFill>
                <a:latin typeface="+mn-lt"/>
                <a:cs typeface="+mn-ea"/>
                <a:sym typeface="+mn-lt"/>
              </a:rPr>
              <a:t>Tusu</a:t>
            </a:r>
            <a:r>
              <a:rPr lang="en-US" altLang="zh-CN" sz="1600" dirty="0">
                <a:solidFill>
                  <a:srgbClr val="465E3C"/>
                </a:solidFill>
                <a:latin typeface="+mn-lt"/>
                <a:cs typeface="+mn-ea"/>
                <a:sym typeface="+mn-lt"/>
              </a:rPr>
              <a:t> wine   </a:t>
            </a:r>
            <a:r>
              <a:rPr lang="zh-CN" altLang="en-US" sz="1600" dirty="0">
                <a:solidFill>
                  <a:srgbClr val="465E3C"/>
                </a:solidFill>
                <a:latin typeface="+mn-lt"/>
                <a:cs typeface="+mn-ea"/>
                <a:sym typeface="+mn-lt"/>
              </a:rPr>
              <a:t>屠苏酒</a:t>
            </a:r>
          </a:p>
          <a:p>
            <a:pPr>
              <a:lnSpc>
                <a:spcPct val="150000"/>
              </a:lnSpc>
            </a:pPr>
            <a:r>
              <a:rPr lang="en-US" altLang="zh-CN" sz="1600" dirty="0">
                <a:solidFill>
                  <a:srgbClr val="465E3C"/>
                </a:solidFill>
                <a:latin typeface="+mn-lt"/>
                <a:cs typeface="+mn-ea"/>
                <a:sym typeface="+mn-lt"/>
              </a:rPr>
              <a:t>chrysanthemum wine   </a:t>
            </a:r>
            <a:r>
              <a:rPr lang="zh-CN" altLang="en-US" sz="1600" dirty="0">
                <a:solidFill>
                  <a:srgbClr val="465E3C"/>
                </a:solidFill>
                <a:latin typeface="+mn-lt"/>
                <a:cs typeface="+mn-ea"/>
                <a:sym typeface="+mn-lt"/>
              </a:rPr>
              <a:t>菊花酒</a:t>
            </a:r>
          </a:p>
          <a:p>
            <a:pPr>
              <a:lnSpc>
                <a:spcPct val="150000"/>
              </a:lnSpc>
            </a:pPr>
            <a:endParaRPr lang="zh-CN" altLang="en-US" sz="1200" dirty="0">
              <a:solidFill>
                <a:srgbClr val="465E3C"/>
              </a:solidFill>
              <a:latin typeface="+mn-lt"/>
              <a:cs typeface="+mn-ea"/>
              <a:sym typeface="+mn-lt"/>
            </a:endParaRPr>
          </a:p>
          <a:p>
            <a:pPr algn="l">
              <a:lnSpc>
                <a:spcPct val="150000"/>
              </a:lnSpc>
            </a:pPr>
            <a:endParaRPr lang="zh-CN" altLang="en-US" sz="1200" dirty="0">
              <a:solidFill>
                <a:srgbClr val="465E3C"/>
              </a:solidFill>
              <a:latin typeface="+mn-lt"/>
              <a:cs typeface="+mn-ea"/>
              <a:sym typeface="+mn-lt"/>
            </a:endParaRPr>
          </a:p>
        </p:txBody>
      </p:sp>
      <p:sp>
        <p:nvSpPr>
          <p:cNvPr id="12" name="文本框 11"/>
          <p:cNvSpPr txBox="1"/>
          <p:nvPr/>
        </p:nvSpPr>
        <p:spPr>
          <a:xfrm>
            <a:off x="6006351" y="1044661"/>
            <a:ext cx="5028094" cy="4768678"/>
          </a:xfrm>
          <a:prstGeom prst="rect">
            <a:avLst/>
          </a:prstGeom>
          <a:noFill/>
        </p:spPr>
        <p:txBody>
          <a:bodyPr wrap="square" rtlCol="0">
            <a:spAutoFit/>
          </a:bodyPr>
          <a:lstStyle/>
          <a:p>
            <a:pPr>
              <a:lnSpc>
                <a:spcPct val="150000"/>
              </a:lnSpc>
            </a:pPr>
            <a:r>
              <a:rPr lang="en-US" altLang="zh-CN" sz="1600" dirty="0">
                <a:solidFill>
                  <a:srgbClr val="465E3C"/>
                </a:solidFill>
                <a:latin typeface="+mj-lt"/>
                <a:cs typeface="+mn-ea"/>
                <a:sym typeface="+mn-lt"/>
              </a:rPr>
              <a:t>Central </a:t>
            </a:r>
            <a:r>
              <a:rPr lang="en-US" altLang="zh-CN" sz="1600" dirty="0" err="1">
                <a:solidFill>
                  <a:srgbClr val="465E3C"/>
                </a:solidFill>
                <a:latin typeface="+mj-lt"/>
                <a:cs typeface="+mn-ea"/>
                <a:sym typeface="+mn-lt"/>
              </a:rPr>
              <a:t>Gushu</a:t>
            </a:r>
            <a:r>
              <a:rPr lang="en-US" altLang="zh-CN" sz="1600" dirty="0">
                <a:solidFill>
                  <a:srgbClr val="465E3C"/>
                </a:solidFill>
                <a:latin typeface="+mj-lt"/>
                <a:cs typeface="+mn-ea"/>
                <a:sym typeface="+mn-lt"/>
              </a:rPr>
              <a:t> institute </a:t>
            </a:r>
            <a:r>
              <a:rPr lang="zh-CN" altLang="en-US" sz="1600" dirty="0">
                <a:solidFill>
                  <a:srgbClr val="465E3C"/>
                </a:solidFill>
                <a:latin typeface="+mj-lt"/>
                <a:cs typeface="+mn-ea"/>
                <a:sym typeface="+mn-lt"/>
              </a:rPr>
              <a:t>中央国术馆</a:t>
            </a:r>
          </a:p>
          <a:p>
            <a:pPr>
              <a:lnSpc>
                <a:spcPct val="150000"/>
              </a:lnSpc>
            </a:pPr>
            <a:r>
              <a:rPr lang="en-US" altLang="zh-CN" sz="1600" dirty="0">
                <a:solidFill>
                  <a:srgbClr val="465E3C"/>
                </a:solidFill>
                <a:latin typeface="+mj-lt"/>
                <a:cs typeface="+mn-ea"/>
                <a:sym typeface="+mn-lt"/>
              </a:rPr>
              <a:t>Chin Woo </a:t>
            </a:r>
            <a:r>
              <a:rPr lang="en-US" altLang="zh-CN" sz="1600" dirty="0" err="1">
                <a:solidFill>
                  <a:srgbClr val="465E3C"/>
                </a:solidFill>
                <a:latin typeface="+mj-lt"/>
                <a:cs typeface="+mn-ea"/>
                <a:sym typeface="+mn-lt"/>
              </a:rPr>
              <a:t>Athleticiation</a:t>
            </a:r>
            <a:r>
              <a:rPr lang="en-US" altLang="zh-CN" sz="1600" dirty="0">
                <a:solidFill>
                  <a:srgbClr val="465E3C"/>
                </a:solidFill>
                <a:latin typeface="+mj-lt"/>
                <a:cs typeface="+mn-ea"/>
                <a:sym typeface="+mn-lt"/>
              </a:rPr>
              <a:t>  </a:t>
            </a:r>
            <a:r>
              <a:rPr lang="zh-CN" altLang="en-US" sz="1600" dirty="0">
                <a:solidFill>
                  <a:srgbClr val="465E3C"/>
                </a:solidFill>
                <a:latin typeface="+mj-lt"/>
                <a:cs typeface="+mn-ea"/>
                <a:sym typeface="+mn-lt"/>
              </a:rPr>
              <a:t>精武体育会</a:t>
            </a:r>
          </a:p>
          <a:p>
            <a:pPr>
              <a:lnSpc>
                <a:spcPct val="150000"/>
              </a:lnSpc>
            </a:pPr>
            <a:r>
              <a:rPr lang="en-US" altLang="zh-CN" sz="1600" dirty="0">
                <a:solidFill>
                  <a:srgbClr val="465E3C"/>
                </a:solidFill>
                <a:latin typeface="+mj-lt"/>
                <a:cs typeface="+mn-ea"/>
                <a:sym typeface="+mn-lt"/>
              </a:rPr>
              <a:t>The Big Boss 《</a:t>
            </a:r>
            <a:r>
              <a:rPr lang="zh-CN" altLang="en-US" sz="1600" dirty="0">
                <a:solidFill>
                  <a:srgbClr val="465E3C"/>
                </a:solidFill>
                <a:latin typeface="+mj-lt"/>
                <a:cs typeface="+mn-ea"/>
                <a:sym typeface="+mn-lt"/>
              </a:rPr>
              <a:t>唐山大兄</a:t>
            </a:r>
            <a:r>
              <a:rPr lang="en-US" altLang="zh-CN" sz="1600" dirty="0">
                <a:solidFill>
                  <a:srgbClr val="465E3C"/>
                </a:solidFill>
                <a:latin typeface="+mj-lt"/>
                <a:cs typeface="+mn-ea"/>
                <a:sym typeface="+mn-lt"/>
              </a:rPr>
              <a:t>》</a:t>
            </a:r>
          </a:p>
          <a:p>
            <a:pPr>
              <a:lnSpc>
                <a:spcPct val="150000"/>
              </a:lnSpc>
            </a:pPr>
            <a:r>
              <a:rPr lang="en-US" altLang="zh-CN" sz="1600" dirty="0">
                <a:solidFill>
                  <a:srgbClr val="465E3C"/>
                </a:solidFill>
                <a:latin typeface="+mj-lt"/>
                <a:cs typeface="+mn-ea"/>
                <a:sym typeface="+mn-lt"/>
              </a:rPr>
              <a:t>Fist of Fury  《</a:t>
            </a:r>
            <a:r>
              <a:rPr lang="zh-CN" altLang="en-US" sz="1600" dirty="0">
                <a:solidFill>
                  <a:srgbClr val="465E3C"/>
                </a:solidFill>
                <a:latin typeface="+mj-lt"/>
                <a:cs typeface="+mn-ea"/>
                <a:sym typeface="+mn-lt"/>
              </a:rPr>
              <a:t>精武门</a:t>
            </a:r>
            <a:r>
              <a:rPr lang="en-US" altLang="zh-CN" sz="1600" dirty="0">
                <a:solidFill>
                  <a:srgbClr val="465E3C"/>
                </a:solidFill>
                <a:latin typeface="+mj-lt"/>
                <a:cs typeface="+mn-ea"/>
                <a:sym typeface="+mn-lt"/>
              </a:rPr>
              <a:t>》</a:t>
            </a:r>
          </a:p>
          <a:p>
            <a:pPr>
              <a:lnSpc>
                <a:spcPct val="150000"/>
              </a:lnSpc>
            </a:pPr>
            <a:r>
              <a:rPr lang="en-US" altLang="zh-CN" sz="1600" dirty="0">
                <a:solidFill>
                  <a:srgbClr val="465E3C"/>
                </a:solidFill>
                <a:latin typeface="+mj-lt"/>
                <a:cs typeface="+mn-ea"/>
                <a:sym typeface="+mn-lt"/>
              </a:rPr>
              <a:t>Way of the Dragon  《</a:t>
            </a:r>
            <a:r>
              <a:rPr lang="zh-CN" altLang="en-US" sz="1600" dirty="0">
                <a:solidFill>
                  <a:srgbClr val="465E3C"/>
                </a:solidFill>
                <a:latin typeface="+mj-lt"/>
                <a:cs typeface="+mn-ea"/>
                <a:sym typeface="+mn-lt"/>
              </a:rPr>
              <a:t>猛龙过江</a:t>
            </a:r>
            <a:r>
              <a:rPr lang="en-US" altLang="zh-CN" sz="1600" dirty="0">
                <a:solidFill>
                  <a:srgbClr val="465E3C"/>
                </a:solidFill>
                <a:latin typeface="+mj-lt"/>
                <a:cs typeface="+mn-ea"/>
                <a:sym typeface="+mn-lt"/>
              </a:rPr>
              <a:t>》</a:t>
            </a:r>
          </a:p>
          <a:p>
            <a:pPr>
              <a:lnSpc>
                <a:spcPct val="150000"/>
              </a:lnSpc>
            </a:pPr>
            <a:r>
              <a:rPr lang="en-US" altLang="zh-CN" sz="1600" dirty="0">
                <a:solidFill>
                  <a:srgbClr val="465E3C"/>
                </a:solidFill>
                <a:latin typeface="+mj-lt"/>
                <a:cs typeface="+mn-ea"/>
                <a:sym typeface="+mn-lt"/>
              </a:rPr>
              <a:t>Enter the Dragon  《</a:t>
            </a:r>
            <a:r>
              <a:rPr lang="zh-CN" altLang="en-US" sz="1600" dirty="0">
                <a:solidFill>
                  <a:srgbClr val="465E3C"/>
                </a:solidFill>
                <a:latin typeface="+mj-lt"/>
                <a:cs typeface="+mn-ea"/>
                <a:sym typeface="+mn-lt"/>
              </a:rPr>
              <a:t>龙争虎斗</a:t>
            </a:r>
            <a:r>
              <a:rPr lang="en-US" altLang="zh-CN" sz="1600" dirty="0">
                <a:solidFill>
                  <a:srgbClr val="465E3C"/>
                </a:solidFill>
                <a:latin typeface="+mj-lt"/>
                <a:cs typeface="+mn-ea"/>
                <a:sym typeface="+mn-lt"/>
              </a:rPr>
              <a:t>》</a:t>
            </a:r>
          </a:p>
          <a:p>
            <a:pPr>
              <a:lnSpc>
                <a:spcPct val="150000"/>
              </a:lnSpc>
            </a:pPr>
            <a:r>
              <a:rPr lang="en-US" altLang="zh-CN" sz="1600" dirty="0">
                <a:solidFill>
                  <a:srgbClr val="465E3C"/>
                </a:solidFill>
                <a:latin typeface="+mj-lt"/>
                <a:cs typeface="+mn-ea"/>
                <a:sym typeface="+mn-lt"/>
              </a:rPr>
              <a:t>The Shaolin Temple  《</a:t>
            </a:r>
            <a:r>
              <a:rPr lang="zh-CN" altLang="en-US" sz="1600" dirty="0">
                <a:solidFill>
                  <a:srgbClr val="465E3C"/>
                </a:solidFill>
                <a:latin typeface="+mj-lt"/>
                <a:cs typeface="+mn-ea"/>
                <a:sym typeface="+mn-lt"/>
              </a:rPr>
              <a:t>少林寺</a:t>
            </a:r>
            <a:r>
              <a:rPr lang="en-US" altLang="zh-CN" sz="1600" dirty="0">
                <a:solidFill>
                  <a:srgbClr val="465E3C"/>
                </a:solidFill>
                <a:latin typeface="+mj-lt"/>
                <a:cs typeface="+mn-ea"/>
                <a:sym typeface="+mn-lt"/>
              </a:rPr>
              <a:t>》</a:t>
            </a:r>
          </a:p>
          <a:p>
            <a:pPr>
              <a:lnSpc>
                <a:spcPct val="150000"/>
              </a:lnSpc>
            </a:pPr>
            <a:r>
              <a:rPr lang="en-US" altLang="zh-CN" sz="1600" dirty="0">
                <a:solidFill>
                  <a:srgbClr val="465E3C"/>
                </a:solidFill>
                <a:latin typeface="+mj-lt"/>
                <a:cs typeface="+mn-ea"/>
                <a:sym typeface="+mn-lt"/>
              </a:rPr>
              <a:t>A Better Tomorrow  《</a:t>
            </a:r>
            <a:r>
              <a:rPr lang="zh-CN" altLang="en-US" sz="1600" dirty="0">
                <a:solidFill>
                  <a:srgbClr val="465E3C"/>
                </a:solidFill>
                <a:latin typeface="+mj-lt"/>
                <a:cs typeface="+mn-ea"/>
                <a:sym typeface="+mn-lt"/>
              </a:rPr>
              <a:t>英雄本色</a:t>
            </a:r>
            <a:r>
              <a:rPr lang="en-US" altLang="zh-CN" sz="1600" dirty="0">
                <a:solidFill>
                  <a:srgbClr val="465E3C"/>
                </a:solidFill>
                <a:latin typeface="+mj-lt"/>
                <a:cs typeface="+mn-ea"/>
                <a:sym typeface="+mn-lt"/>
              </a:rPr>
              <a:t>》</a:t>
            </a:r>
          </a:p>
          <a:p>
            <a:pPr>
              <a:lnSpc>
                <a:spcPct val="150000"/>
              </a:lnSpc>
            </a:pPr>
            <a:r>
              <a:rPr lang="en-US" altLang="zh-CN" sz="1600" dirty="0">
                <a:solidFill>
                  <a:srgbClr val="465E3C"/>
                </a:solidFill>
                <a:latin typeface="+mj-lt"/>
                <a:cs typeface="+mn-ea"/>
                <a:sym typeface="+mn-lt"/>
              </a:rPr>
              <a:t>Fearless   《</a:t>
            </a:r>
            <a:r>
              <a:rPr lang="zh-CN" altLang="en-US" sz="1600" dirty="0">
                <a:solidFill>
                  <a:srgbClr val="465E3C"/>
                </a:solidFill>
                <a:latin typeface="+mj-lt"/>
                <a:cs typeface="+mn-ea"/>
                <a:sym typeface="+mn-lt"/>
              </a:rPr>
              <a:t>霍元甲</a:t>
            </a:r>
            <a:r>
              <a:rPr lang="en-US" altLang="zh-CN" sz="1600" dirty="0">
                <a:solidFill>
                  <a:srgbClr val="465E3C"/>
                </a:solidFill>
                <a:latin typeface="+mj-lt"/>
                <a:cs typeface="+mn-ea"/>
                <a:sym typeface="+mn-lt"/>
              </a:rPr>
              <a:t>》</a:t>
            </a:r>
          </a:p>
          <a:p>
            <a:pPr>
              <a:lnSpc>
                <a:spcPct val="150000"/>
              </a:lnSpc>
            </a:pPr>
            <a:r>
              <a:rPr lang="en-US" altLang="zh-CN" sz="1600" dirty="0" err="1">
                <a:solidFill>
                  <a:srgbClr val="465E3C"/>
                </a:solidFill>
                <a:latin typeface="+mj-lt"/>
                <a:cs typeface="+mn-ea"/>
                <a:sym typeface="+mn-lt"/>
              </a:rPr>
              <a:t>Ip</a:t>
            </a:r>
            <a:r>
              <a:rPr lang="en-US" altLang="zh-CN" sz="1600" dirty="0">
                <a:solidFill>
                  <a:srgbClr val="465E3C"/>
                </a:solidFill>
                <a:latin typeface="+mj-lt"/>
                <a:cs typeface="+mn-ea"/>
                <a:sym typeface="+mn-lt"/>
              </a:rPr>
              <a:t> Man  《</a:t>
            </a:r>
            <a:r>
              <a:rPr lang="zh-CN" altLang="en-US" sz="1600" dirty="0">
                <a:solidFill>
                  <a:srgbClr val="465E3C"/>
                </a:solidFill>
                <a:latin typeface="+mj-lt"/>
                <a:cs typeface="+mn-ea"/>
                <a:sym typeface="+mn-lt"/>
              </a:rPr>
              <a:t>叶问</a:t>
            </a:r>
            <a:r>
              <a:rPr lang="en-US" altLang="zh-CN" sz="1600" dirty="0">
                <a:solidFill>
                  <a:srgbClr val="465E3C"/>
                </a:solidFill>
                <a:latin typeface="+mj-lt"/>
                <a:cs typeface="+mn-ea"/>
                <a:sym typeface="+mn-lt"/>
              </a:rPr>
              <a:t>》</a:t>
            </a:r>
          </a:p>
          <a:p>
            <a:pPr>
              <a:lnSpc>
                <a:spcPct val="150000"/>
              </a:lnSpc>
            </a:pPr>
            <a:r>
              <a:rPr lang="en-US" altLang="zh-CN" sz="1600" dirty="0" err="1">
                <a:solidFill>
                  <a:srgbClr val="465E3C"/>
                </a:solidFill>
                <a:latin typeface="+mj-lt"/>
                <a:cs typeface="+mn-ea"/>
                <a:sym typeface="+mn-lt"/>
              </a:rPr>
              <a:t>Ip</a:t>
            </a:r>
            <a:r>
              <a:rPr lang="en-US" altLang="zh-CN" sz="1600" dirty="0">
                <a:solidFill>
                  <a:srgbClr val="465E3C"/>
                </a:solidFill>
                <a:latin typeface="+mj-lt"/>
                <a:cs typeface="+mn-ea"/>
                <a:sym typeface="+mn-lt"/>
              </a:rPr>
              <a:t> Man 2   《</a:t>
            </a:r>
            <a:r>
              <a:rPr lang="zh-CN" altLang="en-US" sz="1600" dirty="0">
                <a:solidFill>
                  <a:srgbClr val="465E3C"/>
                </a:solidFill>
                <a:latin typeface="+mj-lt"/>
                <a:cs typeface="+mn-ea"/>
                <a:sym typeface="+mn-lt"/>
              </a:rPr>
              <a:t>叶问</a:t>
            </a:r>
            <a:r>
              <a:rPr lang="en-US" altLang="zh-CN" sz="1600" dirty="0">
                <a:solidFill>
                  <a:srgbClr val="465E3C"/>
                </a:solidFill>
                <a:latin typeface="+mj-lt"/>
                <a:cs typeface="+mn-ea"/>
                <a:sym typeface="+mn-lt"/>
              </a:rPr>
              <a:t>2》</a:t>
            </a:r>
          </a:p>
          <a:p>
            <a:pPr>
              <a:lnSpc>
                <a:spcPct val="150000"/>
              </a:lnSpc>
            </a:pPr>
            <a:r>
              <a:rPr lang="en-US" altLang="zh-CN" sz="1600" dirty="0">
                <a:solidFill>
                  <a:srgbClr val="465E3C"/>
                </a:solidFill>
                <a:latin typeface="+mj-lt"/>
                <a:cs typeface="+mn-ea"/>
                <a:sym typeface="+mn-lt"/>
              </a:rPr>
              <a:t>International Wushu Federation   </a:t>
            </a:r>
            <a:r>
              <a:rPr lang="zh-CN" altLang="en-US" sz="1600" dirty="0">
                <a:solidFill>
                  <a:srgbClr val="465E3C"/>
                </a:solidFill>
                <a:latin typeface="+mj-lt"/>
                <a:cs typeface="+mn-ea"/>
                <a:sym typeface="+mn-lt"/>
              </a:rPr>
              <a:t>国际武术联盟</a:t>
            </a:r>
          </a:p>
          <a:p>
            <a:pPr algn="l">
              <a:lnSpc>
                <a:spcPct val="150000"/>
              </a:lnSpc>
            </a:pPr>
            <a:endParaRPr lang="zh-CN" altLang="en-US" sz="1200" dirty="0">
              <a:solidFill>
                <a:srgbClr val="465E3C"/>
              </a:solidFill>
              <a:latin typeface="+mn-lt"/>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圆框"/>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2945" y="715645"/>
            <a:ext cx="3166110" cy="2491105"/>
          </a:xfrm>
          <a:prstGeom prst="rect">
            <a:avLst/>
          </a:prstGeom>
        </p:spPr>
      </p:pic>
      <p:sp>
        <p:nvSpPr>
          <p:cNvPr id="18" name="文本框 17"/>
          <p:cNvSpPr txBox="1"/>
          <p:nvPr/>
        </p:nvSpPr>
        <p:spPr>
          <a:xfrm>
            <a:off x="4730514" y="1607820"/>
            <a:ext cx="2730336" cy="707886"/>
          </a:xfrm>
          <a:prstGeom prst="rect">
            <a:avLst/>
          </a:prstGeom>
          <a:noFill/>
        </p:spPr>
        <p:txBody>
          <a:bodyPr wrap="square" rtlCol="0">
            <a:spAutoFit/>
          </a:bodyPr>
          <a:lstStyle/>
          <a:p>
            <a:pPr algn="ctr" fontAlgn="auto">
              <a:lnSpc>
                <a:spcPct val="100000"/>
              </a:lnSpc>
            </a:pPr>
            <a:r>
              <a:rPr lang="en-US" altLang="zh-CN" sz="4000" b="1" dirty="0">
                <a:solidFill>
                  <a:srgbClr val="465E3C"/>
                </a:solidFill>
                <a:latin typeface="+mn-lt"/>
                <a:cs typeface="+mn-ea"/>
                <a:sym typeface="+mn-lt"/>
              </a:rPr>
              <a:t>Contents</a:t>
            </a:r>
            <a:endParaRPr lang="en-US" altLang="zh-CN" sz="4400" b="1" dirty="0">
              <a:solidFill>
                <a:srgbClr val="465E3C"/>
              </a:solidFill>
              <a:latin typeface="+mn-lt"/>
              <a:cs typeface="+mn-ea"/>
              <a:sym typeface="+mn-lt"/>
            </a:endParaRPr>
          </a:p>
        </p:txBody>
      </p:sp>
      <p:sp>
        <p:nvSpPr>
          <p:cNvPr id="6" name="椭圆 5"/>
          <p:cNvSpPr/>
          <p:nvPr/>
        </p:nvSpPr>
        <p:spPr>
          <a:xfrm>
            <a:off x="1790065" y="3827780"/>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1</a:t>
            </a:r>
          </a:p>
        </p:txBody>
      </p:sp>
      <p:sp>
        <p:nvSpPr>
          <p:cNvPr id="21" name="文本框 20"/>
          <p:cNvSpPr txBox="1"/>
          <p:nvPr/>
        </p:nvSpPr>
        <p:spPr>
          <a:xfrm>
            <a:off x="2378710" y="3873157"/>
            <a:ext cx="3491865" cy="497957"/>
          </a:xfrm>
          <a:prstGeom prst="rect">
            <a:avLst/>
          </a:prstGeom>
          <a:noFill/>
        </p:spPr>
        <p:txBody>
          <a:bodyPr wrap="square" rtlCol="0">
            <a:spAutoFit/>
          </a:bodyPr>
          <a:lstStyle/>
          <a:p>
            <a:pPr fontAlgn="auto">
              <a:lnSpc>
                <a:spcPct val="120000"/>
              </a:lnSpc>
            </a:pPr>
            <a:r>
              <a:rPr lang="en-US" altLang="zh-CN" sz="2400" b="1" dirty="0">
                <a:solidFill>
                  <a:srgbClr val="565656"/>
                </a:solidFill>
                <a:latin typeface="+mn-lt"/>
                <a:cs typeface="+mn-ea"/>
                <a:sym typeface="+mn-lt"/>
              </a:rPr>
              <a:t>Chinese Literature</a:t>
            </a:r>
            <a:endParaRPr lang="zh-CN" altLang="en-US" sz="2400" b="1" dirty="0">
              <a:solidFill>
                <a:srgbClr val="565656"/>
              </a:solidFill>
              <a:latin typeface="+mn-lt"/>
              <a:cs typeface="+mn-ea"/>
              <a:sym typeface="+mn-lt"/>
            </a:endParaRPr>
          </a:p>
        </p:txBody>
      </p:sp>
      <p:sp>
        <p:nvSpPr>
          <p:cNvPr id="11" name="椭圆 10"/>
          <p:cNvSpPr/>
          <p:nvPr/>
        </p:nvSpPr>
        <p:spPr>
          <a:xfrm>
            <a:off x="6470015" y="3827780"/>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2</a:t>
            </a:r>
          </a:p>
        </p:txBody>
      </p:sp>
      <p:sp>
        <p:nvSpPr>
          <p:cNvPr id="8" name="文本框 7"/>
          <p:cNvSpPr txBox="1"/>
          <p:nvPr/>
        </p:nvSpPr>
        <p:spPr>
          <a:xfrm>
            <a:off x="7058659" y="3850468"/>
            <a:ext cx="3457575" cy="497957"/>
          </a:xfrm>
          <a:prstGeom prst="rect">
            <a:avLst/>
          </a:prstGeom>
          <a:noFill/>
        </p:spPr>
        <p:txBody>
          <a:bodyPr wrap="square" rtlCol="0">
            <a:spAutoFit/>
          </a:bodyPr>
          <a:lstStyle/>
          <a:p>
            <a:pPr fontAlgn="auto">
              <a:lnSpc>
                <a:spcPct val="120000"/>
              </a:lnSpc>
            </a:pPr>
            <a:r>
              <a:rPr lang="en-US" altLang="zh-CN" sz="2400" b="1" dirty="0">
                <a:solidFill>
                  <a:srgbClr val="565656"/>
                </a:solidFill>
                <a:latin typeface="+mn-lt"/>
                <a:cs typeface="+mn-ea"/>
                <a:sym typeface="+mn-lt"/>
              </a:rPr>
              <a:t>Chinese Philosophy </a:t>
            </a:r>
            <a:endParaRPr lang="zh-CN" altLang="en-US" sz="2400" b="1" dirty="0">
              <a:solidFill>
                <a:srgbClr val="565656"/>
              </a:solidFill>
              <a:latin typeface="+mn-lt"/>
              <a:cs typeface="+mn-ea"/>
              <a:sym typeface="+mn-lt"/>
            </a:endParaRPr>
          </a:p>
        </p:txBody>
      </p:sp>
      <p:sp>
        <p:nvSpPr>
          <p:cNvPr id="13" name="椭圆 12"/>
          <p:cNvSpPr/>
          <p:nvPr/>
        </p:nvSpPr>
        <p:spPr>
          <a:xfrm>
            <a:off x="1790065" y="4977765"/>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3</a:t>
            </a:r>
          </a:p>
        </p:txBody>
      </p:sp>
      <p:sp>
        <p:nvSpPr>
          <p:cNvPr id="16" name="文本框 15"/>
          <p:cNvSpPr txBox="1"/>
          <p:nvPr/>
        </p:nvSpPr>
        <p:spPr>
          <a:xfrm>
            <a:off x="2378709" y="5029609"/>
            <a:ext cx="3491865" cy="497957"/>
          </a:xfrm>
          <a:prstGeom prst="rect">
            <a:avLst/>
          </a:prstGeom>
          <a:noFill/>
        </p:spPr>
        <p:txBody>
          <a:bodyPr wrap="square" rtlCol="0">
            <a:spAutoFit/>
          </a:bodyPr>
          <a:lstStyle/>
          <a:p>
            <a:pPr fontAlgn="auto">
              <a:lnSpc>
                <a:spcPct val="120000"/>
              </a:lnSpc>
            </a:pPr>
            <a:r>
              <a:rPr lang="en-US" altLang="zh-CN" sz="2400" b="1" dirty="0">
                <a:solidFill>
                  <a:srgbClr val="565656"/>
                </a:solidFill>
                <a:latin typeface="+mn-lt"/>
                <a:cs typeface="+mn-ea"/>
                <a:sym typeface="+mn-lt"/>
              </a:rPr>
              <a:t>Chinese Food Culture</a:t>
            </a:r>
            <a:endParaRPr lang="zh-CN" altLang="en-US" sz="2400" b="1" dirty="0">
              <a:solidFill>
                <a:srgbClr val="565656"/>
              </a:solidFill>
              <a:latin typeface="+mn-lt"/>
              <a:cs typeface="+mn-ea"/>
              <a:sym typeface="+mn-lt"/>
            </a:endParaRPr>
          </a:p>
        </p:txBody>
      </p:sp>
      <p:sp>
        <p:nvSpPr>
          <p:cNvPr id="17" name="椭圆 16"/>
          <p:cNvSpPr/>
          <p:nvPr/>
        </p:nvSpPr>
        <p:spPr>
          <a:xfrm>
            <a:off x="6470015" y="4977765"/>
            <a:ext cx="441960" cy="441960"/>
          </a:xfrm>
          <a:prstGeom prst="ellipse">
            <a:avLst/>
          </a:prstGeom>
          <a:noFill/>
          <a:ln>
            <a:solidFill>
              <a:srgbClr val="5656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565656"/>
                </a:solidFill>
                <a:cs typeface="+mn-ea"/>
                <a:sym typeface="+mn-lt"/>
              </a:rPr>
              <a:t>4</a:t>
            </a:r>
          </a:p>
        </p:txBody>
      </p:sp>
      <p:sp>
        <p:nvSpPr>
          <p:cNvPr id="9" name="文本框 8"/>
          <p:cNvSpPr txBox="1"/>
          <p:nvPr/>
        </p:nvSpPr>
        <p:spPr>
          <a:xfrm>
            <a:off x="7065010" y="5001460"/>
            <a:ext cx="3457575" cy="497957"/>
          </a:xfrm>
          <a:prstGeom prst="rect">
            <a:avLst/>
          </a:prstGeom>
          <a:noFill/>
        </p:spPr>
        <p:txBody>
          <a:bodyPr wrap="square" rtlCol="0">
            <a:spAutoFit/>
          </a:bodyPr>
          <a:lstStyle/>
          <a:p>
            <a:pPr fontAlgn="auto">
              <a:lnSpc>
                <a:spcPct val="120000"/>
              </a:lnSpc>
            </a:pPr>
            <a:r>
              <a:rPr lang="en-US" altLang="zh-CN" sz="2400" b="1" dirty="0">
                <a:solidFill>
                  <a:srgbClr val="565656"/>
                </a:solidFill>
                <a:latin typeface="+mn-lt"/>
                <a:cs typeface="+mn-ea"/>
                <a:sym typeface="+mn-lt"/>
              </a:rPr>
              <a:t>Chinese Martial Arts</a:t>
            </a:r>
            <a:endParaRPr lang="zh-CN" altLang="en-US" sz="2400" b="1" dirty="0">
              <a:solidFill>
                <a:srgbClr val="565656"/>
              </a:solidFill>
              <a:latin typeface="+mn-lt"/>
              <a:cs typeface="+mn-ea"/>
              <a:sym typeface="+mn-lt"/>
            </a:endParaRPr>
          </a:p>
        </p:txBody>
      </p:sp>
      <p:pic>
        <p:nvPicPr>
          <p:cNvPr id="14" name="图片 13" descr="590c3004dc3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3140" y="4178935"/>
            <a:ext cx="3725545" cy="2762250"/>
          </a:xfrm>
          <a:prstGeom prst="rect">
            <a:avLst/>
          </a:prstGeom>
        </p:spPr>
      </p:pic>
      <p:pic>
        <p:nvPicPr>
          <p:cNvPr id="10" name="图片 9" descr="边框 9复的"/>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1990" y="8890"/>
            <a:ext cx="2543810" cy="3197860"/>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6" grpId="0" bldLvl="0" animBg="1"/>
      <p:bldP spid="21" grpId="0"/>
      <p:bldP spid="11" grpId="0" bldLvl="0" animBg="1"/>
      <p:bldP spid="8" grpId="0"/>
      <p:bldP spid="13" grpId="0" bldLvl="0" animBg="1"/>
      <p:bldP spid="16" grpId="0"/>
      <p:bldP spid="17" grpId="0" bldLvl="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3" name="文本框 22"/>
          <p:cNvSpPr txBox="1"/>
          <p:nvPr/>
        </p:nvSpPr>
        <p:spPr>
          <a:xfrm>
            <a:off x="502920" y="306070"/>
            <a:ext cx="2961640" cy="461665"/>
          </a:xfrm>
          <a:prstGeom prst="rect">
            <a:avLst/>
          </a:prstGeom>
          <a:noFill/>
        </p:spPr>
        <p:txBody>
          <a:bodyPr wrap="square" rtlCol="0">
            <a:spAutoFit/>
          </a:bodyPr>
          <a:lstStyle/>
          <a:p>
            <a:r>
              <a:rPr lang="en-US" altLang="zh-CN" sz="2400" dirty="0">
                <a:solidFill>
                  <a:srgbClr val="465E3C"/>
                </a:solidFill>
                <a:latin typeface="+mn-lt"/>
                <a:cs typeface="+mn-ea"/>
                <a:sym typeface="+mn-lt"/>
              </a:rPr>
              <a:t>References</a:t>
            </a:r>
            <a:endParaRPr lang="zh-CN" altLang="en-US" sz="2400" dirty="0">
              <a:solidFill>
                <a:srgbClr val="465E3C"/>
              </a:solidFill>
              <a:latin typeface="+mn-lt"/>
              <a:cs typeface="+mn-ea"/>
              <a:sym typeface="+mn-lt"/>
            </a:endParaRPr>
          </a:p>
        </p:txBody>
      </p:sp>
      <p:pic>
        <p:nvPicPr>
          <p:cNvPr id="24" name="图片 23"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sp>
        <p:nvSpPr>
          <p:cNvPr id="27" name="文本框 29"/>
          <p:cNvSpPr txBox="1">
            <a:spLocks noChangeArrowheads="1"/>
          </p:cNvSpPr>
          <p:nvPr/>
        </p:nvSpPr>
        <p:spPr bwMode="auto">
          <a:xfrm>
            <a:off x="1352550" y="1189355"/>
            <a:ext cx="8934449" cy="6127447"/>
          </a:xfrm>
          <a:prstGeom prst="rect">
            <a:avLst/>
          </a:prstGeom>
        </p:spPr>
        <p:txBody>
          <a:bodyPr wrap="square">
            <a:spAutoFit/>
          </a:bodyPr>
          <a:lstStyle>
            <a:defPPr>
              <a:defRPr lang="zh-CN"/>
            </a:defPPr>
            <a:lvl1pPr algn="just">
              <a:lnSpc>
                <a:spcPct val="150000"/>
              </a:lnSpc>
              <a:defRPr>
                <a:solidFill>
                  <a:schemeClr val="tx1">
                    <a:lumMod val="85000"/>
                    <a:lumOff val="15000"/>
                  </a:schemeClr>
                </a:solidFill>
              </a:defRPr>
            </a:lvl1pPr>
          </a:lstStyle>
          <a:p>
            <a:pPr>
              <a:lnSpc>
                <a:spcPct val="200000"/>
              </a:lnSpc>
              <a:spcBef>
                <a:spcPts val="600"/>
              </a:spcBef>
              <a:spcAft>
                <a:spcPts val="600"/>
              </a:spcAft>
            </a:pPr>
            <a:r>
              <a:rPr lang="en-US" altLang="zh-CN" dirty="0">
                <a:solidFill>
                  <a:srgbClr val="465E3C"/>
                </a:solidFill>
                <a:latin typeface="+mn-lt"/>
                <a:cs typeface="+mn-ea"/>
                <a:sym typeface="+mn-lt"/>
              </a:rPr>
              <a:t>1.He </a:t>
            </a:r>
            <a:r>
              <a:rPr lang="en-US" altLang="zh-CN" dirty="0" err="1">
                <a:solidFill>
                  <a:srgbClr val="465E3C"/>
                </a:solidFill>
                <a:latin typeface="+mn-lt"/>
                <a:cs typeface="+mn-ea"/>
                <a:sym typeface="+mn-lt"/>
              </a:rPr>
              <a:t>Mingxing</a:t>
            </a:r>
            <a:r>
              <a:rPr lang="en-US" altLang="zh-CN" dirty="0">
                <a:solidFill>
                  <a:srgbClr val="465E3C"/>
                </a:solidFill>
                <a:latin typeface="+mn-lt"/>
                <a:cs typeface="+mn-ea"/>
                <a:sym typeface="+mn-lt"/>
              </a:rPr>
              <a:t> [The global impact of Chinese Literature- Looking back on the ten years of the new century] (01):61-66</a:t>
            </a:r>
          </a:p>
          <a:p>
            <a:pPr>
              <a:lnSpc>
                <a:spcPct val="200000"/>
              </a:lnSpc>
              <a:spcBef>
                <a:spcPts val="600"/>
              </a:spcBef>
              <a:spcAft>
                <a:spcPts val="600"/>
              </a:spcAft>
            </a:pPr>
            <a:r>
              <a:rPr lang="en-US" altLang="zh-CN" dirty="0">
                <a:solidFill>
                  <a:srgbClr val="465E3C"/>
                </a:solidFill>
                <a:latin typeface="+mn-lt"/>
                <a:cs typeface="+mn-ea"/>
                <a:sym typeface="+mn-lt"/>
              </a:rPr>
              <a:t>2.Zhu Kai</a:t>
            </a:r>
            <a:r>
              <a:rPr lang="zh-CN" altLang="en-US" dirty="0">
                <a:solidFill>
                  <a:srgbClr val="465E3C"/>
                </a:solidFill>
                <a:latin typeface="+mn-lt"/>
                <a:cs typeface="+mn-ea"/>
                <a:sym typeface="+mn-lt"/>
              </a:rPr>
              <a:t>（</a:t>
            </a:r>
            <a:r>
              <a:rPr lang="en-US" altLang="zh-CN" dirty="0">
                <a:solidFill>
                  <a:srgbClr val="465E3C"/>
                </a:solidFill>
                <a:latin typeface="+mn-lt"/>
                <a:cs typeface="+mn-ea"/>
                <a:sym typeface="+mn-lt"/>
              </a:rPr>
              <a:t>On the inheritance of martial arts culture in the international dissemination of Chinese martial arts.)[G]</a:t>
            </a:r>
          </a:p>
          <a:p>
            <a:pPr>
              <a:lnSpc>
                <a:spcPct val="200000"/>
              </a:lnSpc>
              <a:spcBef>
                <a:spcPts val="600"/>
              </a:spcBef>
              <a:spcAft>
                <a:spcPts val="600"/>
              </a:spcAft>
            </a:pPr>
            <a:r>
              <a:rPr lang="en-US" altLang="zh-CN" dirty="0">
                <a:solidFill>
                  <a:srgbClr val="465E3C"/>
                </a:solidFill>
                <a:latin typeface="+mn-lt"/>
                <a:cs typeface="+mn-ea"/>
                <a:sym typeface="+mn-lt"/>
              </a:rPr>
              <a:t>3.Zang </a:t>
            </a:r>
            <a:r>
              <a:rPr lang="en-US" altLang="zh-CN" dirty="0" err="1">
                <a:solidFill>
                  <a:srgbClr val="465E3C"/>
                </a:solidFill>
                <a:latin typeface="+mn-lt"/>
                <a:cs typeface="+mn-ea"/>
                <a:sym typeface="+mn-lt"/>
              </a:rPr>
              <a:t>Guocai</a:t>
            </a:r>
            <a:r>
              <a:rPr lang="en-US" altLang="zh-CN" dirty="0">
                <a:solidFill>
                  <a:srgbClr val="465E3C"/>
                </a:solidFill>
                <a:latin typeface="+mn-lt"/>
                <a:cs typeface="+mn-ea"/>
                <a:sym typeface="+mn-lt"/>
              </a:rPr>
              <a:t>.(Research on the International Communication of Chinese Wushu under the Background of Globalization)[G]</a:t>
            </a:r>
          </a:p>
          <a:p>
            <a:pPr>
              <a:lnSpc>
                <a:spcPct val="200000"/>
              </a:lnSpc>
              <a:spcBef>
                <a:spcPts val="600"/>
              </a:spcBef>
              <a:spcAft>
                <a:spcPts val="600"/>
              </a:spcAft>
            </a:pPr>
            <a:r>
              <a:rPr lang="en-US" altLang="zh-CN" dirty="0">
                <a:solidFill>
                  <a:srgbClr val="465E3C"/>
                </a:solidFill>
                <a:latin typeface="+mn-lt"/>
                <a:cs typeface="+mn-ea"/>
                <a:sym typeface="+mn-lt"/>
              </a:rPr>
              <a:t>4.Yao </a:t>
            </a:r>
            <a:r>
              <a:rPr lang="en-US" altLang="zh-CN" dirty="0" err="1">
                <a:solidFill>
                  <a:srgbClr val="465E3C"/>
                </a:solidFill>
                <a:latin typeface="+mn-lt"/>
                <a:cs typeface="+mn-ea"/>
                <a:sym typeface="+mn-lt"/>
              </a:rPr>
              <a:t>Weijun</a:t>
            </a:r>
            <a:r>
              <a:rPr lang="en-US" altLang="zh-CN" dirty="0">
                <a:solidFill>
                  <a:srgbClr val="465E3C"/>
                </a:solidFill>
                <a:latin typeface="+mn-lt"/>
                <a:cs typeface="+mn-ea"/>
                <a:sym typeface="+mn-lt"/>
              </a:rPr>
              <a:t>.(The dissemination of Chinese food culture and the construction of cultural soft power)[T]</a:t>
            </a:r>
            <a:endParaRPr lang="zh-CN" altLang="en-US" dirty="0">
              <a:solidFill>
                <a:srgbClr val="465E3C"/>
              </a:solidFill>
              <a:latin typeface="+mn-lt"/>
              <a:cs typeface="+mn-ea"/>
              <a:sym typeface="+mn-lt"/>
            </a:endParaRPr>
          </a:p>
          <a:p>
            <a:endParaRPr lang="zh-CN" altLang="en-US" sz="1600" dirty="0">
              <a:solidFill>
                <a:srgbClr val="465E3C"/>
              </a:solidFill>
              <a:cs typeface="+mn-ea"/>
              <a:sym typeface="+mn-lt"/>
            </a:endParaRPr>
          </a:p>
          <a:p>
            <a:endParaRPr lang="zh-CN" altLang="en-US" sz="1600" dirty="0">
              <a:solidFill>
                <a:srgbClr val="465E3C"/>
              </a:solidFill>
              <a:cs typeface="+mn-ea"/>
              <a:sym typeface="+mn-lt"/>
            </a:endParaRPr>
          </a:p>
          <a:p>
            <a:endParaRPr lang="zh-CN" altLang="en-US" sz="1600" dirty="0">
              <a:solidFill>
                <a:srgbClr val="465E3C"/>
              </a:solidFill>
              <a:latin typeface="+mn-lt"/>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2"/>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 dur="500"/>
                                        <p:tgtEl>
                                          <p:spTgt spid="2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Oval 9"/>
          <p:cNvSpPr/>
          <p:nvPr/>
        </p:nvSpPr>
        <p:spPr>
          <a:xfrm>
            <a:off x="3727450" y="5557838"/>
            <a:ext cx="1504950" cy="314325"/>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0" name="Oval 12"/>
          <p:cNvSpPr/>
          <p:nvPr/>
        </p:nvSpPr>
        <p:spPr>
          <a:xfrm>
            <a:off x="8378825" y="4933950"/>
            <a:ext cx="1349375" cy="280988"/>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1" name="Oval 13"/>
          <p:cNvSpPr/>
          <p:nvPr/>
        </p:nvSpPr>
        <p:spPr>
          <a:xfrm>
            <a:off x="6324600" y="6061075"/>
            <a:ext cx="2193925" cy="457200"/>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2" name="Oval 14"/>
          <p:cNvSpPr/>
          <p:nvPr/>
        </p:nvSpPr>
        <p:spPr>
          <a:xfrm>
            <a:off x="5019675" y="5346700"/>
            <a:ext cx="762000" cy="158750"/>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4" name="[动画大师]_Oval 3"/>
          <p:cNvSpPr/>
          <p:nvPr/>
        </p:nvSpPr>
        <p:spPr>
          <a:xfrm rot="1800000">
            <a:off x="2203450" y="-588962"/>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5" name="[动画大师]_Oval 3"/>
          <p:cNvSpPr/>
          <p:nvPr/>
        </p:nvSpPr>
        <p:spPr>
          <a:xfrm rot="1800000">
            <a:off x="3865563" y="868363"/>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6" name="[动画大师]_Oval 3"/>
          <p:cNvSpPr/>
          <p:nvPr/>
        </p:nvSpPr>
        <p:spPr>
          <a:xfrm rot="1800000">
            <a:off x="6407150" y="2014538"/>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7" name="[动画大师]_Oval 3"/>
          <p:cNvSpPr/>
          <p:nvPr/>
        </p:nvSpPr>
        <p:spPr>
          <a:xfrm rot="1800000">
            <a:off x="5626100" y="295275"/>
            <a:ext cx="84138" cy="1146175"/>
          </a:xfrm>
          <a:prstGeom prst="ellipse">
            <a:avLst/>
          </a:prstGeom>
          <a:gradFill rotWithShape="1">
            <a:gsLst>
              <a:gs pos="0">
                <a:srgbClr val="777777">
                  <a:alpha val="60001"/>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8" name="[动画大师]_Oval 3"/>
          <p:cNvSpPr/>
          <p:nvPr/>
        </p:nvSpPr>
        <p:spPr>
          <a:xfrm rot="1800000">
            <a:off x="9164638" y="-277812"/>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9" name="[动画大师]_Oval 3"/>
          <p:cNvSpPr/>
          <p:nvPr/>
        </p:nvSpPr>
        <p:spPr>
          <a:xfrm rot="1800000">
            <a:off x="10975975" y="2743200"/>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0" name="[动画大师]_Oval 3"/>
          <p:cNvSpPr/>
          <p:nvPr/>
        </p:nvSpPr>
        <p:spPr>
          <a:xfrm rot="1800000">
            <a:off x="11763375" y="-571500"/>
            <a:ext cx="84138"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1" name="[动画大师]_Oval 3"/>
          <p:cNvSpPr/>
          <p:nvPr/>
        </p:nvSpPr>
        <p:spPr>
          <a:xfrm rot="1800000">
            <a:off x="3375025" y="3449638"/>
            <a:ext cx="84138" cy="1146175"/>
          </a:xfrm>
          <a:prstGeom prst="ellipse">
            <a:avLst/>
          </a:prstGeom>
          <a:gradFill rotWithShape="1">
            <a:gsLst>
              <a:gs pos="0">
                <a:srgbClr val="777777">
                  <a:alpha val="39998"/>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2" name="[动画大师]_Oval 3"/>
          <p:cNvSpPr/>
          <p:nvPr/>
        </p:nvSpPr>
        <p:spPr>
          <a:xfrm rot="1800000">
            <a:off x="9447213" y="2743200"/>
            <a:ext cx="84137" cy="1146175"/>
          </a:xfrm>
          <a:prstGeom prst="ellipse">
            <a:avLst/>
          </a:prstGeom>
          <a:gradFill rotWithShape="1">
            <a:gsLst>
              <a:gs pos="0">
                <a:srgbClr val="777777">
                  <a:alpha val="79999"/>
                </a:srgbClr>
              </a:gs>
              <a:gs pos="100000">
                <a:srgbClr val="373737">
                  <a:alpha val="0"/>
                </a:srgbClr>
              </a:gs>
            </a:gsLst>
            <a:path path="shape">
              <a:fillToRect l="50000" t="50000" r="50000" b="50000"/>
            </a:path>
            <a:tileRect/>
          </a:gradFill>
          <a:ln w="9525">
            <a:noFill/>
          </a:ln>
        </p:spPr>
        <p:txBody>
          <a:bodyPr wrap="none" anchor="ctr"/>
          <a:lstStyle/>
          <a:p>
            <a:pPr algn="ctr" eaLnBrk="0" hangingPunct="0"/>
            <a:endParaRPr lang="zh-CN" altLang="en-US" b="1" dirty="0">
              <a:solidFill>
                <a:srgbClr val="000000"/>
              </a:solidFill>
              <a:latin typeface="+mn-lt"/>
              <a:cs typeface="+mn-ea"/>
              <a:sym typeface="+mn-lt"/>
            </a:endParaRPr>
          </a:p>
        </p:txBody>
      </p:sp>
      <p:pic>
        <p:nvPicPr>
          <p:cNvPr id="2" name="图片 1" descr="边框 (1)-恢复的"/>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050" y="4813935"/>
            <a:ext cx="2636520" cy="2831465"/>
          </a:xfrm>
          <a:prstGeom prst="rect">
            <a:avLst/>
          </a:prstGeom>
        </p:spPr>
      </p:pic>
      <p:pic>
        <p:nvPicPr>
          <p:cNvPr id="17" name="图片 16" descr="边框 9复的"/>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40360" y="-486410"/>
            <a:ext cx="2798445" cy="3517900"/>
          </a:xfrm>
          <a:prstGeom prst="rect">
            <a:avLst/>
          </a:prstGeom>
        </p:spPr>
      </p:pic>
      <p:sp>
        <p:nvSpPr>
          <p:cNvPr id="48138" name="Oval 10"/>
          <p:cNvSpPr/>
          <p:nvPr/>
        </p:nvSpPr>
        <p:spPr>
          <a:xfrm>
            <a:off x="1976438" y="4870450"/>
            <a:ext cx="974725" cy="204788"/>
          </a:xfrm>
          <a:prstGeom prst="ellipse">
            <a:avLst/>
          </a:prstGeom>
          <a:noFill/>
          <a:ln w="25400"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53" name="Oval 25"/>
          <p:cNvSpPr/>
          <p:nvPr/>
        </p:nvSpPr>
        <p:spPr>
          <a:xfrm>
            <a:off x="992188" y="5919788"/>
            <a:ext cx="2062162" cy="42862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pic>
        <p:nvPicPr>
          <p:cNvPr id="3" name="图片 2" descr="边框 恢复的"/>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717405" y="4634230"/>
            <a:ext cx="2576195" cy="2592070"/>
          </a:xfrm>
          <a:prstGeom prst="rect">
            <a:avLst/>
          </a:prstGeom>
        </p:spPr>
      </p:pic>
      <p:sp>
        <p:nvSpPr>
          <p:cNvPr id="48139" name="Oval 11"/>
          <p:cNvSpPr/>
          <p:nvPr/>
        </p:nvSpPr>
        <p:spPr>
          <a:xfrm>
            <a:off x="10061575" y="5661025"/>
            <a:ext cx="1504950" cy="31432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sp>
        <p:nvSpPr>
          <p:cNvPr id="48143" name="Oval 15"/>
          <p:cNvSpPr/>
          <p:nvPr/>
        </p:nvSpPr>
        <p:spPr>
          <a:xfrm>
            <a:off x="11261725" y="4732338"/>
            <a:ext cx="620713" cy="130175"/>
          </a:xfrm>
          <a:prstGeom prst="ellipse">
            <a:avLst/>
          </a:prstGeom>
          <a:noFill/>
          <a:ln w="28575" cap="flat" cmpd="sng">
            <a:solidFill>
              <a:schemeClr val="tx1">
                <a:alpha val="20000"/>
              </a:schemeClr>
            </a:solidFill>
            <a:prstDash val="solid"/>
            <a:round/>
            <a:headEnd type="none" w="med" len="med"/>
            <a:tailEnd type="none" w="med" len="med"/>
          </a:ln>
        </p:spPr>
        <p:txBody>
          <a:bodyPr wrap="none" anchor="ctr"/>
          <a:lstStyle/>
          <a:p>
            <a:pPr algn="ctr" eaLnBrk="0" hangingPunct="0"/>
            <a:endParaRPr lang="zh-CN" altLang="en-US" b="1" dirty="0">
              <a:solidFill>
                <a:srgbClr val="000000"/>
              </a:solidFill>
              <a:latin typeface="+mn-lt"/>
              <a:cs typeface="+mn-ea"/>
              <a:sym typeface="+mn-lt"/>
            </a:endParaRPr>
          </a:p>
        </p:txBody>
      </p:sp>
      <p:pic>
        <p:nvPicPr>
          <p:cNvPr id="10" name="图片 9" descr="花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49385" y="-87630"/>
            <a:ext cx="3294380" cy="1612900"/>
          </a:xfrm>
          <a:prstGeom prst="rect">
            <a:avLst/>
          </a:prstGeom>
        </p:spPr>
      </p:pic>
      <p:sp>
        <p:nvSpPr>
          <p:cNvPr id="5" name="文本框 4">
            <a:extLst>
              <a:ext uri="{FF2B5EF4-FFF2-40B4-BE49-F238E27FC236}">
                <a16:creationId xmlns:a16="http://schemas.microsoft.com/office/drawing/2014/main" id="{53974F31-A9F7-4F1D-8281-29AC5A2998EE}"/>
              </a:ext>
            </a:extLst>
          </p:cNvPr>
          <p:cNvSpPr txBox="1"/>
          <p:nvPr/>
        </p:nvSpPr>
        <p:spPr>
          <a:xfrm>
            <a:off x="3584655" y="3204559"/>
            <a:ext cx="5372894" cy="1200329"/>
          </a:xfrm>
          <a:prstGeom prst="rect">
            <a:avLst/>
          </a:prstGeom>
          <a:noFill/>
        </p:spPr>
        <p:txBody>
          <a:bodyPr wrap="square" rtlCol="0">
            <a:spAutoFit/>
          </a:bodyPr>
          <a:lstStyle/>
          <a:p>
            <a:pPr algn="dist"/>
            <a:r>
              <a:rPr lang="en-US" altLang="zh-CN" sz="7200" dirty="0">
                <a:solidFill>
                  <a:srgbClr val="465E3C"/>
                </a:solidFill>
                <a:latin typeface="+mj-lt"/>
                <a:cs typeface="+mn-ea"/>
              </a:rPr>
              <a:t>Thank you!</a:t>
            </a:r>
            <a:endParaRPr lang="zh-CN" altLang="en-US" sz="7200" dirty="0">
              <a:solidFill>
                <a:srgbClr val="465E3C"/>
              </a:solidFill>
              <a:latin typeface="+mj-lt"/>
              <a:cs typeface="+mn-ea"/>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repeatCount="indefinite" fill="hold" grpId="0" nodeType="withEffect">
                                  <p:stCondLst>
                                    <p:cond delay="0"/>
                                  </p:stCondLst>
                                  <p:childTnLst>
                                    <p:set>
                                      <p:cBhvr>
                                        <p:cTn id="6" dur="1" fill="hold">
                                          <p:stCondLst>
                                            <p:cond delay="0"/>
                                          </p:stCondLst>
                                        </p:cTn>
                                        <p:tgtEl>
                                          <p:spTgt spid="48137"/>
                                        </p:tgtEl>
                                        <p:attrNameLst>
                                          <p:attrName>style.visibility</p:attrName>
                                        </p:attrNameLst>
                                      </p:cBhvr>
                                      <p:to>
                                        <p:strVal val="visible"/>
                                      </p:to>
                                    </p:set>
                                    <p:animScale>
                                      <p:cBhvr>
                                        <p:cTn id="7" dur="2000" fill="hold">
                                          <p:stCondLst>
                                            <p:cond delay="0"/>
                                          </p:stCondLst>
                                        </p:cTn>
                                        <p:tgtEl>
                                          <p:spTgt spid="48137"/>
                                        </p:tgtEl>
                                      </p:cBhvr>
                                      <p:by x="100000" y="100000"/>
                                    </p:animScale>
                                    <p:animEffect transition="out" filter="fade">
                                      <p:cBhvr>
                                        <p:cTn id="8" dur="2000" fill="hold">
                                          <p:stCondLst>
                                            <p:cond delay="0"/>
                                          </p:stCondLst>
                                        </p:cTn>
                                        <p:tgtEl>
                                          <p:spTgt spid="48137"/>
                                        </p:tgtEl>
                                      </p:cBhvr>
                                    </p:animEffect>
                                  </p:childTnLst>
                                </p:cTn>
                              </p:par>
                              <p:par>
                                <p:cTn id="9" presetID="0" presetClass="entr" presetSubtype="0" repeatCount="indefinite" fill="hold" grpId="0" nodeType="withEffect">
                                  <p:stCondLst>
                                    <p:cond delay="200"/>
                                  </p:stCondLst>
                                  <p:childTnLst>
                                    <p:set>
                                      <p:cBhvr>
                                        <p:cTn id="10" dur="1" fill="hold">
                                          <p:stCondLst>
                                            <p:cond delay="0"/>
                                          </p:stCondLst>
                                        </p:cTn>
                                        <p:tgtEl>
                                          <p:spTgt spid="48138"/>
                                        </p:tgtEl>
                                        <p:attrNameLst>
                                          <p:attrName>style.visibility</p:attrName>
                                        </p:attrNameLst>
                                      </p:cBhvr>
                                      <p:to>
                                        <p:strVal val="visible"/>
                                      </p:to>
                                    </p:set>
                                    <p:animScale>
                                      <p:cBhvr>
                                        <p:cTn id="11" dur="2000" fill="hold">
                                          <p:stCondLst>
                                            <p:cond delay="0"/>
                                          </p:stCondLst>
                                        </p:cTn>
                                        <p:tgtEl>
                                          <p:spTgt spid="48138"/>
                                        </p:tgtEl>
                                      </p:cBhvr>
                                      <p:by x="100000" y="100000"/>
                                    </p:animScale>
                                    <p:animEffect transition="out" filter="fade">
                                      <p:cBhvr>
                                        <p:cTn id="12" dur="2000" fill="hold">
                                          <p:stCondLst>
                                            <p:cond delay="0"/>
                                          </p:stCondLst>
                                        </p:cTn>
                                        <p:tgtEl>
                                          <p:spTgt spid="48138"/>
                                        </p:tgtEl>
                                      </p:cBhvr>
                                    </p:animEffect>
                                  </p:childTnLst>
                                </p:cTn>
                              </p:par>
                              <p:par>
                                <p:cTn id="13" presetID="0" presetClass="entr" presetSubtype="0" repeatCount="indefinite" fill="hold" grpId="0" nodeType="withEffect">
                                  <p:stCondLst>
                                    <p:cond delay="300"/>
                                  </p:stCondLst>
                                  <p:childTnLst>
                                    <p:set>
                                      <p:cBhvr>
                                        <p:cTn id="14" dur="1" fill="hold">
                                          <p:stCondLst>
                                            <p:cond delay="0"/>
                                          </p:stCondLst>
                                        </p:cTn>
                                        <p:tgtEl>
                                          <p:spTgt spid="48139"/>
                                        </p:tgtEl>
                                        <p:attrNameLst>
                                          <p:attrName>style.visibility</p:attrName>
                                        </p:attrNameLst>
                                      </p:cBhvr>
                                      <p:to>
                                        <p:strVal val="visible"/>
                                      </p:to>
                                    </p:set>
                                    <p:animScale>
                                      <p:cBhvr>
                                        <p:cTn id="15" dur="2000" fill="hold">
                                          <p:stCondLst>
                                            <p:cond delay="0"/>
                                          </p:stCondLst>
                                        </p:cTn>
                                        <p:tgtEl>
                                          <p:spTgt spid="48139"/>
                                        </p:tgtEl>
                                      </p:cBhvr>
                                      <p:by x="100000" y="100000"/>
                                    </p:animScale>
                                    <p:animEffect transition="out" filter="fade">
                                      <p:cBhvr>
                                        <p:cTn id="16" dur="2000" fill="hold">
                                          <p:stCondLst>
                                            <p:cond delay="0"/>
                                          </p:stCondLst>
                                        </p:cTn>
                                        <p:tgtEl>
                                          <p:spTgt spid="48139"/>
                                        </p:tgtEl>
                                      </p:cBhvr>
                                    </p:animEffect>
                                  </p:childTnLst>
                                </p:cTn>
                              </p:par>
                              <p:par>
                                <p:cTn id="17" presetID="0" presetClass="entr" presetSubtype="0" repeatCount="indefinite" fill="hold" grpId="0" nodeType="withEffect">
                                  <p:stCondLst>
                                    <p:cond delay="900"/>
                                  </p:stCondLst>
                                  <p:childTnLst>
                                    <p:set>
                                      <p:cBhvr>
                                        <p:cTn id="18" dur="1" fill="hold">
                                          <p:stCondLst>
                                            <p:cond delay="0"/>
                                          </p:stCondLst>
                                        </p:cTn>
                                        <p:tgtEl>
                                          <p:spTgt spid="48140"/>
                                        </p:tgtEl>
                                        <p:attrNameLst>
                                          <p:attrName>style.visibility</p:attrName>
                                        </p:attrNameLst>
                                      </p:cBhvr>
                                      <p:to>
                                        <p:strVal val="visible"/>
                                      </p:to>
                                    </p:set>
                                    <p:animScale>
                                      <p:cBhvr>
                                        <p:cTn id="19" dur="2000" fill="hold">
                                          <p:stCondLst>
                                            <p:cond delay="0"/>
                                          </p:stCondLst>
                                        </p:cTn>
                                        <p:tgtEl>
                                          <p:spTgt spid="48140"/>
                                        </p:tgtEl>
                                      </p:cBhvr>
                                      <p:by x="100000" y="100000"/>
                                    </p:animScale>
                                    <p:animEffect transition="out" filter="fade">
                                      <p:cBhvr>
                                        <p:cTn id="20" dur="2000" fill="hold">
                                          <p:stCondLst>
                                            <p:cond delay="0"/>
                                          </p:stCondLst>
                                        </p:cTn>
                                        <p:tgtEl>
                                          <p:spTgt spid="48140"/>
                                        </p:tgtEl>
                                      </p:cBhvr>
                                    </p:animEffect>
                                  </p:childTnLst>
                                </p:cTn>
                              </p:par>
                              <p:par>
                                <p:cTn id="21" presetID="0" presetClass="entr" presetSubtype="0" repeatCount="indefinite" fill="hold" grpId="0" nodeType="withEffect">
                                  <p:stCondLst>
                                    <p:cond delay="700"/>
                                  </p:stCondLst>
                                  <p:childTnLst>
                                    <p:set>
                                      <p:cBhvr>
                                        <p:cTn id="22" dur="1" fill="hold">
                                          <p:stCondLst>
                                            <p:cond delay="0"/>
                                          </p:stCondLst>
                                        </p:cTn>
                                        <p:tgtEl>
                                          <p:spTgt spid="48141"/>
                                        </p:tgtEl>
                                        <p:attrNameLst>
                                          <p:attrName>style.visibility</p:attrName>
                                        </p:attrNameLst>
                                      </p:cBhvr>
                                      <p:to>
                                        <p:strVal val="visible"/>
                                      </p:to>
                                    </p:set>
                                    <p:animScale>
                                      <p:cBhvr>
                                        <p:cTn id="23" dur="2000" fill="hold">
                                          <p:stCondLst>
                                            <p:cond delay="0"/>
                                          </p:stCondLst>
                                        </p:cTn>
                                        <p:tgtEl>
                                          <p:spTgt spid="48141"/>
                                        </p:tgtEl>
                                      </p:cBhvr>
                                      <p:by x="100000" y="100000"/>
                                    </p:animScale>
                                    <p:animEffect transition="out" filter="fade">
                                      <p:cBhvr>
                                        <p:cTn id="24" dur="2000" fill="hold">
                                          <p:stCondLst>
                                            <p:cond delay="0"/>
                                          </p:stCondLst>
                                        </p:cTn>
                                        <p:tgtEl>
                                          <p:spTgt spid="48141"/>
                                        </p:tgtEl>
                                      </p:cBhvr>
                                    </p:animEffect>
                                  </p:childTnLst>
                                </p:cTn>
                              </p:par>
                              <p:par>
                                <p:cTn id="25" presetID="0" presetClass="entr" presetSubtype="0" repeatCount="indefinite" fill="hold" grpId="0" nodeType="withEffect">
                                  <p:stCondLst>
                                    <p:cond delay="1000"/>
                                  </p:stCondLst>
                                  <p:childTnLst>
                                    <p:set>
                                      <p:cBhvr>
                                        <p:cTn id="26" dur="1" fill="hold">
                                          <p:stCondLst>
                                            <p:cond delay="0"/>
                                          </p:stCondLst>
                                        </p:cTn>
                                        <p:tgtEl>
                                          <p:spTgt spid="48142"/>
                                        </p:tgtEl>
                                        <p:attrNameLst>
                                          <p:attrName>style.visibility</p:attrName>
                                        </p:attrNameLst>
                                      </p:cBhvr>
                                      <p:to>
                                        <p:strVal val="visible"/>
                                      </p:to>
                                    </p:set>
                                    <p:animScale>
                                      <p:cBhvr>
                                        <p:cTn id="27" dur="2000" fill="hold">
                                          <p:stCondLst>
                                            <p:cond delay="0"/>
                                          </p:stCondLst>
                                        </p:cTn>
                                        <p:tgtEl>
                                          <p:spTgt spid="48142"/>
                                        </p:tgtEl>
                                      </p:cBhvr>
                                      <p:by x="100000" y="100000"/>
                                    </p:animScale>
                                    <p:animEffect transition="out" filter="fade">
                                      <p:cBhvr>
                                        <p:cTn id="28" dur="2000" fill="hold">
                                          <p:stCondLst>
                                            <p:cond delay="0"/>
                                          </p:stCondLst>
                                        </p:cTn>
                                        <p:tgtEl>
                                          <p:spTgt spid="48142"/>
                                        </p:tgtEl>
                                      </p:cBhvr>
                                    </p:animEffect>
                                  </p:childTnLst>
                                </p:cTn>
                              </p:par>
                              <p:par>
                                <p:cTn id="29" presetID="0" presetClass="entr" presetSubtype="0" repeatCount="indefinite" fill="hold" grpId="0" nodeType="withEffect">
                                  <p:stCondLst>
                                    <p:cond delay="1600"/>
                                  </p:stCondLst>
                                  <p:childTnLst>
                                    <p:set>
                                      <p:cBhvr>
                                        <p:cTn id="30" dur="1" fill="hold">
                                          <p:stCondLst>
                                            <p:cond delay="0"/>
                                          </p:stCondLst>
                                        </p:cTn>
                                        <p:tgtEl>
                                          <p:spTgt spid="48143"/>
                                        </p:tgtEl>
                                        <p:attrNameLst>
                                          <p:attrName>style.visibility</p:attrName>
                                        </p:attrNameLst>
                                      </p:cBhvr>
                                      <p:to>
                                        <p:strVal val="visible"/>
                                      </p:to>
                                    </p:set>
                                    <p:animScale>
                                      <p:cBhvr>
                                        <p:cTn id="31" dur="2000" fill="hold">
                                          <p:stCondLst>
                                            <p:cond delay="0"/>
                                          </p:stCondLst>
                                        </p:cTn>
                                        <p:tgtEl>
                                          <p:spTgt spid="48143"/>
                                        </p:tgtEl>
                                      </p:cBhvr>
                                      <p:by x="100000" y="100000"/>
                                    </p:animScale>
                                    <p:animEffect transition="out" filter="fade">
                                      <p:cBhvr>
                                        <p:cTn id="32" dur="2000" fill="hold">
                                          <p:stCondLst>
                                            <p:cond delay="0"/>
                                          </p:stCondLst>
                                        </p:cTn>
                                        <p:tgtEl>
                                          <p:spTgt spid="48143"/>
                                        </p:tgtEl>
                                      </p:cBhvr>
                                    </p:animEffect>
                                  </p:childTnLst>
                                </p:cTn>
                              </p:par>
                              <p:par>
                                <p:cTn id="33" presetID="0" presetClass="entr" presetSubtype="0" repeatCount="indefinite" fill="hold" grpId="0" nodeType="withEffect">
                                  <p:stCondLst>
                                    <p:cond delay="1800"/>
                                  </p:stCondLst>
                                  <p:childTnLst>
                                    <p:set>
                                      <p:cBhvr>
                                        <p:cTn id="34" dur="1" fill="hold">
                                          <p:stCondLst>
                                            <p:cond delay="0"/>
                                          </p:stCondLst>
                                        </p:cTn>
                                        <p:tgtEl>
                                          <p:spTgt spid="48153"/>
                                        </p:tgtEl>
                                        <p:attrNameLst>
                                          <p:attrName>style.visibility</p:attrName>
                                        </p:attrNameLst>
                                      </p:cBhvr>
                                      <p:to>
                                        <p:strVal val="visible"/>
                                      </p:to>
                                    </p:set>
                                    <p:animScale>
                                      <p:cBhvr>
                                        <p:cTn id="35" dur="2000" fill="hold">
                                          <p:stCondLst>
                                            <p:cond delay="0"/>
                                          </p:stCondLst>
                                        </p:cTn>
                                        <p:tgtEl>
                                          <p:spTgt spid="48153"/>
                                        </p:tgtEl>
                                      </p:cBhvr>
                                      <p:by x="100000" y="100000"/>
                                    </p:animScale>
                                    <p:animEffect transition="out" filter="fade">
                                      <p:cBhvr>
                                        <p:cTn id="36" dur="2000" fill="hold">
                                          <p:stCondLst>
                                            <p:cond delay="0"/>
                                          </p:stCondLst>
                                        </p:cTn>
                                        <p:tgtEl>
                                          <p:spTgt spid="48153"/>
                                        </p:tgtEl>
                                      </p:cBhvr>
                                    </p:animEffect>
                                  </p:childTnLst>
                                </p:cTn>
                              </p:par>
                              <p:par>
                                <p:cTn id="37" presetID="0" presetClass="path" presetSubtype="0" repeatCount="indefinite" fill="hold" grpId="0" nodeType="withEffect">
                                  <p:stCondLst>
                                    <p:cond delay="0"/>
                                  </p:stCondLst>
                                  <p:childTnLst>
                                    <p:animMotion origin="layout" path="M 0.00013 -3.7037E-6 L -0.12113 0.37593 " pathEditMode="relative" rAng="0" ptsTypes="AA">
                                      <p:cBhvr>
                                        <p:cTn id="38" dur="583" fill="hold">
                                          <p:stCondLst>
                                            <p:cond delay="0"/>
                                          </p:stCondLst>
                                        </p:cTn>
                                        <p:tgtEl>
                                          <p:spTgt spid="48144"/>
                                        </p:tgtEl>
                                        <p:attrNameLst>
                                          <p:attrName>ppt_x</p:attrName>
                                          <p:attrName>ppt_y</p:attrName>
                                        </p:attrNameLst>
                                      </p:cBhvr>
                                      <p:rCtr x="-6000" y="18700"/>
                                    </p:animMotion>
                                    <p:animEffect transition="in" filter="fade">
                                      <p:cBhvr>
                                        <p:cTn id="39" dur="175" fill="hold">
                                          <p:stCondLst>
                                            <p:cond delay="0"/>
                                          </p:stCondLst>
                                        </p:cTn>
                                        <p:tgtEl>
                                          <p:spTgt spid="48144"/>
                                        </p:tgtEl>
                                      </p:cBhvr>
                                    </p:animEffect>
                                    <p:animScale>
                                      <p:cBhvr>
                                        <p:cTn id="40" dur="292" fill="hold">
                                          <p:stCondLst>
                                            <p:cond delay="408"/>
                                          </p:stCondLst>
                                        </p:cTn>
                                        <p:tgtEl>
                                          <p:spTgt spid="48144"/>
                                        </p:tgtEl>
                                      </p:cBhvr>
                                      <p:to x="1000" y="1000"/>
                                    </p:animScale>
                                  </p:childTnLst>
                                </p:cTn>
                              </p:par>
                              <p:par>
                                <p:cTn id="41" presetID="0" presetClass="path" presetSubtype="0" repeatCount="indefinite" fill="hold" grpId="0" nodeType="withEffect">
                                  <p:stCondLst>
                                    <p:cond delay="0"/>
                                  </p:stCondLst>
                                  <p:childTnLst>
                                    <p:animMotion origin="layout" path="M 0.00013 -3.7037E-6 L -0.12113 0.37593 " pathEditMode="relative" rAng="0" ptsTypes="AA">
                                      <p:cBhvr>
                                        <p:cTn id="42" dur="583" fill="hold">
                                          <p:stCondLst>
                                            <p:cond delay="200"/>
                                          </p:stCondLst>
                                        </p:cTn>
                                        <p:tgtEl>
                                          <p:spTgt spid="48145"/>
                                        </p:tgtEl>
                                        <p:attrNameLst>
                                          <p:attrName>ppt_x</p:attrName>
                                          <p:attrName>ppt_y</p:attrName>
                                        </p:attrNameLst>
                                      </p:cBhvr>
                                      <p:rCtr x="-6000" y="18700"/>
                                    </p:animMotion>
                                    <p:animEffect transition="in" filter="fade">
                                      <p:cBhvr>
                                        <p:cTn id="43" dur="500" fill="hold">
                                          <p:stCondLst>
                                            <p:cond delay="0"/>
                                          </p:stCondLst>
                                        </p:cTn>
                                        <p:tgtEl>
                                          <p:spTgt spid="48145"/>
                                        </p:tgtEl>
                                      </p:cBhvr>
                                    </p:animEffect>
                                    <p:animScale>
                                      <p:cBhvr>
                                        <p:cTn id="44" dur="292" fill="hold">
                                          <p:stCondLst>
                                            <p:cond delay="608"/>
                                          </p:stCondLst>
                                        </p:cTn>
                                        <p:tgtEl>
                                          <p:spTgt spid="48145"/>
                                        </p:tgtEl>
                                      </p:cBhvr>
                                      <p:to x="1000" y="1000"/>
                                    </p:animScale>
                                  </p:childTnLst>
                                </p:cTn>
                              </p:par>
                              <p:par>
                                <p:cTn id="45" presetID="0" presetClass="path" presetSubtype="0" repeatCount="indefinite" fill="hold" grpId="0" nodeType="withEffect">
                                  <p:stCondLst>
                                    <p:cond delay="0"/>
                                  </p:stCondLst>
                                  <p:childTnLst>
                                    <p:animMotion origin="layout" path="M 0.00013 -3.33333E-6 L -0.17409 0.53936 " pathEditMode="relative" rAng="0" ptsTypes="AA">
                                      <p:cBhvr>
                                        <p:cTn id="46" dur="583" fill="hold">
                                          <p:stCondLst>
                                            <p:cond delay="400"/>
                                          </p:stCondLst>
                                        </p:cTn>
                                        <p:tgtEl>
                                          <p:spTgt spid="48146"/>
                                        </p:tgtEl>
                                        <p:attrNameLst>
                                          <p:attrName>ppt_x</p:attrName>
                                          <p:attrName>ppt_y</p:attrName>
                                        </p:attrNameLst>
                                      </p:cBhvr>
                                      <p:rCtr x="-8700" y="26900"/>
                                    </p:animMotion>
                                    <p:animEffect transition="in" filter="fade">
                                      <p:cBhvr>
                                        <p:cTn id="47" dur="600" fill="hold">
                                          <p:stCondLst>
                                            <p:cond delay="0"/>
                                          </p:stCondLst>
                                        </p:cTn>
                                        <p:tgtEl>
                                          <p:spTgt spid="48146"/>
                                        </p:tgtEl>
                                      </p:cBhvr>
                                    </p:animEffect>
                                    <p:animScale>
                                      <p:cBhvr>
                                        <p:cTn id="48" dur="292" fill="hold">
                                          <p:stCondLst>
                                            <p:cond delay="808"/>
                                          </p:stCondLst>
                                        </p:cTn>
                                        <p:tgtEl>
                                          <p:spTgt spid="48146"/>
                                        </p:tgtEl>
                                      </p:cBhvr>
                                      <p:to x="1000" y="1000"/>
                                    </p:animScale>
                                  </p:childTnLst>
                                </p:cTn>
                              </p:par>
                              <p:par>
                                <p:cTn id="49" presetID="0" presetClass="path" presetSubtype="0" repeatCount="indefinite" fill="hold" grpId="0" nodeType="withEffect">
                                  <p:stCondLst>
                                    <p:cond delay="0"/>
                                  </p:stCondLst>
                                  <p:childTnLst>
                                    <p:animMotion origin="layout" path="M 0.00013 1.11111E-6 L -0.12113 0.37592 " pathEditMode="relative" rAng="0" ptsTypes="AA">
                                      <p:cBhvr>
                                        <p:cTn id="50" dur="583" fill="hold">
                                          <p:stCondLst>
                                            <p:cond delay="0"/>
                                          </p:stCondLst>
                                        </p:cTn>
                                        <p:tgtEl>
                                          <p:spTgt spid="48147"/>
                                        </p:tgtEl>
                                        <p:attrNameLst>
                                          <p:attrName>ppt_x</p:attrName>
                                          <p:attrName>ppt_y</p:attrName>
                                        </p:attrNameLst>
                                      </p:cBhvr>
                                      <p:rCtr x="-6000" y="18700"/>
                                    </p:animMotion>
                                    <p:animEffect transition="in" filter="fade">
                                      <p:cBhvr>
                                        <p:cTn id="51" dur="175" fill="hold">
                                          <p:stCondLst>
                                            <p:cond delay="0"/>
                                          </p:stCondLst>
                                        </p:cTn>
                                        <p:tgtEl>
                                          <p:spTgt spid="48147"/>
                                        </p:tgtEl>
                                      </p:cBhvr>
                                    </p:animEffect>
                                    <p:animScale>
                                      <p:cBhvr>
                                        <p:cTn id="52" dur="292" fill="hold">
                                          <p:stCondLst>
                                            <p:cond delay="408"/>
                                          </p:stCondLst>
                                        </p:cTn>
                                        <p:tgtEl>
                                          <p:spTgt spid="48147"/>
                                        </p:tgtEl>
                                      </p:cBhvr>
                                      <p:to x="1000" y="1000"/>
                                    </p:animScale>
                                  </p:childTnLst>
                                </p:cTn>
                              </p:par>
                              <p:par>
                                <p:cTn id="53" presetID="0" presetClass="path" presetSubtype="0" repeatCount="indefinite" fill="hold" grpId="0" nodeType="withEffect">
                                  <p:stCondLst>
                                    <p:cond delay="0"/>
                                  </p:stCondLst>
                                  <p:childTnLst>
                                    <p:animMotion origin="layout" path="M 0.00013 -4.07407E-6 L -0.21311 0.66112 " pathEditMode="relative" rAng="0" ptsTypes="AA">
                                      <p:cBhvr>
                                        <p:cTn id="54" dur="583" fill="hold">
                                          <p:stCondLst>
                                            <p:cond delay="200"/>
                                          </p:stCondLst>
                                        </p:cTn>
                                        <p:tgtEl>
                                          <p:spTgt spid="48148"/>
                                        </p:tgtEl>
                                        <p:attrNameLst>
                                          <p:attrName>ppt_x</p:attrName>
                                          <p:attrName>ppt_y</p:attrName>
                                        </p:attrNameLst>
                                      </p:cBhvr>
                                      <p:rCtr x="-10600" y="33000"/>
                                    </p:animMotion>
                                    <p:animEffect transition="in" filter="fade">
                                      <p:cBhvr>
                                        <p:cTn id="55" dur="500" fill="hold">
                                          <p:stCondLst>
                                            <p:cond delay="0"/>
                                          </p:stCondLst>
                                        </p:cTn>
                                        <p:tgtEl>
                                          <p:spTgt spid="48148"/>
                                        </p:tgtEl>
                                      </p:cBhvr>
                                    </p:animEffect>
                                    <p:animScale>
                                      <p:cBhvr>
                                        <p:cTn id="56" dur="292" fill="hold">
                                          <p:stCondLst>
                                            <p:cond delay="608"/>
                                          </p:stCondLst>
                                        </p:cTn>
                                        <p:tgtEl>
                                          <p:spTgt spid="48148"/>
                                        </p:tgtEl>
                                      </p:cBhvr>
                                      <p:to x="1000" y="1000"/>
                                    </p:animScale>
                                  </p:childTnLst>
                                </p:cTn>
                              </p:par>
                              <p:par>
                                <p:cTn id="57" presetID="0" presetClass="path" presetSubtype="0" repeatCount="indefinite" fill="hold" grpId="0" nodeType="withEffect">
                                  <p:stCondLst>
                                    <p:cond delay="0"/>
                                  </p:stCondLst>
                                  <p:childTnLst>
                                    <p:animMotion origin="layout" path="M 0.00013 -3.33333E-6 L -0.17408 0.53936 " pathEditMode="relative" rAng="0" ptsTypes="AA">
                                      <p:cBhvr>
                                        <p:cTn id="58" dur="583" fill="hold">
                                          <p:stCondLst>
                                            <p:cond delay="400"/>
                                          </p:stCondLst>
                                        </p:cTn>
                                        <p:tgtEl>
                                          <p:spTgt spid="48149"/>
                                        </p:tgtEl>
                                        <p:attrNameLst>
                                          <p:attrName>ppt_x</p:attrName>
                                          <p:attrName>ppt_y</p:attrName>
                                        </p:attrNameLst>
                                      </p:cBhvr>
                                      <p:rCtr x="-8700" y="26900"/>
                                    </p:animMotion>
                                    <p:animEffect transition="in" filter="fade">
                                      <p:cBhvr>
                                        <p:cTn id="59" dur="600" fill="hold">
                                          <p:stCondLst>
                                            <p:cond delay="0"/>
                                          </p:stCondLst>
                                        </p:cTn>
                                        <p:tgtEl>
                                          <p:spTgt spid="48149"/>
                                        </p:tgtEl>
                                      </p:cBhvr>
                                    </p:animEffect>
                                    <p:animScale>
                                      <p:cBhvr>
                                        <p:cTn id="60" dur="292" fill="hold">
                                          <p:stCondLst>
                                            <p:cond delay="808"/>
                                          </p:stCondLst>
                                        </p:cTn>
                                        <p:tgtEl>
                                          <p:spTgt spid="48149"/>
                                        </p:tgtEl>
                                      </p:cBhvr>
                                      <p:to x="1000" y="1000"/>
                                    </p:animScale>
                                  </p:childTnLst>
                                </p:cTn>
                              </p:par>
                              <p:par>
                                <p:cTn id="61" presetID="0" presetClass="path" presetSubtype="0" repeatCount="indefinite" fill="hold" grpId="0" nodeType="withEffect">
                                  <p:stCondLst>
                                    <p:cond delay="0"/>
                                  </p:stCondLst>
                                  <p:childTnLst>
                                    <p:animMotion origin="layout" path="M 0.00013 -3.33333E-6 L -0.17408 0.53936 " pathEditMode="relative" rAng="0" ptsTypes="AA">
                                      <p:cBhvr>
                                        <p:cTn id="62" dur="583" fill="hold">
                                          <p:stCondLst>
                                            <p:cond delay="400"/>
                                          </p:stCondLst>
                                        </p:cTn>
                                        <p:tgtEl>
                                          <p:spTgt spid="48150"/>
                                        </p:tgtEl>
                                        <p:attrNameLst>
                                          <p:attrName>ppt_x</p:attrName>
                                          <p:attrName>ppt_y</p:attrName>
                                        </p:attrNameLst>
                                      </p:cBhvr>
                                      <p:rCtr x="-8700" y="26900"/>
                                    </p:animMotion>
                                    <p:animEffect transition="in" filter="fade">
                                      <p:cBhvr>
                                        <p:cTn id="63" dur="600" fill="hold">
                                          <p:stCondLst>
                                            <p:cond delay="0"/>
                                          </p:stCondLst>
                                        </p:cTn>
                                        <p:tgtEl>
                                          <p:spTgt spid="48150"/>
                                        </p:tgtEl>
                                      </p:cBhvr>
                                    </p:animEffect>
                                    <p:animScale>
                                      <p:cBhvr>
                                        <p:cTn id="64" dur="292" fill="hold">
                                          <p:stCondLst>
                                            <p:cond delay="808"/>
                                          </p:stCondLst>
                                        </p:cTn>
                                        <p:tgtEl>
                                          <p:spTgt spid="48150"/>
                                        </p:tgtEl>
                                      </p:cBhvr>
                                      <p:to x="1000" y="1000"/>
                                    </p:animScale>
                                  </p:childTnLst>
                                </p:cTn>
                              </p:par>
                              <p:par>
                                <p:cTn id="65" presetID="0" presetClass="path" presetSubtype="0" repeatCount="indefinite" fill="hold" grpId="0" nodeType="withEffect">
                                  <p:stCondLst>
                                    <p:cond delay="0"/>
                                  </p:stCondLst>
                                  <p:childTnLst>
                                    <p:animMotion origin="layout" path="M 0.00013 1.11111E-6 L -0.12113 0.37592 " pathEditMode="relative" rAng="0" ptsTypes="AA">
                                      <p:cBhvr>
                                        <p:cTn id="66" dur="583" fill="hold">
                                          <p:stCondLst>
                                            <p:cond delay="0"/>
                                          </p:stCondLst>
                                        </p:cTn>
                                        <p:tgtEl>
                                          <p:spTgt spid="48151"/>
                                        </p:tgtEl>
                                        <p:attrNameLst>
                                          <p:attrName>ppt_x</p:attrName>
                                          <p:attrName>ppt_y</p:attrName>
                                        </p:attrNameLst>
                                      </p:cBhvr>
                                      <p:rCtr x="-6000" y="18700"/>
                                    </p:animMotion>
                                    <p:animEffect transition="in" filter="fade">
                                      <p:cBhvr>
                                        <p:cTn id="67" dur="175" fill="hold">
                                          <p:stCondLst>
                                            <p:cond delay="0"/>
                                          </p:stCondLst>
                                        </p:cTn>
                                        <p:tgtEl>
                                          <p:spTgt spid="48151"/>
                                        </p:tgtEl>
                                      </p:cBhvr>
                                    </p:animEffect>
                                    <p:animScale>
                                      <p:cBhvr>
                                        <p:cTn id="68" dur="292" fill="hold">
                                          <p:stCondLst>
                                            <p:cond delay="408"/>
                                          </p:stCondLst>
                                        </p:cTn>
                                        <p:tgtEl>
                                          <p:spTgt spid="48151"/>
                                        </p:tgtEl>
                                      </p:cBhvr>
                                      <p:to x="1000" y="1000"/>
                                    </p:animScale>
                                  </p:childTnLst>
                                </p:cTn>
                              </p:par>
                              <p:par>
                                <p:cTn id="69" presetID="0" presetClass="path" presetSubtype="0" repeatCount="indefinite" fill="hold" grpId="0" nodeType="withEffect">
                                  <p:stCondLst>
                                    <p:cond delay="0"/>
                                  </p:stCondLst>
                                  <p:childTnLst>
                                    <p:animMotion origin="layout" path="M 0.00013 -3.33333E-6 L -0.13947 0.43311 " pathEditMode="relative" rAng="0" ptsTypes="AA">
                                      <p:cBhvr>
                                        <p:cTn id="70" dur="583" fill="hold">
                                          <p:stCondLst>
                                            <p:cond delay="0"/>
                                          </p:stCondLst>
                                        </p:cTn>
                                        <p:tgtEl>
                                          <p:spTgt spid="48152"/>
                                        </p:tgtEl>
                                        <p:attrNameLst>
                                          <p:attrName>ppt_x</p:attrName>
                                          <p:attrName>ppt_y</p:attrName>
                                        </p:attrNameLst>
                                      </p:cBhvr>
                                      <p:rCtr x="-6900" y="21600"/>
                                    </p:animMotion>
                                    <p:animEffect transition="in" filter="fade">
                                      <p:cBhvr>
                                        <p:cTn id="71" dur="175" fill="hold">
                                          <p:stCondLst>
                                            <p:cond delay="0"/>
                                          </p:stCondLst>
                                        </p:cTn>
                                        <p:tgtEl>
                                          <p:spTgt spid="48152"/>
                                        </p:tgtEl>
                                      </p:cBhvr>
                                    </p:animEffect>
                                    <p:animScale>
                                      <p:cBhvr>
                                        <p:cTn id="72" dur="292" fill="hold">
                                          <p:stCondLst>
                                            <p:cond delay="408"/>
                                          </p:stCondLst>
                                        </p:cTn>
                                        <p:tgtEl>
                                          <p:spTgt spid="48152"/>
                                        </p:tgtEl>
                                      </p:cBhvr>
                                      <p:to x="1000" y="1000"/>
                                    </p:animScale>
                                  </p:childTnLst>
                                </p:cTn>
                              </p:par>
                              <p:par>
                                <p:cTn id="73" presetID="22" presetClass="entr" presetSubtype="2"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bldLvl="0" animBg="1"/>
      <p:bldP spid="48140" grpId="0" bldLvl="0" animBg="1"/>
      <p:bldP spid="48141" grpId="0" bldLvl="0" animBg="1"/>
      <p:bldP spid="48142" grpId="0" bldLvl="0" animBg="1"/>
      <p:bldP spid="48144" grpId="0" bldLvl="0" animBg="1"/>
      <p:bldP spid="48145" grpId="0" bldLvl="0" animBg="1"/>
      <p:bldP spid="48146" grpId="0" bldLvl="0" animBg="1"/>
      <p:bldP spid="48147" grpId="0" bldLvl="0" animBg="1"/>
      <p:bldP spid="48148" grpId="0" bldLvl="0" animBg="1"/>
      <p:bldP spid="48149" grpId="0" bldLvl="0" animBg="1"/>
      <p:bldP spid="48150" grpId="0" bldLvl="0" animBg="1"/>
      <p:bldP spid="48151" grpId="0" bldLvl="0" animBg="1"/>
      <p:bldP spid="48152" grpId="0" bldLvl="0" animBg="1"/>
      <p:bldP spid="48138" grpId="0" bldLvl="0" animBg="1"/>
      <p:bldP spid="48153" grpId="0" bldLvl="0" animBg="1"/>
      <p:bldP spid="48139" grpId="0" bldLvl="0" animBg="1"/>
      <p:bldP spid="4814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dirty="0">
                <a:solidFill>
                  <a:srgbClr val="465E3C"/>
                </a:solidFill>
                <a:latin typeface="+mn-lt"/>
                <a:cs typeface="+mn-ea"/>
                <a:sym typeface="+mn-lt"/>
              </a:rPr>
              <a:t>PART.01</a:t>
            </a: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994785" y="2990850"/>
            <a:ext cx="4203065" cy="1200329"/>
          </a:xfrm>
          <a:prstGeom prst="rect">
            <a:avLst/>
          </a:prstGeom>
          <a:noFill/>
        </p:spPr>
        <p:txBody>
          <a:bodyPr wrap="square" rtlCol="0">
            <a:spAutoFit/>
          </a:bodyPr>
          <a:lstStyle/>
          <a:p>
            <a:pPr algn="dist"/>
            <a:r>
              <a:rPr lang="en-US" altLang="zh-CN" sz="3600" dirty="0">
                <a:solidFill>
                  <a:srgbClr val="465E3C"/>
                </a:solidFill>
                <a:latin typeface="+mn-lt"/>
                <a:cs typeface="+mn-ea"/>
                <a:sym typeface="+mn-lt"/>
              </a:rPr>
              <a:t>Chinese Literature</a:t>
            </a:r>
          </a:p>
          <a:p>
            <a:pPr algn="dist"/>
            <a:endParaRPr lang="zh-CN" altLang="en-US" sz="3600" dirty="0">
              <a:solidFill>
                <a:srgbClr val="465E3C"/>
              </a:solidFill>
              <a:latin typeface="+mn-lt"/>
              <a:cs typeface="+mn-ea"/>
              <a:sym typeface="+mn-lt"/>
            </a:endParaRP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985" y="-3048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 name="文本框 1"/>
          <p:cNvSpPr txBox="1"/>
          <p:nvPr/>
        </p:nvSpPr>
        <p:spPr>
          <a:xfrm>
            <a:off x="502920" y="306070"/>
            <a:ext cx="2961640" cy="461665"/>
          </a:xfrm>
          <a:prstGeom prst="rect">
            <a:avLst/>
          </a:prstGeom>
          <a:noFill/>
        </p:spPr>
        <p:txBody>
          <a:bodyPr wrap="square" rtlCol="0">
            <a:spAutoFit/>
          </a:bodyPr>
          <a:lstStyle/>
          <a:p>
            <a:pPr algn="dist"/>
            <a:r>
              <a:rPr lang="en-US" altLang="zh-CN" sz="2400" dirty="0">
                <a:solidFill>
                  <a:srgbClr val="465E3C"/>
                </a:solidFill>
                <a:cs typeface="+mn-ea"/>
                <a:sym typeface="+mn-lt"/>
              </a:rPr>
              <a:t>Chinese Literature</a:t>
            </a:r>
          </a:p>
        </p:txBody>
      </p:sp>
      <p:sp>
        <p:nvSpPr>
          <p:cNvPr id="18" name="矩形 17"/>
          <p:cNvSpPr/>
          <p:nvPr/>
        </p:nvSpPr>
        <p:spPr>
          <a:xfrm>
            <a:off x="8455631" y="2268433"/>
            <a:ext cx="3256126" cy="3323987"/>
          </a:xfrm>
          <a:prstGeom prst="rect">
            <a:avLst/>
          </a:prstGeom>
        </p:spPr>
        <p:txBody>
          <a:bodyPr wrap="square">
            <a:spAutoFit/>
          </a:bodyPr>
          <a:lstStyle/>
          <a:p>
            <a:pPr lvl="0" fontAlgn="auto">
              <a:lnSpc>
                <a:spcPct val="150000"/>
              </a:lnSpc>
            </a:pPr>
            <a:r>
              <a:rPr lang="en-US" sz="2000" dirty="0">
                <a:latin typeface="+mn-lt"/>
                <a:cs typeface="+mn-ea"/>
                <a:sym typeface="+mn-lt"/>
              </a:rPr>
              <a:t>Based on the data of OCLC, the following chart summarized the top 30 of Chinese literary works collected by more than thirty libraries around the world.</a:t>
            </a:r>
            <a:endParaRPr lang="zh-CN" altLang="en-US" sz="2000" dirty="0">
              <a:latin typeface="+mn-lt"/>
              <a:cs typeface="+mn-ea"/>
              <a:sym typeface="+mn-lt"/>
            </a:endParaRPr>
          </a:p>
        </p:txBody>
      </p:sp>
      <p:pic>
        <p:nvPicPr>
          <p:cNvPr id="9" name="图片 8"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7" y="944135"/>
            <a:ext cx="3944705" cy="565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092" y="49142"/>
            <a:ext cx="4076700"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ipe(down)">
                                      <p:cBhvr>
                                        <p:cTn id="25" dur="5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 name="文本框 1"/>
          <p:cNvSpPr txBox="1"/>
          <p:nvPr/>
        </p:nvSpPr>
        <p:spPr>
          <a:xfrm>
            <a:off x="502920" y="306070"/>
            <a:ext cx="2961640" cy="460375"/>
          </a:xfrm>
          <a:prstGeom prst="rect">
            <a:avLst/>
          </a:prstGeom>
          <a:noFill/>
        </p:spPr>
        <p:txBody>
          <a:bodyPr wrap="square" rtlCol="0">
            <a:spAutoFit/>
          </a:bodyPr>
          <a:lstStyle/>
          <a:p>
            <a:pPr algn="dist"/>
            <a:r>
              <a:rPr lang="en-US" altLang="zh-CN" sz="2400" dirty="0">
                <a:solidFill>
                  <a:srgbClr val="465E3C"/>
                </a:solidFill>
                <a:cs typeface="+mn-ea"/>
                <a:sym typeface="+mn-lt"/>
              </a:rPr>
              <a:t>Chinese Literature</a:t>
            </a:r>
          </a:p>
        </p:txBody>
      </p:sp>
      <p:pic>
        <p:nvPicPr>
          <p:cNvPr id="9" name="图片 8"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sp>
        <p:nvSpPr>
          <p:cNvPr id="23" name="Rectangle 22"/>
          <p:cNvSpPr>
            <a:spLocks noChangeArrowheads="1"/>
          </p:cNvSpPr>
          <p:nvPr/>
        </p:nvSpPr>
        <p:spPr bwMode="auto">
          <a:xfrm>
            <a:off x="600781" y="1253768"/>
            <a:ext cx="2765917" cy="4859675"/>
          </a:xfrm>
          <a:prstGeom prst="rect">
            <a:avLst/>
          </a:prstGeom>
          <a:solidFill>
            <a:srgbClr val="465E3C"/>
          </a:solidFill>
          <a:ln>
            <a:noFill/>
          </a:ln>
        </p:spPr>
        <p:txBody>
          <a:bodyPr/>
          <a:lstStyle/>
          <a:p>
            <a:pPr algn="ctr">
              <a:lnSpc>
                <a:spcPct val="150000"/>
              </a:lnSpc>
            </a:pPr>
            <a:endParaRPr lang="zh-CN" altLang="en-US" sz="1200" dirty="0">
              <a:solidFill>
                <a:schemeClr val="bg1"/>
              </a:solidFill>
              <a:latin typeface="+mn-lt"/>
              <a:cs typeface="+mn-ea"/>
              <a:sym typeface="+mn-lt"/>
            </a:endParaRPr>
          </a:p>
          <a:p>
            <a:pPr algn="ctr">
              <a:lnSpc>
                <a:spcPct val="150000"/>
              </a:lnSpc>
            </a:pPr>
            <a:r>
              <a:rPr lang="en-US" altLang="zh-CN" sz="2000" dirty="0"/>
              <a:t>The above 42 books are the most widely spread Chinese literary works between 2000 to 2011, which can be seen as the basic appearance of Chinese literature in the world. </a:t>
            </a:r>
            <a:endParaRPr lang="zh-CN" altLang="en-US" sz="2000" dirty="0">
              <a:latin typeface="+mn-lt"/>
              <a:cs typeface="+mn-ea"/>
              <a:sym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568" y="102742"/>
            <a:ext cx="4095750"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317" y="2439036"/>
            <a:ext cx="4501707" cy="393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4" descr="C:\Users\Administrator\Desktop\避灾\边框 (119复的.png边框 (119复的"/>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flipV="1">
            <a:off x="-239622" y="4982082"/>
            <a:ext cx="1950675" cy="1778635"/>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wipe(down)">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80">
                                          <p:stCondLst>
                                            <p:cond delay="0"/>
                                          </p:stCondLst>
                                        </p:cTn>
                                        <p:tgtEl>
                                          <p:spTgt spid="23"/>
                                        </p:tgtEl>
                                      </p:cBhvr>
                                    </p:animEffect>
                                    <p:anim calcmode="lin" valueType="num">
                                      <p:cBhvr>
                                        <p:cTn id="3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1" dur="26">
                                          <p:stCondLst>
                                            <p:cond delay="650"/>
                                          </p:stCondLst>
                                        </p:cTn>
                                        <p:tgtEl>
                                          <p:spTgt spid="23"/>
                                        </p:tgtEl>
                                      </p:cBhvr>
                                      <p:to x="100000" y="60000"/>
                                    </p:animScale>
                                    <p:animScale>
                                      <p:cBhvr>
                                        <p:cTn id="42" dur="166" decel="50000">
                                          <p:stCondLst>
                                            <p:cond delay="676"/>
                                          </p:stCondLst>
                                        </p:cTn>
                                        <p:tgtEl>
                                          <p:spTgt spid="23"/>
                                        </p:tgtEl>
                                      </p:cBhvr>
                                      <p:to x="100000" y="100000"/>
                                    </p:animScale>
                                    <p:animScale>
                                      <p:cBhvr>
                                        <p:cTn id="43" dur="26">
                                          <p:stCondLst>
                                            <p:cond delay="1312"/>
                                          </p:stCondLst>
                                        </p:cTn>
                                        <p:tgtEl>
                                          <p:spTgt spid="23"/>
                                        </p:tgtEl>
                                      </p:cBhvr>
                                      <p:to x="100000" y="80000"/>
                                    </p:animScale>
                                    <p:animScale>
                                      <p:cBhvr>
                                        <p:cTn id="44" dur="166" decel="50000">
                                          <p:stCondLst>
                                            <p:cond delay="1338"/>
                                          </p:stCondLst>
                                        </p:cTn>
                                        <p:tgtEl>
                                          <p:spTgt spid="23"/>
                                        </p:tgtEl>
                                      </p:cBhvr>
                                      <p:to x="100000" y="100000"/>
                                    </p:animScale>
                                    <p:animScale>
                                      <p:cBhvr>
                                        <p:cTn id="45" dur="26">
                                          <p:stCondLst>
                                            <p:cond delay="1642"/>
                                          </p:stCondLst>
                                        </p:cTn>
                                        <p:tgtEl>
                                          <p:spTgt spid="23"/>
                                        </p:tgtEl>
                                      </p:cBhvr>
                                      <p:to x="100000" y="90000"/>
                                    </p:animScale>
                                    <p:animScale>
                                      <p:cBhvr>
                                        <p:cTn id="46" dur="166" decel="50000">
                                          <p:stCondLst>
                                            <p:cond delay="1668"/>
                                          </p:stCondLst>
                                        </p:cTn>
                                        <p:tgtEl>
                                          <p:spTgt spid="23"/>
                                        </p:tgtEl>
                                      </p:cBhvr>
                                      <p:to x="100000" y="100000"/>
                                    </p:animScale>
                                    <p:animScale>
                                      <p:cBhvr>
                                        <p:cTn id="47" dur="26">
                                          <p:stCondLst>
                                            <p:cond delay="1808"/>
                                          </p:stCondLst>
                                        </p:cTn>
                                        <p:tgtEl>
                                          <p:spTgt spid="23"/>
                                        </p:tgtEl>
                                      </p:cBhvr>
                                      <p:to x="100000" y="95000"/>
                                    </p:animScale>
                                    <p:animScale>
                                      <p:cBhvr>
                                        <p:cTn id="48"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157" y="1177967"/>
            <a:ext cx="1380652" cy="19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000" y="280552"/>
            <a:ext cx="1529707" cy="20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5286000" y="3441672"/>
            <a:ext cx="1620000" cy="1620000"/>
            <a:chOff x="5217903" y="3031462"/>
            <a:chExt cx="1620000" cy="1620000"/>
          </a:xfrm>
          <a:noFill/>
        </p:grpSpPr>
        <p:sp>
          <p:nvSpPr>
            <p:cNvPr id="3" name="任意多边形 2"/>
            <p:cNvSpPr/>
            <p:nvPr/>
          </p:nvSpPr>
          <p:spPr bwMode="auto">
            <a:xfrm rot="5400000">
              <a:off x="5217903" y="3031462"/>
              <a:ext cx="1620000" cy="1620000"/>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grpFill/>
            <a:ln w="9525">
              <a:solidFill>
                <a:srgbClr val="465E3C"/>
              </a:solidFill>
              <a:round/>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2" name="任意多边形 1"/>
            <p:cNvSpPr/>
            <p:nvPr/>
          </p:nvSpPr>
          <p:spPr bwMode="auto">
            <a:xfrm rot="5400000">
              <a:off x="5378091" y="3198774"/>
              <a:ext cx="1292841" cy="1285374"/>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grpFill/>
            <a:ln>
              <a:solidFill>
                <a:srgbClr val="465E3C"/>
              </a:solid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grpSp>
      <p:sp>
        <p:nvSpPr>
          <p:cNvPr id="13" name="矩形 12"/>
          <p:cNvSpPr/>
          <p:nvPr/>
        </p:nvSpPr>
        <p:spPr>
          <a:xfrm>
            <a:off x="2075380" y="2175934"/>
            <a:ext cx="2907584" cy="1077218"/>
          </a:xfrm>
          <a:prstGeom prst="rect">
            <a:avLst/>
          </a:prstGeom>
        </p:spPr>
        <p:txBody>
          <a:bodyPr wrap="square">
            <a:spAutoFit/>
          </a:bodyPr>
          <a:lstStyle/>
          <a:p>
            <a:r>
              <a:rPr lang="en-US" altLang="zh-CN" sz="1600" b="1" dirty="0">
                <a:solidFill>
                  <a:srgbClr val="465E3C"/>
                </a:solidFill>
                <a:latin typeface="+mn-lt"/>
                <a:cs typeface="+mn-ea"/>
              </a:rPr>
              <a:t>The </a:t>
            </a:r>
            <a:r>
              <a:rPr lang="en-US" altLang="zh-CN" sz="1600" b="1" dirty="0">
                <a:solidFill>
                  <a:srgbClr val="465E3C"/>
                </a:solidFill>
                <a:latin typeface="+mn-lt"/>
                <a:cs typeface="+mn-ea"/>
                <a:sym typeface="+mn-lt"/>
              </a:rPr>
              <a:t>way that Chinese Literature got its global impact can be divided into three points:</a:t>
            </a:r>
            <a:endParaRPr lang="zh-CN" altLang="en-US" sz="1600" b="1" dirty="0">
              <a:solidFill>
                <a:srgbClr val="465E3C"/>
              </a:solidFill>
              <a:latin typeface="+mn-lt"/>
              <a:cs typeface="+mn-ea"/>
              <a:sym typeface="+mn-lt"/>
            </a:endParaRPr>
          </a:p>
        </p:txBody>
      </p:sp>
      <p:sp>
        <p:nvSpPr>
          <p:cNvPr id="11" name="任意多边形 10"/>
          <p:cNvSpPr/>
          <p:nvPr/>
        </p:nvSpPr>
        <p:spPr bwMode="auto">
          <a:xfrm rot="5400000">
            <a:off x="5788310" y="2772422"/>
            <a:ext cx="618772" cy="310680"/>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14" name="任意多边形 13"/>
          <p:cNvSpPr/>
          <p:nvPr/>
        </p:nvSpPr>
        <p:spPr bwMode="auto">
          <a:xfrm rot="16200000" flipH="1">
            <a:off x="5784918" y="5420242"/>
            <a:ext cx="618772" cy="310680"/>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17" name="任意多边形 16"/>
          <p:cNvSpPr/>
          <p:nvPr/>
        </p:nvSpPr>
        <p:spPr bwMode="auto">
          <a:xfrm rot="10800000">
            <a:off x="7110524" y="4098028"/>
            <a:ext cx="618772" cy="310680"/>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18" name="任意多边形 17"/>
          <p:cNvSpPr/>
          <p:nvPr/>
        </p:nvSpPr>
        <p:spPr bwMode="auto">
          <a:xfrm flipH="1">
            <a:off x="4462704" y="4094636"/>
            <a:ext cx="618772" cy="310680"/>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rgbClr val="465E3C"/>
          </a:solidFill>
          <a:ln>
            <a:noFill/>
          </a:ln>
        </p:spPr>
        <p:txBody>
          <a:bodyPr vert="horz" wrap="square" lIns="91440" tIns="45720" rIns="91440" bIns="45720" numCol="1" anchor="t" anchorCtr="0" compatLnSpc="1">
            <a:noAutofit/>
          </a:bodyPr>
          <a:lstStyle/>
          <a:p>
            <a:endParaRPr lang="zh-CN" altLang="en-US" dirty="0">
              <a:solidFill>
                <a:srgbClr val="465E3C"/>
              </a:solidFill>
              <a:latin typeface="+mn-lt"/>
              <a:cs typeface="+mn-ea"/>
              <a:sym typeface="+mn-lt"/>
            </a:endParaRPr>
          </a:p>
        </p:txBody>
      </p:sp>
      <p:sp>
        <p:nvSpPr>
          <p:cNvPr id="20" name="矩形 19"/>
          <p:cNvSpPr/>
          <p:nvPr/>
        </p:nvSpPr>
        <p:spPr>
          <a:xfrm>
            <a:off x="6581182" y="2364454"/>
            <a:ext cx="2901866" cy="1138773"/>
          </a:xfrm>
          <a:prstGeom prst="rect">
            <a:avLst/>
          </a:prstGeom>
        </p:spPr>
        <p:txBody>
          <a:bodyPr wrap="square">
            <a:spAutoFit/>
          </a:bodyPr>
          <a:lstStyle/>
          <a:p>
            <a:r>
              <a:rPr lang="en-US" altLang="zh-CN" sz="2000" b="1" dirty="0">
                <a:solidFill>
                  <a:srgbClr val="465E3C"/>
                </a:solidFill>
                <a:latin typeface="+mn-lt"/>
                <a:cs typeface="+mn-ea"/>
                <a:sym typeface="+mn-lt"/>
              </a:rPr>
              <a:t>First</a:t>
            </a:r>
            <a:r>
              <a:rPr lang="en-US" altLang="zh-CN" sz="1600" b="1" dirty="0">
                <a:solidFill>
                  <a:srgbClr val="465E3C"/>
                </a:solidFill>
                <a:latin typeface="+mn-lt"/>
                <a:cs typeface="+mn-ea"/>
                <a:sym typeface="+mn-lt"/>
              </a:rPr>
              <a:t>, with going abroad, the Chinese classics have accumulated its popularity. </a:t>
            </a:r>
            <a:endParaRPr lang="zh-CN" altLang="en-US" sz="1600" b="1" dirty="0">
              <a:solidFill>
                <a:srgbClr val="465E3C"/>
              </a:solidFill>
              <a:latin typeface="+mn-lt"/>
              <a:cs typeface="+mn-ea"/>
              <a:sym typeface="+mn-lt"/>
            </a:endParaRPr>
          </a:p>
        </p:txBody>
      </p:sp>
      <p:sp>
        <p:nvSpPr>
          <p:cNvPr id="22" name="矩形 21"/>
          <p:cNvSpPr/>
          <p:nvPr/>
        </p:nvSpPr>
        <p:spPr>
          <a:xfrm>
            <a:off x="2887038" y="4898091"/>
            <a:ext cx="2398962" cy="1384995"/>
          </a:xfrm>
          <a:prstGeom prst="rect">
            <a:avLst/>
          </a:prstGeom>
        </p:spPr>
        <p:txBody>
          <a:bodyPr wrap="square">
            <a:spAutoFit/>
          </a:bodyPr>
          <a:lstStyle/>
          <a:p>
            <a:r>
              <a:rPr lang="en-US" altLang="zh-CN" sz="2000" b="1" dirty="0">
                <a:solidFill>
                  <a:srgbClr val="465E3C"/>
                </a:solidFill>
                <a:latin typeface="+mn-lt"/>
                <a:cs typeface="+mn-ea"/>
                <a:sym typeface="+mn-lt"/>
              </a:rPr>
              <a:t>Third </a:t>
            </a:r>
            <a:r>
              <a:rPr lang="en-US" altLang="zh-CN" sz="1600" b="1" dirty="0">
                <a:solidFill>
                  <a:srgbClr val="465E3C"/>
                </a:solidFill>
                <a:latin typeface="+mn-lt"/>
                <a:cs typeface="+mn-ea"/>
                <a:sym typeface="+mn-lt"/>
              </a:rPr>
              <a:t>is that the domestic popularity of some writers’ works has spread abroad.  </a:t>
            </a:r>
            <a:endParaRPr lang="zh-CN" altLang="en-US" sz="1600" b="1" dirty="0">
              <a:solidFill>
                <a:srgbClr val="465E3C"/>
              </a:solidFill>
              <a:latin typeface="+mn-lt"/>
              <a:cs typeface="+mn-ea"/>
              <a:sym typeface="+mn-lt"/>
            </a:endParaRPr>
          </a:p>
        </p:txBody>
      </p:sp>
      <p:sp>
        <p:nvSpPr>
          <p:cNvPr id="24" name="矩形 23"/>
          <p:cNvSpPr/>
          <p:nvPr/>
        </p:nvSpPr>
        <p:spPr>
          <a:xfrm>
            <a:off x="8539591" y="4843232"/>
            <a:ext cx="1720336" cy="1138773"/>
          </a:xfrm>
          <a:prstGeom prst="rect">
            <a:avLst/>
          </a:prstGeom>
        </p:spPr>
        <p:txBody>
          <a:bodyPr wrap="square">
            <a:spAutoFit/>
          </a:bodyPr>
          <a:lstStyle/>
          <a:p>
            <a:r>
              <a:rPr lang="en-US" altLang="zh-CN" sz="2000" b="1" dirty="0">
                <a:solidFill>
                  <a:srgbClr val="465E3C"/>
                </a:solidFill>
                <a:latin typeface="+mn-lt"/>
                <a:cs typeface="+mn-ea"/>
                <a:sym typeface="+mn-lt"/>
              </a:rPr>
              <a:t>Second</a:t>
            </a:r>
            <a:r>
              <a:rPr lang="en-US" altLang="zh-CN" sz="1600" b="1" dirty="0">
                <a:solidFill>
                  <a:srgbClr val="465E3C"/>
                </a:solidFill>
                <a:latin typeface="+mn-lt"/>
                <a:cs typeface="+mn-ea"/>
                <a:sym typeface="+mn-lt"/>
              </a:rPr>
              <a:t>, the influence of media. </a:t>
            </a:r>
            <a:endParaRPr lang="zh-CN" altLang="en-US" sz="1600" b="1" dirty="0">
              <a:solidFill>
                <a:srgbClr val="465E3C"/>
              </a:solidFill>
              <a:latin typeface="+mn-lt"/>
              <a:cs typeface="+mn-ea"/>
              <a:sym typeface="+mn-lt"/>
            </a:endParaRPr>
          </a:p>
          <a:p>
            <a:endParaRPr lang="zh-CN" altLang="en-US" sz="1600" b="1" dirty="0">
              <a:solidFill>
                <a:srgbClr val="465E3C"/>
              </a:solidFill>
              <a:latin typeface="+mn-lt"/>
              <a:cs typeface="+mn-ea"/>
              <a:sym typeface="+mn-lt"/>
            </a:endParaRPr>
          </a:p>
        </p:txBody>
      </p:sp>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6" name="文本框 5"/>
          <p:cNvSpPr txBox="1"/>
          <p:nvPr/>
        </p:nvSpPr>
        <p:spPr>
          <a:xfrm>
            <a:off x="502920" y="306070"/>
            <a:ext cx="2961640" cy="461665"/>
          </a:xfrm>
          <a:prstGeom prst="rect">
            <a:avLst/>
          </a:prstGeom>
          <a:noFill/>
        </p:spPr>
        <p:txBody>
          <a:bodyPr wrap="square" rtlCol="0">
            <a:spAutoFit/>
          </a:bodyPr>
          <a:lstStyle/>
          <a:p>
            <a:pPr algn="dist"/>
            <a:r>
              <a:rPr lang="en-US" altLang="zh-CN" sz="2400" dirty="0">
                <a:solidFill>
                  <a:srgbClr val="465E3C"/>
                </a:solidFill>
                <a:cs typeface="+mn-ea"/>
                <a:sym typeface="+mn-lt"/>
              </a:rPr>
              <a:t>Chinese Literature</a:t>
            </a:r>
          </a:p>
        </p:txBody>
      </p:sp>
      <p:pic>
        <p:nvPicPr>
          <p:cNvPr id="9" name="图片 8" descr="边框 9复的"/>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9715" y="4270630"/>
            <a:ext cx="1571751" cy="235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5296" y="4898091"/>
            <a:ext cx="1494956" cy="178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142" y="3304255"/>
            <a:ext cx="2330557" cy="220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31" presetClass="entr" presetSubtype="0" fill="hold" nodeType="afterEffect">
                                  <p:stCondLst>
                                    <p:cond delay="0"/>
                                  </p:stCondLst>
                                  <p:childTnLst>
                                    <p:set>
                                      <p:cBhvr>
                                        <p:cTn id="18" dur="1000"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000" fill="hold">
                                          <p:stCondLst>
                                            <p:cond delay="0"/>
                                          </p:stCondLst>
                                        </p:cTn>
                                        <p:tgtEl>
                                          <p:spTgt spid="13"/>
                                        </p:tgtEl>
                                        <p:attrNameLst>
                                          <p:attrName>style.visibility</p:attrName>
                                        </p:attrNameLst>
                                      </p:cBhvr>
                                      <p:to>
                                        <p:strVal val="visible"/>
                                      </p:to>
                                    </p:set>
                                    <p:anim calcmode="lin" valueType="num">
                                      <p:cBhvr additive="base">
                                        <p:cTn id="27" dur="1000"/>
                                        <p:tgtEl>
                                          <p:spTgt spid="13"/>
                                        </p:tgtEl>
                                        <p:attrNameLst>
                                          <p:attrName>ppt_y</p:attrName>
                                        </p:attrNameLst>
                                      </p:cBhvr>
                                      <p:tavLst>
                                        <p:tav tm="0">
                                          <p:val>
                                            <p:strVal val="#ppt_y+#ppt_h*1.125000"/>
                                          </p:val>
                                        </p:tav>
                                        <p:tav tm="100000">
                                          <p:val>
                                            <p:strVal val="#ppt_y"/>
                                          </p:val>
                                        </p:tav>
                                      </p:tavLst>
                                    </p:anim>
                                    <p:animEffect transition="in" filter="wipe(up)">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000"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000" fill="hold">
                                          <p:stCondLst>
                                            <p:cond delay="0"/>
                                          </p:stCondLst>
                                        </p:cTn>
                                        <p:tgtEl>
                                          <p:spTgt spid="20"/>
                                        </p:tgtEl>
                                        <p:attrNameLst>
                                          <p:attrName>style.visibility</p:attrName>
                                        </p:attrNameLst>
                                      </p:cBhvr>
                                      <p:to>
                                        <p:strVal val="visible"/>
                                      </p:to>
                                    </p:set>
                                    <p:anim calcmode="lin" valueType="num">
                                      <p:cBhvr additive="base">
                                        <p:cTn id="37" dur="1000"/>
                                        <p:tgtEl>
                                          <p:spTgt spid="20"/>
                                        </p:tgtEl>
                                        <p:attrNameLst>
                                          <p:attrName>ppt_y</p:attrName>
                                        </p:attrNameLst>
                                      </p:cBhvr>
                                      <p:tavLst>
                                        <p:tav tm="0">
                                          <p:val>
                                            <p:strVal val="#ppt_y+#ppt_h*1.125000"/>
                                          </p:val>
                                        </p:tav>
                                        <p:tav tm="100000">
                                          <p:val>
                                            <p:strVal val="#ppt_y"/>
                                          </p:val>
                                        </p:tav>
                                      </p:tavLst>
                                    </p:anim>
                                    <p:animEffect transition="in" filter="wipe(up)">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wheel(1)">
                                      <p:cBhvr>
                                        <p:cTn id="43" dur="20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75"/>
                                        </p:tgtEl>
                                        <p:attrNameLst>
                                          <p:attrName>style.visibility</p:attrName>
                                        </p:attrNameLst>
                                      </p:cBhvr>
                                      <p:to>
                                        <p:strVal val="visible"/>
                                      </p:to>
                                    </p:set>
                                    <p:animEffect transition="in" filter="randombar(horizontal)">
                                      <p:cBhvr>
                                        <p:cTn id="48" dur="500"/>
                                        <p:tgtEl>
                                          <p:spTgt spid="30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000"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childTnLst>
                                </p:cTn>
                              </p:par>
                            </p:childTnLst>
                          </p:cTn>
                        </p:par>
                        <p:par>
                          <p:cTn id="54" fill="hold">
                            <p:stCondLst>
                              <p:cond delay="1000"/>
                            </p:stCondLst>
                            <p:childTnLst>
                              <p:par>
                                <p:cTn id="55" presetID="12" presetClass="entr" presetSubtype="4" fill="hold" grpId="0" nodeType="afterEffect">
                                  <p:stCondLst>
                                    <p:cond delay="0"/>
                                  </p:stCondLst>
                                  <p:childTnLst>
                                    <p:set>
                                      <p:cBhvr>
                                        <p:cTn id="56" dur="1000" fill="hold">
                                          <p:stCondLst>
                                            <p:cond delay="0"/>
                                          </p:stCondLst>
                                        </p:cTn>
                                        <p:tgtEl>
                                          <p:spTgt spid="24"/>
                                        </p:tgtEl>
                                        <p:attrNameLst>
                                          <p:attrName>style.visibility</p:attrName>
                                        </p:attrNameLst>
                                      </p:cBhvr>
                                      <p:to>
                                        <p:strVal val="visible"/>
                                      </p:to>
                                    </p:set>
                                    <p:anim calcmode="lin" valueType="num">
                                      <p:cBhvr additive="base">
                                        <p:cTn id="57" dur="1000"/>
                                        <p:tgtEl>
                                          <p:spTgt spid="24"/>
                                        </p:tgtEl>
                                        <p:attrNameLst>
                                          <p:attrName>ppt_y</p:attrName>
                                        </p:attrNameLst>
                                      </p:cBhvr>
                                      <p:tavLst>
                                        <p:tav tm="0">
                                          <p:val>
                                            <p:strVal val="#ppt_y+#ppt_h*1.125000"/>
                                          </p:val>
                                        </p:tav>
                                        <p:tav tm="100000">
                                          <p:val>
                                            <p:strVal val="#ppt_y"/>
                                          </p:val>
                                        </p:tav>
                                      </p:tavLst>
                                    </p:anim>
                                    <p:animEffect transition="in" filter="wipe(up)">
                                      <p:cBhvr>
                                        <p:cTn id="58" dur="10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076"/>
                                        </p:tgtEl>
                                        <p:attrNameLst>
                                          <p:attrName>style.visibility</p:attrName>
                                        </p:attrNameLst>
                                      </p:cBhvr>
                                      <p:to>
                                        <p:strVal val="visible"/>
                                      </p:to>
                                    </p:set>
                                    <p:anim calcmode="lin" valueType="num">
                                      <p:cBhvr>
                                        <p:cTn id="63" dur="1000" fill="hold"/>
                                        <p:tgtEl>
                                          <p:spTgt spid="3076"/>
                                        </p:tgtEl>
                                        <p:attrNameLst>
                                          <p:attrName>ppt_w</p:attrName>
                                        </p:attrNameLst>
                                      </p:cBhvr>
                                      <p:tavLst>
                                        <p:tav tm="0">
                                          <p:val>
                                            <p:fltVal val="0"/>
                                          </p:val>
                                        </p:tav>
                                        <p:tav tm="100000">
                                          <p:val>
                                            <p:strVal val="#ppt_w"/>
                                          </p:val>
                                        </p:tav>
                                      </p:tavLst>
                                    </p:anim>
                                    <p:anim calcmode="lin" valueType="num">
                                      <p:cBhvr>
                                        <p:cTn id="64" dur="1000" fill="hold"/>
                                        <p:tgtEl>
                                          <p:spTgt spid="3076"/>
                                        </p:tgtEl>
                                        <p:attrNameLst>
                                          <p:attrName>ppt_h</p:attrName>
                                        </p:attrNameLst>
                                      </p:cBhvr>
                                      <p:tavLst>
                                        <p:tav tm="0">
                                          <p:val>
                                            <p:fltVal val="0"/>
                                          </p:val>
                                        </p:tav>
                                        <p:tav tm="100000">
                                          <p:val>
                                            <p:strVal val="#ppt_h"/>
                                          </p:val>
                                        </p:tav>
                                      </p:tavLst>
                                    </p:anim>
                                    <p:anim calcmode="lin" valueType="num">
                                      <p:cBhvr>
                                        <p:cTn id="65" dur="1000" fill="hold"/>
                                        <p:tgtEl>
                                          <p:spTgt spid="3076"/>
                                        </p:tgtEl>
                                        <p:attrNameLst>
                                          <p:attrName>style.rotation</p:attrName>
                                        </p:attrNameLst>
                                      </p:cBhvr>
                                      <p:tavLst>
                                        <p:tav tm="0">
                                          <p:val>
                                            <p:fltVal val="90"/>
                                          </p:val>
                                        </p:tav>
                                        <p:tav tm="100000">
                                          <p:val>
                                            <p:fltVal val="0"/>
                                          </p:val>
                                        </p:tav>
                                      </p:tavLst>
                                    </p:anim>
                                    <p:animEffect transition="in" filter="fade">
                                      <p:cBhvr>
                                        <p:cTn id="66" dur="1000"/>
                                        <p:tgtEl>
                                          <p:spTgt spid="307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077"/>
                                        </p:tgtEl>
                                        <p:attrNameLst>
                                          <p:attrName>style.visibility</p:attrName>
                                        </p:attrNameLst>
                                      </p:cBhvr>
                                      <p:to>
                                        <p:strVal val="visible"/>
                                      </p:to>
                                    </p:set>
                                    <p:animEffect transition="in" filter="fade">
                                      <p:cBhvr>
                                        <p:cTn id="71" dur="1000"/>
                                        <p:tgtEl>
                                          <p:spTgt spid="3077"/>
                                        </p:tgtEl>
                                      </p:cBhvr>
                                    </p:animEffect>
                                    <p:anim calcmode="lin" valueType="num">
                                      <p:cBhvr>
                                        <p:cTn id="72" dur="1000" fill="hold"/>
                                        <p:tgtEl>
                                          <p:spTgt spid="3077"/>
                                        </p:tgtEl>
                                        <p:attrNameLst>
                                          <p:attrName>ppt_x</p:attrName>
                                        </p:attrNameLst>
                                      </p:cBhvr>
                                      <p:tavLst>
                                        <p:tav tm="0">
                                          <p:val>
                                            <p:strVal val="#ppt_x"/>
                                          </p:val>
                                        </p:tav>
                                        <p:tav tm="100000">
                                          <p:val>
                                            <p:strVal val="#ppt_x"/>
                                          </p:val>
                                        </p:tav>
                                      </p:tavLst>
                                    </p:anim>
                                    <p:anim calcmode="lin" valueType="num">
                                      <p:cBhvr>
                                        <p:cTn id="73"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000"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childTnLst>
                                </p:cTn>
                              </p:par>
                            </p:childTnLst>
                          </p:cTn>
                        </p:par>
                        <p:par>
                          <p:cTn id="79" fill="hold">
                            <p:stCondLst>
                              <p:cond delay="1000"/>
                            </p:stCondLst>
                            <p:childTnLst>
                              <p:par>
                                <p:cTn id="80" presetID="12" presetClass="entr" presetSubtype="4" fill="hold" grpId="0" nodeType="afterEffect">
                                  <p:stCondLst>
                                    <p:cond delay="0"/>
                                  </p:stCondLst>
                                  <p:childTnLst>
                                    <p:set>
                                      <p:cBhvr>
                                        <p:cTn id="81" dur="1000" fill="hold">
                                          <p:stCondLst>
                                            <p:cond delay="0"/>
                                          </p:stCondLst>
                                        </p:cTn>
                                        <p:tgtEl>
                                          <p:spTgt spid="22"/>
                                        </p:tgtEl>
                                        <p:attrNameLst>
                                          <p:attrName>style.visibility</p:attrName>
                                        </p:attrNameLst>
                                      </p:cBhvr>
                                      <p:to>
                                        <p:strVal val="visible"/>
                                      </p:to>
                                    </p:set>
                                    <p:anim calcmode="lin" valueType="num">
                                      <p:cBhvr additive="base">
                                        <p:cTn id="82" dur="1000"/>
                                        <p:tgtEl>
                                          <p:spTgt spid="22"/>
                                        </p:tgtEl>
                                        <p:attrNameLst>
                                          <p:attrName>ppt_y</p:attrName>
                                        </p:attrNameLst>
                                      </p:cBhvr>
                                      <p:tavLst>
                                        <p:tav tm="0">
                                          <p:val>
                                            <p:strVal val="#ppt_y+#ppt_h*1.125000"/>
                                          </p:val>
                                        </p:tav>
                                        <p:tav tm="100000">
                                          <p:val>
                                            <p:strVal val="#ppt_y"/>
                                          </p:val>
                                        </p:tav>
                                      </p:tavLst>
                                    </p:anim>
                                    <p:animEffect transition="in" filter="wipe(up)">
                                      <p:cBhvr>
                                        <p:cTn id="83" dur="1000"/>
                                        <p:tgtEl>
                                          <p:spTgt spid="22"/>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000"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3078"/>
                                        </p:tgtEl>
                                        <p:attrNameLst>
                                          <p:attrName>style.visibility</p:attrName>
                                        </p:attrNameLst>
                                      </p:cBhvr>
                                      <p:to>
                                        <p:strVal val="visible"/>
                                      </p:to>
                                    </p:set>
                                    <p:anim calcmode="lin" valueType="num">
                                      <p:cBhvr>
                                        <p:cTn id="92" dur="500" fill="hold"/>
                                        <p:tgtEl>
                                          <p:spTgt spid="3078"/>
                                        </p:tgtEl>
                                        <p:attrNameLst>
                                          <p:attrName>ppt_w</p:attrName>
                                        </p:attrNameLst>
                                      </p:cBhvr>
                                      <p:tavLst>
                                        <p:tav tm="0">
                                          <p:val>
                                            <p:fltVal val="0"/>
                                          </p:val>
                                        </p:tav>
                                        <p:tav tm="100000">
                                          <p:val>
                                            <p:strVal val="#ppt_w"/>
                                          </p:val>
                                        </p:tav>
                                      </p:tavLst>
                                    </p:anim>
                                    <p:anim calcmode="lin" valueType="num">
                                      <p:cBhvr>
                                        <p:cTn id="93" dur="500" fill="hold"/>
                                        <p:tgtEl>
                                          <p:spTgt spid="3078"/>
                                        </p:tgtEl>
                                        <p:attrNameLst>
                                          <p:attrName>ppt_h</p:attrName>
                                        </p:attrNameLst>
                                      </p:cBhvr>
                                      <p:tavLst>
                                        <p:tav tm="0">
                                          <p:val>
                                            <p:fltVal val="0"/>
                                          </p:val>
                                        </p:tav>
                                        <p:tav tm="100000">
                                          <p:val>
                                            <p:strVal val="#ppt_h"/>
                                          </p:val>
                                        </p:tav>
                                      </p:tavLst>
                                    </p:anim>
                                    <p:animEffect transition="in" filter="fade">
                                      <p:cBhvr>
                                        <p:cTn id="94"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ldLvl="0" animBg="1"/>
      <p:bldP spid="14" grpId="0" bldLvl="0" animBg="1"/>
      <p:bldP spid="17" grpId="0" bldLvl="0" animBg="1"/>
      <p:bldP spid="18" grpId="0" bldLvl="0" animBg="1"/>
      <p:bldP spid="20" grpId="0"/>
      <p:bldP spid="22" grpId="0"/>
      <p:bldP spid="24" grpId="0"/>
      <p:bldP spid="10"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66615" y="1806575"/>
            <a:ext cx="2858135" cy="768350"/>
          </a:xfrm>
          <a:prstGeom prst="rect">
            <a:avLst/>
          </a:prstGeom>
          <a:noFill/>
        </p:spPr>
        <p:txBody>
          <a:bodyPr wrap="square" rtlCol="0">
            <a:spAutoFit/>
          </a:bodyPr>
          <a:lstStyle/>
          <a:p>
            <a:pPr algn="dist"/>
            <a:r>
              <a:rPr lang="en-US" altLang="zh-CN" sz="4400" dirty="0">
                <a:solidFill>
                  <a:srgbClr val="465E3C"/>
                </a:solidFill>
                <a:latin typeface="+mn-lt"/>
                <a:cs typeface="+mn-ea"/>
                <a:sym typeface="+mn-lt"/>
              </a:rPr>
              <a:t>PART.02</a:t>
            </a:r>
          </a:p>
        </p:txBody>
      </p:sp>
      <p:cxnSp>
        <p:nvCxnSpPr>
          <p:cNvPr id="5" name="直接连接符 4"/>
          <p:cNvCxnSpPr/>
          <p:nvPr/>
        </p:nvCxnSpPr>
        <p:spPr>
          <a:xfrm>
            <a:off x="3994785" y="274383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4785" y="3883025"/>
            <a:ext cx="4202430" cy="0"/>
          </a:xfrm>
          <a:prstGeom prst="line">
            <a:avLst/>
          </a:prstGeom>
          <a:ln w="19050">
            <a:solidFill>
              <a:srgbClr val="465E3C"/>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21987" y="2990850"/>
            <a:ext cx="4643919" cy="646331"/>
          </a:xfrm>
          <a:prstGeom prst="rect">
            <a:avLst/>
          </a:prstGeom>
          <a:noFill/>
        </p:spPr>
        <p:txBody>
          <a:bodyPr wrap="square" rtlCol="0">
            <a:spAutoFit/>
          </a:bodyPr>
          <a:lstStyle/>
          <a:p>
            <a:pPr algn="dist"/>
            <a:r>
              <a:rPr lang="en-US" altLang="zh-CN" sz="3600" dirty="0">
                <a:solidFill>
                  <a:srgbClr val="465E3C"/>
                </a:solidFill>
                <a:latin typeface="+mn-lt"/>
                <a:cs typeface="+mn-ea"/>
                <a:sym typeface="+mn-lt"/>
              </a:rPr>
              <a:t>Chinese Philosophy </a:t>
            </a:r>
          </a:p>
        </p:txBody>
      </p:sp>
      <p:pic>
        <p:nvPicPr>
          <p:cNvPr id="10" name="图片 9" descr="花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6985" y="-30480"/>
            <a:ext cx="3294380" cy="161290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flipV="1">
            <a:off x="-934720" y="2876550"/>
            <a:ext cx="4051935" cy="4051935"/>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2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225" y="3578228"/>
            <a:ext cx="2009827" cy="274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 name="文本框 1"/>
          <p:cNvSpPr txBox="1"/>
          <p:nvPr/>
        </p:nvSpPr>
        <p:spPr>
          <a:xfrm>
            <a:off x="502920" y="306070"/>
            <a:ext cx="2961640" cy="830997"/>
          </a:xfrm>
          <a:prstGeom prst="rect">
            <a:avLst/>
          </a:prstGeom>
          <a:noFill/>
        </p:spPr>
        <p:txBody>
          <a:bodyPr wrap="square" rtlCol="0">
            <a:spAutoFit/>
          </a:bodyPr>
          <a:lstStyle/>
          <a:p>
            <a:r>
              <a:rPr lang="en-US" altLang="zh-CN" sz="2400" dirty="0">
                <a:solidFill>
                  <a:srgbClr val="465E3C"/>
                </a:solidFill>
                <a:cs typeface="+mn-ea"/>
                <a:sym typeface="+mn-lt"/>
              </a:rPr>
              <a:t>Chinese Philosophy </a:t>
            </a:r>
          </a:p>
          <a:p>
            <a:endParaRPr lang="zh-CN" altLang="en-US" sz="2400" dirty="0">
              <a:solidFill>
                <a:srgbClr val="465E3C"/>
              </a:solidFill>
              <a:latin typeface="+mn-lt"/>
              <a:cs typeface="+mn-ea"/>
              <a:sym typeface="+mn-lt"/>
            </a:endParaRPr>
          </a:p>
        </p:txBody>
      </p:sp>
      <p:pic>
        <p:nvPicPr>
          <p:cNvPr id="9" name="图片 8" descr="边框 9复的"/>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grpSp>
        <p:nvGrpSpPr>
          <p:cNvPr id="3" name="Group 4"/>
          <p:cNvGrpSpPr>
            <a:grpSpLocks noChangeAspect="1"/>
          </p:cNvGrpSpPr>
          <p:nvPr/>
        </p:nvGrpSpPr>
        <p:grpSpPr bwMode="auto">
          <a:xfrm>
            <a:off x="5569118" y="1079453"/>
            <a:ext cx="515028" cy="515938"/>
            <a:chOff x="611" y="1151"/>
            <a:chExt cx="566" cy="567"/>
          </a:xfrm>
        </p:grpSpPr>
        <p:sp>
          <p:nvSpPr>
            <p:cNvPr id="5" name="Oval 5"/>
            <p:cNvSpPr>
              <a:spLocks noChangeArrowheads="1"/>
            </p:cNvSpPr>
            <p:nvPr/>
          </p:nvSpPr>
          <p:spPr bwMode="auto">
            <a:xfrm>
              <a:off x="611"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sp>
          <p:nvSpPr>
            <p:cNvPr id="6" name="Freeform 6"/>
            <p:cNvSpPr>
              <a:spLocks noEditPoints="1"/>
            </p:cNvSpPr>
            <p:nvPr/>
          </p:nvSpPr>
          <p:spPr bwMode="auto">
            <a:xfrm>
              <a:off x="741" y="1293"/>
              <a:ext cx="306" cy="307"/>
            </a:xfrm>
            <a:custGeom>
              <a:avLst/>
              <a:gdLst>
                <a:gd name="T0" fmla="*/ 57 w 130"/>
                <a:gd name="T1" fmla="*/ 49 h 130"/>
                <a:gd name="T2" fmla="*/ 61 w 130"/>
                <a:gd name="T3" fmla="*/ 37 h 130"/>
                <a:gd name="T4" fmla="*/ 40 w 130"/>
                <a:gd name="T5" fmla="*/ 6 h 130"/>
                <a:gd name="T6" fmla="*/ 28 w 130"/>
                <a:gd name="T7" fmla="*/ 11 h 130"/>
                <a:gd name="T8" fmla="*/ 24 w 130"/>
                <a:gd name="T9" fmla="*/ 24 h 130"/>
                <a:gd name="T10" fmla="*/ 45 w 130"/>
                <a:gd name="T11" fmla="*/ 54 h 130"/>
                <a:gd name="T12" fmla="*/ 57 w 130"/>
                <a:gd name="T13" fmla="*/ 49 h 130"/>
                <a:gd name="T14" fmla="*/ 52 w 130"/>
                <a:gd name="T15" fmla="*/ 82 h 130"/>
                <a:gd name="T16" fmla="*/ 48 w 130"/>
                <a:gd name="T17" fmla="*/ 82 h 130"/>
                <a:gd name="T18" fmla="*/ 30 w 130"/>
                <a:gd name="T19" fmla="*/ 84 h 130"/>
                <a:gd name="T20" fmla="*/ 15 w 130"/>
                <a:gd name="T21" fmla="*/ 102 h 130"/>
                <a:gd name="T22" fmla="*/ 45 w 130"/>
                <a:gd name="T23" fmla="*/ 123 h 130"/>
                <a:gd name="T24" fmla="*/ 70 w 130"/>
                <a:gd name="T25" fmla="*/ 104 h 130"/>
                <a:gd name="T26" fmla="*/ 52 w 130"/>
                <a:gd name="T27" fmla="*/ 82 h 130"/>
                <a:gd name="T28" fmla="*/ 102 w 130"/>
                <a:gd name="T29" fmla="*/ 65 h 130"/>
                <a:gd name="T30" fmla="*/ 83 w 130"/>
                <a:gd name="T31" fmla="*/ 65 h 130"/>
                <a:gd name="T32" fmla="*/ 83 w 130"/>
                <a:gd name="T33" fmla="*/ 55 h 130"/>
                <a:gd name="T34" fmla="*/ 102 w 130"/>
                <a:gd name="T35" fmla="*/ 55 h 130"/>
                <a:gd name="T36" fmla="*/ 102 w 130"/>
                <a:gd name="T37" fmla="*/ 37 h 130"/>
                <a:gd name="T38" fmla="*/ 111 w 130"/>
                <a:gd name="T39" fmla="*/ 37 h 130"/>
                <a:gd name="T40" fmla="*/ 111 w 130"/>
                <a:gd name="T41" fmla="*/ 55 h 130"/>
                <a:gd name="T42" fmla="*/ 130 w 130"/>
                <a:gd name="T43" fmla="*/ 55 h 130"/>
                <a:gd name="T44" fmla="*/ 130 w 130"/>
                <a:gd name="T45" fmla="*/ 65 h 130"/>
                <a:gd name="T46" fmla="*/ 111 w 130"/>
                <a:gd name="T47" fmla="*/ 65 h 130"/>
                <a:gd name="T48" fmla="*/ 111 w 130"/>
                <a:gd name="T49" fmla="*/ 83 h 130"/>
                <a:gd name="T50" fmla="*/ 102 w 130"/>
                <a:gd name="T51" fmla="*/ 83 h 130"/>
                <a:gd name="T52" fmla="*/ 102 w 130"/>
                <a:gd name="T53" fmla="*/ 65 h 130"/>
                <a:gd name="T54" fmla="*/ 64 w 130"/>
                <a:gd name="T55" fmla="*/ 6 h 130"/>
                <a:gd name="T56" fmla="*/ 76 w 130"/>
                <a:gd name="T57" fmla="*/ 29 h 130"/>
                <a:gd name="T58" fmla="*/ 62 w 130"/>
                <a:gd name="T59" fmla="*/ 53 h 130"/>
                <a:gd name="T60" fmla="*/ 57 w 130"/>
                <a:gd name="T61" fmla="*/ 62 h 130"/>
                <a:gd name="T62" fmla="*/ 61 w 130"/>
                <a:gd name="T63" fmla="*/ 69 h 130"/>
                <a:gd name="T64" fmla="*/ 68 w 130"/>
                <a:gd name="T65" fmla="*/ 74 h 130"/>
                <a:gd name="T66" fmla="*/ 82 w 130"/>
                <a:gd name="T67" fmla="*/ 98 h 130"/>
                <a:gd name="T68" fmla="*/ 37 w 130"/>
                <a:gd name="T69" fmla="*/ 130 h 130"/>
                <a:gd name="T70" fmla="*/ 0 w 130"/>
                <a:gd name="T71" fmla="*/ 106 h 130"/>
                <a:gd name="T72" fmla="*/ 14 w 130"/>
                <a:gd name="T73" fmla="*/ 85 h 130"/>
                <a:gd name="T74" fmla="*/ 46 w 130"/>
                <a:gd name="T75" fmla="*/ 77 h 130"/>
                <a:gd name="T76" fmla="*/ 41 w 130"/>
                <a:gd name="T77" fmla="*/ 65 h 130"/>
                <a:gd name="T78" fmla="*/ 43 w 130"/>
                <a:gd name="T79" fmla="*/ 59 h 130"/>
                <a:gd name="T80" fmla="*/ 37 w 130"/>
                <a:gd name="T81" fmla="*/ 59 h 130"/>
                <a:gd name="T82" fmla="*/ 9 w 130"/>
                <a:gd name="T83" fmla="*/ 32 h 130"/>
                <a:gd name="T84" fmla="*/ 20 w 130"/>
                <a:gd name="T85" fmla="*/ 9 h 130"/>
                <a:gd name="T86" fmla="*/ 50 w 130"/>
                <a:gd name="T87" fmla="*/ 0 h 130"/>
                <a:gd name="T88" fmla="*/ 86 w 130"/>
                <a:gd name="T89" fmla="*/ 0 h 130"/>
                <a:gd name="T90" fmla="*/ 75 w 130"/>
                <a:gd name="T91" fmla="*/ 6 h 130"/>
                <a:gd name="T92" fmla="*/ 64 w 130"/>
                <a:gd name="T93" fmla="*/ 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 h="130">
                  <a:moveTo>
                    <a:pt x="57" y="49"/>
                  </a:moveTo>
                  <a:cubicBezTo>
                    <a:pt x="61" y="46"/>
                    <a:pt x="61" y="40"/>
                    <a:pt x="61" y="37"/>
                  </a:cubicBezTo>
                  <a:cubicBezTo>
                    <a:pt x="61" y="25"/>
                    <a:pt x="54" y="6"/>
                    <a:pt x="40" y="6"/>
                  </a:cubicBezTo>
                  <a:cubicBezTo>
                    <a:pt x="35" y="6"/>
                    <a:pt x="30" y="8"/>
                    <a:pt x="28" y="11"/>
                  </a:cubicBezTo>
                  <a:cubicBezTo>
                    <a:pt x="25" y="15"/>
                    <a:pt x="24" y="19"/>
                    <a:pt x="24" y="24"/>
                  </a:cubicBezTo>
                  <a:cubicBezTo>
                    <a:pt x="24" y="35"/>
                    <a:pt x="31" y="54"/>
                    <a:pt x="45" y="54"/>
                  </a:cubicBezTo>
                  <a:cubicBezTo>
                    <a:pt x="50" y="54"/>
                    <a:pt x="54" y="52"/>
                    <a:pt x="57" y="49"/>
                  </a:cubicBezTo>
                  <a:close/>
                  <a:moveTo>
                    <a:pt x="52" y="82"/>
                  </a:moveTo>
                  <a:cubicBezTo>
                    <a:pt x="51" y="82"/>
                    <a:pt x="50" y="82"/>
                    <a:pt x="48" y="82"/>
                  </a:cubicBezTo>
                  <a:cubicBezTo>
                    <a:pt x="46" y="82"/>
                    <a:pt x="37" y="82"/>
                    <a:pt x="30" y="84"/>
                  </a:cubicBezTo>
                  <a:cubicBezTo>
                    <a:pt x="26" y="86"/>
                    <a:pt x="15" y="90"/>
                    <a:pt x="15" y="102"/>
                  </a:cubicBezTo>
                  <a:cubicBezTo>
                    <a:pt x="15" y="114"/>
                    <a:pt x="27" y="123"/>
                    <a:pt x="45" y="123"/>
                  </a:cubicBezTo>
                  <a:cubicBezTo>
                    <a:pt x="62" y="123"/>
                    <a:pt x="70" y="115"/>
                    <a:pt x="70" y="104"/>
                  </a:cubicBezTo>
                  <a:cubicBezTo>
                    <a:pt x="70" y="96"/>
                    <a:pt x="65" y="91"/>
                    <a:pt x="52" y="82"/>
                  </a:cubicBezTo>
                  <a:close/>
                  <a:moveTo>
                    <a:pt x="102" y="65"/>
                  </a:moveTo>
                  <a:cubicBezTo>
                    <a:pt x="83" y="65"/>
                    <a:pt x="83" y="65"/>
                    <a:pt x="83" y="65"/>
                  </a:cubicBezTo>
                  <a:cubicBezTo>
                    <a:pt x="83" y="55"/>
                    <a:pt x="83" y="55"/>
                    <a:pt x="83" y="55"/>
                  </a:cubicBezTo>
                  <a:cubicBezTo>
                    <a:pt x="102" y="55"/>
                    <a:pt x="102" y="55"/>
                    <a:pt x="102" y="55"/>
                  </a:cubicBezTo>
                  <a:cubicBezTo>
                    <a:pt x="102" y="37"/>
                    <a:pt x="102" y="37"/>
                    <a:pt x="102" y="37"/>
                  </a:cubicBezTo>
                  <a:cubicBezTo>
                    <a:pt x="111" y="37"/>
                    <a:pt x="111" y="37"/>
                    <a:pt x="111" y="37"/>
                  </a:cubicBezTo>
                  <a:cubicBezTo>
                    <a:pt x="111" y="55"/>
                    <a:pt x="111" y="55"/>
                    <a:pt x="111" y="55"/>
                  </a:cubicBezTo>
                  <a:cubicBezTo>
                    <a:pt x="130" y="55"/>
                    <a:pt x="130" y="55"/>
                    <a:pt x="130" y="55"/>
                  </a:cubicBezTo>
                  <a:cubicBezTo>
                    <a:pt x="130" y="65"/>
                    <a:pt x="130" y="65"/>
                    <a:pt x="130" y="65"/>
                  </a:cubicBezTo>
                  <a:cubicBezTo>
                    <a:pt x="111" y="65"/>
                    <a:pt x="111" y="65"/>
                    <a:pt x="111" y="65"/>
                  </a:cubicBezTo>
                  <a:cubicBezTo>
                    <a:pt x="111" y="83"/>
                    <a:pt x="111" y="83"/>
                    <a:pt x="111" y="83"/>
                  </a:cubicBezTo>
                  <a:cubicBezTo>
                    <a:pt x="102" y="83"/>
                    <a:pt x="102" y="83"/>
                    <a:pt x="102" y="83"/>
                  </a:cubicBezTo>
                  <a:lnTo>
                    <a:pt x="102" y="65"/>
                  </a:lnTo>
                  <a:close/>
                  <a:moveTo>
                    <a:pt x="64" y="6"/>
                  </a:moveTo>
                  <a:cubicBezTo>
                    <a:pt x="68" y="9"/>
                    <a:pt x="76" y="16"/>
                    <a:pt x="76" y="29"/>
                  </a:cubicBezTo>
                  <a:cubicBezTo>
                    <a:pt x="76" y="42"/>
                    <a:pt x="69" y="48"/>
                    <a:pt x="62" y="53"/>
                  </a:cubicBezTo>
                  <a:cubicBezTo>
                    <a:pt x="60" y="56"/>
                    <a:pt x="57" y="58"/>
                    <a:pt x="57" y="62"/>
                  </a:cubicBezTo>
                  <a:cubicBezTo>
                    <a:pt x="57" y="66"/>
                    <a:pt x="60" y="68"/>
                    <a:pt x="61" y="69"/>
                  </a:cubicBezTo>
                  <a:cubicBezTo>
                    <a:pt x="68" y="74"/>
                    <a:pt x="68" y="74"/>
                    <a:pt x="68" y="74"/>
                  </a:cubicBezTo>
                  <a:cubicBezTo>
                    <a:pt x="75" y="80"/>
                    <a:pt x="82" y="86"/>
                    <a:pt x="82" y="98"/>
                  </a:cubicBezTo>
                  <a:cubicBezTo>
                    <a:pt x="82" y="114"/>
                    <a:pt x="66" y="130"/>
                    <a:pt x="37" y="130"/>
                  </a:cubicBezTo>
                  <a:cubicBezTo>
                    <a:pt x="12" y="130"/>
                    <a:pt x="0" y="118"/>
                    <a:pt x="0" y="106"/>
                  </a:cubicBezTo>
                  <a:cubicBezTo>
                    <a:pt x="0" y="99"/>
                    <a:pt x="3" y="91"/>
                    <a:pt x="14" y="85"/>
                  </a:cubicBezTo>
                  <a:cubicBezTo>
                    <a:pt x="24" y="78"/>
                    <a:pt x="38" y="77"/>
                    <a:pt x="46" y="77"/>
                  </a:cubicBezTo>
                  <a:cubicBezTo>
                    <a:pt x="44" y="74"/>
                    <a:pt x="41" y="71"/>
                    <a:pt x="41" y="65"/>
                  </a:cubicBezTo>
                  <a:cubicBezTo>
                    <a:pt x="41" y="62"/>
                    <a:pt x="42" y="61"/>
                    <a:pt x="43" y="59"/>
                  </a:cubicBezTo>
                  <a:cubicBezTo>
                    <a:pt x="41" y="59"/>
                    <a:pt x="39" y="59"/>
                    <a:pt x="37" y="59"/>
                  </a:cubicBezTo>
                  <a:cubicBezTo>
                    <a:pt x="19" y="59"/>
                    <a:pt x="9" y="46"/>
                    <a:pt x="9" y="32"/>
                  </a:cubicBezTo>
                  <a:cubicBezTo>
                    <a:pt x="9" y="24"/>
                    <a:pt x="12" y="16"/>
                    <a:pt x="20" y="9"/>
                  </a:cubicBezTo>
                  <a:cubicBezTo>
                    <a:pt x="30" y="1"/>
                    <a:pt x="41" y="0"/>
                    <a:pt x="50" y="0"/>
                  </a:cubicBezTo>
                  <a:cubicBezTo>
                    <a:pt x="86" y="0"/>
                    <a:pt x="86" y="0"/>
                    <a:pt x="86" y="0"/>
                  </a:cubicBezTo>
                  <a:cubicBezTo>
                    <a:pt x="75" y="6"/>
                    <a:pt x="75" y="6"/>
                    <a:pt x="75" y="6"/>
                  </a:cubicBezTo>
                  <a:cubicBezTo>
                    <a:pt x="64" y="6"/>
                    <a:pt x="64" y="6"/>
                    <a:pt x="6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grpSp>
      <p:grpSp>
        <p:nvGrpSpPr>
          <p:cNvPr id="7" name="Group 9"/>
          <p:cNvGrpSpPr>
            <a:grpSpLocks noChangeAspect="1"/>
          </p:cNvGrpSpPr>
          <p:nvPr/>
        </p:nvGrpSpPr>
        <p:grpSpPr bwMode="auto">
          <a:xfrm>
            <a:off x="5569118" y="3953240"/>
            <a:ext cx="515028" cy="515938"/>
            <a:chOff x="1587" y="1151"/>
            <a:chExt cx="566" cy="567"/>
          </a:xfrm>
        </p:grpSpPr>
        <p:sp>
          <p:nvSpPr>
            <p:cNvPr id="13" name="Oval 10"/>
            <p:cNvSpPr>
              <a:spLocks noChangeArrowheads="1"/>
            </p:cNvSpPr>
            <p:nvPr/>
          </p:nvSpPr>
          <p:spPr bwMode="auto">
            <a:xfrm>
              <a:off x="1587"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sp>
          <p:nvSpPr>
            <p:cNvPr id="8" name="Freeform 11"/>
            <p:cNvSpPr>
              <a:spLocks noEditPoints="1"/>
            </p:cNvSpPr>
            <p:nvPr/>
          </p:nvSpPr>
          <p:spPr bwMode="auto">
            <a:xfrm>
              <a:off x="1707" y="1272"/>
              <a:ext cx="316" cy="316"/>
            </a:xfrm>
            <a:custGeom>
              <a:avLst/>
              <a:gdLst>
                <a:gd name="T0" fmla="*/ 36 w 134"/>
                <a:gd name="T1" fmla="*/ 46 h 134"/>
                <a:gd name="T2" fmla="*/ 0 w 134"/>
                <a:gd name="T3" fmla="*/ 46 h 134"/>
                <a:gd name="T4" fmla="*/ 0 w 134"/>
                <a:gd name="T5" fmla="*/ 41 h 134"/>
                <a:gd name="T6" fmla="*/ 0 w 134"/>
                <a:gd name="T7" fmla="*/ 41 h 134"/>
                <a:gd name="T8" fmla="*/ 0 w 134"/>
                <a:gd name="T9" fmla="*/ 114 h 134"/>
                <a:gd name="T10" fmla="*/ 20 w 134"/>
                <a:gd name="T11" fmla="*/ 134 h 134"/>
                <a:gd name="T12" fmla="*/ 114 w 134"/>
                <a:gd name="T13" fmla="*/ 134 h 134"/>
                <a:gd name="T14" fmla="*/ 134 w 134"/>
                <a:gd name="T15" fmla="*/ 114 h 134"/>
                <a:gd name="T16" fmla="*/ 134 w 134"/>
                <a:gd name="T17" fmla="*/ 46 h 134"/>
                <a:gd name="T18" fmla="*/ 134 w 134"/>
                <a:gd name="T19" fmla="*/ 46 h 134"/>
                <a:gd name="T20" fmla="*/ 134 w 134"/>
                <a:gd name="T21" fmla="*/ 41 h 134"/>
                <a:gd name="T22" fmla="*/ 94 w 134"/>
                <a:gd name="T23" fmla="*/ 41 h 134"/>
                <a:gd name="T24" fmla="*/ 67 w 134"/>
                <a:gd name="T25" fmla="*/ 27 h 134"/>
                <a:gd name="T26" fmla="*/ 39 w 134"/>
                <a:gd name="T27" fmla="*/ 41 h 134"/>
                <a:gd name="T28" fmla="*/ 0 w 134"/>
                <a:gd name="T29" fmla="*/ 41 h 134"/>
                <a:gd name="T30" fmla="*/ 0 w 134"/>
                <a:gd name="T31" fmla="*/ 20 h 134"/>
                <a:gd name="T32" fmla="*/ 14 w 134"/>
                <a:gd name="T33" fmla="*/ 1 h 134"/>
                <a:gd name="T34" fmla="*/ 14 w 134"/>
                <a:gd name="T35" fmla="*/ 27 h 134"/>
                <a:gd name="T36" fmla="*/ 18 w 134"/>
                <a:gd name="T37" fmla="*/ 27 h 134"/>
                <a:gd name="T38" fmla="*/ 18 w 134"/>
                <a:gd name="T39" fmla="*/ 0 h 134"/>
                <a:gd name="T40" fmla="*/ 18 w 134"/>
                <a:gd name="T41" fmla="*/ 0 h 134"/>
                <a:gd name="T42" fmla="*/ 20 w 134"/>
                <a:gd name="T43" fmla="*/ 0 h 134"/>
                <a:gd name="T44" fmla="*/ 114 w 134"/>
                <a:gd name="T45" fmla="*/ 0 h 134"/>
                <a:gd name="T46" fmla="*/ 134 w 134"/>
                <a:gd name="T47" fmla="*/ 20 h 134"/>
                <a:gd name="T48" fmla="*/ 134 w 134"/>
                <a:gd name="T49" fmla="*/ 46 h 134"/>
                <a:gd name="T50" fmla="*/ 97 w 134"/>
                <a:gd name="T51" fmla="*/ 46 h 134"/>
                <a:gd name="T52" fmla="*/ 101 w 134"/>
                <a:gd name="T53" fmla="*/ 62 h 134"/>
                <a:gd name="T54" fmla="*/ 67 w 134"/>
                <a:gd name="T55" fmla="*/ 97 h 134"/>
                <a:gd name="T56" fmla="*/ 32 w 134"/>
                <a:gd name="T57" fmla="*/ 62 h 134"/>
                <a:gd name="T58" fmla="*/ 36 w 134"/>
                <a:gd name="T59" fmla="*/ 46 h 134"/>
                <a:gd name="T60" fmla="*/ 109 w 134"/>
                <a:gd name="T61" fmla="*/ 9 h 134"/>
                <a:gd name="T62" fmla="*/ 101 w 134"/>
                <a:gd name="T63" fmla="*/ 17 h 134"/>
                <a:gd name="T64" fmla="*/ 101 w 134"/>
                <a:gd name="T65" fmla="*/ 24 h 134"/>
                <a:gd name="T66" fmla="*/ 109 w 134"/>
                <a:gd name="T67" fmla="*/ 32 h 134"/>
                <a:gd name="T68" fmla="*/ 116 w 134"/>
                <a:gd name="T69" fmla="*/ 32 h 134"/>
                <a:gd name="T70" fmla="*/ 124 w 134"/>
                <a:gd name="T71" fmla="*/ 24 h 134"/>
                <a:gd name="T72" fmla="*/ 124 w 134"/>
                <a:gd name="T73" fmla="*/ 17 h 134"/>
                <a:gd name="T74" fmla="*/ 116 w 134"/>
                <a:gd name="T75" fmla="*/ 9 h 134"/>
                <a:gd name="T76" fmla="*/ 109 w 134"/>
                <a:gd name="T77" fmla="*/ 9 h 134"/>
                <a:gd name="T78" fmla="*/ 32 w 134"/>
                <a:gd name="T79" fmla="*/ 0 h 134"/>
                <a:gd name="T80" fmla="*/ 32 w 134"/>
                <a:gd name="T81" fmla="*/ 27 h 134"/>
                <a:gd name="T82" fmla="*/ 37 w 134"/>
                <a:gd name="T83" fmla="*/ 27 h 134"/>
                <a:gd name="T84" fmla="*/ 37 w 134"/>
                <a:gd name="T85" fmla="*/ 0 h 134"/>
                <a:gd name="T86" fmla="*/ 32 w 134"/>
                <a:gd name="T87" fmla="*/ 0 h 134"/>
                <a:gd name="T88" fmla="*/ 23 w 134"/>
                <a:gd name="T89" fmla="*/ 0 h 134"/>
                <a:gd name="T90" fmla="*/ 23 w 134"/>
                <a:gd name="T91" fmla="*/ 27 h 134"/>
                <a:gd name="T92" fmla="*/ 27 w 134"/>
                <a:gd name="T93" fmla="*/ 27 h 134"/>
                <a:gd name="T94" fmla="*/ 27 w 134"/>
                <a:gd name="T95" fmla="*/ 0 h 134"/>
                <a:gd name="T96" fmla="*/ 23 w 134"/>
                <a:gd name="T97" fmla="*/ 0 h 134"/>
                <a:gd name="T98" fmla="*/ 67 w 134"/>
                <a:gd name="T99" fmla="*/ 90 h 134"/>
                <a:gd name="T100" fmla="*/ 94 w 134"/>
                <a:gd name="T101" fmla="*/ 62 h 134"/>
                <a:gd name="T102" fmla="*/ 67 w 134"/>
                <a:gd name="T103" fmla="*/ 34 h 134"/>
                <a:gd name="T104" fmla="*/ 39 w 134"/>
                <a:gd name="T105" fmla="*/ 62 h 134"/>
                <a:gd name="T106" fmla="*/ 67 w 134"/>
                <a:gd name="T107" fmla="*/ 90 h 134"/>
                <a:gd name="T108" fmla="*/ 67 w 134"/>
                <a:gd name="T109" fmla="*/ 81 h 134"/>
                <a:gd name="T110" fmla="*/ 85 w 134"/>
                <a:gd name="T111" fmla="*/ 62 h 134"/>
                <a:gd name="T112" fmla="*/ 67 w 134"/>
                <a:gd name="T113" fmla="*/ 44 h 134"/>
                <a:gd name="T114" fmla="*/ 48 w 134"/>
                <a:gd name="T115" fmla="*/ 62 h 134"/>
                <a:gd name="T116" fmla="*/ 67 w 134"/>
                <a:gd name="T117"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34">
                  <a:moveTo>
                    <a:pt x="36" y="46"/>
                  </a:moveTo>
                  <a:cubicBezTo>
                    <a:pt x="0" y="46"/>
                    <a:pt x="0" y="46"/>
                    <a:pt x="0" y="46"/>
                  </a:cubicBezTo>
                  <a:cubicBezTo>
                    <a:pt x="0" y="41"/>
                    <a:pt x="0" y="41"/>
                    <a:pt x="0" y="41"/>
                  </a:cubicBezTo>
                  <a:cubicBezTo>
                    <a:pt x="0" y="41"/>
                    <a:pt x="0" y="41"/>
                    <a:pt x="0" y="41"/>
                  </a:cubicBezTo>
                  <a:cubicBezTo>
                    <a:pt x="0" y="86"/>
                    <a:pt x="0" y="114"/>
                    <a:pt x="0" y="114"/>
                  </a:cubicBezTo>
                  <a:cubicBezTo>
                    <a:pt x="0" y="134"/>
                    <a:pt x="20" y="134"/>
                    <a:pt x="20" y="134"/>
                  </a:cubicBezTo>
                  <a:cubicBezTo>
                    <a:pt x="114" y="134"/>
                    <a:pt x="114" y="134"/>
                    <a:pt x="114" y="134"/>
                  </a:cubicBezTo>
                  <a:cubicBezTo>
                    <a:pt x="114" y="134"/>
                    <a:pt x="134" y="134"/>
                    <a:pt x="134" y="114"/>
                  </a:cubicBezTo>
                  <a:cubicBezTo>
                    <a:pt x="134" y="46"/>
                    <a:pt x="134" y="46"/>
                    <a:pt x="134" y="46"/>
                  </a:cubicBezTo>
                  <a:cubicBezTo>
                    <a:pt x="134" y="46"/>
                    <a:pt x="134" y="46"/>
                    <a:pt x="134" y="46"/>
                  </a:cubicBezTo>
                  <a:cubicBezTo>
                    <a:pt x="134" y="41"/>
                    <a:pt x="134" y="41"/>
                    <a:pt x="134" y="41"/>
                  </a:cubicBezTo>
                  <a:cubicBezTo>
                    <a:pt x="94" y="41"/>
                    <a:pt x="94" y="41"/>
                    <a:pt x="94" y="41"/>
                  </a:cubicBezTo>
                  <a:cubicBezTo>
                    <a:pt x="88" y="33"/>
                    <a:pt x="78" y="27"/>
                    <a:pt x="67" y="27"/>
                  </a:cubicBezTo>
                  <a:cubicBezTo>
                    <a:pt x="55" y="27"/>
                    <a:pt x="45" y="33"/>
                    <a:pt x="39" y="41"/>
                  </a:cubicBezTo>
                  <a:cubicBezTo>
                    <a:pt x="0" y="41"/>
                    <a:pt x="0" y="41"/>
                    <a:pt x="0" y="41"/>
                  </a:cubicBezTo>
                  <a:cubicBezTo>
                    <a:pt x="0" y="35"/>
                    <a:pt x="0" y="27"/>
                    <a:pt x="0" y="20"/>
                  </a:cubicBezTo>
                  <a:cubicBezTo>
                    <a:pt x="0" y="7"/>
                    <a:pt x="8" y="2"/>
                    <a:pt x="14" y="1"/>
                  </a:cubicBezTo>
                  <a:cubicBezTo>
                    <a:pt x="14" y="27"/>
                    <a:pt x="14" y="27"/>
                    <a:pt x="14" y="27"/>
                  </a:cubicBezTo>
                  <a:cubicBezTo>
                    <a:pt x="18" y="27"/>
                    <a:pt x="18" y="27"/>
                    <a:pt x="18" y="27"/>
                  </a:cubicBezTo>
                  <a:cubicBezTo>
                    <a:pt x="18" y="0"/>
                    <a:pt x="18" y="0"/>
                    <a:pt x="18" y="0"/>
                  </a:cubicBezTo>
                  <a:cubicBezTo>
                    <a:pt x="18" y="0"/>
                    <a:pt x="18" y="0"/>
                    <a:pt x="18" y="0"/>
                  </a:cubicBezTo>
                  <a:cubicBezTo>
                    <a:pt x="19" y="0"/>
                    <a:pt x="20" y="0"/>
                    <a:pt x="20" y="0"/>
                  </a:cubicBezTo>
                  <a:cubicBezTo>
                    <a:pt x="114" y="0"/>
                    <a:pt x="114" y="0"/>
                    <a:pt x="114" y="0"/>
                  </a:cubicBezTo>
                  <a:cubicBezTo>
                    <a:pt x="114" y="0"/>
                    <a:pt x="134" y="0"/>
                    <a:pt x="134" y="20"/>
                  </a:cubicBezTo>
                  <a:cubicBezTo>
                    <a:pt x="134" y="46"/>
                    <a:pt x="134" y="46"/>
                    <a:pt x="134" y="46"/>
                  </a:cubicBezTo>
                  <a:cubicBezTo>
                    <a:pt x="97" y="46"/>
                    <a:pt x="97" y="46"/>
                    <a:pt x="97" y="46"/>
                  </a:cubicBezTo>
                  <a:cubicBezTo>
                    <a:pt x="100" y="51"/>
                    <a:pt x="101" y="56"/>
                    <a:pt x="101" y="62"/>
                  </a:cubicBezTo>
                  <a:cubicBezTo>
                    <a:pt x="101" y="81"/>
                    <a:pt x="86" y="97"/>
                    <a:pt x="67" y="97"/>
                  </a:cubicBezTo>
                  <a:cubicBezTo>
                    <a:pt x="48" y="97"/>
                    <a:pt x="32" y="81"/>
                    <a:pt x="32" y="62"/>
                  </a:cubicBezTo>
                  <a:cubicBezTo>
                    <a:pt x="32" y="56"/>
                    <a:pt x="34" y="51"/>
                    <a:pt x="36" y="46"/>
                  </a:cubicBezTo>
                  <a:close/>
                  <a:moveTo>
                    <a:pt x="109" y="9"/>
                  </a:moveTo>
                  <a:cubicBezTo>
                    <a:pt x="105" y="9"/>
                    <a:pt x="101" y="13"/>
                    <a:pt x="101" y="17"/>
                  </a:cubicBezTo>
                  <a:cubicBezTo>
                    <a:pt x="101" y="24"/>
                    <a:pt x="101" y="24"/>
                    <a:pt x="101" y="24"/>
                  </a:cubicBezTo>
                  <a:cubicBezTo>
                    <a:pt x="101" y="28"/>
                    <a:pt x="105" y="32"/>
                    <a:pt x="109" y="32"/>
                  </a:cubicBezTo>
                  <a:cubicBezTo>
                    <a:pt x="116" y="32"/>
                    <a:pt x="116" y="32"/>
                    <a:pt x="116" y="32"/>
                  </a:cubicBezTo>
                  <a:cubicBezTo>
                    <a:pt x="121" y="32"/>
                    <a:pt x="124" y="28"/>
                    <a:pt x="124" y="24"/>
                  </a:cubicBezTo>
                  <a:cubicBezTo>
                    <a:pt x="124" y="17"/>
                    <a:pt x="124" y="17"/>
                    <a:pt x="124" y="17"/>
                  </a:cubicBezTo>
                  <a:cubicBezTo>
                    <a:pt x="124" y="13"/>
                    <a:pt x="121" y="9"/>
                    <a:pt x="116" y="9"/>
                  </a:cubicBezTo>
                  <a:lnTo>
                    <a:pt x="109" y="9"/>
                  </a:lnTo>
                  <a:close/>
                  <a:moveTo>
                    <a:pt x="32" y="0"/>
                  </a:moveTo>
                  <a:cubicBezTo>
                    <a:pt x="32" y="27"/>
                    <a:pt x="32" y="27"/>
                    <a:pt x="32" y="27"/>
                  </a:cubicBezTo>
                  <a:cubicBezTo>
                    <a:pt x="37" y="27"/>
                    <a:pt x="37" y="27"/>
                    <a:pt x="37" y="27"/>
                  </a:cubicBezTo>
                  <a:cubicBezTo>
                    <a:pt x="37" y="0"/>
                    <a:pt x="37" y="0"/>
                    <a:pt x="37" y="0"/>
                  </a:cubicBezTo>
                  <a:lnTo>
                    <a:pt x="32" y="0"/>
                  </a:lnTo>
                  <a:close/>
                  <a:moveTo>
                    <a:pt x="23" y="0"/>
                  </a:moveTo>
                  <a:cubicBezTo>
                    <a:pt x="23" y="27"/>
                    <a:pt x="23" y="27"/>
                    <a:pt x="23" y="27"/>
                  </a:cubicBezTo>
                  <a:cubicBezTo>
                    <a:pt x="27" y="27"/>
                    <a:pt x="27" y="27"/>
                    <a:pt x="27" y="27"/>
                  </a:cubicBezTo>
                  <a:cubicBezTo>
                    <a:pt x="27" y="0"/>
                    <a:pt x="27" y="0"/>
                    <a:pt x="27" y="0"/>
                  </a:cubicBezTo>
                  <a:lnTo>
                    <a:pt x="23" y="0"/>
                  </a:lnTo>
                  <a:close/>
                  <a:moveTo>
                    <a:pt x="67" y="90"/>
                  </a:moveTo>
                  <a:cubicBezTo>
                    <a:pt x="82" y="90"/>
                    <a:pt x="94" y="77"/>
                    <a:pt x="94" y="62"/>
                  </a:cubicBezTo>
                  <a:cubicBezTo>
                    <a:pt x="94" y="47"/>
                    <a:pt x="82" y="34"/>
                    <a:pt x="67" y="34"/>
                  </a:cubicBezTo>
                  <a:cubicBezTo>
                    <a:pt x="51" y="34"/>
                    <a:pt x="39" y="47"/>
                    <a:pt x="39" y="62"/>
                  </a:cubicBezTo>
                  <a:cubicBezTo>
                    <a:pt x="39" y="77"/>
                    <a:pt x="51" y="90"/>
                    <a:pt x="67" y="90"/>
                  </a:cubicBezTo>
                  <a:close/>
                  <a:moveTo>
                    <a:pt x="67" y="81"/>
                  </a:moveTo>
                  <a:cubicBezTo>
                    <a:pt x="77" y="81"/>
                    <a:pt x="85" y="72"/>
                    <a:pt x="85" y="62"/>
                  </a:cubicBezTo>
                  <a:cubicBezTo>
                    <a:pt x="85" y="52"/>
                    <a:pt x="77" y="44"/>
                    <a:pt x="67" y="44"/>
                  </a:cubicBezTo>
                  <a:cubicBezTo>
                    <a:pt x="56" y="44"/>
                    <a:pt x="48" y="52"/>
                    <a:pt x="48" y="62"/>
                  </a:cubicBezTo>
                  <a:cubicBezTo>
                    <a:pt x="48" y="72"/>
                    <a:pt x="56" y="81"/>
                    <a:pt x="67"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grpSp>
      <p:sp>
        <p:nvSpPr>
          <p:cNvPr id="23" name="矩形 22"/>
          <p:cNvSpPr/>
          <p:nvPr/>
        </p:nvSpPr>
        <p:spPr>
          <a:xfrm>
            <a:off x="1167770" y="2108697"/>
            <a:ext cx="9592129" cy="1323439"/>
          </a:xfrm>
          <a:prstGeom prst="rect">
            <a:avLst/>
          </a:prstGeom>
        </p:spPr>
        <p:txBody>
          <a:bodyPr wrap="square">
            <a:spAutoFit/>
          </a:bodyPr>
          <a:lstStyle/>
          <a:p>
            <a:r>
              <a:rPr lang="en-US" altLang="zh-CN" sz="2000" b="1" dirty="0">
                <a:solidFill>
                  <a:srgbClr val="465E3C"/>
                </a:solidFill>
                <a:latin typeface="+mn-lt"/>
                <a:cs typeface="+mn-ea"/>
                <a:sym typeface="+mn-lt"/>
              </a:rPr>
              <a:t>The combination of Confucianism and the new European thought formed since the Italian Renaissance has become an important ideological source of enlightenment, the leading spirit of the development of modern European history.</a:t>
            </a:r>
            <a:endParaRPr lang="zh-CN" altLang="en-US" sz="2000" b="1" dirty="0">
              <a:solidFill>
                <a:srgbClr val="465E3C"/>
              </a:solidFill>
              <a:latin typeface="+mn-lt"/>
              <a:cs typeface="+mn-ea"/>
              <a:sym typeface="+mn-lt"/>
            </a:endParaRPr>
          </a:p>
        </p:txBody>
      </p:sp>
      <p:sp>
        <p:nvSpPr>
          <p:cNvPr id="31" name="矩形 30"/>
          <p:cNvSpPr/>
          <p:nvPr/>
        </p:nvSpPr>
        <p:spPr>
          <a:xfrm>
            <a:off x="1167770" y="4696034"/>
            <a:ext cx="7909555" cy="1446550"/>
          </a:xfrm>
          <a:prstGeom prst="rect">
            <a:avLst/>
          </a:prstGeom>
        </p:spPr>
        <p:txBody>
          <a:bodyPr wrap="square">
            <a:spAutoFit/>
          </a:bodyPr>
          <a:lstStyle/>
          <a:p>
            <a:pPr algn="just"/>
            <a:r>
              <a:rPr lang="en-US" altLang="zh-CN" sz="2800" b="1" dirty="0">
                <a:solidFill>
                  <a:srgbClr val="465E3C"/>
                </a:solidFill>
                <a:latin typeface="+mn-lt"/>
                <a:cs typeface="+mn-ea"/>
                <a:sym typeface="+mn-lt"/>
              </a:rPr>
              <a:t>Voltaire</a:t>
            </a:r>
            <a:r>
              <a:rPr lang="zh-CN" altLang="en-US" sz="2800" b="1" dirty="0">
                <a:solidFill>
                  <a:srgbClr val="465E3C"/>
                </a:solidFill>
                <a:latin typeface="+mn-lt"/>
                <a:cs typeface="+mn-ea"/>
                <a:sym typeface="+mn-lt"/>
              </a:rPr>
              <a:t>（伏尔泰）</a:t>
            </a:r>
            <a:r>
              <a:rPr lang="en-US" altLang="zh-CN" sz="2000" b="1" dirty="0">
                <a:solidFill>
                  <a:srgbClr val="465E3C"/>
                </a:solidFill>
                <a:latin typeface="+mn-lt"/>
                <a:cs typeface="+mn-ea"/>
                <a:sym typeface="+mn-lt"/>
              </a:rPr>
              <a:t>, the leader of the French Enlightenment. He regards Chinese Confucianism as an ideological weapon against European monarchy under theocracy.</a:t>
            </a:r>
            <a:endParaRPr lang="zh-CN" altLang="en-US" sz="2000" b="1" dirty="0">
              <a:solidFill>
                <a:srgbClr val="465E3C"/>
              </a:solidFill>
              <a:latin typeface="+mn-lt"/>
              <a:cs typeface="+mn-ea"/>
              <a:sym typeface="+mn-lt"/>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3000"/>
                            </p:stCondLst>
                            <p:childTnLst>
                              <p:par>
                                <p:cTn id="23" presetID="12" presetClass="entr" presetSubtype="4" fill="hold" grpId="0" nodeType="afterEffect">
                                  <p:stCondLst>
                                    <p:cond delay="0"/>
                                  </p:stCondLst>
                                  <p:childTnLst>
                                    <p:set>
                                      <p:cBhvr>
                                        <p:cTn id="24" dur="1000" fill="hold">
                                          <p:stCondLst>
                                            <p:cond delay="0"/>
                                          </p:stCondLst>
                                        </p:cTn>
                                        <p:tgtEl>
                                          <p:spTgt spid="23"/>
                                        </p:tgtEl>
                                        <p:attrNameLst>
                                          <p:attrName>style.visibility</p:attrName>
                                        </p:attrNameLst>
                                      </p:cBhvr>
                                      <p:to>
                                        <p:strVal val="visible"/>
                                      </p:to>
                                    </p:set>
                                    <p:anim calcmode="lin" valueType="num">
                                      <p:cBhvr additive="base">
                                        <p:cTn id="25" dur="1000"/>
                                        <p:tgtEl>
                                          <p:spTgt spid="23"/>
                                        </p:tgtEl>
                                        <p:attrNameLst>
                                          <p:attrName>ppt_y</p:attrName>
                                        </p:attrNameLst>
                                      </p:cBhvr>
                                      <p:tavLst>
                                        <p:tav tm="0">
                                          <p:val>
                                            <p:strVal val="#ppt_y+#ppt_h*1.125000"/>
                                          </p:val>
                                        </p:tav>
                                        <p:tav tm="100000">
                                          <p:val>
                                            <p:strVal val="#ppt_y"/>
                                          </p:val>
                                        </p:tav>
                                      </p:tavLst>
                                    </p:anim>
                                    <p:animEffect transition="in" filter="wipe(up)">
                                      <p:cBhvr>
                                        <p:cTn id="26" dur="1000"/>
                                        <p:tgtEl>
                                          <p:spTgt spid="23"/>
                                        </p:tgtEl>
                                      </p:cBhvr>
                                    </p:animEffect>
                                  </p:childTnLst>
                                </p:cTn>
                              </p:par>
                            </p:childTnLst>
                          </p:cTn>
                        </p:par>
                        <p:par>
                          <p:cTn id="27" fill="hold">
                            <p:stCondLst>
                              <p:cond delay="4000"/>
                            </p:stCondLst>
                            <p:childTnLst>
                              <p:par>
                                <p:cTn id="28" presetID="53" presetClass="entr" presetSubtype="16" fill="hold" nodeType="afterEffect">
                                  <p:stCondLst>
                                    <p:cond delay="0"/>
                                  </p:stCondLst>
                                  <p:childTnLst>
                                    <p:set>
                                      <p:cBhvr>
                                        <p:cTn id="29" dur="1000"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Effect transition="in" filter="fade">
                                      <p:cBhvr>
                                        <p:cTn id="32" dur="1000"/>
                                        <p:tgtEl>
                                          <p:spTgt spid="7"/>
                                        </p:tgtEl>
                                      </p:cBhvr>
                                    </p:animEffect>
                                  </p:childTnLst>
                                </p:cTn>
                              </p:par>
                            </p:childTnLst>
                          </p:cTn>
                        </p:par>
                        <p:par>
                          <p:cTn id="33" fill="hold">
                            <p:stCondLst>
                              <p:cond delay="5000"/>
                            </p:stCondLst>
                            <p:childTnLst>
                              <p:par>
                                <p:cTn id="34" presetID="12" presetClass="entr" presetSubtype="4" fill="hold" grpId="0" nodeType="afterEffect">
                                  <p:stCondLst>
                                    <p:cond delay="0"/>
                                  </p:stCondLst>
                                  <p:childTnLst>
                                    <p:set>
                                      <p:cBhvr>
                                        <p:cTn id="35" dur="1000" fill="hold">
                                          <p:stCondLst>
                                            <p:cond delay="0"/>
                                          </p:stCondLst>
                                        </p:cTn>
                                        <p:tgtEl>
                                          <p:spTgt spid="31"/>
                                        </p:tgtEl>
                                        <p:attrNameLst>
                                          <p:attrName>style.visibility</p:attrName>
                                        </p:attrNameLst>
                                      </p:cBhvr>
                                      <p:to>
                                        <p:strVal val="visible"/>
                                      </p:to>
                                    </p:set>
                                    <p:anim calcmode="lin" valueType="num">
                                      <p:cBhvr additive="base">
                                        <p:cTn id="36" dur="1000"/>
                                        <p:tgtEl>
                                          <p:spTgt spid="31"/>
                                        </p:tgtEl>
                                        <p:attrNameLst>
                                          <p:attrName>ppt_y</p:attrName>
                                        </p:attrNameLst>
                                      </p:cBhvr>
                                      <p:tavLst>
                                        <p:tav tm="0">
                                          <p:val>
                                            <p:strVal val="#ppt_y+#ppt_h*1.125000"/>
                                          </p:val>
                                        </p:tav>
                                        <p:tav tm="100000">
                                          <p:val>
                                            <p:strVal val="#ppt_y"/>
                                          </p:val>
                                        </p:tav>
                                      </p:tavLst>
                                    </p:anim>
                                    <p:animEffect transition="in" filter="wipe(up)">
                                      <p:cBhvr>
                                        <p:cTn id="37" dur="1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wheel(1)">
                                      <p:cBhvr>
                                        <p:cTn id="4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23"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5600" y="286385"/>
            <a:ext cx="147320" cy="437515"/>
          </a:xfrm>
          <a:prstGeom prst="rect">
            <a:avLst/>
          </a:prstGeom>
          <a:solidFill>
            <a:srgbClr val="465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65E3C"/>
              </a:solidFill>
              <a:cs typeface="+mn-ea"/>
              <a:sym typeface="+mn-lt"/>
            </a:endParaRPr>
          </a:p>
        </p:txBody>
      </p:sp>
      <p:sp>
        <p:nvSpPr>
          <p:cNvPr id="2" name="文本框 1"/>
          <p:cNvSpPr txBox="1"/>
          <p:nvPr/>
        </p:nvSpPr>
        <p:spPr>
          <a:xfrm>
            <a:off x="502920" y="306070"/>
            <a:ext cx="2961640" cy="830997"/>
          </a:xfrm>
          <a:prstGeom prst="rect">
            <a:avLst/>
          </a:prstGeom>
          <a:noFill/>
        </p:spPr>
        <p:txBody>
          <a:bodyPr wrap="square" rtlCol="0">
            <a:spAutoFit/>
          </a:bodyPr>
          <a:lstStyle/>
          <a:p>
            <a:r>
              <a:rPr lang="en-US" altLang="zh-CN" sz="2400" dirty="0">
                <a:solidFill>
                  <a:srgbClr val="465E3C"/>
                </a:solidFill>
                <a:cs typeface="+mn-ea"/>
                <a:sym typeface="+mn-lt"/>
              </a:rPr>
              <a:t>Chinese Philosophy </a:t>
            </a:r>
          </a:p>
          <a:p>
            <a:endParaRPr lang="zh-CN" altLang="en-US" sz="2400" dirty="0">
              <a:solidFill>
                <a:srgbClr val="465E3C"/>
              </a:solidFill>
              <a:latin typeface="+mn-lt"/>
              <a:cs typeface="+mn-ea"/>
              <a:sym typeface="+mn-lt"/>
            </a:endParaRPr>
          </a:p>
        </p:txBody>
      </p:sp>
      <p:pic>
        <p:nvPicPr>
          <p:cNvPr id="9" name="图片 8" descr="边框 9复的"/>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9715" y="-60325"/>
            <a:ext cx="1988185" cy="2499360"/>
          </a:xfrm>
          <a:prstGeom prst="rect">
            <a:avLst/>
          </a:prstGeom>
        </p:spPr>
      </p:pic>
      <p:grpSp>
        <p:nvGrpSpPr>
          <p:cNvPr id="17" name="Group 24"/>
          <p:cNvGrpSpPr>
            <a:grpSpLocks noChangeAspect="1"/>
          </p:cNvGrpSpPr>
          <p:nvPr/>
        </p:nvGrpSpPr>
        <p:grpSpPr bwMode="auto">
          <a:xfrm>
            <a:off x="5800619" y="1192274"/>
            <a:ext cx="515028" cy="515938"/>
            <a:chOff x="4516" y="1151"/>
            <a:chExt cx="566" cy="567"/>
          </a:xfrm>
        </p:grpSpPr>
        <p:sp>
          <p:nvSpPr>
            <p:cNvPr id="18" name="Oval 25"/>
            <p:cNvSpPr>
              <a:spLocks noChangeArrowheads="1"/>
            </p:cNvSpPr>
            <p:nvPr/>
          </p:nvSpPr>
          <p:spPr bwMode="auto">
            <a:xfrm>
              <a:off x="4516"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sp>
          <p:nvSpPr>
            <p:cNvPr id="19" name="Freeform 26"/>
            <p:cNvSpPr>
              <a:spLocks noEditPoints="1"/>
            </p:cNvSpPr>
            <p:nvPr/>
          </p:nvSpPr>
          <p:spPr bwMode="auto">
            <a:xfrm>
              <a:off x="4625" y="1260"/>
              <a:ext cx="349" cy="349"/>
            </a:xfrm>
            <a:custGeom>
              <a:avLst/>
              <a:gdLst>
                <a:gd name="T0" fmla="*/ 0 w 148"/>
                <a:gd name="T1" fmla="*/ 95 h 148"/>
                <a:gd name="T2" fmla="*/ 121 w 148"/>
                <a:gd name="T3" fmla="*/ 148 h 148"/>
                <a:gd name="T4" fmla="*/ 121 w 148"/>
                <a:gd name="T5" fmla="*/ 69 h 148"/>
                <a:gd name="T6" fmla="*/ 36 w 148"/>
                <a:gd name="T7" fmla="*/ 132 h 148"/>
                <a:gd name="T8" fmla="*/ 19 w 148"/>
                <a:gd name="T9" fmla="*/ 90 h 148"/>
                <a:gd name="T10" fmla="*/ 46 w 148"/>
                <a:gd name="T11" fmla="*/ 90 h 148"/>
                <a:gd name="T12" fmla="*/ 61 w 148"/>
                <a:gd name="T13" fmla="*/ 130 h 148"/>
                <a:gd name="T14" fmla="*/ 48 w 148"/>
                <a:gd name="T15" fmla="*/ 133 h 148"/>
                <a:gd name="T16" fmla="*/ 54 w 148"/>
                <a:gd name="T17" fmla="*/ 98 h 148"/>
                <a:gd name="T18" fmla="*/ 56 w 148"/>
                <a:gd name="T19" fmla="*/ 128 h 148"/>
                <a:gd name="T20" fmla="*/ 61 w 148"/>
                <a:gd name="T21" fmla="*/ 98 h 148"/>
                <a:gd name="T22" fmla="*/ 101 w 148"/>
                <a:gd name="T23" fmla="*/ 126 h 148"/>
                <a:gd name="T24" fmla="*/ 88 w 148"/>
                <a:gd name="T25" fmla="*/ 134 h 148"/>
                <a:gd name="T26" fmla="*/ 77 w 148"/>
                <a:gd name="T27" fmla="*/ 134 h 148"/>
                <a:gd name="T28" fmla="*/ 85 w 148"/>
                <a:gd name="T29" fmla="*/ 101 h 148"/>
                <a:gd name="T30" fmla="*/ 99 w 148"/>
                <a:gd name="T31" fmla="*/ 99 h 148"/>
                <a:gd name="T32" fmla="*/ 129 w 148"/>
                <a:gd name="T33" fmla="*/ 116 h 148"/>
                <a:gd name="T34" fmla="*/ 115 w 148"/>
                <a:gd name="T35" fmla="*/ 127 h 148"/>
                <a:gd name="T36" fmla="*/ 121 w 148"/>
                <a:gd name="T37" fmla="*/ 123 h 148"/>
                <a:gd name="T38" fmla="*/ 129 w 148"/>
                <a:gd name="T39" fmla="*/ 123 h 148"/>
                <a:gd name="T40" fmla="*/ 110 w 148"/>
                <a:gd name="T41" fmla="*/ 131 h 148"/>
                <a:gd name="T42" fmla="*/ 110 w 148"/>
                <a:gd name="T43" fmla="*/ 99 h 148"/>
                <a:gd name="T44" fmla="*/ 129 w 148"/>
                <a:gd name="T45" fmla="*/ 107 h 148"/>
                <a:gd name="T46" fmla="*/ 115 w 148"/>
                <a:gd name="T47" fmla="*/ 104 h 148"/>
                <a:gd name="T48" fmla="*/ 121 w 148"/>
                <a:gd name="T49" fmla="*/ 111 h 148"/>
                <a:gd name="T50" fmla="*/ 118 w 148"/>
                <a:gd name="T51" fmla="*/ 103 h 148"/>
                <a:gd name="T52" fmla="*/ 85 w 148"/>
                <a:gd name="T53" fmla="*/ 105 h 148"/>
                <a:gd name="T54" fmla="*/ 88 w 148"/>
                <a:gd name="T55" fmla="*/ 129 h 148"/>
                <a:gd name="T56" fmla="*/ 93 w 148"/>
                <a:gd name="T57" fmla="*/ 107 h 148"/>
                <a:gd name="T58" fmla="*/ 97 w 148"/>
                <a:gd name="T59" fmla="*/ 60 h 148"/>
                <a:gd name="T60" fmla="*/ 107 w 148"/>
                <a:gd name="T61" fmla="*/ 60 h 148"/>
                <a:gd name="T62" fmla="*/ 107 w 148"/>
                <a:gd name="T63" fmla="*/ 18 h 148"/>
                <a:gd name="T64" fmla="*/ 102 w 148"/>
                <a:gd name="T65" fmla="*/ 53 h 148"/>
                <a:gd name="T66" fmla="*/ 100 w 148"/>
                <a:gd name="T67" fmla="*/ 18 h 148"/>
                <a:gd name="T68" fmla="*/ 93 w 148"/>
                <a:gd name="T69" fmla="*/ 59 h 148"/>
                <a:gd name="T70" fmla="*/ 82 w 148"/>
                <a:gd name="T71" fmla="*/ 58 h 148"/>
                <a:gd name="T72" fmla="*/ 82 w 148"/>
                <a:gd name="T73" fmla="*/ 20 h 148"/>
                <a:gd name="T74" fmla="*/ 61 w 148"/>
                <a:gd name="T75" fmla="*/ 28 h 148"/>
                <a:gd name="T76" fmla="*/ 73 w 148"/>
                <a:gd name="T77" fmla="*/ 61 h 148"/>
                <a:gd name="T78" fmla="*/ 73 w 148"/>
                <a:gd name="T79" fmla="*/ 24 h 148"/>
                <a:gd name="T80" fmla="*/ 76 w 148"/>
                <a:gd name="T81" fmla="*/ 50 h 148"/>
                <a:gd name="T82" fmla="*/ 70 w 148"/>
                <a:gd name="T83" fmla="*/ 53 h 148"/>
                <a:gd name="T84" fmla="*/ 39 w 148"/>
                <a:gd name="T85" fmla="*/ 60 h 148"/>
                <a:gd name="T86" fmla="*/ 60 w 148"/>
                <a:gd name="T87" fmla="*/ 0 h 148"/>
                <a:gd name="T88" fmla="*/ 44 w 148"/>
                <a:gd name="T89" fmla="*/ 23 h 148"/>
                <a:gd name="T90" fmla="*/ 39 w 148"/>
                <a:gd name="T91" fmla="*/ 3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48">
                  <a:moveTo>
                    <a:pt x="121" y="69"/>
                  </a:moveTo>
                  <a:cubicBezTo>
                    <a:pt x="27" y="69"/>
                    <a:pt x="27" y="69"/>
                    <a:pt x="27" y="69"/>
                  </a:cubicBezTo>
                  <a:cubicBezTo>
                    <a:pt x="12" y="69"/>
                    <a:pt x="0" y="80"/>
                    <a:pt x="0" y="95"/>
                  </a:cubicBezTo>
                  <a:cubicBezTo>
                    <a:pt x="0" y="121"/>
                    <a:pt x="0" y="121"/>
                    <a:pt x="0" y="121"/>
                  </a:cubicBezTo>
                  <a:cubicBezTo>
                    <a:pt x="0" y="136"/>
                    <a:pt x="12" y="148"/>
                    <a:pt x="27" y="148"/>
                  </a:cubicBezTo>
                  <a:cubicBezTo>
                    <a:pt x="121" y="148"/>
                    <a:pt x="121" y="148"/>
                    <a:pt x="121" y="148"/>
                  </a:cubicBezTo>
                  <a:cubicBezTo>
                    <a:pt x="136" y="148"/>
                    <a:pt x="148" y="136"/>
                    <a:pt x="148" y="121"/>
                  </a:cubicBezTo>
                  <a:cubicBezTo>
                    <a:pt x="148" y="95"/>
                    <a:pt x="148" y="95"/>
                    <a:pt x="148" y="95"/>
                  </a:cubicBezTo>
                  <a:cubicBezTo>
                    <a:pt x="148" y="81"/>
                    <a:pt x="136" y="69"/>
                    <a:pt x="121" y="69"/>
                  </a:cubicBezTo>
                  <a:close/>
                  <a:moveTo>
                    <a:pt x="46" y="90"/>
                  </a:moveTo>
                  <a:cubicBezTo>
                    <a:pt x="36" y="90"/>
                    <a:pt x="36" y="90"/>
                    <a:pt x="36" y="90"/>
                  </a:cubicBezTo>
                  <a:cubicBezTo>
                    <a:pt x="36" y="132"/>
                    <a:pt x="36" y="132"/>
                    <a:pt x="36" y="132"/>
                  </a:cubicBezTo>
                  <a:cubicBezTo>
                    <a:pt x="28" y="132"/>
                    <a:pt x="28" y="132"/>
                    <a:pt x="28" y="132"/>
                  </a:cubicBezTo>
                  <a:cubicBezTo>
                    <a:pt x="28" y="90"/>
                    <a:pt x="28" y="90"/>
                    <a:pt x="28" y="90"/>
                  </a:cubicBezTo>
                  <a:cubicBezTo>
                    <a:pt x="19" y="90"/>
                    <a:pt x="19" y="90"/>
                    <a:pt x="19" y="90"/>
                  </a:cubicBezTo>
                  <a:cubicBezTo>
                    <a:pt x="19" y="83"/>
                    <a:pt x="19" y="83"/>
                    <a:pt x="19" y="83"/>
                  </a:cubicBezTo>
                  <a:cubicBezTo>
                    <a:pt x="46" y="83"/>
                    <a:pt x="46" y="83"/>
                    <a:pt x="46" y="83"/>
                  </a:cubicBezTo>
                  <a:lnTo>
                    <a:pt x="46" y="90"/>
                  </a:lnTo>
                  <a:close/>
                  <a:moveTo>
                    <a:pt x="69" y="134"/>
                  </a:moveTo>
                  <a:cubicBezTo>
                    <a:pt x="61" y="134"/>
                    <a:pt x="61" y="134"/>
                    <a:pt x="61" y="134"/>
                  </a:cubicBezTo>
                  <a:cubicBezTo>
                    <a:pt x="61" y="130"/>
                    <a:pt x="61" y="130"/>
                    <a:pt x="61" y="130"/>
                  </a:cubicBezTo>
                  <a:cubicBezTo>
                    <a:pt x="59" y="131"/>
                    <a:pt x="58" y="133"/>
                    <a:pt x="56" y="133"/>
                  </a:cubicBezTo>
                  <a:cubicBezTo>
                    <a:pt x="55" y="134"/>
                    <a:pt x="53" y="134"/>
                    <a:pt x="52" y="134"/>
                  </a:cubicBezTo>
                  <a:cubicBezTo>
                    <a:pt x="50" y="134"/>
                    <a:pt x="49" y="134"/>
                    <a:pt x="48" y="133"/>
                  </a:cubicBezTo>
                  <a:cubicBezTo>
                    <a:pt x="47" y="132"/>
                    <a:pt x="47" y="130"/>
                    <a:pt x="47" y="128"/>
                  </a:cubicBezTo>
                  <a:cubicBezTo>
                    <a:pt x="47" y="98"/>
                    <a:pt x="47" y="98"/>
                    <a:pt x="47" y="98"/>
                  </a:cubicBezTo>
                  <a:cubicBezTo>
                    <a:pt x="54" y="98"/>
                    <a:pt x="54" y="98"/>
                    <a:pt x="54" y="98"/>
                  </a:cubicBezTo>
                  <a:cubicBezTo>
                    <a:pt x="54" y="126"/>
                    <a:pt x="54" y="126"/>
                    <a:pt x="54" y="126"/>
                  </a:cubicBezTo>
                  <a:cubicBezTo>
                    <a:pt x="54" y="126"/>
                    <a:pt x="54" y="127"/>
                    <a:pt x="55" y="127"/>
                  </a:cubicBezTo>
                  <a:cubicBezTo>
                    <a:pt x="55" y="128"/>
                    <a:pt x="56" y="128"/>
                    <a:pt x="56" y="128"/>
                  </a:cubicBezTo>
                  <a:cubicBezTo>
                    <a:pt x="57" y="128"/>
                    <a:pt x="58" y="128"/>
                    <a:pt x="59" y="127"/>
                  </a:cubicBezTo>
                  <a:cubicBezTo>
                    <a:pt x="59" y="127"/>
                    <a:pt x="60" y="126"/>
                    <a:pt x="61" y="125"/>
                  </a:cubicBezTo>
                  <a:cubicBezTo>
                    <a:pt x="61" y="98"/>
                    <a:pt x="61" y="98"/>
                    <a:pt x="61" y="98"/>
                  </a:cubicBezTo>
                  <a:cubicBezTo>
                    <a:pt x="69" y="98"/>
                    <a:pt x="69" y="98"/>
                    <a:pt x="69" y="98"/>
                  </a:cubicBezTo>
                  <a:cubicBezTo>
                    <a:pt x="69" y="134"/>
                    <a:pt x="69" y="134"/>
                    <a:pt x="69" y="134"/>
                  </a:cubicBezTo>
                  <a:close/>
                  <a:moveTo>
                    <a:pt x="101" y="126"/>
                  </a:moveTo>
                  <a:cubicBezTo>
                    <a:pt x="101" y="128"/>
                    <a:pt x="101" y="130"/>
                    <a:pt x="99" y="131"/>
                  </a:cubicBezTo>
                  <a:cubicBezTo>
                    <a:pt x="98" y="133"/>
                    <a:pt x="96" y="134"/>
                    <a:pt x="94" y="134"/>
                  </a:cubicBezTo>
                  <a:cubicBezTo>
                    <a:pt x="93" y="134"/>
                    <a:pt x="89" y="134"/>
                    <a:pt x="88" y="134"/>
                  </a:cubicBezTo>
                  <a:cubicBezTo>
                    <a:pt x="87" y="133"/>
                    <a:pt x="86" y="132"/>
                    <a:pt x="85" y="131"/>
                  </a:cubicBezTo>
                  <a:cubicBezTo>
                    <a:pt x="85" y="134"/>
                    <a:pt x="85" y="134"/>
                    <a:pt x="85" y="134"/>
                  </a:cubicBezTo>
                  <a:cubicBezTo>
                    <a:pt x="77" y="134"/>
                    <a:pt x="77" y="134"/>
                    <a:pt x="77" y="134"/>
                  </a:cubicBezTo>
                  <a:cubicBezTo>
                    <a:pt x="77" y="84"/>
                    <a:pt x="77" y="84"/>
                    <a:pt x="77" y="84"/>
                  </a:cubicBezTo>
                  <a:cubicBezTo>
                    <a:pt x="85" y="84"/>
                    <a:pt x="85" y="84"/>
                    <a:pt x="85" y="84"/>
                  </a:cubicBezTo>
                  <a:cubicBezTo>
                    <a:pt x="85" y="101"/>
                    <a:pt x="85" y="101"/>
                    <a:pt x="85" y="101"/>
                  </a:cubicBezTo>
                  <a:cubicBezTo>
                    <a:pt x="86" y="100"/>
                    <a:pt x="87" y="99"/>
                    <a:pt x="88" y="98"/>
                  </a:cubicBezTo>
                  <a:cubicBezTo>
                    <a:pt x="89" y="98"/>
                    <a:pt x="92" y="97"/>
                    <a:pt x="94" y="97"/>
                  </a:cubicBezTo>
                  <a:cubicBezTo>
                    <a:pt x="96" y="97"/>
                    <a:pt x="98" y="97"/>
                    <a:pt x="99" y="99"/>
                  </a:cubicBezTo>
                  <a:cubicBezTo>
                    <a:pt x="100" y="100"/>
                    <a:pt x="101" y="103"/>
                    <a:pt x="101" y="106"/>
                  </a:cubicBezTo>
                  <a:cubicBezTo>
                    <a:pt x="101" y="126"/>
                    <a:pt x="101" y="126"/>
                    <a:pt x="101" y="126"/>
                  </a:cubicBezTo>
                  <a:close/>
                  <a:moveTo>
                    <a:pt x="129" y="116"/>
                  </a:moveTo>
                  <a:cubicBezTo>
                    <a:pt x="115" y="116"/>
                    <a:pt x="115" y="116"/>
                    <a:pt x="115" y="116"/>
                  </a:cubicBezTo>
                  <a:cubicBezTo>
                    <a:pt x="115" y="123"/>
                    <a:pt x="115" y="123"/>
                    <a:pt x="115" y="123"/>
                  </a:cubicBezTo>
                  <a:cubicBezTo>
                    <a:pt x="115" y="125"/>
                    <a:pt x="115" y="126"/>
                    <a:pt x="115" y="127"/>
                  </a:cubicBezTo>
                  <a:cubicBezTo>
                    <a:pt x="116" y="128"/>
                    <a:pt x="117" y="128"/>
                    <a:pt x="118" y="128"/>
                  </a:cubicBezTo>
                  <a:cubicBezTo>
                    <a:pt x="119" y="128"/>
                    <a:pt x="120" y="128"/>
                    <a:pt x="121" y="127"/>
                  </a:cubicBezTo>
                  <a:cubicBezTo>
                    <a:pt x="121" y="126"/>
                    <a:pt x="121" y="125"/>
                    <a:pt x="121" y="123"/>
                  </a:cubicBezTo>
                  <a:cubicBezTo>
                    <a:pt x="121" y="121"/>
                    <a:pt x="121" y="121"/>
                    <a:pt x="121" y="121"/>
                  </a:cubicBezTo>
                  <a:cubicBezTo>
                    <a:pt x="129" y="121"/>
                    <a:pt x="129" y="121"/>
                    <a:pt x="129" y="121"/>
                  </a:cubicBezTo>
                  <a:cubicBezTo>
                    <a:pt x="129" y="123"/>
                    <a:pt x="129" y="123"/>
                    <a:pt x="129" y="123"/>
                  </a:cubicBezTo>
                  <a:cubicBezTo>
                    <a:pt x="129" y="127"/>
                    <a:pt x="128" y="130"/>
                    <a:pt x="126" y="132"/>
                  </a:cubicBezTo>
                  <a:cubicBezTo>
                    <a:pt x="124" y="133"/>
                    <a:pt x="122" y="134"/>
                    <a:pt x="118" y="134"/>
                  </a:cubicBezTo>
                  <a:cubicBezTo>
                    <a:pt x="114" y="134"/>
                    <a:pt x="111" y="133"/>
                    <a:pt x="110" y="131"/>
                  </a:cubicBezTo>
                  <a:cubicBezTo>
                    <a:pt x="108" y="129"/>
                    <a:pt x="107" y="127"/>
                    <a:pt x="107" y="123"/>
                  </a:cubicBezTo>
                  <a:cubicBezTo>
                    <a:pt x="107" y="107"/>
                    <a:pt x="107" y="107"/>
                    <a:pt x="107" y="107"/>
                  </a:cubicBezTo>
                  <a:cubicBezTo>
                    <a:pt x="107" y="104"/>
                    <a:pt x="108" y="101"/>
                    <a:pt x="110" y="99"/>
                  </a:cubicBezTo>
                  <a:cubicBezTo>
                    <a:pt x="112" y="97"/>
                    <a:pt x="115" y="96"/>
                    <a:pt x="118" y="96"/>
                  </a:cubicBezTo>
                  <a:cubicBezTo>
                    <a:pt x="122" y="96"/>
                    <a:pt x="125" y="97"/>
                    <a:pt x="126" y="99"/>
                  </a:cubicBezTo>
                  <a:cubicBezTo>
                    <a:pt x="128" y="101"/>
                    <a:pt x="129" y="104"/>
                    <a:pt x="129" y="107"/>
                  </a:cubicBezTo>
                  <a:cubicBezTo>
                    <a:pt x="129" y="116"/>
                    <a:pt x="129" y="116"/>
                    <a:pt x="129" y="116"/>
                  </a:cubicBezTo>
                  <a:close/>
                  <a:moveTo>
                    <a:pt x="118" y="103"/>
                  </a:moveTo>
                  <a:cubicBezTo>
                    <a:pt x="117" y="103"/>
                    <a:pt x="116" y="103"/>
                    <a:pt x="115" y="104"/>
                  </a:cubicBezTo>
                  <a:cubicBezTo>
                    <a:pt x="115" y="104"/>
                    <a:pt x="115" y="105"/>
                    <a:pt x="115" y="107"/>
                  </a:cubicBezTo>
                  <a:cubicBezTo>
                    <a:pt x="115" y="111"/>
                    <a:pt x="115" y="111"/>
                    <a:pt x="115" y="111"/>
                  </a:cubicBezTo>
                  <a:cubicBezTo>
                    <a:pt x="121" y="111"/>
                    <a:pt x="121" y="111"/>
                    <a:pt x="121" y="111"/>
                  </a:cubicBezTo>
                  <a:cubicBezTo>
                    <a:pt x="121" y="107"/>
                    <a:pt x="121" y="107"/>
                    <a:pt x="121" y="107"/>
                  </a:cubicBezTo>
                  <a:cubicBezTo>
                    <a:pt x="121" y="105"/>
                    <a:pt x="121" y="104"/>
                    <a:pt x="121" y="104"/>
                  </a:cubicBezTo>
                  <a:cubicBezTo>
                    <a:pt x="120" y="103"/>
                    <a:pt x="119" y="103"/>
                    <a:pt x="118" y="103"/>
                  </a:cubicBezTo>
                  <a:close/>
                  <a:moveTo>
                    <a:pt x="88" y="103"/>
                  </a:moveTo>
                  <a:cubicBezTo>
                    <a:pt x="87" y="103"/>
                    <a:pt x="87" y="103"/>
                    <a:pt x="86" y="104"/>
                  </a:cubicBezTo>
                  <a:cubicBezTo>
                    <a:pt x="86" y="104"/>
                    <a:pt x="85" y="104"/>
                    <a:pt x="85" y="105"/>
                  </a:cubicBezTo>
                  <a:cubicBezTo>
                    <a:pt x="85" y="127"/>
                    <a:pt x="85" y="127"/>
                    <a:pt x="85" y="127"/>
                  </a:cubicBezTo>
                  <a:cubicBezTo>
                    <a:pt x="85" y="128"/>
                    <a:pt x="86" y="128"/>
                    <a:pt x="86" y="128"/>
                  </a:cubicBezTo>
                  <a:cubicBezTo>
                    <a:pt x="87" y="129"/>
                    <a:pt x="88" y="129"/>
                    <a:pt x="88" y="129"/>
                  </a:cubicBezTo>
                  <a:cubicBezTo>
                    <a:pt x="89" y="129"/>
                    <a:pt x="92" y="129"/>
                    <a:pt x="92" y="128"/>
                  </a:cubicBezTo>
                  <a:cubicBezTo>
                    <a:pt x="93" y="127"/>
                    <a:pt x="93" y="127"/>
                    <a:pt x="93" y="126"/>
                  </a:cubicBezTo>
                  <a:cubicBezTo>
                    <a:pt x="93" y="107"/>
                    <a:pt x="93" y="107"/>
                    <a:pt x="93" y="107"/>
                  </a:cubicBezTo>
                  <a:cubicBezTo>
                    <a:pt x="93" y="106"/>
                    <a:pt x="93" y="105"/>
                    <a:pt x="92" y="104"/>
                  </a:cubicBezTo>
                  <a:cubicBezTo>
                    <a:pt x="92" y="103"/>
                    <a:pt x="89" y="103"/>
                    <a:pt x="88" y="103"/>
                  </a:cubicBezTo>
                  <a:close/>
                  <a:moveTo>
                    <a:pt x="97" y="60"/>
                  </a:moveTo>
                  <a:cubicBezTo>
                    <a:pt x="99" y="60"/>
                    <a:pt x="101" y="60"/>
                    <a:pt x="102" y="59"/>
                  </a:cubicBezTo>
                  <a:cubicBezTo>
                    <a:pt x="104" y="58"/>
                    <a:pt x="106" y="57"/>
                    <a:pt x="107" y="55"/>
                  </a:cubicBezTo>
                  <a:cubicBezTo>
                    <a:pt x="107" y="60"/>
                    <a:pt x="107" y="60"/>
                    <a:pt x="107" y="60"/>
                  </a:cubicBezTo>
                  <a:cubicBezTo>
                    <a:pt x="116" y="60"/>
                    <a:pt x="116" y="60"/>
                    <a:pt x="116" y="60"/>
                  </a:cubicBezTo>
                  <a:cubicBezTo>
                    <a:pt x="116" y="18"/>
                    <a:pt x="116" y="18"/>
                    <a:pt x="116" y="18"/>
                  </a:cubicBezTo>
                  <a:cubicBezTo>
                    <a:pt x="107" y="18"/>
                    <a:pt x="107" y="18"/>
                    <a:pt x="107" y="18"/>
                  </a:cubicBezTo>
                  <a:cubicBezTo>
                    <a:pt x="107" y="50"/>
                    <a:pt x="107" y="50"/>
                    <a:pt x="107" y="50"/>
                  </a:cubicBezTo>
                  <a:cubicBezTo>
                    <a:pt x="106" y="51"/>
                    <a:pt x="106" y="51"/>
                    <a:pt x="105" y="52"/>
                  </a:cubicBezTo>
                  <a:cubicBezTo>
                    <a:pt x="104" y="53"/>
                    <a:pt x="103" y="53"/>
                    <a:pt x="102" y="53"/>
                  </a:cubicBezTo>
                  <a:cubicBezTo>
                    <a:pt x="101" y="53"/>
                    <a:pt x="101" y="53"/>
                    <a:pt x="101" y="52"/>
                  </a:cubicBezTo>
                  <a:cubicBezTo>
                    <a:pt x="100" y="52"/>
                    <a:pt x="100" y="51"/>
                    <a:pt x="100" y="50"/>
                  </a:cubicBezTo>
                  <a:cubicBezTo>
                    <a:pt x="100" y="18"/>
                    <a:pt x="100" y="18"/>
                    <a:pt x="100" y="18"/>
                  </a:cubicBezTo>
                  <a:cubicBezTo>
                    <a:pt x="92" y="18"/>
                    <a:pt x="92" y="18"/>
                    <a:pt x="92" y="18"/>
                  </a:cubicBezTo>
                  <a:cubicBezTo>
                    <a:pt x="92" y="53"/>
                    <a:pt x="92" y="53"/>
                    <a:pt x="92" y="53"/>
                  </a:cubicBezTo>
                  <a:cubicBezTo>
                    <a:pt x="92" y="55"/>
                    <a:pt x="92" y="57"/>
                    <a:pt x="93" y="59"/>
                  </a:cubicBezTo>
                  <a:cubicBezTo>
                    <a:pt x="94" y="60"/>
                    <a:pt x="96" y="60"/>
                    <a:pt x="97" y="60"/>
                  </a:cubicBezTo>
                  <a:close/>
                  <a:moveTo>
                    <a:pt x="73" y="61"/>
                  </a:moveTo>
                  <a:cubicBezTo>
                    <a:pt x="77" y="61"/>
                    <a:pt x="80" y="60"/>
                    <a:pt x="82" y="58"/>
                  </a:cubicBezTo>
                  <a:cubicBezTo>
                    <a:pt x="84" y="56"/>
                    <a:pt x="85" y="53"/>
                    <a:pt x="85" y="49"/>
                  </a:cubicBezTo>
                  <a:cubicBezTo>
                    <a:pt x="85" y="28"/>
                    <a:pt x="85" y="28"/>
                    <a:pt x="85" y="28"/>
                  </a:cubicBezTo>
                  <a:cubicBezTo>
                    <a:pt x="85" y="25"/>
                    <a:pt x="84" y="22"/>
                    <a:pt x="82" y="20"/>
                  </a:cubicBezTo>
                  <a:cubicBezTo>
                    <a:pt x="79" y="18"/>
                    <a:pt x="77" y="17"/>
                    <a:pt x="73" y="17"/>
                  </a:cubicBezTo>
                  <a:cubicBezTo>
                    <a:pt x="69" y="17"/>
                    <a:pt x="66" y="18"/>
                    <a:pt x="64" y="20"/>
                  </a:cubicBezTo>
                  <a:cubicBezTo>
                    <a:pt x="62" y="22"/>
                    <a:pt x="61" y="25"/>
                    <a:pt x="61" y="28"/>
                  </a:cubicBezTo>
                  <a:cubicBezTo>
                    <a:pt x="61" y="49"/>
                    <a:pt x="61" y="49"/>
                    <a:pt x="61" y="49"/>
                  </a:cubicBezTo>
                  <a:cubicBezTo>
                    <a:pt x="61" y="53"/>
                    <a:pt x="62" y="56"/>
                    <a:pt x="64" y="58"/>
                  </a:cubicBezTo>
                  <a:cubicBezTo>
                    <a:pt x="66" y="60"/>
                    <a:pt x="69" y="61"/>
                    <a:pt x="73" y="61"/>
                  </a:cubicBezTo>
                  <a:close/>
                  <a:moveTo>
                    <a:pt x="69" y="27"/>
                  </a:moveTo>
                  <a:cubicBezTo>
                    <a:pt x="69" y="27"/>
                    <a:pt x="70" y="26"/>
                    <a:pt x="70" y="25"/>
                  </a:cubicBezTo>
                  <a:cubicBezTo>
                    <a:pt x="71" y="25"/>
                    <a:pt x="72" y="24"/>
                    <a:pt x="73" y="24"/>
                  </a:cubicBezTo>
                  <a:cubicBezTo>
                    <a:pt x="74" y="24"/>
                    <a:pt x="75" y="25"/>
                    <a:pt x="75" y="25"/>
                  </a:cubicBezTo>
                  <a:cubicBezTo>
                    <a:pt x="76" y="26"/>
                    <a:pt x="76" y="27"/>
                    <a:pt x="76" y="27"/>
                  </a:cubicBezTo>
                  <a:cubicBezTo>
                    <a:pt x="76" y="50"/>
                    <a:pt x="76" y="50"/>
                    <a:pt x="76" y="50"/>
                  </a:cubicBezTo>
                  <a:cubicBezTo>
                    <a:pt x="76" y="51"/>
                    <a:pt x="76" y="52"/>
                    <a:pt x="75" y="53"/>
                  </a:cubicBezTo>
                  <a:cubicBezTo>
                    <a:pt x="75" y="53"/>
                    <a:pt x="74" y="54"/>
                    <a:pt x="73" y="54"/>
                  </a:cubicBezTo>
                  <a:cubicBezTo>
                    <a:pt x="72" y="54"/>
                    <a:pt x="71" y="53"/>
                    <a:pt x="70" y="53"/>
                  </a:cubicBezTo>
                  <a:cubicBezTo>
                    <a:pt x="70" y="52"/>
                    <a:pt x="69" y="51"/>
                    <a:pt x="69" y="50"/>
                  </a:cubicBezTo>
                  <a:cubicBezTo>
                    <a:pt x="69" y="27"/>
                    <a:pt x="69" y="27"/>
                    <a:pt x="69" y="27"/>
                  </a:cubicBezTo>
                  <a:close/>
                  <a:moveTo>
                    <a:pt x="39" y="60"/>
                  </a:moveTo>
                  <a:cubicBezTo>
                    <a:pt x="49" y="60"/>
                    <a:pt x="49" y="60"/>
                    <a:pt x="49" y="60"/>
                  </a:cubicBezTo>
                  <a:cubicBezTo>
                    <a:pt x="49" y="33"/>
                    <a:pt x="49" y="33"/>
                    <a:pt x="49" y="33"/>
                  </a:cubicBezTo>
                  <a:cubicBezTo>
                    <a:pt x="60" y="0"/>
                    <a:pt x="60" y="0"/>
                    <a:pt x="60" y="0"/>
                  </a:cubicBezTo>
                  <a:cubicBezTo>
                    <a:pt x="50" y="0"/>
                    <a:pt x="50" y="0"/>
                    <a:pt x="50" y="0"/>
                  </a:cubicBezTo>
                  <a:cubicBezTo>
                    <a:pt x="44" y="23"/>
                    <a:pt x="44" y="23"/>
                    <a:pt x="44" y="23"/>
                  </a:cubicBezTo>
                  <a:cubicBezTo>
                    <a:pt x="44" y="23"/>
                    <a:pt x="44" y="23"/>
                    <a:pt x="44" y="23"/>
                  </a:cubicBezTo>
                  <a:cubicBezTo>
                    <a:pt x="38" y="0"/>
                    <a:pt x="38" y="0"/>
                    <a:pt x="38" y="0"/>
                  </a:cubicBezTo>
                  <a:cubicBezTo>
                    <a:pt x="28" y="0"/>
                    <a:pt x="28" y="0"/>
                    <a:pt x="28" y="0"/>
                  </a:cubicBezTo>
                  <a:cubicBezTo>
                    <a:pt x="39" y="34"/>
                    <a:pt x="39" y="34"/>
                    <a:pt x="39" y="34"/>
                  </a:cubicBezTo>
                  <a:cubicBezTo>
                    <a:pt x="39" y="60"/>
                    <a:pt x="39" y="60"/>
                    <a:pt x="3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grpSp>
      <p:grpSp>
        <p:nvGrpSpPr>
          <p:cNvPr id="20" name="Group 34"/>
          <p:cNvGrpSpPr>
            <a:grpSpLocks noChangeAspect="1"/>
          </p:cNvGrpSpPr>
          <p:nvPr/>
        </p:nvGrpSpPr>
        <p:grpSpPr bwMode="auto">
          <a:xfrm>
            <a:off x="5800619" y="4046555"/>
            <a:ext cx="515028" cy="515938"/>
            <a:chOff x="6469" y="1151"/>
            <a:chExt cx="566" cy="567"/>
          </a:xfrm>
        </p:grpSpPr>
        <p:sp>
          <p:nvSpPr>
            <p:cNvPr id="21" name="Oval 35"/>
            <p:cNvSpPr>
              <a:spLocks noChangeArrowheads="1"/>
            </p:cNvSpPr>
            <p:nvPr/>
          </p:nvSpPr>
          <p:spPr bwMode="auto">
            <a:xfrm>
              <a:off x="6469" y="1151"/>
              <a:ext cx="566" cy="567"/>
            </a:xfrm>
            <a:prstGeom prst="ellipse">
              <a:avLst/>
            </a:prstGeom>
            <a:solidFill>
              <a:srgbClr val="465E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sp>
          <p:nvSpPr>
            <p:cNvPr id="22" name="Freeform 36"/>
            <p:cNvSpPr/>
            <p:nvPr/>
          </p:nvSpPr>
          <p:spPr bwMode="auto">
            <a:xfrm>
              <a:off x="6599" y="1302"/>
              <a:ext cx="306" cy="262"/>
            </a:xfrm>
            <a:custGeom>
              <a:avLst/>
              <a:gdLst>
                <a:gd name="T0" fmla="*/ 109 w 130"/>
                <a:gd name="T1" fmla="*/ 10 h 111"/>
                <a:gd name="T2" fmla="*/ 90 w 130"/>
                <a:gd name="T3" fmla="*/ 1 h 111"/>
                <a:gd name="T4" fmla="*/ 63 w 130"/>
                <a:gd name="T5" fmla="*/ 28 h 111"/>
                <a:gd name="T6" fmla="*/ 64 w 130"/>
                <a:gd name="T7" fmla="*/ 35 h 111"/>
                <a:gd name="T8" fmla="*/ 9 w 130"/>
                <a:gd name="T9" fmla="*/ 4 h 111"/>
                <a:gd name="T10" fmla="*/ 6 w 130"/>
                <a:gd name="T11" fmla="*/ 19 h 111"/>
                <a:gd name="T12" fmla="*/ 18 w 130"/>
                <a:gd name="T13" fmla="*/ 42 h 111"/>
                <a:gd name="T14" fmla="*/ 6 w 130"/>
                <a:gd name="T15" fmla="*/ 39 h 111"/>
                <a:gd name="T16" fmla="*/ 6 w 130"/>
                <a:gd name="T17" fmla="*/ 39 h 111"/>
                <a:gd name="T18" fmla="*/ 27 w 130"/>
                <a:gd name="T19" fmla="*/ 67 h 111"/>
                <a:gd name="T20" fmla="*/ 20 w 130"/>
                <a:gd name="T21" fmla="*/ 68 h 111"/>
                <a:gd name="T22" fmla="*/ 15 w 130"/>
                <a:gd name="T23" fmla="*/ 67 h 111"/>
                <a:gd name="T24" fmla="*/ 40 w 130"/>
                <a:gd name="T25" fmla="*/ 87 h 111"/>
                <a:gd name="T26" fmla="*/ 7 w 130"/>
                <a:gd name="T27" fmla="*/ 99 h 111"/>
                <a:gd name="T28" fmla="*/ 0 w 130"/>
                <a:gd name="T29" fmla="*/ 99 h 111"/>
                <a:gd name="T30" fmla="*/ 41 w 130"/>
                <a:gd name="T31" fmla="*/ 111 h 111"/>
                <a:gd name="T32" fmla="*/ 116 w 130"/>
                <a:gd name="T33" fmla="*/ 32 h 111"/>
                <a:gd name="T34" fmla="*/ 116 w 130"/>
                <a:gd name="T35" fmla="*/ 29 h 111"/>
                <a:gd name="T36" fmla="*/ 130 w 130"/>
                <a:gd name="T37" fmla="*/ 14 h 111"/>
                <a:gd name="T38" fmla="*/ 114 w 130"/>
                <a:gd name="T39" fmla="*/ 18 h 111"/>
                <a:gd name="T40" fmla="*/ 126 w 130"/>
                <a:gd name="T41" fmla="*/ 3 h 111"/>
                <a:gd name="T42" fmla="*/ 109 w 130"/>
                <a:gd name="T43" fmla="*/ 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111">
                  <a:moveTo>
                    <a:pt x="109" y="10"/>
                  </a:moveTo>
                  <a:cubicBezTo>
                    <a:pt x="104" y="4"/>
                    <a:pt x="97" y="1"/>
                    <a:pt x="90" y="1"/>
                  </a:cubicBezTo>
                  <a:cubicBezTo>
                    <a:pt x="75" y="0"/>
                    <a:pt x="63" y="13"/>
                    <a:pt x="63" y="28"/>
                  </a:cubicBezTo>
                  <a:cubicBezTo>
                    <a:pt x="63" y="30"/>
                    <a:pt x="64" y="33"/>
                    <a:pt x="64" y="35"/>
                  </a:cubicBezTo>
                  <a:cubicBezTo>
                    <a:pt x="42" y="33"/>
                    <a:pt x="22" y="22"/>
                    <a:pt x="9" y="4"/>
                  </a:cubicBezTo>
                  <a:cubicBezTo>
                    <a:pt x="7" y="9"/>
                    <a:pt x="6" y="13"/>
                    <a:pt x="6" y="19"/>
                  </a:cubicBezTo>
                  <a:cubicBezTo>
                    <a:pt x="6" y="28"/>
                    <a:pt x="10" y="37"/>
                    <a:pt x="18" y="42"/>
                  </a:cubicBezTo>
                  <a:cubicBezTo>
                    <a:pt x="13" y="42"/>
                    <a:pt x="9" y="41"/>
                    <a:pt x="6" y="39"/>
                  </a:cubicBezTo>
                  <a:cubicBezTo>
                    <a:pt x="6" y="39"/>
                    <a:pt x="6" y="39"/>
                    <a:pt x="6" y="39"/>
                  </a:cubicBezTo>
                  <a:cubicBezTo>
                    <a:pt x="6" y="53"/>
                    <a:pt x="15" y="64"/>
                    <a:pt x="27" y="67"/>
                  </a:cubicBezTo>
                  <a:cubicBezTo>
                    <a:pt x="25" y="68"/>
                    <a:pt x="22" y="68"/>
                    <a:pt x="20" y="68"/>
                  </a:cubicBezTo>
                  <a:cubicBezTo>
                    <a:pt x="18" y="68"/>
                    <a:pt x="16" y="68"/>
                    <a:pt x="15" y="67"/>
                  </a:cubicBezTo>
                  <a:cubicBezTo>
                    <a:pt x="18" y="79"/>
                    <a:pt x="28" y="87"/>
                    <a:pt x="40" y="87"/>
                  </a:cubicBezTo>
                  <a:cubicBezTo>
                    <a:pt x="31" y="95"/>
                    <a:pt x="19" y="99"/>
                    <a:pt x="7" y="99"/>
                  </a:cubicBezTo>
                  <a:cubicBezTo>
                    <a:pt x="5" y="99"/>
                    <a:pt x="2" y="99"/>
                    <a:pt x="0" y="99"/>
                  </a:cubicBezTo>
                  <a:cubicBezTo>
                    <a:pt x="12" y="107"/>
                    <a:pt x="26" y="111"/>
                    <a:pt x="41" y="111"/>
                  </a:cubicBezTo>
                  <a:cubicBezTo>
                    <a:pt x="90" y="111"/>
                    <a:pt x="116" y="69"/>
                    <a:pt x="116" y="32"/>
                  </a:cubicBezTo>
                  <a:cubicBezTo>
                    <a:pt x="116" y="31"/>
                    <a:pt x="116" y="30"/>
                    <a:pt x="116" y="29"/>
                  </a:cubicBezTo>
                  <a:cubicBezTo>
                    <a:pt x="122" y="25"/>
                    <a:pt x="126" y="20"/>
                    <a:pt x="130" y="14"/>
                  </a:cubicBezTo>
                  <a:cubicBezTo>
                    <a:pt x="125" y="16"/>
                    <a:pt x="120" y="18"/>
                    <a:pt x="114" y="18"/>
                  </a:cubicBezTo>
                  <a:cubicBezTo>
                    <a:pt x="120" y="15"/>
                    <a:pt x="124" y="10"/>
                    <a:pt x="126" y="3"/>
                  </a:cubicBezTo>
                  <a:cubicBezTo>
                    <a:pt x="121" y="6"/>
                    <a:pt x="115" y="9"/>
                    <a:pt x="10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465E3C"/>
                </a:solidFill>
                <a:latin typeface="+mn-lt"/>
                <a:cs typeface="+mn-ea"/>
                <a:sym typeface="+mn-lt"/>
              </a:endParaRPr>
            </a:p>
          </p:txBody>
        </p:sp>
      </p:grpSp>
      <p:sp>
        <p:nvSpPr>
          <p:cNvPr id="33" name="矩形 32"/>
          <p:cNvSpPr/>
          <p:nvPr/>
        </p:nvSpPr>
        <p:spPr>
          <a:xfrm>
            <a:off x="3102795" y="2054831"/>
            <a:ext cx="7705617" cy="1446550"/>
          </a:xfrm>
          <a:prstGeom prst="rect">
            <a:avLst/>
          </a:prstGeom>
        </p:spPr>
        <p:txBody>
          <a:bodyPr wrap="square">
            <a:spAutoFit/>
          </a:bodyPr>
          <a:lstStyle/>
          <a:p>
            <a:r>
              <a:rPr lang="en-US" altLang="zh-CN" sz="2800" b="1" dirty="0">
                <a:solidFill>
                  <a:srgbClr val="465E3C"/>
                </a:solidFill>
                <a:latin typeface="+mn-lt"/>
                <a:cs typeface="+mn-ea"/>
                <a:sym typeface="+mn-lt"/>
              </a:rPr>
              <a:t>Neo Confucianism</a:t>
            </a:r>
            <a:r>
              <a:rPr lang="zh-CN" altLang="en-US" sz="2800" b="1" dirty="0">
                <a:solidFill>
                  <a:srgbClr val="465E3C"/>
                </a:solidFill>
                <a:latin typeface="+mn-lt"/>
                <a:cs typeface="+mn-ea"/>
                <a:sym typeface="+mn-lt"/>
              </a:rPr>
              <a:t>（程朱理学）</a:t>
            </a:r>
            <a:r>
              <a:rPr lang="en-US" altLang="zh-CN" sz="2000" b="1" dirty="0">
                <a:solidFill>
                  <a:srgbClr val="465E3C"/>
                </a:solidFill>
                <a:latin typeface="+mn-lt"/>
                <a:cs typeface="+mn-ea"/>
                <a:sym typeface="+mn-lt"/>
              </a:rPr>
              <a:t>became the basis for the German philosopher Leibniz to establish classical philosophy and used it to oppose the Revealed Theology of the Holy See</a:t>
            </a:r>
            <a:endParaRPr lang="zh-CN" altLang="en-US" sz="2000" b="1" dirty="0">
              <a:solidFill>
                <a:srgbClr val="465E3C"/>
              </a:solidFill>
              <a:latin typeface="+mn-lt"/>
              <a:cs typeface="+mn-ea"/>
              <a:sym typeface="+mn-lt"/>
            </a:endParaRPr>
          </a:p>
        </p:txBody>
      </p:sp>
      <p:sp>
        <p:nvSpPr>
          <p:cNvPr id="35" name="矩形 34"/>
          <p:cNvSpPr/>
          <p:nvPr/>
        </p:nvSpPr>
        <p:spPr>
          <a:xfrm>
            <a:off x="699010" y="4745068"/>
            <a:ext cx="7725800" cy="1754326"/>
          </a:xfrm>
          <a:prstGeom prst="rect">
            <a:avLst/>
          </a:prstGeom>
        </p:spPr>
        <p:txBody>
          <a:bodyPr wrap="square">
            <a:spAutoFit/>
          </a:bodyPr>
          <a:lstStyle/>
          <a:p>
            <a:r>
              <a:rPr lang="en-US" altLang="zh-CN" sz="2800" b="1" dirty="0">
                <a:solidFill>
                  <a:srgbClr val="465E3C"/>
                </a:solidFill>
                <a:latin typeface="+mn-lt"/>
                <a:cs typeface="+mn-ea"/>
                <a:sym typeface="+mn-lt"/>
              </a:rPr>
              <a:t>Quesnay</a:t>
            </a:r>
            <a:r>
              <a:rPr lang="zh-CN" altLang="en-US" sz="2800" b="1" dirty="0">
                <a:solidFill>
                  <a:srgbClr val="465E3C"/>
                </a:solidFill>
                <a:latin typeface="+mn-lt"/>
                <a:cs typeface="+mn-ea"/>
                <a:sym typeface="+mn-lt"/>
              </a:rPr>
              <a:t>（魁奈）</a:t>
            </a:r>
            <a:r>
              <a:rPr lang="en-US" altLang="zh-CN" sz="2000" b="1" dirty="0">
                <a:solidFill>
                  <a:srgbClr val="465E3C"/>
                </a:solidFill>
                <a:latin typeface="+mn-lt"/>
                <a:cs typeface="+mn-ea"/>
                <a:sym typeface="+mn-lt"/>
              </a:rPr>
              <a:t>, known as “European Confucius”, based on Confucianism, created a new era of modern European political economy and laid a theoretical foundation for the formation and development of classical political economy in England.</a:t>
            </a:r>
            <a:endParaRPr lang="zh-CN" altLang="en-US" sz="2000" b="1" dirty="0">
              <a:solidFill>
                <a:srgbClr val="465E3C"/>
              </a:solidFill>
              <a:latin typeface="+mn-lt"/>
              <a:cs typeface="+mn-ea"/>
              <a:sym typeface="+mn-l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76" y="1137067"/>
            <a:ext cx="2328817" cy="285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018" y="3524196"/>
            <a:ext cx="3337936" cy="299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07254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000"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000"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Effect transition="in" filter="fade">
                                      <p:cBhvr>
                                        <p:cTn id="21" dur="1000"/>
                                        <p:tgtEl>
                                          <p:spTgt spid="17"/>
                                        </p:tgtEl>
                                      </p:cBhvr>
                                    </p:animEffect>
                                  </p:childTnLst>
                                </p:cTn>
                              </p:par>
                            </p:childTnLst>
                          </p:cTn>
                        </p:par>
                        <p:par>
                          <p:cTn id="22" fill="hold">
                            <p:stCondLst>
                              <p:cond delay="3000"/>
                            </p:stCondLst>
                            <p:childTnLst>
                              <p:par>
                                <p:cTn id="23" presetID="12" presetClass="entr" presetSubtype="4" fill="hold" grpId="0" nodeType="afterEffect">
                                  <p:stCondLst>
                                    <p:cond delay="0"/>
                                  </p:stCondLst>
                                  <p:childTnLst>
                                    <p:set>
                                      <p:cBhvr>
                                        <p:cTn id="24" dur="1000" fill="hold">
                                          <p:stCondLst>
                                            <p:cond delay="0"/>
                                          </p:stCondLst>
                                        </p:cTn>
                                        <p:tgtEl>
                                          <p:spTgt spid="33"/>
                                        </p:tgtEl>
                                        <p:attrNameLst>
                                          <p:attrName>style.visibility</p:attrName>
                                        </p:attrNameLst>
                                      </p:cBhvr>
                                      <p:to>
                                        <p:strVal val="visible"/>
                                      </p:to>
                                    </p:set>
                                    <p:anim calcmode="lin" valueType="num">
                                      <p:cBhvr additive="base">
                                        <p:cTn id="25" dur="1000"/>
                                        <p:tgtEl>
                                          <p:spTgt spid="33"/>
                                        </p:tgtEl>
                                        <p:attrNameLst>
                                          <p:attrName>ppt_y</p:attrName>
                                        </p:attrNameLst>
                                      </p:cBhvr>
                                      <p:tavLst>
                                        <p:tav tm="0">
                                          <p:val>
                                            <p:strVal val="#ppt_y+#ppt_h*1.125000"/>
                                          </p:val>
                                        </p:tav>
                                        <p:tav tm="100000">
                                          <p:val>
                                            <p:strVal val="#ppt_y"/>
                                          </p:val>
                                        </p:tav>
                                      </p:tavLst>
                                    </p:anim>
                                    <p:animEffect transition="in" filter="wipe(up)">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1000"/>
                                        <p:tgtEl>
                                          <p:spTgt spid="5122"/>
                                        </p:tgtEl>
                                      </p:cBhvr>
                                    </p:animEffect>
                                    <p:anim calcmode="lin" valueType="num">
                                      <p:cBhvr>
                                        <p:cTn id="32" dur="1000" fill="hold"/>
                                        <p:tgtEl>
                                          <p:spTgt spid="5122"/>
                                        </p:tgtEl>
                                        <p:attrNameLst>
                                          <p:attrName>ppt_x</p:attrName>
                                        </p:attrNameLst>
                                      </p:cBhvr>
                                      <p:tavLst>
                                        <p:tav tm="0">
                                          <p:val>
                                            <p:strVal val="#ppt_x"/>
                                          </p:val>
                                        </p:tav>
                                        <p:tav tm="100000">
                                          <p:val>
                                            <p:strVal val="#ppt_x"/>
                                          </p:val>
                                        </p:tav>
                                      </p:tavLst>
                                    </p:anim>
                                    <p:anim calcmode="lin" valueType="num">
                                      <p:cBhvr>
                                        <p:cTn id="3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p:tgtEl>
                                          <p:spTgt spid="35"/>
                                        </p:tgtEl>
                                        <p:attrNameLst>
                                          <p:attrName>ppt_y</p:attrName>
                                        </p:attrNameLst>
                                      </p:cBhvr>
                                      <p:tavLst>
                                        <p:tav tm="0">
                                          <p:val>
                                            <p:strVal val="#ppt_y+#ppt_h*1.125000"/>
                                          </p:val>
                                        </p:tav>
                                        <p:tav tm="100000">
                                          <p:val>
                                            <p:strVal val="#ppt_y"/>
                                          </p:val>
                                        </p:tav>
                                      </p:tavLst>
                                    </p:anim>
                                    <p:animEffect transition="in" filter="wipe(up)">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5123"/>
                                        </p:tgtEl>
                                        <p:attrNameLst>
                                          <p:attrName>style.visibility</p:attrName>
                                        </p:attrNameLst>
                                      </p:cBhvr>
                                      <p:to>
                                        <p:strVal val="visible"/>
                                      </p:to>
                                    </p:set>
                                    <p:anim calcmode="lin" valueType="num">
                                      <p:cBhvr>
                                        <p:cTn id="51" dur="1000" fill="hold"/>
                                        <p:tgtEl>
                                          <p:spTgt spid="5123"/>
                                        </p:tgtEl>
                                        <p:attrNameLst>
                                          <p:attrName>ppt_w</p:attrName>
                                        </p:attrNameLst>
                                      </p:cBhvr>
                                      <p:tavLst>
                                        <p:tav tm="0">
                                          <p:val>
                                            <p:fltVal val="0"/>
                                          </p:val>
                                        </p:tav>
                                        <p:tav tm="100000">
                                          <p:val>
                                            <p:strVal val="#ppt_w"/>
                                          </p:val>
                                        </p:tav>
                                      </p:tavLst>
                                    </p:anim>
                                    <p:anim calcmode="lin" valueType="num">
                                      <p:cBhvr>
                                        <p:cTn id="52" dur="1000" fill="hold"/>
                                        <p:tgtEl>
                                          <p:spTgt spid="5123"/>
                                        </p:tgtEl>
                                        <p:attrNameLst>
                                          <p:attrName>ppt_h</p:attrName>
                                        </p:attrNameLst>
                                      </p:cBhvr>
                                      <p:tavLst>
                                        <p:tav tm="0">
                                          <p:val>
                                            <p:fltVal val="0"/>
                                          </p:val>
                                        </p:tav>
                                        <p:tav tm="100000">
                                          <p:val>
                                            <p:strVal val="#ppt_h"/>
                                          </p:val>
                                        </p:tav>
                                      </p:tavLst>
                                    </p:anim>
                                    <p:anim calcmode="lin" valueType="num">
                                      <p:cBhvr>
                                        <p:cTn id="53" dur="1000" fill="hold"/>
                                        <p:tgtEl>
                                          <p:spTgt spid="5123"/>
                                        </p:tgtEl>
                                        <p:attrNameLst>
                                          <p:attrName>style.rotation</p:attrName>
                                        </p:attrNameLst>
                                      </p:cBhvr>
                                      <p:tavLst>
                                        <p:tav tm="0">
                                          <p:val>
                                            <p:fltVal val="90"/>
                                          </p:val>
                                        </p:tav>
                                        <p:tav tm="100000">
                                          <p:val>
                                            <p:fltVal val="0"/>
                                          </p:val>
                                        </p:tav>
                                      </p:tavLst>
                                    </p:anim>
                                    <p:animEffect transition="in" filter="fade">
                                      <p:cBhvr>
                                        <p:cTn id="54"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33"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1"/>
  <p:tag name="ISPRING_SCORM_RATE_SLIDES" val="0"/>
  <p:tag name="ISPRING_SCORM_RATE_QUIZZES" val="0"/>
  <p:tag name="ISPRING_SCORM_PASSING_SCORE" val="0.000000"/>
  <p:tag name="ISPRING_ULTRA_SCORM_COURSE_ID" val="290EE3CE-796A-49A9-AAEC-30229A38A0D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ppt\17894227\包图网_17894227绿色中国风 简约 年终工作汇报通用模板"/>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2hbtrat">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2069</TotalTime>
  <Words>762</Words>
  <Application>Microsoft Office PowerPoint</Application>
  <PresentationFormat>宽屏</PresentationFormat>
  <Paragraphs>94</Paragraphs>
  <Slides>21</Slides>
  <Notes>21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微软雅黑</vt:lpstr>
      <vt:lpstr>印品黑体</vt:lpstr>
      <vt:lpstr>Arial</vt:lpstr>
      <vt:lpstr>Calibri</vt:lpstr>
      <vt:lpstr>Times New Roman</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夏 晶</cp:lastModifiedBy>
  <cp:revision>132</cp:revision>
  <dcterms:created xsi:type="dcterms:W3CDTF">2017-08-18T03:02:00Z</dcterms:created>
  <dcterms:modified xsi:type="dcterms:W3CDTF">2022-04-07T11:42:02Z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y fmtid="{D5CDD505-2E9C-101B-9397-08002B2CF9AE}" pid="3" name="KSORubyTemplateID">
    <vt:lpwstr>2</vt:lpwstr>
  </property>
</Properties>
</file>