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 id="2147483652" r:id="rId3"/>
  </p:sldMasterIdLst>
  <p:notesMasterIdLst>
    <p:notesMasterId r:id="rId5"/>
  </p:notesMasterIdLst>
  <p:handoutMasterIdLst>
    <p:handoutMasterId r:id="rId20"/>
  </p:handoutMasterIdLst>
  <p:sldIdLst>
    <p:sldId id="359" r:id="rId4"/>
    <p:sldId id="360" r:id="rId6"/>
    <p:sldId id="361" r:id="rId7"/>
    <p:sldId id="362" r:id="rId8"/>
    <p:sldId id="367" r:id="rId9"/>
    <p:sldId id="368" r:id="rId10"/>
    <p:sldId id="369" r:id="rId11"/>
    <p:sldId id="372" r:id="rId12"/>
    <p:sldId id="364" r:id="rId13"/>
    <p:sldId id="370" r:id="rId14"/>
    <p:sldId id="371" r:id="rId15"/>
    <p:sldId id="365" r:id="rId16"/>
    <p:sldId id="374" r:id="rId17"/>
    <p:sldId id="373" r:id="rId18"/>
    <p:sldId id="363" r:id="rId19"/>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4"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5082" autoAdjust="0"/>
  </p:normalViewPr>
  <p:slideViewPr>
    <p:cSldViewPr snapToGrid="0" snapToObjects="1" showGuides="1">
      <p:cViewPr>
        <p:scale>
          <a:sx n="90" d="100"/>
          <a:sy n="90" d="100"/>
        </p:scale>
        <p:origin x="-1572" y="-660"/>
      </p:cViewPr>
      <p:guideLst>
        <p:guide orient="horz" pos="2174"/>
        <p:guide pos="3812"/>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87" d="100"/>
          <a:sy n="87" d="100"/>
        </p:scale>
        <p:origin x="1230"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gs" Target="tags/tag2.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blip>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4"/>
          <p:cNvSpPr txBox="1"/>
          <p:nvPr/>
        </p:nvSpPr>
        <p:spPr>
          <a:xfrm>
            <a:off x="2965031" y="336744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3" name="TextBox 8"/>
          <p:cNvSpPr txBox="1"/>
          <p:nvPr/>
        </p:nvSpPr>
        <p:spPr>
          <a:xfrm>
            <a:off x="7509627" y="2215277"/>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4"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5"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8"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9" name="页脚占位符 7"/>
          <p:cNvSpPr>
            <a:spLocks noGrp="1"/>
          </p:cNvSpPr>
          <p:nvPr>
            <p:ph type="ftr" sz="quarter" idx="11"/>
          </p:nvPr>
        </p:nvSpPr>
        <p:spPr>
          <a:xfrm>
            <a:off x="4038600" y="6356350"/>
            <a:ext cx="4114800" cy="365125"/>
          </a:xfrm>
        </p:spPr>
        <p:txBody>
          <a:bodyPr/>
          <a:lstStyle/>
          <a:p>
            <a:endParaRPr lang="zh-CN" altLang="en-US"/>
          </a:p>
        </p:txBody>
      </p:sp>
      <p:sp>
        <p:nvSpPr>
          <p:cNvPr id="10"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fld>
            <a:endParaRPr lang="zh-CN" altLang="en-US"/>
          </a:p>
        </p:txBody>
      </p:sp>
    </p:spTree>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1351366" y="2057921"/>
            <a:ext cx="9783445" cy="645160"/>
          </a:xfrm>
          <a:prstGeom prst="rect">
            <a:avLst/>
          </a:prstGeom>
          <a:noFill/>
        </p:spPr>
        <p:txBody>
          <a:bodyPr wrap="none" rtlCol="0">
            <a:spAutoFit/>
          </a:bodyPr>
          <a:lstStyle/>
          <a:p>
            <a:r>
              <a:rPr lang="en-US" altLang="zh-CN" sz="3600" b="1" dirty="0">
                <a:gradFill flip="none" rotWithShape="1">
                  <a:gsLst>
                    <a:gs pos="0">
                      <a:srgbClr val="A11524"/>
                    </a:gs>
                    <a:gs pos="30000">
                      <a:srgbClr val="981423"/>
                    </a:gs>
                    <a:gs pos="58000">
                      <a:srgbClr val="B71325"/>
                    </a:gs>
                    <a:gs pos="83000">
                      <a:srgbClr val="BA1225"/>
                    </a:gs>
                  </a:gsLst>
                  <a:lin ang="0" scaled="1"/>
                </a:gradFill>
                <a:latin typeface="华文楷体" panose="02010600040101010101" charset="-122"/>
                <a:ea typeface="华文楷体" panose="02010600040101010101" charset="-122"/>
                <a:cs typeface="Times New Roman" panose="02020603050405020304" charset="0"/>
              </a:rPr>
              <a:t>Folk Traditional Customs: Fireworks and Firecrackers</a:t>
            </a:r>
            <a:endParaRPr lang="en-US" altLang="zh-CN" sz="3600" b="1" dirty="0">
              <a:gradFill flip="none" rotWithShape="1">
                <a:gsLst>
                  <a:gs pos="0">
                    <a:srgbClr val="A11524"/>
                  </a:gs>
                  <a:gs pos="30000">
                    <a:srgbClr val="981423"/>
                  </a:gs>
                  <a:gs pos="58000">
                    <a:srgbClr val="B71325"/>
                  </a:gs>
                  <a:gs pos="83000">
                    <a:srgbClr val="BA1225"/>
                  </a:gs>
                </a:gsLst>
                <a:lin ang="0" scaled="1"/>
              </a:gradFill>
              <a:latin typeface="华文楷体" panose="02010600040101010101" charset="-122"/>
              <a:ea typeface="华文楷体" panose="02010600040101010101" charset="-122"/>
              <a:cs typeface="Times New Roman" panose="02020603050405020304" charset="0"/>
            </a:endParaRPr>
          </a:p>
        </p:txBody>
      </p:sp>
      <p:sp>
        <p:nvSpPr>
          <p:cNvPr id="4" name="文本框 3"/>
          <p:cNvSpPr txBox="1"/>
          <p:nvPr/>
        </p:nvSpPr>
        <p:spPr>
          <a:xfrm>
            <a:off x="4551680" y="3429000"/>
            <a:ext cx="3804920" cy="460375"/>
          </a:xfrm>
          <a:prstGeom prst="rect">
            <a:avLst/>
          </a:prstGeom>
          <a:noFill/>
        </p:spPr>
        <p:txBody>
          <a:bodyPr wrap="square" rtlCol="0">
            <a:spAutoFit/>
          </a:bodyPr>
          <a:lstStyle/>
          <a:p>
            <a:pPr algn="l"/>
            <a:r>
              <a:rPr kumimoji="1" lang="en-US" altLang="zh-CN" sz="2400" dirty="0">
                <a:solidFill>
                  <a:srgbClr val="C00000"/>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rPr>
              <a:t>Cao Jialong    Dec 12, 2024  </a:t>
            </a:r>
            <a:endParaRPr kumimoji="1" lang="en-US" altLang="zh-CN" sz="2400" dirty="0">
              <a:solidFill>
                <a:srgbClr val="C00000"/>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5480" y="171450"/>
            <a:ext cx="6987540" cy="521970"/>
          </a:xfrm>
          <a:prstGeom prst="rect">
            <a:avLst/>
          </a:prstGeom>
          <a:noFill/>
        </p:spPr>
        <p:txBody>
          <a:bodyPr wrap="none" rtlCol="0">
            <a:spAutoFit/>
          </a:bodyPr>
          <a:lstStyle>
            <a:defPPr>
              <a:defRPr lang="zh-CN"/>
            </a:defPPr>
            <a:lvl1pPr>
              <a:defRPr kumimoji="1" sz="2800">
                <a:solidFill>
                  <a:schemeClr val="tx1">
                    <a:lumMod val="75000"/>
                    <a:lumOff val="25000"/>
                  </a:schemeClr>
                </a:solidFill>
                <a:latin typeface="华文行楷" panose="02010800040101010101" charset="-122"/>
                <a:ea typeface="华文行楷" panose="02010800040101010101" charset="-122"/>
              </a:defRPr>
            </a:lvl1pPr>
          </a:lstStyle>
          <a:p>
            <a:r>
              <a:rPr lang="en-US" altLang="zh-CN" dirty="0">
                <a:latin typeface="华文楷体" panose="02010600040101010101" charset="-122"/>
                <a:ea typeface="华文楷体" panose="02010600040101010101" charset="-122"/>
                <a:sym typeface="思源黑体" panose="020B0500000000000000" pitchFamily="34" charset="-122"/>
              </a:rPr>
              <a:t>Popularity of Liuyang Fireworks and Firecrackers</a:t>
            </a:r>
            <a:endParaRPr lang="en-US" altLang="zh-CN" dirty="0">
              <a:latin typeface="华文楷体" panose="02010600040101010101" charset="-122"/>
              <a:ea typeface="华文楷体" panose="02010600040101010101" charset="-122"/>
              <a:sym typeface="思源黑体" panose="020B0500000000000000" pitchFamily="34" charset="-122"/>
            </a:endParaRPr>
          </a:p>
        </p:txBody>
      </p:sp>
      <p:pic>
        <p:nvPicPr>
          <p:cNvPr id="3" name="图片 2"/>
          <p:cNvPicPr>
            <a:picLocks noChangeAspect="1"/>
          </p:cNvPicPr>
          <p:nvPr/>
        </p:nvPicPr>
        <p:blipFill>
          <a:blip r:embed="rId1"/>
          <a:srcRect l="9455" t="45126" r="10808"/>
          <a:stretch>
            <a:fillRect/>
          </a:stretch>
        </p:blipFill>
        <p:spPr>
          <a:xfrm>
            <a:off x="635" y="2875915"/>
            <a:ext cx="12191365" cy="3416300"/>
          </a:xfrm>
          <a:prstGeom prst="rect">
            <a:avLst/>
          </a:prstGeom>
        </p:spPr>
      </p:pic>
      <p:sp>
        <p:nvSpPr>
          <p:cNvPr id="4" name="文本框 3"/>
          <p:cNvSpPr txBox="1"/>
          <p:nvPr/>
        </p:nvSpPr>
        <p:spPr>
          <a:xfrm>
            <a:off x="662940" y="1092835"/>
            <a:ext cx="10567670" cy="1630045"/>
          </a:xfrm>
          <a:prstGeom prst="rect">
            <a:avLst/>
          </a:prstGeom>
        </p:spPr>
        <p:txBody>
          <a:bodyPr wrap="square">
            <a:spAutoFit/>
          </a:bodyPr>
          <a:p>
            <a:pPr indent="0" algn="just" defTabSz="266700" fontAlgn="auto">
              <a:lnSpc>
                <a:spcPct val="100000"/>
              </a:lnSpc>
              <a:spcBef>
                <a:spcPts val="500"/>
              </a:spcBef>
              <a:spcAft>
                <a:spcPts val="500"/>
              </a:spcAft>
            </a:pPr>
            <a:r>
              <a:rPr lang="en-US" altLang="zh-CN" sz="2000" i="0">
                <a:solidFill>
                  <a:srgbClr val="060607"/>
                </a:solidFill>
                <a:latin typeface="Times New Roman" panose="02020603050405020304"/>
                <a:ea typeface="helvetica"/>
              </a:rPr>
              <a:t>In 2023, the exports of Liuyang's fireworks and firecracker broke through 4.05 billion</a:t>
            </a:r>
            <a:r>
              <a:rPr lang="en-US" altLang="zh-CN" sz="2000" i="0">
                <a:solidFill>
                  <a:srgbClr val="060607"/>
                </a:solidFill>
                <a:latin typeface="Times New Roman" panose="02020603050405020304"/>
                <a:ea typeface="宋体" panose="02010600030101010101" pitchFamily="2" charset="-122"/>
              </a:rPr>
              <a:t> </a:t>
            </a:r>
            <a:r>
              <a:rPr lang="en-US" altLang="zh-CN" sz="2000" i="0">
                <a:solidFill>
                  <a:srgbClr val="060607"/>
                </a:solidFill>
                <a:latin typeface="Times New Roman" panose="02020603050405020304"/>
                <a:ea typeface="Times New Roman" panose="02020603050405020304"/>
              </a:rPr>
              <a:t>yuan, </a:t>
            </a:r>
            <a:r>
              <a:rPr lang="en-US" altLang="zh-CN" sz="2000" i="0">
                <a:solidFill>
                  <a:srgbClr val="060607"/>
                </a:solidFill>
                <a:latin typeface="Times New Roman" panose="02020603050405020304"/>
                <a:ea typeface="helvetica"/>
              </a:rPr>
              <a:t>accounting for 56.1% of China’s total.The fireworks performance at the opening ceremony of the Paris Olympics on July 26th was provided by Hunan Xiaowen Electronic Technology Co., Ltd. from Liuyang Economic Development Zone.</a:t>
            </a:r>
            <a:r>
              <a:rPr lang="en-US" altLang="zh-CN" sz="2000" i="0">
                <a:solidFill>
                  <a:srgbClr val="060607"/>
                </a:solidFill>
                <a:latin typeface="Times New Roman" panose="02020603050405020304"/>
                <a:ea typeface="宋体" panose="02010600030101010101" pitchFamily="2" charset="-122"/>
              </a:rPr>
              <a:t> </a:t>
            </a:r>
            <a:r>
              <a:rPr lang="en-US" altLang="zh-CN" sz="2000" i="0">
                <a:solidFill>
                  <a:srgbClr val="060607"/>
                </a:solidFill>
                <a:latin typeface="Times New Roman" panose="02020603050405020304"/>
                <a:ea typeface="Times New Roman" panose="02020603050405020304"/>
              </a:rPr>
              <a:t>It</a:t>
            </a:r>
            <a:r>
              <a:rPr lang="en-US" altLang="zh-CN" sz="2000" i="0">
                <a:solidFill>
                  <a:srgbClr val="060607"/>
                </a:solidFill>
                <a:latin typeface="Times New Roman" panose="02020603050405020304"/>
                <a:ea typeface="helvetica"/>
              </a:rPr>
              <a:t> have provided exciting special effects for international events such as the Qatar World Cup and the Hangzhou Asian Games opening ceremony. </a:t>
            </a:r>
            <a:endParaRPr lang="en-US" altLang="zh-CN" sz="2000" i="0">
              <a:solidFill>
                <a:srgbClr val="060607"/>
              </a:solidFill>
              <a:latin typeface="Times New Roman" panose="02020603050405020304"/>
              <a:ea typeface="helvetic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screen"/>
          <a:stretch>
            <a:fillRect/>
          </a:stretch>
        </p:blipFill>
        <p:spPr>
          <a:xfrm>
            <a:off x="144780" y="4725035"/>
            <a:ext cx="2020570" cy="2020570"/>
          </a:xfrm>
          <a:prstGeom prst="rect">
            <a:avLst/>
          </a:prstGeom>
        </p:spPr>
      </p:pic>
      <p:sp>
        <p:nvSpPr>
          <p:cNvPr id="7" name="文本框 6"/>
          <p:cNvSpPr txBox="1"/>
          <p:nvPr/>
        </p:nvSpPr>
        <p:spPr>
          <a:xfrm>
            <a:off x="622300" y="229870"/>
            <a:ext cx="5153025" cy="521970"/>
          </a:xfrm>
          <a:prstGeom prst="rect">
            <a:avLst/>
          </a:prstGeom>
          <a:noFill/>
        </p:spPr>
        <p:txBody>
          <a:bodyPr wrap="none" rtlCol="0">
            <a:spAutoFit/>
          </a:bodyPr>
          <a:lstStyle>
            <a:defPPr>
              <a:defRPr lang="zh-CN"/>
            </a:defPPr>
            <a:lvl1pPr>
              <a:defRPr kumimoji="1" sz="2800">
                <a:solidFill>
                  <a:schemeClr val="tx1">
                    <a:lumMod val="75000"/>
                    <a:lumOff val="25000"/>
                  </a:schemeClr>
                </a:solidFill>
                <a:latin typeface="华文行楷" panose="02010800040101010101" charset="-122"/>
                <a:ea typeface="华文行楷" panose="02010800040101010101" charset="-122"/>
              </a:defRPr>
            </a:lvl1pPr>
          </a:lstStyle>
          <a:p>
            <a:pPr marL="457200" indent="-457200">
              <a:buFont typeface="Wingdings" panose="05000000000000000000" charset="0"/>
              <a:buChar char="l"/>
            </a:pPr>
            <a:r>
              <a:rPr lang="en-US" altLang="zh-CN" dirty="0">
                <a:latin typeface="华文楷体" panose="02010600040101010101" charset="-122"/>
                <a:ea typeface="华文楷体" panose="02010600040101010101" charset="-122"/>
                <a:sym typeface="思源黑体" panose="020B0500000000000000" pitchFamily="34" charset="-122"/>
              </a:rPr>
              <a:t>Role in Driving Local Economy </a:t>
            </a:r>
            <a:endParaRPr lang="en-US" altLang="zh-CN" dirty="0">
              <a:latin typeface="华文楷体" panose="02010600040101010101" charset="-122"/>
              <a:ea typeface="华文楷体" panose="02010600040101010101" charset="-122"/>
              <a:sym typeface="思源黑体" panose="020B0500000000000000" pitchFamily="34" charset="-122"/>
            </a:endParaRPr>
          </a:p>
        </p:txBody>
      </p:sp>
      <p:sp>
        <p:nvSpPr>
          <p:cNvPr id="8" name="TextBox 13"/>
          <p:cNvSpPr txBox="1"/>
          <p:nvPr/>
        </p:nvSpPr>
        <p:spPr>
          <a:xfrm>
            <a:off x="1114425" y="751840"/>
            <a:ext cx="10166350" cy="3573145"/>
          </a:xfrm>
          <a:prstGeom prst="rect">
            <a:avLst/>
          </a:prstGeom>
          <a:noFill/>
        </p:spPr>
        <p:txBody>
          <a:bodyPr wrap="square" lIns="0" tIns="0" rIns="0" bIns="0" rtlCol="0">
            <a:noAutofit/>
          </a:bodyPr>
          <a:lstStyle/>
          <a:p>
            <a:pPr algn="just">
              <a:lnSpc>
                <a:spcPct val="150000"/>
              </a:lnSpc>
            </a:pPr>
            <a:r>
              <a:rPr lang="en-US" altLang="zh-CN" sz="2000" dirty="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rPr>
              <a:t>The fireworks and firecracker industry is a labor-intensive industry with relatively simple craftsmanship and less labor intensity, which drives the employment of women and older people. This industry has played an important role in providing jobs for local people, especially rural left-behind personnel and promoting poverty alleviation and income increase. Currently, there are nearly 300,000 people employed in the Liuyang fireworks and firecracker industrial chain, with about 180,000 people directly engaged in the production of fireworks and firecrackers.</a:t>
            </a:r>
            <a:endParaRPr lang="en-US" altLang="zh-CN" sz="2000" dirty="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endParaRPr>
          </a:p>
        </p:txBody>
      </p:sp>
      <p:sp>
        <p:nvSpPr>
          <p:cNvPr id="3" name="文本框 2"/>
          <p:cNvSpPr txBox="1"/>
          <p:nvPr/>
        </p:nvSpPr>
        <p:spPr>
          <a:xfrm>
            <a:off x="622300" y="3710940"/>
            <a:ext cx="4197350" cy="953135"/>
          </a:xfrm>
          <a:prstGeom prst="rect">
            <a:avLst/>
          </a:prstGeom>
          <a:noFill/>
        </p:spPr>
        <p:txBody>
          <a:bodyPr wrap="none" rtlCol="0">
            <a:spAutoFit/>
          </a:bodyPr>
          <a:lstStyle>
            <a:defPPr>
              <a:defRPr lang="zh-CN"/>
            </a:defPPr>
            <a:lvl1pPr>
              <a:defRPr kumimoji="1" sz="2800">
                <a:solidFill>
                  <a:schemeClr val="tx1">
                    <a:lumMod val="75000"/>
                    <a:lumOff val="25000"/>
                  </a:schemeClr>
                </a:solidFill>
                <a:latin typeface="华文行楷" panose="02010800040101010101" charset="-122"/>
                <a:ea typeface="华文行楷" panose="02010800040101010101" charset="-122"/>
              </a:defRPr>
            </a:lvl1pPr>
          </a:lstStyle>
          <a:p>
            <a:pPr marL="457200" indent="-457200">
              <a:buFont typeface="Wingdings" panose="05000000000000000000" charset="0"/>
              <a:buChar char="l"/>
            </a:pPr>
            <a:r>
              <a:rPr lang="en-US" altLang="zh-CN" dirty="0">
                <a:latin typeface="华文楷体" panose="02010600040101010101" charset="-122"/>
                <a:ea typeface="华文楷体" panose="02010600040101010101" charset="-122"/>
                <a:sym typeface="思源黑体" panose="020B0500000000000000" pitchFamily="34" charset="-122"/>
              </a:rPr>
              <a:t>Technological Innovation</a:t>
            </a:r>
            <a:endParaRPr lang="en-US" altLang="zh-CN" dirty="0">
              <a:latin typeface="华文楷体" panose="02010600040101010101" charset="-122"/>
              <a:ea typeface="华文楷体" panose="02010600040101010101" charset="-122"/>
              <a:sym typeface="思源黑体" panose="020B0500000000000000" pitchFamily="34" charset="-122"/>
            </a:endParaRPr>
          </a:p>
          <a:p>
            <a:pPr indent="0">
              <a:buFont typeface="Wingdings" panose="05000000000000000000" charset="0"/>
              <a:buNone/>
            </a:pPr>
            <a:r>
              <a:rPr lang="en-US" altLang="zh-CN" dirty="0">
                <a:latin typeface="华文楷体" panose="02010600040101010101" charset="-122"/>
                <a:ea typeface="华文楷体" panose="02010600040101010101" charset="-122"/>
                <a:sym typeface="思源黑体" panose="020B0500000000000000" pitchFamily="34" charset="-122"/>
              </a:rPr>
              <a:t> </a:t>
            </a:r>
            <a:endParaRPr lang="en-US" altLang="zh-CN" dirty="0">
              <a:latin typeface="华文楷体" panose="02010600040101010101" charset="-122"/>
              <a:ea typeface="华文楷体" panose="02010600040101010101" charset="-122"/>
              <a:sym typeface="思源黑体" panose="020B0500000000000000" pitchFamily="34" charset="-122"/>
            </a:endParaRPr>
          </a:p>
        </p:txBody>
      </p:sp>
      <p:sp>
        <p:nvSpPr>
          <p:cNvPr id="4" name="文本框 3"/>
          <p:cNvSpPr txBox="1"/>
          <p:nvPr/>
        </p:nvSpPr>
        <p:spPr>
          <a:xfrm>
            <a:off x="998855" y="4223385"/>
            <a:ext cx="10669270" cy="1014730"/>
          </a:xfrm>
          <a:prstGeom prst="rect">
            <a:avLst/>
          </a:prstGeom>
        </p:spPr>
        <p:txBody>
          <a:bodyPr wrap="square">
            <a:spAutoFit/>
            <a:extLst>
              <a:ext uri="{4A0BC546-FE56-4ADE-93B0-CB8AF2F6F144}">
                <wpsdc:textFrameExt xmlns:wpsdc="http://www.wps.cn/officeDocument/2022/drawingmlCustomData" type="text"/>
              </a:ext>
            </a:extLst>
          </a:bodyPr>
          <a:p>
            <a:pPr indent="0" algn="l" fontAlgn="auto">
              <a:lnSpc>
                <a:spcPct val="150000"/>
              </a:lnSpc>
            </a:pPr>
            <a:r>
              <a:rPr lang="en-US" altLang="zh-CN" sz="2000">
                <a:latin typeface="Times New Roman" panose="02020603050405020304" charset="0"/>
                <a:ea typeface="微软雅黑" panose="020B0503020204020204" pitchFamily="34" charset="-122"/>
                <a:cs typeface="Times New Roman" panose="02020603050405020304" charset="0"/>
              </a:rPr>
              <a:t>Liuyang enterprises continue to innovate, developing gunpowder-free fireworks, an environmentally friendly product that is widely welcomed around the world.</a:t>
            </a:r>
            <a:endParaRPr lang="en-US" altLang="zh-CN" sz="2000">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3218279" y="2721968"/>
            <a:ext cx="4885690" cy="706755"/>
          </a:xfrm>
          <a:prstGeom prst="rect">
            <a:avLst/>
          </a:prstGeom>
          <a:noFill/>
        </p:spPr>
        <p:txBody>
          <a:bodyPr wrap="none" rtlCol="0">
            <a:spAutoFit/>
          </a:bodyPr>
          <a:lstStyle>
            <a:defPPr>
              <a:defRPr lang="zh-CN"/>
            </a:defPPr>
            <a:lvl1pPr>
              <a:defRPr kumimoji="1" sz="6000">
                <a:solidFill>
                  <a:schemeClr val="tx1">
                    <a:lumMod val="75000"/>
                    <a:lumOff val="25000"/>
                  </a:schemeClr>
                </a:solidFill>
                <a:latin typeface="华文行楷" panose="02010800040101010101" charset="-122"/>
                <a:ea typeface="华文行楷" panose="02010800040101010101" charset="-122"/>
              </a:defRPr>
            </a:lvl1pPr>
          </a:lstStyle>
          <a:p>
            <a:pPr algn="l"/>
            <a:r>
              <a:rPr lang="en-US" altLang="zh-CN" sz="4000" b="1" dirty="0">
                <a:latin typeface="华文楷体" panose="02010600040101010101" charset="-122"/>
                <a:ea typeface="华文楷体" panose="02010600040101010101" charset="-122"/>
                <a:sym typeface="思源黑体" panose="020B0500000000000000" pitchFamily="34" charset="-122"/>
              </a:rPr>
              <a:t>The Value of Fireworks</a:t>
            </a:r>
            <a:endParaRPr lang="en-US" altLang="zh-CN" sz="4000" b="1" dirty="0">
              <a:latin typeface="华文楷体" panose="02010600040101010101" charset="-122"/>
              <a:ea typeface="华文楷体" panose="02010600040101010101" charset="-122"/>
              <a:sym typeface="思源黑体" panose="020B0500000000000000" pitchFamily="34" charset="-122"/>
            </a:endParaRPr>
          </a:p>
        </p:txBody>
      </p:sp>
      <p:sp>
        <p:nvSpPr>
          <p:cNvPr id="9" name="文本框 8"/>
          <p:cNvSpPr txBox="1"/>
          <p:nvPr/>
        </p:nvSpPr>
        <p:spPr>
          <a:xfrm>
            <a:off x="4780772" y="1515247"/>
            <a:ext cx="1548765" cy="521970"/>
          </a:xfrm>
          <a:prstGeom prst="rect">
            <a:avLst/>
          </a:prstGeom>
          <a:noFill/>
        </p:spPr>
        <p:txBody>
          <a:bodyPr wrap="none" rtlCol="0">
            <a:spAutoFit/>
          </a:bodyPr>
          <a:lstStyle>
            <a:defPPr>
              <a:defRPr lang="zh-CN"/>
            </a:defPPr>
            <a:lvl1pPr>
              <a:defRPr kumimoji="1" sz="2800">
                <a:latin typeface="华文行楷" panose="02010800040101010101" charset="-122"/>
                <a:ea typeface="华文行楷" panose="02010800040101010101" charset="-122"/>
              </a:defRPr>
            </a:lvl1pPr>
          </a:lstStyle>
          <a:p>
            <a:r>
              <a:rPr lang="en-US" altLang="zh-CN" b="1" dirty="0">
                <a:latin typeface="华文楷体" panose="02010600040101010101" charset="-122"/>
                <a:ea typeface="华文楷体" panose="02010600040101010101" charset="-122"/>
                <a:sym typeface="思源黑体" panose="020B0500000000000000" pitchFamily="34" charset="-122"/>
              </a:rPr>
              <a:t>Chapter 3</a:t>
            </a:r>
            <a:endParaRPr lang="en-US" altLang="zh-CN" b="1" dirty="0">
              <a:latin typeface="华文楷体" panose="02010600040101010101" charset="-122"/>
              <a:ea typeface="华文楷体" panose="02010600040101010101" charset="-122"/>
              <a:sym typeface="思源黑体" panose="020B0500000000000000" pitchFamily="34" charset="-122"/>
            </a:endParaRPr>
          </a:p>
        </p:txBody>
      </p:sp>
      <p:pic>
        <p:nvPicPr>
          <p:cNvPr id="11" name="图片 10"/>
          <p:cNvPicPr>
            <a:picLocks noChangeAspect="1"/>
          </p:cNvPicPr>
          <p:nvPr/>
        </p:nvPicPr>
        <p:blipFill>
          <a:blip r:embed="rId2"/>
          <a:stretch>
            <a:fillRect/>
          </a:stretch>
        </p:blipFill>
        <p:spPr>
          <a:xfrm>
            <a:off x="6323886" y="1491773"/>
            <a:ext cx="673814" cy="673814"/>
          </a:xfrm>
          <a:prstGeom prst="rect">
            <a:avLst/>
          </a:prstGeom>
        </p:spPr>
      </p:pic>
      <p:sp>
        <p:nvSpPr>
          <p:cNvPr id="12" name="文本框 11"/>
          <p:cNvSpPr txBox="1"/>
          <p:nvPr/>
        </p:nvSpPr>
        <p:spPr>
          <a:xfrm>
            <a:off x="6469192" y="1624149"/>
            <a:ext cx="338554" cy="412779"/>
          </a:xfrm>
          <a:prstGeom prst="rect">
            <a:avLst/>
          </a:prstGeom>
          <a:noFill/>
        </p:spPr>
        <p:txBody>
          <a:bodyPr vert="eaVert" wrap="square" rtlCol="0">
            <a:spAutoFit/>
          </a:bodyPr>
          <a:lstStyle/>
          <a:p>
            <a:pPr algn="dist"/>
            <a:endParaRPr kumimoji="1" lang="zh-CN" altLang="en-US" sz="1000"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534670" y="143510"/>
            <a:ext cx="5817235" cy="521970"/>
          </a:xfrm>
          <a:prstGeom prst="rect">
            <a:avLst/>
          </a:prstGeom>
          <a:noFill/>
        </p:spPr>
        <p:txBody>
          <a:bodyPr wrap="none" rtlCol="0">
            <a:spAutoFit/>
          </a:bodyPr>
          <a:lstStyle>
            <a:defPPr>
              <a:defRPr lang="zh-CN"/>
            </a:defPPr>
            <a:lvl1pPr>
              <a:defRPr kumimoji="1" sz="2800">
                <a:solidFill>
                  <a:schemeClr val="tx1">
                    <a:lumMod val="75000"/>
                    <a:lumOff val="25000"/>
                  </a:schemeClr>
                </a:solidFill>
                <a:latin typeface="华文行楷" panose="02010800040101010101" charset="-122"/>
                <a:ea typeface="华文行楷" panose="02010800040101010101" charset="-122"/>
              </a:defRPr>
            </a:lvl1pPr>
          </a:lstStyle>
          <a:p>
            <a:r>
              <a:rPr lang="en-US" altLang="zh-CN" dirty="0">
                <a:latin typeface="华文楷体" panose="02010600040101010101" charset="-122"/>
                <a:ea typeface="华文楷体" panose="02010600040101010101" charset="-122"/>
                <a:sym typeface="思源黑体" panose="020B0500000000000000" pitchFamily="34" charset="-122"/>
              </a:rPr>
              <a:t>The Value of Fireworks and Firecrackers</a:t>
            </a:r>
            <a:endParaRPr lang="en-US" altLang="zh-CN" dirty="0">
              <a:latin typeface="华文楷体" panose="02010600040101010101" charset="-122"/>
              <a:ea typeface="华文楷体" panose="02010600040101010101" charset="-122"/>
              <a:sym typeface="思源黑体" panose="020B0500000000000000" pitchFamily="34" charset="-122"/>
            </a:endParaRPr>
          </a:p>
        </p:txBody>
      </p:sp>
      <p:sp>
        <p:nvSpPr>
          <p:cNvPr id="2" name="文本框 1"/>
          <p:cNvSpPr txBox="1"/>
          <p:nvPr/>
        </p:nvSpPr>
        <p:spPr>
          <a:xfrm>
            <a:off x="584200" y="835660"/>
            <a:ext cx="10499090" cy="2593340"/>
          </a:xfrm>
          <a:prstGeom prst="rect">
            <a:avLst/>
          </a:prstGeom>
        </p:spPr>
        <p:txBody>
          <a:bodyPr wrap="square">
            <a:noAutofit/>
          </a:bodyPr>
          <a:p>
            <a:pPr marL="342900" indent="-342900" algn="l" defTabSz="266700" fontAlgn="auto">
              <a:lnSpc>
                <a:spcPct val="100000"/>
              </a:lnSpc>
              <a:spcBef>
                <a:spcPts val="500"/>
              </a:spcBef>
              <a:spcAft>
                <a:spcPts val="500"/>
              </a:spcAft>
              <a:buFont typeface="Wingdings" panose="05000000000000000000" charset="0"/>
              <a:buChar char="l"/>
            </a:pPr>
            <a:r>
              <a:rPr lang="en-US" altLang="zh-CN" sz="2000" i="0">
                <a:solidFill>
                  <a:srgbClr val="060607"/>
                </a:solidFill>
                <a:latin typeface="Times New Roman" panose="02020603050405020304"/>
                <a:ea typeface="helvetica"/>
              </a:rPr>
              <a:t>Fireworks and firecrackers</a:t>
            </a:r>
            <a:r>
              <a:rPr lang="en-US" altLang="zh-CN" sz="2000" i="0">
                <a:solidFill>
                  <a:srgbClr val="060607"/>
                </a:solidFill>
                <a:latin typeface="Times New Roman" panose="02020603050405020304"/>
                <a:ea typeface="宋体" panose="02010600030101010101" pitchFamily="2" charset="-122"/>
              </a:rPr>
              <a:t> </a:t>
            </a:r>
            <a:r>
              <a:rPr lang="en-US" altLang="zh-CN" sz="2000" i="0">
                <a:solidFill>
                  <a:srgbClr val="060607"/>
                </a:solidFill>
                <a:latin typeface="Times New Roman" panose="02020603050405020304"/>
                <a:ea typeface="Times New Roman" panose="02020603050405020304"/>
              </a:rPr>
              <a:t>are important parts of celebration during important festivals, as they symbolize </a:t>
            </a:r>
            <a:r>
              <a:rPr lang="en-US" altLang="zh-CN" sz="2000" i="0">
                <a:solidFill>
                  <a:srgbClr val="060607"/>
                </a:solidFill>
                <a:latin typeface="Times New Roman" panose="02020603050405020304"/>
                <a:ea typeface="helvetica"/>
              </a:rPr>
              <a:t>auspiciousness in traditional Chinese culture</a:t>
            </a:r>
            <a:r>
              <a:rPr lang="en-US" altLang="zh-CN" sz="2000" i="0">
                <a:solidFill>
                  <a:srgbClr val="060607"/>
                </a:solidFill>
                <a:latin typeface="Times New Roman" panose="02020603050405020304"/>
                <a:ea typeface="Times New Roman" panose="02020603050405020304"/>
              </a:rPr>
              <a:t>.</a:t>
            </a:r>
            <a:r>
              <a:rPr lang="en-US" altLang="zh-CN" sz="2000" i="0">
                <a:solidFill>
                  <a:srgbClr val="060607"/>
                </a:solidFill>
                <a:latin typeface="Times New Roman" panose="02020603050405020304"/>
                <a:ea typeface="helvetica"/>
              </a:rPr>
              <a:t> The splendor and sound of fireworks and firecrackers imply </a:t>
            </a:r>
            <a:r>
              <a:rPr lang="en-US" altLang="zh-CN" sz="2000" i="0">
                <a:solidFill>
                  <a:srgbClr val="060607"/>
                </a:solidFill>
                <a:latin typeface="Times New Roman" panose="02020603050405020304"/>
                <a:ea typeface="Times New Roman" panose="02020603050405020304"/>
              </a:rPr>
              <a:t>expelling</a:t>
            </a:r>
            <a:r>
              <a:rPr lang="en-US" altLang="zh-CN" sz="2000" i="0">
                <a:solidFill>
                  <a:srgbClr val="060607"/>
                </a:solidFill>
                <a:latin typeface="Times New Roman" panose="02020603050405020304"/>
                <a:ea typeface="helvetica"/>
              </a:rPr>
              <a:t> evil</a:t>
            </a:r>
            <a:r>
              <a:rPr lang="en-US" altLang="zh-CN" sz="2000" i="0">
                <a:solidFill>
                  <a:srgbClr val="060607"/>
                </a:solidFill>
                <a:latin typeface="Times New Roman" panose="02020603050405020304"/>
                <a:ea typeface="宋体" panose="02010600030101010101" pitchFamily="2" charset="-122"/>
              </a:rPr>
              <a:t> </a:t>
            </a:r>
            <a:r>
              <a:rPr lang="en-US" altLang="zh-CN" sz="2000" i="0">
                <a:solidFill>
                  <a:srgbClr val="060607"/>
                </a:solidFill>
                <a:latin typeface="Times New Roman" panose="02020603050405020304"/>
                <a:ea typeface="Times New Roman" panose="02020603050405020304"/>
              </a:rPr>
              <a:t>spirits</a:t>
            </a:r>
            <a:r>
              <a:rPr lang="en-US" altLang="zh-CN" sz="2000" i="0">
                <a:solidFill>
                  <a:srgbClr val="060607"/>
                </a:solidFill>
                <a:latin typeface="Times New Roman" panose="02020603050405020304"/>
                <a:ea typeface="helvetica"/>
              </a:rPr>
              <a:t> and welcoming good fortune, representing people's blessings</a:t>
            </a:r>
            <a:r>
              <a:rPr lang="en-US" altLang="zh-CN" sz="2000" i="0">
                <a:solidFill>
                  <a:srgbClr val="060607"/>
                </a:solidFill>
                <a:latin typeface="Times New Roman" panose="02020603050405020304"/>
                <a:ea typeface="宋体" panose="02010600030101010101" pitchFamily="2" charset="-122"/>
              </a:rPr>
              <a:t> </a:t>
            </a:r>
            <a:r>
              <a:rPr lang="en-US" altLang="zh-CN" sz="2000" i="0">
                <a:solidFill>
                  <a:srgbClr val="060607"/>
                </a:solidFill>
                <a:latin typeface="Times New Roman" panose="02020603050405020304"/>
                <a:ea typeface="helvetica"/>
              </a:rPr>
              <a:t>and</a:t>
            </a:r>
            <a:r>
              <a:rPr lang="en-US" altLang="zh-CN" sz="2000" i="0">
                <a:solidFill>
                  <a:srgbClr val="060607"/>
                </a:solidFill>
                <a:latin typeface="Times New Roman" panose="02020603050405020304"/>
                <a:ea typeface="宋体" panose="02010600030101010101" pitchFamily="2" charset="-122"/>
              </a:rPr>
              <a:t> </a:t>
            </a:r>
            <a:r>
              <a:rPr lang="en-US" altLang="zh-CN" sz="2000" i="0">
                <a:solidFill>
                  <a:srgbClr val="060607"/>
                </a:solidFill>
                <a:latin typeface="Times New Roman" panose="02020603050405020304"/>
                <a:ea typeface="helvetica"/>
              </a:rPr>
              <a:t>aspirations for a better life.</a:t>
            </a:r>
            <a:endParaRPr lang="en-US" altLang="zh-CN" sz="2000" i="0">
              <a:solidFill>
                <a:srgbClr val="060607"/>
              </a:solidFill>
              <a:latin typeface="Times New Roman" panose="02020603050405020304"/>
              <a:ea typeface="helvetica"/>
            </a:endParaRPr>
          </a:p>
        </p:txBody>
      </p:sp>
      <p:sp>
        <p:nvSpPr>
          <p:cNvPr id="3" name="文本框 2"/>
          <p:cNvSpPr txBox="1"/>
          <p:nvPr/>
        </p:nvSpPr>
        <p:spPr>
          <a:xfrm>
            <a:off x="581025" y="2436495"/>
            <a:ext cx="10806430" cy="1014730"/>
          </a:xfrm>
          <a:prstGeom prst="rect">
            <a:avLst/>
          </a:prstGeom>
        </p:spPr>
        <p:txBody>
          <a:bodyPr wrap="square">
            <a:spAutoFit/>
          </a:bodyPr>
          <a:p>
            <a:pPr marL="342900" indent="-342900" algn="just" defTabSz="266700">
              <a:spcBef>
                <a:spcPct val="0"/>
              </a:spcBef>
              <a:spcAft>
                <a:spcPct val="0"/>
              </a:spcAft>
              <a:buFont typeface="Wingdings" panose="05000000000000000000" charset="0"/>
              <a:buChar char="l"/>
            </a:pPr>
            <a:r>
              <a:rPr lang="en-US" altLang="zh-CN" sz="2000" i="0">
                <a:solidFill>
                  <a:srgbClr val="060607"/>
                </a:solidFill>
                <a:latin typeface="Times New Roman" panose="02020603050405020304"/>
                <a:ea typeface="helvetica"/>
              </a:rPr>
              <a:t>As a cultural symbol, fireworks and firecrackers enhance people's </a:t>
            </a:r>
            <a:r>
              <a:rPr lang="en-US" altLang="zh-CN" sz="2000" i="0">
                <a:solidFill>
                  <a:srgbClr val="060607"/>
                </a:solidFill>
                <a:latin typeface="Times New Roman" panose="02020603050405020304"/>
                <a:ea typeface="Times New Roman" panose="02020603050405020304"/>
              </a:rPr>
              <a:t>cultural identity</a:t>
            </a:r>
            <a:r>
              <a:rPr lang="en-US" altLang="zh-CN" sz="2000" i="0">
                <a:solidFill>
                  <a:srgbClr val="060607"/>
                </a:solidFill>
                <a:latin typeface="Times New Roman" panose="02020603050405020304"/>
                <a:ea typeface="helvetica"/>
              </a:rPr>
              <a:t> with traditional culture. The inheritance and development of Liuyang fireworks have not only enriched Chinese traditional culture but also strengthened national pride.</a:t>
            </a:r>
            <a:endParaRPr lang="en-US" altLang="zh-CN" sz="2000" i="0">
              <a:solidFill>
                <a:srgbClr val="060607"/>
              </a:solidFill>
              <a:latin typeface="Times New Roman" panose="02020603050405020304"/>
              <a:ea typeface="helvetica"/>
            </a:endParaRPr>
          </a:p>
        </p:txBody>
      </p:sp>
      <p:sp>
        <p:nvSpPr>
          <p:cNvPr id="4" name="文本框 3"/>
          <p:cNvSpPr txBox="1"/>
          <p:nvPr/>
        </p:nvSpPr>
        <p:spPr>
          <a:xfrm>
            <a:off x="584200" y="3961765"/>
            <a:ext cx="10702290" cy="1630045"/>
          </a:xfrm>
          <a:prstGeom prst="rect">
            <a:avLst/>
          </a:prstGeom>
        </p:spPr>
        <p:txBody>
          <a:bodyPr wrap="square">
            <a:spAutoFit/>
          </a:bodyPr>
          <a:p>
            <a:pPr marL="342900" indent="-342900" algn="just" defTabSz="266700">
              <a:spcBef>
                <a:spcPct val="0"/>
              </a:spcBef>
              <a:spcAft>
                <a:spcPct val="0"/>
              </a:spcAft>
              <a:buFont typeface="Wingdings" panose="05000000000000000000" charset="0"/>
              <a:buChar char="l"/>
            </a:pPr>
            <a:r>
              <a:rPr lang="en-US" altLang="zh-CN" sz="2000" i="0">
                <a:solidFill>
                  <a:srgbClr val="060607"/>
                </a:solidFill>
                <a:latin typeface="Times New Roman" panose="02020603050405020304"/>
                <a:ea typeface="helvetica"/>
              </a:rPr>
              <a:t>In modern times, fireworks and firecrackers remain an indispensable part of various festivals and significant events, especially on New Year's Eve in major cities, where fireworks displays have become one of the highlights to attract tourists and citizens. Fireworks have also been </a:t>
            </a:r>
            <a:r>
              <a:rPr lang="en-US" altLang="zh-CN" sz="2000" i="0">
                <a:solidFill>
                  <a:srgbClr val="060607"/>
                </a:solidFill>
                <a:latin typeface="Times New Roman" panose="02020603050405020304"/>
                <a:ea typeface="Times New Roman" panose="02020603050405020304"/>
              </a:rPr>
              <a:t>spread </a:t>
            </a:r>
            <a:r>
              <a:rPr lang="en-US" altLang="zh-CN" sz="2000" i="0">
                <a:solidFill>
                  <a:srgbClr val="060607"/>
                </a:solidFill>
                <a:latin typeface="Times New Roman" panose="02020603050405020304"/>
                <a:ea typeface="helvetica"/>
              </a:rPr>
              <a:t> globally. Many countries use fireworks and firecrackers in major celebrations and cultural activities, making fireworks performances a part of cross-cultural communication.</a:t>
            </a:r>
            <a:endParaRPr lang="en-US" altLang="zh-CN" sz="2000" i="0">
              <a:solidFill>
                <a:srgbClr val="060607"/>
              </a:solidFill>
              <a:latin typeface="Times New Roman" panose="02020603050405020304"/>
              <a:ea typeface="helvetic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7b44ca421b1d26c5e6057afdc2cde03c">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2352126" y="2116976"/>
            <a:ext cx="7487285" cy="1198880"/>
          </a:xfrm>
          <a:prstGeom prst="rect">
            <a:avLst/>
          </a:prstGeom>
          <a:noFill/>
        </p:spPr>
        <p:txBody>
          <a:bodyPr wrap="none" rtlCol="0">
            <a:spAutoFit/>
          </a:bodyPr>
          <a:lstStyle/>
          <a:p>
            <a:r>
              <a:rPr lang="en-US" altLang="zh-CN" sz="7200" dirty="0">
                <a:gradFill flip="none" rotWithShape="1">
                  <a:gsLst>
                    <a:gs pos="0">
                      <a:srgbClr val="A11524"/>
                    </a:gs>
                    <a:gs pos="30000">
                      <a:srgbClr val="981423"/>
                    </a:gs>
                    <a:gs pos="58000">
                      <a:srgbClr val="B71325"/>
                    </a:gs>
                    <a:gs pos="83000">
                      <a:srgbClr val="BA1225"/>
                    </a:gs>
                  </a:gsLst>
                  <a:lin ang="0" scaled="1"/>
                </a:gradFill>
                <a:latin typeface="华文楷体" panose="02010600040101010101" charset="-122"/>
                <a:ea typeface="华文楷体" panose="02010600040101010101" charset="-122"/>
              </a:rPr>
              <a:t>Thanks for listening.</a:t>
            </a:r>
            <a:endParaRPr lang="en-US" altLang="zh-CN" sz="7200" dirty="0">
              <a:gradFill flip="none" rotWithShape="1">
                <a:gsLst>
                  <a:gs pos="0">
                    <a:srgbClr val="A11524"/>
                  </a:gs>
                  <a:gs pos="30000">
                    <a:srgbClr val="981423"/>
                  </a:gs>
                  <a:gs pos="58000">
                    <a:srgbClr val="B71325"/>
                  </a:gs>
                  <a:gs pos="83000">
                    <a:srgbClr val="BA1225"/>
                  </a:gs>
                </a:gsLst>
                <a:lin ang="0" scaled="1"/>
              </a:gradFill>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screen"/>
          <a:stretch>
            <a:fillRect/>
          </a:stretch>
        </p:blipFill>
        <p:spPr>
          <a:xfrm>
            <a:off x="0" y="0"/>
            <a:ext cx="12192000" cy="6858000"/>
          </a:xfrm>
          <a:prstGeom prst="rect">
            <a:avLst/>
          </a:prstGeom>
        </p:spPr>
      </p:pic>
      <p:sp>
        <p:nvSpPr>
          <p:cNvPr id="3" name="文本框 2"/>
          <p:cNvSpPr txBox="1"/>
          <p:nvPr/>
        </p:nvSpPr>
        <p:spPr>
          <a:xfrm>
            <a:off x="4673344" y="670617"/>
            <a:ext cx="2612047" cy="521970"/>
          </a:xfrm>
          <a:prstGeom prst="rect">
            <a:avLst/>
          </a:prstGeom>
          <a:noFill/>
        </p:spPr>
        <p:txBody>
          <a:bodyPr wrap="square" rtlCol="0">
            <a:spAutoFit/>
          </a:bodyPr>
          <a:lstStyle/>
          <a:p>
            <a:pPr algn="dist"/>
            <a:r>
              <a:rPr kumimoji="1" lang="en-US" altLang="zh-CN" sz="2800" b="1" dirty="0">
                <a:solidFill>
                  <a:schemeClr val="tx1">
                    <a:lumMod val="75000"/>
                    <a:lumOff val="25000"/>
                  </a:schemeClr>
                </a:solidFill>
                <a:latin typeface="华文楷体" panose="02010600040101010101" charset="-122"/>
                <a:ea typeface="华文楷体" panose="02010600040101010101" charset="-122"/>
                <a:sym typeface="思源黑体" panose="020B0500000000000000" pitchFamily="34" charset="-122"/>
              </a:rPr>
              <a:t>CONTENTS</a:t>
            </a:r>
            <a:endParaRPr kumimoji="1" lang="en-US" altLang="zh-CN" sz="2800" b="1" dirty="0">
              <a:solidFill>
                <a:schemeClr val="tx1">
                  <a:lumMod val="75000"/>
                  <a:lumOff val="25000"/>
                </a:schemeClr>
              </a:solidFill>
              <a:latin typeface="华文楷体" panose="02010600040101010101" charset="-122"/>
              <a:ea typeface="华文楷体" panose="02010600040101010101" charset="-122"/>
              <a:sym typeface="思源黑体" panose="020B0500000000000000" pitchFamily="34" charset="-122"/>
            </a:endParaRPr>
          </a:p>
        </p:txBody>
      </p:sp>
      <p:sp>
        <p:nvSpPr>
          <p:cNvPr id="7" name="文本框 6"/>
          <p:cNvSpPr txBox="1"/>
          <p:nvPr/>
        </p:nvSpPr>
        <p:spPr>
          <a:xfrm>
            <a:off x="1874425" y="1546143"/>
            <a:ext cx="8957945" cy="4744085"/>
          </a:xfrm>
          <a:prstGeom prst="rect">
            <a:avLst/>
          </a:prstGeom>
          <a:noFill/>
        </p:spPr>
        <p:txBody>
          <a:bodyPr wrap="none" rtlCol="0">
            <a:spAutoFit/>
          </a:bodyPr>
          <a:lstStyle/>
          <a:p>
            <a:pPr marL="457200" indent="-457200" algn="l">
              <a:lnSpc>
                <a:spcPct val="270000"/>
              </a:lnSpc>
              <a:buFont typeface="Wingdings" panose="05000000000000000000" pitchFamily="2" charset="2"/>
              <a:buChar char="Ø"/>
            </a:pPr>
            <a:r>
              <a:rPr kumimoji="1" lang="en-US" altLang="zh-CN" sz="2800" dirty="0">
                <a:latin typeface="华文楷体" panose="02010600040101010101" charset="-122"/>
                <a:ea typeface="华文楷体" panose="02010600040101010101" charset="-122"/>
                <a:sym typeface="思源黑体" panose="020B0500000000000000" pitchFamily="34" charset="-122"/>
              </a:rPr>
              <a:t>The Origin and Development of Fireworks and Firecrackers</a:t>
            </a:r>
            <a:endParaRPr kumimoji="1" lang="en-US" altLang="zh-CN" sz="2800" dirty="0">
              <a:latin typeface="华文楷体" panose="02010600040101010101" charset="-122"/>
              <a:ea typeface="华文楷体" panose="02010600040101010101" charset="-122"/>
              <a:sym typeface="思源黑体" panose="020B0500000000000000" pitchFamily="34" charset="-122"/>
            </a:endParaRPr>
          </a:p>
          <a:p>
            <a:pPr marL="457200" indent="-457200" algn="l">
              <a:lnSpc>
                <a:spcPct val="270000"/>
              </a:lnSpc>
              <a:buFont typeface="Wingdings" panose="05000000000000000000" pitchFamily="2" charset="2"/>
              <a:buChar char="Ø"/>
            </a:pPr>
            <a:r>
              <a:rPr kumimoji="1" lang="en-US" altLang="zh-CN" sz="2800" dirty="0">
                <a:latin typeface="华文楷体" panose="02010600040101010101" charset="-122"/>
                <a:ea typeface="华文楷体" panose="02010600040101010101" charset="-122"/>
                <a:sym typeface="思源黑体" panose="020B0500000000000000" pitchFamily="34" charset="-122"/>
              </a:rPr>
              <a:t>The Hometown of Fireworks - Liuyang</a:t>
            </a:r>
            <a:endParaRPr kumimoji="1" lang="en-US" altLang="zh-CN" sz="2800" dirty="0">
              <a:latin typeface="华文楷体" panose="02010600040101010101" charset="-122"/>
              <a:ea typeface="华文楷体" panose="02010600040101010101" charset="-122"/>
              <a:sym typeface="思源黑体" panose="020B0500000000000000" pitchFamily="34" charset="-122"/>
            </a:endParaRPr>
          </a:p>
          <a:p>
            <a:pPr marL="457200" indent="-457200" algn="l">
              <a:lnSpc>
                <a:spcPct val="270000"/>
              </a:lnSpc>
              <a:buFont typeface="Wingdings" panose="05000000000000000000" pitchFamily="2" charset="2"/>
              <a:buChar char="Ø"/>
            </a:pPr>
            <a:r>
              <a:rPr kumimoji="1" lang="en-US" altLang="zh-CN" sz="2800" dirty="0">
                <a:latin typeface="华文楷体" panose="02010600040101010101" charset="-122"/>
                <a:ea typeface="华文楷体" panose="02010600040101010101" charset="-122"/>
                <a:sym typeface="思源黑体" panose="020B0500000000000000" pitchFamily="34" charset="-122"/>
              </a:rPr>
              <a:t>The valaues of Fireworks and Firecrackers</a:t>
            </a:r>
            <a:endParaRPr kumimoji="1" lang="zh-CN" altLang="en-US" sz="2800" dirty="0">
              <a:latin typeface="华文楷体" panose="02010600040101010101" charset="-122"/>
              <a:ea typeface="华文楷体" panose="02010600040101010101" charset="-122"/>
              <a:sym typeface="思源黑体" panose="020B0500000000000000" pitchFamily="34" charset="-122"/>
            </a:endParaRPr>
          </a:p>
          <a:p>
            <a:pPr marL="457200" indent="-457200" algn="l">
              <a:lnSpc>
                <a:spcPct val="270000"/>
              </a:lnSpc>
              <a:buFont typeface="Wingdings" panose="05000000000000000000" pitchFamily="2" charset="2"/>
              <a:buChar char="Ø"/>
            </a:pPr>
            <a:endParaRPr kumimoji="1" lang="zh-CN" altLang="en-US" sz="2800" dirty="0">
              <a:latin typeface="华文楷体" panose="02010600040101010101" charset="-122"/>
              <a:ea typeface="华文楷体" panose="02010600040101010101" charset="-122"/>
              <a:sym typeface="思源黑体" panose="020B0500000000000000" pitchFamily="34" charset="-122"/>
            </a:endParaRPr>
          </a:p>
        </p:txBody>
      </p:sp>
      <p:pic>
        <p:nvPicPr>
          <p:cNvPr id="19" name="图片 18"/>
          <p:cNvPicPr>
            <a:picLocks noChangeAspect="1"/>
          </p:cNvPicPr>
          <p:nvPr/>
        </p:nvPicPr>
        <p:blipFill>
          <a:blip r:embed="rId3" cstate="screen">
            <a:clrChange>
              <a:clrFrom>
                <a:srgbClr val="FFFFFF"/>
              </a:clrFrom>
              <a:clrTo>
                <a:srgbClr val="FFFFFF">
                  <a:alpha val="0"/>
                </a:srgbClr>
              </a:clrTo>
            </a:clrChange>
          </a:blip>
          <a:stretch>
            <a:fillRect/>
          </a:stretch>
        </p:blipFill>
        <p:spPr>
          <a:xfrm>
            <a:off x="-1113155" y="3993515"/>
            <a:ext cx="4845685" cy="2864485"/>
          </a:xfrm>
          <a:prstGeom prst="rect">
            <a:avLst/>
          </a:prstGeom>
        </p:spPr>
      </p:pic>
      <p:pic>
        <p:nvPicPr>
          <p:cNvPr id="21" name="图片 20"/>
          <p:cNvPicPr>
            <a:picLocks noChangeAspect="1"/>
          </p:cNvPicPr>
          <p:nvPr/>
        </p:nvPicPr>
        <p:blipFill>
          <a:blip r:embed="rId4" cstate="screen"/>
          <a:srcRect/>
          <a:stretch>
            <a:fillRect/>
          </a:stretch>
        </p:blipFill>
        <p:spPr>
          <a:xfrm>
            <a:off x="9405277" y="24076"/>
            <a:ext cx="1712938" cy="16092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1766213" y="2702283"/>
            <a:ext cx="8536305" cy="521970"/>
          </a:xfrm>
          <a:prstGeom prst="rect">
            <a:avLst/>
          </a:prstGeom>
          <a:noFill/>
        </p:spPr>
        <p:txBody>
          <a:bodyPr wrap="none" rtlCol="0">
            <a:spAutoFit/>
          </a:bodyPr>
          <a:lstStyle/>
          <a:p>
            <a:pPr algn="l"/>
            <a:r>
              <a:rPr kumimoji="1" lang="en-US" altLang="zh-CN" sz="2800" b="1" dirty="0">
                <a:latin typeface="华文楷体" panose="02010600040101010101" charset="-122"/>
                <a:ea typeface="华文楷体" panose="02010600040101010101" charset="-122"/>
                <a:sym typeface="思源黑体" panose="020B0500000000000000" pitchFamily="34" charset="-122"/>
              </a:rPr>
              <a:t>The Origin and Development of Fireworks and Firecrackers</a:t>
            </a:r>
            <a:endParaRPr kumimoji="1" lang="en-US" altLang="zh-CN" sz="2800" b="1" dirty="0">
              <a:solidFill>
                <a:schemeClr val="tx1">
                  <a:lumMod val="75000"/>
                  <a:lumOff val="25000"/>
                </a:schemeClr>
              </a:solidFill>
              <a:latin typeface="华文楷体" panose="02010600040101010101" charset="-122"/>
              <a:ea typeface="华文楷体" panose="02010600040101010101" charset="-122"/>
              <a:sym typeface="思源黑体" panose="020B0500000000000000" pitchFamily="34" charset="-122"/>
            </a:endParaRPr>
          </a:p>
        </p:txBody>
      </p:sp>
      <p:sp>
        <p:nvSpPr>
          <p:cNvPr id="9" name="文本框 8"/>
          <p:cNvSpPr txBox="1"/>
          <p:nvPr/>
        </p:nvSpPr>
        <p:spPr>
          <a:xfrm>
            <a:off x="4910947" y="1590812"/>
            <a:ext cx="1548765" cy="521970"/>
          </a:xfrm>
          <a:prstGeom prst="rect">
            <a:avLst/>
          </a:prstGeom>
          <a:noFill/>
        </p:spPr>
        <p:txBody>
          <a:bodyPr wrap="none" rtlCol="0">
            <a:spAutoFit/>
          </a:bodyPr>
          <a:lstStyle/>
          <a:p>
            <a:r>
              <a:rPr kumimoji="1" lang="en-US" altLang="zh-CN" sz="2800" b="1" dirty="0">
                <a:latin typeface="华文楷体" panose="02010600040101010101" charset="-122"/>
                <a:ea typeface="华文楷体" panose="02010600040101010101" charset="-122"/>
                <a:sym typeface="思源黑体" panose="020B0500000000000000" pitchFamily="34" charset="-122"/>
              </a:rPr>
              <a:t>Chapter 1</a:t>
            </a:r>
            <a:endParaRPr kumimoji="1" lang="en-US" altLang="zh-CN" sz="2800" b="1" dirty="0">
              <a:latin typeface="华文楷体" panose="02010600040101010101" charset="-122"/>
              <a:ea typeface="华文楷体" panose="02010600040101010101" charset="-122"/>
              <a:sym typeface="思源黑体" panose="020B0500000000000000" pitchFamily="34" charset="-122"/>
            </a:endParaRPr>
          </a:p>
        </p:txBody>
      </p:sp>
      <p:pic>
        <p:nvPicPr>
          <p:cNvPr id="11" name="图片 10"/>
          <p:cNvPicPr>
            <a:picLocks noChangeAspect="1"/>
          </p:cNvPicPr>
          <p:nvPr/>
        </p:nvPicPr>
        <p:blipFill>
          <a:blip r:embed="rId2"/>
          <a:stretch>
            <a:fillRect/>
          </a:stretch>
        </p:blipFill>
        <p:spPr>
          <a:xfrm>
            <a:off x="6323886" y="1491773"/>
            <a:ext cx="673814" cy="673814"/>
          </a:xfrm>
          <a:prstGeom prst="rect">
            <a:avLst/>
          </a:prstGeom>
        </p:spPr>
      </p:pic>
      <p:sp>
        <p:nvSpPr>
          <p:cNvPr id="12" name="文本框 11"/>
          <p:cNvSpPr txBox="1"/>
          <p:nvPr/>
        </p:nvSpPr>
        <p:spPr>
          <a:xfrm>
            <a:off x="6997512" y="1624149"/>
            <a:ext cx="338554" cy="412779"/>
          </a:xfrm>
          <a:prstGeom prst="rect">
            <a:avLst/>
          </a:prstGeom>
          <a:noFill/>
        </p:spPr>
        <p:txBody>
          <a:bodyPr vert="eaVert" wrap="square" rtlCol="0">
            <a:spAutoFit/>
          </a:bodyPr>
          <a:lstStyle/>
          <a:p>
            <a:pPr algn="dist"/>
            <a:endParaRPr kumimoji="1" lang="zh-CN" altLang="en-US" sz="1000"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6115" y="154305"/>
            <a:ext cx="2294255" cy="521970"/>
          </a:xfrm>
          <a:prstGeom prst="rect">
            <a:avLst/>
          </a:prstGeom>
          <a:noFill/>
        </p:spPr>
        <p:txBody>
          <a:bodyPr wrap="none" rtlCol="0">
            <a:spAutoFit/>
          </a:bodyPr>
          <a:lstStyle>
            <a:defPPr>
              <a:defRPr lang="zh-CN"/>
            </a:defPPr>
            <a:lvl1pPr>
              <a:defRPr kumimoji="1" sz="2800">
                <a:solidFill>
                  <a:schemeClr val="tx1">
                    <a:lumMod val="75000"/>
                    <a:lumOff val="25000"/>
                  </a:schemeClr>
                </a:solidFill>
                <a:latin typeface="华文行楷" panose="02010800040101010101" charset="-122"/>
                <a:ea typeface="华文行楷" panose="02010800040101010101" charset="-122"/>
              </a:defRPr>
            </a:lvl1pPr>
          </a:lstStyle>
          <a:p>
            <a:r>
              <a:rPr lang="en-US" altLang="zh-CN" dirty="0">
                <a:latin typeface="华文楷体" panose="02010600040101010101" charset="-122"/>
                <a:ea typeface="华文楷体" panose="02010600040101010101" charset="-122"/>
                <a:sym typeface="思源黑体" panose="020B0500000000000000" pitchFamily="34" charset="-122"/>
              </a:rPr>
              <a:t>Pre-Qin Period</a:t>
            </a:r>
            <a:endParaRPr lang="en-US" altLang="zh-CN" dirty="0">
              <a:latin typeface="华文楷体" panose="02010600040101010101" charset="-122"/>
              <a:ea typeface="华文楷体" panose="02010600040101010101" charset="-122"/>
              <a:sym typeface="思源黑体" panose="020B0500000000000000" pitchFamily="34" charset="-122"/>
            </a:endParaRPr>
          </a:p>
        </p:txBody>
      </p:sp>
      <p:sp>
        <p:nvSpPr>
          <p:cNvPr id="3" name="TextBox 13"/>
          <p:cNvSpPr txBox="1"/>
          <p:nvPr/>
        </p:nvSpPr>
        <p:spPr>
          <a:xfrm>
            <a:off x="405130" y="1418590"/>
            <a:ext cx="6168390" cy="3564255"/>
          </a:xfrm>
          <a:prstGeom prst="rect">
            <a:avLst/>
          </a:prstGeom>
          <a:noFill/>
        </p:spPr>
        <p:txBody>
          <a:bodyPr wrap="square" lIns="0" tIns="0" rIns="0" bIns="0" rtlCol="0">
            <a:noAutofit/>
          </a:bodyPr>
          <a:lstStyle/>
          <a:p>
            <a:pPr algn="just">
              <a:lnSpc>
                <a:spcPct val="150000"/>
              </a:lnSpc>
            </a:pPr>
            <a:r>
              <a:rPr lang="en-US" altLang="zh-CN" sz="2000" dirty="0">
                <a:solidFill>
                  <a:schemeClr val="tx1">
                    <a:lumMod val="75000"/>
                    <a:lumOff val="25000"/>
                  </a:schemeClr>
                </a:solidFill>
                <a:latin typeface="Times New Roman" panose="02020603050405020304" charset="0"/>
                <a:ea typeface="华文楷体" panose="02010600040101010101" charset="-122"/>
                <a:cs typeface="Times New Roman" panose="02020603050405020304" charset="0"/>
                <a:sym typeface="思源黑体" panose="020B0500000000000000" pitchFamily="34" charset="-122"/>
              </a:rPr>
              <a:t>During this period, there was a kind of religious activity called "Bursting Sacrifice"(</a:t>
            </a:r>
            <a:r>
              <a:rPr lang="zh-CN" altLang="en-US" sz="2000" dirty="0">
                <a:solidFill>
                  <a:schemeClr val="tx1">
                    <a:lumMod val="75000"/>
                    <a:lumOff val="25000"/>
                  </a:schemeClr>
                </a:solidFill>
                <a:latin typeface="Times New Roman" panose="02020603050405020304" charset="0"/>
                <a:ea typeface="华文楷体" panose="02010600040101010101" charset="-122"/>
                <a:cs typeface="Times New Roman" panose="02020603050405020304" charset="0"/>
                <a:sym typeface="思源黑体" panose="020B0500000000000000" pitchFamily="34" charset="-122"/>
              </a:rPr>
              <a:t>爆祭</a:t>
            </a:r>
            <a:r>
              <a:rPr lang="en-US" altLang="zh-CN" sz="2000" dirty="0">
                <a:solidFill>
                  <a:schemeClr val="tx1">
                    <a:lumMod val="75000"/>
                    <a:lumOff val="25000"/>
                  </a:schemeClr>
                </a:solidFill>
                <a:latin typeface="Times New Roman" panose="02020603050405020304" charset="0"/>
                <a:ea typeface="华文楷体" panose="02010600040101010101" charset="-122"/>
                <a:cs typeface="Times New Roman" panose="02020603050405020304" charset="0"/>
                <a:sym typeface="思源黑体" panose="020B0500000000000000" pitchFamily="34" charset="-122"/>
              </a:rPr>
              <a:t>), which included burning firewood to "worship immortals and expel evil spirits. The Ritual of Zhou (</a:t>
            </a:r>
            <a:r>
              <a:rPr lang="zh-CN" altLang="en-US" sz="2000" dirty="0">
                <a:solidFill>
                  <a:schemeClr val="tx1">
                    <a:lumMod val="75000"/>
                    <a:lumOff val="25000"/>
                  </a:schemeClr>
                </a:solidFill>
                <a:latin typeface="Times New Roman" panose="02020603050405020304" charset="0"/>
                <a:ea typeface="华文楷体" panose="02010600040101010101" charset="-122"/>
                <a:cs typeface="Times New Roman" panose="02020603050405020304" charset="0"/>
                <a:sym typeface="思源黑体" panose="020B0500000000000000" pitchFamily="34" charset="-122"/>
              </a:rPr>
              <a:t>《周礼》</a:t>
            </a:r>
            <a:r>
              <a:rPr lang="en-US" altLang="zh-CN" sz="2000" dirty="0">
                <a:solidFill>
                  <a:schemeClr val="tx1">
                    <a:lumMod val="75000"/>
                    <a:lumOff val="25000"/>
                  </a:schemeClr>
                </a:solidFill>
                <a:latin typeface="Times New Roman" panose="02020603050405020304" charset="0"/>
                <a:ea typeface="华文楷体" panose="02010600040101010101" charset="-122"/>
                <a:cs typeface="Times New Roman" panose="02020603050405020304" charset="0"/>
                <a:sym typeface="思源黑体" panose="020B0500000000000000" pitchFamily="34" charset="-122"/>
              </a:rPr>
              <a:t>) recorded the "Nine Sacrifices"(</a:t>
            </a:r>
            <a:r>
              <a:rPr lang="zh-CN" altLang="en-US" sz="2000" dirty="0">
                <a:solidFill>
                  <a:schemeClr val="tx1">
                    <a:lumMod val="75000"/>
                    <a:lumOff val="25000"/>
                  </a:schemeClr>
                </a:solidFill>
                <a:latin typeface="Times New Roman" panose="02020603050405020304" charset="0"/>
                <a:ea typeface="华文楷体" panose="02010600040101010101" charset="-122"/>
                <a:cs typeface="Times New Roman" panose="02020603050405020304" charset="0"/>
                <a:sym typeface="思源黑体" panose="020B0500000000000000" pitchFamily="34" charset="-122"/>
              </a:rPr>
              <a:t>九祭</a:t>
            </a:r>
            <a:r>
              <a:rPr lang="en-US" altLang="zh-CN" sz="2000" dirty="0">
                <a:solidFill>
                  <a:schemeClr val="tx1">
                    <a:lumMod val="75000"/>
                    <a:lumOff val="25000"/>
                  </a:schemeClr>
                </a:solidFill>
                <a:latin typeface="Times New Roman" panose="02020603050405020304" charset="0"/>
                <a:ea typeface="华文楷体" panose="02010600040101010101" charset="-122"/>
                <a:cs typeface="Times New Roman" panose="02020603050405020304" charset="0"/>
                <a:sym typeface="思源黑体" panose="020B0500000000000000" pitchFamily="34" charset="-122"/>
              </a:rPr>
              <a:t>), the third of which is the "Bursting Sacrifice.".</a:t>
            </a:r>
            <a:endParaRPr lang="zh-CN" altLang="en-US" sz="2000" dirty="0">
              <a:solidFill>
                <a:schemeClr val="tx1">
                  <a:lumMod val="75000"/>
                  <a:lumOff val="25000"/>
                </a:schemeClr>
              </a:solidFill>
              <a:latin typeface="Times New Roman" panose="02020603050405020304" charset="0"/>
              <a:ea typeface="华文楷体" panose="02010600040101010101" charset="-122"/>
              <a:cs typeface="Times New Roman" panose="02020603050405020304" charset="0"/>
              <a:sym typeface="思源黑体" panose="020B0500000000000000" pitchFamily="34" charset="-122"/>
            </a:endParaRPr>
          </a:p>
        </p:txBody>
      </p:sp>
      <p:pic>
        <p:nvPicPr>
          <p:cNvPr id="5" name="图片 4"/>
          <p:cNvPicPr>
            <a:picLocks noChangeAspect="1"/>
          </p:cNvPicPr>
          <p:nvPr/>
        </p:nvPicPr>
        <p:blipFill>
          <a:blip r:embed="rId1"/>
          <a:stretch>
            <a:fillRect/>
          </a:stretch>
        </p:blipFill>
        <p:spPr>
          <a:xfrm>
            <a:off x="7079615" y="1418590"/>
            <a:ext cx="4526915" cy="3105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5480" y="154305"/>
            <a:ext cx="2920365" cy="521970"/>
          </a:xfrm>
          <a:prstGeom prst="rect">
            <a:avLst/>
          </a:prstGeom>
          <a:noFill/>
        </p:spPr>
        <p:txBody>
          <a:bodyPr wrap="none" rtlCol="0">
            <a:spAutoFit/>
          </a:bodyPr>
          <a:lstStyle>
            <a:defPPr>
              <a:defRPr lang="zh-CN"/>
            </a:defPPr>
            <a:lvl1pPr>
              <a:defRPr kumimoji="1" sz="2800">
                <a:solidFill>
                  <a:schemeClr val="tx1">
                    <a:lumMod val="75000"/>
                    <a:lumOff val="25000"/>
                  </a:schemeClr>
                </a:solidFill>
                <a:latin typeface="华文行楷" panose="02010800040101010101" charset="-122"/>
                <a:ea typeface="华文行楷" panose="02010800040101010101" charset="-122"/>
              </a:defRPr>
            </a:lvl1pPr>
          </a:lstStyle>
          <a:p>
            <a:r>
              <a:rPr lang="en-US" altLang="zh-CN" dirty="0">
                <a:latin typeface="华文楷体" panose="02010600040101010101" charset="-122"/>
                <a:ea typeface="华文楷体" panose="02010600040101010101" charset="-122"/>
                <a:sym typeface="思源黑体" panose="020B0500000000000000" pitchFamily="34" charset="-122"/>
              </a:rPr>
              <a:t>Early Tang Dynasty</a:t>
            </a:r>
            <a:endParaRPr lang="en-US" altLang="zh-CN" dirty="0">
              <a:latin typeface="华文楷体" panose="02010600040101010101" charset="-122"/>
              <a:ea typeface="华文楷体" panose="02010600040101010101" charset="-122"/>
              <a:sym typeface="思源黑体" panose="020B0500000000000000" pitchFamily="34" charset="-122"/>
            </a:endParaRPr>
          </a:p>
        </p:txBody>
      </p:sp>
      <p:sp>
        <p:nvSpPr>
          <p:cNvPr id="15" name="TextBox 13"/>
          <p:cNvSpPr txBox="1"/>
          <p:nvPr/>
        </p:nvSpPr>
        <p:spPr>
          <a:xfrm>
            <a:off x="5230955" y="1702259"/>
            <a:ext cx="5854149" cy="2769870"/>
          </a:xfrm>
          <a:prstGeom prst="rect">
            <a:avLst/>
          </a:prstGeom>
          <a:noFill/>
        </p:spPr>
        <p:txBody>
          <a:bodyPr wrap="square" lIns="0" tIns="0" rIns="0" bIns="0" rtlCol="0">
            <a:spAutoFit/>
          </a:bodyPr>
          <a:lstStyle/>
          <a:p>
            <a:pPr algn="just">
              <a:lnSpc>
                <a:spcPct val="150000"/>
              </a:lnSpc>
            </a:pPr>
            <a:r>
              <a:rPr lang="en-US" altLang="zh-CN" sz="2000" dirty="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rPr>
              <a:t>Li Tian (</a:t>
            </a:r>
            <a:r>
              <a:rPr lang="zh-CN" altLang="en-US" sz="2000" dirty="0">
                <a:solidFill>
                  <a:schemeClr val="tx1">
                    <a:lumMod val="75000"/>
                    <a:lumOff val="25000"/>
                  </a:schemeClr>
                </a:solidFill>
                <a:latin typeface="宋体" panose="02010600030101010101" pitchFamily="2" charset="-122"/>
                <a:ea typeface="宋体" panose="02010600030101010101" pitchFamily="2" charset="-122"/>
                <a:cs typeface="Times New Roman" panose="02020603050405020304" charset="0"/>
                <a:sym typeface="思源黑体" panose="020B0500000000000000" pitchFamily="34" charset="-122"/>
              </a:rPr>
              <a:t>李畋</a:t>
            </a:r>
            <a:r>
              <a:rPr lang="en-US" altLang="zh-CN" sz="2000" dirty="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rPr>
              <a:t>), a hunter from Liuyang, Hunan Province, placed gunpowder in bamboo tubes and ignited them to create a loud noise to dispel mountain ghosts and stop the spread of plague, which earned him the title “the originator of firecrackers”. The firecracker made by Li Tian was, in real sense, its earliest version.</a:t>
            </a:r>
            <a:endParaRPr lang="en-US" altLang="zh-CN" sz="2000" dirty="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endParaRPr>
          </a:p>
        </p:txBody>
      </p:sp>
      <p:pic>
        <p:nvPicPr>
          <p:cNvPr id="3" name="图片 2"/>
          <p:cNvPicPr/>
          <p:nvPr/>
        </p:nvPicPr>
        <p:blipFill>
          <a:blip r:embed="rId1"/>
          <a:stretch>
            <a:fillRect/>
          </a:stretch>
        </p:blipFill>
        <p:spPr>
          <a:xfrm>
            <a:off x="665480" y="1010285"/>
            <a:ext cx="3719830" cy="4838065"/>
          </a:xfrm>
          <a:prstGeom prst="rect">
            <a:avLst/>
          </a:prstGeom>
        </p:spPr>
      </p:pic>
      <p:sp>
        <p:nvSpPr>
          <p:cNvPr id="4" name="文本框 3"/>
          <p:cNvSpPr txBox="1"/>
          <p:nvPr/>
        </p:nvSpPr>
        <p:spPr>
          <a:xfrm>
            <a:off x="1082675" y="6065520"/>
            <a:ext cx="2884805" cy="398780"/>
          </a:xfrm>
          <a:prstGeom prst="rect">
            <a:avLst/>
          </a:prstGeom>
          <a:noFill/>
        </p:spPr>
        <p:txBody>
          <a:bodyPr wrap="square" rtlCol="0" anchor="t">
            <a:spAutoFit/>
          </a:bodyPr>
          <a:p>
            <a:r>
              <a:rPr lang="en-US" altLang="zh-CN" sz="2000" b="1">
                <a:latin typeface="Times New Roman" panose="02020603050405020304" charset="0"/>
                <a:ea typeface="宋体" panose="02010600030101010101" pitchFamily="2" charset="-122"/>
                <a:cs typeface="Times New Roman" panose="02020603050405020304" charset="0"/>
              </a:rPr>
              <a:t>Bronze statue of Li Tian</a:t>
            </a:r>
            <a:endParaRPr lang="en-US" altLang="zh-CN" sz="2000" b="1">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07210" y="582295"/>
            <a:ext cx="2095500" cy="521970"/>
          </a:xfrm>
          <a:prstGeom prst="rect">
            <a:avLst/>
          </a:prstGeom>
          <a:noFill/>
        </p:spPr>
        <p:txBody>
          <a:bodyPr wrap="none" rtlCol="0">
            <a:spAutoFit/>
          </a:bodyPr>
          <a:lstStyle>
            <a:defPPr>
              <a:defRPr lang="zh-CN"/>
            </a:defPPr>
            <a:lvl1pPr>
              <a:defRPr kumimoji="1" sz="2800">
                <a:solidFill>
                  <a:schemeClr val="tx1">
                    <a:lumMod val="75000"/>
                    <a:lumOff val="25000"/>
                  </a:schemeClr>
                </a:solidFill>
                <a:latin typeface="华文行楷" panose="02010800040101010101" charset="-122"/>
                <a:ea typeface="华文行楷" panose="02010800040101010101" charset="-122"/>
              </a:defRPr>
            </a:lvl1pPr>
          </a:lstStyle>
          <a:p>
            <a:r>
              <a:rPr lang="en-US" altLang="zh-CN" dirty="0">
                <a:latin typeface="华文楷体" panose="02010600040101010101" charset="-122"/>
                <a:ea typeface="华文楷体" panose="02010600040101010101" charset="-122"/>
                <a:sym typeface="思源黑体" panose="020B0500000000000000" pitchFamily="34" charset="-122"/>
              </a:rPr>
              <a:t>Song Dynasty</a:t>
            </a:r>
            <a:endParaRPr lang="en-US" altLang="zh-CN" dirty="0">
              <a:latin typeface="华文楷体" panose="02010600040101010101" charset="-122"/>
              <a:ea typeface="华文楷体" panose="02010600040101010101" charset="-122"/>
              <a:sym typeface="思源黑体" panose="020B0500000000000000" pitchFamily="34" charset="-122"/>
            </a:endParaRPr>
          </a:p>
        </p:txBody>
      </p:sp>
      <p:sp>
        <p:nvSpPr>
          <p:cNvPr id="23" name="TextBox 13"/>
          <p:cNvSpPr txBox="1"/>
          <p:nvPr/>
        </p:nvSpPr>
        <p:spPr>
          <a:xfrm>
            <a:off x="6096635" y="1415415"/>
            <a:ext cx="5668645" cy="1230630"/>
          </a:xfrm>
          <a:prstGeom prst="rect">
            <a:avLst/>
          </a:prstGeom>
          <a:noFill/>
        </p:spPr>
        <p:txBody>
          <a:bodyPr wrap="square" lIns="0" tIns="0" rIns="0" bIns="0" rtlCol="0">
            <a:spAutoFit/>
          </a:bodyPr>
          <a:lstStyle/>
          <a:p>
            <a:pPr indent="0" algn="just" fontAlgn="auto">
              <a:lnSpc>
                <a:spcPct val="100000"/>
              </a:lnSpc>
            </a:pPr>
            <a:r>
              <a:rPr lang="en-US" altLang="zh-CN" sz="2000" dirty="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rPr>
              <a:t>A book, Mo E Small Record (</a:t>
            </a:r>
            <a:r>
              <a:rPr lang="zh-CN" altLang="en-US" sz="2000" dirty="0">
                <a:solidFill>
                  <a:schemeClr val="tx1">
                    <a:lumMod val="75000"/>
                    <a:lumOff val="25000"/>
                  </a:schemeClr>
                </a:solidFill>
                <a:latin typeface="宋体" panose="02010600030101010101" pitchFamily="2" charset="-122"/>
                <a:ea typeface="宋体" panose="02010600030101010101" pitchFamily="2" charset="-122"/>
                <a:cs typeface="Times New Roman" panose="02020603050405020304" charset="0"/>
                <a:sym typeface="思源黑体" panose="020B0500000000000000" pitchFamily="34" charset="-122"/>
              </a:rPr>
              <a:t>《墨娥小录》</a:t>
            </a:r>
            <a:r>
              <a:rPr lang="en-US" altLang="zh-CN" sz="2000" dirty="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rPr>
              <a:t>), was the earliest to describe 22 different firework formulas. According to different needs, corresponding metals can be added to produce the desired colors when burned.</a:t>
            </a:r>
            <a:endParaRPr lang="en-US" altLang="zh-CN" sz="2000" dirty="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endParaRPr>
          </a:p>
        </p:txBody>
      </p:sp>
      <p:sp>
        <p:nvSpPr>
          <p:cNvPr id="3" name="文本框 2"/>
          <p:cNvSpPr txBox="1"/>
          <p:nvPr/>
        </p:nvSpPr>
        <p:spPr>
          <a:xfrm>
            <a:off x="652780" y="1323975"/>
            <a:ext cx="5080000" cy="1322070"/>
          </a:xfrm>
          <a:prstGeom prst="rect">
            <a:avLst/>
          </a:prstGeom>
        </p:spPr>
        <p:txBody>
          <a:bodyPr>
            <a:spAutoFit/>
          </a:bodyPr>
          <a:p>
            <a:pPr indent="0" algn="just" defTabSz="266700" fontAlgn="auto">
              <a:lnSpc>
                <a:spcPct val="100000"/>
              </a:lnSpc>
              <a:spcBef>
                <a:spcPts val="500"/>
              </a:spcBef>
              <a:spcAft>
                <a:spcPts val="500"/>
              </a:spcAft>
            </a:pPr>
            <a:r>
              <a:rPr lang="en-US" altLang="zh-CN" sz="2000" i="0">
                <a:solidFill>
                  <a:srgbClr val="060607"/>
                </a:solidFill>
                <a:latin typeface="Times New Roman" panose="02020603050405020304"/>
                <a:ea typeface="helvetica"/>
              </a:rPr>
              <a:t>People</a:t>
            </a:r>
            <a:r>
              <a:rPr lang="en-US" altLang="zh-CN" sz="2000" i="0">
                <a:solidFill>
                  <a:srgbClr val="060607"/>
                </a:solidFill>
                <a:latin typeface="Times New Roman" panose="02020603050405020304"/>
                <a:ea typeface="宋体" panose="02010600030101010101" pitchFamily="2" charset="-122"/>
              </a:rPr>
              <a:t> </a:t>
            </a:r>
            <a:r>
              <a:rPr lang="en-US" altLang="zh-CN" sz="2000" i="0">
                <a:solidFill>
                  <a:srgbClr val="060607"/>
                </a:solidFill>
                <a:latin typeface="Times New Roman" panose="02020603050405020304"/>
                <a:ea typeface="helvetica"/>
              </a:rPr>
              <a:t>widely </a:t>
            </a:r>
            <a:r>
              <a:rPr lang="en-US" altLang="zh-CN" sz="2000" i="0">
                <a:solidFill>
                  <a:srgbClr val="060607"/>
                </a:solidFill>
                <a:latin typeface="Times New Roman" panose="02020603050405020304"/>
                <a:ea typeface="Times New Roman" panose="02020603050405020304"/>
              </a:rPr>
              <a:t>replaced the original bamboo tubes with paper rolls to contain gunpowder</a:t>
            </a:r>
            <a:r>
              <a:rPr lang="en-US" altLang="zh-CN" sz="2000" i="0">
                <a:solidFill>
                  <a:srgbClr val="060607"/>
                </a:solidFill>
                <a:latin typeface="Times New Roman" panose="02020603050405020304"/>
                <a:ea typeface="helvetica"/>
              </a:rPr>
              <a:t>. They </a:t>
            </a:r>
            <a:r>
              <a:rPr lang="en-US" altLang="zh-CN" sz="2000" i="0">
                <a:solidFill>
                  <a:srgbClr val="060607"/>
                </a:solidFill>
                <a:latin typeface="Times New Roman" panose="02020603050405020304"/>
                <a:ea typeface="Times New Roman" panose="02020603050405020304"/>
              </a:rPr>
              <a:t>also </a:t>
            </a:r>
            <a:r>
              <a:rPr lang="en-US" altLang="zh-CN" sz="2000" i="0">
                <a:solidFill>
                  <a:srgbClr val="060607"/>
                </a:solidFill>
                <a:latin typeface="Times New Roman" panose="02020603050405020304"/>
                <a:ea typeface="helvetica"/>
              </a:rPr>
              <a:t>connected single firecrackers together</a:t>
            </a:r>
            <a:r>
              <a:rPr lang="en-US" altLang="zh-CN" sz="2000" i="0">
                <a:solidFill>
                  <a:srgbClr val="060607"/>
                </a:solidFill>
                <a:latin typeface="Times New Roman" panose="02020603050405020304"/>
                <a:ea typeface="宋体" panose="02010600030101010101" pitchFamily="2" charset="-122"/>
              </a:rPr>
              <a:t> </a:t>
            </a:r>
            <a:r>
              <a:rPr lang="en-US" altLang="zh-CN" sz="2000" i="0">
                <a:solidFill>
                  <a:srgbClr val="060607"/>
                </a:solidFill>
                <a:latin typeface="Times New Roman" panose="02020603050405020304"/>
                <a:ea typeface="Times New Roman" panose="02020603050405020304"/>
              </a:rPr>
              <a:t>to create hanging firecrackers. </a:t>
            </a:r>
            <a:endParaRPr lang="en-US" altLang="zh-CN" sz="2000" i="0">
              <a:solidFill>
                <a:srgbClr val="060607"/>
              </a:solidFill>
              <a:latin typeface="Times New Roman" panose="02020603050405020304"/>
              <a:ea typeface="Times New Roman" panose="02020603050405020304"/>
            </a:endParaRPr>
          </a:p>
        </p:txBody>
      </p:sp>
      <p:pic>
        <p:nvPicPr>
          <p:cNvPr id="4" name="图片 3"/>
          <p:cNvPicPr>
            <a:picLocks noChangeAspect="1"/>
          </p:cNvPicPr>
          <p:nvPr/>
        </p:nvPicPr>
        <p:blipFill>
          <a:blip r:embed="rId1"/>
          <a:stretch>
            <a:fillRect/>
          </a:stretch>
        </p:blipFill>
        <p:spPr>
          <a:xfrm>
            <a:off x="652780" y="2773045"/>
            <a:ext cx="4905375" cy="3509010"/>
          </a:xfrm>
          <a:prstGeom prst="rect">
            <a:avLst/>
          </a:prstGeom>
        </p:spPr>
      </p:pic>
      <p:sp>
        <p:nvSpPr>
          <p:cNvPr id="5" name="文本框 4"/>
          <p:cNvSpPr txBox="1"/>
          <p:nvPr/>
        </p:nvSpPr>
        <p:spPr>
          <a:xfrm>
            <a:off x="6276340" y="582295"/>
            <a:ext cx="5249545" cy="521970"/>
          </a:xfrm>
          <a:prstGeom prst="rect">
            <a:avLst/>
          </a:prstGeom>
          <a:noFill/>
        </p:spPr>
        <p:txBody>
          <a:bodyPr wrap="none" rtlCol="0">
            <a:spAutoFit/>
          </a:bodyPr>
          <a:lstStyle>
            <a:defPPr>
              <a:defRPr lang="zh-CN"/>
            </a:defPPr>
            <a:lvl1pPr>
              <a:defRPr kumimoji="1" sz="2800">
                <a:solidFill>
                  <a:schemeClr val="tx1">
                    <a:lumMod val="75000"/>
                    <a:lumOff val="25000"/>
                  </a:schemeClr>
                </a:solidFill>
                <a:latin typeface="华文行楷" panose="02010800040101010101" charset="-122"/>
                <a:ea typeface="华文行楷" panose="02010800040101010101" charset="-122"/>
              </a:defRPr>
            </a:lvl1pPr>
          </a:lstStyle>
          <a:p>
            <a:pPr algn="l"/>
            <a:r>
              <a:rPr lang="en-US" altLang="zh-CN" dirty="0">
                <a:latin typeface="华文楷体" panose="02010600040101010101" charset="-122"/>
                <a:ea typeface="华文楷体" panose="02010600040101010101" charset="-122"/>
                <a:sym typeface="思源黑体" panose="020B0500000000000000" pitchFamily="34" charset="-122"/>
              </a:rPr>
              <a:t>Late Yuan and Early Ming Dynasties</a:t>
            </a:r>
            <a:endParaRPr lang="en-US" altLang="zh-CN" dirty="0">
              <a:latin typeface="华文楷体" panose="02010600040101010101" charset="-122"/>
              <a:ea typeface="华文楷体" panose="02010600040101010101" charset="-122"/>
              <a:sym typeface="思源黑体" panose="020B0500000000000000" pitchFamily="34" charset="-122"/>
            </a:endParaRPr>
          </a:p>
        </p:txBody>
      </p:sp>
      <p:pic>
        <p:nvPicPr>
          <p:cNvPr id="6" name="图片 5"/>
          <p:cNvPicPr>
            <a:picLocks noChangeAspect="1"/>
          </p:cNvPicPr>
          <p:nvPr/>
        </p:nvPicPr>
        <p:blipFill>
          <a:blip r:embed="rId2"/>
          <a:stretch>
            <a:fillRect/>
          </a:stretch>
        </p:blipFill>
        <p:spPr>
          <a:xfrm>
            <a:off x="7511415" y="2773045"/>
            <a:ext cx="2679065" cy="3569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179955" y="1367790"/>
            <a:ext cx="7832090" cy="4816475"/>
          </a:xfrm>
          <a:prstGeom prst="rect">
            <a:avLst/>
          </a:prstGeom>
        </p:spPr>
      </p:pic>
      <p:sp>
        <p:nvSpPr>
          <p:cNvPr id="4" name="文本框 3"/>
          <p:cNvSpPr txBox="1"/>
          <p:nvPr/>
        </p:nvSpPr>
        <p:spPr>
          <a:xfrm>
            <a:off x="4015105" y="648335"/>
            <a:ext cx="3900805" cy="460375"/>
          </a:xfrm>
          <a:prstGeom prst="rect">
            <a:avLst/>
          </a:prstGeom>
          <a:noFill/>
        </p:spPr>
        <p:txBody>
          <a:bodyPr wrap="square" rtlCol="0">
            <a:spAutoFit/>
          </a:bodyPr>
          <a:p>
            <a:r>
              <a:rPr lang="en-US" altLang="zh-CN" sz="2400"/>
              <a:t>Flame Reaction (</a:t>
            </a:r>
            <a:r>
              <a:rPr lang="zh-CN" altLang="en-US" sz="2400"/>
              <a:t>焰色反应</a:t>
            </a:r>
            <a:r>
              <a:rPr lang="en-US" altLang="zh-CN" sz="2400"/>
              <a:t>)</a:t>
            </a:r>
            <a:endParaRPr lang="en-US" altLang="zh-CN" sz="24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flipH="1">
            <a:off x="5602786" y="2444533"/>
            <a:ext cx="6096000" cy="4413503"/>
          </a:xfrm>
          <a:prstGeom prst="rect">
            <a:avLst/>
          </a:prstGeom>
        </p:spPr>
      </p:pic>
      <p:sp>
        <p:nvSpPr>
          <p:cNvPr id="5" name="TextBox 13"/>
          <p:cNvSpPr txBox="1">
            <a:spLocks noChangeArrowheads="1"/>
          </p:cNvSpPr>
          <p:nvPr/>
        </p:nvSpPr>
        <p:spPr bwMode="auto">
          <a:xfrm>
            <a:off x="760730" y="1158240"/>
            <a:ext cx="4753610" cy="422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sz="2000" dirty="0">
                <a:solidFill>
                  <a:srgbClr val="404040"/>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rPr>
              <a:t>The pinnacle of ancient Chinese fireworks and firecracker culture: Emperors of the Qing Dynasty placed great importance on fireworks performances and hold grand firework shows on important festivals. The fireworks industry in the Qing Dynasty also gradually scaled up, with places like Liuyang becoming famous production center.</a:t>
            </a:r>
            <a:endParaRPr lang="en-US" altLang="zh-CN" sz="2000" dirty="0">
              <a:solidFill>
                <a:srgbClr val="404040"/>
              </a:solidFill>
              <a:latin typeface="Times New Roman" panose="02020603050405020304" charset="0"/>
              <a:ea typeface="微软雅黑" panose="020B0503020204020204" pitchFamily="34" charset="-122"/>
              <a:cs typeface="Times New Roman" panose="02020603050405020304" charset="0"/>
              <a:sym typeface="思源黑体" panose="020B0500000000000000" pitchFamily="34" charset="-122"/>
            </a:endParaRPr>
          </a:p>
        </p:txBody>
      </p:sp>
      <p:sp>
        <p:nvSpPr>
          <p:cNvPr id="7" name="文本框 6"/>
          <p:cNvSpPr txBox="1"/>
          <p:nvPr/>
        </p:nvSpPr>
        <p:spPr>
          <a:xfrm>
            <a:off x="548640" y="143510"/>
            <a:ext cx="2099310" cy="521970"/>
          </a:xfrm>
          <a:prstGeom prst="rect">
            <a:avLst/>
          </a:prstGeom>
          <a:noFill/>
        </p:spPr>
        <p:txBody>
          <a:bodyPr wrap="none" rtlCol="0">
            <a:spAutoFit/>
          </a:bodyPr>
          <a:lstStyle>
            <a:defPPr>
              <a:defRPr lang="zh-CN"/>
            </a:defPPr>
            <a:lvl1pPr>
              <a:defRPr kumimoji="1" sz="2800">
                <a:solidFill>
                  <a:schemeClr val="tx1">
                    <a:lumMod val="75000"/>
                    <a:lumOff val="25000"/>
                  </a:schemeClr>
                </a:solidFill>
                <a:latin typeface="华文行楷" panose="02010800040101010101" charset="-122"/>
                <a:ea typeface="华文行楷" panose="02010800040101010101" charset="-122"/>
              </a:defRPr>
            </a:lvl1pPr>
          </a:lstStyle>
          <a:p>
            <a:pPr algn="l"/>
            <a:r>
              <a:rPr lang="en-US" altLang="zh-CN" dirty="0">
                <a:latin typeface="华文楷体" panose="02010600040101010101" charset="-122"/>
                <a:ea typeface="华文楷体" panose="02010600040101010101" charset="-122"/>
                <a:sym typeface="思源黑体" panose="020B0500000000000000" pitchFamily="34" charset="-122"/>
              </a:rPr>
              <a:t>Qing Dynasty</a:t>
            </a:r>
            <a:endParaRPr lang="en-US" altLang="zh-CN" dirty="0">
              <a:latin typeface="华文楷体" panose="02010600040101010101" charset="-122"/>
              <a:ea typeface="华文楷体" panose="02010600040101010101" charset="-122"/>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screen">
            <a:lum/>
          </a:blip>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2488664" y="2721968"/>
            <a:ext cx="7214870" cy="645160"/>
          </a:xfrm>
          <a:prstGeom prst="rect">
            <a:avLst/>
          </a:prstGeom>
          <a:noFill/>
        </p:spPr>
        <p:txBody>
          <a:bodyPr wrap="none" rtlCol="0">
            <a:spAutoFit/>
          </a:bodyPr>
          <a:lstStyle>
            <a:defPPr>
              <a:defRPr lang="zh-CN"/>
            </a:defPPr>
            <a:lvl1pPr>
              <a:defRPr kumimoji="1" sz="6000">
                <a:solidFill>
                  <a:schemeClr val="tx1">
                    <a:lumMod val="75000"/>
                    <a:lumOff val="25000"/>
                  </a:schemeClr>
                </a:solidFill>
                <a:latin typeface="华文行楷" panose="02010800040101010101" charset="-122"/>
                <a:ea typeface="华文行楷" panose="02010800040101010101" charset="-122"/>
              </a:defRPr>
            </a:lvl1pPr>
          </a:lstStyle>
          <a:p>
            <a:pPr algn="l"/>
            <a:r>
              <a:rPr lang="en-US" altLang="zh-CN" sz="3600" b="1" dirty="0">
                <a:latin typeface="华文楷体" panose="02010600040101010101" charset="-122"/>
                <a:ea typeface="华文楷体" panose="02010600040101010101" charset="-122"/>
                <a:sym typeface="思源黑体" panose="020B0500000000000000" pitchFamily="34" charset="-122"/>
              </a:rPr>
              <a:t>The Hometown of Fireworks - Liuyang</a:t>
            </a:r>
            <a:endParaRPr lang="en-US" altLang="zh-CN" sz="3600" b="1" dirty="0">
              <a:latin typeface="华文楷体" panose="02010600040101010101" charset="-122"/>
              <a:ea typeface="华文楷体" panose="02010600040101010101" charset="-122"/>
              <a:sym typeface="思源黑体" panose="020B0500000000000000" pitchFamily="34" charset="-122"/>
            </a:endParaRPr>
          </a:p>
        </p:txBody>
      </p:sp>
      <p:sp>
        <p:nvSpPr>
          <p:cNvPr id="9" name="文本框 8"/>
          <p:cNvSpPr txBox="1"/>
          <p:nvPr/>
        </p:nvSpPr>
        <p:spPr>
          <a:xfrm>
            <a:off x="4780772" y="1515247"/>
            <a:ext cx="1548765" cy="521970"/>
          </a:xfrm>
          <a:prstGeom prst="rect">
            <a:avLst/>
          </a:prstGeom>
          <a:noFill/>
        </p:spPr>
        <p:txBody>
          <a:bodyPr wrap="none" rtlCol="0">
            <a:spAutoFit/>
          </a:bodyPr>
          <a:lstStyle>
            <a:defPPr>
              <a:defRPr lang="zh-CN"/>
            </a:defPPr>
            <a:lvl1pPr>
              <a:defRPr kumimoji="1" sz="2800">
                <a:latin typeface="华文行楷" panose="02010800040101010101" charset="-122"/>
                <a:ea typeface="华文行楷" panose="02010800040101010101" charset="-122"/>
              </a:defRPr>
            </a:lvl1pPr>
          </a:lstStyle>
          <a:p>
            <a:r>
              <a:rPr lang="en-US" altLang="zh-CN" b="1" dirty="0">
                <a:latin typeface="华文楷体" panose="02010600040101010101" charset="-122"/>
                <a:ea typeface="华文楷体" panose="02010600040101010101" charset="-122"/>
                <a:sym typeface="思源黑体" panose="020B0500000000000000" pitchFamily="34" charset="-122"/>
              </a:rPr>
              <a:t>Chapter 2</a:t>
            </a:r>
            <a:endParaRPr lang="en-US" altLang="zh-CN" b="1" dirty="0">
              <a:latin typeface="华文楷体" panose="02010600040101010101" charset="-122"/>
              <a:ea typeface="华文楷体" panose="02010600040101010101" charset="-122"/>
              <a:sym typeface="思源黑体" panose="020B0500000000000000" pitchFamily="34" charset="-122"/>
            </a:endParaRPr>
          </a:p>
        </p:txBody>
      </p:sp>
      <p:pic>
        <p:nvPicPr>
          <p:cNvPr id="11" name="图片 10"/>
          <p:cNvPicPr>
            <a:picLocks noChangeAspect="1"/>
          </p:cNvPicPr>
          <p:nvPr/>
        </p:nvPicPr>
        <p:blipFill>
          <a:blip r:embed="rId2"/>
          <a:stretch>
            <a:fillRect/>
          </a:stretch>
        </p:blipFill>
        <p:spPr>
          <a:xfrm>
            <a:off x="6323886" y="1491773"/>
            <a:ext cx="673814" cy="673814"/>
          </a:xfrm>
          <a:prstGeom prst="rect">
            <a:avLst/>
          </a:prstGeom>
        </p:spPr>
      </p:pic>
      <p:sp>
        <p:nvSpPr>
          <p:cNvPr id="12" name="文本框 11"/>
          <p:cNvSpPr txBox="1"/>
          <p:nvPr/>
        </p:nvSpPr>
        <p:spPr>
          <a:xfrm>
            <a:off x="6469192" y="1624149"/>
            <a:ext cx="338554" cy="412779"/>
          </a:xfrm>
          <a:prstGeom prst="rect">
            <a:avLst/>
          </a:prstGeom>
          <a:noFill/>
        </p:spPr>
        <p:txBody>
          <a:bodyPr vert="eaVert" wrap="square" rtlCol="0">
            <a:spAutoFit/>
          </a:bodyPr>
          <a:lstStyle/>
          <a:p>
            <a:pPr algn="dist"/>
            <a:endParaRPr kumimoji="1" lang="zh-CN" altLang="en-US" sz="1000"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tags/tag1.xml><?xml version="1.0" encoding="utf-8"?>
<p:tagLst xmlns:p="http://schemas.openxmlformats.org/presentationml/2006/main">
  <p:tag name="KSO_WM_MEDIACOVER_FLAG" val="1"/>
  <p:tag name="KSO_WM_UNIT_MEDIACOVER_BTN_STATE" val="1"/>
  <p:tag name="KSO_WM_UNIT_MEDIACOVER_BTNRECT" val="0*0*0*0"/>
</p:tagLst>
</file>

<file path=ppt/tags/tag2.xml><?xml version="1.0" encoding="utf-8"?>
<p:tagLst xmlns:p="http://schemas.openxmlformats.org/presentationml/2006/main">
  <p:tag name="AS_NET" val="4.0.30319.42000"/>
  <p:tag name="AS_OS" val="Microsoft Windows NT 6.1.7601 Service Pack 1"/>
  <p:tag name="AS_RELEASE_DATE" val="2022.11.14"/>
  <p:tag name="AS_TITLE" val="Aspose.Slides for .NET 4.0 Client Profile"/>
  <p:tag name="AS_VERSION" val="22.11"/>
  <p:tag name="COMMONDATA" val="eyJoZGlkIjoiMmMxNzY4NzliODJmOGYzMWEyZDdkODA0MWI0NTdiODcifQ=="/>
  <p:tag name="ISPRING_FIRST_PUBLISH" val="1"/>
  <p:tag name="ISPRING_PRESENTATION_TITLE" val="PowerPoint 演示文稿"/>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Arial"/>
      </a:majorFont>
      <a:minorFont>
        <a:latin typeface="Arial"/>
        <a:ea typeface="思源黑体 CN Regular"/>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DengXian Light"/>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DengXian"/>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DengXian Light"/>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DengXian"/>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4178</Words>
  <Application>WPS 演示</Application>
  <PresentationFormat>自定义</PresentationFormat>
  <Paragraphs>70</Paragraphs>
  <Slides>15</Slides>
  <Notes>20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15</vt:i4>
      </vt:variant>
    </vt:vector>
  </HeadingPairs>
  <TitlesOfParts>
    <vt:vector size="35" baseType="lpstr">
      <vt:lpstr>Arial</vt:lpstr>
      <vt:lpstr>宋体</vt:lpstr>
      <vt:lpstr>Wingdings</vt:lpstr>
      <vt:lpstr>Arial</vt:lpstr>
      <vt:lpstr>微软雅黑</vt:lpstr>
      <vt:lpstr>华文楷体</vt:lpstr>
      <vt:lpstr>Times New Roman</vt:lpstr>
      <vt:lpstr>思源黑体</vt:lpstr>
      <vt:lpstr>黑体</vt:lpstr>
      <vt:lpstr>华文行楷</vt:lpstr>
      <vt:lpstr>Times New Roman</vt:lpstr>
      <vt:lpstr>helvetica</vt:lpstr>
      <vt:lpstr>Calibri</vt:lpstr>
      <vt:lpstr>Wingdings</vt:lpstr>
      <vt:lpstr>Arial Unicode MS</vt:lpstr>
      <vt:lpstr>等线</vt:lpstr>
      <vt:lpstr>思源黑体 CN Regular</vt:lpstr>
      <vt:lpstr>Segoe Print</vt:lpstr>
      <vt:lpstr>第一PPT，www.1ppt.com</vt:lpstr>
      <vt:lpstr>第一PPT，www.1ppt.com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www.1ppt.com</Company>
  <LinksUpToDate>false</LinksUpToDate>
  <SharedDoc>false</SharedDoc>
  <HyperlinksChanged>false</HyperlinksChanged>
  <AppVersion>14.0000</AppVersion>
  <Manager>www.1ppt.com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民间艺术</dc:title>
  <dc:creator>www.1ppt.com</dc:creator>
  <cp:keywords>www.1ppt.com</cp:keywords>
  <dc:description>www.1ppt.com</dc:description>
  <cp:lastModifiedBy>周知</cp:lastModifiedBy>
  <cp:revision>9</cp:revision>
  <dcterms:created xsi:type="dcterms:W3CDTF">2021-06-30T07:59:00Z</dcterms:created>
  <dcterms:modified xsi:type="dcterms:W3CDTF">2024-12-12T08:24:08Z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AAB27CDB56724942825B2470DED4FC84</vt:lpwstr>
  </property>
  <property fmtid="{D5CDD505-2E9C-101B-9397-08002B2CF9AE}" pid="3" name="KSOProductBuildVer">
    <vt:lpwstr>2052-12.1.0.19302</vt:lpwstr>
  </property>
</Properties>
</file>