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7" r:id="rId7"/>
    <p:sldId id="261" r:id="rId8"/>
    <p:sldId id="283" r:id="rId9"/>
    <p:sldId id="260" r:id="rId10"/>
    <p:sldId id="262" r:id="rId11"/>
    <p:sldId id="263" r:id="rId12"/>
    <p:sldId id="264" r:id="rId13"/>
    <p:sldId id="284" r:id="rId14"/>
    <p:sldId id="273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4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05800" y="2526030"/>
            <a:ext cx="6908800" cy="1143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94000"/>
              </a:lnSpc>
            </a:pPr>
            <a:r>
              <a:rPr lang="en-US" sz="8800" b="1" spc="468">
                <a:solidFill>
                  <a:srgbClr val="FFFFFF"/>
                </a:solidFill>
                <a:latin typeface="黑体" panose="02010609060101010101" charset="-122"/>
              </a:rPr>
              <a:t>Traditional Crafts: Carving</a:t>
            </a:r>
            <a:endParaRPr lang="en-US" sz="8800" b="1" spc="468">
              <a:solidFill>
                <a:srgbClr val="FFFFFF"/>
              </a:solidFill>
              <a:latin typeface="黑体" panose="02010609060101010101" charset="-122"/>
            </a:endParaRPr>
          </a:p>
          <a:p>
            <a:pPr algn="r">
              <a:lnSpc>
                <a:spcPct val="94000"/>
              </a:lnSpc>
            </a:pPr>
            <a:endParaRPr lang="en-US" sz="8800" b="1" spc="468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023600" y="6842760"/>
            <a:ext cx="41910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05000"/>
              </a:lnSpc>
            </a:pPr>
            <a:r>
              <a:rPr lang="zh-CN" altLang="en-US" sz="2400">
                <a:solidFill>
                  <a:srgbClr val="FFFFFF"/>
                </a:solidFill>
                <a:latin typeface="黑体" panose="02010609060101010101" charset="-122"/>
              </a:rPr>
              <a:t>唐启洲 </a:t>
            </a:r>
            <a:r>
              <a:rPr lang="en-US" altLang="zh-CN" sz="2400">
                <a:solidFill>
                  <a:srgbClr val="FFFFFF"/>
                </a:solidFill>
                <a:latin typeface="黑体" panose="02010609060101010101" charset="-122"/>
              </a:rPr>
              <a:t>2019</a:t>
            </a:r>
            <a:r>
              <a:rPr lang="zh-CN" altLang="en-US" sz="2400">
                <a:solidFill>
                  <a:srgbClr val="FFFFFF"/>
                </a:solidFill>
                <a:latin typeface="黑体" panose="02010609060101010101" charset="-122"/>
              </a:rPr>
              <a:t>级翻译班 </a:t>
            </a:r>
            <a:r>
              <a:rPr lang="en-US" altLang="zh-CN" sz="2400">
                <a:solidFill>
                  <a:srgbClr val="FFFFFF"/>
                </a:solidFill>
                <a:latin typeface="黑体" panose="02010609060101010101" charset="-122"/>
              </a:rPr>
              <a:t>201930096006</a:t>
            </a:r>
            <a:endParaRPr lang="en-US" altLang="zh-CN" sz="2400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175490" y="7398385"/>
            <a:ext cx="27940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05000"/>
              </a:lnSpc>
            </a:pPr>
            <a:endParaRPr lang="en-US" sz="2400">
              <a:solidFill>
                <a:srgbClr val="FFFFFF"/>
              </a:solidFill>
              <a:latin typeface="黑体" panose="02010609060101010101" charset="-122"/>
            </a:endParaRPr>
          </a:p>
          <a:p>
            <a:pPr algn="r">
              <a:lnSpc>
                <a:spcPct val="105000"/>
              </a:lnSpc>
            </a:pPr>
            <a:endParaRPr lang="en-US" sz="2400">
              <a:solidFill>
                <a:srgbClr val="FFFFFF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5273675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zh-CN" altLang="en-US" sz="3600" b="1">
                <a:sym typeface="+mn-ea"/>
              </a:rPr>
              <a:t>Camphorwood 樟木</a:t>
            </a:r>
            <a:endParaRPr lang="zh-CN" altLang="en-US" sz="3600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0700" y="1292860"/>
            <a:ext cx="5666105" cy="7047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 </a:t>
            </a:r>
            <a:r>
              <a:rPr lang="zh-CN" altLang="en-US" sz="2800"/>
              <a:t>Camphorwood, which is grown in the southern part of China, is valued as an excellent material for making trunk and furniture because its strong camphor scent can keep moths off clothes.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 Camphorwood furniture such as tea tables, cupboards, book- shelves, screens and trunks is much sought after by buyers abroad. 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The traditional high-relief technique is an innovative way to bring out motifs（装饰图案） that show good perspectives and gradations（渐变</a:t>
            </a:r>
            <a:r>
              <a:rPr lang="zh-CN" altLang="en-US" sz="2800"/>
              <a:t>）. </a:t>
            </a:r>
            <a:endParaRPr lang="zh-CN" altLang="en-US" sz="28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9525" y="367030"/>
            <a:ext cx="5403215" cy="37731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155" y="4140200"/>
            <a:ext cx="5632450" cy="4907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4783455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altLang="zh-CN" sz="3600" b="1">
                <a:sym typeface="+mn-ea"/>
              </a:rPr>
              <a:t>L</a:t>
            </a:r>
            <a:r>
              <a:rPr lang="zh-CN" altLang="en-US" sz="3600" b="1">
                <a:sym typeface="+mn-ea"/>
              </a:rPr>
              <a:t>onganwood 龙眼木</a:t>
            </a:r>
            <a:endParaRPr lang="zh-CN" altLang="en-US" sz="3600" b="1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4680" y="2200910"/>
            <a:ext cx="417068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The longanwood carving of Fujian Province in South China, with its heavy hues and glossy tone, has an elegant classic touch（风格</a:t>
            </a:r>
            <a:r>
              <a:rPr lang="zh-CN" altLang="en-US" sz="3200"/>
              <a:t>）, while the wood carving of Guangdong Province is more decorative with its gold paint coating.</a:t>
            </a:r>
            <a:endParaRPr lang="zh-CN" altLang="en-US" sz="320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1955" y="381000"/>
            <a:ext cx="5507990" cy="41313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45" y="2200910"/>
            <a:ext cx="5131435" cy="69259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763651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Translation of “</a:t>
            </a:r>
            <a:r>
              <a:rPr lang="zh-CN" altLang="en-US" sz="3600" b="1">
                <a:solidFill>
                  <a:srgbClr val="323232"/>
                </a:solidFill>
                <a:latin typeface="黑体" panose="02010609060101010101" charset="-122"/>
              </a:rPr>
              <a:t>岱岳奇观</a:t>
            </a: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”</a:t>
            </a: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87655" y="2852420"/>
            <a:ext cx="130657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岱岳：</a:t>
            </a:r>
            <a:r>
              <a:rPr lang="en-US" altLang="zh-CN" sz="4000"/>
              <a:t>the ancient name for Mount Tai</a:t>
            </a:r>
            <a:endParaRPr lang="en-US" altLang="zh-CN" sz="4000"/>
          </a:p>
          <a:p>
            <a:endParaRPr lang="en-US" altLang="zh-CN" sz="4000"/>
          </a:p>
          <a:p>
            <a:endParaRPr lang="en-US" altLang="zh-CN" sz="4000"/>
          </a:p>
          <a:p>
            <a:endParaRPr lang="en-US" altLang="zh-CN" sz="4000"/>
          </a:p>
          <a:p>
            <a:r>
              <a:rPr lang="en-US" altLang="zh-CN" sz="4000"/>
              <a:t>            Wonders of Mount Tai</a:t>
            </a:r>
            <a:endParaRPr lang="en-US" altLang="zh-CN" sz="4000"/>
          </a:p>
          <a:p>
            <a:endParaRPr lang="en-US" altLang="zh-CN" sz="4000"/>
          </a:p>
        </p:txBody>
      </p:sp>
      <p:sp>
        <p:nvSpPr>
          <p:cNvPr id="4" name="下箭头 3"/>
          <p:cNvSpPr/>
          <p:nvPr/>
        </p:nvSpPr>
        <p:spPr>
          <a:xfrm>
            <a:off x="3433445" y="3989070"/>
            <a:ext cx="1177925" cy="1166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1880" y="2390140"/>
            <a:ext cx="7066280" cy="47097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57865" y="3429000"/>
            <a:ext cx="4322445" cy="1981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13000"/>
              </a:lnSpc>
            </a:pPr>
            <a:r>
              <a:rPr lang="en-US" sz="10400" b="1">
                <a:solidFill>
                  <a:srgbClr val="FFFFFF"/>
                </a:solidFill>
                <a:latin typeface="黑体" panose="02010609060101010101" charset="-122"/>
              </a:rPr>
              <a:t>Thanks!</a:t>
            </a:r>
            <a:endParaRPr lang="en-US" sz="104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21000" y="2146300"/>
            <a:ext cx="20701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FFFFFF"/>
                </a:solidFill>
                <a:latin typeface="黑体" panose="02010609060101010101" charset="-122"/>
              </a:rPr>
              <a:t>Jade Carving</a:t>
            </a:r>
            <a:endParaRPr lang="en-US" sz="3600" b="1">
              <a:solidFill>
                <a:srgbClr val="FFFFFF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6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921000" y="2705100"/>
            <a:ext cx="24384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endParaRPr lang="en-US" sz="2200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93900" y="2273300"/>
            <a:ext cx="6477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13000"/>
              </a:lnSpc>
            </a:pPr>
            <a:r>
              <a:rPr lang="en-US" sz="4200" b="1">
                <a:solidFill>
                  <a:srgbClr val="FFFFFF"/>
                </a:solidFill>
                <a:latin typeface="黑体" panose="02010609060101010101" charset="-122"/>
              </a:rPr>
              <a:t>01</a:t>
            </a: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  <a:p>
            <a:pPr algn="ctr">
              <a:lnSpc>
                <a:spcPct val="113000"/>
              </a:lnSpc>
            </a:pP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21000" y="5801995"/>
            <a:ext cx="20701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FFFFFF"/>
                </a:solidFill>
                <a:latin typeface="黑体" panose="02010609060101010101" charset="-122"/>
              </a:rPr>
              <a:t>Wood Carving</a:t>
            </a:r>
            <a:endParaRPr lang="en-US" sz="3600" b="1">
              <a:solidFill>
                <a:srgbClr val="FFFFFF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6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21000" y="4457700"/>
            <a:ext cx="24384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endParaRPr lang="en-US" sz="2200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93900" y="5899150"/>
            <a:ext cx="6477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13000"/>
              </a:lnSpc>
            </a:pPr>
            <a:r>
              <a:rPr lang="en-US" sz="4200" b="1">
                <a:solidFill>
                  <a:srgbClr val="FFFFFF"/>
                </a:solidFill>
                <a:latin typeface="黑体" panose="02010609060101010101" charset="-122"/>
              </a:rPr>
              <a:t>02</a:t>
            </a: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  <a:p>
            <a:pPr algn="ctr">
              <a:lnSpc>
                <a:spcPct val="113000"/>
              </a:lnSpc>
            </a:pP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21000" y="7416800"/>
            <a:ext cx="20701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endParaRPr lang="en-US" sz="28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21000" y="7988300"/>
            <a:ext cx="29083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endParaRPr lang="en-US" sz="2200">
              <a:solidFill>
                <a:srgbClr val="FFFFFF"/>
              </a:solidFill>
              <a:latin typeface="黑体" panose="02010609060101010101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93900" y="7556500"/>
            <a:ext cx="6477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13000"/>
              </a:lnSpc>
            </a:pP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  <a:p>
            <a:pPr algn="ctr">
              <a:lnSpc>
                <a:spcPct val="113000"/>
              </a:lnSpc>
            </a:pPr>
            <a:endParaRPr lang="en-US" sz="4200" b="1">
              <a:solidFill>
                <a:srgbClr val="FFFFFF"/>
              </a:solidFill>
              <a:latin typeface="黑体" panose="02010609060101010101" charset="-122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736600"/>
            <a:ext cx="2565400" cy="9271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49630" y="815975"/>
            <a:ext cx="2339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Contents</a:t>
            </a:r>
            <a:endParaRPr lang="en-US" altLang="zh-CN" sz="4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9080" y="1950085"/>
            <a:ext cx="4856480" cy="82169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Jade has been cherished by the Chinese people as a symbol of many virtues.  Thus it is not surprising to see many Chinese wear jade ornaments on their persons. </a:t>
            </a: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85575" y="7952105"/>
            <a:ext cx="3695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have many magical and curative qualities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585575" y="473075"/>
            <a:ext cx="3695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Its hardness suggests firmness and loyalty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585575" y="2593975"/>
            <a:ext cx="3695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its luster（光泽） projects purity and beauty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85575" y="5326380"/>
            <a:ext cx="3695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ward off evil forces and protect the wearer against anger and misfortune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r="33131"/>
          <a:stretch>
            <a:fillRect/>
          </a:stretch>
        </p:blipFill>
        <p:spPr>
          <a:xfrm>
            <a:off x="5566410" y="2019300"/>
            <a:ext cx="5122545" cy="5105400"/>
          </a:xfrm>
          <a:prstGeom prst="rect">
            <a:avLst/>
          </a:prstGeom>
        </p:spPr>
      </p:pic>
      <p:cxnSp>
        <p:nvCxnSpPr>
          <p:cNvPr id="17" name="直接箭头连接符 16"/>
          <p:cNvCxnSpPr>
            <a:stCxn id="16" idx="3"/>
          </p:cNvCxnSpPr>
          <p:nvPr/>
        </p:nvCxnSpPr>
        <p:spPr>
          <a:xfrm flipV="1">
            <a:off x="10688955" y="1066800"/>
            <a:ext cx="639445" cy="350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6" idx="3"/>
          </p:cNvCxnSpPr>
          <p:nvPr/>
        </p:nvCxnSpPr>
        <p:spPr>
          <a:xfrm flipV="1">
            <a:off x="10688955" y="3124200"/>
            <a:ext cx="715645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6" idx="3"/>
          </p:cNvCxnSpPr>
          <p:nvPr/>
        </p:nvCxnSpPr>
        <p:spPr>
          <a:xfrm>
            <a:off x="10688955" y="4572000"/>
            <a:ext cx="639445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0718800" y="4572000"/>
            <a:ext cx="609600" cy="3733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43205" y="270510"/>
            <a:ext cx="1520952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techniques: Jade carvings are made by chiseling</a:t>
            </a:r>
            <a:r>
              <a:rPr lang="zh-CN" altLang="en-US" sz="3200">
                <a:solidFill>
                  <a:srgbClr val="323232"/>
                </a:solidFill>
                <a:latin typeface="黑体" panose="02010609060101010101" charset="-122"/>
              </a:rPr>
              <a:t>（凿）</a:t>
            </a: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, grinding</a:t>
            </a:r>
            <a:r>
              <a:rPr lang="zh-CN" altLang="en-US" sz="3200">
                <a:solidFill>
                  <a:srgbClr val="323232"/>
                </a:solidFill>
                <a:latin typeface="黑体" panose="02010609060101010101" charset="-122"/>
              </a:rPr>
              <a:t>（磨）</a:t>
            </a: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 and boring</a:t>
            </a:r>
            <a:r>
              <a:rPr lang="zh-CN" altLang="en-US" sz="3200">
                <a:solidFill>
                  <a:srgbClr val="323232"/>
                </a:solidFill>
                <a:latin typeface="黑体" panose="02010609060101010101" charset="-122"/>
              </a:rPr>
              <a:t>（钻）</a:t>
            </a: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. </a:t>
            </a:r>
            <a:r>
              <a:rPr lang="en-US" sz="3200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The skill of the craftsman is shown in his ability to make the best use of the natural color and the shape of the raw material.</a:t>
            </a: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Typical subjects: flowers, birds, animals, vases, incense burners and human figures, especially beautiful women from popular fairy tales and legends.</a:t>
            </a: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r>
              <a:rPr lang="en-US" sz="3200">
                <a:solidFill>
                  <a:srgbClr val="323232"/>
                </a:solidFill>
                <a:latin typeface="黑体" panose="02010609060101010101" charset="-122"/>
              </a:rPr>
              <a:t> </a:t>
            </a: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205" y="4061460"/>
            <a:ext cx="3169285" cy="47599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90" y="3987165"/>
            <a:ext cx="3054985" cy="483425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765" y="3989070"/>
            <a:ext cx="3359150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380365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The History of Jade Carving</a:t>
            </a: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755880" y="935990"/>
            <a:ext cx="30988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800" b="1">
                <a:solidFill>
                  <a:srgbClr val="323232"/>
                </a:solidFill>
                <a:latin typeface="黑体" panose="02010609060101010101" charset="-122"/>
              </a:rPr>
              <a:t>New China</a:t>
            </a:r>
            <a:endParaRPr lang="en-US" sz="28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58980" y="1469390"/>
            <a:ext cx="36957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>
                <a:solidFill>
                  <a:srgbClr val="323232"/>
                </a:solidFill>
                <a:latin typeface="黑体" panose="02010609060101010101" charset="-122"/>
              </a:rPr>
              <a:t>Four newly carved giant jadeite ornaments show that jade carving reached a new level after the founding of New China in 1949. To a great extent, these sculptures represent the development of jade carving in the 20th century. 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0" y="1714500"/>
            <a:ext cx="7099300" cy="637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82465" y="1714500"/>
            <a:ext cx="4354195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8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Sh</a:t>
            </a:r>
            <a:r>
              <a:rPr lang="en-US" sz="2800" b="1">
                <a:solidFill>
                  <a:srgbClr val="323232"/>
                </a:solidFill>
                <a:latin typeface="黑体" panose="02010609060101010101" charset="-122"/>
                <a:sym typeface="+mn-ea"/>
              </a:rPr>
              <a:t>ang and West Zhou dynasties,</a:t>
            </a:r>
            <a:endParaRPr lang="en-US" sz="28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84700" y="2678430"/>
            <a:ext cx="36957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2200">
                <a:solidFill>
                  <a:srgbClr val="323232"/>
                </a:solidFill>
                <a:latin typeface="黑体" panose="02010609060101010101" charset="-122"/>
              </a:rPr>
              <a:t>IJade articles were used as ritual objects and symbols of personal morality or political authority.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072245" y="6717030"/>
            <a:ext cx="443738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r>
              <a:rPr lang="en-US" sz="2200">
                <a:solidFill>
                  <a:srgbClr val="323232"/>
                </a:solidFill>
                <a:latin typeface="黑体" panose="02010609060101010101" charset="-122"/>
              </a:rPr>
              <a:t>Jade sculptures of the Qing Dynasty (1644-1911) used to be regarded as the best ones.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71000" y="6096000"/>
            <a:ext cx="2654300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r>
              <a:rPr lang="en-US" sz="2800" b="1">
                <a:solidFill>
                  <a:srgbClr val="323232"/>
                </a:solidFill>
                <a:latin typeface="黑体" panose="02010609060101010101" charset="-122"/>
              </a:rPr>
              <a:t>Qing Dynasty</a:t>
            </a:r>
            <a:endParaRPr lang="en-US" sz="28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2405" y="4034155"/>
            <a:ext cx="400177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r>
              <a:rPr lang="en-US" sz="2200">
                <a:solidFill>
                  <a:srgbClr val="323232"/>
                </a:solidFill>
                <a:latin typeface="黑体" panose="02010609060101010101" charset="-122"/>
              </a:rPr>
              <a:t>In China, jade carving dates back to the late Paleolithic Age（旧石器时代）, the period of the “Upper Cave Man” about 10,000 years ago.By the late Neolithic Period（新石器时代）, jade ornaments（饰品） such as “bi”(</a:t>
            </a:r>
            <a:r>
              <a:rPr lang="zh-CN" altLang="en-US" sz="2200">
                <a:solidFill>
                  <a:srgbClr val="323232"/>
                </a:solidFill>
                <a:latin typeface="黑体" panose="02010609060101010101" charset="-122"/>
              </a:rPr>
              <a:t>璧</a:t>
            </a:r>
            <a:r>
              <a:rPr lang="en-US" sz="2200">
                <a:solidFill>
                  <a:srgbClr val="323232"/>
                </a:solidFill>
                <a:latin typeface="黑体" panose="02010609060101010101" charset="-122"/>
              </a:rPr>
              <a:t>) (pierced discs), “zhui” (pendants), ear-rings and beads had appeared. </a:t>
            </a: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9730" y="3385185"/>
            <a:ext cx="3316605" cy="533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r>
              <a:rPr lang="en-US" sz="2800" b="1">
                <a:solidFill>
                  <a:srgbClr val="323232"/>
                </a:solidFill>
                <a:latin typeface="黑体" panose="02010609060101010101" charset="-122"/>
              </a:rPr>
              <a:t>Prehistoric Times</a:t>
            </a:r>
            <a:endParaRPr lang="en-US" sz="28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14092555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zh-CN" altLang="en-US" sz="3600" b="1">
                <a:solidFill>
                  <a:srgbClr val="323232"/>
                </a:solidFill>
                <a:latin typeface="黑体" panose="02010609060101010101" charset="-122"/>
              </a:rPr>
              <a:t>岱岳奇观 a miniature Taishan Mountain</a:t>
            </a:r>
            <a:endParaRPr lang="zh-CN" alt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26640" y="7078980"/>
            <a:ext cx="29083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  <a:p>
            <a:pPr algn="r">
              <a:lnSpc>
                <a:spcPct val="113000"/>
              </a:lnSpc>
            </a:pP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0" y="1165225"/>
            <a:ext cx="5711190" cy="73958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955" y="1165225"/>
            <a:ext cx="6346190" cy="74148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1220470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zh-CN" altLang="en-US" sz="3600" b="1">
                <a:solidFill>
                  <a:srgbClr val="323232"/>
                </a:solidFill>
                <a:latin typeface="黑体" panose="02010609060101010101" charset="-122"/>
              </a:rPr>
              <a:t>四海腾欢 the screen carved with nine dragons</a:t>
            </a:r>
            <a:endParaRPr lang="zh-CN" alt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26640" y="7078980"/>
            <a:ext cx="2908300" cy="41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r">
              <a:lnSpc>
                <a:spcPct val="113000"/>
              </a:lnSpc>
            </a:pP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  <a:p>
            <a:pPr algn="r">
              <a:lnSpc>
                <a:spcPct val="113000"/>
              </a:lnSpc>
            </a:pPr>
            <a:endParaRPr lang="en-US" sz="2200">
              <a:solidFill>
                <a:srgbClr val="323232"/>
              </a:solidFill>
              <a:latin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0" y="1472565"/>
            <a:ext cx="9617710" cy="6746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410" y="1472565"/>
            <a:ext cx="4701540" cy="64293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342900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Wood Carving</a:t>
            </a: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  <a:p>
            <a:pPr algn="l">
              <a:lnSpc>
                <a:spcPct val="113000"/>
              </a:lnSpc>
            </a:pPr>
            <a:endParaRPr 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10640" y="2013585"/>
            <a:ext cx="1306576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Wood carving was mostly limited to religious sculpture and architecture and furniture decoration in the past centuries. </a:t>
            </a:r>
            <a:endParaRPr lang="zh-CN" altLang="en-US" sz="4000"/>
          </a:p>
          <a:p>
            <a:endParaRPr lang="zh-CN" altLang="en-US" sz="4000"/>
          </a:p>
          <a:p>
            <a:endParaRPr lang="zh-CN" altLang="en-US" sz="4000"/>
          </a:p>
          <a:p>
            <a:endParaRPr lang="zh-CN" altLang="en-US" sz="4000"/>
          </a:p>
          <a:p>
            <a:r>
              <a:rPr lang="zh-CN" altLang="en-US" sz="4000"/>
              <a:t>Nowadays, artisans use boxwood, camphor- wood and tree roots to create ornaments and items for daily use, such as trunks, screens and cupboards. </a:t>
            </a:r>
            <a:endParaRPr lang="zh-CN" altLang="en-US" sz="4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0700" y="381000"/>
            <a:ext cx="3429000" cy="685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ct val="113000"/>
              </a:lnSpc>
            </a:pPr>
            <a:r>
              <a:rPr lang="en-US" sz="3600" b="1">
                <a:solidFill>
                  <a:srgbClr val="323232"/>
                </a:solidFill>
                <a:latin typeface="黑体" panose="02010609060101010101" charset="-122"/>
              </a:rPr>
              <a:t>Boxwood </a:t>
            </a:r>
            <a:r>
              <a:rPr lang="zh-CN" altLang="en-US" sz="3600" b="1">
                <a:solidFill>
                  <a:srgbClr val="323232"/>
                </a:solidFill>
                <a:latin typeface="黑体" panose="02010609060101010101" charset="-122"/>
              </a:rPr>
              <a:t>黄杨木</a:t>
            </a:r>
            <a:endParaRPr lang="zh-CN" altLang="en-US" sz="3600" b="1">
              <a:solidFill>
                <a:srgbClr val="323232"/>
              </a:solidFill>
              <a:latin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0700" y="2372360"/>
            <a:ext cx="47821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Boxwood grows slowly. With its hard and fine texture and yellow tone, it is similar to ivory and is an ideal material for carving human figures.</a:t>
            </a:r>
            <a:endParaRPr lang="zh-CN" altLang="en-US" sz="40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0110" y="4177665"/>
            <a:ext cx="6183630" cy="46380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90" y="381000"/>
            <a:ext cx="5942965" cy="44570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2870</Words>
  <Application>WPS 演示</Application>
  <PresentationFormat>On-screen Show (4:3)</PresentationFormat>
  <Paragraphs>108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Qizhou David Tang</cp:lastModifiedBy>
  <cp:revision>8</cp:revision>
  <dcterms:created xsi:type="dcterms:W3CDTF">2019-04-19T10:49:00Z</dcterms:created>
  <dcterms:modified xsi:type="dcterms:W3CDTF">2021-06-04T15:39:10Z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