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5.jpg" ContentType="image/pn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20.jpg" ContentType="image/pn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3" r:id="rId2"/>
    <p:sldId id="527" r:id="rId3"/>
    <p:sldId id="564" r:id="rId4"/>
    <p:sldId id="568" r:id="rId5"/>
    <p:sldId id="565" r:id="rId6"/>
    <p:sldId id="256" r:id="rId7"/>
    <p:sldId id="281" r:id="rId8"/>
    <p:sldId id="258" r:id="rId9"/>
    <p:sldId id="264" r:id="rId10"/>
    <p:sldId id="270" r:id="rId11"/>
    <p:sldId id="272" r:id="rId12"/>
    <p:sldId id="259" r:id="rId13"/>
    <p:sldId id="265" r:id="rId14"/>
    <p:sldId id="263" r:id="rId15"/>
    <p:sldId id="261" r:id="rId16"/>
    <p:sldId id="267" r:id="rId17"/>
    <p:sldId id="269" r:id="rId18"/>
    <p:sldId id="282" r:id="rId19"/>
    <p:sldId id="278" r:id="rId20"/>
    <p:sldId id="283" r:id="rId21"/>
    <p:sldId id="284" r:id="rId22"/>
    <p:sldId id="285" r:id="rId23"/>
    <p:sldId id="286" r:id="rId24"/>
    <p:sldId id="276" r:id="rId25"/>
    <p:sldId id="582" r:id="rId26"/>
    <p:sldId id="567" r:id="rId27"/>
    <p:sldId id="277"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8FBAF-B91D-487F-BEB6-FA567764C3E5}" type="datetimeFigureOut">
              <a:rPr lang="de-DE" smtClean="0"/>
              <a:t>15.04.2022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16375-2EF4-40DE-B664-8D482C6011CE}" type="slidenum">
              <a:rPr lang="de-DE" smtClean="0"/>
              <a:t>‹Nr.›</a:t>
            </a:fld>
            <a:endParaRPr lang="de-DE"/>
          </a:p>
        </p:txBody>
      </p:sp>
    </p:spTree>
    <p:extLst>
      <p:ext uri="{BB962C8B-B14F-4D97-AF65-F5344CB8AC3E}">
        <p14:creationId xmlns:p14="http://schemas.microsoft.com/office/powerpoint/2010/main" val="159361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14</a:t>
            </a:fld>
            <a:endParaRPr lang="zh-CN" altLang="en-US"/>
          </a:p>
        </p:txBody>
      </p:sp>
    </p:spTree>
    <p:extLst>
      <p:ext uri="{BB962C8B-B14F-4D97-AF65-F5344CB8AC3E}">
        <p14:creationId xmlns:p14="http://schemas.microsoft.com/office/powerpoint/2010/main" val="2462512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15</a:t>
            </a:fld>
            <a:endParaRPr lang="zh-CN" altLang="en-US"/>
          </a:p>
        </p:txBody>
      </p:sp>
    </p:spTree>
    <p:extLst>
      <p:ext uri="{BB962C8B-B14F-4D97-AF65-F5344CB8AC3E}">
        <p14:creationId xmlns:p14="http://schemas.microsoft.com/office/powerpoint/2010/main" val="1208091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16</a:t>
            </a:fld>
            <a:endParaRPr lang="zh-CN" altLang="en-US"/>
          </a:p>
        </p:txBody>
      </p:sp>
    </p:spTree>
    <p:extLst>
      <p:ext uri="{BB962C8B-B14F-4D97-AF65-F5344CB8AC3E}">
        <p14:creationId xmlns:p14="http://schemas.microsoft.com/office/powerpoint/2010/main" val="1438239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17</a:t>
            </a:fld>
            <a:endParaRPr lang="zh-CN" altLang="en-US"/>
          </a:p>
        </p:txBody>
      </p:sp>
    </p:spTree>
    <p:extLst>
      <p:ext uri="{BB962C8B-B14F-4D97-AF65-F5344CB8AC3E}">
        <p14:creationId xmlns:p14="http://schemas.microsoft.com/office/powerpoint/2010/main" val="94321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D9E84F-CDFB-4D59-BBF8-F03EAAC11395}" type="slidenum">
              <a:rPr lang="zh-CN" altLang="en-US" smtClean="0"/>
              <a:t>18</a:t>
            </a:fld>
            <a:endParaRPr lang="zh-CN" altLang="en-US"/>
          </a:p>
        </p:txBody>
      </p:sp>
    </p:spTree>
    <p:extLst>
      <p:ext uri="{BB962C8B-B14F-4D97-AF65-F5344CB8AC3E}">
        <p14:creationId xmlns:p14="http://schemas.microsoft.com/office/powerpoint/2010/main" val="2167245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D9E84F-CDFB-4D59-BBF8-F03EAAC11395}" type="slidenum">
              <a:rPr lang="zh-CN" altLang="en-US" smtClean="0"/>
              <a:t>19</a:t>
            </a:fld>
            <a:endParaRPr lang="zh-CN" altLang="en-US"/>
          </a:p>
        </p:txBody>
      </p:sp>
    </p:spTree>
    <p:extLst>
      <p:ext uri="{BB962C8B-B14F-4D97-AF65-F5344CB8AC3E}">
        <p14:creationId xmlns:p14="http://schemas.microsoft.com/office/powerpoint/2010/main" val="2167245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20</a:t>
            </a:fld>
            <a:endParaRPr lang="zh-CN" altLang="en-US"/>
          </a:p>
        </p:txBody>
      </p:sp>
    </p:spTree>
    <p:extLst>
      <p:ext uri="{BB962C8B-B14F-4D97-AF65-F5344CB8AC3E}">
        <p14:creationId xmlns:p14="http://schemas.microsoft.com/office/powerpoint/2010/main" val="1494409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21</a:t>
            </a:fld>
            <a:endParaRPr lang="zh-CN" altLang="en-US"/>
          </a:p>
        </p:txBody>
      </p:sp>
    </p:spTree>
    <p:extLst>
      <p:ext uri="{BB962C8B-B14F-4D97-AF65-F5344CB8AC3E}">
        <p14:creationId xmlns:p14="http://schemas.microsoft.com/office/powerpoint/2010/main" val="1494409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22</a:t>
            </a:fld>
            <a:endParaRPr lang="zh-CN" altLang="en-US"/>
          </a:p>
        </p:txBody>
      </p:sp>
    </p:spTree>
    <p:extLst>
      <p:ext uri="{BB962C8B-B14F-4D97-AF65-F5344CB8AC3E}">
        <p14:creationId xmlns:p14="http://schemas.microsoft.com/office/powerpoint/2010/main" val="3907049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23</a:t>
            </a:fld>
            <a:endParaRPr lang="zh-CN" altLang="en-US"/>
          </a:p>
        </p:txBody>
      </p:sp>
    </p:spTree>
    <p:extLst>
      <p:ext uri="{BB962C8B-B14F-4D97-AF65-F5344CB8AC3E}">
        <p14:creationId xmlns:p14="http://schemas.microsoft.com/office/powerpoint/2010/main" val="390704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D9E84F-CDFB-4D59-BBF8-F03EAAC11395}" type="slidenum">
              <a:rPr lang="zh-CN" altLang="en-US" smtClean="0"/>
              <a:t>6</a:t>
            </a:fld>
            <a:endParaRPr lang="zh-CN" altLang="en-US"/>
          </a:p>
        </p:txBody>
      </p:sp>
    </p:spTree>
    <p:extLst>
      <p:ext uri="{BB962C8B-B14F-4D97-AF65-F5344CB8AC3E}">
        <p14:creationId xmlns:p14="http://schemas.microsoft.com/office/powerpoint/2010/main" val="1253995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24</a:t>
            </a:fld>
            <a:endParaRPr lang="zh-CN" altLang="en-US"/>
          </a:p>
        </p:txBody>
      </p:sp>
    </p:spTree>
    <p:extLst>
      <p:ext uri="{BB962C8B-B14F-4D97-AF65-F5344CB8AC3E}">
        <p14:creationId xmlns:p14="http://schemas.microsoft.com/office/powerpoint/2010/main" val="1422911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A849D74-DE25-4241-A359-0A75CB6772B1}" type="slidenum">
              <a:rPr lang="de-DE" smtClean="0"/>
              <a:pPr/>
              <a:t>25</a:t>
            </a:fld>
            <a:endParaRPr lang="de-DE"/>
          </a:p>
        </p:txBody>
      </p:sp>
    </p:spTree>
    <p:extLst>
      <p:ext uri="{BB962C8B-B14F-4D97-AF65-F5344CB8AC3E}">
        <p14:creationId xmlns:p14="http://schemas.microsoft.com/office/powerpoint/2010/main" val="1638874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7</a:t>
            </a:fld>
            <a:endParaRPr lang="zh-CN" altLang="en-US"/>
          </a:p>
        </p:txBody>
      </p:sp>
    </p:spTree>
    <p:extLst>
      <p:ext uri="{BB962C8B-B14F-4D97-AF65-F5344CB8AC3E}">
        <p14:creationId xmlns:p14="http://schemas.microsoft.com/office/powerpoint/2010/main" val="4036949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8</a:t>
            </a:fld>
            <a:endParaRPr lang="zh-CN" altLang="en-US"/>
          </a:p>
        </p:txBody>
      </p:sp>
    </p:spTree>
    <p:extLst>
      <p:ext uri="{BB962C8B-B14F-4D97-AF65-F5344CB8AC3E}">
        <p14:creationId xmlns:p14="http://schemas.microsoft.com/office/powerpoint/2010/main" val="3188473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9</a:t>
            </a:fld>
            <a:endParaRPr lang="zh-CN" altLang="en-US"/>
          </a:p>
        </p:txBody>
      </p:sp>
    </p:spTree>
    <p:extLst>
      <p:ext uri="{BB962C8B-B14F-4D97-AF65-F5344CB8AC3E}">
        <p14:creationId xmlns:p14="http://schemas.microsoft.com/office/powerpoint/2010/main" val="149440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10</a:t>
            </a:fld>
            <a:endParaRPr lang="zh-CN" altLang="en-US"/>
          </a:p>
        </p:txBody>
      </p:sp>
    </p:spTree>
    <p:extLst>
      <p:ext uri="{BB962C8B-B14F-4D97-AF65-F5344CB8AC3E}">
        <p14:creationId xmlns:p14="http://schemas.microsoft.com/office/powerpoint/2010/main" val="3102851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11</a:t>
            </a:fld>
            <a:endParaRPr lang="zh-CN" altLang="en-US"/>
          </a:p>
        </p:txBody>
      </p:sp>
    </p:spTree>
    <p:extLst>
      <p:ext uri="{BB962C8B-B14F-4D97-AF65-F5344CB8AC3E}">
        <p14:creationId xmlns:p14="http://schemas.microsoft.com/office/powerpoint/2010/main" val="33705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12</a:t>
            </a:fld>
            <a:endParaRPr lang="zh-CN" altLang="en-US"/>
          </a:p>
        </p:txBody>
      </p:sp>
    </p:spTree>
    <p:extLst>
      <p:ext uri="{BB962C8B-B14F-4D97-AF65-F5344CB8AC3E}">
        <p14:creationId xmlns:p14="http://schemas.microsoft.com/office/powerpoint/2010/main" val="29546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13</a:t>
            </a:fld>
            <a:endParaRPr lang="zh-CN" altLang="en-US"/>
          </a:p>
        </p:txBody>
      </p:sp>
    </p:spTree>
    <p:extLst>
      <p:ext uri="{BB962C8B-B14F-4D97-AF65-F5344CB8AC3E}">
        <p14:creationId xmlns:p14="http://schemas.microsoft.com/office/powerpoint/2010/main" val="3907049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2022/4/15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2022/4/15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2022/4/15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1000"/>
            <a:lum/>
          </a:blip>
          <a:srcRect/>
          <a:stretch>
            <a:fillRect l="-3000" r="-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2022/4/15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‹Nr.›</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9.pn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s://wiki.ruhr-uni-bochum.de/uvu/images/c/cc/Chinese_Classics_in_the_West.docx" TargetMode="External"/><Relationship Id="rId3" Type="http://schemas.openxmlformats.org/officeDocument/2006/relationships/image" Target="../media/image4.png"/><Relationship Id="rId7" Type="http://schemas.openxmlformats.org/officeDocument/2006/relationships/hyperlink" Target="https://wiki.ruhr-uni-bochum.de/uvu/images/8/89/03_Huang_Qiong.pptx"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10" Type="http://schemas.openxmlformats.org/officeDocument/2006/relationships/hyperlink" Target="https://wiki.ruhr-uni-bochum.de/uvu/images/d/dd/03_debate.pptx" TargetMode="External"/><Relationship Id="rId4" Type="http://schemas.openxmlformats.org/officeDocument/2006/relationships/image" Target="../media/image5.png"/><Relationship Id="rId9" Type="http://schemas.openxmlformats.org/officeDocument/2006/relationships/hyperlink" Target="https://wiki.ruhr-uni-bochum.de/uvu/images/d/d3/1_Debate%E2%80%94Kuang_Yuqi_%26_Cao_Jiao.doc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zh-CN" altLang="de-DE" sz="9600" b="1" dirty="0">
                <a:latin typeface="KaiTi" panose="02010609060101010101" pitchFamily="49" charset="-122"/>
                <a:ea typeface="KaiTi" panose="02010609060101010101" pitchFamily="49" charset="-122"/>
              </a:rPr>
              <a:t>中华典籍外译</a:t>
            </a:r>
            <a:br>
              <a:rPr lang="de-DE" altLang="zh-CN" sz="59500" b="1" dirty="0">
                <a:latin typeface="KaiTi" panose="02010609060101010101" pitchFamily="49" charset="-122"/>
                <a:ea typeface="KaiTi" panose="02010609060101010101" pitchFamily="49" charset="-122"/>
              </a:rPr>
            </a:br>
            <a:r>
              <a:rPr lang="de-DE" altLang="zh-CN" sz="4800" b="1" i="1" dirty="0"/>
              <a:t>Chinese Classics Translation</a:t>
            </a:r>
            <a:br>
              <a:rPr lang="de-DE" altLang="zh-CN" sz="4800" b="1" i="1" dirty="0"/>
            </a:br>
            <a:r>
              <a:rPr lang="de-DE" altLang="zh-CN" sz="2800" b="1" i="1" dirty="0" err="1"/>
              <a:t>for</a:t>
            </a:r>
            <a:r>
              <a:rPr lang="de-DE" altLang="zh-CN" sz="2800" b="1" i="1" dirty="0"/>
              <a:t> Master </a:t>
            </a:r>
            <a:r>
              <a:rPr lang="de-DE" altLang="zh-CN" sz="2800" b="1" i="1" dirty="0" err="1"/>
              <a:t>Students</a:t>
            </a:r>
            <a:r>
              <a:rPr lang="de-DE" altLang="zh-CN" sz="2800" b="1" i="1" dirty="0"/>
              <a:t> </a:t>
            </a:r>
            <a:r>
              <a:rPr lang="de-DE" altLang="zh-CN" sz="2800" b="1" i="1" dirty="0" err="1"/>
              <a:t>of</a:t>
            </a:r>
            <a:r>
              <a:rPr lang="de-DE" altLang="zh-CN" sz="2800" b="1" i="1" dirty="0"/>
              <a:t> Translation Studies</a:t>
            </a:r>
            <a:endParaRPr lang="de-DE" sz="24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3717032"/>
            <a:ext cx="8280920" cy="3024336"/>
          </a:xfrm>
        </p:spPr>
        <p:txBody>
          <a:bodyPr>
            <a:noAutofit/>
          </a:bodyPr>
          <a:lstStyle/>
          <a:p>
            <a:r>
              <a:rPr lang="zh-CN" altLang="de-DE" sz="2000" dirty="0">
                <a:solidFill>
                  <a:schemeClr val="tx1"/>
                </a:solidFill>
                <a:latin typeface="楷体" panose="02010609060101010101" pitchFamily="49" charset="-122"/>
                <a:ea typeface="楷体" panose="02010609060101010101" pitchFamily="49" charset="-122"/>
              </a:rPr>
              <a:t>湖南师范大学 </a:t>
            </a:r>
            <a:r>
              <a:rPr lang="de-DE" altLang="zh-CN" sz="2000" dirty="0">
                <a:solidFill>
                  <a:schemeClr val="tx1"/>
                </a:solidFill>
                <a:latin typeface="楷体" panose="02010609060101010101" pitchFamily="49" charset="-122"/>
                <a:ea typeface="楷体" panose="02010609060101010101" pitchFamily="49" charset="-122"/>
              </a:rPr>
              <a:t>2022</a:t>
            </a:r>
            <a:r>
              <a:rPr lang="zh-CN" altLang="de-DE" sz="2000" dirty="0">
                <a:solidFill>
                  <a:schemeClr val="tx1"/>
                </a:solidFill>
                <a:latin typeface="楷体" panose="02010609060101010101" pitchFamily="49" charset="-122"/>
                <a:ea typeface="楷体" panose="02010609060101010101" pitchFamily="49" charset="-122"/>
              </a:rPr>
              <a:t>年</a:t>
            </a:r>
            <a:r>
              <a:rPr lang="de-DE" altLang="zh-CN" sz="2000" dirty="0">
                <a:solidFill>
                  <a:schemeClr val="tx1"/>
                </a:solidFill>
                <a:latin typeface="楷体" panose="02010609060101010101" pitchFamily="49" charset="-122"/>
                <a:ea typeface="楷体" panose="02010609060101010101" pitchFamily="49" charset="-122"/>
              </a:rPr>
              <a:t>2</a:t>
            </a:r>
            <a:r>
              <a:rPr lang="zh-CN" altLang="de-DE" sz="2000" dirty="0">
                <a:solidFill>
                  <a:schemeClr val="tx1"/>
                </a:solidFill>
                <a:latin typeface="楷体" panose="02010609060101010101" pitchFamily="49" charset="-122"/>
                <a:ea typeface="楷体" panose="02010609060101010101" pitchFamily="49" charset="-122"/>
              </a:rPr>
              <a:t>月</a:t>
            </a:r>
            <a:r>
              <a:rPr lang="de-DE" altLang="zh-CN" sz="2000" dirty="0">
                <a:solidFill>
                  <a:schemeClr val="tx1"/>
                </a:solidFill>
                <a:latin typeface="楷体" panose="02010609060101010101" pitchFamily="49" charset="-122"/>
                <a:ea typeface="楷体" panose="02010609060101010101" pitchFamily="49" charset="-122"/>
              </a:rPr>
              <a:t>25</a:t>
            </a:r>
            <a:r>
              <a:rPr lang="zh-CN" altLang="de-DE" sz="2000" dirty="0">
                <a:solidFill>
                  <a:schemeClr val="tx1"/>
                </a:solidFill>
                <a:latin typeface="楷体" panose="02010609060101010101" pitchFamily="49" charset="-122"/>
                <a:ea typeface="楷体" panose="02010609060101010101" pitchFamily="49" charset="-122"/>
              </a:rPr>
              <a:t>日</a:t>
            </a:r>
            <a:r>
              <a:rPr lang="de-DE" altLang="zh-CN" sz="2000" dirty="0">
                <a:solidFill>
                  <a:schemeClr val="tx1"/>
                </a:solidFill>
                <a:latin typeface="楷体" panose="02010609060101010101" pitchFamily="49" charset="-122"/>
                <a:ea typeface="楷体" panose="02010609060101010101" pitchFamily="49" charset="-122"/>
              </a:rPr>
              <a:t>-2021</a:t>
            </a:r>
            <a:r>
              <a:rPr lang="zh-CN" altLang="de-DE" sz="2000" dirty="0">
                <a:solidFill>
                  <a:schemeClr val="tx1"/>
                </a:solidFill>
                <a:latin typeface="楷体" panose="02010609060101010101" pitchFamily="49" charset="-122"/>
                <a:ea typeface="楷体" panose="02010609060101010101" pitchFamily="49" charset="-122"/>
              </a:rPr>
              <a:t>年</a:t>
            </a:r>
            <a:r>
              <a:rPr lang="de-DE" altLang="zh-CN" sz="2000" dirty="0">
                <a:solidFill>
                  <a:schemeClr val="tx1"/>
                </a:solidFill>
                <a:latin typeface="楷体" panose="02010609060101010101" pitchFamily="49" charset="-122"/>
                <a:ea typeface="楷体" panose="02010609060101010101" pitchFamily="49" charset="-122"/>
              </a:rPr>
              <a:t>6</a:t>
            </a:r>
            <a:r>
              <a:rPr lang="zh-CN" altLang="de-DE" sz="2000" dirty="0">
                <a:solidFill>
                  <a:schemeClr val="tx1"/>
                </a:solidFill>
                <a:latin typeface="楷体" panose="02010609060101010101" pitchFamily="49" charset="-122"/>
                <a:ea typeface="楷体" panose="02010609060101010101" pitchFamily="49" charset="-122"/>
              </a:rPr>
              <a:t>月</a:t>
            </a:r>
            <a:r>
              <a:rPr lang="de-DE" altLang="zh-CN" sz="2000" dirty="0">
                <a:solidFill>
                  <a:schemeClr val="tx1"/>
                </a:solidFill>
                <a:latin typeface="楷体" panose="02010609060101010101" pitchFamily="49" charset="-122"/>
                <a:ea typeface="楷体" panose="02010609060101010101" pitchFamily="49" charset="-122"/>
              </a:rPr>
              <a:t>10</a:t>
            </a:r>
            <a:r>
              <a:rPr lang="zh-CN" altLang="de-DE" sz="2000" dirty="0">
                <a:solidFill>
                  <a:schemeClr val="tx1"/>
                </a:solidFill>
                <a:latin typeface="楷体" panose="02010609060101010101" pitchFamily="49" charset="-122"/>
                <a:ea typeface="楷体" panose="02010609060101010101" pitchFamily="49" charset="-122"/>
              </a:rPr>
              <a:t>日</a:t>
            </a:r>
            <a:br>
              <a:rPr lang="de-DE" altLang="zh-CN" sz="2000" dirty="0">
                <a:solidFill>
                  <a:schemeClr val="tx1"/>
                </a:solidFill>
                <a:latin typeface="楷体" panose="02010609060101010101" pitchFamily="49" charset="-122"/>
                <a:ea typeface="楷体" panose="02010609060101010101" pitchFamily="49" charset="-122"/>
              </a:rPr>
            </a:br>
            <a:r>
              <a:rPr lang="zh-CN" altLang="de-DE" sz="2000" b="1" dirty="0">
                <a:solidFill>
                  <a:schemeClr val="tx1"/>
                </a:solidFill>
                <a:latin typeface="Arial" panose="020B0604020202020204" pitchFamily="34" charset="0"/>
                <a:cs typeface="Arial" panose="020B0604020202020204" pitchFamily="34" charset="0"/>
              </a:rPr>
              <a:t>中国文化基础 周五第九和第十节课</a:t>
            </a:r>
            <a:r>
              <a:rPr lang="de-DE" altLang="zh-CN" sz="2000" b="1" dirty="0">
                <a:solidFill>
                  <a:schemeClr val="tx1"/>
                </a:solidFill>
                <a:latin typeface="Arial" panose="020B0604020202020204" pitchFamily="34" charset="0"/>
                <a:cs typeface="Arial" panose="020B0604020202020204" pitchFamily="34" charset="0"/>
              </a:rPr>
              <a:t>14:30-16:10</a:t>
            </a:r>
            <a:r>
              <a:rPr lang="zh-CN" altLang="de-DE" sz="2000" b="1" dirty="0">
                <a:solidFill>
                  <a:schemeClr val="tx1"/>
                </a:solidFill>
                <a:latin typeface="Arial" panose="020B0604020202020204" pitchFamily="34" charset="0"/>
                <a:cs typeface="Arial" panose="020B0604020202020204" pitchFamily="34" charset="0"/>
              </a:rPr>
              <a:t>，</a:t>
            </a:r>
            <a:endParaRPr lang="de-DE" altLang="zh-CN" sz="2000" b="1" dirty="0">
              <a:solidFill>
                <a:schemeClr val="tx1"/>
              </a:solidFill>
              <a:latin typeface="Arial" panose="020B0604020202020204" pitchFamily="34" charset="0"/>
              <a:cs typeface="Arial" panose="020B0604020202020204" pitchFamily="34" charset="0"/>
            </a:endParaRPr>
          </a:p>
          <a:p>
            <a:r>
              <a:rPr lang="zh-CN" altLang="de-DE" sz="2000" b="1" dirty="0">
                <a:solidFill>
                  <a:schemeClr val="tx1"/>
                </a:solidFill>
                <a:latin typeface="Arial" panose="020B0604020202020204" pitchFamily="34" charset="0"/>
                <a:cs typeface="Arial" panose="020B0604020202020204" pitchFamily="34" charset="0"/>
              </a:rPr>
              <a:t>上课地点：</a:t>
            </a:r>
            <a:r>
              <a:rPr lang="de-DE" altLang="zh-CN" sz="2000" b="1" dirty="0">
                <a:solidFill>
                  <a:schemeClr val="tx1"/>
                </a:solidFill>
                <a:latin typeface="Arial" panose="020B0604020202020204" pitchFamily="34" charset="0"/>
                <a:cs typeface="Arial" panose="020B0604020202020204" pitchFamily="34" charset="0"/>
              </a:rPr>
              <a:t>502</a:t>
            </a:r>
            <a:r>
              <a:rPr lang="zh-CN" altLang="de-DE" sz="2000" b="1" dirty="0">
                <a:solidFill>
                  <a:schemeClr val="tx1"/>
                </a:solidFill>
                <a:latin typeface="Arial" panose="020B0604020202020204" pitchFamily="34" charset="0"/>
                <a:cs typeface="Arial" panose="020B0604020202020204" pitchFamily="34" charset="0"/>
              </a:rPr>
              <a:t>室</a:t>
            </a:r>
            <a:r>
              <a:rPr lang="de-DE" altLang="zh-CN" sz="2000" b="1" dirty="0">
                <a:solidFill>
                  <a:schemeClr val="tx1"/>
                </a:solidFill>
                <a:latin typeface="Arial" panose="020B0604020202020204" pitchFamily="34" charset="0"/>
                <a:cs typeface="Arial" panose="020B0604020202020204" pitchFamily="34" charset="0"/>
              </a:rPr>
              <a:t> </a:t>
            </a:r>
            <a:r>
              <a:rPr lang="zh-CN" altLang="de-DE" sz="2000" b="0" i="0" dirty="0">
                <a:solidFill>
                  <a:srgbClr val="000000"/>
                </a:solidFill>
                <a:effectLst/>
                <a:latin typeface="Arial" panose="020B0604020202020204" pitchFamily="34" charset="0"/>
              </a:rPr>
              <a:t>线上</a:t>
            </a:r>
            <a:r>
              <a:rPr lang="de-DE" altLang="zh-CN" sz="2000" b="0" i="0" dirty="0" err="1">
                <a:solidFill>
                  <a:srgbClr val="000000"/>
                </a:solidFill>
                <a:effectLst/>
                <a:latin typeface="Arial" panose="020B0604020202020204" pitchFamily="34" charset="0"/>
              </a:rPr>
              <a:t>VooV</a:t>
            </a:r>
            <a:r>
              <a:rPr lang="de-DE" altLang="zh-CN" sz="2000" b="0" i="0" dirty="0">
                <a:solidFill>
                  <a:srgbClr val="000000"/>
                </a:solidFill>
                <a:effectLst/>
                <a:latin typeface="Arial" panose="020B0604020202020204" pitchFamily="34" charset="0"/>
              </a:rPr>
              <a:t> #</a:t>
            </a:r>
            <a:r>
              <a:rPr lang="zh-CN" altLang="de-DE" sz="2000" b="0" i="0" dirty="0">
                <a:solidFill>
                  <a:srgbClr val="000000"/>
                </a:solidFill>
                <a:effectLst/>
                <a:latin typeface="Arial" panose="020B0604020202020204" pitchFamily="34" charset="0"/>
              </a:rPr>
              <a:t>腾讯会议：</a:t>
            </a:r>
            <a:r>
              <a:rPr lang="de-DE" altLang="zh-CN" sz="2000" b="0" i="0" dirty="0">
                <a:solidFill>
                  <a:srgbClr val="000000"/>
                </a:solidFill>
                <a:effectLst/>
                <a:latin typeface="Arial" panose="020B0604020202020204" pitchFamily="34" charset="0"/>
              </a:rPr>
              <a:t>421-6476-2525 https://meeting.tencent.com/dm/zV1sIQ2l4XiD</a:t>
            </a:r>
            <a:endParaRPr lang="de-DE" altLang="zh-CN" sz="2000" b="1" dirty="0">
              <a:solidFill>
                <a:schemeClr val="tx1"/>
              </a:solidFill>
              <a:latin typeface="Arial" panose="020B0604020202020204" pitchFamily="34" charset="0"/>
              <a:cs typeface="Arial" panose="020B0604020202020204" pitchFamily="34" charset="0"/>
            </a:endParaRPr>
          </a:p>
          <a:p>
            <a:r>
              <a:rPr lang="zh-CN" altLang="de-DE" sz="2000" dirty="0">
                <a:solidFill>
                  <a:schemeClr val="tx1"/>
                </a:solidFill>
                <a:latin typeface="Calibri" panose="020F0502020204030204" pitchFamily="34" charset="0"/>
                <a:ea typeface="楷体" panose="02010609060101010101" pitchFamily="49" charset="-122"/>
                <a:cs typeface="Calibri" panose="020F0502020204030204" pitchFamily="34" charset="0"/>
              </a:rPr>
              <a:t>助教：</a:t>
            </a:r>
            <a:r>
              <a:rPr lang="de-DE" altLang="zh-CN" sz="2000" dirty="0">
                <a:solidFill>
                  <a:schemeClr val="tx1"/>
                </a:solidFill>
                <a:latin typeface="Calibri" panose="020F0502020204030204" pitchFamily="34" charset="0"/>
                <a:ea typeface="楷体" panose="02010609060101010101" pitchFamily="49" charset="-122"/>
                <a:cs typeface="Calibri" panose="020F0502020204030204" pitchFamily="34" charset="0"/>
              </a:rPr>
              <a:t>Li Xin </a:t>
            </a:r>
            <a:r>
              <a:rPr lang="zh-CN" altLang="de-DE" sz="2000" dirty="0">
                <a:solidFill>
                  <a:schemeClr val="tx1"/>
                </a:solidFill>
                <a:latin typeface="Calibri" panose="020F0502020204030204" pitchFamily="34" charset="0"/>
                <a:ea typeface="楷体" panose="02010609060101010101" pitchFamily="49" charset="-122"/>
                <a:cs typeface="Calibri" panose="020F0502020204030204" pitchFamily="34" charset="0"/>
              </a:rPr>
              <a:t>李欣 </a:t>
            </a:r>
            <a:r>
              <a:rPr lang="de-DE" altLang="zh-CN" sz="20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000" dirty="0">
                <a:solidFill>
                  <a:srgbClr val="FF0000"/>
                </a:solidFill>
                <a:latin typeface="Calibri" panose="020F0502020204030204" pitchFamily="34" charset="0"/>
                <a:ea typeface="楷体" panose="02010609060101010101" pitchFamily="49" charset="-122"/>
                <a:cs typeface="Calibri" panose="020F0502020204030204" pitchFamily="34" charset="0"/>
              </a:rPr>
              <a:t>Session </a:t>
            </a:r>
            <a:r>
              <a:rPr lang="de-DE" altLang="zh-CN" sz="2000" dirty="0" err="1">
                <a:solidFill>
                  <a:srgbClr val="FF0000"/>
                </a:solidFill>
                <a:latin typeface="Calibri" panose="020F0502020204030204" pitchFamily="34" charset="0"/>
                <a:ea typeface="楷体" panose="02010609060101010101" pitchFamily="49" charset="-122"/>
                <a:cs typeface="Calibri" panose="020F0502020204030204" pitchFamily="34" charset="0"/>
              </a:rPr>
              <a:t>no</a:t>
            </a:r>
            <a:r>
              <a:rPr lang="de-DE" altLang="zh-CN" sz="2000" dirty="0">
                <a:solidFill>
                  <a:srgbClr val="FF0000"/>
                </a:solidFill>
                <a:latin typeface="Calibri" panose="020F0502020204030204" pitchFamily="34" charset="0"/>
                <a:ea typeface="楷体" panose="02010609060101010101" pitchFamily="49" charset="-122"/>
                <a:cs typeface="Calibri" panose="020F0502020204030204" pitchFamily="34" charset="0"/>
              </a:rPr>
              <a:t>. 8</a:t>
            </a:r>
          </a:p>
          <a:p>
            <a:r>
              <a:rPr lang="zh-CN" altLang="en-US" sz="2000" dirty="0">
                <a:solidFill>
                  <a:schemeClr val="tx1"/>
                </a:solidFill>
                <a:latin typeface="楷体" panose="02010609060101010101" pitchFamily="49" charset="-122"/>
                <a:ea typeface="楷体" panose="02010609060101010101" pitchFamily="49" charset="-122"/>
              </a:rPr>
              <a:t>吴漠汀</a:t>
            </a:r>
            <a:r>
              <a:rPr lang="zh-CN" altLang="de-DE" sz="2000" dirty="0">
                <a:solidFill>
                  <a:schemeClr val="tx1"/>
                </a:solidFill>
                <a:latin typeface="楷体" panose="02010609060101010101" pitchFamily="49" charset="-122"/>
                <a:ea typeface="楷体" panose="02010609060101010101" pitchFamily="49" charset="-122"/>
              </a:rPr>
              <a:t>特聘</a:t>
            </a:r>
            <a:r>
              <a:rPr lang="zh-CN" altLang="en-US" sz="2000" dirty="0">
                <a:solidFill>
                  <a:schemeClr val="tx1"/>
                </a:solidFill>
                <a:latin typeface="楷体" panose="02010609060101010101" pitchFamily="49" charset="-122"/>
                <a:ea typeface="楷体" panose="02010609060101010101" pitchFamily="49" charset="-122"/>
              </a:rPr>
              <a:t>教授</a:t>
            </a:r>
            <a:r>
              <a:rPr lang="zh-CN" altLang="de-DE" sz="20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000" dirty="0" err="1">
                <a:solidFill>
                  <a:schemeClr val="tx1"/>
                </a:solidFill>
                <a:latin typeface="Calibri" panose="020F0502020204030204" pitchFamily="34" charset="0"/>
                <a:ea typeface="楷体" panose="02010609060101010101" pitchFamily="49" charset="-122"/>
                <a:cs typeface="Calibri" panose="020F0502020204030204" pitchFamily="34" charset="0"/>
              </a:rPr>
              <a:t>Distinguished</a:t>
            </a:r>
            <a:r>
              <a:rPr lang="de-DE" altLang="zh-CN" sz="20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Woesler</a:t>
            </a:r>
          </a:p>
          <a:p>
            <a:r>
              <a:rPr lang="zh-CN" altLang="de-DE" sz="2000" dirty="0">
                <a:solidFill>
                  <a:schemeClr val="tx1"/>
                </a:solidFill>
                <a:latin typeface="Calibri" panose="020F0502020204030204" pitchFamily="34" charset="0"/>
                <a:ea typeface="楷体" panose="02010609060101010101" pitchFamily="49" charset="-122"/>
                <a:cs typeface="Calibri" panose="020F0502020204030204" pitchFamily="34" charset="0"/>
              </a:rPr>
              <a:t>培高德 教授 </a:t>
            </a:r>
            <a:r>
              <a:rPr lang="de-DE" sz="2000" dirty="0">
                <a:solidFill>
                  <a:schemeClr val="tx1"/>
                </a:solidFill>
                <a:latin typeface="Calibri" panose="020F0502020204030204" pitchFamily="34" charset="0"/>
                <a:ea typeface="楷体" panose="02010609060101010101" pitchFamily="49" charset="-122"/>
                <a:cs typeface="Calibri" panose="020F0502020204030204" pitchFamily="34" charset="0"/>
              </a:rPr>
              <a:t>Professor Dr. Cord Eberspächer</a:t>
            </a:r>
          </a:p>
          <a:p>
            <a:r>
              <a:rPr lang="zh-CN" altLang="de-DE" sz="2000" dirty="0">
                <a:solidFill>
                  <a:schemeClr val="tx1"/>
                </a:solidFill>
                <a:latin typeface="楷体" panose="02010609060101010101" pitchFamily="49" charset="-122"/>
                <a:ea typeface="楷体" panose="02010609060101010101" pitchFamily="49" charset="-122"/>
              </a:rPr>
              <a:t>湖南师范大学外国学院 </a:t>
            </a:r>
            <a:r>
              <a:rPr lang="de-DE" altLang="zh-CN" sz="1600" dirty="0" err="1">
                <a:solidFill>
                  <a:schemeClr val="tx1"/>
                </a:solidFill>
                <a:latin typeface="Calibri" panose="020F0502020204030204" pitchFamily="34" charset="0"/>
                <a:ea typeface="楷体" panose="02010609060101010101" pitchFamily="49" charset="-122"/>
                <a:cs typeface="Calibri" panose="020F0502020204030204" pitchFamily="34" charset="0"/>
              </a:rPr>
              <a:t>Foreign</a:t>
            </a:r>
            <a:r>
              <a:rPr lang="de-DE" altLang="zh-CN" sz="1600" dirty="0">
                <a:solidFill>
                  <a:schemeClr val="tx1"/>
                </a:solidFill>
                <a:latin typeface="Calibri" panose="020F0502020204030204" pitchFamily="34" charset="0"/>
                <a:ea typeface="楷体" panose="02010609060101010101" pitchFamily="49" charset="-122"/>
                <a:cs typeface="Calibri" panose="020F0502020204030204" pitchFamily="34" charset="0"/>
              </a:rPr>
              <a:t> Studies College, Hunan Normal University</a:t>
            </a:r>
            <a:endParaRPr lang="de-DE" altLang="zh-CN" sz="20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8182" y="857250"/>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926" r="15356"/>
          <a:stretch/>
        </p:blipFill>
        <p:spPr bwMode="auto">
          <a:xfrm>
            <a:off x="3843130" y="1700808"/>
            <a:ext cx="2241038" cy="336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296" t="103" r="2704" b="103"/>
          <a:stretch/>
        </p:blipFill>
        <p:spPr bwMode="auto">
          <a:xfrm>
            <a:off x="935824" y="1590910"/>
            <a:ext cx="2268024" cy="349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5" y="1643005"/>
            <a:ext cx="2457267" cy="342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243921"/>
      </p:ext>
    </p:extLst>
  </p:cSld>
  <p:clrMapOvr>
    <a:masterClrMapping/>
  </p:clrMapOvr>
  <p:transition spd="slow">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692696"/>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546380" y="1605221"/>
            <a:ext cx="4169636" cy="4031873"/>
          </a:xfrm>
          <a:prstGeom prst="rect">
            <a:avLst/>
          </a:prstGeom>
          <a:noFill/>
        </p:spPr>
        <p:txBody>
          <a:bodyPr wrap="square" rtlCol="0">
            <a:spAutoFit/>
          </a:bodyPr>
          <a:lstStyle/>
          <a:p>
            <a:pPr algn="just"/>
            <a:r>
              <a:rPr lang="zh-CN" altLang="en-US" sz="1600" b="1" dirty="0">
                <a:latin typeface="+mn-ea"/>
              </a:rPr>
              <a:t>（二）花之安的汉学研究</a:t>
            </a:r>
          </a:p>
          <a:p>
            <a:pPr algn="just"/>
            <a:r>
              <a:rPr lang="zh-CN" altLang="en-US" sz="1600" b="1" dirty="0">
                <a:latin typeface="+mn-ea"/>
              </a:rPr>
              <a:t>花之安（</a:t>
            </a:r>
            <a:r>
              <a:rPr lang="en-US" altLang="zh-CN" sz="1600" b="1" dirty="0">
                <a:latin typeface="+mn-ea"/>
              </a:rPr>
              <a:t>Ernst Faber</a:t>
            </a:r>
            <a:r>
              <a:rPr lang="zh-CN" altLang="en-US" sz="1600" b="1" dirty="0">
                <a:latin typeface="+mn-ea"/>
              </a:rPr>
              <a:t>，</a:t>
            </a:r>
            <a:r>
              <a:rPr lang="en-US" altLang="zh-CN" sz="1600" b="1" dirty="0">
                <a:latin typeface="+mn-ea"/>
              </a:rPr>
              <a:t>1839—1899</a:t>
            </a:r>
            <a:r>
              <a:rPr lang="zh-CN" altLang="en-US" sz="1600" b="1" dirty="0">
                <a:latin typeface="+mn-ea"/>
              </a:rPr>
              <a:t>）出生于德国己伐利亚州北部的小城科堡，犹太人，是</a:t>
            </a:r>
            <a:r>
              <a:rPr lang="en-US" altLang="zh-CN" sz="1600" b="1" dirty="0">
                <a:latin typeface="+mn-ea"/>
              </a:rPr>
              <a:t>19</a:t>
            </a:r>
            <a:r>
              <a:rPr lang="zh-CN" altLang="en-US" sz="1600" b="1" dirty="0">
                <a:latin typeface="+mn-ea"/>
              </a:rPr>
              <a:t>世纪最著名的传教士汉学家之一。</a:t>
            </a:r>
            <a:r>
              <a:rPr lang="en-US" altLang="zh-CN" sz="1600" b="1" dirty="0">
                <a:latin typeface="+mn-ea"/>
              </a:rPr>
              <a:t>1864</a:t>
            </a:r>
            <a:r>
              <a:rPr lang="zh-CN" altLang="en-US" sz="1600" b="1" dirty="0">
                <a:latin typeface="+mn-ea"/>
              </a:rPr>
              <a:t>年，受基督教新教组织礼贤会（</a:t>
            </a:r>
            <a:r>
              <a:rPr lang="en-US" altLang="zh-CN" sz="1600" b="1" dirty="0" err="1">
                <a:latin typeface="+mn-ea"/>
              </a:rPr>
              <a:t>Rhenish</a:t>
            </a:r>
            <a:r>
              <a:rPr lang="en-US" altLang="zh-CN" sz="1600" b="1" dirty="0">
                <a:latin typeface="+mn-ea"/>
              </a:rPr>
              <a:t> Mission</a:t>
            </a:r>
            <a:r>
              <a:rPr lang="zh-CN" altLang="en-US" sz="1600" b="1" dirty="0">
                <a:latin typeface="+mn-ea"/>
              </a:rPr>
              <a:t>）委派，花之安来华传教。</a:t>
            </a:r>
          </a:p>
          <a:p>
            <a:pPr algn="just"/>
            <a:endParaRPr lang="zh-CN" altLang="en-US" sz="1600" b="1" dirty="0">
              <a:latin typeface="+mn-ea"/>
            </a:endParaRPr>
          </a:p>
          <a:p>
            <a:pPr algn="just"/>
            <a:r>
              <a:rPr lang="en-US" altLang="zh-CN" sz="1600" b="1" dirty="0">
                <a:latin typeface="+mn-ea"/>
              </a:rPr>
              <a:t>《</a:t>
            </a:r>
            <a:r>
              <a:rPr lang="zh-CN" altLang="en-US" sz="1600" b="1" dirty="0">
                <a:latin typeface="+mn-ea"/>
              </a:rPr>
              <a:t>儒学汇纂</a:t>
            </a:r>
            <a:r>
              <a:rPr lang="en-US" altLang="zh-CN" sz="1600" b="1" dirty="0">
                <a:latin typeface="+mn-ea"/>
              </a:rPr>
              <a:t>》</a:t>
            </a:r>
            <a:r>
              <a:rPr lang="zh-CN" altLang="en-US" sz="1600" b="1" dirty="0">
                <a:latin typeface="+mn-ea"/>
              </a:rPr>
              <a:t>以德文写就，目的是为了让德国人或欧洲人进一步了解中国。</a:t>
            </a:r>
            <a:endParaRPr lang="en-US" altLang="zh-CN" sz="1600" b="1" dirty="0">
              <a:latin typeface="+mn-ea"/>
            </a:endParaRPr>
          </a:p>
          <a:p>
            <a:pPr algn="just"/>
            <a:endParaRPr lang="zh-CN" altLang="en-US" sz="1600" b="1" dirty="0">
              <a:latin typeface="+mn-ea"/>
            </a:endParaRPr>
          </a:p>
          <a:p>
            <a:pPr algn="just"/>
            <a:r>
              <a:rPr lang="en-US" altLang="zh-CN" sz="1600" b="1" dirty="0">
                <a:latin typeface="+mn-ea"/>
              </a:rPr>
              <a:t>《</a:t>
            </a:r>
            <a:r>
              <a:rPr lang="zh-CN" altLang="en-US" sz="1600" b="1" dirty="0">
                <a:latin typeface="+mn-ea"/>
              </a:rPr>
              <a:t>儒学汇纂</a:t>
            </a:r>
            <a:r>
              <a:rPr lang="en-US" altLang="zh-CN" sz="1600" b="1" dirty="0">
                <a:latin typeface="+mn-ea"/>
              </a:rPr>
              <a:t>》</a:t>
            </a:r>
            <a:r>
              <a:rPr lang="zh-CN" altLang="en-US" sz="1600" b="1" dirty="0">
                <a:latin typeface="+mn-ea"/>
              </a:rPr>
              <a:t>开创了近代来华传教</a:t>
            </a:r>
            <a:r>
              <a:rPr lang="en-US" altLang="zh-CN" sz="1600" b="1" dirty="0">
                <a:latin typeface="+mn-ea"/>
              </a:rPr>
              <a:t>±</a:t>
            </a:r>
            <a:r>
              <a:rPr lang="zh-CN" altLang="en-US" sz="1600" b="1" dirty="0">
                <a:latin typeface="+mn-ea"/>
              </a:rPr>
              <a:t>研究中国人性的先河，以德、英两种语言出版，在德国乃至整个欧洲都引起了较大反响，是当时来华传教士了解中国的必读之作。</a:t>
            </a:r>
            <a:endParaRPr lang="en-US" altLang="zh-CN" sz="1600" b="1" dirty="0">
              <a:latin typeface="+mn-ea"/>
            </a:endParaRPr>
          </a:p>
          <a:p>
            <a:pPr algn="just"/>
            <a:endParaRPr lang="zh-CN" altLang="en-US" sz="1600" b="1" dirty="0">
              <a:latin typeface="+mn-ea"/>
            </a:endParaRPr>
          </a:p>
          <a:p>
            <a:pPr algn="just"/>
            <a:r>
              <a:rPr lang="zh-CN" altLang="en-US" sz="1600" b="1" dirty="0">
                <a:latin typeface="+mn-ea"/>
              </a:rPr>
              <a:t>还有</a:t>
            </a:r>
            <a:r>
              <a:rPr lang="en-US" altLang="zh-CN" sz="1600" b="1" dirty="0">
                <a:latin typeface="+mn-ea"/>
              </a:rPr>
              <a:t>《</a:t>
            </a:r>
            <a:r>
              <a:rPr lang="zh-CN" altLang="en-US" sz="1600" b="1" dirty="0">
                <a:latin typeface="+mn-ea"/>
              </a:rPr>
              <a:t>经学不厌精</a:t>
            </a:r>
            <a:r>
              <a:rPr lang="en-US" altLang="zh-CN" sz="1600" b="1" dirty="0">
                <a:latin typeface="+mn-ea"/>
              </a:rPr>
              <a:t>》《</a:t>
            </a:r>
            <a:r>
              <a:rPr lang="zh-CN" altLang="en-US" sz="1600" b="1" dirty="0">
                <a:latin typeface="+mn-ea"/>
              </a:rPr>
              <a:t>自西徂东</a:t>
            </a:r>
            <a:r>
              <a:rPr lang="en-US" altLang="zh-CN" sz="1600" b="1" dirty="0">
                <a:latin typeface="+mn-ea"/>
              </a:rPr>
              <a:t>》</a:t>
            </a:r>
            <a:r>
              <a:rPr lang="zh-CN" altLang="en-US" sz="1600" b="1" dirty="0">
                <a:latin typeface="+mn-ea"/>
              </a:rPr>
              <a:t>等。</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1484784"/>
            <a:ext cx="3168352" cy="3744416"/>
          </a:xfrm>
          <a:prstGeom prst="rect">
            <a:avLst/>
          </a:prstGeom>
          <a:ln>
            <a:noFill/>
          </a:ln>
          <a:effectLst>
            <a:softEdge rad="112500"/>
          </a:effectLst>
        </p:spPr>
      </p:pic>
    </p:spTree>
    <p:extLst>
      <p:ext uri="{BB962C8B-B14F-4D97-AF65-F5344CB8AC3E}">
        <p14:creationId xmlns:p14="http://schemas.microsoft.com/office/powerpoint/2010/main" val="325185729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857250"/>
            <a:ext cx="9144000" cy="5143500"/>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763688" y="548680"/>
            <a:ext cx="5688632" cy="5688632"/>
          </a:xfrm>
          <a:prstGeom prst="ellipse">
            <a:avLst/>
          </a:prstGeom>
          <a:solidFill>
            <a:srgbClr val="2C3F46"/>
          </a:solidFill>
          <a:ln>
            <a:solidFill>
              <a:srgbClr val="2C3F46"/>
            </a:solidFill>
          </a:ln>
          <a:effectLst>
            <a:outerShdw blurRad="50800" dist="63500" dir="2154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00608" y="857250"/>
            <a:ext cx="576064"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line01"/>
          <p:cNvCxnSpPr/>
          <p:nvPr/>
        </p:nvCxnSpPr>
        <p:spPr>
          <a:xfrm>
            <a:off x="-680552" y="857250"/>
            <a:ext cx="0" cy="514350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5" name="line01"/>
          <p:cNvCxnSpPr/>
          <p:nvPr/>
        </p:nvCxnSpPr>
        <p:spPr>
          <a:xfrm>
            <a:off x="-900608" y="2822067"/>
            <a:ext cx="576064"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6" name="line01"/>
          <p:cNvCxnSpPr/>
          <p:nvPr/>
        </p:nvCxnSpPr>
        <p:spPr>
          <a:xfrm>
            <a:off x="-544600" y="857250"/>
            <a:ext cx="0" cy="514350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7" name="line01"/>
          <p:cNvCxnSpPr/>
          <p:nvPr/>
        </p:nvCxnSpPr>
        <p:spPr>
          <a:xfrm>
            <a:off x="-900608" y="4035933"/>
            <a:ext cx="576064"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0" y="857251"/>
            <a:ext cx="9144000" cy="3178683"/>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056880" y="5013176"/>
            <a:ext cx="3213218" cy="1131590"/>
          </a:xfrm>
          <a:prstGeom prst="ellipse">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1763688" y="836713"/>
            <a:ext cx="5688632" cy="3178683"/>
          </a:xfrm>
          <a:custGeom>
            <a:avLst/>
            <a:gdLst/>
            <a:ahLst/>
            <a:cxnLst/>
            <a:rect l="l" t="t" r="r" b="b"/>
            <a:pathLst>
              <a:path w="5688632" h="3178683">
                <a:moveTo>
                  <a:pt x="1560628" y="0"/>
                </a:moveTo>
                <a:lnTo>
                  <a:pt x="4128004" y="0"/>
                </a:lnTo>
                <a:cubicBezTo>
                  <a:pt x="5054522" y="466864"/>
                  <a:pt x="5688632" y="1427253"/>
                  <a:pt x="5688632" y="2535746"/>
                </a:cubicBezTo>
                <a:cubicBezTo>
                  <a:pt x="5688632" y="2757073"/>
                  <a:pt x="5663352" y="2972496"/>
                  <a:pt x="5612922" y="3178683"/>
                </a:cubicBezTo>
                <a:lnTo>
                  <a:pt x="75710" y="3178683"/>
                </a:lnTo>
                <a:cubicBezTo>
                  <a:pt x="25279" y="2972496"/>
                  <a:pt x="0" y="2757073"/>
                  <a:pt x="0" y="2535746"/>
                </a:cubicBezTo>
                <a:cubicBezTo>
                  <a:pt x="0" y="1427253"/>
                  <a:pt x="634109" y="466864"/>
                  <a:pt x="1560628" y="0"/>
                </a:cubicBezTo>
                <a:close/>
              </a:path>
            </a:pathLst>
          </a:cu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39000"/>
                    </a14:imgEffect>
                  </a14:imgLayer>
                </a14:imgProps>
              </a:ext>
              <a:ext uri="{28A0092B-C50C-407E-A947-70E740481C1C}">
                <a14:useLocalDpi xmlns:a14="http://schemas.microsoft.com/office/drawing/2010/main" val="0"/>
              </a:ext>
            </a:extLst>
          </a:blip>
          <a:stretch>
            <a:fillRect/>
          </a:stretch>
        </p:blipFill>
        <p:spPr>
          <a:xfrm>
            <a:off x="2665876" y="1196752"/>
            <a:ext cx="3995226" cy="5324672"/>
          </a:xfrm>
          <a:prstGeom prst="rect">
            <a:avLst/>
          </a:prstGeom>
        </p:spPr>
      </p:pic>
      <p:sp>
        <p:nvSpPr>
          <p:cNvPr id="20" name="TextBox 19"/>
          <p:cNvSpPr txBox="1"/>
          <p:nvPr/>
        </p:nvSpPr>
        <p:spPr>
          <a:xfrm>
            <a:off x="2939624" y="1052736"/>
            <a:ext cx="1200329" cy="792088"/>
          </a:xfrm>
          <a:prstGeom prst="rect">
            <a:avLst/>
          </a:prstGeom>
          <a:noFill/>
        </p:spPr>
        <p:txBody>
          <a:bodyPr vert="eaVert" wrap="square" rtlCol="0">
            <a:spAutoFit/>
          </a:bodyPr>
          <a:lstStyle/>
          <a:p>
            <a:r>
              <a:rPr lang="zh-CN" altLang="en-US" sz="6600" dirty="0"/>
              <a:t>贰</a:t>
            </a:r>
          </a:p>
        </p:txBody>
      </p:sp>
      <p:sp>
        <p:nvSpPr>
          <p:cNvPr id="26" name="TextBox 25" hidden="1"/>
          <p:cNvSpPr txBox="1"/>
          <p:nvPr/>
        </p:nvSpPr>
        <p:spPr>
          <a:xfrm>
            <a:off x="3452392" y="2132857"/>
            <a:ext cx="615553" cy="1723027"/>
          </a:xfrm>
          <a:prstGeom prst="rect">
            <a:avLst/>
          </a:prstGeom>
          <a:noFill/>
        </p:spPr>
        <p:txBody>
          <a:bodyPr vert="eaVert" wrap="square" rtlCol="0">
            <a:spAutoFit/>
          </a:bodyPr>
          <a:lstStyle/>
          <a:p>
            <a:r>
              <a:rPr lang="zh-CN" altLang="en-US" sz="1400" dirty="0"/>
              <a:t>接天莲叶无穷碧</a:t>
            </a:r>
            <a:endParaRPr lang="en-US" altLang="zh-CN" sz="1400" dirty="0"/>
          </a:p>
          <a:p>
            <a:r>
              <a:rPr lang="zh-CN" altLang="en-US" sz="1400" dirty="0"/>
              <a:t>映日荷花别样红</a:t>
            </a:r>
          </a:p>
        </p:txBody>
      </p:sp>
      <p:cxnSp>
        <p:nvCxnSpPr>
          <p:cNvPr id="28" name="直接连接符 27" hidden="1"/>
          <p:cNvCxnSpPr/>
          <p:nvPr/>
        </p:nvCxnSpPr>
        <p:spPr>
          <a:xfrm>
            <a:off x="3131840" y="2060848"/>
            <a:ext cx="792088" cy="0"/>
          </a:xfrm>
          <a:prstGeom prst="line">
            <a:avLst/>
          </a:prstGeom>
          <a:ln w="12700">
            <a:solidFill>
              <a:srgbClr val="2C3F46"/>
            </a:solidFill>
          </a:ln>
        </p:spPr>
        <p:style>
          <a:lnRef idx="1">
            <a:schemeClr val="accent1"/>
          </a:lnRef>
          <a:fillRef idx="0">
            <a:schemeClr val="accent1"/>
          </a:fillRef>
          <a:effectRef idx="0">
            <a:schemeClr val="accent1"/>
          </a:effectRef>
          <a:fontRef idx="minor">
            <a:schemeClr val="tx1"/>
          </a:fontRef>
        </p:style>
      </p:cxnSp>
      <p:pic>
        <p:nvPicPr>
          <p:cNvPr id="30" name="图片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2291" y="836712"/>
            <a:ext cx="2857500" cy="2857500"/>
          </a:xfrm>
          <a:prstGeom prst="rect">
            <a:avLst/>
          </a:prstGeom>
        </p:spPr>
      </p:pic>
      <p:sp>
        <p:nvSpPr>
          <p:cNvPr id="10" name="矩形 9"/>
          <p:cNvSpPr/>
          <p:nvPr/>
        </p:nvSpPr>
        <p:spPr>
          <a:xfrm>
            <a:off x="2411761" y="2780929"/>
            <a:ext cx="5109091" cy="584775"/>
          </a:xfrm>
          <a:prstGeom prst="rect">
            <a:avLst/>
          </a:prstGeom>
        </p:spPr>
        <p:txBody>
          <a:bodyPr wrap="none">
            <a:spAutoFit/>
          </a:bodyPr>
          <a:lstStyle/>
          <a:p>
            <a:r>
              <a:rPr lang="zh-CN" altLang="en-US" sz="3200" dirty="0">
                <a:latin typeface="华文行楷" pitchFamily="2" charset="-122"/>
                <a:ea typeface="华文行楷" pitchFamily="2" charset="-122"/>
              </a:rPr>
              <a:t>第一代学院派汉学家的诞生</a:t>
            </a:r>
          </a:p>
        </p:txBody>
      </p:sp>
    </p:spTree>
    <p:extLst>
      <p:ext uri="{BB962C8B-B14F-4D97-AF65-F5344CB8AC3E}">
        <p14:creationId xmlns:p14="http://schemas.microsoft.com/office/powerpoint/2010/main" val="14033319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2008" y="1052736"/>
            <a:ext cx="9144000" cy="514350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484" y="1124744"/>
            <a:ext cx="2809068" cy="5143500"/>
          </a:xfrm>
          <a:prstGeom prst="rect">
            <a:avLst/>
          </a:prstGeom>
        </p:spPr>
      </p:pic>
      <p:cxnSp>
        <p:nvCxnSpPr>
          <p:cNvPr id="3" name="line01" hidden="1"/>
          <p:cNvCxnSpPr/>
          <p:nvPr/>
        </p:nvCxnSpPr>
        <p:spPr>
          <a:xfrm>
            <a:off x="0" y="403593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2" name="line01" hidden="1"/>
          <p:cNvCxnSpPr/>
          <p:nvPr/>
        </p:nvCxnSpPr>
        <p:spPr>
          <a:xfrm>
            <a:off x="5650992" y="85725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2" y="857252"/>
            <a:ext cx="2912145" cy="3158459"/>
          </a:xfrm>
          <a:custGeom>
            <a:avLst/>
            <a:gdLst/>
            <a:ahLst/>
            <a:cxnLst/>
            <a:rect l="l" t="t" r="r" b="b"/>
            <a:pathLst>
              <a:path w="2912145" h="3158459">
                <a:moveTo>
                  <a:pt x="0" y="0"/>
                </a:moveTo>
                <a:lnTo>
                  <a:pt x="2912145" y="0"/>
                </a:lnTo>
                <a:cubicBezTo>
                  <a:pt x="2867581" y="1642740"/>
                  <a:pt x="1609124" y="2982736"/>
                  <a:pt x="0" y="3158459"/>
                </a:cubicBezTo>
                <a:close/>
              </a:path>
            </a:pathLst>
          </a:cu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2267745" y="1463840"/>
            <a:ext cx="3517227" cy="2638466"/>
            <a:chOff x="3707148" y="1135276"/>
            <a:chExt cx="3024336" cy="2588602"/>
          </a:xfrm>
        </p:grpSpPr>
        <p:sp>
          <p:nvSpPr>
            <p:cNvPr id="15" name="矩形 14"/>
            <p:cNvSpPr/>
            <p:nvPr/>
          </p:nvSpPr>
          <p:spPr>
            <a:xfrm>
              <a:off x="3707148" y="2157617"/>
              <a:ext cx="3024336" cy="370629"/>
            </a:xfrm>
            <a:prstGeom prst="rect">
              <a:avLst/>
            </a:prstGeom>
            <a:solidFill>
              <a:srgbClr val="2C3F46"/>
            </a:solidFill>
            <a:ln w="0" cap="flat" cmpd="sng" algn="ctr">
              <a:solidFill>
                <a:srgbClr val="2C3F4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923172" y="1135276"/>
              <a:ext cx="2592288" cy="2588602"/>
            </a:xfrm>
            <a:prstGeom prst="ellipse">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6"/>
          <p:cNvSpPr txBox="1"/>
          <p:nvPr/>
        </p:nvSpPr>
        <p:spPr>
          <a:xfrm>
            <a:off x="2555776" y="2543080"/>
            <a:ext cx="3024336" cy="369332"/>
          </a:xfrm>
          <a:prstGeom prst="rect">
            <a:avLst/>
          </a:prstGeom>
          <a:noFill/>
        </p:spPr>
        <p:txBody>
          <a:bodyPr wrap="square" rtlCol="0">
            <a:spAutoFit/>
          </a:bodyPr>
          <a:lstStyle/>
          <a:p>
            <a:r>
              <a:rPr lang="zh-CN" altLang="en-US" b="1" dirty="0"/>
              <a:t>第一代学院派汉学家的诞生</a:t>
            </a:r>
          </a:p>
        </p:txBody>
      </p:sp>
      <p:sp>
        <p:nvSpPr>
          <p:cNvPr id="31" name="TextBox 30"/>
          <p:cNvSpPr txBox="1"/>
          <p:nvPr/>
        </p:nvSpPr>
        <p:spPr>
          <a:xfrm>
            <a:off x="1979712" y="3212977"/>
            <a:ext cx="5976664" cy="2246769"/>
          </a:xfrm>
          <a:prstGeom prst="rect">
            <a:avLst/>
          </a:prstGeom>
          <a:noFill/>
        </p:spPr>
        <p:txBody>
          <a:bodyPr wrap="square" rtlCol="0">
            <a:spAutoFit/>
          </a:bodyPr>
          <a:lstStyle/>
          <a:p>
            <a:pPr indent="457200" algn="just"/>
            <a:r>
              <a:rPr lang="zh-CN" altLang="en-US" sz="2000" b="1" dirty="0"/>
              <a:t>德国的汉学形成较法、俄、荷、英都欧洲国家要晩，但发展很快。</a:t>
            </a:r>
            <a:endParaRPr lang="en-US" altLang="zh-CN" sz="2000" b="1" dirty="0"/>
          </a:p>
          <a:p>
            <a:pPr indent="457200" algn="just"/>
            <a:r>
              <a:rPr lang="zh-CN" altLang="en-US" sz="2000" b="1" dirty="0"/>
              <a:t>从</a:t>
            </a:r>
            <a:r>
              <a:rPr lang="en-US" altLang="zh-CN" sz="2000" b="1" dirty="0"/>
              <a:t>1909</a:t>
            </a:r>
            <a:r>
              <a:rPr lang="zh-CN" altLang="en-US" sz="2000" b="1" dirty="0"/>
              <a:t>年汉堡殖民所（后来的汉堡大学）在德国第一次设立汉学正教授职位以来，在短短十几年内，经过第一代学院派汉学家们的努力，在２０世纪初形成了汉堡（</a:t>
            </a:r>
            <a:r>
              <a:rPr lang="en-US" altLang="zh-CN" sz="2000" b="1" dirty="0"/>
              <a:t>1909</a:t>
            </a:r>
            <a:r>
              <a:rPr lang="zh-CN" altLang="en-US" sz="2000" b="1" dirty="0"/>
              <a:t>）、柏林（</a:t>
            </a:r>
            <a:r>
              <a:rPr lang="en-US" altLang="zh-CN" sz="2000" b="1" dirty="0"/>
              <a:t>1912</a:t>
            </a:r>
            <a:r>
              <a:rPr lang="zh-CN" altLang="en-US" sz="2000" b="1" dirty="0"/>
              <a:t>）、莱比锡（</a:t>
            </a:r>
            <a:r>
              <a:rPr lang="en-US" altLang="zh-CN" sz="2000" b="1" dirty="0"/>
              <a:t>1922</a:t>
            </a:r>
            <a:r>
              <a:rPr lang="zh-CN" altLang="en-US" sz="2000" b="1" dirty="0"/>
              <a:t>）和法兰克福（</a:t>
            </a:r>
            <a:r>
              <a:rPr lang="en-US" altLang="zh-CN" sz="2000" b="1" dirty="0"/>
              <a:t>1925</a:t>
            </a:r>
            <a:r>
              <a:rPr lang="zh-CN" altLang="en-US" sz="2000" b="1" dirty="0"/>
              <a:t>）</a:t>
            </a:r>
            <a:r>
              <a:rPr lang="en-US" altLang="zh-CN" sz="2000" b="1" dirty="0"/>
              <a:t>4</a:t>
            </a:r>
            <a:r>
              <a:rPr lang="zh-CN" altLang="en-US" sz="2000" b="1" dirty="0"/>
              <a:t>大汉学中心。</a:t>
            </a:r>
          </a:p>
        </p:txBody>
      </p:sp>
    </p:spTree>
    <p:extLst>
      <p:ext uri="{BB962C8B-B14F-4D97-AF65-F5344CB8AC3E}">
        <p14:creationId xmlns:p14="http://schemas.microsoft.com/office/powerpoint/2010/main" val="2005523109"/>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line01"/>
          <p:cNvCxnSpPr/>
          <p:nvPr/>
        </p:nvCxnSpPr>
        <p:spPr>
          <a:xfrm>
            <a:off x="5650992" y="85725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3" name="line01"/>
          <p:cNvCxnSpPr/>
          <p:nvPr/>
        </p:nvCxnSpPr>
        <p:spPr>
          <a:xfrm>
            <a:off x="0" y="403593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6512" y="857250"/>
            <a:ext cx="9289032" cy="51435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620688"/>
            <a:ext cx="934264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203848" y="1988840"/>
            <a:ext cx="2736304" cy="2736304"/>
          </a:xfrm>
          <a:prstGeom prst="rect">
            <a:avLst/>
          </a:prstGeom>
        </p:spPr>
      </p:pic>
      <p:sp>
        <p:nvSpPr>
          <p:cNvPr id="7" name="矩形 6"/>
          <p:cNvSpPr/>
          <p:nvPr/>
        </p:nvSpPr>
        <p:spPr>
          <a:xfrm>
            <a:off x="2915816" y="2143974"/>
            <a:ext cx="180020" cy="2160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07504" y="2497205"/>
            <a:ext cx="3168352" cy="1015663"/>
          </a:xfrm>
          <a:prstGeom prst="rect">
            <a:avLst/>
          </a:prstGeom>
          <a:noFill/>
        </p:spPr>
        <p:txBody>
          <a:bodyPr wrap="square" rtlCol="0">
            <a:spAutoFit/>
          </a:bodyPr>
          <a:lstStyle/>
          <a:p>
            <a:r>
              <a:rPr lang="zh-CN" altLang="en-US" sz="1200" dirty="0"/>
              <a:t>福兰阁汉学研究的主要成就在于他对中国历史和文化方面。</a:t>
            </a:r>
          </a:p>
          <a:p>
            <a:r>
              <a:rPr lang="zh-CN" altLang="en-US" sz="1200" dirty="0"/>
              <a:t>他的文章和著作有</a:t>
            </a:r>
            <a:r>
              <a:rPr lang="en-US" altLang="zh-CN" sz="1200" dirty="0"/>
              <a:t>200</a:t>
            </a:r>
            <a:r>
              <a:rPr lang="zh-CN" altLang="en-US" sz="1200" dirty="0"/>
              <a:t>多种，书评</a:t>
            </a:r>
            <a:r>
              <a:rPr lang="en-US" altLang="zh-CN" sz="1200" dirty="0"/>
              <a:t>100</a:t>
            </a:r>
            <a:r>
              <a:rPr lang="zh-CN" altLang="en-US" sz="1200" dirty="0"/>
              <a:t>多篇，主要有：</a:t>
            </a:r>
            <a:r>
              <a:rPr lang="en-US" altLang="zh-CN" sz="1200" dirty="0"/>
              <a:t>《</a:t>
            </a:r>
            <a:r>
              <a:rPr lang="zh-CN" altLang="en-US" sz="1200" dirty="0"/>
              <a:t>中国通史</a:t>
            </a:r>
            <a:r>
              <a:rPr lang="en-US" altLang="zh-CN" sz="1200" dirty="0"/>
              <a:t>》《</a:t>
            </a:r>
            <a:r>
              <a:rPr lang="zh-CN" altLang="en-US" sz="1200" dirty="0"/>
              <a:t>关于中国文化与历史讲演和论文集</a:t>
            </a:r>
            <a:r>
              <a:rPr lang="en-US" altLang="zh-CN" sz="1200" dirty="0"/>
              <a:t>》</a:t>
            </a:r>
            <a:r>
              <a:rPr lang="zh-CN" altLang="en-US" sz="1200" dirty="0"/>
              <a:t>（</a:t>
            </a:r>
            <a:r>
              <a:rPr lang="en-US" altLang="zh-CN" sz="1200" dirty="0"/>
              <a:t>1902—1942</a:t>
            </a:r>
            <a:r>
              <a:rPr lang="zh-CN" altLang="en-US" sz="1200" dirty="0"/>
              <a:t>）</a:t>
            </a:r>
          </a:p>
        </p:txBody>
      </p:sp>
      <p:sp>
        <p:nvSpPr>
          <p:cNvPr id="9" name="TextBox 8"/>
          <p:cNvSpPr txBox="1"/>
          <p:nvPr/>
        </p:nvSpPr>
        <p:spPr>
          <a:xfrm>
            <a:off x="2087724" y="2051556"/>
            <a:ext cx="900100" cy="369332"/>
          </a:xfrm>
          <a:prstGeom prst="rect">
            <a:avLst/>
          </a:prstGeom>
          <a:noFill/>
        </p:spPr>
        <p:txBody>
          <a:bodyPr wrap="square" rtlCol="0">
            <a:spAutoFit/>
          </a:bodyPr>
          <a:lstStyle/>
          <a:p>
            <a:r>
              <a:rPr lang="zh-CN" altLang="en-US" dirty="0"/>
              <a:t>福兰阁</a:t>
            </a:r>
          </a:p>
        </p:txBody>
      </p:sp>
      <p:sp>
        <p:nvSpPr>
          <p:cNvPr id="10" name="矩形 9"/>
          <p:cNvSpPr/>
          <p:nvPr/>
        </p:nvSpPr>
        <p:spPr>
          <a:xfrm>
            <a:off x="5650992" y="4243210"/>
            <a:ext cx="180020" cy="2160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5455365" y="4581129"/>
            <a:ext cx="3672408" cy="1200329"/>
          </a:xfrm>
          <a:prstGeom prst="rect">
            <a:avLst/>
          </a:prstGeom>
          <a:noFill/>
        </p:spPr>
        <p:txBody>
          <a:bodyPr wrap="square" rtlCol="0">
            <a:spAutoFit/>
          </a:bodyPr>
          <a:lstStyle/>
          <a:p>
            <a:r>
              <a:rPr lang="zh-CN" altLang="en-US" sz="1200" dirty="0"/>
              <a:t>孔好古译屈原</a:t>
            </a:r>
            <a:r>
              <a:rPr lang="en-US" altLang="zh-CN" sz="1200" dirty="0"/>
              <a:t>《</a:t>
            </a:r>
            <a:r>
              <a:rPr lang="zh-CN" altLang="en-US" sz="1200" dirty="0"/>
              <a:t>天问</a:t>
            </a:r>
            <a:r>
              <a:rPr lang="en-US" altLang="zh-CN" sz="1200" dirty="0"/>
              <a:t>》</a:t>
            </a:r>
          </a:p>
          <a:p>
            <a:r>
              <a:rPr lang="en-US" altLang="zh-CN" sz="1200" dirty="0"/>
              <a:t></a:t>
            </a:r>
          </a:p>
          <a:p>
            <a:r>
              <a:rPr lang="zh-CN" altLang="en-US" sz="1200" dirty="0"/>
              <a:t>卫礼贤</a:t>
            </a:r>
            <a:r>
              <a:rPr lang="en-US" altLang="zh-CN" sz="1200" dirty="0"/>
              <a:t>《</a:t>
            </a:r>
            <a:r>
              <a:rPr lang="zh-CN" altLang="en-US" sz="1200" dirty="0"/>
              <a:t>三字经</a:t>
            </a:r>
            <a:r>
              <a:rPr lang="en-US" altLang="zh-CN" sz="1200" dirty="0"/>
              <a:t>》《</a:t>
            </a:r>
            <a:r>
              <a:rPr lang="zh-CN" altLang="en-US" sz="1200" dirty="0"/>
              <a:t>易</a:t>
            </a:r>
            <a:r>
              <a:rPr lang="en-US" altLang="zh-CN" sz="1200" dirty="0"/>
              <a:t>》《</a:t>
            </a:r>
            <a:r>
              <a:rPr lang="zh-CN" altLang="en-US" sz="1200" dirty="0"/>
              <a:t>道德经</a:t>
            </a:r>
            <a:r>
              <a:rPr lang="en-US" altLang="zh-CN" sz="1200" dirty="0"/>
              <a:t>》《</a:t>
            </a:r>
            <a:r>
              <a:rPr lang="zh-CN" altLang="en-US" sz="1200" dirty="0"/>
              <a:t>吕氏春秋（选译）</a:t>
            </a:r>
            <a:r>
              <a:rPr lang="en-US" altLang="zh-CN" sz="1200" dirty="0"/>
              <a:t>》《</a:t>
            </a:r>
            <a:r>
              <a:rPr lang="zh-CN" altLang="en-US" sz="1200" dirty="0"/>
              <a:t>三国演义</a:t>
            </a:r>
            <a:r>
              <a:rPr lang="en-US" altLang="zh-CN" sz="1200" dirty="0"/>
              <a:t>》</a:t>
            </a:r>
            <a:r>
              <a:rPr lang="zh-CN" altLang="en-US" sz="1200" dirty="0"/>
              <a:t>（节选）</a:t>
            </a:r>
            <a:r>
              <a:rPr lang="en-US" altLang="zh-CN" sz="1200" dirty="0"/>
              <a:t>《</a:t>
            </a:r>
            <a:r>
              <a:rPr lang="zh-CN" altLang="en-US" sz="1200" dirty="0"/>
              <a:t>论语</a:t>
            </a:r>
            <a:r>
              <a:rPr lang="en-US" altLang="zh-CN" sz="1200" dirty="0"/>
              <a:t>》</a:t>
            </a:r>
          </a:p>
          <a:p>
            <a:r>
              <a:rPr lang="en-US" altLang="zh-CN" sz="1200" dirty="0"/>
              <a:t>《</a:t>
            </a:r>
            <a:r>
              <a:rPr lang="zh-CN" altLang="en-US" sz="1200" dirty="0"/>
              <a:t>青凤</a:t>
            </a:r>
            <a:r>
              <a:rPr lang="en-US" altLang="zh-CN" sz="1200" dirty="0"/>
              <a:t>——</a:t>
            </a:r>
            <a:r>
              <a:rPr lang="zh-CN" altLang="en-US" sz="1200" dirty="0"/>
              <a:t>中国小说集</a:t>
            </a:r>
            <a:endParaRPr lang="en-US" altLang="zh-CN" sz="1200" dirty="0"/>
          </a:p>
          <a:p>
            <a:r>
              <a:rPr lang="en-US" altLang="zh-CN" sz="1200" dirty="0"/>
              <a:t>&lt;</a:t>
            </a:r>
            <a:r>
              <a:rPr lang="zh-CN" altLang="en-US" sz="1200" dirty="0"/>
              <a:t>聊斋</a:t>
            </a:r>
            <a:r>
              <a:rPr lang="en-US" altLang="zh-CN" sz="1200" dirty="0"/>
              <a:t>&gt;</a:t>
            </a:r>
            <a:r>
              <a:rPr lang="zh-CN" altLang="en-US" sz="1200" dirty="0"/>
              <a:t>选译</a:t>
            </a:r>
            <a:r>
              <a:rPr lang="en-US" altLang="zh-CN" sz="1200" dirty="0"/>
              <a:t>》</a:t>
            </a:r>
            <a:r>
              <a:rPr lang="zh-CN" altLang="en-US" sz="1200" dirty="0"/>
              <a:t>等</a:t>
            </a:r>
          </a:p>
        </p:txBody>
      </p:sp>
      <p:sp>
        <p:nvSpPr>
          <p:cNvPr id="13" name="矩形 12"/>
          <p:cNvSpPr/>
          <p:nvPr/>
        </p:nvSpPr>
        <p:spPr>
          <a:xfrm>
            <a:off x="2900146" y="4047444"/>
            <a:ext cx="180020" cy="2160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683568" y="4427821"/>
            <a:ext cx="3168352" cy="1200329"/>
          </a:xfrm>
          <a:prstGeom prst="rect">
            <a:avLst/>
          </a:prstGeom>
          <a:noFill/>
        </p:spPr>
        <p:txBody>
          <a:bodyPr wrap="square" rtlCol="0">
            <a:spAutoFit/>
          </a:bodyPr>
          <a:lstStyle/>
          <a:p>
            <a:r>
              <a:rPr lang="zh-CN" altLang="en-US" sz="1200" dirty="0"/>
              <a:t>对某些作品如陶渊明的</a:t>
            </a:r>
            <a:r>
              <a:rPr lang="en-US" altLang="zh-CN" sz="1200" dirty="0"/>
              <a:t>《</a:t>
            </a:r>
            <a:r>
              <a:rPr lang="zh-CN" altLang="en-US" sz="1200" dirty="0"/>
              <a:t>桃花源记</a:t>
            </a:r>
            <a:r>
              <a:rPr lang="en-US" altLang="zh-CN" sz="1200" dirty="0"/>
              <a:t>》</a:t>
            </a:r>
            <a:r>
              <a:rPr lang="zh-CN" altLang="en-US" sz="1200" dirty="0"/>
              <a:t>、韩愈的诗歌、柳宗元的散文、</a:t>
            </a:r>
            <a:r>
              <a:rPr lang="en-US" altLang="zh-CN" sz="1200" dirty="0"/>
              <a:t>《</a:t>
            </a:r>
            <a:r>
              <a:rPr lang="zh-CN" altLang="en-US" sz="1200" dirty="0"/>
              <a:t>聊斋志异</a:t>
            </a:r>
            <a:r>
              <a:rPr lang="en-US" altLang="zh-CN" sz="1200" dirty="0"/>
              <a:t>》</a:t>
            </a:r>
            <a:r>
              <a:rPr lang="zh-CN" altLang="en-US" sz="1200" dirty="0"/>
              <a:t>中的</a:t>
            </a:r>
            <a:r>
              <a:rPr lang="en-US" altLang="zh-CN" sz="1200" dirty="0"/>
              <a:t>《</a:t>
            </a:r>
            <a:r>
              <a:rPr lang="zh-CN" altLang="en-US" sz="1200" dirty="0"/>
              <a:t>红玉</a:t>
            </a:r>
            <a:r>
              <a:rPr lang="en-US" altLang="zh-CN" sz="1200" dirty="0"/>
              <a:t>》</a:t>
            </a:r>
            <a:r>
              <a:rPr lang="zh-CN" altLang="en-US" sz="1200" dirty="0"/>
              <a:t>等都做了译介。格罗贝在论述戏曲特点时还对一些剧本做了节译，在译介诗歌的同时也对其结构上的特点如＂对仗＂等做出了介绍。</a:t>
            </a:r>
          </a:p>
        </p:txBody>
      </p:sp>
      <p:sp>
        <p:nvSpPr>
          <p:cNvPr id="15" name="TextBox 14"/>
          <p:cNvSpPr txBox="1"/>
          <p:nvPr/>
        </p:nvSpPr>
        <p:spPr>
          <a:xfrm>
            <a:off x="1835696" y="4058488"/>
            <a:ext cx="900100" cy="369332"/>
          </a:xfrm>
          <a:prstGeom prst="rect">
            <a:avLst/>
          </a:prstGeom>
          <a:noFill/>
        </p:spPr>
        <p:txBody>
          <a:bodyPr wrap="square" rtlCol="0">
            <a:spAutoFit/>
          </a:bodyPr>
          <a:lstStyle/>
          <a:p>
            <a:r>
              <a:rPr lang="zh-CN" altLang="en-US" dirty="0"/>
              <a:t>格罗贝</a:t>
            </a:r>
          </a:p>
        </p:txBody>
      </p:sp>
      <p:sp>
        <p:nvSpPr>
          <p:cNvPr id="16" name="矩形 15"/>
          <p:cNvSpPr/>
          <p:nvPr/>
        </p:nvSpPr>
        <p:spPr>
          <a:xfrm>
            <a:off x="6012160" y="2134682"/>
            <a:ext cx="180020" cy="2160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868144" y="2474312"/>
            <a:ext cx="3168352" cy="1569660"/>
          </a:xfrm>
          <a:prstGeom prst="rect">
            <a:avLst/>
          </a:prstGeom>
          <a:noFill/>
        </p:spPr>
        <p:txBody>
          <a:bodyPr wrap="square" rtlCol="0">
            <a:spAutoFit/>
          </a:bodyPr>
          <a:lstStyle/>
          <a:p>
            <a:r>
              <a:rPr lang="en-US" altLang="zh-CN" sz="1200" dirty="0"/>
              <a:t>1986</a:t>
            </a:r>
            <a:r>
              <a:rPr lang="zh-CN" altLang="en-US" sz="1200" dirty="0"/>
              <a:t>年，佛尔克所译的古诗经常在上海出版的德文报纸</a:t>
            </a:r>
            <a:r>
              <a:rPr lang="en-US" altLang="zh-CN" sz="1200" dirty="0"/>
              <a:t>《</a:t>
            </a:r>
            <a:r>
              <a:rPr lang="zh-CN" altLang="en-US" sz="1200" dirty="0"/>
              <a:t>德文新报</a:t>
            </a:r>
            <a:r>
              <a:rPr lang="en-US" altLang="zh-CN" sz="1200" dirty="0"/>
              <a:t>》</a:t>
            </a:r>
            <a:r>
              <a:rPr lang="zh-CN" altLang="en-US" sz="1200" dirty="0"/>
              <a:t>上发表。</a:t>
            </a:r>
          </a:p>
          <a:p>
            <a:r>
              <a:rPr lang="zh-CN" altLang="en-US" sz="1200" dirty="0"/>
              <a:t>他的</a:t>
            </a:r>
            <a:r>
              <a:rPr lang="en-US" altLang="zh-CN" sz="1200" dirty="0"/>
              <a:t>《</a:t>
            </a:r>
            <a:r>
              <a:rPr lang="zh-CN" altLang="en-US" sz="1200" dirty="0"/>
              <a:t>中国诗的繁盛时期</a:t>
            </a:r>
            <a:r>
              <a:rPr lang="en-US" altLang="zh-CN" sz="1200" dirty="0"/>
              <a:t>》</a:t>
            </a:r>
            <a:r>
              <a:rPr lang="zh-CN" altLang="en-US" sz="1200" dirty="0"/>
              <a:t>是欧洲研究中国诗歌最早的专著之一。佛尔克的翻译作品还包括东汉王充的</a:t>
            </a:r>
            <a:r>
              <a:rPr lang="en-US" altLang="zh-CN" sz="1200" dirty="0"/>
              <a:t>《</a:t>
            </a:r>
            <a:r>
              <a:rPr lang="zh-CN" altLang="en-US" sz="1200" dirty="0"/>
              <a:t>论衡</a:t>
            </a:r>
            <a:r>
              <a:rPr lang="en-US" altLang="zh-CN" sz="1200" dirty="0"/>
              <a:t>》</a:t>
            </a:r>
            <a:r>
              <a:rPr lang="zh-CN" altLang="en-US" sz="1200" dirty="0"/>
              <a:t>、</a:t>
            </a:r>
            <a:r>
              <a:rPr lang="en-US" altLang="zh-CN" sz="1200" dirty="0"/>
              <a:t>《</a:t>
            </a:r>
            <a:r>
              <a:rPr lang="zh-CN" altLang="en-US" sz="1200" dirty="0"/>
              <a:t>汉魏六朝诗选</a:t>
            </a:r>
            <a:r>
              <a:rPr lang="en-US" altLang="zh-CN" sz="1200" dirty="0"/>
              <a:t>》</a:t>
            </a:r>
            <a:r>
              <a:rPr lang="zh-CN" altLang="en-US" sz="1200" dirty="0"/>
              <a:t>及数目不少的元杂剧，其中，在欧洲几乎家喻户晓的</a:t>
            </a:r>
            <a:r>
              <a:rPr lang="en-US" altLang="zh-CN" sz="1200" dirty="0"/>
              <a:t>《</a:t>
            </a:r>
            <a:r>
              <a:rPr lang="zh-CN" altLang="en-US" sz="1200" dirty="0"/>
              <a:t>灰阑记</a:t>
            </a:r>
            <a:r>
              <a:rPr lang="en-US" altLang="zh-CN" sz="1200" dirty="0"/>
              <a:t>》</a:t>
            </a:r>
            <a:r>
              <a:rPr lang="zh-CN" altLang="en-US" sz="1200" dirty="0"/>
              <a:t>便是由他定译的。他对中国的哲学也很有研究。</a:t>
            </a:r>
          </a:p>
        </p:txBody>
      </p:sp>
      <p:sp>
        <p:nvSpPr>
          <p:cNvPr id="18" name="TextBox 17"/>
          <p:cNvSpPr txBox="1"/>
          <p:nvPr/>
        </p:nvSpPr>
        <p:spPr>
          <a:xfrm>
            <a:off x="6228184" y="2042264"/>
            <a:ext cx="900100" cy="369332"/>
          </a:xfrm>
          <a:prstGeom prst="rect">
            <a:avLst/>
          </a:prstGeom>
          <a:noFill/>
        </p:spPr>
        <p:txBody>
          <a:bodyPr wrap="square" rtlCol="0">
            <a:spAutoFit/>
          </a:bodyPr>
          <a:lstStyle/>
          <a:p>
            <a:r>
              <a:rPr lang="zh-CN" altLang="en-US" dirty="0"/>
              <a:t>佛尔克</a:t>
            </a:r>
          </a:p>
        </p:txBody>
      </p:sp>
      <p:sp>
        <p:nvSpPr>
          <p:cNvPr id="29" name="TextBox 28"/>
          <p:cNvSpPr txBox="1"/>
          <p:nvPr/>
        </p:nvSpPr>
        <p:spPr>
          <a:xfrm>
            <a:off x="720000" y="1084675"/>
            <a:ext cx="7740433" cy="707886"/>
          </a:xfrm>
          <a:prstGeom prst="rect">
            <a:avLst/>
          </a:prstGeom>
          <a:noFill/>
        </p:spPr>
        <p:txBody>
          <a:bodyPr wrap="square" rtlCol="0">
            <a:spAutoFit/>
          </a:bodyPr>
          <a:lstStyle/>
          <a:p>
            <a:r>
              <a:rPr lang="zh-CN" altLang="en-US" sz="2000" b="1" dirty="0"/>
              <a:t>从外交翻译到教授的福兰阁（</a:t>
            </a:r>
            <a:r>
              <a:rPr lang="en-US" altLang="zh-CN" sz="2000" b="1" dirty="0"/>
              <a:t>Otto franke,1863—1946</a:t>
            </a:r>
            <a:r>
              <a:rPr lang="zh-CN" altLang="en-US" sz="2000" b="1" dirty="0"/>
              <a:t>）与</a:t>
            </a:r>
            <a:endParaRPr lang="en-US" altLang="zh-CN" sz="2000" b="1" dirty="0"/>
          </a:p>
          <a:p>
            <a:r>
              <a:rPr lang="zh-CN" altLang="en-US" sz="2000" b="1" dirty="0"/>
              <a:t>佛尔克</a:t>
            </a:r>
            <a:r>
              <a:rPr lang="en-US" altLang="zh-CN" sz="2000" b="1" dirty="0"/>
              <a:t>(Alfred Forke,1967—1944)</a:t>
            </a:r>
            <a:endParaRPr lang="zh-CN" altLang="en-US" sz="2000" b="1" dirty="0"/>
          </a:p>
        </p:txBody>
      </p:sp>
      <p:sp>
        <p:nvSpPr>
          <p:cNvPr id="30" name="矩形 29"/>
          <p:cNvSpPr/>
          <p:nvPr/>
        </p:nvSpPr>
        <p:spPr>
          <a:xfrm>
            <a:off x="305730" y="1124744"/>
            <a:ext cx="377838" cy="36004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20901618"/>
      </p:ext>
    </p:extLst>
  </p:cSld>
  <p:clrMapOvr>
    <a:masterClrMapping/>
  </p:clrMapOvr>
  <mc:AlternateContent xmlns:mc="http://schemas.openxmlformats.org/markup-compatibility/2006" xmlns:p14="http://schemas.microsoft.com/office/powerpoint/2010/main">
    <mc:Choice Requires="p14">
      <p:transition spd="slow" p14:dur="1250">
        <p:strips/>
      </p:transition>
    </mc:Choice>
    <mc:Fallback xmlns="">
      <p:transition spd="slow">
        <p:strip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line01"/>
          <p:cNvCxnSpPr/>
          <p:nvPr/>
        </p:nvCxnSpPr>
        <p:spPr>
          <a:xfrm>
            <a:off x="5650992" y="85725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3" name="line01"/>
          <p:cNvCxnSpPr/>
          <p:nvPr/>
        </p:nvCxnSpPr>
        <p:spPr>
          <a:xfrm>
            <a:off x="0" y="403593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57250"/>
            <a:ext cx="9144000" cy="401191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69160"/>
            <a:ext cx="9144000" cy="1131590"/>
          </a:xfrm>
          <a:prstGeom prst="rect">
            <a:avLst/>
          </a:prstGeom>
          <a:solidFill>
            <a:srgbClr val="2C3F46"/>
          </a:solidFill>
          <a:ln>
            <a:solidFill>
              <a:srgbClr val="2C3F4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5220072" y="1772816"/>
            <a:ext cx="3456384" cy="1569660"/>
          </a:xfrm>
          <a:prstGeom prst="rect">
            <a:avLst/>
          </a:prstGeom>
          <a:noFill/>
        </p:spPr>
        <p:txBody>
          <a:bodyPr vert="horz" wrap="square" rtlCol="0">
            <a:spAutoFit/>
          </a:bodyPr>
          <a:lstStyle/>
          <a:p>
            <a:r>
              <a:rPr lang="zh-CN" altLang="en-US" sz="3200" dirty="0"/>
              <a:t>叁、</a:t>
            </a:r>
            <a:r>
              <a:rPr lang="zh-CN" altLang="zh-CN" sz="3200" dirty="0"/>
              <a:t>二战后汉学重建时期及新时代的汉学家</a:t>
            </a:r>
            <a:endParaRPr lang="zh-CN" altLang="en-US" sz="3200" dirty="0"/>
          </a:p>
        </p:txBody>
      </p:sp>
      <p:sp>
        <p:nvSpPr>
          <p:cNvPr id="24" name="等腰三角形 23"/>
          <p:cNvSpPr/>
          <p:nvPr/>
        </p:nvSpPr>
        <p:spPr>
          <a:xfrm flipV="1">
            <a:off x="4139952" y="5862374"/>
            <a:ext cx="936104" cy="806986"/>
          </a:xfrm>
          <a:prstGeom prst="triangle">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550" y="-459432"/>
            <a:ext cx="2809068" cy="5143500"/>
          </a:xfrm>
          <a:prstGeom prst="rect">
            <a:avLst/>
          </a:prstGeom>
        </p:spPr>
      </p:pic>
    </p:spTree>
    <p:extLst>
      <p:ext uri="{BB962C8B-B14F-4D97-AF65-F5344CB8AC3E}">
        <p14:creationId xmlns:p14="http://schemas.microsoft.com/office/powerpoint/2010/main" val="2832200013"/>
      </p:ext>
    </p:extLst>
  </p:cSld>
  <p:clrMapOvr>
    <a:masterClrMapping/>
  </p:clrMapOvr>
  <mc:AlternateContent xmlns:mc="http://schemas.openxmlformats.org/markup-compatibility/2006" xmlns:p14="http://schemas.microsoft.com/office/powerpoint/2010/main">
    <mc:Choice Requires="p14">
      <p:transition spd="slow" p14:dur="1500">
        <p:push dir="d"/>
      </p:transition>
    </mc:Choice>
    <mc:Fallback xmlns="">
      <p:transition spd="slow">
        <p:push dir="d"/>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57250"/>
            <a:ext cx="5650992" cy="5143500"/>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p>
          <a:p>
            <a:pPr algn="just"/>
            <a:r>
              <a:rPr lang="zh-CN" altLang="en-US" sz="1400" b="1" dirty="0">
                <a:solidFill>
                  <a:schemeClr val="tx1"/>
                </a:solidFill>
              </a:rPr>
              <a:t>德国的第二代学院派汉学家有一个很有意思的现象，那就是在他们中间有不少人都是家学渊源，在父辈的影响下或接受父辈的衣钵走上了汉学研究之路，并取得了很大的成就。</a:t>
            </a:r>
          </a:p>
          <a:p>
            <a:pPr algn="just"/>
            <a:endParaRPr lang="zh-CN" altLang="en-US" sz="1400" b="1" dirty="0">
              <a:solidFill>
                <a:schemeClr val="tx1"/>
              </a:solidFill>
            </a:endParaRPr>
          </a:p>
          <a:p>
            <a:pPr algn="just"/>
            <a:r>
              <a:rPr lang="zh-CN" altLang="en-US" sz="1400" b="1" dirty="0">
                <a:solidFill>
                  <a:schemeClr val="tx1"/>
                </a:solidFill>
              </a:rPr>
              <a:t>卫德明（</a:t>
            </a:r>
            <a:r>
              <a:rPr lang="en-US" altLang="zh-CN" sz="1400" b="1" dirty="0" err="1">
                <a:solidFill>
                  <a:schemeClr val="tx1"/>
                </a:solidFill>
              </a:rPr>
              <a:t>Hellmut</a:t>
            </a:r>
            <a:r>
              <a:rPr lang="en-US" altLang="zh-CN" sz="1400" b="1" dirty="0">
                <a:solidFill>
                  <a:schemeClr val="tx1"/>
                </a:solidFill>
              </a:rPr>
              <a:t> Wilhelm,1905—1990</a:t>
            </a:r>
            <a:r>
              <a:rPr lang="zh-CN" altLang="en-US" sz="1400" b="1" dirty="0">
                <a:solidFill>
                  <a:schemeClr val="tx1"/>
                </a:solidFill>
              </a:rPr>
              <a:t>）对</a:t>
            </a:r>
            <a:r>
              <a:rPr lang="en-US" altLang="zh-CN" sz="1400" b="1" dirty="0">
                <a:solidFill>
                  <a:schemeClr val="tx1"/>
                </a:solidFill>
              </a:rPr>
              <a:t>《</a:t>
            </a:r>
            <a:r>
              <a:rPr lang="zh-CN" altLang="en-US" sz="1400" b="1" dirty="0">
                <a:solidFill>
                  <a:schemeClr val="tx1"/>
                </a:solidFill>
              </a:rPr>
              <a:t>易经</a:t>
            </a:r>
            <a:r>
              <a:rPr lang="en-US" altLang="zh-CN" sz="1400" b="1" dirty="0">
                <a:solidFill>
                  <a:schemeClr val="tx1"/>
                </a:solidFill>
              </a:rPr>
              <a:t>》</a:t>
            </a:r>
            <a:r>
              <a:rPr lang="zh-CN" altLang="en-US" sz="1400" b="1" dirty="0">
                <a:solidFill>
                  <a:schemeClr val="tx1"/>
                </a:solidFill>
              </a:rPr>
              <a:t>的研究卫礼贤第三子，著名汉学家</a:t>
            </a:r>
          </a:p>
          <a:p>
            <a:pPr algn="just"/>
            <a:r>
              <a:rPr lang="zh-CN" altLang="en-US" sz="1400" b="1" dirty="0">
                <a:solidFill>
                  <a:schemeClr val="tx1"/>
                </a:solidFill>
              </a:rPr>
              <a:t>叶乃度（</a:t>
            </a:r>
            <a:r>
              <a:rPr lang="en-US" altLang="zh-CN" sz="1400" b="1" dirty="0">
                <a:solidFill>
                  <a:schemeClr val="tx1"/>
                </a:solidFill>
              </a:rPr>
              <a:t>Eduard Erkes,1891—1958</a:t>
            </a:r>
            <a:r>
              <a:rPr lang="zh-CN" altLang="en-US" sz="1400" b="1" dirty="0">
                <a:solidFill>
                  <a:schemeClr val="tx1"/>
                </a:solidFill>
              </a:rPr>
              <a:t>）的楚辞研究。孔好古的弟子、女婿</a:t>
            </a:r>
          </a:p>
          <a:p>
            <a:pPr algn="just"/>
            <a:endParaRPr lang="zh-CN" altLang="en-US" sz="1400" b="1" dirty="0">
              <a:solidFill>
                <a:schemeClr val="tx1"/>
              </a:solidFill>
            </a:endParaRPr>
          </a:p>
          <a:p>
            <a:pPr algn="just"/>
            <a:r>
              <a:rPr lang="zh-CN" altLang="en-US" sz="1400" b="1" dirty="0">
                <a:solidFill>
                  <a:schemeClr val="tx1"/>
                </a:solidFill>
              </a:rPr>
              <a:t>傅海波（</a:t>
            </a:r>
            <a:r>
              <a:rPr lang="en-US" altLang="zh-CN" sz="1400" b="1" dirty="0">
                <a:solidFill>
                  <a:schemeClr val="tx1"/>
                </a:solidFill>
              </a:rPr>
              <a:t>Herbert </a:t>
            </a:r>
            <a:r>
              <a:rPr lang="en-US" altLang="zh-CN" sz="1400" b="1" dirty="0" err="1">
                <a:solidFill>
                  <a:schemeClr val="tx1"/>
                </a:solidFill>
              </a:rPr>
              <a:t>Franke</a:t>
            </a:r>
            <a:r>
              <a:rPr lang="zh-CN" altLang="en-US" sz="1400" b="1" dirty="0">
                <a:solidFill>
                  <a:schemeClr val="tx1"/>
                </a:solidFill>
              </a:rPr>
              <a:t>）</a:t>
            </a:r>
            <a:r>
              <a:rPr lang="en-US" altLang="zh-CN" sz="1400" b="1" dirty="0">
                <a:solidFill>
                  <a:schemeClr val="tx1"/>
                </a:solidFill>
              </a:rPr>
              <a:t>《</a:t>
            </a:r>
            <a:r>
              <a:rPr lang="zh-CN" altLang="en-US" sz="1400" b="1" dirty="0">
                <a:solidFill>
                  <a:schemeClr val="tx1"/>
                </a:solidFill>
              </a:rPr>
              <a:t>金匮</a:t>
            </a:r>
            <a:r>
              <a:rPr lang="en-US" altLang="zh-CN" sz="1400" b="1" dirty="0">
                <a:solidFill>
                  <a:schemeClr val="tx1"/>
                </a:solidFill>
              </a:rPr>
              <a:t>——</a:t>
            </a:r>
            <a:r>
              <a:rPr lang="zh-CN" altLang="en-US" sz="1400" b="1" dirty="0">
                <a:solidFill>
                  <a:schemeClr val="tx1"/>
                </a:solidFill>
              </a:rPr>
              <a:t>二千年中国短篇小说选</a:t>
            </a:r>
            <a:r>
              <a:rPr lang="en-US" altLang="zh-CN" sz="1400" b="1" dirty="0">
                <a:solidFill>
                  <a:schemeClr val="tx1"/>
                </a:solidFill>
              </a:rPr>
              <a:t>》</a:t>
            </a:r>
            <a:r>
              <a:rPr lang="zh-CN" altLang="en-US" sz="1400" b="1" dirty="0">
                <a:solidFill>
                  <a:schemeClr val="tx1"/>
                </a:solidFill>
              </a:rPr>
              <a:t>（又名为</a:t>
            </a:r>
            <a:r>
              <a:rPr lang="en-US" altLang="zh-CN" sz="1400" b="1" dirty="0">
                <a:solidFill>
                  <a:schemeClr val="tx1"/>
                </a:solidFill>
              </a:rPr>
              <a:t>《</a:t>
            </a:r>
            <a:r>
              <a:rPr lang="zh-CN" altLang="en-US" sz="1400" b="1" dirty="0">
                <a:solidFill>
                  <a:schemeClr val="tx1"/>
                </a:solidFill>
              </a:rPr>
              <a:t>金色百宝箱</a:t>
            </a:r>
            <a:r>
              <a:rPr lang="en-US" altLang="zh-CN" sz="1400" b="1" dirty="0">
                <a:solidFill>
                  <a:schemeClr val="tx1"/>
                </a:solidFill>
              </a:rPr>
              <a:t>》</a:t>
            </a:r>
            <a:r>
              <a:rPr lang="zh-CN" altLang="en-US" sz="1400" b="1" dirty="0">
                <a:solidFill>
                  <a:schemeClr val="tx1"/>
                </a:solidFill>
              </a:rPr>
              <a:t>），书中收录了中国古代众多短篇小说。</a:t>
            </a:r>
          </a:p>
          <a:p>
            <a:pPr algn="just"/>
            <a:endParaRPr lang="zh-CN" altLang="en-US" sz="1400" b="1" dirty="0">
              <a:solidFill>
                <a:schemeClr val="tx1"/>
              </a:solidFill>
            </a:endParaRPr>
          </a:p>
          <a:p>
            <a:pPr algn="just"/>
            <a:r>
              <a:rPr lang="zh-CN" altLang="en-US" sz="1400" b="1" dirty="0">
                <a:solidFill>
                  <a:schemeClr val="tx1"/>
                </a:solidFill>
              </a:rPr>
              <a:t>顾彬</a:t>
            </a:r>
            <a:r>
              <a:rPr lang="en-US" altLang="zh-CN" sz="1400" b="1" dirty="0">
                <a:solidFill>
                  <a:schemeClr val="tx1"/>
                </a:solidFill>
              </a:rPr>
              <a:t>(Wolfgang </a:t>
            </a:r>
            <a:r>
              <a:rPr lang="en-US" altLang="zh-CN" sz="1400" b="1" dirty="0" err="1">
                <a:solidFill>
                  <a:schemeClr val="tx1"/>
                </a:solidFill>
              </a:rPr>
              <a:t>Kubin</a:t>
            </a:r>
            <a:r>
              <a:rPr lang="en-US" altLang="zh-CN" sz="1400" b="1" dirty="0">
                <a:solidFill>
                  <a:schemeClr val="tx1"/>
                </a:solidFill>
              </a:rPr>
              <a:t>)</a:t>
            </a:r>
            <a:r>
              <a:rPr lang="zh-CN" altLang="en-US" sz="1400" b="1" dirty="0">
                <a:solidFill>
                  <a:schemeClr val="tx1"/>
                </a:solidFill>
              </a:rPr>
              <a:t>和十卷本</a:t>
            </a:r>
            <a:r>
              <a:rPr lang="en-US" altLang="zh-CN" sz="1400" b="1" dirty="0">
                <a:solidFill>
                  <a:schemeClr val="tx1"/>
                </a:solidFill>
              </a:rPr>
              <a:t>《</a:t>
            </a:r>
            <a:r>
              <a:rPr lang="zh-CN" altLang="en-US" sz="1400" b="1" dirty="0">
                <a:solidFill>
                  <a:schemeClr val="tx1"/>
                </a:solidFill>
              </a:rPr>
              <a:t>中国文学史</a:t>
            </a:r>
            <a:r>
              <a:rPr lang="en-US" altLang="zh-CN" sz="1400" b="1" dirty="0">
                <a:solidFill>
                  <a:schemeClr val="tx1"/>
                </a:solidFill>
              </a:rPr>
              <a:t>》</a:t>
            </a:r>
          </a:p>
          <a:p>
            <a:pPr algn="just"/>
            <a:r>
              <a:rPr lang="en-US" altLang="zh-CN" sz="1400" b="1" dirty="0">
                <a:solidFill>
                  <a:schemeClr val="tx1"/>
                </a:solidFill>
              </a:rPr>
              <a:t>2002</a:t>
            </a:r>
            <a:r>
              <a:rPr lang="zh-CN" altLang="en-US" sz="1400" b="1" dirty="0">
                <a:solidFill>
                  <a:schemeClr val="tx1"/>
                </a:solidFill>
              </a:rPr>
              <a:t>年起，顾彬开始主编十卷本</a:t>
            </a:r>
            <a:r>
              <a:rPr lang="en-US" altLang="zh-CN" sz="1400" b="1" dirty="0">
                <a:solidFill>
                  <a:schemeClr val="tx1"/>
                </a:solidFill>
              </a:rPr>
              <a:t>《</a:t>
            </a:r>
            <a:r>
              <a:rPr lang="zh-CN" altLang="en-US" sz="1400" b="1" dirty="0">
                <a:solidFill>
                  <a:schemeClr val="tx1"/>
                </a:solidFill>
              </a:rPr>
              <a:t>中国文学史</a:t>
            </a:r>
            <a:r>
              <a:rPr lang="en-US" altLang="zh-CN" sz="1400" b="1" dirty="0">
                <a:solidFill>
                  <a:schemeClr val="tx1"/>
                </a:solidFill>
              </a:rPr>
              <a:t>》</a:t>
            </a:r>
            <a:r>
              <a:rPr lang="zh-CN" altLang="en-US" sz="1400" b="1" dirty="0">
                <a:solidFill>
                  <a:schemeClr val="tx1"/>
                </a:solidFill>
              </a:rPr>
              <a:t>，其中包括：</a:t>
            </a:r>
          </a:p>
          <a:p>
            <a:pPr algn="just"/>
            <a:r>
              <a:rPr lang="zh-CN" altLang="en-US" sz="1400" b="1" dirty="0">
                <a:solidFill>
                  <a:schemeClr val="tx1"/>
                </a:solidFill>
              </a:rPr>
              <a:t>中国诗歌艺术史、中国章回小说史、中国话本小说史、中国散文史、二十世纪中国文学史、中国文学评论史、中国戏曲史、中国文学作品德译目录、中国文学家小传（辞典）及索引</a:t>
            </a:r>
          </a:p>
          <a:p>
            <a:pPr algn="ctr"/>
            <a:endParaRPr lang="en-US" altLang="zh-CN" sz="1400" dirty="0">
              <a:solidFill>
                <a:schemeClr val="tx2">
                  <a:lumMod val="75000"/>
                </a:schemeClr>
              </a:solidFill>
            </a:endParaRPr>
          </a:p>
          <a:p>
            <a:pPr algn="ctr"/>
            <a:endParaRPr lang="zh-CN" altLang="en-US" dirty="0"/>
          </a:p>
        </p:txBody>
      </p:sp>
      <p:cxnSp>
        <p:nvCxnSpPr>
          <p:cNvPr id="3" name="line01" hidden="1"/>
          <p:cNvCxnSpPr/>
          <p:nvPr/>
        </p:nvCxnSpPr>
        <p:spPr>
          <a:xfrm>
            <a:off x="0" y="403593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650992" y="857250"/>
            <a:ext cx="3493008" cy="5143500"/>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500"/>
                    </a14:imgEffect>
                    <a14:imgEffect>
                      <a14:saturation sat="63000"/>
                    </a14:imgEffect>
                  </a14:imgLayer>
                </a14:imgProps>
              </a:ext>
              <a:ext uri="{28A0092B-C50C-407E-A947-70E740481C1C}">
                <a14:useLocalDpi xmlns:a14="http://schemas.microsoft.com/office/drawing/2010/main" val="0"/>
              </a:ext>
            </a:extLst>
          </a:blip>
          <a:srcRect l="17316" t="85082" r="70003"/>
          <a:stretch/>
        </p:blipFill>
        <p:spPr>
          <a:xfrm>
            <a:off x="6713909" y="1750916"/>
            <a:ext cx="615950" cy="488745"/>
          </a:xfrm>
          <a:prstGeom prst="rect">
            <a:avLst/>
          </a:prstGeom>
        </p:spPr>
      </p:pic>
      <p:cxnSp>
        <p:nvCxnSpPr>
          <p:cNvPr id="2" name="line01" hidden="1"/>
          <p:cNvCxnSpPr/>
          <p:nvPr/>
        </p:nvCxnSpPr>
        <p:spPr>
          <a:xfrm>
            <a:off x="5650992" y="85725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8" name="line01" hidden="1"/>
          <p:cNvCxnSpPr/>
          <p:nvPr/>
        </p:nvCxnSpPr>
        <p:spPr>
          <a:xfrm>
            <a:off x="3492313" y="857250"/>
            <a:ext cx="0" cy="514350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9" name="line01" hidden="1"/>
          <p:cNvCxnSpPr/>
          <p:nvPr/>
        </p:nvCxnSpPr>
        <p:spPr>
          <a:xfrm>
            <a:off x="0" y="4035933"/>
            <a:ext cx="5650992"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hidden="1"/>
          <p:cNvPicPr>
            <a:picLocks noChangeAspect="1"/>
          </p:cNvPicPr>
          <p:nvPr/>
        </p:nvPicPr>
        <p:blipFill>
          <a:blip r:embed="rId5">
            <a:extLst>
              <a:ext uri="{BEBA8EAE-BF5A-486C-A8C5-ECC9F3942E4B}">
                <a14:imgProps xmlns:a14="http://schemas.microsoft.com/office/drawing/2010/main">
                  <a14:imgLayer r:embed="rId6">
                    <a14:imgEffect>
                      <a14:colorTemperature colorTemp="10500"/>
                    </a14:imgEffect>
                    <a14:imgEffect>
                      <a14:saturation sat="55000"/>
                    </a14:imgEffect>
                  </a14:imgLayer>
                </a14:imgProps>
              </a:ext>
              <a:ext uri="{28A0092B-C50C-407E-A947-70E740481C1C}">
                <a14:useLocalDpi xmlns:a14="http://schemas.microsoft.com/office/drawing/2010/main" val="0"/>
              </a:ext>
            </a:extLst>
          </a:blip>
          <a:stretch>
            <a:fillRect/>
          </a:stretch>
        </p:blipFill>
        <p:spPr>
          <a:xfrm rot="21434519" flipH="1">
            <a:off x="5111457" y="879666"/>
            <a:ext cx="4857143" cy="3276191"/>
          </a:xfrm>
          <a:prstGeom prst="rect">
            <a:avLst/>
          </a:prstGeom>
        </p:spPr>
      </p:pic>
      <p:sp>
        <p:nvSpPr>
          <p:cNvPr id="7" name="图文框 6"/>
          <p:cNvSpPr/>
          <p:nvPr/>
        </p:nvSpPr>
        <p:spPr>
          <a:xfrm>
            <a:off x="5868144" y="1309862"/>
            <a:ext cx="3024336" cy="4104456"/>
          </a:xfrm>
          <a:prstGeom prst="frame">
            <a:avLst>
              <a:gd name="adj1" fmla="val 6242"/>
            </a:avLst>
          </a:prstGeom>
          <a:solidFill>
            <a:srgbClr val="D3C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305730" y="1124744"/>
            <a:ext cx="377838" cy="36004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7" name="图片 16"/>
          <p:cNvPicPr>
            <a:picLocks noChangeAspect="1"/>
          </p:cNvPicPr>
          <p:nvPr/>
        </p:nvPicPr>
        <p:blipFill>
          <a:blip r:embed="rId5">
            <a:extLst>
              <a:ext uri="{BEBA8EAE-BF5A-486C-A8C5-ECC9F3942E4B}">
                <a14:imgProps xmlns:a14="http://schemas.microsoft.com/office/drawing/2010/main">
                  <a14:imgLayer r:embed="rId6">
                    <a14:imgEffect>
                      <a14:colorTemperature colorTemp="10500"/>
                    </a14:imgEffect>
                    <a14:imgEffect>
                      <a14:saturation sat="55000"/>
                    </a14:imgEffect>
                  </a14:imgLayer>
                </a14:imgProps>
              </a:ext>
              <a:ext uri="{28A0092B-C50C-407E-A947-70E740481C1C}">
                <a14:useLocalDpi xmlns:a14="http://schemas.microsoft.com/office/drawing/2010/main" val="0"/>
              </a:ext>
            </a:extLst>
          </a:blip>
          <a:stretch>
            <a:fillRect/>
          </a:stretch>
        </p:blipFill>
        <p:spPr>
          <a:xfrm rot="21434519" flipH="1">
            <a:off x="5111457" y="972210"/>
            <a:ext cx="4857143" cy="3276191"/>
          </a:xfrm>
          <a:prstGeom prst="rect">
            <a:avLst/>
          </a:prstGeom>
        </p:spPr>
      </p:pic>
      <p:sp>
        <p:nvSpPr>
          <p:cNvPr id="14" name="TextBox 13"/>
          <p:cNvSpPr txBox="1"/>
          <p:nvPr/>
        </p:nvSpPr>
        <p:spPr>
          <a:xfrm>
            <a:off x="683568" y="1115452"/>
            <a:ext cx="4104456" cy="369332"/>
          </a:xfrm>
          <a:prstGeom prst="rect">
            <a:avLst/>
          </a:prstGeom>
          <a:noFill/>
        </p:spPr>
        <p:txBody>
          <a:bodyPr wrap="square" rtlCol="0">
            <a:spAutoFit/>
          </a:bodyPr>
          <a:lstStyle/>
          <a:p>
            <a:r>
              <a:rPr lang="zh-CN" altLang="en-US" b="1" dirty="0"/>
              <a:t>二战后汉学重建时期及新时代的汉学家</a:t>
            </a:r>
          </a:p>
        </p:txBody>
      </p:sp>
    </p:spTree>
    <p:extLst>
      <p:ext uri="{BB962C8B-B14F-4D97-AF65-F5344CB8AC3E}">
        <p14:creationId xmlns:p14="http://schemas.microsoft.com/office/powerpoint/2010/main" val="164359048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path" presetSubtype="0" accel="50000" decel="50000" fill="hold" nodeType="withEffect">
                                  <p:stCondLst>
                                    <p:cond delay="0"/>
                                  </p:stCondLst>
                                  <p:childTnLst>
                                    <p:animMotion origin="layout" path="M 0.00781 0.01265 L -0.06528 0.15092 C -0.06927 0.17284 -0.09705 0.20586 -0.09705 0.23981 C -0.11423 0.26605 -0.11875 0.30493 -0.12552 0.32592 C -0.13229 0.34691 -0.13385 0.35 -0.13819 0.36543 L -0.15191 0.41882 " pathEditMode="relative" rAng="0" ptsTypes="FffaFF">
                                      <p:cBhvr>
                                        <p:cTn id="6" dur="2500" fill="hold"/>
                                        <p:tgtEl>
                                          <p:spTgt spid="5"/>
                                        </p:tgtEl>
                                        <p:attrNameLst>
                                          <p:attrName>ppt_x</p:attrName>
                                          <p:attrName>ppt_y</p:attrName>
                                        </p:attrNameLst>
                                      </p:cBhvr>
                                      <p:rCtr x="-7986" y="203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line01"/>
          <p:cNvCxnSpPr/>
          <p:nvPr/>
        </p:nvCxnSpPr>
        <p:spPr>
          <a:xfrm>
            <a:off x="5650992" y="85725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3" name="line01"/>
          <p:cNvCxnSpPr/>
          <p:nvPr/>
        </p:nvCxnSpPr>
        <p:spPr>
          <a:xfrm>
            <a:off x="0" y="403593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57250"/>
            <a:ext cx="9144000" cy="401191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图文框 6"/>
          <p:cNvSpPr/>
          <p:nvPr/>
        </p:nvSpPr>
        <p:spPr>
          <a:xfrm>
            <a:off x="3181446" y="1572750"/>
            <a:ext cx="2860359" cy="3080386"/>
          </a:xfrm>
          <a:prstGeom prst="frame">
            <a:avLst>
              <a:gd name="adj1" fmla="val 6242"/>
            </a:avLst>
          </a:prstGeom>
          <a:solidFill>
            <a:srgbClr val="2C3F46"/>
          </a:solidFill>
          <a:ln>
            <a:solidFill>
              <a:srgbClr val="2C3F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矩形 4"/>
          <p:cNvSpPr/>
          <p:nvPr/>
        </p:nvSpPr>
        <p:spPr>
          <a:xfrm>
            <a:off x="0" y="4869160"/>
            <a:ext cx="9144000" cy="1131590"/>
          </a:xfrm>
          <a:prstGeom prst="rect">
            <a:avLst/>
          </a:prstGeom>
          <a:solidFill>
            <a:srgbClr val="2C3F46"/>
          </a:solidFill>
          <a:ln>
            <a:solidFill>
              <a:srgbClr val="2C3F4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259632" y="1572750"/>
            <a:ext cx="6837694" cy="3080387"/>
            <a:chOff x="1326857" y="-92547"/>
            <a:chExt cx="6713276" cy="3024336"/>
          </a:xfrm>
        </p:grpSpPr>
        <p:sp>
          <p:nvSpPr>
            <p:cNvPr id="15" name="图文框 14"/>
            <p:cNvSpPr/>
            <p:nvPr/>
          </p:nvSpPr>
          <p:spPr>
            <a:xfrm>
              <a:off x="3213700" y="-92547"/>
              <a:ext cx="2808312" cy="3024336"/>
            </a:xfrm>
            <a:prstGeom prst="frame">
              <a:avLst>
                <a:gd name="adj1" fmla="val 6242"/>
              </a:avLst>
            </a:prstGeom>
            <a:solidFill>
              <a:srgbClr val="2C3F46"/>
            </a:solidFill>
            <a:ln>
              <a:solidFill>
                <a:srgbClr val="2C3F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图文框 17"/>
            <p:cNvSpPr/>
            <p:nvPr/>
          </p:nvSpPr>
          <p:spPr>
            <a:xfrm>
              <a:off x="6487793" y="-37516"/>
              <a:ext cx="1552340" cy="1413955"/>
            </a:xfrm>
            <a:prstGeom prst="frame">
              <a:avLst>
                <a:gd name="adj1" fmla="val 6242"/>
              </a:avLst>
            </a:prstGeom>
            <a:solidFill>
              <a:srgbClr val="2C3F46"/>
            </a:solidFill>
            <a:ln>
              <a:solidFill>
                <a:srgbClr val="2C3F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图文框 20"/>
            <p:cNvSpPr/>
            <p:nvPr/>
          </p:nvSpPr>
          <p:spPr>
            <a:xfrm>
              <a:off x="1326857" y="1729927"/>
              <a:ext cx="1552340" cy="848373"/>
            </a:xfrm>
            <a:prstGeom prst="frame">
              <a:avLst>
                <a:gd name="adj1" fmla="val 6242"/>
              </a:avLst>
            </a:prstGeom>
            <a:solidFill>
              <a:srgbClr val="2C3F46"/>
            </a:solidFill>
            <a:ln>
              <a:solidFill>
                <a:srgbClr val="2C3F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037192"/>
            <a:ext cx="5281514" cy="3615944"/>
          </a:xfrm>
          <a:prstGeom prst="rect">
            <a:avLst/>
          </a:prstGeom>
        </p:spPr>
      </p:pic>
      <p:sp>
        <p:nvSpPr>
          <p:cNvPr id="19" name="TextBox 18"/>
          <p:cNvSpPr txBox="1"/>
          <p:nvPr/>
        </p:nvSpPr>
        <p:spPr>
          <a:xfrm>
            <a:off x="3995937" y="4869160"/>
            <a:ext cx="1200329" cy="915566"/>
          </a:xfrm>
          <a:prstGeom prst="rect">
            <a:avLst/>
          </a:prstGeom>
          <a:noFill/>
        </p:spPr>
        <p:txBody>
          <a:bodyPr vert="eaVert" wrap="square" rtlCol="0">
            <a:spAutoFit/>
          </a:bodyPr>
          <a:lstStyle/>
          <a:p>
            <a:r>
              <a:rPr lang="zh-CN" altLang="en-US" sz="6600" dirty="0">
                <a:solidFill>
                  <a:srgbClr val="D3CDB7"/>
                </a:solidFill>
              </a:rPr>
              <a:t>肆</a:t>
            </a:r>
          </a:p>
        </p:txBody>
      </p:sp>
      <p:sp>
        <p:nvSpPr>
          <p:cNvPr id="24" name="等腰三角形 23"/>
          <p:cNvSpPr/>
          <p:nvPr/>
        </p:nvSpPr>
        <p:spPr>
          <a:xfrm flipV="1">
            <a:off x="4139952" y="5862374"/>
            <a:ext cx="936104" cy="806986"/>
          </a:xfrm>
          <a:prstGeom prst="triangle">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932040" y="1572750"/>
            <a:ext cx="1089394" cy="3080387"/>
          </a:xfrm>
          <a:custGeom>
            <a:avLst/>
            <a:gdLst/>
            <a:ahLst/>
            <a:cxnLst/>
            <a:rect l="l" t="t" r="r" b="b"/>
            <a:pathLst>
              <a:path w="1161402" h="3080387">
                <a:moveTo>
                  <a:pt x="0" y="0"/>
                </a:moveTo>
                <a:lnTo>
                  <a:pt x="1161402" y="0"/>
                </a:lnTo>
                <a:lnTo>
                  <a:pt x="1161402" y="3080387"/>
                </a:lnTo>
                <a:lnTo>
                  <a:pt x="0" y="3080387"/>
                </a:lnTo>
                <a:lnTo>
                  <a:pt x="0" y="2901843"/>
                </a:lnTo>
                <a:lnTo>
                  <a:pt x="982858" y="2901843"/>
                </a:lnTo>
                <a:lnTo>
                  <a:pt x="982858" y="178544"/>
                </a:lnTo>
                <a:lnTo>
                  <a:pt x="0" y="178544"/>
                </a:lnTo>
                <a:close/>
              </a:path>
            </a:pathLst>
          </a:cu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5066394" y="5003778"/>
            <a:ext cx="3120151" cy="646331"/>
          </a:xfrm>
          <a:prstGeom prst="rect">
            <a:avLst/>
          </a:prstGeom>
          <a:noFill/>
        </p:spPr>
        <p:txBody>
          <a:bodyPr wrap="square" rtlCol="0">
            <a:spAutoFit/>
          </a:bodyPr>
          <a:lstStyle/>
          <a:p>
            <a:r>
              <a:rPr lang="zh-CN" altLang="en-US" dirty="0">
                <a:solidFill>
                  <a:schemeClr val="accent6">
                    <a:lumMod val="20000"/>
                    <a:lumOff val="80000"/>
                  </a:schemeClr>
                </a:solidFill>
              </a:rPr>
              <a:t>汉学家对中国古代文学的译介及其影响</a:t>
            </a:r>
          </a:p>
        </p:txBody>
      </p:sp>
    </p:spTree>
    <p:extLst>
      <p:ext uri="{BB962C8B-B14F-4D97-AF65-F5344CB8AC3E}">
        <p14:creationId xmlns:p14="http://schemas.microsoft.com/office/powerpoint/2010/main" val="78236434"/>
      </p:ext>
    </p:extLst>
  </p:cSld>
  <p:clrMapOvr>
    <a:masterClrMapping/>
  </p:clrMapOvr>
  <mc:AlternateContent xmlns:mc="http://schemas.openxmlformats.org/markup-compatibility/2006" xmlns:p14="http://schemas.microsoft.com/office/powerpoint/2010/main">
    <mc:Choice Requires="p14">
      <p:transition spd="slow" p14:dur="1250">
        <p:split orient="vert" dir="in"/>
      </p:transition>
    </mc:Choice>
    <mc:Fallback xmlns="">
      <p:transition spd="slow">
        <p:split orient="vert" dir="in"/>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857250"/>
            <a:ext cx="9144000" cy="514350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715147" y="1115058"/>
            <a:ext cx="5328592" cy="400110"/>
          </a:xfrm>
          <a:prstGeom prst="rect">
            <a:avLst/>
          </a:prstGeom>
          <a:noFill/>
        </p:spPr>
        <p:txBody>
          <a:bodyPr wrap="square" rtlCol="0">
            <a:spAutoFit/>
          </a:bodyPr>
          <a:lstStyle/>
          <a:p>
            <a:r>
              <a:rPr lang="zh-CN" altLang="en-US" sz="2000" b="1" dirty="0">
                <a:latin typeface="华文行楷" pitchFamily="2" charset="-122"/>
                <a:ea typeface="华文行楷" pitchFamily="2" charset="-122"/>
              </a:rPr>
              <a:t>汉学家对中国古代文学的译介及其影响</a:t>
            </a:r>
          </a:p>
        </p:txBody>
      </p:sp>
      <p:sp>
        <p:nvSpPr>
          <p:cNvPr id="13" name="矩形 12"/>
          <p:cNvSpPr/>
          <p:nvPr/>
        </p:nvSpPr>
        <p:spPr>
          <a:xfrm>
            <a:off x="305730" y="1124744"/>
            <a:ext cx="377838" cy="36004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17435" y="1844824"/>
            <a:ext cx="6888631" cy="4615366"/>
          </a:xfrm>
          <a:prstGeom prst="rect">
            <a:avLst/>
          </a:prstGeom>
        </p:spPr>
        <p:txBody>
          <a:bodyPr wrap="square">
            <a:spAutoFit/>
          </a:bodyPr>
          <a:lstStyle/>
          <a:p>
            <a:pPr indent="457200" algn="just">
              <a:lnSpc>
                <a:spcPct val="150000"/>
              </a:lnSpc>
            </a:pPr>
            <a:r>
              <a:rPr lang="zh-CN" altLang="zh-CN" b="1" dirty="0"/>
              <a:t>中国古代文学的西方传播是从译介开始的，而译介是由中国文学爱好者和汉学家们共同完成的。早在</a:t>
            </a:r>
            <a:r>
              <a:rPr lang="en-US" altLang="zh-CN" b="1" dirty="0"/>
              <a:t>17</a:t>
            </a:r>
            <a:r>
              <a:rPr lang="zh-CN" altLang="zh-CN" b="1" dirty="0"/>
              <a:t>、</a:t>
            </a:r>
            <a:r>
              <a:rPr lang="en-US" altLang="zh-CN" b="1" dirty="0"/>
              <a:t>18</a:t>
            </a:r>
            <a:r>
              <a:rPr lang="zh-CN" altLang="zh-CN" b="1" dirty="0"/>
              <a:t>世纪，便有中国古代文学作品的德译本出现。但这些译本都是通过法译、英译转译而来。</a:t>
            </a:r>
          </a:p>
          <a:p>
            <a:pPr indent="457200" algn="just">
              <a:lnSpc>
                <a:spcPct val="150000"/>
              </a:lnSpc>
            </a:pPr>
            <a:r>
              <a:rPr lang="en-US" altLang="zh-CN" b="1" dirty="0"/>
              <a:t> </a:t>
            </a:r>
            <a:endParaRPr lang="zh-CN" altLang="zh-CN" b="1" dirty="0"/>
          </a:p>
          <a:p>
            <a:pPr indent="457200" algn="just">
              <a:lnSpc>
                <a:spcPct val="150000"/>
              </a:lnSpc>
            </a:pPr>
            <a:r>
              <a:rPr lang="zh-CN" altLang="zh-CN" b="1" dirty="0"/>
              <a:t>德国最早接触到的中国诗歌是法籍耶稣会士杜赫德的《中华帝国全志》中收录的《今古奇观》、部分元曲及《诗经》中的</a:t>
            </a:r>
            <a:r>
              <a:rPr lang="en-US" altLang="zh-CN" b="1" dirty="0"/>
              <a:t>8</a:t>
            </a:r>
            <a:r>
              <a:rPr lang="zh-CN" altLang="zh-CN" b="1" dirty="0"/>
              <a:t>首诗，此书于</a:t>
            </a:r>
            <a:r>
              <a:rPr lang="en-US" altLang="zh-CN" b="1" dirty="0"/>
              <a:t>1747</a:t>
            </a:r>
            <a:r>
              <a:rPr lang="zh-CN" altLang="zh-CN" b="1" dirty="0"/>
              <a:t>年被译成德文并出版。这个时期的欧洲对中国充满了好奇，他们对翻译白话小说与元杂剧等能够反映当时中国社会状况的文学作品更感兴趣。</a:t>
            </a:r>
          </a:p>
          <a:p>
            <a:pPr indent="457200" algn="just">
              <a:lnSpc>
                <a:spcPct val="150000"/>
              </a:lnSpc>
            </a:pPr>
            <a:r>
              <a:rPr lang="en-US" altLang="zh-CN" b="1" dirty="0"/>
              <a:t> </a:t>
            </a:r>
            <a:endParaRPr lang="zh-CN" altLang="zh-CN" b="1" dirty="0"/>
          </a:p>
          <a:p>
            <a:pPr indent="457200" algn="just">
              <a:lnSpc>
                <a:spcPct val="150000"/>
              </a:lnSpc>
            </a:pPr>
            <a:r>
              <a:rPr lang="zh-CN" altLang="zh-CN" b="1" dirty="0"/>
              <a:t></a:t>
            </a:r>
          </a:p>
        </p:txBody>
      </p:sp>
    </p:spTree>
    <p:extLst>
      <p:ext uri="{BB962C8B-B14F-4D97-AF65-F5344CB8AC3E}">
        <p14:creationId xmlns:p14="http://schemas.microsoft.com/office/powerpoint/2010/main" val="3017279483"/>
      </p:ext>
    </p:extLst>
  </p:cSld>
  <p:clrMapOvr>
    <a:masterClrMapping/>
  </p:clrMapOvr>
  <p:transition spd="slow">
    <p:push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857250"/>
            <a:ext cx="9144000" cy="514350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703517" y="1129426"/>
            <a:ext cx="5328592" cy="400110"/>
          </a:xfrm>
          <a:prstGeom prst="rect">
            <a:avLst/>
          </a:prstGeom>
          <a:noFill/>
        </p:spPr>
        <p:txBody>
          <a:bodyPr wrap="square" rtlCol="0">
            <a:spAutoFit/>
          </a:bodyPr>
          <a:lstStyle/>
          <a:p>
            <a:r>
              <a:rPr lang="zh-CN" altLang="en-US" sz="2000" b="1" dirty="0">
                <a:latin typeface="华文行楷" pitchFamily="2" charset="-122"/>
                <a:ea typeface="华文行楷" pitchFamily="2" charset="-122"/>
              </a:rPr>
              <a:t>汉学家对中国古代文学的译介及其影响</a:t>
            </a:r>
          </a:p>
        </p:txBody>
      </p:sp>
      <p:sp>
        <p:nvSpPr>
          <p:cNvPr id="13" name="矩形 12"/>
          <p:cNvSpPr/>
          <p:nvPr/>
        </p:nvSpPr>
        <p:spPr>
          <a:xfrm>
            <a:off x="305730" y="1124744"/>
            <a:ext cx="377838" cy="36004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67544" y="1515168"/>
            <a:ext cx="8280920" cy="3970318"/>
          </a:xfrm>
          <a:prstGeom prst="rect">
            <a:avLst/>
          </a:prstGeom>
        </p:spPr>
        <p:txBody>
          <a:bodyPr wrap="square">
            <a:spAutoFit/>
          </a:bodyPr>
          <a:lstStyle/>
          <a:p>
            <a:pPr indent="457200" algn="just">
              <a:lnSpc>
                <a:spcPct val="150000"/>
              </a:lnSpc>
            </a:pPr>
            <a:r>
              <a:rPr lang="en-US" altLang="zh-CN" sz="1400" b="1" dirty="0"/>
              <a:t> 19</a:t>
            </a:r>
            <a:r>
              <a:rPr lang="zh-CN" altLang="zh-CN" sz="1400" b="1" dirty="0"/>
              <a:t>世纪开始，除传教士汉学家们出于传教需要，对儒家经典展开了译介和研究工作外，其它中国古代文学作品的德语译介也日渐兴盛。</a:t>
            </a:r>
            <a:endParaRPr lang="en-US" altLang="zh-CN" sz="1400" b="1" dirty="0"/>
          </a:p>
          <a:p>
            <a:pPr indent="457200" algn="just">
              <a:lnSpc>
                <a:spcPct val="150000"/>
              </a:lnSpc>
            </a:pPr>
            <a:r>
              <a:rPr lang="en-US" altLang="zh-CN" sz="1400" b="1" dirty="0"/>
              <a:t>1827</a:t>
            </a:r>
            <a:r>
              <a:rPr lang="zh-CN" altLang="zh-CN" sz="1400" b="1" dirty="0"/>
              <a:t>年歌德根据英国人汤姆斯翻译的《百美新咏图传》中收录的诗歌转译了《薛瑶瑛》《梅妃》《冯小怜》《开元宫人》四首；</a:t>
            </a:r>
            <a:endParaRPr lang="en-US" altLang="zh-CN" sz="1400" b="1" dirty="0"/>
          </a:p>
          <a:p>
            <a:pPr indent="457200" algn="just">
              <a:lnSpc>
                <a:spcPct val="150000"/>
              </a:lnSpc>
            </a:pPr>
            <a:r>
              <a:rPr lang="en-US" altLang="zh-CN" sz="1400" b="1" dirty="0"/>
              <a:t>1833-1864</a:t>
            </a:r>
            <a:r>
              <a:rPr lang="zh-CN" altLang="zh-CN" sz="1400" b="1" dirty="0"/>
              <a:t>年间出现了四个版本的《诗经》译本；</a:t>
            </a:r>
            <a:endParaRPr lang="en-US" altLang="zh-CN" sz="1400" b="1" dirty="0"/>
          </a:p>
          <a:p>
            <a:pPr indent="457200" algn="just">
              <a:lnSpc>
                <a:spcPct val="150000"/>
              </a:lnSpc>
            </a:pPr>
            <a:r>
              <a:rPr lang="en-US" altLang="zh-CN" sz="1400" b="1" dirty="0"/>
              <a:t>1852</a:t>
            </a:r>
            <a:r>
              <a:rPr lang="zh-CN" altLang="zh-CN" sz="1400" b="1" dirty="0"/>
              <a:t>年费兹曼最早在西方译介了《离骚》；</a:t>
            </a:r>
            <a:endParaRPr lang="en-US" altLang="zh-CN" sz="1400" b="1" dirty="0"/>
          </a:p>
          <a:p>
            <a:pPr indent="457200" algn="just">
              <a:lnSpc>
                <a:spcPct val="150000"/>
              </a:lnSpc>
            </a:pPr>
            <a:r>
              <a:rPr lang="en-US" altLang="zh-CN" sz="1400" b="1" dirty="0"/>
              <a:t>19</a:t>
            </a:r>
            <a:r>
              <a:rPr lang="zh-CN" altLang="zh-CN" sz="1400" b="1" dirty="0"/>
              <a:t>世纪</a:t>
            </a:r>
            <a:r>
              <a:rPr lang="en-US" altLang="zh-CN" sz="1400" b="1" dirty="0"/>
              <a:t>80</a:t>
            </a:r>
            <a:r>
              <a:rPr lang="zh-CN" altLang="zh-CN" sz="1400" b="1" dirty="0"/>
              <a:t>年代起，唐诗翻译和研究在德国也渐入佳境。</a:t>
            </a:r>
          </a:p>
          <a:p>
            <a:pPr indent="457200" algn="just">
              <a:lnSpc>
                <a:spcPct val="150000"/>
              </a:lnSpc>
            </a:pPr>
            <a:r>
              <a:rPr lang="en-US" altLang="zh-CN" sz="1400" b="1"/>
              <a:t>20</a:t>
            </a:r>
            <a:r>
              <a:rPr lang="zh-CN" altLang="zh-CN" sz="1400" b="1" dirty="0"/>
              <a:t>世纪初，李白、白居易、陶渊明等人的诗歌在德国极受推崇，到了</a:t>
            </a:r>
            <a:r>
              <a:rPr lang="en-US" altLang="zh-CN" sz="1400" b="1" dirty="0"/>
              <a:t>20</a:t>
            </a:r>
            <a:r>
              <a:rPr lang="zh-CN" altLang="zh-CN" sz="1400" b="1" dirty="0"/>
              <a:t>年代末，屈原、杜甫、韩愈的诗歌也纷纷被译介到德国，各种译本及研究著作层出不穷。</a:t>
            </a:r>
            <a:endParaRPr lang="en-US" altLang="zh-CN" sz="1400" b="1" dirty="0"/>
          </a:p>
          <a:p>
            <a:pPr indent="457200" algn="just">
              <a:lnSpc>
                <a:spcPct val="150000"/>
              </a:lnSpc>
            </a:pPr>
            <a:r>
              <a:rPr lang="zh-CN" altLang="zh-CN" sz="1400" b="1" dirty="0"/>
              <a:t>卫礼贤的《中德对照诗歌集》（</a:t>
            </a:r>
            <a:r>
              <a:rPr lang="en-US" altLang="zh-CN" sz="1400" b="1" dirty="0"/>
              <a:t>1922</a:t>
            </a:r>
            <a:r>
              <a:rPr lang="zh-CN" altLang="zh-CN" sz="1400" b="1" dirty="0"/>
              <a:t>）、佛尔克的《唐宋诗选》（</a:t>
            </a:r>
            <a:r>
              <a:rPr lang="en-US" altLang="zh-CN" sz="1400" b="1" dirty="0"/>
              <a:t>1929</a:t>
            </a:r>
            <a:r>
              <a:rPr lang="zh-CN" altLang="zh-CN" sz="1400" b="1" dirty="0"/>
              <a:t>）、孔好古的《天问》（</a:t>
            </a:r>
            <a:r>
              <a:rPr lang="en-US" altLang="zh-CN" sz="1400" b="1" dirty="0"/>
              <a:t>1931</a:t>
            </a:r>
            <a:r>
              <a:rPr lang="zh-CN" altLang="zh-CN" sz="1400" b="1" dirty="0"/>
              <a:t>）等，都在这一时期出现。元曲《灰阑记》德译本于</a:t>
            </a:r>
            <a:r>
              <a:rPr lang="en-US" altLang="zh-CN" sz="1400" b="1" dirty="0"/>
              <a:t>1926</a:t>
            </a:r>
            <a:r>
              <a:rPr lang="zh-CN" altLang="zh-CN" sz="1400" b="1" dirty="0"/>
              <a:t>年在佛尔克手中定型，叶乃度的《风赋》和《神女赋》译本也于</a:t>
            </a:r>
            <a:r>
              <a:rPr lang="en-US" altLang="zh-CN" sz="1400" b="1" dirty="0"/>
              <a:t>1926</a:t>
            </a:r>
            <a:r>
              <a:rPr lang="zh-CN" altLang="zh-CN" sz="1400" b="1" dirty="0"/>
              <a:t>—</a:t>
            </a:r>
            <a:r>
              <a:rPr lang="en-US" altLang="zh-CN" sz="1400" b="1" dirty="0"/>
              <a:t>1928</a:t>
            </a:r>
            <a:r>
              <a:rPr lang="zh-CN" altLang="zh-CN" sz="1400" b="1" dirty="0"/>
              <a:t>年间完成。</a:t>
            </a:r>
          </a:p>
        </p:txBody>
      </p:sp>
    </p:spTree>
    <p:extLst>
      <p:ext uri="{BB962C8B-B14F-4D97-AF65-F5344CB8AC3E}">
        <p14:creationId xmlns:p14="http://schemas.microsoft.com/office/powerpoint/2010/main" val="1226102457"/>
      </p:ext>
    </p:extLst>
  </p:cSld>
  <p:clrMapOvr>
    <a:masterClrMapping/>
  </p:clrMapOvr>
  <p:transition spd="slow">
    <p:push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Schedule</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学期题目</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484784"/>
            <a:ext cx="8496944" cy="4882554"/>
          </a:xfrm>
        </p:spPr>
        <p:txBody>
          <a:bodyPr>
            <a:noAutofit/>
          </a:bodyPr>
          <a:lstStyle/>
          <a:p>
            <a:pPr marL="0" indent="0">
              <a:buNone/>
            </a:pPr>
            <a:r>
              <a:rPr lang="de-DE" sz="1800" dirty="0">
                <a:latin typeface="Calibri" panose="020F0502020204030204" pitchFamily="34" charset="0"/>
                <a:ea typeface="SimSun" panose="02010600030101010101" pitchFamily="2" charset="-122"/>
                <a:cs typeface="Calibri" panose="020F0502020204030204" pitchFamily="34" charset="0"/>
              </a:rPr>
              <a:t>1 2.25 Organizational </a:t>
            </a:r>
            <a:r>
              <a:rPr lang="de-DE" sz="1800" dirty="0" err="1">
                <a:latin typeface="Calibri" panose="020F0502020204030204" pitchFamily="34" charset="0"/>
                <a:ea typeface="SimSun" panose="02010600030101010101" pitchFamily="2" charset="-122"/>
                <a:cs typeface="Calibri" panose="020F0502020204030204" pitchFamily="34" charset="0"/>
              </a:rPr>
              <a:t>things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intro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concept</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 „classic“</a:t>
            </a:r>
            <a:endParaRPr lang="de-DE" sz="1800" dirty="0">
              <a:latin typeface="Calibri" panose="020F0502020204030204" pitchFamily="34" charset="0"/>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2 3.4 </a:t>
            </a:r>
            <a:r>
              <a:rPr lang="de-DE" sz="1800" dirty="0" err="1">
                <a:latin typeface="Calibri" panose="020F0502020204030204" pitchFamily="34" charset="0"/>
                <a:ea typeface="SimSun" panose="02010600030101010101" pitchFamily="2" charset="-122"/>
                <a:cs typeface="Calibri" panose="020F0502020204030204" pitchFamily="34" charset="0"/>
              </a:rPr>
              <a:t>Canonization</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3 3.11 Early Translation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a:t>
            </a:r>
            <a:r>
              <a:rPr lang="de-DE" sz="1800" dirty="0" err="1">
                <a:latin typeface="Calibri" panose="020F0502020204030204" pitchFamily="34" charset="0"/>
                <a:ea typeface="SimSun" panose="02010600030101010101" pitchFamily="2" charset="-122"/>
                <a:cs typeface="Calibri" panose="020F0502020204030204" pitchFamily="34" charset="0"/>
              </a:rPr>
              <a:t>Literature</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4 3.18 Reception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Red</a:t>
            </a:r>
            <a:r>
              <a:rPr lang="de-DE" sz="1800" dirty="0">
                <a:latin typeface="Calibri" panose="020F0502020204030204" pitchFamily="34" charset="0"/>
                <a:ea typeface="SimSun" panose="02010600030101010101" pitchFamily="2" charset="-122"/>
                <a:cs typeface="Calibri" panose="020F0502020204030204" pitchFamily="34" charset="0"/>
              </a:rPr>
              <a:t> Chamber Dreams in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West</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5 3.25 </a:t>
            </a:r>
            <a:r>
              <a:rPr lang="de-DE" sz="1800" dirty="0" err="1">
                <a:latin typeface="Calibri" panose="020F0502020204030204" pitchFamily="34" charset="0"/>
                <a:ea typeface="SimSun" panose="02010600030101010101" pitchFamily="2" charset="-122"/>
                <a:cs typeface="Calibri" panose="020F0502020204030204" pitchFamily="34" charset="0"/>
              </a:rPr>
              <a:t>How</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make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people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read</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classics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again</a:t>
            </a:r>
            <a:r>
              <a:rPr lang="de-DE" sz="1800" dirty="0">
                <a:latin typeface="Calibri" panose="020F0502020204030204" pitchFamily="34" charset="0"/>
                <a:ea typeface="SimSun" panose="02010600030101010101" pitchFamily="2" charset="-122"/>
                <a:cs typeface="Calibri" panose="020F0502020204030204" pitchFamily="34" charset="0"/>
              </a:rPr>
              <a:t>?</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6 4.1 Western Classics in Chinese </a:t>
            </a:r>
            <a:r>
              <a:rPr lang="de-DE" sz="1800" dirty="0" err="1">
                <a:latin typeface="Calibri" panose="020F0502020204030204" pitchFamily="34" charset="0"/>
                <a:ea typeface="SimSun" panose="02010600030101010101" pitchFamily="2" charset="-122"/>
                <a:cs typeface="Calibri" panose="020F0502020204030204" pitchFamily="34" charset="0"/>
              </a:rPr>
              <a:t>clothes</a:t>
            </a:r>
            <a:r>
              <a:rPr lang="de-DE" sz="1800" dirty="0">
                <a:latin typeface="Calibri" panose="020F0502020204030204" pitchFamily="34" charset="0"/>
                <a:ea typeface="SimSun" panose="02010600030101010101" pitchFamily="2" charset="-122"/>
                <a:cs typeface="Calibri" panose="020F0502020204030204" pitchFamily="34" charset="0"/>
              </a:rPr>
              <a: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Utopian</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Literature</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7 4.8 </a:t>
            </a:r>
            <a:r>
              <a:rPr lang="de-DE" sz="1800" dirty="0" err="1">
                <a:latin typeface="Calibri" panose="020F0502020204030204" pitchFamily="34" charset="0"/>
                <a:ea typeface="SimSun" panose="02010600030101010101" pitchFamily="2" charset="-122"/>
                <a:cs typeface="Calibri" panose="020F0502020204030204" pitchFamily="34" charset="0"/>
              </a:rPr>
              <a:t>Attractiveness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Classics </a:t>
            </a:r>
            <a:r>
              <a:rPr lang="de-DE" sz="1800" dirty="0" err="1">
                <a:latin typeface="Calibri" panose="020F0502020204030204" pitchFamily="34" charset="0"/>
                <a:ea typeface="SimSun" panose="02010600030101010101" pitchFamily="2" charset="-122"/>
                <a:cs typeface="Calibri" panose="020F0502020204030204" pitchFamily="34" charset="0"/>
              </a:rPr>
              <a:t>as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part</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softpower</a:t>
            </a:r>
          </a:p>
          <a:p>
            <a:pPr marL="0" indent="0">
              <a:spcAft>
                <a:spcPts val="0"/>
              </a:spcAft>
              <a:buNone/>
            </a:pP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8 4.15 Chinese Classics in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the</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West: The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Example</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of</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Germany</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9 4.22 </a:t>
            </a:r>
            <a:r>
              <a:rPr lang="de-DE" sz="1800" dirty="0" err="1">
                <a:latin typeface="Calibri" panose="020F0502020204030204" pitchFamily="34" charset="0"/>
                <a:ea typeface="SimSun" panose="02010600030101010101" pitchFamily="2" charset="-122"/>
                <a:cs typeface="Calibri" panose="020F0502020204030204" pitchFamily="34" charset="0"/>
              </a:rPr>
              <a:t>Sinicization</a:t>
            </a:r>
            <a:r>
              <a:rPr lang="de-DE" sz="1800" dirty="0">
                <a:latin typeface="Calibri" panose="020F0502020204030204" pitchFamily="34" charset="0"/>
                <a:ea typeface="SimSun" panose="02010600030101010101" pitchFamily="2" charset="-122"/>
                <a:cs typeface="Calibri" panose="020F0502020204030204" pitchFamily="34" charset="0"/>
              </a:rPr>
              <a:t> – Politics </a:t>
            </a:r>
            <a:r>
              <a:rPr lang="de-DE" sz="1800" dirty="0" err="1">
                <a:latin typeface="Calibri" panose="020F0502020204030204" pitchFamily="34" charset="0"/>
                <a:ea typeface="SimSun" panose="02010600030101010101" pitchFamily="2" charset="-122"/>
                <a:cs typeface="Calibri" panose="020F0502020204030204" pitchFamily="34" charset="0"/>
              </a:rPr>
              <a:t>for</a:t>
            </a:r>
            <a:r>
              <a:rPr lang="de-DE" sz="1800" dirty="0">
                <a:latin typeface="Calibri" panose="020F0502020204030204" pitchFamily="34" charset="0"/>
                <a:ea typeface="SimSun" panose="02010600030101010101" pitchFamily="2" charset="-122"/>
                <a:cs typeface="Calibri" panose="020F0502020204030204" pitchFamily="34" charset="0"/>
              </a:rPr>
              <a:t> Cultural Export: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Chinese </a:t>
            </a:r>
            <a:r>
              <a:rPr lang="de-DE" sz="1800" dirty="0" err="1">
                <a:latin typeface="Calibri" panose="020F0502020204030204" pitchFamily="34" charset="0"/>
                <a:ea typeface="SimSun" panose="02010600030101010101" pitchFamily="2" charset="-122"/>
                <a:cs typeface="Calibri" panose="020F0502020204030204" pitchFamily="34" charset="0"/>
              </a:rPr>
              <a:t>classics</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10 4.29 Chinese Classics in World Lit. </a:t>
            </a:r>
            <a:r>
              <a:rPr lang="de-DE" sz="1800" dirty="0" err="1">
                <a:latin typeface="Calibri" panose="020F0502020204030204" pitchFamily="34" charset="0"/>
                <a:ea typeface="SimSun" panose="02010600030101010101" pitchFamily="2" charset="-122"/>
                <a:cs typeface="Calibri" panose="020F0502020204030204" pitchFamily="34" charset="0"/>
              </a:rPr>
              <a:t>Anthologies</a:t>
            </a:r>
            <a:r>
              <a:rPr lang="de-DE" sz="1800" dirty="0">
                <a:latin typeface="Calibri" panose="020F0502020204030204" pitchFamily="34" charset="0"/>
                <a:ea typeface="SimSun" panose="02010600030101010101" pitchFamily="2" charset="-122"/>
                <a:cs typeface="Calibri" panose="020F0502020204030204" pitchFamily="34" charset="0"/>
              </a:rPr>
              <a:t> and World </a:t>
            </a:r>
            <a:r>
              <a:rPr lang="de-DE" sz="1800" dirty="0" err="1">
                <a:latin typeface="Calibri" panose="020F0502020204030204" pitchFamily="34" charset="0"/>
                <a:ea typeface="SimSun" panose="02010600030101010101" pitchFamily="2" charset="-122"/>
                <a:cs typeface="Calibri" panose="020F0502020204030204" pitchFamily="34" charset="0"/>
              </a:rPr>
              <a:t>Literary</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History</a:t>
            </a:r>
            <a:r>
              <a:rPr lang="de-DE" sz="1800" dirty="0">
                <a:latin typeface="Calibri" panose="020F0502020204030204" pitchFamily="34" charset="0"/>
                <a:ea typeface="SimSun" panose="02010600030101010101" pitchFamily="2" charset="-122"/>
                <a:cs typeface="Calibri" panose="020F0502020204030204" pitchFamily="34" charset="0"/>
              </a:rPr>
              <a:t> Books</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11 5.6 Translation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Modern Classics: Mo Yan, </a:t>
            </a:r>
            <a:r>
              <a:rPr lang="de-DE" sz="1800" dirty="0" err="1">
                <a:latin typeface="Calibri" panose="020F0502020204030204" pitchFamily="34" charset="0"/>
                <a:ea typeface="SimSun" panose="02010600030101010101" pitchFamily="2" charset="-122"/>
                <a:cs typeface="Calibri" panose="020F0502020204030204" pitchFamily="34" charset="0"/>
              </a:rPr>
              <a:t>Yu</a:t>
            </a:r>
            <a:r>
              <a:rPr lang="de-DE" sz="1800" dirty="0">
                <a:latin typeface="Calibri" panose="020F0502020204030204" pitchFamily="34" charset="0"/>
                <a:ea typeface="SimSun" panose="02010600030101010101" pitchFamily="2" charset="-122"/>
                <a:cs typeface="Calibri" panose="020F0502020204030204" pitchFamily="34" charset="0"/>
              </a:rPr>
              <a:t> Hua, Liu </a:t>
            </a:r>
            <a:r>
              <a:rPr lang="de-DE" sz="1800" dirty="0" err="1">
                <a:latin typeface="Calibri" panose="020F0502020204030204" pitchFamily="34" charset="0"/>
                <a:ea typeface="SimSun" panose="02010600030101010101" pitchFamily="2" charset="-122"/>
                <a:cs typeface="Calibri" panose="020F0502020204030204" pitchFamily="34" charset="0"/>
              </a:rPr>
              <a:t>Cixin</a:t>
            </a:r>
            <a:r>
              <a:rPr lang="de-DE" sz="1800" dirty="0">
                <a:latin typeface="Calibri" panose="020F0502020204030204" pitchFamily="34" charset="0"/>
                <a:ea typeface="SimSun" panose="02010600030101010101" pitchFamily="2" charset="-122"/>
                <a:cs typeface="Calibri" panose="020F0502020204030204" pitchFamily="34" charset="0"/>
              </a:rPr>
              <a:t> etc.</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12 5.13 Chinese Classics on Overseas </a:t>
            </a:r>
            <a:r>
              <a:rPr lang="de-DE" sz="1800" dirty="0" err="1">
                <a:latin typeface="Calibri" panose="020F0502020204030204" pitchFamily="34" charset="0"/>
                <a:ea typeface="SimSun" panose="02010600030101010101" pitchFamily="2" charset="-122"/>
                <a:cs typeface="Calibri" panose="020F0502020204030204" pitchFamily="34" charset="0"/>
              </a:rPr>
              <a:t>Bookfairs</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13 5.20 Cinema Movie </a:t>
            </a:r>
            <a:r>
              <a:rPr lang="de-DE" sz="1800" dirty="0" err="1">
                <a:latin typeface="Calibri" panose="020F0502020204030204" pitchFamily="34" charset="0"/>
                <a:ea typeface="SimSun" panose="02010600030101010101" pitchFamily="2" charset="-122"/>
                <a:cs typeface="Calibri" panose="020F0502020204030204" pitchFamily="34" charset="0"/>
              </a:rPr>
              <a:t>Adaptions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Classics</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14 5.27 </a:t>
            </a:r>
            <a:r>
              <a:rPr lang="de-DE" sz="1800" dirty="0" err="1">
                <a:latin typeface="Calibri" panose="020F0502020204030204" pitchFamily="34" charset="0"/>
                <a:ea typeface="SimSun" panose="02010600030101010101" pitchFamily="2" charset="-122"/>
                <a:cs typeface="Calibri" panose="020F0502020204030204" pitchFamily="34" charset="0"/>
              </a:rPr>
              <a:t>Lessons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learn</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from</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Classics: Integration </a:t>
            </a:r>
            <a:r>
              <a:rPr lang="de-DE" sz="1800" dirty="0" err="1">
                <a:latin typeface="Calibri" panose="020F0502020204030204" pitchFamily="34" charset="0"/>
                <a:ea typeface="SimSun" panose="02010600030101010101" pitchFamily="2" charset="-122"/>
                <a:cs typeface="Calibri" panose="020F0502020204030204" pitchFamily="34" charset="0"/>
              </a:rPr>
              <a:t>or</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Sharpening</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Cultural Profile?</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15 6.3 Final </a:t>
            </a:r>
            <a:r>
              <a:rPr lang="de-DE" sz="1800" dirty="0" err="1">
                <a:latin typeface="Calibri" panose="020F0502020204030204" pitchFamily="34" charset="0"/>
                <a:ea typeface="SimSun" panose="02010600030101010101" pitchFamily="2" charset="-122"/>
                <a:cs typeface="Calibri" panose="020F0502020204030204" pitchFamily="34" charset="0"/>
              </a:rPr>
              <a:t>Discussion</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16 6.10 Final </a:t>
            </a:r>
            <a:r>
              <a:rPr lang="de-DE" sz="1800" dirty="0" err="1">
                <a:latin typeface="Calibri" panose="020F0502020204030204" pitchFamily="34" charset="0"/>
                <a:ea typeface="SimSun" panose="02010600030101010101" pitchFamily="2" charset="-122"/>
                <a:cs typeface="Calibri" panose="020F0502020204030204" pitchFamily="34" charset="0"/>
              </a:rPr>
              <a:t>Exam</a:t>
            </a:r>
            <a:endParaRPr lang="de-DE" sz="18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623590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857250"/>
            <a:ext cx="9144000" cy="514350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图文框 3"/>
          <p:cNvSpPr/>
          <p:nvPr/>
        </p:nvSpPr>
        <p:spPr>
          <a:xfrm>
            <a:off x="827584" y="1196752"/>
            <a:ext cx="3096344" cy="3960440"/>
          </a:xfrm>
          <a:prstGeom prst="frame">
            <a:avLst>
              <a:gd name="adj1" fmla="val 3482"/>
            </a:avLst>
          </a:prstGeom>
          <a:solidFill>
            <a:srgbClr val="2C3F46"/>
          </a:solidFill>
          <a:ln>
            <a:noFill/>
          </a:ln>
          <a:effectLst>
            <a:outerShdw blurRad="63500" dist="50800" dir="2052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矩形 8"/>
          <p:cNvSpPr/>
          <p:nvPr/>
        </p:nvSpPr>
        <p:spPr>
          <a:xfrm>
            <a:off x="827584" y="2529192"/>
            <a:ext cx="2196000" cy="2628000"/>
          </a:xfrm>
          <a:custGeom>
            <a:avLst/>
            <a:gdLst/>
            <a:ahLst/>
            <a:cxnLst/>
            <a:rect l="l" t="t" r="r" b="b"/>
            <a:pathLst>
              <a:path w="2232248" h="2704331">
                <a:moveTo>
                  <a:pt x="0" y="0"/>
                </a:moveTo>
                <a:lnTo>
                  <a:pt x="107815" y="0"/>
                </a:lnTo>
                <a:lnTo>
                  <a:pt x="107815" y="2596516"/>
                </a:lnTo>
                <a:lnTo>
                  <a:pt x="2232248" y="2596516"/>
                </a:lnTo>
                <a:lnTo>
                  <a:pt x="2232248" y="2704331"/>
                </a:lnTo>
                <a:lnTo>
                  <a:pt x="0" y="2704331"/>
                </a:lnTo>
                <a:close/>
              </a:path>
            </a:pathLst>
          </a:cu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788024" y="1412777"/>
            <a:ext cx="3744416" cy="3368871"/>
          </a:xfrm>
          <a:prstGeom prst="rect">
            <a:avLst/>
          </a:prstGeom>
          <a:noFill/>
        </p:spPr>
        <p:txBody>
          <a:bodyPr wrap="square" rtlCol="0">
            <a:spAutoFit/>
          </a:bodyPr>
          <a:lstStyle/>
          <a:p>
            <a:pPr algn="just">
              <a:lnSpc>
                <a:spcPct val="150000"/>
              </a:lnSpc>
            </a:pPr>
            <a:r>
              <a:rPr lang="en-US" altLang="zh-CN" b="1" dirty="0"/>
              <a:t>20</a:t>
            </a:r>
            <a:r>
              <a:rPr lang="zh-CN" altLang="zh-CN" b="1" dirty="0"/>
              <a:t>世纪</a:t>
            </a:r>
            <a:r>
              <a:rPr lang="en-US" altLang="zh-CN" b="1" dirty="0"/>
              <a:t>20</a:t>
            </a:r>
            <a:r>
              <a:rPr lang="zh-CN" altLang="zh-CN" b="1" dirty="0"/>
              <a:t>年代起，德国最优秀的翻译家之一弗朗兹</a:t>
            </a:r>
            <a:r>
              <a:rPr lang="en-US" altLang="zh-CN" b="1" dirty="0"/>
              <a:t>.</a:t>
            </a:r>
            <a:r>
              <a:rPr lang="zh-CN" altLang="zh-CN" b="1" dirty="0"/>
              <a:t>库恩毅然投入了他的汉德译介生涯，从唐传奇到白话小说、从短篇小说集和长篇名著，库恩的翻译作品几乎囊括了中国古代小说的所有样式。一段时期内，德国人对中国的认识是从库恩的笔下获得的。</a:t>
            </a:r>
            <a:endParaRPr lang="zh-CN" altLang="en-US" b="1" dirty="0"/>
          </a:p>
        </p:txBody>
      </p:sp>
      <p:sp>
        <p:nvSpPr>
          <p:cNvPr id="20" name="矩形 19"/>
          <p:cNvSpPr/>
          <p:nvPr/>
        </p:nvSpPr>
        <p:spPr>
          <a:xfrm>
            <a:off x="8316416" y="5368570"/>
            <a:ext cx="180020" cy="148662"/>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340769"/>
            <a:ext cx="2808312" cy="3600399"/>
          </a:xfrm>
          <a:prstGeom prst="rect">
            <a:avLst/>
          </a:prstGeom>
          <a:ln>
            <a:noFill/>
          </a:ln>
          <a:effectLst>
            <a:softEdge rad="112500"/>
          </a:effectLst>
        </p:spPr>
      </p:pic>
    </p:spTree>
    <p:extLst>
      <p:ext uri="{BB962C8B-B14F-4D97-AF65-F5344CB8AC3E}">
        <p14:creationId xmlns:p14="http://schemas.microsoft.com/office/powerpoint/2010/main" val="198856136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857250"/>
            <a:ext cx="9144000" cy="514350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TextBox 11"/>
          <p:cNvSpPr txBox="1"/>
          <p:nvPr/>
        </p:nvSpPr>
        <p:spPr>
          <a:xfrm>
            <a:off x="755576" y="1052736"/>
            <a:ext cx="7272808" cy="4579780"/>
          </a:xfrm>
          <a:prstGeom prst="rect">
            <a:avLst/>
          </a:prstGeom>
          <a:noFill/>
        </p:spPr>
        <p:txBody>
          <a:bodyPr wrap="square" rtlCol="0">
            <a:spAutoFit/>
          </a:bodyPr>
          <a:lstStyle/>
          <a:p>
            <a:pPr indent="457200" algn="just">
              <a:lnSpc>
                <a:spcPct val="150000"/>
              </a:lnSpc>
            </a:pPr>
            <a:r>
              <a:rPr lang="en-US" altLang="zh-CN" sz="1400" b="1" dirty="0"/>
              <a:t>1919</a:t>
            </a:r>
            <a:r>
              <a:rPr lang="zh-CN" altLang="zh-CN" sz="1400" b="1" dirty="0"/>
              <a:t>年库恩的翻译处女作《卖油郎与花皇后》（《醒世恒言》）发表，标志着他正式走上了文学翻译的道路。</a:t>
            </a:r>
          </a:p>
          <a:p>
            <a:pPr indent="457200" algn="just">
              <a:lnSpc>
                <a:spcPct val="150000"/>
              </a:lnSpc>
            </a:pPr>
            <a:r>
              <a:rPr lang="en-US" altLang="zh-CN" sz="1400" b="1" dirty="0"/>
              <a:t>1926</a:t>
            </a:r>
            <a:r>
              <a:rPr lang="zh-CN" altLang="zh-CN" sz="1400" b="1" dirty="0"/>
              <a:t>年，库恩翻译了《好逑传》并以《水冰心与铁中玉》为名出版。同年，选取《今古奇观》中三篇故事译介并发表。</a:t>
            </a:r>
          </a:p>
          <a:p>
            <a:pPr indent="457200" algn="just">
              <a:lnSpc>
                <a:spcPct val="150000"/>
              </a:lnSpc>
            </a:pPr>
            <a:r>
              <a:rPr lang="en-US" altLang="zh-CN" sz="1400" b="1" dirty="0"/>
              <a:t>1926</a:t>
            </a:r>
            <a:r>
              <a:rPr lang="zh-CN" altLang="zh-CN" sz="1400" b="1" dirty="0"/>
              <a:t>年</a:t>
            </a:r>
            <a:r>
              <a:rPr lang="en-US" altLang="zh-CN" sz="1400" b="1" dirty="0"/>
              <a:t>8</a:t>
            </a:r>
            <a:r>
              <a:rPr lang="zh-CN" altLang="zh-CN" sz="1400" b="1" dirty="0"/>
              <a:t>月，库恩着手翻译《金瓶梅》，这是库恩翻译的第一部长篇小说，标志着他的翻译进入了成熟时期。该书</a:t>
            </a:r>
            <a:r>
              <a:rPr lang="en-US" altLang="zh-CN" sz="1400" b="1" dirty="0"/>
              <a:t>1930</a:t>
            </a:r>
            <a:r>
              <a:rPr lang="zh-CN" altLang="zh-CN" sz="1400" b="1" dirty="0"/>
              <a:t>年出版，引起了极大轰动，库恩因此被他的家乡萨克森授予＂莱辛＂文学奖。</a:t>
            </a:r>
          </a:p>
          <a:p>
            <a:pPr indent="457200" algn="just">
              <a:lnSpc>
                <a:spcPct val="150000"/>
              </a:lnSpc>
            </a:pPr>
            <a:r>
              <a:rPr lang="zh-CN" altLang="zh-CN" sz="1400" b="1" dirty="0"/>
              <a:t>库恩最伟大的译作都集中在</a:t>
            </a:r>
            <a:r>
              <a:rPr lang="en-US" altLang="zh-CN" sz="1400" b="1" dirty="0"/>
              <a:t>1932</a:t>
            </a:r>
            <a:r>
              <a:rPr lang="zh-CN" altLang="zh-CN" sz="1400" b="1" dirty="0"/>
              <a:t>—</a:t>
            </a:r>
            <a:r>
              <a:rPr lang="en-US" altLang="zh-CN" sz="1400" b="1" dirty="0"/>
              <a:t>1940</a:t>
            </a:r>
            <a:r>
              <a:rPr lang="zh-CN" altLang="zh-CN" sz="1400" b="1" dirty="0"/>
              <a:t>年间，包括《红楼梦》（</a:t>
            </a:r>
            <a:r>
              <a:rPr lang="en-US" altLang="zh-CN" sz="1400" b="1" dirty="0"/>
              <a:t>1932</a:t>
            </a:r>
            <a:r>
              <a:rPr lang="zh-CN" altLang="zh-CN" sz="1400" b="1" dirty="0"/>
              <a:t>），《水浒传》（</a:t>
            </a:r>
            <a:r>
              <a:rPr lang="en-US" altLang="zh-CN" sz="1400" b="1" dirty="0"/>
              <a:t>1934</a:t>
            </a:r>
            <a:r>
              <a:rPr lang="zh-CN" altLang="zh-CN" sz="1400" b="1" dirty="0"/>
              <a:t>）、《玉蜻蜓演义》（</a:t>
            </a:r>
            <a:r>
              <a:rPr lang="en-US" altLang="zh-CN" sz="1400" b="1" dirty="0"/>
              <a:t>1936</a:t>
            </a:r>
            <a:r>
              <a:rPr lang="zh-CN" altLang="zh-CN" sz="1400" b="1" dirty="0"/>
              <a:t>）、《隔帘花影》和《十二楼》中的四则故事（</a:t>
            </a:r>
            <a:r>
              <a:rPr lang="en-US" altLang="zh-CN" sz="1400" b="1" dirty="0"/>
              <a:t>1939</a:t>
            </a:r>
            <a:r>
              <a:rPr lang="zh-CN" altLang="zh-CN" sz="1400" b="1" dirty="0"/>
              <a:t>）、《三国演义》节译（</a:t>
            </a:r>
            <a:r>
              <a:rPr lang="en-US" altLang="zh-CN" sz="1400" b="1" dirty="0"/>
              <a:t>1940</a:t>
            </a:r>
            <a:r>
              <a:rPr lang="zh-CN" altLang="zh-CN" sz="1400" b="1" dirty="0"/>
              <a:t>）等，大多是明清小说。</a:t>
            </a:r>
          </a:p>
          <a:p>
            <a:pPr indent="457200" algn="just">
              <a:lnSpc>
                <a:spcPct val="150000"/>
              </a:lnSpc>
            </a:pPr>
            <a:r>
              <a:rPr lang="zh-CN" altLang="zh-CN" sz="1400" b="1" dirty="0"/>
              <a:t>第二次世界大战，库恩的身体遭受重创，翻译工作也被迫停止。战后，库恩的译介范围有所拓宽，译作主要有唐传奇《昆仑奴》、《李娃传》、《刘无双传》、明清短篇小说《今古奇观》和《十二楼》中篇章、明清长篇小说《儿女英雄传》、《肉蒲团》等，不再拘泥于名著。</a:t>
            </a:r>
          </a:p>
        </p:txBody>
      </p:sp>
      <p:sp>
        <p:nvSpPr>
          <p:cNvPr id="20" name="矩形 19"/>
          <p:cNvSpPr/>
          <p:nvPr/>
        </p:nvSpPr>
        <p:spPr>
          <a:xfrm>
            <a:off x="8316416" y="5368570"/>
            <a:ext cx="180020" cy="148662"/>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2622997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 y="906458"/>
            <a:ext cx="9144000" cy="514350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484" y="1124744"/>
            <a:ext cx="2809068" cy="5143500"/>
          </a:xfrm>
          <a:prstGeom prst="rect">
            <a:avLst/>
          </a:prstGeom>
        </p:spPr>
      </p:pic>
      <p:cxnSp>
        <p:nvCxnSpPr>
          <p:cNvPr id="3" name="line01" hidden="1"/>
          <p:cNvCxnSpPr/>
          <p:nvPr/>
        </p:nvCxnSpPr>
        <p:spPr>
          <a:xfrm>
            <a:off x="0" y="403593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2" name="line01" hidden="1"/>
          <p:cNvCxnSpPr/>
          <p:nvPr/>
        </p:nvCxnSpPr>
        <p:spPr>
          <a:xfrm>
            <a:off x="5650992" y="85725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2" y="857252"/>
            <a:ext cx="2912145" cy="3158459"/>
          </a:xfrm>
          <a:custGeom>
            <a:avLst/>
            <a:gdLst/>
            <a:ahLst/>
            <a:cxnLst/>
            <a:rect l="l" t="t" r="r" b="b"/>
            <a:pathLst>
              <a:path w="2912145" h="3158459">
                <a:moveTo>
                  <a:pt x="0" y="0"/>
                </a:moveTo>
                <a:lnTo>
                  <a:pt x="2912145" y="0"/>
                </a:lnTo>
                <a:cubicBezTo>
                  <a:pt x="2867581" y="1642740"/>
                  <a:pt x="1609124" y="2982736"/>
                  <a:pt x="0" y="3158459"/>
                </a:cubicBezTo>
                <a:close/>
              </a:path>
            </a:pathLst>
          </a:cu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83768" y="1844825"/>
            <a:ext cx="5742384" cy="3368871"/>
          </a:xfrm>
          <a:prstGeom prst="rect">
            <a:avLst/>
          </a:prstGeom>
        </p:spPr>
        <p:txBody>
          <a:bodyPr wrap="square">
            <a:spAutoFit/>
          </a:bodyPr>
          <a:lstStyle/>
          <a:p>
            <a:pPr indent="457200">
              <a:lnSpc>
                <a:spcPct val="150000"/>
              </a:lnSpc>
            </a:pPr>
            <a:r>
              <a:rPr lang="zh-CN" altLang="zh-CN" b="1" dirty="0"/>
              <a:t>影响</a:t>
            </a:r>
          </a:p>
          <a:p>
            <a:pPr indent="457200">
              <a:lnSpc>
                <a:spcPct val="150000"/>
              </a:lnSpc>
            </a:pPr>
            <a:r>
              <a:rPr lang="zh-CN" altLang="zh-CN" b="1" dirty="0"/>
              <a:t>中国古代文学作品被译为德文后，对德国文学、戏剧、音乐等艺术形式都产生了极大的影响。歌德、黑塞等德国文学巨擘在中国诗歌和小说的影响下，写下了许多不朽的名篇；世界戏剧王大表演体系之一的创始人布莱希特以元杂剧为题材，创作了脸炙人口的佳作；作曲家马勒根据中国诗歌的德译本创作的交响乐《大地之歌》成为诗乐结合的完美典范。</a:t>
            </a:r>
          </a:p>
        </p:txBody>
      </p:sp>
    </p:spTree>
    <p:extLst>
      <p:ext uri="{BB962C8B-B14F-4D97-AF65-F5344CB8AC3E}">
        <p14:creationId xmlns:p14="http://schemas.microsoft.com/office/powerpoint/2010/main" val="2395970593"/>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 y="548680"/>
            <a:ext cx="9144000" cy="514350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484" y="1124744"/>
            <a:ext cx="2809068" cy="5143500"/>
          </a:xfrm>
          <a:prstGeom prst="rect">
            <a:avLst/>
          </a:prstGeom>
        </p:spPr>
      </p:pic>
      <p:cxnSp>
        <p:nvCxnSpPr>
          <p:cNvPr id="3" name="line01" hidden="1"/>
          <p:cNvCxnSpPr/>
          <p:nvPr/>
        </p:nvCxnSpPr>
        <p:spPr>
          <a:xfrm>
            <a:off x="0" y="403593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2" name="line01" hidden="1"/>
          <p:cNvCxnSpPr/>
          <p:nvPr/>
        </p:nvCxnSpPr>
        <p:spPr>
          <a:xfrm>
            <a:off x="5650992" y="85725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2" y="857252"/>
            <a:ext cx="2912145" cy="3158459"/>
          </a:xfrm>
          <a:custGeom>
            <a:avLst/>
            <a:gdLst/>
            <a:ahLst/>
            <a:cxnLst/>
            <a:rect l="l" t="t" r="r" b="b"/>
            <a:pathLst>
              <a:path w="2912145" h="3158459">
                <a:moveTo>
                  <a:pt x="0" y="0"/>
                </a:moveTo>
                <a:lnTo>
                  <a:pt x="2912145" y="0"/>
                </a:lnTo>
                <a:cubicBezTo>
                  <a:pt x="2867581" y="1642740"/>
                  <a:pt x="1609124" y="2982736"/>
                  <a:pt x="0" y="3158459"/>
                </a:cubicBezTo>
                <a:close/>
              </a:path>
            </a:pathLst>
          </a:cu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555776" y="1916833"/>
            <a:ext cx="5742384" cy="2169825"/>
          </a:xfrm>
          <a:prstGeom prst="rect">
            <a:avLst/>
          </a:prstGeom>
        </p:spPr>
        <p:txBody>
          <a:bodyPr wrap="square">
            <a:spAutoFit/>
          </a:bodyPr>
          <a:lstStyle/>
          <a:p>
            <a:pPr indent="457200">
              <a:lnSpc>
                <a:spcPct val="150000"/>
              </a:lnSpc>
            </a:pPr>
            <a:r>
              <a:rPr lang="zh-CN" altLang="en-US" b="1" dirty="0"/>
              <a:t>参考文献</a:t>
            </a:r>
            <a:endParaRPr lang="en-US" altLang="zh-CN" b="1" dirty="0"/>
          </a:p>
          <a:p>
            <a:pPr indent="457200">
              <a:lnSpc>
                <a:spcPct val="150000"/>
              </a:lnSpc>
            </a:pPr>
            <a:r>
              <a:rPr lang="en-US" altLang="zh-CN" b="1" dirty="0"/>
              <a:t>[1]</a:t>
            </a:r>
            <a:r>
              <a:rPr lang="zh-CN" altLang="en-US" b="1" dirty="0"/>
              <a:t>金蕊</a:t>
            </a:r>
            <a:r>
              <a:rPr lang="en-US" altLang="zh-CN" b="1" dirty="0"/>
              <a:t>. </a:t>
            </a:r>
            <a:r>
              <a:rPr lang="zh-CN" altLang="en-US" b="1" dirty="0"/>
              <a:t>德国汉学的变迁与汉学家群体的更替</a:t>
            </a:r>
            <a:r>
              <a:rPr lang="en-US" altLang="zh-CN" b="1" dirty="0"/>
              <a:t>[D].</a:t>
            </a:r>
            <a:r>
              <a:rPr lang="zh-CN" altLang="en-US" b="1" dirty="0"/>
              <a:t>武汉大学</a:t>
            </a:r>
            <a:r>
              <a:rPr lang="en-US" altLang="zh-CN" b="1" dirty="0"/>
              <a:t>,2016.</a:t>
            </a:r>
          </a:p>
          <a:p>
            <a:pPr indent="457200">
              <a:lnSpc>
                <a:spcPct val="150000"/>
              </a:lnSpc>
            </a:pPr>
            <a:r>
              <a:rPr lang="en-US" altLang="zh-CN" b="1" dirty="0"/>
              <a:t>[2]</a:t>
            </a:r>
            <a:r>
              <a:rPr lang="zh-CN" altLang="en-US" b="1" dirty="0"/>
              <a:t>张玉</a:t>
            </a:r>
            <a:r>
              <a:rPr lang="en-US" altLang="zh-CN" b="1" dirty="0"/>
              <a:t>. </a:t>
            </a:r>
            <a:r>
              <a:rPr lang="zh-CN" altLang="en-US" b="1" dirty="0"/>
              <a:t>论德国汉学家顾彬的中国古典文学研究</a:t>
            </a:r>
            <a:r>
              <a:rPr lang="en-US" altLang="zh-CN" b="1" dirty="0"/>
              <a:t>[D].</a:t>
            </a:r>
            <a:r>
              <a:rPr lang="zh-CN" altLang="en-US" b="1" dirty="0"/>
              <a:t>华中师范大学</a:t>
            </a:r>
            <a:r>
              <a:rPr lang="en-US" altLang="zh-CN" b="1" dirty="0"/>
              <a:t>,2016.</a:t>
            </a:r>
          </a:p>
        </p:txBody>
      </p:sp>
    </p:spTree>
    <p:extLst>
      <p:ext uri="{BB962C8B-B14F-4D97-AF65-F5344CB8AC3E}">
        <p14:creationId xmlns:p14="http://schemas.microsoft.com/office/powerpoint/2010/main" val="639350366"/>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59543"/>
            <a:ext cx="3529520" cy="5164038"/>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矩形 2"/>
          <p:cNvSpPr/>
          <p:nvPr/>
        </p:nvSpPr>
        <p:spPr>
          <a:xfrm>
            <a:off x="3529520" y="857250"/>
            <a:ext cx="5650992" cy="5143500"/>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18000">
                <a:solidFill>
                  <a:schemeClr val="accent2">
                    <a:satMod val="140000"/>
                  </a:schemeClr>
                </a:solidFill>
                <a:prstDash val="solid"/>
                <a:miter lim="800000"/>
              </a:ln>
              <a:solidFill>
                <a:srgbClr val="D3CDB7"/>
              </a:solidFill>
              <a:effectLst>
                <a:outerShdw blurRad="25500" dist="23000" dir="7020000" algn="tl">
                  <a:srgbClr val="000000">
                    <a:alpha val="50000"/>
                  </a:srgbClr>
                </a:outerShdw>
              </a:effectLst>
            </a:endParaRPr>
          </a:p>
        </p:txBody>
      </p:sp>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colorTemperature colorTemp="10375"/>
                    </a14:imgEffect>
                    <a14:imgEffect>
                      <a14:saturation sat="58000"/>
                    </a14:imgEffect>
                  </a14:imgLayer>
                </a14:imgProps>
              </a:ext>
              <a:ext uri="{28A0092B-C50C-407E-A947-70E740481C1C}">
                <a14:useLocalDpi xmlns:a14="http://schemas.microsoft.com/office/drawing/2010/main" val="0"/>
              </a:ext>
            </a:extLst>
          </a:blip>
          <a:stretch>
            <a:fillRect/>
          </a:stretch>
        </p:blipFill>
        <p:spPr>
          <a:xfrm>
            <a:off x="2065274" y="1381394"/>
            <a:ext cx="2794758" cy="3991822"/>
          </a:xfrm>
          <a:prstGeom prst="rect">
            <a:avLst/>
          </a:prstGeom>
        </p:spPr>
      </p:pic>
      <p:sp>
        <p:nvSpPr>
          <p:cNvPr id="16" name="TextBox 15"/>
          <p:cNvSpPr txBox="1"/>
          <p:nvPr/>
        </p:nvSpPr>
        <p:spPr>
          <a:xfrm>
            <a:off x="2159224" y="2445410"/>
            <a:ext cx="553998" cy="2135718"/>
          </a:xfrm>
          <a:prstGeom prst="rect">
            <a:avLst/>
          </a:prstGeom>
          <a:noFill/>
          <a:ln>
            <a:noFill/>
          </a:ln>
        </p:spPr>
        <p:txBody>
          <a:bodyPr vert="eaVert" wrap="square" rtlCol="0">
            <a:spAutoFit/>
          </a:bodyPr>
          <a:lstStyle/>
          <a:p>
            <a:r>
              <a:rPr lang="zh-CN" altLang="en-US" sz="2400" dirty="0">
                <a:solidFill>
                  <a:srgbClr val="2C3F46"/>
                </a:solidFill>
              </a:rPr>
              <a:t>感谢倾听</a:t>
            </a:r>
          </a:p>
        </p:txBody>
      </p:sp>
      <p:sp>
        <p:nvSpPr>
          <p:cNvPr id="19" name="矩形 18"/>
          <p:cNvSpPr/>
          <p:nvPr/>
        </p:nvSpPr>
        <p:spPr>
          <a:xfrm>
            <a:off x="2217222" y="2420888"/>
            <a:ext cx="410562" cy="1408802"/>
          </a:xfrm>
          <a:prstGeom prst="rect">
            <a:avLst/>
          </a:prstGeom>
          <a:noFill/>
          <a:ln w="3175">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F46"/>
              </a:solidFill>
            </a:endParaRPr>
          </a:p>
        </p:txBody>
      </p:sp>
      <p:sp>
        <p:nvSpPr>
          <p:cNvPr id="21" name="矩形 20"/>
          <p:cNvSpPr/>
          <p:nvPr/>
        </p:nvSpPr>
        <p:spPr>
          <a:xfrm>
            <a:off x="1716433" y="2424672"/>
            <a:ext cx="410562" cy="356256"/>
          </a:xfrm>
          <a:prstGeom prst="rect">
            <a:avLst/>
          </a:prstGeom>
          <a:noFill/>
          <a:ln w="3175">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F46"/>
              </a:solidFill>
            </a:endParaRPr>
          </a:p>
        </p:txBody>
      </p:sp>
      <p:cxnSp>
        <p:nvCxnSpPr>
          <p:cNvPr id="8" name="line01" hidden="1"/>
          <p:cNvCxnSpPr/>
          <p:nvPr/>
        </p:nvCxnSpPr>
        <p:spPr>
          <a:xfrm>
            <a:off x="3493008" y="836712"/>
            <a:ext cx="0" cy="5164038"/>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9" name="line01" hidden="1"/>
          <p:cNvCxnSpPr/>
          <p:nvPr/>
        </p:nvCxnSpPr>
        <p:spPr>
          <a:xfrm>
            <a:off x="-756592" y="2809374"/>
            <a:ext cx="9144000"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41738" y="2420888"/>
            <a:ext cx="553998" cy="576064"/>
          </a:xfrm>
          <a:prstGeom prst="rect">
            <a:avLst/>
          </a:prstGeom>
          <a:noFill/>
          <a:ln>
            <a:noFill/>
          </a:ln>
        </p:spPr>
        <p:txBody>
          <a:bodyPr vert="eaVert" wrap="square" rtlCol="0">
            <a:spAutoFit/>
          </a:bodyPr>
          <a:lstStyle/>
          <a:p>
            <a:r>
              <a:rPr lang="zh-CN" altLang="en-US" sz="2400" dirty="0">
                <a:solidFill>
                  <a:srgbClr val="2C3F46"/>
                </a:solidFill>
              </a:rPr>
              <a:t>终</a:t>
            </a:r>
          </a:p>
        </p:txBody>
      </p:sp>
    </p:spTree>
    <p:extLst>
      <p:ext uri="{BB962C8B-B14F-4D97-AF65-F5344CB8AC3E}">
        <p14:creationId xmlns:p14="http://schemas.microsoft.com/office/powerpoint/2010/main" val="3642807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467544" y="332656"/>
            <a:ext cx="8208912" cy="6001643"/>
          </a:xfrm>
          <a:prstGeom prst="rect">
            <a:avLst/>
          </a:prstGeom>
          <a:noFill/>
        </p:spPr>
        <p:txBody>
          <a:bodyPr wrap="square" rtlCol="0">
            <a:spAutoFit/>
          </a:bodyPr>
          <a:lstStyle/>
          <a:p>
            <a:r>
              <a:rPr lang="en-GB" sz="3200" dirty="0">
                <a:latin typeface="+mj-lt"/>
              </a:rPr>
              <a:t>Example from Germany:</a:t>
            </a:r>
          </a:p>
          <a:p>
            <a:endParaRPr lang="en-GB" sz="3200" dirty="0">
              <a:latin typeface="+mj-lt"/>
            </a:endParaRPr>
          </a:p>
          <a:p>
            <a:r>
              <a:rPr lang="en-GB" sz="3200" dirty="0">
                <a:effectLst/>
                <a:latin typeface="+mj-lt"/>
                <a:ea typeface="SimSun" panose="02010600030101010101" pitchFamily="2" charset="-122"/>
              </a:rPr>
              <a:t>In Germany, non-German literature accounts for 12,5% of literature, but Chinese literature only for 0,3% of literature. </a:t>
            </a:r>
          </a:p>
          <a:p>
            <a:endParaRPr lang="en-GB" sz="3200" dirty="0">
              <a:latin typeface="+mj-lt"/>
              <a:ea typeface="SimSun" panose="02010600030101010101" pitchFamily="2" charset="-122"/>
            </a:endParaRPr>
          </a:p>
          <a:p>
            <a:r>
              <a:rPr lang="en-GB" sz="3200" dirty="0">
                <a:latin typeface="+mj-lt"/>
              </a:rPr>
              <a:t>Since its start in 2009, the “Translators’ Workshop” has doubled the number of Chinese books published in German annually:</a:t>
            </a:r>
          </a:p>
          <a:p>
            <a:r>
              <a:rPr lang="en-GB" sz="3200" dirty="0">
                <a:effectLst/>
                <a:latin typeface="+mj-lt"/>
                <a:ea typeface="SimSun" panose="02010600030101010101" pitchFamily="2" charset="-122"/>
              </a:rPr>
              <a:t>Before we had 11 Chinese literary books per year being translated into German. </a:t>
            </a:r>
            <a:r>
              <a:rPr lang="de-DE" sz="3200" dirty="0" err="1">
                <a:effectLst/>
                <a:latin typeface="+mj-lt"/>
                <a:ea typeface="SimSun" panose="02010600030101010101" pitchFamily="2" charset="-122"/>
              </a:rPr>
              <a:t>With</a:t>
            </a:r>
            <a:r>
              <a:rPr lang="de-DE" sz="3200" dirty="0">
                <a:effectLst/>
                <a:latin typeface="+mj-lt"/>
                <a:ea typeface="SimSun" panose="02010600030101010101" pitchFamily="2" charset="-122"/>
              </a:rPr>
              <a:t> </a:t>
            </a:r>
            <a:r>
              <a:rPr lang="de-DE" sz="3200" dirty="0" err="1">
                <a:effectLst/>
                <a:latin typeface="+mj-lt"/>
                <a:ea typeface="SimSun" panose="02010600030101010101" pitchFamily="2" charset="-122"/>
              </a:rPr>
              <a:t>my</a:t>
            </a:r>
            <a:r>
              <a:rPr lang="de-DE" sz="3200" dirty="0">
                <a:effectLst/>
                <a:latin typeface="+mj-lt"/>
                <a:ea typeface="SimSun" panose="02010600030101010101" pitchFamily="2" charset="-122"/>
              </a:rPr>
              <a:t> </a:t>
            </a:r>
            <a:r>
              <a:rPr lang="de-DE" sz="3200" dirty="0" err="1">
                <a:effectLst/>
                <a:latin typeface="+mj-lt"/>
                <a:ea typeface="SimSun" panose="02010600030101010101" pitchFamily="2" charset="-122"/>
              </a:rPr>
              <a:t>engagement</a:t>
            </a:r>
            <a:r>
              <a:rPr lang="de-DE" sz="3200" dirty="0">
                <a:effectLst/>
                <a:latin typeface="+mj-lt"/>
                <a:ea typeface="SimSun" panose="02010600030101010101" pitchFamily="2" charset="-122"/>
              </a:rPr>
              <a:t>, </a:t>
            </a:r>
            <a:r>
              <a:rPr lang="de-DE" sz="3200" dirty="0" err="1">
                <a:effectLst/>
                <a:latin typeface="+mj-lt"/>
                <a:ea typeface="SimSun" panose="02010600030101010101" pitchFamily="2" charset="-122"/>
              </a:rPr>
              <a:t>this</a:t>
            </a:r>
            <a:r>
              <a:rPr lang="de-DE" sz="3200" dirty="0">
                <a:effectLst/>
                <a:latin typeface="+mj-lt"/>
                <a:ea typeface="SimSun" panose="02010600030101010101" pitchFamily="2" charset="-122"/>
              </a:rPr>
              <a:t> </a:t>
            </a:r>
            <a:r>
              <a:rPr lang="de-DE" sz="3200" dirty="0" err="1">
                <a:effectLst/>
                <a:latin typeface="+mj-lt"/>
                <a:ea typeface="SimSun" panose="02010600030101010101" pitchFamily="2" charset="-122"/>
              </a:rPr>
              <a:t>figure</a:t>
            </a:r>
            <a:r>
              <a:rPr lang="de-DE" sz="3200" dirty="0">
                <a:effectLst/>
                <a:latin typeface="+mj-lt"/>
                <a:ea typeface="SimSun" panose="02010600030101010101" pitchFamily="2" charset="-122"/>
              </a:rPr>
              <a:t> </a:t>
            </a:r>
            <a:r>
              <a:rPr lang="de-DE" sz="3200" dirty="0" err="1">
                <a:effectLst/>
                <a:latin typeface="+mj-lt"/>
                <a:ea typeface="SimSun" panose="02010600030101010101" pitchFamily="2" charset="-122"/>
              </a:rPr>
              <a:t>has</a:t>
            </a:r>
            <a:r>
              <a:rPr lang="de-DE" sz="3200" dirty="0">
                <a:effectLst/>
                <a:latin typeface="+mj-lt"/>
                <a:ea typeface="SimSun" panose="02010600030101010101" pitchFamily="2" charset="-122"/>
              </a:rPr>
              <a:t> </a:t>
            </a:r>
            <a:r>
              <a:rPr lang="de-DE" sz="3200" dirty="0" err="1">
                <a:effectLst/>
                <a:latin typeface="+mj-lt"/>
                <a:ea typeface="SimSun" panose="02010600030101010101" pitchFamily="2" charset="-122"/>
              </a:rPr>
              <a:t>roughly</a:t>
            </a:r>
            <a:r>
              <a:rPr lang="de-DE" sz="3200" dirty="0">
                <a:effectLst/>
                <a:latin typeface="+mj-lt"/>
                <a:ea typeface="SimSun" panose="02010600030101010101" pitchFamily="2" charset="-122"/>
              </a:rPr>
              <a:t> </a:t>
            </a:r>
            <a:r>
              <a:rPr lang="de-DE" sz="3200" dirty="0" err="1">
                <a:effectLst/>
                <a:latin typeface="+mj-lt"/>
                <a:ea typeface="SimSun" panose="02010600030101010101" pitchFamily="2" charset="-122"/>
              </a:rPr>
              <a:t>doubled</a:t>
            </a:r>
            <a:r>
              <a:rPr lang="de-DE" sz="3200" dirty="0">
                <a:effectLst/>
                <a:latin typeface="+mj-lt"/>
                <a:ea typeface="SimSun" panose="02010600030101010101" pitchFamily="2" charset="-122"/>
              </a:rPr>
              <a:t>.</a:t>
            </a:r>
            <a:endParaRPr lang="de-DE" sz="3200" dirty="0">
              <a:latin typeface="+mj-lt"/>
            </a:endParaRPr>
          </a:p>
        </p:txBody>
      </p:sp>
    </p:spTree>
    <p:extLst>
      <p:ext uri="{BB962C8B-B14F-4D97-AF65-F5344CB8AC3E}">
        <p14:creationId xmlns:p14="http://schemas.microsoft.com/office/powerpoint/2010/main" val="116521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err="1">
                <a:solidFill>
                  <a:srgbClr val="0E5772"/>
                </a:solidFill>
                <a:latin typeface="Arial" panose="020B0604020202020204" pitchFamily="34" charset="0"/>
                <a:cs typeface="Arial" panose="020B0604020202020204" pitchFamily="34" charset="0"/>
              </a:rPr>
              <a:t>Preparation</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for</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next</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session</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484784"/>
            <a:ext cx="8496944" cy="4882554"/>
          </a:xfrm>
        </p:spPr>
        <p:txBody>
          <a:bodyPr>
            <a:noAutofit/>
          </a:bodyPr>
          <a:lstStyle/>
          <a:p>
            <a:r>
              <a:rPr lang="de-DE" sz="2400" dirty="0">
                <a:latin typeface="Calibri" panose="020F0502020204030204" pitchFamily="34" charset="0"/>
                <a:ea typeface="SimSun" panose="02010600030101010101" pitchFamily="2" charset="-122"/>
                <a:cs typeface="Calibri" panose="020F0502020204030204" pitchFamily="34" charset="0"/>
              </a:rPr>
              <a:t>Gather </a:t>
            </a:r>
            <a:r>
              <a:rPr lang="de-DE" sz="2400" dirty="0" err="1">
                <a:latin typeface="Calibri" panose="020F0502020204030204" pitchFamily="34" charset="0"/>
                <a:ea typeface="SimSun" panose="02010600030101010101" pitchFamily="2" charset="-122"/>
                <a:cs typeface="Calibri" panose="020F0502020204030204" pitchFamily="34" charset="0"/>
              </a:rPr>
              <a:t>information</a:t>
            </a:r>
            <a:r>
              <a:rPr lang="de-DE" sz="2400" dirty="0">
                <a:latin typeface="Calibri" panose="020F0502020204030204" pitchFamily="34" charset="0"/>
                <a:ea typeface="SimSun" panose="02010600030101010101" pitchFamily="2" charset="-122"/>
                <a:cs typeface="Calibri" panose="020F0502020204030204" pitchFamily="34" charset="0"/>
              </a:rPr>
              <a:t> on </a:t>
            </a:r>
            <a:r>
              <a:rPr lang="de-DE" sz="2400" b="1" dirty="0" err="1">
                <a:latin typeface="Calibri" panose="020F0502020204030204" pitchFamily="34" charset="0"/>
                <a:ea typeface="SimSun" panose="02010600030101010101" pitchFamily="2" charset="-122"/>
                <a:cs typeface="Calibri" panose="020F0502020204030204" pitchFamily="34" charset="0"/>
              </a:rPr>
              <a:t>Sinicization</a:t>
            </a:r>
            <a:r>
              <a:rPr lang="de-DE" sz="2400" b="1" dirty="0">
                <a:latin typeface="Calibri" panose="020F0502020204030204" pitchFamily="34" charset="0"/>
                <a:ea typeface="SimSun" panose="02010600030101010101" pitchFamily="2" charset="-122"/>
                <a:cs typeface="Calibri" panose="020F0502020204030204" pitchFamily="34" charset="0"/>
              </a:rPr>
              <a:t> – Politics </a:t>
            </a:r>
            <a:r>
              <a:rPr lang="de-DE" sz="2400" b="1" dirty="0" err="1">
                <a:latin typeface="Calibri" panose="020F0502020204030204" pitchFamily="34" charset="0"/>
                <a:ea typeface="SimSun" panose="02010600030101010101" pitchFamily="2" charset="-122"/>
                <a:cs typeface="Calibri" panose="020F0502020204030204" pitchFamily="34" charset="0"/>
              </a:rPr>
              <a:t>for</a:t>
            </a:r>
            <a:r>
              <a:rPr lang="de-DE" sz="2400" b="1" dirty="0">
                <a:latin typeface="Calibri" panose="020F0502020204030204" pitchFamily="34" charset="0"/>
                <a:ea typeface="SimSun" panose="02010600030101010101" pitchFamily="2" charset="-122"/>
                <a:cs typeface="Calibri" panose="020F0502020204030204" pitchFamily="34" charset="0"/>
              </a:rPr>
              <a:t> Cultural Export: The </a:t>
            </a:r>
            <a:r>
              <a:rPr lang="de-DE" sz="2400" b="1" dirty="0" err="1">
                <a:latin typeface="Calibri" panose="020F0502020204030204" pitchFamily="34" charset="0"/>
                <a:ea typeface="SimSun" panose="02010600030101010101" pitchFamily="2" charset="-122"/>
                <a:cs typeface="Calibri" panose="020F0502020204030204" pitchFamily="34" charset="0"/>
              </a:rPr>
              <a:t>Example</a:t>
            </a:r>
            <a:r>
              <a:rPr lang="de-DE" sz="2400" b="1" dirty="0">
                <a:latin typeface="Calibri" panose="020F0502020204030204" pitchFamily="34" charset="0"/>
                <a:ea typeface="SimSun" panose="02010600030101010101" pitchFamily="2" charset="-122"/>
                <a:cs typeface="Calibri" panose="020F0502020204030204" pitchFamily="34" charset="0"/>
              </a:rPr>
              <a:t> </a:t>
            </a:r>
            <a:r>
              <a:rPr lang="de-DE" sz="2400" b="1" dirty="0" err="1">
                <a:latin typeface="Calibri" panose="020F0502020204030204" pitchFamily="34" charset="0"/>
                <a:ea typeface="SimSun" panose="02010600030101010101" pitchFamily="2" charset="-122"/>
                <a:cs typeface="Calibri" panose="020F0502020204030204" pitchFamily="34" charset="0"/>
              </a:rPr>
              <a:t>of</a:t>
            </a:r>
            <a:r>
              <a:rPr lang="de-DE" sz="2400" b="1" dirty="0">
                <a:latin typeface="Calibri" panose="020F0502020204030204" pitchFamily="34" charset="0"/>
                <a:ea typeface="SimSun" panose="02010600030101010101" pitchFamily="2" charset="-122"/>
                <a:cs typeface="Calibri" panose="020F0502020204030204" pitchFamily="34" charset="0"/>
              </a:rPr>
              <a:t> </a:t>
            </a:r>
            <a:r>
              <a:rPr lang="de-DE" sz="2400" b="1" dirty="0" err="1">
                <a:latin typeface="Calibri" panose="020F0502020204030204" pitchFamily="34" charset="0"/>
                <a:ea typeface="SimSun" panose="02010600030101010101" pitchFamily="2" charset="-122"/>
                <a:cs typeface="Calibri" panose="020F0502020204030204" pitchFamily="34" charset="0"/>
              </a:rPr>
              <a:t>the</a:t>
            </a:r>
            <a:r>
              <a:rPr lang="de-DE" sz="2400" b="1" dirty="0">
                <a:latin typeface="Calibri" panose="020F0502020204030204" pitchFamily="34" charset="0"/>
                <a:ea typeface="SimSun" panose="02010600030101010101" pitchFamily="2" charset="-122"/>
                <a:cs typeface="Calibri" panose="020F0502020204030204" pitchFamily="34" charset="0"/>
              </a:rPr>
              <a:t> Chinese </a:t>
            </a:r>
            <a:r>
              <a:rPr lang="de-DE" sz="2400" b="1" dirty="0" err="1">
                <a:latin typeface="Calibri" panose="020F0502020204030204" pitchFamily="34" charset="0"/>
                <a:ea typeface="SimSun" panose="02010600030101010101" pitchFamily="2" charset="-122"/>
                <a:cs typeface="Calibri" panose="020F0502020204030204" pitchFamily="34" charset="0"/>
              </a:rPr>
              <a:t>classics</a:t>
            </a:r>
            <a:endParaRPr lang="de-DE" sz="2400" b="1" dirty="0">
              <a:latin typeface="Calibri" panose="020F0502020204030204" pitchFamily="34" charset="0"/>
              <a:ea typeface="SimSun" panose="02010600030101010101" pitchFamily="2" charset="-122"/>
              <a:cs typeface="Calibri" panose="020F0502020204030204" pitchFamily="34" charset="0"/>
            </a:endParaRPr>
          </a:p>
          <a:p>
            <a:endParaRPr lang="de-DE" sz="2400" dirty="0">
              <a:latin typeface="Calibri" panose="020F0502020204030204" pitchFamily="34" charset="0"/>
              <a:ea typeface="SimSun" panose="02010600030101010101" pitchFamily="2" charset="-122"/>
              <a:cs typeface="Calibri" panose="020F0502020204030204" pitchFamily="34" charset="0"/>
            </a:endParaRPr>
          </a:p>
          <a:p>
            <a:r>
              <a:rPr lang="de-DE" sz="2400" dirty="0">
                <a:latin typeface="Calibri" panose="020F0502020204030204" pitchFamily="34" charset="0"/>
                <a:ea typeface="SimSun" panose="02010600030101010101" pitchFamily="2" charset="-122"/>
                <a:cs typeface="Calibri" panose="020F0502020204030204" pitchFamily="34" charset="0"/>
              </a:rPr>
              <a:t>Take </a:t>
            </a:r>
            <a:r>
              <a:rPr lang="de-DE" sz="2400" dirty="0" err="1">
                <a:latin typeface="Calibri" panose="020F0502020204030204" pitchFamily="34" charset="0"/>
                <a:ea typeface="SimSun" panose="02010600030101010101" pitchFamily="2" charset="-122"/>
                <a:cs typeface="Calibri" panose="020F0502020204030204" pitchFamily="34" charset="0"/>
              </a:rPr>
              <a:t>the</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quiz</a:t>
            </a:r>
            <a:endParaRPr lang="de-DE" sz="2400" dirty="0">
              <a:latin typeface="Calibri" panose="020F0502020204030204" pitchFamily="34" charset="0"/>
              <a:ea typeface="SimSun" panose="02010600030101010101" pitchFamily="2" charset="-122"/>
              <a:cs typeface="Calibri" panose="020F0502020204030204" pitchFamily="34" charset="0"/>
            </a:endParaRPr>
          </a:p>
          <a:p>
            <a:endParaRPr lang="de-DE" sz="2400" dirty="0">
              <a:latin typeface="Calibri" panose="020F0502020204030204" pitchFamily="34" charset="0"/>
              <a:ea typeface="SimSun" panose="02010600030101010101" pitchFamily="2" charset="-122"/>
              <a:cs typeface="Calibri" panose="020F0502020204030204" pitchFamily="34" charset="0"/>
            </a:endParaRPr>
          </a:p>
          <a:p>
            <a:r>
              <a:rPr lang="de-DE" sz="2400" dirty="0">
                <a:latin typeface="Calibri" panose="020F0502020204030204" pitchFamily="34" charset="0"/>
                <a:ea typeface="SimSun" panose="02010600030101010101" pitchFamily="2" charset="-122"/>
                <a:cs typeface="Calibri" panose="020F0502020204030204" pitchFamily="34" charset="0"/>
              </a:rPr>
              <a:t>Translation</a:t>
            </a:r>
          </a:p>
          <a:p>
            <a:endParaRPr lang="de-DE" sz="2400" dirty="0">
              <a:latin typeface="Calibri" panose="020F0502020204030204" pitchFamily="34" charset="0"/>
              <a:ea typeface="SimSun" panose="02010600030101010101" pitchFamily="2" charset="-122"/>
              <a:cs typeface="Calibri" panose="020F0502020204030204" pitchFamily="34" charset="0"/>
            </a:endParaRPr>
          </a:p>
          <a:p>
            <a:r>
              <a:rPr lang="de-DE" sz="2400" dirty="0" err="1">
                <a:latin typeface="Calibri" panose="020F0502020204030204" pitchFamily="34" charset="0"/>
                <a:ea typeface="SimSun" panose="02010600030101010101" pitchFamily="2" charset="-122"/>
                <a:cs typeface="Calibri" panose="020F0502020204030204" pitchFamily="34" charset="0"/>
              </a:rPr>
              <a:t>Correction</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of</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translation</a:t>
            </a:r>
            <a:endParaRPr lang="de-DE" sz="2400" dirty="0">
              <a:latin typeface="Calibri" panose="020F0502020204030204" pitchFamily="34" charset="0"/>
              <a:ea typeface="SimSun" panose="02010600030101010101" pitchFamily="2" charset="-122"/>
              <a:cs typeface="Calibri" panose="020F0502020204030204" pitchFamily="34" charset="0"/>
            </a:endParaRPr>
          </a:p>
          <a:p>
            <a:endParaRPr lang="de-DE" sz="2400" dirty="0">
              <a:latin typeface="Calibri" panose="020F0502020204030204" pitchFamily="34" charset="0"/>
              <a:ea typeface="SimSun" panose="02010600030101010101" pitchFamily="2" charset="-122"/>
              <a:cs typeface="Calibri" panose="020F0502020204030204" pitchFamily="34" charset="0"/>
            </a:endParaRPr>
          </a:p>
          <a:p>
            <a:r>
              <a:rPr lang="de-DE" sz="2400" dirty="0" err="1">
                <a:latin typeface="Calibri" panose="020F0502020204030204" pitchFamily="34" charset="0"/>
                <a:ea typeface="SimSun" panose="02010600030101010101" pitchFamily="2" charset="-122"/>
                <a:cs typeface="Calibri" panose="020F0502020204030204" pitchFamily="34" charset="0"/>
              </a:rPr>
              <a:t>Please</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choose</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your</a:t>
            </a:r>
            <a:r>
              <a:rPr lang="de-DE" sz="2400" dirty="0">
                <a:latin typeface="Calibri" panose="020F0502020204030204" pitchFamily="34" charset="0"/>
                <a:ea typeface="SimSun" panose="02010600030101010101" pitchFamily="2" charset="-122"/>
                <a:cs typeface="Calibri" panose="020F0502020204030204" pitchFamily="34" charset="0"/>
              </a:rPr>
              <a:t> final </a:t>
            </a:r>
            <a:r>
              <a:rPr lang="de-DE" sz="2400" dirty="0" err="1">
                <a:latin typeface="Calibri" panose="020F0502020204030204" pitchFamily="34" charset="0"/>
                <a:ea typeface="SimSun" panose="02010600030101010101" pitchFamily="2" charset="-122"/>
                <a:cs typeface="Calibri" panose="020F0502020204030204" pitchFamily="34" charset="0"/>
              </a:rPr>
              <a:t>exam</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paper</a:t>
            </a:r>
            <a:r>
              <a:rPr lang="de-DE" sz="2400" dirty="0">
                <a:latin typeface="Calibri" panose="020F0502020204030204" pitchFamily="34" charset="0"/>
                <a:ea typeface="SimSun" panose="02010600030101010101" pitchFamily="2" charset="-122"/>
                <a:cs typeface="Calibri" panose="020F0502020204030204" pitchFamily="34" charset="0"/>
              </a:rPr>
              <a:t> and </a:t>
            </a:r>
            <a:r>
              <a:rPr lang="de-DE" sz="2400" dirty="0" err="1">
                <a:latin typeface="Calibri" panose="020F0502020204030204" pitchFamily="34" charset="0"/>
                <a:ea typeface="SimSun" panose="02010600030101010101" pitchFamily="2" charset="-122"/>
                <a:cs typeface="Calibri" panose="020F0502020204030204" pitchFamily="34" charset="0"/>
              </a:rPr>
              <a:t>start</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writing</a:t>
            </a:r>
            <a:r>
              <a:rPr lang="de-DE" sz="2400" dirty="0">
                <a:latin typeface="Calibri" panose="020F0502020204030204" pitchFamily="34" charset="0"/>
                <a:ea typeface="SimSun" panose="02010600030101010101" pitchFamily="2" charset="-122"/>
                <a:cs typeface="Calibri" panose="020F0502020204030204" pitchFamily="34" charset="0"/>
              </a:rPr>
              <a:t> (grade)</a:t>
            </a:r>
          </a:p>
        </p:txBody>
      </p:sp>
    </p:spTree>
    <p:extLst>
      <p:ext uri="{BB962C8B-B14F-4D97-AF65-F5344CB8AC3E}">
        <p14:creationId xmlns:p14="http://schemas.microsoft.com/office/powerpoint/2010/main" val="1532678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png"/>
          <p:cNvPicPr>
            <a:picLocks noChangeAspect="1"/>
          </p:cNvPicPr>
          <p:nvPr/>
        </p:nvPicPr>
        <p:blipFill>
          <a:blip r:embed="rId2" cstate="print"/>
          <a:srcRect l="3123" b="12166"/>
          <a:stretch>
            <a:fillRect/>
          </a:stretch>
        </p:blipFill>
        <p:spPr bwMode="auto">
          <a:xfrm>
            <a:off x="0" y="3627461"/>
            <a:ext cx="7829550" cy="3168650"/>
          </a:xfrm>
          <a:prstGeom prst="rect">
            <a:avLst/>
          </a:prstGeom>
          <a:noFill/>
          <a:ln w="9525">
            <a:noFill/>
            <a:miter lim="800000"/>
            <a:headEnd/>
            <a:tailEnd/>
          </a:ln>
        </p:spPr>
      </p:pic>
      <p:pic>
        <p:nvPicPr>
          <p:cNvPr id="5" name="图片 4" descr="6.png"/>
          <p:cNvPicPr>
            <a:picLocks noChangeAspect="1"/>
          </p:cNvPicPr>
          <p:nvPr/>
        </p:nvPicPr>
        <p:blipFill>
          <a:blip r:embed="rId3" cstate="print"/>
          <a:srcRect l="53906"/>
          <a:stretch>
            <a:fillRect/>
          </a:stretch>
        </p:blipFill>
        <p:spPr bwMode="auto">
          <a:xfrm>
            <a:off x="5761038" y="2262211"/>
            <a:ext cx="3390900" cy="4595813"/>
          </a:xfrm>
          <a:prstGeom prst="rect">
            <a:avLst/>
          </a:prstGeom>
          <a:noFill/>
          <a:ln w="9525">
            <a:noFill/>
            <a:miter lim="800000"/>
            <a:headEnd/>
            <a:tailEnd/>
          </a:ln>
        </p:spPr>
      </p:pic>
      <p:sp>
        <p:nvSpPr>
          <p:cNvPr id="6" name="TextBox 3"/>
          <p:cNvSpPr txBox="1">
            <a:spLocks noChangeArrowheads="1"/>
          </p:cNvSpPr>
          <p:nvPr/>
        </p:nvSpPr>
        <p:spPr bwMode="auto">
          <a:xfrm>
            <a:off x="2714612" y="2643182"/>
            <a:ext cx="3201987" cy="831850"/>
          </a:xfrm>
          <a:prstGeom prst="rect">
            <a:avLst/>
          </a:prstGeom>
          <a:noFill/>
          <a:ln w="9525">
            <a:noFill/>
            <a:miter lim="800000"/>
            <a:headEnd/>
            <a:tailEnd/>
          </a:ln>
        </p:spPr>
        <p:txBody>
          <a:bodyPr>
            <a:spAutoFit/>
          </a:bodyPr>
          <a:lstStyle/>
          <a:p>
            <a:pPr algn="ctr"/>
            <a:r>
              <a:rPr lang="zh-CN" altLang="en-US" sz="4800" b="1" dirty="0">
                <a:latin typeface="华文行楷" pitchFamily="2" charset="-122"/>
                <a:ea typeface="华文行楷" pitchFamily="2" charset="-122"/>
              </a:rPr>
              <a:t>謝謝觀賞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ppt_x</p:attrName>
                                        </p:attrNameLst>
                                      </p:cBhvr>
                                      <p:tavLst>
                                        <p:tav tm="0">
                                          <p:val>
                                            <p:strVal val="#ppt_x"/>
                                          </p:val>
                                        </p:tav>
                                        <p:tav tm="100000">
                                          <p:val>
                                            <p:strVal val="#ppt_x"/>
                                          </p:val>
                                        </p:tav>
                                      </p:tavLst>
                                    </p:anim>
                                    <p:anim calcmode="lin" valueType="num">
                                      <p:cBhvr>
                                        <p:cTn id="13" dur="2000" fill="hold"/>
                                        <p:tgtEl>
                                          <p:spTgt spid="4"/>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par>
                          <p:cTn id="17" fill="hold">
                            <p:stCondLst>
                              <p:cond delay="4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png"/>
          <p:cNvPicPr>
            <a:picLocks noChangeAspect="1"/>
          </p:cNvPicPr>
          <p:nvPr/>
        </p:nvPicPr>
        <p:blipFill>
          <a:blip r:embed="rId2" cstate="print"/>
          <a:srcRect l="14063" t="46249" r="75000" b="35001"/>
          <a:stretch>
            <a:fillRect/>
          </a:stretch>
        </p:blipFill>
        <p:spPr bwMode="auto">
          <a:xfrm>
            <a:off x="9144000" y="3714750"/>
            <a:ext cx="1000125" cy="1071563"/>
          </a:xfrm>
          <a:prstGeom prst="rect">
            <a:avLst/>
          </a:prstGeom>
          <a:noFill/>
          <a:ln w="9525">
            <a:noFill/>
            <a:miter lim="800000"/>
            <a:headEnd/>
            <a:tailEnd/>
          </a:ln>
        </p:spPr>
      </p:pic>
      <p:pic>
        <p:nvPicPr>
          <p:cNvPr id="5" name="图片 4" descr="4+.png"/>
          <p:cNvPicPr>
            <a:picLocks noChangeAspect="1"/>
          </p:cNvPicPr>
          <p:nvPr/>
        </p:nvPicPr>
        <p:blipFill>
          <a:blip r:embed="rId3" cstate="print"/>
          <a:srcRect l="58594" t="50000" r="30469" b="32500"/>
          <a:stretch>
            <a:fillRect/>
          </a:stretch>
        </p:blipFill>
        <p:spPr bwMode="auto">
          <a:xfrm>
            <a:off x="9358313" y="4214813"/>
            <a:ext cx="1000125" cy="1000125"/>
          </a:xfrm>
          <a:prstGeom prst="rect">
            <a:avLst/>
          </a:prstGeom>
          <a:noFill/>
          <a:ln w="9525">
            <a:noFill/>
            <a:miter lim="800000"/>
            <a:headEnd/>
            <a:tailEnd/>
          </a:ln>
        </p:spPr>
      </p:pic>
      <p:pic>
        <p:nvPicPr>
          <p:cNvPr id="6" name="图片 5" descr="5.png"/>
          <p:cNvPicPr>
            <a:picLocks noChangeAspect="1"/>
          </p:cNvPicPr>
          <p:nvPr/>
        </p:nvPicPr>
        <p:blipFill>
          <a:blip r:embed="rId4" cstate="print"/>
          <a:srcRect l="72656" t="47501" r="19531" b="43750"/>
          <a:stretch>
            <a:fillRect/>
          </a:stretch>
        </p:blipFill>
        <p:spPr bwMode="auto">
          <a:xfrm>
            <a:off x="9144000" y="3071813"/>
            <a:ext cx="714375" cy="500062"/>
          </a:xfrm>
          <a:prstGeom prst="rect">
            <a:avLst/>
          </a:prstGeom>
          <a:noFill/>
          <a:ln w="9525">
            <a:noFill/>
            <a:miter lim="800000"/>
            <a:headEnd/>
            <a:tailEnd/>
          </a:ln>
        </p:spPr>
      </p:pic>
      <p:pic>
        <p:nvPicPr>
          <p:cNvPr id="9" name="图片 8" descr="1.png"/>
          <p:cNvPicPr>
            <a:picLocks noChangeAspect="1"/>
          </p:cNvPicPr>
          <p:nvPr/>
        </p:nvPicPr>
        <p:blipFill>
          <a:blip r:embed="rId5" cstate="print"/>
          <a:srcRect l="3123" b="12166"/>
          <a:stretch>
            <a:fillRect/>
          </a:stretch>
        </p:blipFill>
        <p:spPr bwMode="auto">
          <a:xfrm>
            <a:off x="-32" y="2636912"/>
            <a:ext cx="10653837" cy="4191000"/>
          </a:xfrm>
          <a:prstGeom prst="rect">
            <a:avLst/>
          </a:prstGeom>
          <a:noFill/>
          <a:ln w="9525">
            <a:noFill/>
            <a:miter lim="800000"/>
            <a:headEnd/>
            <a:tailEnd/>
          </a:ln>
        </p:spPr>
      </p:pic>
      <p:sp>
        <p:nvSpPr>
          <p:cNvPr id="13" name="TextBox 12"/>
          <p:cNvSpPr txBox="1"/>
          <p:nvPr/>
        </p:nvSpPr>
        <p:spPr>
          <a:xfrm>
            <a:off x="5500694" y="4714884"/>
            <a:ext cx="2860078" cy="2000548"/>
          </a:xfrm>
          <a:prstGeom prst="rect">
            <a:avLst/>
          </a:prstGeom>
          <a:noFill/>
        </p:spPr>
        <p:txBody>
          <a:bodyPr wrap="none" rtlCol="0">
            <a:spAutoFit/>
          </a:bodyPr>
          <a:lstStyle/>
          <a:p>
            <a:r>
              <a:rPr lang="zh-CN" altLang="de-DE"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rPr>
              <a:t>吴漠汀教授</a:t>
            </a:r>
            <a:endParaRPr lang="de-DE" altLang="zh-CN"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Martin </a:t>
            </a:r>
            <a:r>
              <a:rPr lang="de-DE" altLang="zh-CN" sz="2000" dirty="0" err="1">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Woesler</a:t>
            </a:r>
            <a:endPar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endParaRPr lang="de-DE" altLang="zh-CN" sz="32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Hunan Normal University</a:t>
            </a: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Spring 2022</a:t>
            </a:r>
            <a:endParaRPr lang="zh-CN" alt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581243" y="404664"/>
            <a:ext cx="7896814" cy="2246769"/>
          </a:xfrm>
          <a:prstGeom prst="rect">
            <a:avLst/>
          </a:prstGeom>
          <a:noFill/>
        </p:spPr>
        <p:txBody>
          <a:bodyPr wrap="square" rtlCol="0">
            <a:spAutoFit/>
          </a:bodyPr>
          <a:lstStyle/>
          <a:p>
            <a:r>
              <a:rPr lang="de-DE" altLang="zh-CN" sz="5400" b="1" i="1" dirty="0"/>
              <a:t>Chinese Classics in </a:t>
            </a:r>
            <a:r>
              <a:rPr lang="de-DE" altLang="zh-CN" sz="5400" b="1" i="1" dirty="0" err="1"/>
              <a:t>the</a:t>
            </a:r>
            <a:r>
              <a:rPr lang="de-DE" altLang="zh-CN" sz="5400" b="1" i="1" dirty="0"/>
              <a:t> West – e.g. Germany</a:t>
            </a:r>
            <a:br>
              <a:rPr lang="de-DE" altLang="zh-CN" sz="5400" b="1" i="1" dirty="0"/>
            </a:br>
            <a:r>
              <a:rPr lang="de-DE" altLang="zh-CN" sz="3200" b="1" i="1" dirty="0" err="1"/>
              <a:t>for</a:t>
            </a:r>
            <a:r>
              <a:rPr lang="de-DE" altLang="zh-CN" sz="3200" b="1" i="1" dirty="0"/>
              <a:t> Master </a:t>
            </a:r>
            <a:r>
              <a:rPr lang="de-DE" altLang="zh-CN" sz="3200" b="1" i="1" dirty="0" err="1"/>
              <a:t>Students</a:t>
            </a:r>
            <a:r>
              <a:rPr lang="de-DE" altLang="zh-CN" sz="3200" b="1" i="1" dirty="0"/>
              <a:t> </a:t>
            </a:r>
            <a:r>
              <a:rPr lang="de-DE" altLang="zh-CN" sz="3200" b="1" i="1" dirty="0" err="1"/>
              <a:t>of</a:t>
            </a:r>
            <a:r>
              <a:rPr lang="de-DE" altLang="zh-CN" sz="3200" b="1" i="1" dirty="0"/>
              <a:t> Translation Studies</a:t>
            </a:r>
            <a:endParaRPr lang="de-DE" altLang="zh-CN" sz="32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10" name="Grafik 9">
            <a:extLst>
              <a:ext uri="{FF2B5EF4-FFF2-40B4-BE49-F238E27FC236}">
                <a16:creationId xmlns:a16="http://schemas.microsoft.com/office/drawing/2014/main" id="{012E1F66-91E2-488A-BFAB-165BA8759E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003" y="0"/>
            <a:ext cx="1115616" cy="1115616"/>
          </a:xfrm>
          <a:prstGeom prst="rect">
            <a:avLst/>
          </a:prstGeom>
        </p:spPr>
      </p:pic>
    </p:spTree>
    <p:extLst>
      <p:ext uri="{BB962C8B-B14F-4D97-AF65-F5344CB8AC3E}">
        <p14:creationId xmlns:p14="http://schemas.microsoft.com/office/powerpoint/2010/main" val="243358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0" presetClass="path" presetSubtype="0" accel="50000" decel="50000" fill="hold" nodeType="withEffect">
                                  <p:stCondLst>
                                    <p:cond delay="0"/>
                                  </p:stCondLst>
                                  <p:childTnLst>
                                    <p:animMotion origin="layout" path="M 0.01146 0.08488 C -0.01319 0.09297 -0.03784 0.1013 -0.06007 0.09482 C -0.08229 0.08858 -0.096 0.05181 -0.12187 0.04695 C -0.14774 0.04186 -0.19548 0.06638 -0.21562 0.06452 C -0.23576 0.06291 -0.23923 0.04972 -0.24253 0.03654 " pathEditMode="relative" rAng="0" ptsTypes="aaaaA">
                                      <p:cBhvr>
                                        <p:cTn id="9" dur="3000" fill="hold"/>
                                        <p:tgtEl>
                                          <p:spTgt spid="6"/>
                                        </p:tgtEl>
                                        <p:attrNameLst>
                                          <p:attrName>ppt_x</p:attrName>
                                          <p:attrName>ppt_y</p:attrName>
                                        </p:attrNameLst>
                                      </p:cBhvr>
                                      <p:rCtr x="-12700" y="-1600"/>
                                    </p:animMotion>
                                  </p:childTnLst>
                                </p:cTn>
                              </p:par>
                              <p:par>
                                <p:cTn id="10" presetID="0" presetClass="path" presetSubtype="0" accel="50000" decel="50000" fill="hold" nodeType="withEffect">
                                  <p:stCondLst>
                                    <p:cond delay="0"/>
                                  </p:stCondLst>
                                  <p:childTnLst>
                                    <p:animMotion origin="layout" path="M 0.00989 0.08604 C -0.01597 0.09922 -0.04184 0.11263 -0.06146 0.10384 C -0.08108 0.09482 -0.08073 0.04464 -0.10747 0.03261 C -0.13421 0.02082 -0.19375 0.04626 -0.22188 0.03261 C -0.25 0.0192 -0.25209 -0.03307 -0.27587 -0.04833 C -0.29966 -0.06359 -0.3415 -0.03954 -0.36476 -0.05874 C -0.38803 -0.0777 -0.40625 -0.15726 -0.41546 -0.16281 " pathEditMode="relative" rAng="0" ptsTypes="aaaaaaA">
                                      <p:cBhvr>
                                        <p:cTn id="11" dur="3000" fill="hold"/>
                                        <p:tgtEl>
                                          <p:spTgt spid="5"/>
                                        </p:tgtEl>
                                        <p:attrNameLst>
                                          <p:attrName>ppt_x</p:attrName>
                                          <p:attrName>ppt_y</p:attrName>
                                        </p:attrNameLst>
                                      </p:cBhvr>
                                      <p:rCtr x="-21300" y="-11100"/>
                                    </p:animMotion>
                                  </p:childTnLst>
                                </p:cTn>
                              </p:par>
                              <p:par>
                                <p:cTn id="12" presetID="0" presetClass="path" presetSubtype="0" accel="50000" decel="50000" fill="hold" nodeType="withEffect">
                                  <p:stCondLst>
                                    <p:cond delay="0"/>
                                  </p:stCondLst>
                                  <p:childTnLst>
                                    <p:animMotion origin="layout" path="M 0.01753 0.08488 C -0.01927 0.09297 -0.05591 0.10107 -0.11111 0.0902 C -0.16632 0.07933 -0.24913 0.01943 -0.31424 0.01897 C -0.37934 0.01874 -0.44948 0.10199 -0.50156 0.08765 C -0.55365 0.07331 -0.56823 -0.03654 -0.62691 -0.0673 C -0.68559 -0.09805 -0.81719 -0.09852 -0.854 -0.09782 " pathEditMode="relative" rAng="0" ptsTypes="aaaaaA">
                                      <p:cBhvr>
                                        <p:cTn id="13" dur="3000" fill="hold"/>
                                        <p:tgtEl>
                                          <p:spTgt spid="4"/>
                                        </p:tgtEl>
                                        <p:attrNameLst>
                                          <p:attrName>ppt_x</p:attrName>
                                          <p:attrName>ppt_y</p:attrName>
                                        </p:attrNameLst>
                                      </p:cBhvr>
                                      <p:rCtr x="-43600" y="-8300"/>
                                    </p:animMotion>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2000" fill="hold"/>
                                        <p:tgtEl>
                                          <p:spTgt spid="9"/>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png"/>
          <p:cNvPicPr>
            <a:picLocks noChangeAspect="1"/>
          </p:cNvPicPr>
          <p:nvPr/>
        </p:nvPicPr>
        <p:blipFill>
          <a:blip r:embed="rId2" cstate="print"/>
          <a:srcRect l="14063" t="46249" r="75000" b="35001"/>
          <a:stretch>
            <a:fillRect/>
          </a:stretch>
        </p:blipFill>
        <p:spPr bwMode="auto">
          <a:xfrm>
            <a:off x="9144000" y="3714750"/>
            <a:ext cx="1000125" cy="1071563"/>
          </a:xfrm>
          <a:prstGeom prst="rect">
            <a:avLst/>
          </a:prstGeom>
          <a:noFill/>
          <a:ln w="9525">
            <a:noFill/>
            <a:miter lim="800000"/>
            <a:headEnd/>
            <a:tailEnd/>
          </a:ln>
        </p:spPr>
      </p:pic>
      <p:pic>
        <p:nvPicPr>
          <p:cNvPr id="5" name="图片 4" descr="4+.png"/>
          <p:cNvPicPr>
            <a:picLocks noChangeAspect="1"/>
          </p:cNvPicPr>
          <p:nvPr/>
        </p:nvPicPr>
        <p:blipFill>
          <a:blip r:embed="rId3" cstate="print"/>
          <a:srcRect l="58594" t="50000" r="30469" b="32500"/>
          <a:stretch>
            <a:fillRect/>
          </a:stretch>
        </p:blipFill>
        <p:spPr bwMode="auto">
          <a:xfrm>
            <a:off x="9358313" y="4214813"/>
            <a:ext cx="1000125" cy="1000125"/>
          </a:xfrm>
          <a:prstGeom prst="rect">
            <a:avLst/>
          </a:prstGeom>
          <a:noFill/>
          <a:ln w="9525">
            <a:noFill/>
            <a:miter lim="800000"/>
            <a:headEnd/>
            <a:tailEnd/>
          </a:ln>
        </p:spPr>
      </p:pic>
      <p:pic>
        <p:nvPicPr>
          <p:cNvPr id="6" name="图片 5" descr="5.png"/>
          <p:cNvPicPr>
            <a:picLocks noChangeAspect="1"/>
          </p:cNvPicPr>
          <p:nvPr/>
        </p:nvPicPr>
        <p:blipFill>
          <a:blip r:embed="rId4" cstate="print"/>
          <a:srcRect l="72656" t="47501" r="19531" b="43750"/>
          <a:stretch>
            <a:fillRect/>
          </a:stretch>
        </p:blipFill>
        <p:spPr bwMode="auto">
          <a:xfrm>
            <a:off x="9144000" y="3071813"/>
            <a:ext cx="714375" cy="500062"/>
          </a:xfrm>
          <a:prstGeom prst="rect">
            <a:avLst/>
          </a:prstGeom>
          <a:noFill/>
          <a:ln w="9525">
            <a:noFill/>
            <a:miter lim="800000"/>
            <a:headEnd/>
            <a:tailEnd/>
          </a:ln>
        </p:spPr>
      </p:pic>
      <p:pic>
        <p:nvPicPr>
          <p:cNvPr id="9" name="图片 8" descr="1.png"/>
          <p:cNvPicPr>
            <a:picLocks noChangeAspect="1"/>
          </p:cNvPicPr>
          <p:nvPr/>
        </p:nvPicPr>
        <p:blipFill>
          <a:blip r:embed="rId5" cstate="print"/>
          <a:srcRect l="3123" b="12166"/>
          <a:stretch>
            <a:fillRect/>
          </a:stretch>
        </p:blipFill>
        <p:spPr bwMode="auto">
          <a:xfrm>
            <a:off x="0" y="2619384"/>
            <a:ext cx="10653837" cy="4191000"/>
          </a:xfrm>
          <a:prstGeom prst="rect">
            <a:avLst/>
          </a:prstGeom>
          <a:noFill/>
          <a:ln w="9525">
            <a:noFill/>
            <a:miter lim="800000"/>
            <a:headEnd/>
            <a:tailEnd/>
          </a:ln>
        </p:spPr>
      </p:pic>
      <p:sp>
        <p:nvSpPr>
          <p:cNvPr id="13" name="TextBox 12"/>
          <p:cNvSpPr txBox="1"/>
          <p:nvPr/>
        </p:nvSpPr>
        <p:spPr>
          <a:xfrm>
            <a:off x="5500694" y="4714884"/>
            <a:ext cx="2982163" cy="1631216"/>
          </a:xfrm>
          <a:prstGeom prst="rect">
            <a:avLst/>
          </a:prstGeom>
          <a:noFill/>
        </p:spPr>
        <p:txBody>
          <a:bodyPr wrap="none" rtlCol="0">
            <a:spAutoFit/>
          </a:bodyPr>
          <a:lstStyle/>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Martin Woesler</a:t>
            </a: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Cord Eberspächer</a:t>
            </a:r>
          </a:p>
          <a:p>
            <a:endPar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Hunan Normal University</a:t>
            </a: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Spring 2022</a:t>
            </a:r>
            <a:endParaRPr lang="zh-CN" alt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581243" y="404664"/>
            <a:ext cx="7896814" cy="861774"/>
          </a:xfrm>
          <a:prstGeom prst="rect">
            <a:avLst/>
          </a:prstGeom>
          <a:noFill/>
        </p:spPr>
        <p:txBody>
          <a:bodyPr wrap="square" rtlCol="0">
            <a:spAutoFit/>
          </a:bodyPr>
          <a:lstStyle/>
          <a:p>
            <a:r>
              <a:rPr lang="de-DE" altLang="zh-CN" sz="5000" b="1" dirty="0">
                <a:latin typeface="+mj-lt"/>
                <a:ea typeface="KaiTi" panose="02010609060101010101" pitchFamily="49" charset="-122"/>
              </a:rPr>
              <a:t>Student Input</a:t>
            </a:r>
            <a:endParaRPr lang="de-DE" altLang="zh-CN" sz="5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j-lt"/>
              <a:cs typeface="Times New Roman" panose="02020603050405020304" pitchFamily="18" charset="0"/>
            </a:endParaRPr>
          </a:p>
        </p:txBody>
      </p:sp>
      <p:pic>
        <p:nvPicPr>
          <p:cNvPr id="10" name="Grafik 9">
            <a:extLst>
              <a:ext uri="{FF2B5EF4-FFF2-40B4-BE49-F238E27FC236}">
                <a16:creationId xmlns:a16="http://schemas.microsoft.com/office/drawing/2014/main" id="{012E1F66-91E2-488A-BFAB-165BA8759E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003" y="0"/>
            <a:ext cx="1115616" cy="1115616"/>
          </a:xfrm>
          <a:prstGeom prst="rect">
            <a:avLst/>
          </a:prstGeom>
        </p:spPr>
      </p:pic>
      <p:sp>
        <p:nvSpPr>
          <p:cNvPr id="2" name="Textfeld 1">
            <a:extLst>
              <a:ext uri="{FF2B5EF4-FFF2-40B4-BE49-F238E27FC236}">
                <a16:creationId xmlns:a16="http://schemas.microsoft.com/office/drawing/2014/main" id="{986E85D5-733E-4B6E-8375-E7EA66374D9D}"/>
              </a:ext>
            </a:extLst>
          </p:cNvPr>
          <p:cNvSpPr txBox="1"/>
          <p:nvPr/>
        </p:nvSpPr>
        <p:spPr>
          <a:xfrm>
            <a:off x="755576" y="1556792"/>
            <a:ext cx="184731" cy="369332"/>
          </a:xfrm>
          <a:prstGeom prst="rect">
            <a:avLst/>
          </a:prstGeom>
          <a:noFill/>
        </p:spPr>
        <p:txBody>
          <a:bodyPr wrap="none" rtlCol="0">
            <a:spAutoFit/>
          </a:bodyPr>
          <a:lstStyle/>
          <a:p>
            <a:endParaRPr lang="de-DE" dirty="0"/>
          </a:p>
        </p:txBody>
      </p:sp>
      <p:sp>
        <p:nvSpPr>
          <p:cNvPr id="3" name="Textfeld 2">
            <a:extLst>
              <a:ext uri="{FF2B5EF4-FFF2-40B4-BE49-F238E27FC236}">
                <a16:creationId xmlns:a16="http://schemas.microsoft.com/office/drawing/2014/main" id="{036EBCC2-AF4D-4822-893E-0EFCFE6C4210}"/>
              </a:ext>
            </a:extLst>
          </p:cNvPr>
          <p:cNvSpPr txBox="1"/>
          <p:nvPr/>
        </p:nvSpPr>
        <p:spPr>
          <a:xfrm>
            <a:off x="683568" y="1412776"/>
            <a:ext cx="8064896" cy="3416320"/>
          </a:xfrm>
          <a:prstGeom prst="rect">
            <a:avLst/>
          </a:prstGeom>
          <a:noFill/>
        </p:spPr>
        <p:txBody>
          <a:bodyPr wrap="square" rtlCol="0">
            <a:spAutoFit/>
          </a:bodyPr>
          <a:lstStyle/>
          <a:p>
            <a:pPr algn="l">
              <a:buFont typeface="Arial" panose="020B0604020202020204" pitchFamily="34" charset="0"/>
              <a:buChar char="•"/>
            </a:pPr>
            <a:r>
              <a:rPr lang="de-DE" sz="2400" dirty="0">
                <a:solidFill>
                  <a:srgbClr val="000000"/>
                </a:solidFill>
                <a:latin typeface="Arial" panose="020B0604020202020204" pitchFamily="34" charset="0"/>
              </a:rPr>
              <a:t> </a:t>
            </a:r>
            <a:r>
              <a:rPr lang="de-DE" sz="2400" b="0" i="0" dirty="0" err="1">
                <a:solidFill>
                  <a:srgbClr val="000000"/>
                </a:solidFill>
                <a:effectLst/>
                <a:latin typeface="Arial" panose="020B0604020202020204" pitchFamily="34" charset="0"/>
              </a:rPr>
              <a:t>Presentation</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by</a:t>
            </a:r>
            <a:r>
              <a:rPr lang="de-DE" sz="2400" b="0" i="0" dirty="0">
                <a:solidFill>
                  <a:srgbClr val="000000"/>
                </a:solidFill>
                <a:effectLst/>
                <a:latin typeface="Arial" panose="020B0604020202020204" pitchFamily="34" charset="0"/>
              </a:rPr>
              <a:t> Huang </a:t>
            </a:r>
            <a:r>
              <a:rPr lang="de-DE" sz="2400" b="0" i="0" dirty="0" err="1">
                <a:solidFill>
                  <a:srgbClr val="000000"/>
                </a:solidFill>
                <a:effectLst/>
                <a:latin typeface="Arial" panose="020B0604020202020204" pitchFamily="34" charset="0"/>
              </a:rPr>
              <a:t>Qiong</a:t>
            </a:r>
            <a:r>
              <a:rPr lang="de-DE" sz="2400" b="0" i="0" dirty="0">
                <a:solidFill>
                  <a:srgbClr val="000000"/>
                </a:solidFill>
                <a:effectLst/>
                <a:latin typeface="Arial" panose="020B0604020202020204" pitchFamily="34" charset="0"/>
              </a:rPr>
              <a:t> </a:t>
            </a:r>
            <a:r>
              <a:rPr lang="zh-CN" altLang="de-DE" sz="2400" b="0" i="0" dirty="0">
                <a:solidFill>
                  <a:srgbClr val="000000"/>
                </a:solidFill>
                <a:effectLst/>
                <a:latin typeface="Arial" panose="020B0604020202020204" pitchFamily="34" charset="0"/>
              </a:rPr>
              <a:t>黄琼 </a:t>
            </a:r>
            <a:r>
              <a:rPr lang="de-DE" sz="2400" b="0" i="0" u="none" strike="noStrike" dirty="0">
                <a:solidFill>
                  <a:srgbClr val="002BB8"/>
                </a:solidFill>
                <a:effectLst/>
                <a:latin typeface="Arial" panose="020B0604020202020204" pitchFamily="34" charset="0"/>
                <a:hlinkClick r:id="rId7" tooltip="03 Huang Qiong.pptx"/>
              </a:rPr>
              <a:t>Chinese Classics in </a:t>
            </a:r>
            <a:r>
              <a:rPr lang="de-DE" sz="2400" b="0" i="0" u="none" strike="noStrike" dirty="0" err="1">
                <a:solidFill>
                  <a:srgbClr val="002BB8"/>
                </a:solidFill>
                <a:effectLst/>
                <a:latin typeface="Arial" panose="020B0604020202020204" pitchFamily="34" charset="0"/>
                <a:hlinkClick r:id="rId7" tooltip="03 Huang Qiong.pptx"/>
              </a:rPr>
              <a:t>the</a:t>
            </a:r>
            <a:r>
              <a:rPr lang="de-DE" sz="2400" b="0" i="0" u="none" strike="noStrike" dirty="0">
                <a:solidFill>
                  <a:srgbClr val="002BB8"/>
                </a:solidFill>
                <a:effectLst/>
                <a:latin typeface="Arial" panose="020B0604020202020204" pitchFamily="34" charset="0"/>
                <a:hlinkClick r:id="rId7" tooltip="03 Huang Qiong.pptx"/>
              </a:rPr>
              <a:t> West</a:t>
            </a:r>
            <a:endParaRPr lang="de-DE" sz="2400" b="0" i="0" dirty="0">
              <a:solidFill>
                <a:srgbClr val="000000"/>
              </a:solidFill>
              <a:effectLst/>
              <a:latin typeface="Arial" panose="020B0604020202020204" pitchFamily="34" charset="0"/>
            </a:endParaRPr>
          </a:p>
          <a:p>
            <a:pPr algn="l">
              <a:buFont typeface="Arial" panose="020B0604020202020204" pitchFamily="34" charset="0"/>
              <a:buChar char="•"/>
            </a:pP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Literature</a:t>
            </a:r>
            <a:r>
              <a:rPr lang="de-DE" sz="2400" b="0" i="0" dirty="0">
                <a:solidFill>
                  <a:srgbClr val="000000"/>
                </a:solidFill>
                <a:effectLst/>
                <a:latin typeface="Arial" panose="020B0604020202020204" pitchFamily="34" charset="0"/>
              </a:rPr>
              <a:t> review </a:t>
            </a:r>
            <a:r>
              <a:rPr lang="de-DE" sz="2400" b="0" i="0" dirty="0" err="1">
                <a:solidFill>
                  <a:srgbClr val="000000"/>
                </a:solidFill>
                <a:effectLst/>
                <a:latin typeface="Arial" panose="020B0604020202020204" pitchFamily="34" charset="0"/>
              </a:rPr>
              <a:t>with</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handout</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by</a:t>
            </a:r>
            <a:r>
              <a:rPr lang="de-DE" sz="2400" b="0" i="0" dirty="0">
                <a:solidFill>
                  <a:srgbClr val="000000"/>
                </a:solidFill>
                <a:effectLst/>
                <a:latin typeface="Arial" panose="020B0604020202020204" pitchFamily="34" charset="0"/>
              </a:rPr>
              <a:t> Yang </a:t>
            </a:r>
            <a:r>
              <a:rPr lang="de-DE" sz="2400" b="0" i="0" dirty="0" err="1">
                <a:solidFill>
                  <a:srgbClr val="000000"/>
                </a:solidFill>
                <a:effectLst/>
                <a:latin typeface="Arial" panose="020B0604020202020204" pitchFamily="34" charset="0"/>
              </a:rPr>
              <a:t>Xinyi</a:t>
            </a:r>
            <a:r>
              <a:rPr lang="de-DE" sz="2400" b="0" i="0" dirty="0">
                <a:solidFill>
                  <a:srgbClr val="000000"/>
                </a:solidFill>
                <a:effectLst/>
                <a:latin typeface="Arial" panose="020B0604020202020204" pitchFamily="34" charset="0"/>
              </a:rPr>
              <a:t> </a:t>
            </a:r>
            <a:r>
              <a:rPr lang="de-DE" sz="2400" b="0" i="0" u="none" strike="noStrike" dirty="0">
                <a:solidFill>
                  <a:srgbClr val="002BB8"/>
                </a:solidFill>
                <a:effectLst/>
                <a:latin typeface="Arial" panose="020B0604020202020204" pitchFamily="34" charset="0"/>
                <a:hlinkClick r:id="rId8" tooltip="Chinese Classics in the West.docx"/>
              </a:rPr>
              <a:t>Chinese Classics in </a:t>
            </a:r>
            <a:r>
              <a:rPr lang="de-DE" sz="2400" b="0" i="0" u="none" strike="noStrike" dirty="0" err="1">
                <a:solidFill>
                  <a:srgbClr val="002BB8"/>
                </a:solidFill>
                <a:effectLst/>
                <a:latin typeface="Arial" panose="020B0604020202020204" pitchFamily="34" charset="0"/>
                <a:hlinkClick r:id="rId8" tooltip="Chinese Classics in the West.docx"/>
              </a:rPr>
              <a:t>the</a:t>
            </a:r>
            <a:r>
              <a:rPr lang="de-DE" sz="2400" b="0" i="0" u="none" strike="noStrike" dirty="0">
                <a:solidFill>
                  <a:srgbClr val="002BB8"/>
                </a:solidFill>
                <a:effectLst/>
                <a:latin typeface="Arial" panose="020B0604020202020204" pitchFamily="34" charset="0"/>
                <a:hlinkClick r:id="rId8" tooltip="Chinese Classics in the West.docx"/>
              </a:rPr>
              <a:t> West</a:t>
            </a:r>
            <a:endParaRPr lang="de-DE" sz="2400" b="0" i="0" dirty="0">
              <a:solidFill>
                <a:srgbClr val="000000"/>
              </a:solidFill>
              <a:effectLst/>
              <a:latin typeface="Arial" panose="020B0604020202020204" pitchFamily="34" charset="0"/>
            </a:endParaRPr>
          </a:p>
          <a:p>
            <a:pPr algn="l">
              <a:buFont typeface="Arial" panose="020B0604020202020204" pitchFamily="34" charset="0"/>
              <a:buChar char="•"/>
            </a:pPr>
            <a:r>
              <a:rPr lang="de-DE" sz="2400" b="0" i="0">
                <a:solidFill>
                  <a:srgbClr val="000000"/>
                </a:solidFill>
                <a:effectLst/>
                <a:latin typeface="Arial" panose="020B0604020202020204" pitchFamily="34" charset="0"/>
              </a:rPr>
              <a:t> </a:t>
            </a:r>
            <a:r>
              <a:rPr lang="de-DE" sz="2400" b="0" i="0" dirty="0">
                <a:solidFill>
                  <a:srgbClr val="000000"/>
                </a:solidFill>
                <a:effectLst/>
                <a:latin typeface="Arial" panose="020B0604020202020204" pitchFamily="34" charset="0"/>
              </a:rPr>
              <a:t>Argumentative </a:t>
            </a:r>
            <a:r>
              <a:rPr lang="de-DE" sz="2400" b="0" i="0" dirty="0" err="1">
                <a:solidFill>
                  <a:srgbClr val="000000"/>
                </a:solidFill>
                <a:effectLst/>
                <a:latin typeface="Arial" panose="020B0604020202020204" pitchFamily="34" charset="0"/>
              </a:rPr>
              <a:t>debate</a:t>
            </a:r>
            <a:r>
              <a:rPr lang="de-DE" sz="2400" b="0" i="0" dirty="0">
                <a:solidFill>
                  <a:srgbClr val="000000"/>
                </a:solidFill>
                <a:effectLst/>
                <a:latin typeface="Arial" panose="020B0604020202020204" pitchFamily="34" charset="0"/>
              </a:rPr>
              <a:t> live in </a:t>
            </a:r>
            <a:r>
              <a:rPr lang="de-DE" sz="2400" b="0" i="0" dirty="0" err="1">
                <a:solidFill>
                  <a:srgbClr val="000000"/>
                </a:solidFill>
                <a:effectLst/>
                <a:latin typeface="Arial" panose="020B0604020202020204" pitchFamily="34" charset="0"/>
              </a:rPr>
              <a:t>class</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by</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Kuang</a:t>
            </a:r>
            <a:r>
              <a:rPr lang="de-DE" sz="2400" b="0" i="0" dirty="0">
                <a:solidFill>
                  <a:srgbClr val="000000"/>
                </a:solidFill>
                <a:effectLst/>
                <a:latin typeface="Arial" panose="020B0604020202020204" pitchFamily="34" charset="0"/>
              </a:rPr>
              <a:t> Yuqi &amp; Cao </a:t>
            </a:r>
            <a:r>
              <a:rPr lang="de-DE" sz="2400" b="0" i="0" dirty="0" err="1">
                <a:solidFill>
                  <a:srgbClr val="000000"/>
                </a:solidFill>
                <a:effectLst/>
                <a:latin typeface="Arial" panose="020B0604020202020204" pitchFamily="34" charset="0"/>
              </a:rPr>
              <a:t>Jiao</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handout:</a:t>
            </a:r>
            <a:r>
              <a:rPr lang="de-DE" sz="2400" b="0" i="0" u="none" strike="noStrike" dirty="0" err="1">
                <a:solidFill>
                  <a:srgbClr val="002BB8"/>
                </a:solidFill>
                <a:effectLst/>
                <a:latin typeface="Arial" panose="020B0604020202020204" pitchFamily="34" charset="0"/>
                <a:hlinkClick r:id="rId9" tooltip="1 Debate—Kuang Yuqi &amp; Cao Jiao.docx"/>
              </a:rPr>
              <a:t>Will</a:t>
            </a:r>
            <a:r>
              <a:rPr lang="de-DE" sz="2400" b="0" i="0" u="none" strike="noStrike" dirty="0">
                <a:solidFill>
                  <a:srgbClr val="002BB8"/>
                </a:solidFill>
                <a:effectLst/>
                <a:latin typeface="Arial" panose="020B0604020202020204" pitchFamily="34" charset="0"/>
                <a:hlinkClick r:id="rId9" tooltip="1 Debate—Kuang Yuqi &amp; Cao Jiao.docx"/>
              </a:rPr>
              <a:t> Chinese Classics </a:t>
            </a:r>
            <a:r>
              <a:rPr lang="de-DE" sz="2400" b="0" i="0" u="none" strike="noStrike" dirty="0" err="1">
                <a:solidFill>
                  <a:srgbClr val="002BB8"/>
                </a:solidFill>
                <a:effectLst/>
                <a:latin typeface="Arial" panose="020B0604020202020204" pitchFamily="34" charset="0"/>
                <a:hlinkClick r:id="rId9" tooltip="1 Debate—Kuang Yuqi &amp; Cao Jiao.docx"/>
              </a:rPr>
              <a:t>Have</a:t>
            </a:r>
            <a:r>
              <a:rPr lang="de-DE" sz="2400" b="0" i="0" u="none" strike="noStrike" dirty="0">
                <a:solidFill>
                  <a:srgbClr val="002BB8"/>
                </a:solidFill>
                <a:effectLst/>
                <a:latin typeface="Arial" panose="020B0604020202020204" pitchFamily="34" charset="0"/>
                <a:hlinkClick r:id="rId9" tooltip="1 Debate—Kuang Yuqi &amp; Cao Jiao.docx"/>
              </a:rPr>
              <a:t> a Market in </a:t>
            </a:r>
            <a:r>
              <a:rPr lang="de-DE" sz="2400" b="0" i="0" u="none" strike="noStrike" dirty="0" err="1">
                <a:solidFill>
                  <a:srgbClr val="002BB8"/>
                </a:solidFill>
                <a:effectLst/>
                <a:latin typeface="Arial" panose="020B0604020202020204" pitchFamily="34" charset="0"/>
                <a:hlinkClick r:id="rId9" tooltip="1 Debate—Kuang Yuqi &amp; Cao Jiao.docx"/>
              </a:rPr>
              <a:t>the</a:t>
            </a:r>
            <a:r>
              <a:rPr lang="de-DE" sz="2400" b="0" i="0" u="none" strike="noStrike" dirty="0">
                <a:solidFill>
                  <a:srgbClr val="002BB8"/>
                </a:solidFill>
                <a:effectLst/>
                <a:latin typeface="Arial" panose="020B0604020202020204" pitchFamily="34" charset="0"/>
                <a:hlinkClick r:id="rId9" tooltip="1 Debate—Kuang Yuqi &amp; Cao Jiao.docx"/>
              </a:rPr>
              <a:t> West in </a:t>
            </a:r>
            <a:r>
              <a:rPr lang="de-DE" sz="2400" b="0" i="0" u="none" strike="noStrike" dirty="0" err="1">
                <a:solidFill>
                  <a:srgbClr val="002BB8"/>
                </a:solidFill>
                <a:effectLst/>
                <a:latin typeface="Arial" panose="020B0604020202020204" pitchFamily="34" charset="0"/>
                <a:hlinkClick r:id="rId9" tooltip="1 Debate—Kuang Yuqi &amp; Cao Jiao.docx"/>
              </a:rPr>
              <a:t>the</a:t>
            </a:r>
            <a:r>
              <a:rPr lang="de-DE" sz="2400" b="0" i="0" u="none" strike="noStrike" dirty="0">
                <a:solidFill>
                  <a:srgbClr val="002BB8"/>
                </a:solidFill>
                <a:effectLst/>
                <a:latin typeface="Arial" panose="020B0604020202020204" pitchFamily="34" charset="0"/>
                <a:hlinkClick r:id="rId9" tooltip="1 Debate—Kuang Yuqi &amp; Cao Jiao.docx"/>
              </a:rPr>
              <a:t> Future?</a:t>
            </a:r>
            <a:r>
              <a:rPr lang="de-DE" sz="2400" b="0" i="0" u="none" strike="noStrike" dirty="0">
                <a:solidFill>
                  <a:srgbClr val="002BB8"/>
                </a:solidFill>
                <a:effectLst/>
                <a:latin typeface="Arial" panose="020B0604020202020204" pitchFamily="34" charset="0"/>
              </a:rPr>
              <a:t> </a:t>
            </a:r>
            <a:r>
              <a:rPr lang="de-DE" sz="2400" b="0" i="0" u="none" strike="noStrike" dirty="0" err="1">
                <a:solidFill>
                  <a:srgbClr val="002BB8"/>
                </a:solidFill>
                <a:effectLst/>
                <a:latin typeface="Arial" panose="020B0604020202020204" pitchFamily="34" charset="0"/>
                <a:hlinkClick r:id="rId10" tooltip="03 debate.pptx"/>
              </a:rPr>
              <a:t>ppt</a:t>
            </a:r>
            <a:r>
              <a:rPr lang="de-DE" sz="2400" b="0" i="0" u="none" strike="noStrike" dirty="0">
                <a:solidFill>
                  <a:srgbClr val="002BB8"/>
                </a:solidFill>
                <a:effectLst/>
                <a:latin typeface="Arial" panose="020B0604020202020204" pitchFamily="34" charset="0"/>
                <a:hlinkClick r:id="rId10" tooltip="03 debate.pptx"/>
              </a:rPr>
              <a:t> </a:t>
            </a:r>
            <a:r>
              <a:rPr lang="de-DE" sz="2400" b="0" i="0" u="none" strike="noStrike" dirty="0" err="1">
                <a:solidFill>
                  <a:srgbClr val="002BB8"/>
                </a:solidFill>
                <a:effectLst/>
                <a:latin typeface="Arial" panose="020B0604020202020204" pitchFamily="34" charset="0"/>
                <a:hlinkClick r:id="rId10" tooltip="03 debate.pptx"/>
              </a:rPr>
              <a:t>of</a:t>
            </a:r>
            <a:r>
              <a:rPr lang="de-DE" sz="2400" b="0" i="0" u="none" strike="noStrike" dirty="0">
                <a:solidFill>
                  <a:srgbClr val="002BB8"/>
                </a:solidFill>
                <a:effectLst/>
                <a:latin typeface="Arial" panose="020B0604020202020204" pitchFamily="34" charset="0"/>
                <a:hlinkClick r:id="rId10" tooltip="03 debate.pptx"/>
              </a:rPr>
              <a:t> </a:t>
            </a:r>
            <a:r>
              <a:rPr lang="de-DE" sz="2400" b="0" i="0" u="none" strike="noStrike" dirty="0" err="1">
                <a:solidFill>
                  <a:srgbClr val="002BB8"/>
                </a:solidFill>
                <a:effectLst/>
                <a:latin typeface="Arial" panose="020B0604020202020204" pitchFamily="34" charset="0"/>
                <a:hlinkClick r:id="rId10" tooltip="03 debate.pptx"/>
              </a:rPr>
              <a:t>debate</a:t>
            </a:r>
            <a:endParaRPr lang="de-DE" sz="2400" b="0" i="0" dirty="0">
              <a:solidFill>
                <a:srgbClr val="000000"/>
              </a:solidFill>
              <a:effectLst/>
              <a:latin typeface="Arial" panose="020B0604020202020204" pitchFamily="34" charset="0"/>
            </a:endParaRPr>
          </a:p>
          <a:p>
            <a:pPr algn="l">
              <a:buFont typeface="Arial" panose="020B0604020202020204" pitchFamily="34" charset="0"/>
              <a:buChar char="•"/>
            </a:pPr>
            <a:endParaRPr lang="de-DE" sz="2400" b="0" i="0" dirty="0">
              <a:solidFill>
                <a:srgbClr val="000000"/>
              </a:solidFill>
              <a:effectLst/>
              <a:latin typeface="Arial" panose="020B0604020202020204" pitchFamily="34" charset="0"/>
            </a:endParaRPr>
          </a:p>
          <a:p>
            <a:endParaRPr lang="de-DE" sz="2400" dirty="0"/>
          </a:p>
        </p:txBody>
      </p:sp>
    </p:spTree>
    <p:extLst>
      <p:ext uri="{BB962C8B-B14F-4D97-AF65-F5344CB8AC3E}">
        <p14:creationId xmlns:p14="http://schemas.microsoft.com/office/powerpoint/2010/main" val="52381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0" presetClass="path" presetSubtype="0" accel="50000" decel="50000" fill="hold" nodeType="withEffect">
                                  <p:stCondLst>
                                    <p:cond delay="0"/>
                                  </p:stCondLst>
                                  <p:childTnLst>
                                    <p:animMotion origin="layout" path="M 0.01146 0.08488 C -0.01319 0.09297 -0.03784 0.1013 -0.06007 0.09482 C -0.08229 0.08858 -0.096 0.05181 -0.12187 0.04695 C -0.14774 0.04186 -0.19548 0.06638 -0.21562 0.06452 C -0.23576 0.06291 -0.23923 0.04972 -0.24253 0.03654 " pathEditMode="relative" rAng="0" ptsTypes="aaaaA">
                                      <p:cBhvr>
                                        <p:cTn id="9" dur="3000" fill="hold"/>
                                        <p:tgtEl>
                                          <p:spTgt spid="6"/>
                                        </p:tgtEl>
                                        <p:attrNameLst>
                                          <p:attrName>ppt_x</p:attrName>
                                          <p:attrName>ppt_y</p:attrName>
                                        </p:attrNameLst>
                                      </p:cBhvr>
                                      <p:rCtr x="-12700" y="-1600"/>
                                    </p:animMotion>
                                  </p:childTnLst>
                                </p:cTn>
                              </p:par>
                              <p:par>
                                <p:cTn id="10" presetID="0" presetClass="path" presetSubtype="0" accel="50000" decel="50000" fill="hold" nodeType="withEffect">
                                  <p:stCondLst>
                                    <p:cond delay="0"/>
                                  </p:stCondLst>
                                  <p:childTnLst>
                                    <p:animMotion origin="layout" path="M 0.00989 0.08604 C -0.01597 0.09922 -0.04184 0.11263 -0.06146 0.10384 C -0.08108 0.09482 -0.08073 0.04464 -0.10747 0.03261 C -0.13421 0.02082 -0.19375 0.04626 -0.22188 0.03261 C -0.25 0.0192 -0.25209 -0.03307 -0.27587 -0.04833 C -0.29966 -0.06359 -0.3415 -0.03954 -0.36476 -0.05874 C -0.38803 -0.0777 -0.40625 -0.15726 -0.41546 -0.16281 " pathEditMode="relative" rAng="0" ptsTypes="aaaaaaA">
                                      <p:cBhvr>
                                        <p:cTn id="11" dur="3000" fill="hold"/>
                                        <p:tgtEl>
                                          <p:spTgt spid="5"/>
                                        </p:tgtEl>
                                        <p:attrNameLst>
                                          <p:attrName>ppt_x</p:attrName>
                                          <p:attrName>ppt_y</p:attrName>
                                        </p:attrNameLst>
                                      </p:cBhvr>
                                      <p:rCtr x="-21300" y="-11100"/>
                                    </p:animMotion>
                                  </p:childTnLst>
                                </p:cTn>
                              </p:par>
                              <p:par>
                                <p:cTn id="12" presetID="0" presetClass="path" presetSubtype="0" accel="50000" decel="50000" fill="hold" nodeType="withEffect">
                                  <p:stCondLst>
                                    <p:cond delay="0"/>
                                  </p:stCondLst>
                                  <p:childTnLst>
                                    <p:animMotion origin="layout" path="M 0.01753 0.08488 C -0.01927 0.09297 -0.05591 0.10107 -0.11111 0.0902 C -0.16632 0.07933 -0.24913 0.01943 -0.31424 0.01897 C -0.37934 0.01874 -0.44948 0.10199 -0.50156 0.08765 C -0.55365 0.07331 -0.56823 -0.03654 -0.62691 -0.0673 C -0.68559 -0.09805 -0.81719 -0.09852 -0.854 -0.09782 " pathEditMode="relative" rAng="0" ptsTypes="aaaaaA">
                                      <p:cBhvr>
                                        <p:cTn id="13" dur="3000" fill="hold"/>
                                        <p:tgtEl>
                                          <p:spTgt spid="4"/>
                                        </p:tgtEl>
                                        <p:attrNameLst>
                                          <p:attrName>ppt_x</p:attrName>
                                          <p:attrName>ppt_y</p:attrName>
                                        </p:attrNameLst>
                                      </p:cBhvr>
                                      <p:rCtr x="-43600" y="-8300"/>
                                    </p:animMotion>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2000" fill="hold"/>
                                        <p:tgtEl>
                                          <p:spTgt spid="9"/>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png"/>
          <p:cNvPicPr>
            <a:picLocks noChangeAspect="1"/>
          </p:cNvPicPr>
          <p:nvPr/>
        </p:nvPicPr>
        <p:blipFill>
          <a:blip r:embed="rId2" cstate="print"/>
          <a:srcRect l="14063" t="46249" r="75000" b="35001"/>
          <a:stretch>
            <a:fillRect/>
          </a:stretch>
        </p:blipFill>
        <p:spPr bwMode="auto">
          <a:xfrm>
            <a:off x="9144000" y="3714750"/>
            <a:ext cx="1000125" cy="1071563"/>
          </a:xfrm>
          <a:prstGeom prst="rect">
            <a:avLst/>
          </a:prstGeom>
          <a:noFill/>
          <a:ln w="9525">
            <a:noFill/>
            <a:miter lim="800000"/>
            <a:headEnd/>
            <a:tailEnd/>
          </a:ln>
        </p:spPr>
      </p:pic>
      <p:pic>
        <p:nvPicPr>
          <p:cNvPr id="5" name="图片 4" descr="4+.png"/>
          <p:cNvPicPr>
            <a:picLocks noChangeAspect="1"/>
          </p:cNvPicPr>
          <p:nvPr/>
        </p:nvPicPr>
        <p:blipFill>
          <a:blip r:embed="rId3" cstate="print"/>
          <a:srcRect l="58594" t="50000" r="30469" b="32500"/>
          <a:stretch>
            <a:fillRect/>
          </a:stretch>
        </p:blipFill>
        <p:spPr bwMode="auto">
          <a:xfrm>
            <a:off x="9358313" y="4214813"/>
            <a:ext cx="1000125" cy="1000125"/>
          </a:xfrm>
          <a:prstGeom prst="rect">
            <a:avLst/>
          </a:prstGeom>
          <a:noFill/>
          <a:ln w="9525">
            <a:noFill/>
            <a:miter lim="800000"/>
            <a:headEnd/>
            <a:tailEnd/>
          </a:ln>
        </p:spPr>
      </p:pic>
      <p:pic>
        <p:nvPicPr>
          <p:cNvPr id="6" name="图片 5" descr="5.png"/>
          <p:cNvPicPr>
            <a:picLocks noChangeAspect="1"/>
          </p:cNvPicPr>
          <p:nvPr/>
        </p:nvPicPr>
        <p:blipFill>
          <a:blip r:embed="rId4" cstate="print"/>
          <a:srcRect l="72656" t="47501" r="19531" b="43750"/>
          <a:stretch>
            <a:fillRect/>
          </a:stretch>
        </p:blipFill>
        <p:spPr bwMode="auto">
          <a:xfrm>
            <a:off x="9144000" y="3071813"/>
            <a:ext cx="714375" cy="500062"/>
          </a:xfrm>
          <a:prstGeom prst="rect">
            <a:avLst/>
          </a:prstGeom>
          <a:noFill/>
          <a:ln w="9525">
            <a:noFill/>
            <a:miter lim="800000"/>
            <a:headEnd/>
            <a:tailEnd/>
          </a:ln>
        </p:spPr>
      </p:pic>
      <p:pic>
        <p:nvPicPr>
          <p:cNvPr id="9" name="图片 8" descr="1.png"/>
          <p:cNvPicPr>
            <a:picLocks noChangeAspect="1"/>
          </p:cNvPicPr>
          <p:nvPr/>
        </p:nvPicPr>
        <p:blipFill>
          <a:blip r:embed="rId5" cstate="print"/>
          <a:srcRect l="3123" b="12166"/>
          <a:stretch>
            <a:fillRect/>
          </a:stretch>
        </p:blipFill>
        <p:spPr bwMode="auto">
          <a:xfrm>
            <a:off x="-32" y="2636912"/>
            <a:ext cx="10653837" cy="4191000"/>
          </a:xfrm>
          <a:prstGeom prst="rect">
            <a:avLst/>
          </a:prstGeom>
          <a:noFill/>
          <a:ln w="9525">
            <a:noFill/>
            <a:miter lim="800000"/>
            <a:headEnd/>
            <a:tailEnd/>
          </a:ln>
        </p:spPr>
      </p:pic>
      <p:sp>
        <p:nvSpPr>
          <p:cNvPr id="13" name="TextBox 12"/>
          <p:cNvSpPr txBox="1"/>
          <p:nvPr/>
        </p:nvSpPr>
        <p:spPr>
          <a:xfrm>
            <a:off x="5500694" y="4714884"/>
            <a:ext cx="2860078" cy="2000548"/>
          </a:xfrm>
          <a:prstGeom prst="rect">
            <a:avLst/>
          </a:prstGeom>
          <a:noFill/>
        </p:spPr>
        <p:txBody>
          <a:bodyPr wrap="none" rtlCol="0">
            <a:spAutoFit/>
          </a:bodyPr>
          <a:lstStyle/>
          <a:p>
            <a:r>
              <a:rPr lang="zh-CN" altLang="de-DE"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rPr>
              <a:t>吴漠汀教授</a:t>
            </a:r>
            <a:endParaRPr lang="de-DE" altLang="zh-CN"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Martin </a:t>
            </a:r>
            <a:r>
              <a:rPr lang="de-DE" altLang="zh-CN" sz="2000" dirty="0" err="1">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Woesler</a:t>
            </a:r>
            <a:endPar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endParaRPr lang="de-DE" altLang="zh-CN" sz="32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Hunan Normal University</a:t>
            </a: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Spring 2022</a:t>
            </a:r>
            <a:endParaRPr lang="zh-CN" alt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581243" y="404664"/>
            <a:ext cx="7896814" cy="861774"/>
          </a:xfrm>
          <a:prstGeom prst="rect">
            <a:avLst/>
          </a:prstGeom>
          <a:noFill/>
        </p:spPr>
        <p:txBody>
          <a:bodyPr wrap="square" rtlCol="0">
            <a:spAutoFit/>
          </a:bodyPr>
          <a:lstStyle/>
          <a:p>
            <a:r>
              <a:rPr lang="de-DE" altLang="zh-CN" sz="5000" b="1" dirty="0">
                <a:latin typeface="+mj-lt"/>
                <a:ea typeface="KaiTi" panose="02010609060101010101" pitchFamily="49" charset="-122"/>
              </a:rPr>
              <a:t>Teacher Input</a:t>
            </a:r>
            <a:endParaRPr lang="de-DE" altLang="zh-CN" sz="5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j-lt"/>
              <a:cs typeface="Times New Roman" panose="02020603050405020304" pitchFamily="18" charset="0"/>
            </a:endParaRPr>
          </a:p>
        </p:txBody>
      </p:sp>
      <p:pic>
        <p:nvPicPr>
          <p:cNvPr id="10" name="Grafik 9">
            <a:extLst>
              <a:ext uri="{FF2B5EF4-FFF2-40B4-BE49-F238E27FC236}">
                <a16:creationId xmlns:a16="http://schemas.microsoft.com/office/drawing/2014/main" id="{012E1F66-91E2-488A-BFAB-165BA8759E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003" y="0"/>
            <a:ext cx="1115616" cy="1115616"/>
          </a:xfrm>
          <a:prstGeom prst="rect">
            <a:avLst/>
          </a:prstGeom>
        </p:spPr>
      </p:pic>
      <p:sp>
        <p:nvSpPr>
          <p:cNvPr id="7" name="Textfeld 6">
            <a:extLst>
              <a:ext uri="{FF2B5EF4-FFF2-40B4-BE49-F238E27FC236}">
                <a16:creationId xmlns:a16="http://schemas.microsoft.com/office/drawing/2014/main" id="{C8377A69-448D-41EE-A80E-38B502D108CC}"/>
              </a:ext>
            </a:extLst>
          </p:cNvPr>
          <p:cNvSpPr txBox="1"/>
          <p:nvPr/>
        </p:nvSpPr>
        <p:spPr>
          <a:xfrm>
            <a:off x="593617" y="1502152"/>
            <a:ext cx="8154847" cy="1200329"/>
          </a:xfrm>
          <a:prstGeom prst="rect">
            <a:avLst/>
          </a:prstGeom>
          <a:noFill/>
        </p:spPr>
        <p:txBody>
          <a:bodyPr wrap="square" rtlCol="0">
            <a:spAutoFit/>
          </a:bodyPr>
          <a:lstStyle/>
          <a:p>
            <a:pPr algn="l"/>
            <a:endParaRPr lang="de-DE" b="0" i="0" dirty="0">
              <a:solidFill>
                <a:srgbClr val="000000"/>
              </a:solidFill>
              <a:effectLst/>
              <a:latin typeface="Arial" panose="020B0604020202020204" pitchFamily="34" charset="0"/>
            </a:endParaRPr>
          </a:p>
          <a:p>
            <a:pPr algn="l"/>
            <a:endParaRPr lang="de-DE" dirty="0">
              <a:solidFill>
                <a:srgbClr val="000000"/>
              </a:solidFill>
              <a:latin typeface="Arial" panose="020B0604020202020204" pitchFamily="34" charset="0"/>
            </a:endParaRPr>
          </a:p>
          <a:p>
            <a:pPr algn="l"/>
            <a:r>
              <a:rPr lang="de-DE" b="0" i="0" dirty="0" err="1">
                <a:solidFill>
                  <a:srgbClr val="000000"/>
                </a:solidFill>
                <a:effectLst/>
                <a:latin typeface="Arial" panose="020B0604020202020204" pitchFamily="34" charset="0"/>
              </a:rPr>
              <a:t>Discussion</a:t>
            </a:r>
            <a:endParaRPr lang="de-DE" b="0" i="0" dirty="0">
              <a:solidFill>
                <a:srgbClr val="000000"/>
              </a:solidFill>
              <a:effectLst/>
              <a:latin typeface="Arial" panose="020B0604020202020204" pitchFamily="34" charset="0"/>
            </a:endParaRPr>
          </a:p>
          <a:p>
            <a:endParaRPr lang="de-DE" dirty="0"/>
          </a:p>
        </p:txBody>
      </p:sp>
    </p:spTree>
    <p:extLst>
      <p:ext uri="{BB962C8B-B14F-4D97-AF65-F5344CB8AC3E}">
        <p14:creationId xmlns:p14="http://schemas.microsoft.com/office/powerpoint/2010/main" val="182419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0" presetClass="path" presetSubtype="0" accel="50000" decel="50000" fill="hold" nodeType="withEffect">
                                  <p:stCondLst>
                                    <p:cond delay="0"/>
                                  </p:stCondLst>
                                  <p:childTnLst>
                                    <p:animMotion origin="layout" path="M 0.01146 0.08488 C -0.01319 0.09297 -0.03784 0.1013 -0.06007 0.09482 C -0.08229 0.08858 -0.096 0.05181 -0.12187 0.04695 C -0.14774 0.04186 -0.19548 0.06638 -0.21562 0.06452 C -0.23576 0.06291 -0.23923 0.04972 -0.24253 0.03654 " pathEditMode="relative" rAng="0" ptsTypes="aaaaA">
                                      <p:cBhvr>
                                        <p:cTn id="9" dur="3000" fill="hold"/>
                                        <p:tgtEl>
                                          <p:spTgt spid="6"/>
                                        </p:tgtEl>
                                        <p:attrNameLst>
                                          <p:attrName>ppt_x</p:attrName>
                                          <p:attrName>ppt_y</p:attrName>
                                        </p:attrNameLst>
                                      </p:cBhvr>
                                      <p:rCtr x="-12700" y="-1600"/>
                                    </p:animMotion>
                                  </p:childTnLst>
                                </p:cTn>
                              </p:par>
                              <p:par>
                                <p:cTn id="10" presetID="0" presetClass="path" presetSubtype="0" accel="50000" decel="50000" fill="hold" nodeType="withEffect">
                                  <p:stCondLst>
                                    <p:cond delay="0"/>
                                  </p:stCondLst>
                                  <p:childTnLst>
                                    <p:animMotion origin="layout" path="M 0.00989 0.08604 C -0.01597 0.09922 -0.04184 0.11263 -0.06146 0.10384 C -0.08108 0.09482 -0.08073 0.04464 -0.10747 0.03261 C -0.13421 0.02082 -0.19375 0.04626 -0.22188 0.03261 C -0.25 0.0192 -0.25209 -0.03307 -0.27587 -0.04833 C -0.29966 -0.06359 -0.3415 -0.03954 -0.36476 -0.05874 C -0.38803 -0.0777 -0.40625 -0.15726 -0.41546 -0.16281 " pathEditMode="relative" rAng="0" ptsTypes="aaaaaaA">
                                      <p:cBhvr>
                                        <p:cTn id="11" dur="3000" fill="hold"/>
                                        <p:tgtEl>
                                          <p:spTgt spid="5"/>
                                        </p:tgtEl>
                                        <p:attrNameLst>
                                          <p:attrName>ppt_x</p:attrName>
                                          <p:attrName>ppt_y</p:attrName>
                                        </p:attrNameLst>
                                      </p:cBhvr>
                                      <p:rCtr x="-21300" y="-11100"/>
                                    </p:animMotion>
                                  </p:childTnLst>
                                </p:cTn>
                              </p:par>
                              <p:par>
                                <p:cTn id="12" presetID="0" presetClass="path" presetSubtype="0" accel="50000" decel="50000" fill="hold" nodeType="withEffect">
                                  <p:stCondLst>
                                    <p:cond delay="0"/>
                                  </p:stCondLst>
                                  <p:childTnLst>
                                    <p:animMotion origin="layout" path="M 0.01753 0.08488 C -0.01927 0.09297 -0.05591 0.10107 -0.11111 0.0902 C -0.16632 0.07933 -0.24913 0.01943 -0.31424 0.01897 C -0.37934 0.01874 -0.44948 0.10199 -0.50156 0.08765 C -0.55365 0.07331 -0.56823 -0.03654 -0.62691 -0.0673 C -0.68559 -0.09805 -0.81719 -0.09852 -0.854 -0.09782 " pathEditMode="relative" rAng="0" ptsTypes="aaaaaA">
                                      <p:cBhvr>
                                        <p:cTn id="13" dur="3000" fill="hold"/>
                                        <p:tgtEl>
                                          <p:spTgt spid="4"/>
                                        </p:tgtEl>
                                        <p:attrNameLst>
                                          <p:attrName>ppt_x</p:attrName>
                                          <p:attrName>ppt_y</p:attrName>
                                        </p:attrNameLst>
                                      </p:cBhvr>
                                      <p:rCtr x="-43600" y="-8300"/>
                                    </p:animMotion>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2000" fill="hold"/>
                                        <p:tgtEl>
                                          <p:spTgt spid="9"/>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36712"/>
            <a:ext cx="3529520" cy="5164038"/>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矩形 2"/>
          <p:cNvSpPr/>
          <p:nvPr/>
        </p:nvSpPr>
        <p:spPr>
          <a:xfrm>
            <a:off x="3529520" y="857250"/>
            <a:ext cx="5650992" cy="5143500"/>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18000">
                <a:solidFill>
                  <a:schemeClr val="accent2">
                    <a:satMod val="140000"/>
                  </a:schemeClr>
                </a:solidFill>
                <a:prstDash val="solid"/>
                <a:miter lim="800000"/>
              </a:ln>
              <a:solidFill>
                <a:srgbClr val="D3CDB7"/>
              </a:solidFill>
              <a:effectLst>
                <a:outerShdw blurRad="25500" dist="23000" dir="7020000" algn="tl">
                  <a:srgbClr val="000000">
                    <a:alpha val="50000"/>
                  </a:srgbClr>
                </a:outerShdw>
              </a:effectLst>
            </a:endParaRPr>
          </a:p>
        </p:txBody>
      </p:sp>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colorTemperature colorTemp="10375"/>
                    </a14:imgEffect>
                    <a14:imgEffect>
                      <a14:saturation sat="58000"/>
                    </a14:imgEffect>
                  </a14:imgLayer>
                </a14:imgProps>
              </a:ext>
              <a:ext uri="{28A0092B-C50C-407E-A947-70E740481C1C}">
                <a14:useLocalDpi xmlns:a14="http://schemas.microsoft.com/office/drawing/2010/main" val="0"/>
              </a:ext>
            </a:extLst>
          </a:blip>
          <a:stretch>
            <a:fillRect/>
          </a:stretch>
        </p:blipFill>
        <p:spPr>
          <a:xfrm>
            <a:off x="2065274" y="1433089"/>
            <a:ext cx="2794758" cy="3991822"/>
          </a:xfrm>
          <a:prstGeom prst="rect">
            <a:avLst/>
          </a:prstGeom>
        </p:spPr>
      </p:pic>
      <p:sp>
        <p:nvSpPr>
          <p:cNvPr id="16" name="TextBox 15"/>
          <p:cNvSpPr txBox="1"/>
          <p:nvPr/>
        </p:nvSpPr>
        <p:spPr>
          <a:xfrm>
            <a:off x="2023452" y="2407120"/>
            <a:ext cx="553998" cy="3279794"/>
          </a:xfrm>
          <a:prstGeom prst="rect">
            <a:avLst/>
          </a:prstGeom>
          <a:noFill/>
          <a:ln>
            <a:noFill/>
          </a:ln>
        </p:spPr>
        <p:txBody>
          <a:bodyPr vert="eaVert" wrap="square" rtlCol="0">
            <a:spAutoFit/>
          </a:bodyPr>
          <a:lstStyle/>
          <a:p>
            <a:r>
              <a:rPr lang="zh-CN" altLang="en-US" sz="2400" dirty="0">
                <a:solidFill>
                  <a:srgbClr val="2C3F46"/>
                </a:solidFill>
              </a:rPr>
              <a:t>中国文学在德国的传播</a:t>
            </a:r>
          </a:p>
        </p:txBody>
      </p:sp>
      <p:sp>
        <p:nvSpPr>
          <p:cNvPr id="19" name="矩形 18"/>
          <p:cNvSpPr/>
          <p:nvPr/>
        </p:nvSpPr>
        <p:spPr>
          <a:xfrm>
            <a:off x="1907704" y="2404762"/>
            <a:ext cx="720080" cy="3184478"/>
          </a:xfrm>
          <a:prstGeom prst="rect">
            <a:avLst/>
          </a:prstGeom>
          <a:noFill/>
          <a:ln w="3175">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F46"/>
              </a:solidFill>
            </a:endParaRPr>
          </a:p>
        </p:txBody>
      </p:sp>
      <p:cxnSp>
        <p:nvCxnSpPr>
          <p:cNvPr id="8" name="line01" hidden="1"/>
          <p:cNvCxnSpPr/>
          <p:nvPr/>
        </p:nvCxnSpPr>
        <p:spPr>
          <a:xfrm>
            <a:off x="3493008" y="836712"/>
            <a:ext cx="0" cy="5164038"/>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9" name="line01" hidden="1"/>
          <p:cNvCxnSpPr/>
          <p:nvPr/>
        </p:nvCxnSpPr>
        <p:spPr>
          <a:xfrm>
            <a:off x="-756592" y="2809374"/>
            <a:ext cx="9144000"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637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4544" y="548680"/>
            <a:ext cx="10081120" cy="5760640"/>
          </a:xfrm>
          <a:prstGeom prst="rect">
            <a:avLst/>
          </a:prstGeom>
          <a:solidFill>
            <a:srgbClr val="2C3F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69447" y="1124744"/>
            <a:ext cx="8424936" cy="4536504"/>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D3CDB7"/>
                </a:solidFill>
              </a:rPr>
              <a:t> </a:t>
            </a:r>
            <a:endParaRPr lang="zh-CN" altLang="en-US" dirty="0">
              <a:solidFill>
                <a:srgbClr val="D3CDB7"/>
              </a:solidFill>
            </a:endParaRPr>
          </a:p>
        </p:txBody>
      </p:sp>
      <p:sp>
        <p:nvSpPr>
          <p:cNvPr id="4" name="TextBox 3"/>
          <p:cNvSpPr txBox="1"/>
          <p:nvPr/>
        </p:nvSpPr>
        <p:spPr>
          <a:xfrm>
            <a:off x="7022594" y="2060848"/>
            <a:ext cx="861774" cy="792088"/>
          </a:xfrm>
          <a:prstGeom prst="rect">
            <a:avLst/>
          </a:prstGeom>
          <a:noFill/>
        </p:spPr>
        <p:txBody>
          <a:bodyPr vert="eaVert" wrap="square" rtlCol="0">
            <a:spAutoFit/>
          </a:bodyPr>
          <a:lstStyle/>
          <a:p>
            <a:r>
              <a:rPr lang="zh-CN" altLang="en-US" sz="4400" dirty="0"/>
              <a:t>目</a:t>
            </a:r>
          </a:p>
        </p:txBody>
      </p:sp>
      <p:sp>
        <p:nvSpPr>
          <p:cNvPr id="19" name="TextBox 18"/>
          <p:cNvSpPr txBox="1"/>
          <p:nvPr/>
        </p:nvSpPr>
        <p:spPr>
          <a:xfrm>
            <a:off x="1374032" y="1484784"/>
            <a:ext cx="461665" cy="1296144"/>
          </a:xfrm>
          <a:prstGeom prst="rect">
            <a:avLst/>
          </a:prstGeom>
          <a:noFill/>
        </p:spPr>
        <p:txBody>
          <a:bodyPr vert="eaVert" wrap="square" rtlCol="0">
            <a:spAutoFit/>
          </a:bodyPr>
          <a:lstStyle/>
          <a:p>
            <a:r>
              <a:rPr lang="zh-CN" altLang="en-US" spc="400" dirty="0">
                <a:solidFill>
                  <a:srgbClr val="D3CDB7"/>
                </a:solidFill>
              </a:rPr>
              <a:t>困懒微风</a:t>
            </a:r>
          </a:p>
        </p:txBody>
      </p:sp>
      <p:sp>
        <p:nvSpPr>
          <p:cNvPr id="21" name="TextBox 20"/>
          <p:cNvSpPr txBox="1"/>
          <p:nvPr/>
        </p:nvSpPr>
        <p:spPr>
          <a:xfrm>
            <a:off x="3894312" y="1484784"/>
            <a:ext cx="461665" cy="1368152"/>
          </a:xfrm>
          <a:prstGeom prst="rect">
            <a:avLst/>
          </a:prstGeom>
          <a:noFill/>
        </p:spPr>
        <p:txBody>
          <a:bodyPr vert="eaVert" wrap="square" rtlCol="0">
            <a:spAutoFit/>
          </a:bodyPr>
          <a:lstStyle/>
          <a:p>
            <a:r>
              <a:rPr lang="zh-CN" altLang="en-US" spc="400" dirty="0">
                <a:solidFill>
                  <a:srgbClr val="D3CDB7"/>
                </a:solidFill>
              </a:rPr>
              <a:t>春光美酒</a:t>
            </a:r>
          </a:p>
        </p:txBody>
      </p:sp>
      <p:sp>
        <p:nvSpPr>
          <p:cNvPr id="26" name="TextBox 25"/>
          <p:cNvSpPr txBox="1"/>
          <p:nvPr/>
        </p:nvSpPr>
        <p:spPr>
          <a:xfrm>
            <a:off x="7022594" y="3717032"/>
            <a:ext cx="861774" cy="864096"/>
          </a:xfrm>
          <a:prstGeom prst="rect">
            <a:avLst/>
          </a:prstGeom>
          <a:noFill/>
        </p:spPr>
        <p:txBody>
          <a:bodyPr vert="eaVert" wrap="square" rtlCol="0">
            <a:spAutoFit/>
          </a:bodyPr>
          <a:lstStyle/>
          <a:p>
            <a:r>
              <a:rPr lang="zh-CN" altLang="en-US" sz="4400" dirty="0"/>
              <a:t>录</a:t>
            </a:r>
          </a:p>
        </p:txBody>
      </p:sp>
      <p:sp>
        <p:nvSpPr>
          <p:cNvPr id="27" name="TextBox 26"/>
          <p:cNvSpPr txBox="1"/>
          <p:nvPr/>
        </p:nvSpPr>
        <p:spPr>
          <a:xfrm>
            <a:off x="6588224" y="3059668"/>
            <a:ext cx="1944216" cy="369332"/>
          </a:xfrm>
          <a:prstGeom prst="rect">
            <a:avLst/>
          </a:prstGeom>
          <a:noFill/>
        </p:spPr>
        <p:txBody>
          <a:bodyPr wrap="square" rtlCol="0">
            <a:spAutoFit/>
          </a:bodyPr>
          <a:lstStyle/>
          <a:p>
            <a:r>
              <a:rPr lang="en-US" altLang="zh-CN" spc="400" dirty="0">
                <a:solidFill>
                  <a:srgbClr val="2C3F46"/>
                </a:solidFill>
                <a:latin typeface="DotumChe" panose="020B0609000101010101" pitchFamily="49" charset="-127"/>
                <a:ea typeface="DotumChe" panose="020B0609000101010101" pitchFamily="49" charset="-127"/>
              </a:rPr>
              <a:t>CONTENTS</a:t>
            </a:r>
            <a:endParaRPr lang="zh-CN" altLang="en-US" spc="400" dirty="0">
              <a:solidFill>
                <a:srgbClr val="2C3F46"/>
              </a:solidFill>
              <a:latin typeface="DotumChe" panose="020B0609000101010101" pitchFamily="49" charset="-127"/>
              <a:ea typeface="DotumChe" panose="020B0609000101010101" pitchFamily="49" charset="-127"/>
            </a:endParaRPr>
          </a:p>
        </p:txBody>
      </p:sp>
      <p:sp>
        <p:nvSpPr>
          <p:cNvPr id="28" name="TextBox 27"/>
          <p:cNvSpPr txBox="1"/>
          <p:nvPr/>
        </p:nvSpPr>
        <p:spPr>
          <a:xfrm>
            <a:off x="991749" y="1916833"/>
            <a:ext cx="5358209" cy="3170099"/>
          </a:xfrm>
          <a:prstGeom prst="rect">
            <a:avLst/>
          </a:prstGeom>
          <a:noFill/>
        </p:spPr>
        <p:txBody>
          <a:bodyPr wrap="square" rtlCol="0">
            <a:spAutoFit/>
          </a:bodyPr>
          <a:lstStyle/>
          <a:p>
            <a:pPr>
              <a:lnSpc>
                <a:spcPct val="200000"/>
              </a:lnSpc>
            </a:pPr>
            <a:r>
              <a:rPr lang="zh-CN" altLang="en-US" sz="2000" b="1" dirty="0"/>
              <a:t>一</a:t>
            </a:r>
            <a:r>
              <a:rPr lang="zh-CN" altLang="zh-CN" sz="2000" b="1" dirty="0"/>
              <a:t>、传教士的汉学拓荒</a:t>
            </a:r>
          </a:p>
          <a:p>
            <a:pPr>
              <a:lnSpc>
                <a:spcPct val="200000"/>
              </a:lnSpc>
            </a:pPr>
            <a:r>
              <a:rPr lang="zh-CN" altLang="en-US" sz="2000" b="1" dirty="0"/>
              <a:t>二</a:t>
            </a:r>
            <a:r>
              <a:rPr lang="zh-CN" altLang="zh-CN" sz="2000" b="1" dirty="0"/>
              <a:t>、第一代学院派汉学家的诞生</a:t>
            </a:r>
          </a:p>
          <a:p>
            <a:pPr>
              <a:lnSpc>
                <a:spcPct val="200000"/>
              </a:lnSpc>
            </a:pPr>
            <a:r>
              <a:rPr lang="zh-CN" altLang="en-US" sz="2000" b="1" dirty="0"/>
              <a:t>三</a:t>
            </a:r>
            <a:r>
              <a:rPr lang="zh-CN" altLang="zh-CN" sz="2000" b="1" dirty="0"/>
              <a:t>、二战后汉学重建时期及新时代的汉学家</a:t>
            </a:r>
          </a:p>
          <a:p>
            <a:pPr>
              <a:lnSpc>
                <a:spcPct val="200000"/>
              </a:lnSpc>
            </a:pPr>
            <a:r>
              <a:rPr lang="zh-CN" altLang="en-US" sz="2000" b="1" dirty="0"/>
              <a:t>四</a:t>
            </a:r>
            <a:r>
              <a:rPr lang="zh-CN" altLang="zh-CN" sz="2000" b="1" dirty="0"/>
              <a:t>、汉学家对中国古代文学的译介及其影响</a:t>
            </a:r>
          </a:p>
          <a:p>
            <a:pPr>
              <a:lnSpc>
                <a:spcPct val="200000"/>
              </a:lnSpc>
            </a:pPr>
            <a:endParaRPr lang="zh-CN" altLang="en-US" sz="2000" b="1" dirty="0"/>
          </a:p>
        </p:txBody>
      </p:sp>
    </p:spTree>
    <p:extLst>
      <p:ext uri="{BB962C8B-B14F-4D97-AF65-F5344CB8AC3E}">
        <p14:creationId xmlns:p14="http://schemas.microsoft.com/office/powerpoint/2010/main" val="2053555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857250"/>
            <a:ext cx="9144000" cy="3723878"/>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116632" y="857250"/>
            <a:ext cx="936104" cy="51435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line01"/>
          <p:cNvCxnSpPr/>
          <p:nvPr/>
        </p:nvCxnSpPr>
        <p:spPr>
          <a:xfrm>
            <a:off x="-538120" y="857250"/>
            <a:ext cx="0" cy="514350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19" name="line01"/>
          <p:cNvCxnSpPr/>
          <p:nvPr/>
        </p:nvCxnSpPr>
        <p:spPr>
          <a:xfrm>
            <a:off x="-1116632" y="4035933"/>
            <a:ext cx="936104"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sp>
        <p:nvSpPr>
          <p:cNvPr id="27" name="图文框 26"/>
          <p:cNvSpPr/>
          <p:nvPr/>
        </p:nvSpPr>
        <p:spPr>
          <a:xfrm>
            <a:off x="2555776" y="-99392"/>
            <a:ext cx="4295700" cy="3383260"/>
          </a:xfrm>
          <a:prstGeom prst="frame">
            <a:avLst>
              <a:gd name="adj1" fmla="val 5223"/>
            </a:avLst>
          </a:prstGeom>
          <a:solidFill>
            <a:srgbClr val="2C3F46">
              <a:alpha val="91000"/>
            </a:srgbClr>
          </a:solidFill>
          <a:ln>
            <a:noFill/>
          </a:ln>
          <a:effectLst>
            <a:outerShdw blurRad="101600" dist="12700" dir="4920000" sx="104000" sy="104000" algn="tl"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p:cNvSpPr/>
          <p:nvPr/>
        </p:nvSpPr>
        <p:spPr>
          <a:xfrm>
            <a:off x="68" y="4056472"/>
            <a:ext cx="9144000" cy="1964817"/>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75000"/>
                    </a14:imgEffect>
                  </a14:imgLayer>
                </a14:imgProps>
              </a:ext>
              <a:ext uri="{28A0092B-C50C-407E-A947-70E740481C1C}">
                <a14:useLocalDpi xmlns:a14="http://schemas.microsoft.com/office/drawing/2010/main" val="0"/>
              </a:ext>
            </a:extLst>
          </a:blip>
          <a:stretch>
            <a:fillRect/>
          </a:stretch>
        </p:blipFill>
        <p:spPr>
          <a:xfrm>
            <a:off x="2170956" y="844303"/>
            <a:ext cx="4680520" cy="3666407"/>
          </a:xfrm>
          <a:prstGeom prst="rect">
            <a:avLst/>
          </a:prstGeom>
        </p:spPr>
      </p:pic>
      <p:sp>
        <p:nvSpPr>
          <p:cNvPr id="31" name="TextBox 30"/>
          <p:cNvSpPr txBox="1"/>
          <p:nvPr/>
        </p:nvSpPr>
        <p:spPr>
          <a:xfrm>
            <a:off x="2339752" y="4484881"/>
            <a:ext cx="5904656" cy="1107996"/>
          </a:xfrm>
          <a:prstGeom prst="rect">
            <a:avLst/>
          </a:prstGeom>
          <a:noFill/>
        </p:spPr>
        <p:txBody>
          <a:bodyPr vert="horz" wrap="square" rtlCol="0">
            <a:spAutoFit/>
          </a:bodyPr>
          <a:lstStyle/>
          <a:p>
            <a:r>
              <a:rPr lang="zh-CN" altLang="en-US" sz="6600" dirty="0">
                <a:solidFill>
                  <a:srgbClr val="D3CDB7"/>
                </a:solidFill>
                <a:latin typeface="微软雅黑" pitchFamily="34" charset="-122"/>
                <a:ea typeface="微软雅黑" pitchFamily="34" charset="-122"/>
              </a:rPr>
              <a:t>壹 </a:t>
            </a:r>
            <a:r>
              <a:rPr lang="zh-CN" altLang="en-US" sz="4000" dirty="0">
                <a:solidFill>
                  <a:srgbClr val="D3CDB7"/>
                </a:solidFill>
                <a:latin typeface="微软雅黑" pitchFamily="34" charset="-122"/>
                <a:ea typeface="微软雅黑" pitchFamily="34" charset="-122"/>
              </a:rPr>
              <a:t>传教士的汉学拓荒</a:t>
            </a:r>
          </a:p>
        </p:txBody>
      </p:sp>
      <p:sp>
        <p:nvSpPr>
          <p:cNvPr id="33" name="TextBox 32" hidden="1"/>
          <p:cNvSpPr txBox="1"/>
          <p:nvPr/>
        </p:nvSpPr>
        <p:spPr>
          <a:xfrm>
            <a:off x="7287400" y="2481126"/>
            <a:ext cx="615553" cy="1883979"/>
          </a:xfrm>
          <a:prstGeom prst="rect">
            <a:avLst/>
          </a:prstGeom>
          <a:noFill/>
        </p:spPr>
        <p:txBody>
          <a:bodyPr vert="eaVert" wrap="square" rtlCol="0">
            <a:spAutoFit/>
          </a:bodyPr>
          <a:lstStyle/>
          <a:p>
            <a:r>
              <a:rPr lang="zh-CN" altLang="en-US" sz="1400" dirty="0">
                <a:solidFill>
                  <a:srgbClr val="2C3F46"/>
                </a:solidFill>
              </a:rPr>
              <a:t>春路雨添花</a:t>
            </a:r>
          </a:p>
          <a:p>
            <a:r>
              <a:rPr lang="zh-CN" altLang="en-US" sz="1400" dirty="0">
                <a:solidFill>
                  <a:srgbClr val="2C3F46"/>
                </a:solidFill>
              </a:rPr>
              <a:t>花动一山春色</a:t>
            </a:r>
          </a:p>
        </p:txBody>
      </p:sp>
      <p:sp>
        <p:nvSpPr>
          <p:cNvPr id="39" name="等腰三角形 38"/>
          <p:cNvSpPr/>
          <p:nvPr/>
        </p:nvSpPr>
        <p:spPr>
          <a:xfrm flipV="1">
            <a:off x="3960000" y="5654253"/>
            <a:ext cx="1224136" cy="1055290"/>
          </a:xfrm>
          <a:prstGeom prst="triangle">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31855342"/>
      </p:ext>
    </p:extLst>
  </p:cSld>
  <p:clrMapOvr>
    <a:masterClrMapping/>
  </p:clrMapOvr>
  <mc:AlternateContent xmlns:mc="http://schemas.openxmlformats.org/markup-compatibility/2006" xmlns:p14="http://schemas.microsoft.com/office/powerpoint/2010/main">
    <mc:Choice Requires="p14">
      <p:transition spd="slow" p14:dur="1500">
        <p:push dir="d"/>
      </p:transition>
    </mc:Choice>
    <mc:Fallback xmlns="">
      <p:transition spd="slow">
        <p:push dir="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596362"/>
            <a:ext cx="9144000" cy="514350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TextBox 9"/>
          <p:cNvSpPr txBox="1"/>
          <p:nvPr/>
        </p:nvSpPr>
        <p:spPr>
          <a:xfrm>
            <a:off x="2123728" y="5365781"/>
            <a:ext cx="2088232" cy="369332"/>
          </a:xfrm>
          <a:prstGeom prst="rect">
            <a:avLst/>
          </a:prstGeom>
          <a:noFill/>
        </p:spPr>
        <p:txBody>
          <a:bodyPr wrap="square" rtlCol="0">
            <a:spAutoFit/>
          </a:bodyPr>
          <a:lstStyle/>
          <a:p>
            <a:endParaRPr lang="zh-CN" altLang="en-US" dirty="0">
              <a:solidFill>
                <a:srgbClr val="002060"/>
              </a:solidFill>
              <a:latin typeface="华文行楷" pitchFamily="2" charset="-122"/>
              <a:ea typeface="华文行楷" pitchFamily="2" charset="-122"/>
            </a:endParaRPr>
          </a:p>
        </p:txBody>
      </p:sp>
      <p:sp>
        <p:nvSpPr>
          <p:cNvPr id="12" name="TextBox 11"/>
          <p:cNvSpPr txBox="1"/>
          <p:nvPr/>
        </p:nvSpPr>
        <p:spPr>
          <a:xfrm>
            <a:off x="438961" y="1700808"/>
            <a:ext cx="3744416" cy="369332"/>
          </a:xfrm>
          <a:prstGeom prst="rect">
            <a:avLst/>
          </a:prstGeom>
          <a:noFill/>
        </p:spPr>
        <p:txBody>
          <a:bodyPr wrap="square" rtlCol="0">
            <a:spAutoFit/>
          </a:bodyPr>
          <a:lstStyle/>
          <a:p>
            <a:r>
              <a:rPr lang="zh-CN" altLang="en-US" b="1" dirty="0"/>
              <a:t>（一）亚当那修斯</a:t>
            </a:r>
            <a:r>
              <a:rPr lang="en-US" altLang="zh-CN" b="1" dirty="0"/>
              <a:t>.</a:t>
            </a:r>
            <a:r>
              <a:rPr lang="zh-CN" altLang="en-US" b="1" dirty="0"/>
              <a:t>寇希尔</a:t>
            </a:r>
          </a:p>
        </p:txBody>
      </p:sp>
      <p:sp>
        <p:nvSpPr>
          <p:cNvPr id="13" name="TextBox 12"/>
          <p:cNvSpPr txBox="1"/>
          <p:nvPr/>
        </p:nvSpPr>
        <p:spPr>
          <a:xfrm>
            <a:off x="683568" y="2201089"/>
            <a:ext cx="6120680" cy="830997"/>
          </a:xfrm>
          <a:prstGeom prst="rect">
            <a:avLst/>
          </a:prstGeom>
          <a:noFill/>
        </p:spPr>
        <p:txBody>
          <a:bodyPr wrap="square" rtlCol="0">
            <a:spAutoFit/>
          </a:bodyPr>
          <a:lstStyle/>
          <a:p>
            <a:r>
              <a:rPr lang="en-US" altLang="zh-CN" sz="1400" b="1" dirty="0"/>
              <a:t>1</a:t>
            </a:r>
            <a:r>
              <a:rPr lang="zh-CN" altLang="en-US" sz="1400" b="1" dirty="0"/>
              <a:t>、</a:t>
            </a:r>
            <a:r>
              <a:rPr lang="zh-CN" altLang="en-US" sz="1600" b="1" dirty="0"/>
              <a:t>亚当那修斯</a:t>
            </a:r>
            <a:r>
              <a:rPr lang="en-US" altLang="zh-CN" sz="1600" b="1" dirty="0"/>
              <a:t>.</a:t>
            </a:r>
            <a:r>
              <a:rPr lang="zh-CN" altLang="en-US" sz="1600" b="1" dirty="0"/>
              <a:t>寇希尔</a:t>
            </a:r>
            <a:r>
              <a:rPr lang="en-US" altLang="zh-CN" sz="1600" b="1" dirty="0"/>
              <a:t>(Fr. Athanasius </a:t>
            </a:r>
            <a:r>
              <a:rPr lang="en-US" altLang="zh-CN" sz="1600" b="1" dirty="0" err="1"/>
              <a:t>Kircher</a:t>
            </a:r>
            <a:r>
              <a:rPr lang="zh-CN" altLang="en-US" sz="1600" b="1" dirty="0"/>
              <a:t>，</a:t>
            </a:r>
            <a:r>
              <a:rPr lang="en-US" altLang="zh-CN" sz="1600" b="1"/>
              <a:t>1602—1680)</a:t>
            </a:r>
          </a:p>
          <a:p>
            <a:endParaRPr lang="en-US" altLang="zh-CN" sz="1600" b="1" dirty="0"/>
          </a:p>
          <a:p>
            <a:r>
              <a:rPr lang="en-US" altLang="zh-CN" sz="1600" b="1" dirty="0"/>
              <a:t>  《</a:t>
            </a:r>
            <a:r>
              <a:rPr lang="zh-CN" altLang="en-US" sz="1600" b="1" dirty="0"/>
              <a:t>中国图说</a:t>
            </a:r>
            <a:r>
              <a:rPr lang="en-US" altLang="zh-CN" sz="1600" b="1" dirty="0"/>
              <a:t>》</a:t>
            </a:r>
            <a:r>
              <a:rPr lang="zh-CN" altLang="en-US" sz="1600" b="1" dirty="0"/>
              <a:t>（</a:t>
            </a:r>
            <a:r>
              <a:rPr lang="en-US" altLang="zh-CN" sz="1600" b="1" dirty="0"/>
              <a:t>China </a:t>
            </a:r>
            <a:r>
              <a:rPr lang="en-US" altLang="zh-CN" sz="1600" b="1" dirty="0" err="1"/>
              <a:t>Illust</a:t>
            </a:r>
            <a:r>
              <a:rPr lang="en-US" altLang="zh-CN" sz="1600" b="1" dirty="0"/>
              <a:t> Rata</a:t>
            </a:r>
            <a:r>
              <a:rPr lang="zh-CN" altLang="en-US" sz="1400" b="1" dirty="0"/>
              <a:t>）</a:t>
            </a:r>
          </a:p>
        </p:txBody>
      </p:sp>
      <p:sp>
        <p:nvSpPr>
          <p:cNvPr id="18" name="TextBox 17"/>
          <p:cNvSpPr txBox="1"/>
          <p:nvPr/>
        </p:nvSpPr>
        <p:spPr>
          <a:xfrm>
            <a:off x="683568" y="3150821"/>
            <a:ext cx="3744416" cy="338554"/>
          </a:xfrm>
          <a:prstGeom prst="rect">
            <a:avLst/>
          </a:prstGeom>
          <a:noFill/>
        </p:spPr>
        <p:txBody>
          <a:bodyPr wrap="square" rtlCol="0">
            <a:spAutoFit/>
          </a:bodyPr>
          <a:lstStyle/>
          <a:p>
            <a:r>
              <a:rPr lang="en-US" altLang="zh-CN" sz="1600" b="1" dirty="0"/>
              <a:t>2</a:t>
            </a:r>
            <a:r>
              <a:rPr lang="zh-CN" altLang="en-US" sz="1600" b="1" dirty="0"/>
              <a:t>、德国汉学的开山之作</a:t>
            </a:r>
            <a:r>
              <a:rPr lang="en-US" altLang="zh-CN" sz="1600" b="1" dirty="0"/>
              <a:t>——《</a:t>
            </a:r>
            <a:r>
              <a:rPr lang="zh-CN" altLang="en-US" sz="1600" b="1" dirty="0"/>
              <a:t>中国图说</a:t>
            </a:r>
            <a:r>
              <a:rPr lang="en-US" altLang="zh-CN" sz="1600" b="1" dirty="0"/>
              <a:t>》</a:t>
            </a:r>
            <a:endParaRPr lang="zh-CN" altLang="en-US" sz="1600" b="1" dirty="0"/>
          </a:p>
        </p:txBody>
      </p:sp>
      <p:sp>
        <p:nvSpPr>
          <p:cNvPr id="19" name="TextBox 18"/>
          <p:cNvSpPr txBox="1"/>
          <p:nvPr/>
        </p:nvSpPr>
        <p:spPr>
          <a:xfrm>
            <a:off x="575556" y="3533944"/>
            <a:ext cx="7704856" cy="2031325"/>
          </a:xfrm>
          <a:prstGeom prst="rect">
            <a:avLst/>
          </a:prstGeom>
          <a:noFill/>
        </p:spPr>
        <p:txBody>
          <a:bodyPr wrap="square" rtlCol="0">
            <a:spAutoFit/>
          </a:bodyPr>
          <a:lstStyle/>
          <a:p>
            <a:r>
              <a:rPr lang="en-US" altLang="zh-CN" b="1" dirty="0"/>
              <a:t>《</a:t>
            </a:r>
            <a:r>
              <a:rPr lang="zh-CN" altLang="en-US" b="1" dirty="0"/>
              <a:t>中国图说</a:t>
            </a:r>
            <a:r>
              <a:rPr lang="en-US" altLang="zh-CN" b="1" dirty="0"/>
              <a:t>》</a:t>
            </a:r>
            <a:r>
              <a:rPr lang="zh-CN" altLang="en-US" b="1" dirty="0"/>
              <a:t>的出版成为德国传教士汉学的开端。这是德国人首次尝试撰写关于中国的著述，于</a:t>
            </a:r>
            <a:r>
              <a:rPr lang="en-US" altLang="zh-CN" b="1" dirty="0"/>
              <a:t>1667</a:t>
            </a:r>
            <a:r>
              <a:rPr lang="zh-CN" altLang="en-US" b="1" dirty="0"/>
              <a:t>年在荷兰的阿姆斯特丹出版。</a:t>
            </a:r>
          </a:p>
          <a:p>
            <a:r>
              <a:rPr lang="zh-CN" altLang="en-US" b="1" dirty="0"/>
              <a:t>在这部著作中，寇希尔根据曾到过中国的波兰耶稣修士卜致远和意大利修士卫匡国的描述，在他的笔下为人们展示了一个神奇美丽、雅致美好的世外桃园。这本书的最大特点是拥有美丽的插图，为欧洲人提供了一个有着直观印象的东方，它百科全书式的介绍，又把让欧洲人着迷的中国精神世界带到他们眼前。</a:t>
            </a:r>
          </a:p>
        </p:txBody>
      </p:sp>
      <p:sp>
        <p:nvSpPr>
          <p:cNvPr id="20" name="矩形 19"/>
          <p:cNvSpPr/>
          <p:nvPr/>
        </p:nvSpPr>
        <p:spPr>
          <a:xfrm>
            <a:off x="8316416" y="5368570"/>
            <a:ext cx="180020" cy="148662"/>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95536" y="914383"/>
            <a:ext cx="3278462" cy="721608"/>
          </a:xfrm>
          <a:prstGeom prst="rect">
            <a:avLst/>
          </a:prstGeom>
        </p:spPr>
        <p:txBody>
          <a:bodyPr wrap="none">
            <a:spAutoFit/>
          </a:bodyPr>
          <a:lstStyle/>
          <a:p>
            <a:pPr>
              <a:lnSpc>
                <a:spcPct val="200000"/>
              </a:lnSpc>
            </a:pPr>
            <a:r>
              <a:rPr lang="zh-CN" altLang="en-US" sz="2400" b="1" dirty="0"/>
              <a:t>一</a:t>
            </a:r>
            <a:r>
              <a:rPr lang="zh-CN" altLang="zh-CN" sz="2400" b="1"/>
              <a:t>、</a:t>
            </a:r>
            <a:r>
              <a:rPr lang="zh-CN" altLang="zh-CN" sz="2400" b="1" dirty="0"/>
              <a:t>传教士的汉学拓荒</a:t>
            </a:r>
          </a:p>
        </p:txBody>
      </p:sp>
    </p:spTree>
    <p:extLst>
      <p:ext uri="{BB962C8B-B14F-4D97-AF65-F5344CB8AC3E}">
        <p14:creationId xmlns:p14="http://schemas.microsoft.com/office/powerpoint/2010/main" val="239681772"/>
      </p:ext>
    </p:extLst>
  </p:cSld>
  <p:clrMapOvr>
    <a:masterClrMapping/>
  </p:clrMapOvr>
  <p:transition spd="slow">
    <p:push dir="d"/>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3432</Words>
  <Application>Microsoft Office PowerPoint</Application>
  <PresentationFormat>Bildschirmpräsentation (4:3)</PresentationFormat>
  <Paragraphs>180</Paragraphs>
  <Slides>27</Slides>
  <Notes>21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27</vt:i4>
      </vt:variant>
    </vt:vector>
  </HeadingPairs>
  <TitlesOfParts>
    <vt:vector size="37" baseType="lpstr">
      <vt:lpstr>DotumChe</vt:lpstr>
      <vt:lpstr>楷体</vt:lpstr>
      <vt:lpstr>楷体</vt:lpstr>
      <vt:lpstr>微软雅黑</vt:lpstr>
      <vt:lpstr>宋体</vt:lpstr>
      <vt:lpstr>华文行楷</vt:lpstr>
      <vt:lpstr>Arial</vt:lpstr>
      <vt:lpstr>Calibri</vt:lpstr>
      <vt:lpstr>Times New Roman</vt:lpstr>
      <vt:lpstr>Office 主题</vt:lpstr>
      <vt:lpstr>中华典籍外译 Chinese Classics Translation for Master Students of Translation Studies</vt:lpstr>
      <vt:lpstr>Schedule 学期题目</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Preparation for next session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cp:lastModifiedBy>
  <cp:revision>103</cp:revision>
  <dcterms:created xsi:type="dcterms:W3CDTF">2012-05-20T08:41:50Z</dcterms:created>
  <dcterms:modified xsi:type="dcterms:W3CDTF">2022-04-15T06:11:17Z</dcterms:modified>
</cp:coreProperties>
</file>