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256" r:id="rId2"/>
    <p:sldId id="257" r:id="rId3"/>
    <p:sldId id="258" r:id="rId4"/>
    <p:sldId id="280" r:id="rId5"/>
    <p:sldId id="282" r:id="rId6"/>
    <p:sldId id="260" r:id="rId7"/>
    <p:sldId id="286" r:id="rId8"/>
    <p:sldId id="287" r:id="rId9"/>
    <p:sldId id="288" r:id="rId10"/>
    <p:sldId id="289" r:id="rId11"/>
    <p:sldId id="290" r:id="rId12"/>
    <p:sldId id="291" r:id="rId13"/>
    <p:sldId id="284" r:id="rId14"/>
    <p:sldId id="273" r:id="rId15"/>
    <p:sldId id="285" r:id="rId16"/>
    <p:sldId id="281" r:id="rId17"/>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AC9E"/>
    <a:srgbClr val="9EB6C3"/>
    <a:srgbClr val="B1A9A5"/>
    <a:srgbClr val="BBB1A8"/>
    <a:srgbClr val="BBB0AC"/>
    <a:srgbClr val="BCB7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07" autoAdjust="0"/>
    <p:restoredTop sz="94660"/>
  </p:normalViewPr>
  <p:slideViewPr>
    <p:cSldViewPr snapToGrid="0">
      <p:cViewPr varScale="1">
        <p:scale>
          <a:sx n="67" d="100"/>
          <a:sy n="67" d="100"/>
        </p:scale>
        <p:origin x="676"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FC3BE40C-B27C-48E1-AA3B-94E0FA6726C6}" type="datetimeFigureOut">
              <a:rPr lang="zh-CN" altLang="en-US" smtClean="0"/>
              <a:t>2021/7/2</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3147D4D3-E921-4743-A385-F5A5B70FCC0A}"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2021/7/2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
        <p:nvSpPr>
          <p:cNvPr id="7" name="矩形: 圆角 6"/>
          <p:cNvSpPr/>
          <p:nvPr userDrawn="1"/>
        </p:nvSpPr>
        <p:spPr>
          <a:xfrm>
            <a:off x="857250" y="890588"/>
            <a:ext cx="10477500" cy="5281612"/>
          </a:xfrm>
          <a:prstGeom prst="roundRect">
            <a:avLst>
              <a:gd name="adj" fmla="val 11489"/>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2021/7/2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版权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2021/7/2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2021/7/2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2021/7/2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2021/7/2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2021/7/2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2021/7/2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2021/7/2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2021/7/2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2021/7/2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1.xml"/><Relationship Id="rId1" Type="http://schemas.openxmlformats.org/officeDocument/2006/relationships/themeOverride" Target="../theme/themeOverride6.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hemeOverride" Target="../theme/themeOverride7.xml"/><Relationship Id="rId5" Type="http://schemas.openxmlformats.org/officeDocument/2006/relationships/image" Target="../media/image33.jp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hemeOverride" Target="../theme/themeOverride3.xml"/><Relationship Id="rId5" Type="http://schemas.openxmlformats.org/officeDocument/2006/relationships/image" Target="../media/image6.jp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hemeOverride" Target="../theme/themeOverride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xml"/><Relationship Id="rId1" Type="http://schemas.openxmlformats.org/officeDocument/2006/relationships/themeOverride" Target="../theme/themeOverr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webp"/><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文本框 11"/>
          <p:cNvSpPr txBox="1"/>
          <p:nvPr/>
        </p:nvSpPr>
        <p:spPr>
          <a:xfrm>
            <a:off x="1123950" y="2021554"/>
            <a:ext cx="10487025" cy="2308324"/>
          </a:xfrm>
          <a:prstGeom prst="rect">
            <a:avLst/>
          </a:prstGeom>
          <a:noFill/>
        </p:spPr>
        <p:txBody>
          <a:bodyPr wrap="square" rtlCol="0">
            <a:spAutoFit/>
          </a:bodyPr>
          <a:lstStyle/>
          <a:p>
            <a:pPr algn="l"/>
            <a:r>
              <a:rPr lang="en-US" altLang="zh-CN" sz="7200" b="1" kern="8400" spc="500" dirty="0">
                <a:solidFill>
                  <a:srgbClr val="030303"/>
                </a:solidFill>
                <a:latin typeface="Times New Roman" panose="02020603050405020304" pitchFamily="18" charset="0"/>
                <a:cs typeface="Times New Roman" panose="02020603050405020304" pitchFamily="18" charset="0"/>
                <a:sym typeface="+mn-lt"/>
              </a:rPr>
              <a:t>Calendar,</a:t>
            </a:r>
          </a:p>
          <a:p>
            <a:pPr algn="l"/>
            <a:r>
              <a:rPr lang="en-US" altLang="zh-CN" sz="7200" b="1" kern="8400" spc="500" dirty="0">
                <a:solidFill>
                  <a:srgbClr val="030303"/>
                </a:solidFill>
                <a:latin typeface="Times New Roman" panose="02020603050405020304" pitchFamily="18" charset="0"/>
                <a:cs typeface="Times New Roman" panose="02020603050405020304" pitchFamily="18" charset="0"/>
                <a:sym typeface="+mn-lt"/>
              </a:rPr>
              <a:t>The 24 Solar Terms</a:t>
            </a:r>
          </a:p>
        </p:txBody>
      </p:sp>
      <p:sp>
        <p:nvSpPr>
          <p:cNvPr id="5" name=" 184"/>
          <p:cNvSpPr/>
          <p:nvPr/>
        </p:nvSpPr>
        <p:spPr>
          <a:xfrm>
            <a:off x="6051550" y="2550795"/>
            <a:ext cx="199390" cy="199390"/>
          </a:xfrm>
          <a:prstGeom prst="ellipse">
            <a:avLst/>
          </a:prstGeom>
          <a:noFill/>
          <a:ln w="28575">
            <a:solidFill>
              <a:srgbClr val="B1A9A5"/>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cs typeface="+mn-ea"/>
              <a:sym typeface="+mn-lt"/>
            </a:endParaRPr>
          </a:p>
        </p:txBody>
      </p:sp>
      <p:pic>
        <p:nvPicPr>
          <p:cNvPr id="6" name="图片 5" descr="5de101964d001b5eb0b8e18458c80e73"/>
          <p:cNvPicPr>
            <a:picLocks noChangeAspect="1"/>
          </p:cNvPicPr>
          <p:nvPr/>
        </p:nvPicPr>
        <p:blipFill>
          <a:blip r:embed="rId4"/>
          <a:stretch>
            <a:fillRect/>
          </a:stretch>
        </p:blipFill>
        <p:spPr>
          <a:xfrm>
            <a:off x="6775769" y="4109085"/>
            <a:ext cx="572770" cy="763270"/>
          </a:xfrm>
          <a:prstGeom prst="rect">
            <a:avLst/>
          </a:prstGeom>
        </p:spPr>
      </p:pic>
      <p:pic>
        <p:nvPicPr>
          <p:cNvPr id="24" name="图片 23"/>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9823365" y="4044807"/>
            <a:ext cx="1538514" cy="666728"/>
          </a:xfrm>
          <a:prstGeom prst="rect">
            <a:avLst/>
          </a:prstGeom>
        </p:spPr>
      </p:pic>
      <p:pic>
        <p:nvPicPr>
          <p:cNvPr id="25" name="图片 24"/>
          <p:cNvPicPr>
            <a:picLocks noChangeAspect="1"/>
          </p:cNvPicPr>
          <p:nvPr/>
        </p:nvPicPr>
        <p:blipFill>
          <a:blip r:embed="rId6" cstate="screen">
            <a:biLevel thresh="75000"/>
            <a:extLst>
              <a:ext uri="{28A0092B-C50C-407E-A947-70E740481C1C}">
                <a14:useLocalDpi xmlns:a14="http://schemas.microsoft.com/office/drawing/2010/main" val="0"/>
              </a:ext>
            </a:extLst>
          </a:blip>
          <a:stretch>
            <a:fillRect/>
          </a:stretch>
        </p:blipFill>
        <p:spPr>
          <a:xfrm>
            <a:off x="5314745" y="5824240"/>
            <a:ext cx="781255" cy="597029"/>
          </a:xfrm>
          <a:prstGeom prst="rect">
            <a:avLst/>
          </a:prstGeom>
        </p:spPr>
      </p:pic>
      <p:pic>
        <p:nvPicPr>
          <p:cNvPr id="26" name="图片 25"/>
          <p:cNvPicPr>
            <a:picLocks noChangeAspect="1"/>
          </p:cNvPicPr>
          <p:nvPr/>
        </p:nvPicPr>
        <p:blipFill>
          <a:blip r:embed="rId7" cstate="screen">
            <a:biLevel thresh="75000"/>
            <a:extLst>
              <a:ext uri="{28A0092B-C50C-407E-A947-70E740481C1C}">
                <a14:useLocalDpi xmlns:a14="http://schemas.microsoft.com/office/drawing/2010/main" val="0"/>
              </a:ext>
            </a:extLst>
          </a:blip>
          <a:stretch>
            <a:fillRect/>
          </a:stretch>
        </p:blipFill>
        <p:spPr>
          <a:xfrm>
            <a:off x="2603822" y="647951"/>
            <a:ext cx="1374630" cy="1050482"/>
          </a:xfrm>
          <a:prstGeom prst="rect">
            <a:avLst/>
          </a:prstGeom>
        </p:spPr>
      </p:pic>
      <p:sp>
        <p:nvSpPr>
          <p:cNvPr id="27" name="文本框 26">
            <a:extLst>
              <a:ext uri="{FF2B5EF4-FFF2-40B4-BE49-F238E27FC236}">
                <a16:creationId xmlns:a16="http://schemas.microsoft.com/office/drawing/2014/main" id="{0E9A7D8A-AAC2-40A0-8307-0F8B753D2F7B}"/>
              </a:ext>
            </a:extLst>
          </p:cNvPr>
          <p:cNvSpPr txBox="1"/>
          <p:nvPr/>
        </p:nvSpPr>
        <p:spPr>
          <a:xfrm>
            <a:off x="4512945" y="5163979"/>
            <a:ext cx="3276600" cy="400110"/>
          </a:xfrm>
          <a:prstGeom prst="rect">
            <a:avLst/>
          </a:prstGeom>
          <a:noFill/>
        </p:spPr>
        <p:txBody>
          <a:bodyPr wrap="square" rtlCol="0">
            <a:spAutoFit/>
          </a:bodyPr>
          <a:lstStyle/>
          <a:p>
            <a:pPr algn="ctr"/>
            <a:r>
              <a:rPr lang="en-US" altLang="zh-CN" sz="2000" b="1" kern="8400" dirty="0">
                <a:solidFill>
                  <a:srgbClr val="030303"/>
                </a:solidFill>
                <a:latin typeface="Times New Roman" panose="02020603050405020304" pitchFamily="18" charset="0"/>
                <a:cs typeface="Times New Roman" panose="02020603050405020304" pitchFamily="18" charset="0"/>
                <a:sym typeface="+mn-lt"/>
              </a:rPr>
              <a:t>Wang </a:t>
            </a:r>
            <a:r>
              <a:rPr lang="en-US" altLang="zh-CN" sz="2000" b="1" kern="8400" dirty="0" err="1">
                <a:solidFill>
                  <a:srgbClr val="030303"/>
                </a:solidFill>
                <a:latin typeface="Times New Roman" panose="02020603050405020304" pitchFamily="18" charset="0"/>
                <a:cs typeface="Times New Roman" panose="02020603050405020304" pitchFamily="18" charset="0"/>
                <a:sym typeface="+mn-lt"/>
              </a:rPr>
              <a:t>Zihan</a:t>
            </a:r>
            <a:r>
              <a:rPr lang="en-US" altLang="zh-CN" sz="2000" b="1" kern="8400" dirty="0">
                <a:solidFill>
                  <a:srgbClr val="030303"/>
                </a:solidFill>
                <a:latin typeface="Times New Roman" panose="02020603050405020304" pitchFamily="18" charset="0"/>
                <a:cs typeface="Times New Roman" panose="02020603050405020304" pitchFamily="18" charset="0"/>
                <a:sym typeface="+mn-lt"/>
              </a:rPr>
              <a:t>  2021/5/26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down)">
                                      <p:cBhvr>
                                        <p:cTn id="11" dur="500"/>
                                        <p:tgtEl>
                                          <p:spTgt spid="26"/>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up)">
                                      <p:cBhvr>
                                        <p:cTn id="15" dur="500"/>
                                        <p:tgtEl>
                                          <p:spTgt spid="25"/>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矩形 84"/>
          <p:cNvSpPr/>
          <p:nvPr/>
        </p:nvSpPr>
        <p:spPr>
          <a:xfrm>
            <a:off x="5089525" y="260886"/>
            <a:ext cx="3676650" cy="476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dirty="0">
                <a:solidFill>
                  <a:schemeClr val="tx1">
                    <a:lumMod val="65000"/>
                    <a:lumOff val="35000"/>
                  </a:schemeClr>
                </a:solidFill>
                <a:latin typeface="宋体" panose="02010600030101010101" pitchFamily="2" charset="-122"/>
                <a:ea typeface="宋体" panose="02010600030101010101" pitchFamily="2" charset="-122"/>
                <a:cs typeface="Times New Roman" panose="02020603050405020304" pitchFamily="18" charset="0"/>
                <a:sym typeface="+mn-lt"/>
              </a:rPr>
              <a:t>立   春</a:t>
            </a:r>
            <a:endParaRPr lang="en-US" altLang="zh-CN" sz="3600" b="1" dirty="0">
              <a:solidFill>
                <a:schemeClr val="tx1">
                  <a:lumMod val="65000"/>
                  <a:lumOff val="35000"/>
                </a:schemeClr>
              </a:solidFill>
              <a:latin typeface="宋体" panose="02010600030101010101" pitchFamily="2" charset="-122"/>
              <a:ea typeface="宋体" panose="02010600030101010101" pitchFamily="2" charset="-122"/>
              <a:cs typeface="Times New Roman" panose="02020603050405020304" pitchFamily="18" charset="0"/>
              <a:sym typeface="+mn-lt"/>
            </a:endParaRPr>
          </a:p>
        </p:txBody>
      </p:sp>
      <p:sp>
        <p:nvSpPr>
          <p:cNvPr id="4" name="文本框 3">
            <a:extLst>
              <a:ext uri="{FF2B5EF4-FFF2-40B4-BE49-F238E27FC236}">
                <a16:creationId xmlns:a16="http://schemas.microsoft.com/office/drawing/2014/main" id="{FABFAB51-E73D-42FF-BE36-09E31A4895B3}"/>
              </a:ext>
            </a:extLst>
          </p:cNvPr>
          <p:cNvSpPr txBox="1"/>
          <p:nvPr/>
        </p:nvSpPr>
        <p:spPr>
          <a:xfrm>
            <a:off x="4030980" y="1796465"/>
            <a:ext cx="5600699" cy="1384995"/>
          </a:xfrm>
          <a:prstGeom prst="rect">
            <a:avLst/>
          </a:prstGeom>
          <a:noFill/>
        </p:spPr>
        <p:txBody>
          <a:bodyPr wrap="square" rtlCol="0">
            <a:spAutoFit/>
          </a:bodyPr>
          <a:lstStyle/>
          <a:p>
            <a:r>
              <a:rPr lang="en-US" altLang="zh-CN" sz="2800" b="1" dirty="0">
                <a:latin typeface="Times New Roman" panose="02020603050405020304" pitchFamily="18" charset="0"/>
                <a:cs typeface="Times New Roman" panose="02020603050405020304" pitchFamily="18" charset="0"/>
              </a:rPr>
              <a:t>Translation: </a:t>
            </a:r>
            <a:r>
              <a:rPr lang="en-US" altLang="zh-CN" sz="2800" dirty="0">
                <a:latin typeface="Times New Roman" panose="02020603050405020304" pitchFamily="18" charset="0"/>
                <a:cs typeface="Times New Roman" panose="02020603050405020304" pitchFamily="18" charset="0"/>
              </a:rPr>
              <a:t>the Beginning of Spring</a:t>
            </a:r>
          </a:p>
          <a:p>
            <a:r>
              <a:rPr lang="en-US" altLang="zh-CN" sz="2800" dirty="0">
                <a:latin typeface="Times New Roman" panose="02020603050405020304" pitchFamily="18" charset="0"/>
                <a:cs typeface="Times New Roman" panose="02020603050405020304" pitchFamily="18" charset="0"/>
              </a:rPr>
              <a:t>                      Start of Spring </a:t>
            </a:r>
          </a:p>
          <a:p>
            <a:endParaRPr lang="en-US" altLang="zh-CN" sz="2800" dirty="0">
              <a:latin typeface="Times New Roman" panose="02020603050405020304" pitchFamily="18" charset="0"/>
              <a:cs typeface="Times New Roman" panose="02020603050405020304" pitchFamily="18" charset="0"/>
            </a:endParaRPr>
          </a:p>
        </p:txBody>
      </p:sp>
      <p:pic>
        <p:nvPicPr>
          <p:cNvPr id="3" name="音阙诗听,小魂 - 立春">
            <a:hlinkClick r:id="" action="ppaction://media"/>
            <a:extLst>
              <a:ext uri="{FF2B5EF4-FFF2-40B4-BE49-F238E27FC236}">
                <a16:creationId xmlns:a16="http://schemas.microsoft.com/office/drawing/2014/main" id="{2C78DC9E-D21C-415D-A93F-F0D4A4A0F2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030980" y="331371"/>
            <a:ext cx="406400" cy="406400"/>
          </a:xfrm>
          <a:prstGeom prst="rect">
            <a:avLst/>
          </a:prstGeom>
        </p:spPr>
      </p:pic>
      <p:pic>
        <p:nvPicPr>
          <p:cNvPr id="6" name="图片 5">
            <a:extLst>
              <a:ext uri="{FF2B5EF4-FFF2-40B4-BE49-F238E27FC236}">
                <a16:creationId xmlns:a16="http://schemas.microsoft.com/office/drawing/2014/main" id="{42AA6727-9BA5-4930-98F7-6576AB6A7E1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6443"/>
          <a:stretch/>
        </p:blipFill>
        <p:spPr>
          <a:xfrm>
            <a:off x="0" y="0"/>
            <a:ext cx="3676650" cy="6844492"/>
          </a:xfrm>
          <a:prstGeom prst="rect">
            <a:avLst/>
          </a:prstGeom>
        </p:spPr>
      </p:pic>
      <p:sp>
        <p:nvSpPr>
          <p:cNvPr id="8" name="矩形 7">
            <a:extLst>
              <a:ext uri="{FF2B5EF4-FFF2-40B4-BE49-F238E27FC236}">
                <a16:creationId xmlns:a16="http://schemas.microsoft.com/office/drawing/2014/main" id="{3FDC1E86-5860-4C9E-900B-F4424444D17D}"/>
              </a:ext>
            </a:extLst>
          </p:cNvPr>
          <p:cNvSpPr/>
          <p:nvPr/>
        </p:nvSpPr>
        <p:spPr>
          <a:xfrm>
            <a:off x="238125" y="1009650"/>
            <a:ext cx="733425" cy="31432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FA3E9AE8-6841-42F1-9F27-B3CE930B71A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7281" b="16053"/>
          <a:stretch/>
        </p:blipFill>
        <p:spPr>
          <a:xfrm>
            <a:off x="9418320" y="94484"/>
            <a:ext cx="2743200" cy="3251562"/>
          </a:xfrm>
          <a:prstGeom prst="ellipse">
            <a:avLst/>
          </a:prstGeom>
          <a:ln>
            <a:noFill/>
          </a:ln>
          <a:effectLst>
            <a:softEdge rad="112500"/>
          </a:effectLst>
        </p:spPr>
      </p:pic>
    </p:spTree>
    <p:extLst>
      <p:ext uri="{BB962C8B-B14F-4D97-AF65-F5344CB8AC3E}">
        <p14:creationId xmlns:p14="http://schemas.microsoft.com/office/powerpoint/2010/main" val="649887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87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5"/>
                                        </p:tgtEl>
                                        <p:attrNameLst>
                                          <p:attrName>style.visibility</p:attrName>
                                        </p:attrNameLst>
                                      </p:cBhvr>
                                      <p:to>
                                        <p:strVal val="visible"/>
                                      </p:to>
                                    </p:set>
                                    <p:animEffect transition="in" filter="fade">
                                      <p:cBhvr>
                                        <p:cTn id="11" dur="1000"/>
                                        <p:tgtEl>
                                          <p:spTgt spid="85"/>
                                        </p:tgtEl>
                                      </p:cBhvr>
                                    </p:animEffect>
                                    <p:anim calcmode="lin" valueType="num">
                                      <p:cBhvr>
                                        <p:cTn id="12" dur="1000" fill="hold"/>
                                        <p:tgtEl>
                                          <p:spTgt spid="85"/>
                                        </p:tgtEl>
                                        <p:attrNameLst>
                                          <p:attrName>ppt_x</p:attrName>
                                        </p:attrNameLst>
                                      </p:cBhvr>
                                      <p:tavLst>
                                        <p:tav tm="0">
                                          <p:val>
                                            <p:strVal val="#ppt_x"/>
                                          </p:val>
                                        </p:tav>
                                        <p:tav tm="100000">
                                          <p:val>
                                            <p:strVal val="#ppt_x"/>
                                          </p:val>
                                        </p:tav>
                                      </p:tavLst>
                                    </p:anim>
                                    <p:anim calcmode="lin" valueType="num">
                                      <p:cBhvr>
                                        <p:cTn id="13" dur="100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xit" presetSubtype="0" fill="hold" grpId="0" nodeType="clickEffect">
                                  <p:stCondLst>
                                    <p:cond delay="0"/>
                                  </p:stCondLst>
                                  <p:childTnLst>
                                    <p:animEffect transition="out" filter="fade">
                                      <p:cBhvr>
                                        <p:cTn id="17" dur="1000"/>
                                        <p:tgtEl>
                                          <p:spTgt spid="8"/>
                                        </p:tgtEl>
                                      </p:cBhvr>
                                    </p:animEffect>
                                    <p:anim calcmode="lin" valueType="num">
                                      <p:cBhvr>
                                        <p:cTn id="18" dur="1000"/>
                                        <p:tgtEl>
                                          <p:spTgt spid="8"/>
                                        </p:tgtEl>
                                        <p:attrNameLst>
                                          <p:attrName>ppt_x</p:attrName>
                                        </p:attrNameLst>
                                      </p:cBhvr>
                                      <p:tavLst>
                                        <p:tav tm="0">
                                          <p:val>
                                            <p:strVal val="ppt_x"/>
                                          </p:val>
                                        </p:tav>
                                        <p:tav tm="100000">
                                          <p:val>
                                            <p:strVal val="ppt_x"/>
                                          </p:val>
                                        </p:tav>
                                      </p:tavLst>
                                    </p:anim>
                                    <p:anim calcmode="lin" valueType="num">
                                      <p:cBhvr>
                                        <p:cTn id="19" dur="1000"/>
                                        <p:tgtEl>
                                          <p:spTgt spid="8"/>
                                        </p:tgtEl>
                                        <p:attrNameLst>
                                          <p:attrName>ppt_y</p:attrName>
                                        </p:attrNameLst>
                                      </p:cBhvr>
                                      <p:tavLst>
                                        <p:tav tm="0">
                                          <p:val>
                                            <p:strVal val="ppt_y"/>
                                          </p:val>
                                        </p:tav>
                                        <p:tav tm="100000">
                                          <p:val>
                                            <p:strVal val="ppt_y+.1"/>
                                          </p:val>
                                        </p:tav>
                                      </p:tavLst>
                                    </p:anim>
                                    <p:set>
                                      <p:cBhvr>
                                        <p:cTn id="20" dur="1" fill="hold">
                                          <p:stCondLst>
                                            <p:cond delay="9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3"/>
                </p:tgtEl>
              </p:cMediaNode>
            </p:audio>
          </p:childTnLst>
        </p:cTn>
      </p:par>
    </p:tnLst>
    <p:bldLst>
      <p:bldP spid="85" grpId="0"/>
      <p:bldP spid="4" grpId="0"/>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矩形 84"/>
          <p:cNvSpPr/>
          <p:nvPr/>
        </p:nvSpPr>
        <p:spPr>
          <a:xfrm>
            <a:off x="4032884" y="242054"/>
            <a:ext cx="5935980" cy="476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400" dirty="0">
                <a:solidFill>
                  <a:schemeClr val="tx1">
                    <a:lumMod val="65000"/>
                    <a:lumOff val="35000"/>
                  </a:schemeClr>
                </a:solidFill>
                <a:latin typeface="Times New Roman" panose="02020603050405020304" pitchFamily="18" charset="0"/>
                <a:ea typeface="宋体" panose="02010600030101010101" pitchFamily="2" charset="-122"/>
                <a:cs typeface="Times New Roman" panose="02020603050405020304" pitchFamily="18" charset="0"/>
                <a:sym typeface="+mn-lt"/>
              </a:rPr>
              <a:t>惊   蛰</a:t>
            </a:r>
            <a:endParaRPr lang="en-US" altLang="zh-CN" sz="2800" dirty="0">
              <a:solidFill>
                <a:schemeClr val="tx1">
                  <a:lumMod val="65000"/>
                  <a:lumOff val="35000"/>
                </a:schemeClr>
              </a:solidFill>
              <a:latin typeface="Times New Roman" panose="02020603050405020304" pitchFamily="18" charset="0"/>
              <a:ea typeface="宋体" panose="02010600030101010101" pitchFamily="2" charset="-122"/>
              <a:cs typeface="Times New Roman" panose="02020603050405020304" pitchFamily="18" charset="0"/>
              <a:sym typeface="+mn-lt"/>
            </a:endParaRPr>
          </a:p>
        </p:txBody>
      </p:sp>
      <p:sp>
        <p:nvSpPr>
          <p:cNvPr id="6" name="文本框 5">
            <a:extLst>
              <a:ext uri="{FF2B5EF4-FFF2-40B4-BE49-F238E27FC236}">
                <a16:creationId xmlns:a16="http://schemas.microsoft.com/office/drawing/2014/main" id="{BE39239B-B19B-4824-BB2B-2173179015C3}"/>
              </a:ext>
            </a:extLst>
          </p:cNvPr>
          <p:cNvSpPr txBox="1"/>
          <p:nvPr/>
        </p:nvSpPr>
        <p:spPr>
          <a:xfrm>
            <a:off x="4032885" y="2200781"/>
            <a:ext cx="5935979" cy="2246769"/>
          </a:xfrm>
          <a:prstGeom prst="rect">
            <a:avLst/>
          </a:prstGeom>
          <a:noFill/>
        </p:spPr>
        <p:txBody>
          <a:bodyPr wrap="square" rtlCol="0">
            <a:spAutoFit/>
          </a:bodyPr>
          <a:lstStyle/>
          <a:p>
            <a:r>
              <a:rPr lang="en-US" altLang="zh-CN" sz="2800" b="1" dirty="0">
                <a:latin typeface="Times New Roman" panose="02020603050405020304" pitchFamily="18" charset="0"/>
                <a:cs typeface="Times New Roman" panose="02020603050405020304" pitchFamily="18" charset="0"/>
              </a:rPr>
              <a:t>Translation: </a:t>
            </a:r>
            <a:r>
              <a:rPr lang="en-US" altLang="zh-CN" sz="2800" dirty="0">
                <a:latin typeface="Times New Roman" panose="02020603050405020304" pitchFamily="18" charset="0"/>
                <a:cs typeface="Times New Roman" panose="02020603050405020304" pitchFamily="18" charset="0"/>
              </a:rPr>
              <a:t>the Waking of Insects </a:t>
            </a:r>
          </a:p>
          <a:p>
            <a:endParaRPr lang="en-US" altLang="zh-CN" sz="2800" dirty="0">
              <a:latin typeface="Times New Roman" panose="02020603050405020304" pitchFamily="18" charset="0"/>
              <a:cs typeface="Times New Roman" panose="02020603050405020304" pitchFamily="18" charset="0"/>
            </a:endParaRPr>
          </a:p>
          <a:p>
            <a:r>
              <a:rPr lang="en-US" altLang="zh-CN" sz="2800" b="1" dirty="0">
                <a:latin typeface="Times New Roman" panose="02020603050405020304" pitchFamily="18" charset="0"/>
                <a:cs typeface="Times New Roman" panose="02020603050405020304" pitchFamily="18" charset="0"/>
              </a:rPr>
              <a:t>Meaning: </a:t>
            </a:r>
            <a:r>
              <a:rPr lang="en-US" altLang="zh-CN" sz="2800" dirty="0">
                <a:latin typeface="Times New Roman" panose="02020603050405020304" pitchFamily="18" charset="0"/>
                <a:cs typeface="Times New Roman" panose="02020603050405020304" pitchFamily="18" charset="0"/>
              </a:rPr>
              <a:t>It means the hibernate insects begin to wake up gradually.</a:t>
            </a:r>
          </a:p>
          <a:p>
            <a:endParaRPr lang="zh-CN" altLang="en-US" sz="2800" dirty="0">
              <a:latin typeface="Times New Roman" panose="02020603050405020304" pitchFamily="18" charset="0"/>
              <a:cs typeface="Times New Roman" panose="02020603050405020304" pitchFamily="18" charset="0"/>
            </a:endParaRPr>
          </a:p>
        </p:txBody>
      </p:sp>
      <p:pic>
        <p:nvPicPr>
          <p:cNvPr id="8" name="图片 7">
            <a:extLst>
              <a:ext uri="{FF2B5EF4-FFF2-40B4-BE49-F238E27FC236}">
                <a16:creationId xmlns:a16="http://schemas.microsoft.com/office/drawing/2014/main" id="{369028B6-4349-4792-9DDF-4840B48E2F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861"/>
          <a:stretch/>
        </p:blipFill>
        <p:spPr>
          <a:xfrm>
            <a:off x="0" y="0"/>
            <a:ext cx="3733800" cy="6874561"/>
          </a:xfrm>
          <a:prstGeom prst="rect">
            <a:avLst/>
          </a:prstGeom>
        </p:spPr>
      </p:pic>
      <p:pic>
        <p:nvPicPr>
          <p:cNvPr id="10" name="图片 9">
            <a:extLst>
              <a:ext uri="{FF2B5EF4-FFF2-40B4-BE49-F238E27FC236}">
                <a16:creationId xmlns:a16="http://schemas.microsoft.com/office/drawing/2014/main" id="{E1D30B5D-A9A2-4816-A623-ACD47BC147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028" b="16250"/>
          <a:stretch/>
        </p:blipFill>
        <p:spPr>
          <a:xfrm>
            <a:off x="9315450" y="242054"/>
            <a:ext cx="2677261" cy="3080847"/>
          </a:xfrm>
          <a:prstGeom prst="ellipse">
            <a:avLst/>
          </a:prstGeom>
          <a:ln>
            <a:noFill/>
          </a:ln>
          <a:effectLst>
            <a:softEdge rad="112500"/>
          </a:effectLst>
        </p:spPr>
      </p:pic>
      <p:sp>
        <p:nvSpPr>
          <p:cNvPr id="7" name="矩形 6">
            <a:extLst>
              <a:ext uri="{FF2B5EF4-FFF2-40B4-BE49-F238E27FC236}">
                <a16:creationId xmlns:a16="http://schemas.microsoft.com/office/drawing/2014/main" id="{35865307-F224-4088-8506-34A6FA4738FC}"/>
              </a:ext>
            </a:extLst>
          </p:cNvPr>
          <p:cNvSpPr/>
          <p:nvPr/>
        </p:nvSpPr>
        <p:spPr>
          <a:xfrm>
            <a:off x="590550" y="561776"/>
            <a:ext cx="733425" cy="31432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dirty="0"/>
          </a:p>
        </p:txBody>
      </p:sp>
    </p:spTree>
    <p:extLst>
      <p:ext uri="{BB962C8B-B14F-4D97-AF65-F5344CB8AC3E}">
        <p14:creationId xmlns:p14="http://schemas.microsoft.com/office/powerpoint/2010/main" val="314871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5"/>
                                        </p:tgtEl>
                                        <p:attrNameLst>
                                          <p:attrName>style.visibility</p:attrName>
                                        </p:attrNameLst>
                                      </p:cBhvr>
                                      <p:to>
                                        <p:strVal val="visible"/>
                                      </p:to>
                                    </p:set>
                                    <p:animEffect transition="in" filter="fade">
                                      <p:cBhvr>
                                        <p:cTn id="14" dur="1000"/>
                                        <p:tgtEl>
                                          <p:spTgt spid="85"/>
                                        </p:tgtEl>
                                      </p:cBhvr>
                                    </p:animEffect>
                                    <p:anim calcmode="lin" valueType="num">
                                      <p:cBhvr>
                                        <p:cTn id="15" dur="1000" fill="hold"/>
                                        <p:tgtEl>
                                          <p:spTgt spid="85"/>
                                        </p:tgtEl>
                                        <p:attrNameLst>
                                          <p:attrName>ppt_x</p:attrName>
                                        </p:attrNameLst>
                                      </p:cBhvr>
                                      <p:tavLst>
                                        <p:tav tm="0">
                                          <p:val>
                                            <p:strVal val="#ppt_x"/>
                                          </p:val>
                                        </p:tav>
                                        <p:tav tm="100000">
                                          <p:val>
                                            <p:strVal val="#ppt_x"/>
                                          </p:val>
                                        </p:tav>
                                      </p:tavLst>
                                    </p:anim>
                                    <p:anim calcmode="lin" valueType="num">
                                      <p:cBhvr>
                                        <p:cTn id="16" dur="100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6" grpId="0"/>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矩形 84"/>
          <p:cNvSpPr/>
          <p:nvPr/>
        </p:nvSpPr>
        <p:spPr>
          <a:xfrm>
            <a:off x="4271010" y="277287"/>
            <a:ext cx="5935980" cy="476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dirty="0">
                <a:solidFill>
                  <a:schemeClr val="tx1">
                    <a:lumMod val="65000"/>
                    <a:lumOff val="35000"/>
                  </a:schemeClr>
                </a:solidFill>
                <a:latin typeface="Times New Roman" panose="02020603050405020304" pitchFamily="18" charset="0"/>
                <a:ea typeface="宋体" panose="02010600030101010101" pitchFamily="2" charset="-122"/>
                <a:cs typeface="Times New Roman" panose="02020603050405020304" pitchFamily="18" charset="0"/>
                <a:sym typeface="+mn-lt"/>
              </a:rPr>
              <a:t>白    露</a:t>
            </a:r>
            <a:endParaRPr lang="en-US" altLang="zh-CN" sz="2400" dirty="0">
              <a:solidFill>
                <a:schemeClr val="tx1">
                  <a:lumMod val="65000"/>
                  <a:lumOff val="35000"/>
                </a:schemeClr>
              </a:solidFill>
              <a:latin typeface="Times New Roman" panose="02020603050405020304" pitchFamily="18" charset="0"/>
              <a:ea typeface="宋体" panose="02010600030101010101" pitchFamily="2" charset="-122"/>
              <a:cs typeface="Times New Roman" panose="02020603050405020304" pitchFamily="18" charset="0"/>
              <a:sym typeface="+mn-lt"/>
            </a:endParaRPr>
          </a:p>
        </p:txBody>
      </p:sp>
      <p:sp>
        <p:nvSpPr>
          <p:cNvPr id="6" name="文本框 5">
            <a:extLst>
              <a:ext uri="{FF2B5EF4-FFF2-40B4-BE49-F238E27FC236}">
                <a16:creationId xmlns:a16="http://schemas.microsoft.com/office/drawing/2014/main" id="{BE39239B-B19B-4824-BB2B-2173179015C3}"/>
              </a:ext>
            </a:extLst>
          </p:cNvPr>
          <p:cNvSpPr txBox="1"/>
          <p:nvPr/>
        </p:nvSpPr>
        <p:spPr>
          <a:xfrm>
            <a:off x="3486151" y="1210181"/>
            <a:ext cx="7867650" cy="4893647"/>
          </a:xfrm>
          <a:prstGeom prst="rect">
            <a:avLst/>
          </a:prstGeom>
          <a:noFill/>
        </p:spPr>
        <p:txBody>
          <a:bodyPr wrap="square" rtlCol="0">
            <a:spAutoFit/>
          </a:bodyPr>
          <a:lstStyle/>
          <a:p>
            <a:r>
              <a:rPr lang="en-US" altLang="zh-CN" sz="2400" b="1" dirty="0">
                <a:latin typeface="Times New Roman" panose="02020603050405020304" pitchFamily="18" charset="0"/>
                <a:ea typeface="宋体" panose="02010600030101010101" pitchFamily="2" charset="-122"/>
                <a:cs typeface="Times New Roman" panose="02020603050405020304" pitchFamily="18" charset="0"/>
              </a:rPr>
              <a:t>Translation: </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White Dews</a:t>
            </a: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=white + dews</a:t>
            </a:r>
          </a:p>
          <a:p>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b="1" dirty="0">
                <a:latin typeface="Times New Roman" panose="02020603050405020304" pitchFamily="18" charset="0"/>
                <a:ea typeface="宋体" panose="02010600030101010101" pitchFamily="2" charset="-122"/>
                <a:cs typeface="Times New Roman" panose="02020603050405020304" pitchFamily="18" charset="0"/>
              </a:rPr>
              <a:t>Whether: </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There is typically autumn weather during </a:t>
            </a:r>
            <a:r>
              <a:rPr lang="en-US" altLang="zh-CN" sz="2400" dirty="0" err="1">
                <a:latin typeface="Times New Roman" panose="02020603050405020304" pitchFamily="18" charset="0"/>
                <a:ea typeface="宋体" panose="02010600030101010101" pitchFamily="2" charset="-122"/>
                <a:cs typeface="Times New Roman" panose="02020603050405020304" pitchFamily="18" charset="0"/>
              </a:rPr>
              <a:t>Bailu</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period, when wild geese begin to migrate to the south and birds start to stock food for the long winter time. Hot summer is gone. However, it could be still warm in south China. </a:t>
            </a:r>
          </a:p>
          <a:p>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b="1" dirty="0">
                <a:latin typeface="Times New Roman" panose="02020603050405020304" pitchFamily="18" charset="0"/>
                <a:ea typeface="宋体" panose="02010600030101010101" pitchFamily="2" charset="-122"/>
                <a:cs typeface="Times New Roman" panose="02020603050405020304" pitchFamily="18" charset="0"/>
              </a:rPr>
              <a:t>Customs</a:t>
            </a:r>
            <a:r>
              <a:rPr lang="zh-CN" altLang="en-US" sz="2400" b="1" dirty="0">
                <a:latin typeface="Times New Roman" panose="02020603050405020304" pitchFamily="18" charset="0"/>
                <a:ea typeface="宋体" panose="02010600030101010101" pitchFamily="2" charset="-122"/>
                <a:cs typeface="Times New Roman" panose="02020603050405020304" pitchFamily="18" charset="0"/>
              </a:rPr>
              <a:t>：</a:t>
            </a:r>
          </a:p>
          <a:p>
            <a:pPr marL="342900" indent="-342900">
              <a:buFont typeface="Arial" panose="020B0604020202020204" pitchFamily="34" charset="0"/>
              <a:buChar char="•"/>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Children Playing with Swallow Cars </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孩子们玩燕子车</a:t>
            </a:r>
          </a:p>
          <a:p>
            <a:pPr marL="342900" indent="-342900">
              <a:buFont typeface="Arial" panose="020B0604020202020204" pitchFamily="34" charset="0"/>
              <a:buChar char="•"/>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Eating Longan </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吃龙眼</a:t>
            </a:r>
          </a:p>
          <a:p>
            <a:pPr marL="342900" indent="-342900">
              <a:buFont typeface="Arial" panose="020B0604020202020204" pitchFamily="34" charset="0"/>
              <a:buChar char="•"/>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White Dew Wine </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白露米酒</a:t>
            </a:r>
          </a:p>
          <a:p>
            <a:pPr marL="342900" indent="-342900">
              <a:buFont typeface="Arial" panose="020B0604020202020204" pitchFamily="34" charset="0"/>
              <a:buChar char="•"/>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White Dew Tea </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白露茶</a:t>
            </a:r>
          </a:p>
        </p:txBody>
      </p:sp>
      <p:pic>
        <p:nvPicPr>
          <p:cNvPr id="4" name="图片 3">
            <a:extLst>
              <a:ext uri="{FF2B5EF4-FFF2-40B4-BE49-F238E27FC236}">
                <a16:creationId xmlns:a16="http://schemas.microsoft.com/office/drawing/2014/main" id="{35E1AA2C-0112-49F0-833A-38899591FF2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278"/>
          <a:stretch/>
        </p:blipFill>
        <p:spPr>
          <a:xfrm>
            <a:off x="0" y="0"/>
            <a:ext cx="3323130" cy="6858000"/>
          </a:xfrm>
          <a:prstGeom prst="rect">
            <a:avLst/>
          </a:prstGeom>
        </p:spPr>
      </p:pic>
      <p:pic>
        <p:nvPicPr>
          <p:cNvPr id="7" name="图片 6">
            <a:extLst>
              <a:ext uri="{FF2B5EF4-FFF2-40B4-BE49-F238E27FC236}">
                <a16:creationId xmlns:a16="http://schemas.microsoft.com/office/drawing/2014/main" id="{A9F97C95-10ED-4881-8B7B-2A2C4892DC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645" b="16251"/>
          <a:stretch/>
        </p:blipFill>
        <p:spPr>
          <a:xfrm>
            <a:off x="9877784" y="-105627"/>
            <a:ext cx="2423897" cy="2848827"/>
          </a:xfrm>
          <a:prstGeom prst="ellipse">
            <a:avLst/>
          </a:prstGeom>
          <a:ln>
            <a:noFill/>
          </a:ln>
          <a:effectLst>
            <a:softEdge rad="112500"/>
          </a:effectLst>
        </p:spPr>
      </p:pic>
      <p:sp>
        <p:nvSpPr>
          <p:cNvPr id="8" name="矩形 7">
            <a:extLst>
              <a:ext uri="{FF2B5EF4-FFF2-40B4-BE49-F238E27FC236}">
                <a16:creationId xmlns:a16="http://schemas.microsoft.com/office/drawing/2014/main" id="{C268790D-B3F5-4A99-B216-82DC0EA16C13}"/>
              </a:ext>
            </a:extLst>
          </p:cNvPr>
          <p:cNvSpPr/>
          <p:nvPr/>
        </p:nvSpPr>
        <p:spPr>
          <a:xfrm>
            <a:off x="581025" y="6134100"/>
            <a:ext cx="733425" cy="31432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dirty="0"/>
          </a:p>
        </p:txBody>
      </p:sp>
    </p:spTree>
    <p:extLst>
      <p:ext uri="{BB962C8B-B14F-4D97-AF65-F5344CB8AC3E}">
        <p14:creationId xmlns:p14="http://schemas.microsoft.com/office/powerpoint/2010/main" val="1772096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8"/>
                                        </p:tgtEl>
                                      </p:cBhvr>
                                    </p:animEffect>
                                    <p:anim calcmode="lin" valueType="num">
                                      <p:cBhvr>
                                        <p:cTn id="7" dur="1000"/>
                                        <p:tgtEl>
                                          <p:spTgt spid="8"/>
                                        </p:tgtEl>
                                        <p:attrNameLst>
                                          <p:attrName>ppt_x</p:attrName>
                                        </p:attrNameLst>
                                      </p:cBhvr>
                                      <p:tavLst>
                                        <p:tav tm="0">
                                          <p:val>
                                            <p:strVal val="ppt_x"/>
                                          </p:val>
                                        </p:tav>
                                        <p:tav tm="100000">
                                          <p:val>
                                            <p:strVal val="ppt_x"/>
                                          </p:val>
                                        </p:tav>
                                      </p:tavLst>
                                    </p:anim>
                                    <p:anim calcmode="lin" valueType="num">
                                      <p:cBhvr>
                                        <p:cTn id="8" dur="1000"/>
                                        <p:tgtEl>
                                          <p:spTgt spid="8"/>
                                        </p:tgtEl>
                                        <p:attrNameLst>
                                          <p:attrName>ppt_y</p:attrName>
                                        </p:attrNameLst>
                                      </p:cBhvr>
                                      <p:tavLst>
                                        <p:tav tm="0">
                                          <p:val>
                                            <p:strVal val="ppt_y"/>
                                          </p:val>
                                        </p:tav>
                                        <p:tav tm="100000">
                                          <p:val>
                                            <p:strVal val="ppt_y+.1"/>
                                          </p:val>
                                        </p:tav>
                                      </p:tavLst>
                                    </p:anim>
                                    <p:set>
                                      <p:cBhvr>
                                        <p:cTn id="9" dur="1" fill="hold">
                                          <p:stCondLst>
                                            <p:cond delay="999"/>
                                          </p:stCondLst>
                                        </p:cTn>
                                        <p:tgtEl>
                                          <p:spTgt spid="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5"/>
                                        </p:tgtEl>
                                        <p:attrNameLst>
                                          <p:attrName>style.visibility</p:attrName>
                                        </p:attrNameLst>
                                      </p:cBhvr>
                                      <p:to>
                                        <p:strVal val="visible"/>
                                      </p:to>
                                    </p:set>
                                    <p:animEffect transition="in" filter="fade">
                                      <p:cBhvr>
                                        <p:cTn id="14" dur="1000"/>
                                        <p:tgtEl>
                                          <p:spTgt spid="85"/>
                                        </p:tgtEl>
                                      </p:cBhvr>
                                    </p:animEffect>
                                    <p:anim calcmode="lin" valueType="num">
                                      <p:cBhvr>
                                        <p:cTn id="15" dur="1000" fill="hold"/>
                                        <p:tgtEl>
                                          <p:spTgt spid="85"/>
                                        </p:tgtEl>
                                        <p:attrNameLst>
                                          <p:attrName>ppt_x</p:attrName>
                                        </p:attrNameLst>
                                      </p:cBhvr>
                                      <p:tavLst>
                                        <p:tav tm="0">
                                          <p:val>
                                            <p:strVal val="#ppt_x"/>
                                          </p:val>
                                        </p:tav>
                                        <p:tav tm="100000">
                                          <p:val>
                                            <p:strVal val="#ppt_x"/>
                                          </p:val>
                                        </p:tav>
                                      </p:tavLst>
                                    </p:anim>
                                    <p:anim calcmode="lin" valueType="num">
                                      <p:cBhvr>
                                        <p:cTn id="16" dur="100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6" grpId="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287577" y="1441414"/>
            <a:ext cx="1102995" cy="1323439"/>
          </a:xfrm>
          <a:prstGeom prst="rect">
            <a:avLst/>
          </a:prstGeom>
          <a:noFill/>
        </p:spPr>
        <p:txBody>
          <a:bodyPr wrap="square" rtlCol="0">
            <a:spAutoFit/>
          </a:bodyPr>
          <a:lstStyle/>
          <a:p>
            <a:r>
              <a:rPr lang="zh-CN" altLang="en-US" sz="8000" b="1" kern="8400" spc="840" dirty="0">
                <a:solidFill>
                  <a:srgbClr val="030303"/>
                </a:solidFill>
                <a:latin typeface="宋体" panose="02010600030101010101" pitchFamily="2" charset="-122"/>
                <a:ea typeface="宋体" panose="02010600030101010101" pitchFamily="2" charset="-122"/>
                <a:cs typeface="+mn-ea"/>
                <a:sym typeface="+mn-lt"/>
              </a:rPr>
              <a:t>叁</a:t>
            </a:r>
          </a:p>
        </p:txBody>
      </p:sp>
      <p:sp>
        <p:nvSpPr>
          <p:cNvPr id="184" name=" 184"/>
          <p:cNvSpPr/>
          <p:nvPr/>
        </p:nvSpPr>
        <p:spPr>
          <a:xfrm>
            <a:off x="6762433" y="2133701"/>
            <a:ext cx="199390" cy="199390"/>
          </a:xfrm>
          <a:prstGeom prst="ellipse">
            <a:avLst/>
          </a:prstGeom>
          <a:noFill/>
          <a:ln w="28575">
            <a:solidFill>
              <a:srgbClr val="B1A9A5"/>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cs typeface="+mn-ea"/>
              <a:sym typeface="+mn-lt"/>
            </a:endParaRPr>
          </a:p>
        </p:txBody>
      </p:sp>
      <p:sp>
        <p:nvSpPr>
          <p:cNvPr id="5" name=" 184"/>
          <p:cNvSpPr/>
          <p:nvPr/>
        </p:nvSpPr>
        <p:spPr>
          <a:xfrm>
            <a:off x="8787287" y="2133701"/>
            <a:ext cx="199390" cy="199390"/>
          </a:xfrm>
          <a:prstGeom prst="ellipse">
            <a:avLst/>
          </a:prstGeom>
          <a:noFill/>
          <a:ln w="28575">
            <a:solidFill>
              <a:srgbClr val="B1A9A5"/>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cs typeface="+mn-ea"/>
              <a:sym typeface="+mn-lt"/>
            </a:endParaRPr>
          </a:p>
        </p:txBody>
      </p:sp>
      <p:pic>
        <p:nvPicPr>
          <p:cNvPr id="6" name="图片 5" descr="5de101964d001b5eb0b8e18458c80e73"/>
          <p:cNvPicPr>
            <a:picLocks noChangeAspect="1"/>
          </p:cNvPicPr>
          <p:nvPr/>
        </p:nvPicPr>
        <p:blipFill>
          <a:blip r:embed="rId2"/>
          <a:stretch>
            <a:fillRect/>
          </a:stretch>
        </p:blipFill>
        <p:spPr>
          <a:xfrm>
            <a:off x="6361112" y="4358640"/>
            <a:ext cx="572770" cy="763270"/>
          </a:xfrm>
          <a:prstGeom prst="rect">
            <a:avLst/>
          </a:prstGeom>
        </p:spPr>
      </p:pic>
      <p:sp>
        <p:nvSpPr>
          <p:cNvPr id="14" name="Rectangle 3"/>
          <p:cNvSpPr txBox="1">
            <a:spLocks noChangeArrowheads="1"/>
          </p:cNvSpPr>
          <p:nvPr/>
        </p:nvSpPr>
        <p:spPr bwMode="auto">
          <a:xfrm flipH="1">
            <a:off x="4664142" y="3059668"/>
            <a:ext cx="6362699" cy="738664"/>
          </a:xfrm>
          <a:prstGeom prst="rect">
            <a:avLst/>
          </a:prstGeom>
          <a:noFill/>
        </p:spPr>
        <p:txBody>
          <a:bodyPr vert="horz" wrap="square" lIns="0" tIns="0" rIns="0" bIns="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anose="020B0604030504040204" pitchFamily="34" charset="0"/>
                <a:ea typeface="Tahoma" panose="020B0604030504040204" pitchFamily="34" charset="0"/>
                <a:cs typeface="Tahoma" panose="020B0604030504040204" pitchFamily="34" charset="0"/>
              </a:defRPr>
            </a:lvl1pPr>
          </a:lstStyle>
          <a:p>
            <a:r>
              <a:rPr kumimoji="0" lang="en-US" altLang="zh-CN" sz="4800" i="0" u="none" strike="noStrike" kern="1200" cap="none" spc="0" normalizeH="0" baseline="0" noProof="0" dirty="0">
                <a:ln>
                  <a:noFill/>
                </a:ln>
                <a:solidFill>
                  <a:srgbClr val="000000">
                    <a:lumMod val="85000"/>
                    <a:lumOff val="15000"/>
                  </a:srgbClr>
                </a:solidFill>
                <a:effectLst/>
                <a:uLnTx/>
                <a:uFillTx/>
                <a:latin typeface="Times New Roman" panose="02020603050405020304" pitchFamily="18" charset="0"/>
                <a:ea typeface="字酷堂清楷体"/>
                <a:cs typeface="Times New Roman" panose="02020603050405020304" pitchFamily="18" charset="0"/>
                <a:sym typeface="+mn-lt"/>
              </a:rPr>
              <a:t>Importance and Values</a:t>
            </a:r>
          </a:p>
        </p:txBody>
      </p:sp>
      <p:pic>
        <p:nvPicPr>
          <p:cNvPr id="3" name="图片 2">
            <a:extLst>
              <a:ext uri="{FF2B5EF4-FFF2-40B4-BE49-F238E27FC236}">
                <a16:creationId xmlns:a16="http://schemas.microsoft.com/office/drawing/2014/main" id="{6D787573-8AA5-4894-95D1-DCD3F59332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394" y="762000"/>
            <a:ext cx="3916748" cy="5554030"/>
          </a:xfrm>
          <a:prstGeom prst="rect">
            <a:avLst/>
          </a:prstGeom>
          <a:ln>
            <a:noFill/>
          </a:ln>
          <a:effectLst>
            <a:softEdge rad="112500"/>
          </a:effectLst>
        </p:spPr>
      </p:pic>
    </p:spTree>
    <p:extLst>
      <p:ext uri="{BB962C8B-B14F-4D97-AF65-F5344CB8AC3E}">
        <p14:creationId xmlns:p14="http://schemas.microsoft.com/office/powerpoint/2010/main" val="286470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矩形 84"/>
          <p:cNvSpPr/>
          <p:nvPr/>
        </p:nvSpPr>
        <p:spPr>
          <a:xfrm>
            <a:off x="3155862" y="379346"/>
            <a:ext cx="5657850" cy="476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tx1"/>
                </a:solidFill>
                <a:effectLst/>
                <a:latin typeface="Times New Roman" panose="02020603050405020304" pitchFamily="18" charset="0"/>
                <a:ea typeface="Times New Roman" panose="02020603050405020304" pitchFamily="18" charset="0"/>
              </a:rPr>
              <a:t> Importance in Ancient Times</a:t>
            </a:r>
            <a:endParaRPr lang="en-US" altLang="zh-CN" sz="2400" dirty="0">
              <a:solidFill>
                <a:schemeClr val="tx1"/>
              </a:solidFill>
              <a:cs typeface="+mn-ea"/>
              <a:sym typeface="+mn-lt"/>
            </a:endParaRPr>
          </a:p>
        </p:txBody>
      </p:sp>
      <p:sp>
        <p:nvSpPr>
          <p:cNvPr id="105" name="TextBox 104"/>
          <p:cNvSpPr txBox="1"/>
          <p:nvPr/>
        </p:nvSpPr>
        <p:spPr>
          <a:xfrm>
            <a:off x="543540" y="2053020"/>
            <a:ext cx="3825102" cy="1077206"/>
          </a:xfrm>
          <a:prstGeom prst="rect">
            <a:avLst/>
          </a:prstGeom>
        </p:spPr>
        <p:txBody>
          <a:bodyPr wrap="square" lIns="91428" tIns="45714" rIns="91428" bIns="45714">
            <a:spAutoFit/>
          </a:bodyPr>
          <a:lstStyle>
            <a:defPPr>
              <a:defRPr lang="zh-CN"/>
            </a:defPPr>
            <a:lvl1pPr algn="ctr">
              <a:defRPr sz="2200" b="1">
                <a:solidFill>
                  <a:schemeClr val="tx1">
                    <a:lumMod val="65000"/>
                    <a:lumOff val="35000"/>
                  </a:schemeClr>
                </a:solidFill>
                <a:latin typeface="微软雅黑" panose="020B0503020204020204" charset="-122"/>
                <a:ea typeface="微软雅黑" panose="020B0503020204020204" charset="-122"/>
              </a:defRPr>
            </a:lvl1pPr>
          </a:lstStyle>
          <a:p>
            <a:pPr algn="r"/>
            <a:r>
              <a:rPr lang="en-US" altLang="zh-CN" sz="3200" dirty="0">
                <a:solidFill>
                  <a:schemeClr val="tx1">
                    <a:lumMod val="75000"/>
                    <a:lumOff val="25000"/>
                  </a:schemeClr>
                </a:solidFill>
                <a:latin typeface="Times New Roman" panose="02020603050405020304" pitchFamily="18" charset="0"/>
                <a:ea typeface="+mn-ea"/>
                <a:cs typeface="Times New Roman" panose="02020603050405020304" pitchFamily="18" charset="0"/>
                <a:sym typeface="+mn-lt"/>
              </a:rPr>
              <a:t>Agricultural production activities</a:t>
            </a:r>
            <a:endParaRPr lang="zh-CN" altLang="en-US" sz="3200" dirty="0">
              <a:solidFill>
                <a:schemeClr val="tx1">
                  <a:lumMod val="75000"/>
                  <a:lumOff val="25000"/>
                </a:schemeClr>
              </a:solidFill>
              <a:latin typeface="Times New Roman" panose="02020603050405020304" pitchFamily="18" charset="0"/>
              <a:ea typeface="+mn-ea"/>
              <a:cs typeface="Times New Roman" panose="02020603050405020304" pitchFamily="18" charset="0"/>
              <a:sym typeface="+mn-lt"/>
            </a:endParaRPr>
          </a:p>
        </p:txBody>
      </p:sp>
      <p:sp>
        <p:nvSpPr>
          <p:cNvPr id="107" name="TextBox 106"/>
          <p:cNvSpPr txBox="1"/>
          <p:nvPr/>
        </p:nvSpPr>
        <p:spPr>
          <a:xfrm>
            <a:off x="7758920" y="2184048"/>
            <a:ext cx="2262711" cy="584763"/>
          </a:xfrm>
          <a:prstGeom prst="rect">
            <a:avLst/>
          </a:prstGeom>
        </p:spPr>
        <p:txBody>
          <a:bodyPr wrap="none" lIns="91428" tIns="45714" rIns="91428" bIns="45714">
            <a:spAutoFit/>
          </a:bodyPr>
          <a:lstStyle>
            <a:defPPr>
              <a:defRPr lang="zh-CN"/>
            </a:defPPr>
            <a:lvl1pPr algn="r">
              <a:defRPr sz="2200" b="1">
                <a:solidFill>
                  <a:schemeClr val="tx1">
                    <a:lumMod val="65000"/>
                    <a:lumOff val="35000"/>
                  </a:schemeClr>
                </a:solidFill>
                <a:latin typeface="微软雅黑" panose="020B0503020204020204" charset="-122"/>
                <a:ea typeface="微软雅黑" panose="020B0503020204020204" charset="-122"/>
              </a:defRPr>
            </a:lvl1pPr>
          </a:lstStyle>
          <a:p>
            <a:pPr algn="l"/>
            <a:r>
              <a:rPr lang="en-US" altLang="zh-CN" sz="3200" dirty="0">
                <a:solidFill>
                  <a:schemeClr val="tx1">
                    <a:lumMod val="75000"/>
                    <a:lumOff val="25000"/>
                  </a:schemeClr>
                </a:solidFill>
                <a:latin typeface="Times New Roman" panose="02020603050405020304" pitchFamily="18" charset="0"/>
                <a:ea typeface="+mn-ea"/>
                <a:cs typeface="Times New Roman" panose="02020603050405020304" pitchFamily="18" charset="0"/>
                <a:sym typeface="+mn-lt"/>
              </a:rPr>
              <a:t>Time points</a:t>
            </a:r>
            <a:endParaRPr lang="zh-CN" altLang="en-US" sz="3200" dirty="0">
              <a:solidFill>
                <a:schemeClr val="tx1">
                  <a:lumMod val="75000"/>
                  <a:lumOff val="25000"/>
                </a:schemeClr>
              </a:solidFill>
              <a:latin typeface="Times New Roman" panose="02020603050405020304" pitchFamily="18" charset="0"/>
              <a:ea typeface="+mn-ea"/>
              <a:cs typeface="Times New Roman" panose="02020603050405020304" pitchFamily="18" charset="0"/>
              <a:sym typeface="+mn-lt"/>
            </a:endParaRPr>
          </a:p>
        </p:txBody>
      </p:sp>
      <p:sp>
        <p:nvSpPr>
          <p:cNvPr id="109" name="TextBox 108"/>
          <p:cNvSpPr txBox="1"/>
          <p:nvPr/>
        </p:nvSpPr>
        <p:spPr>
          <a:xfrm>
            <a:off x="2610169" y="3836249"/>
            <a:ext cx="1712304" cy="584763"/>
          </a:xfrm>
          <a:prstGeom prst="rect">
            <a:avLst/>
          </a:prstGeom>
        </p:spPr>
        <p:txBody>
          <a:bodyPr wrap="none" lIns="91428" tIns="45714" rIns="91428" bIns="45714">
            <a:spAutoFit/>
          </a:bodyPr>
          <a:lstStyle>
            <a:defPPr>
              <a:defRPr lang="zh-CN"/>
            </a:defPPr>
            <a:lvl1pPr algn="r">
              <a:defRPr sz="2200" b="1">
                <a:solidFill>
                  <a:schemeClr val="tx1">
                    <a:lumMod val="65000"/>
                    <a:lumOff val="35000"/>
                  </a:schemeClr>
                </a:solidFill>
                <a:latin typeface="微软雅黑" panose="020B0503020204020204" charset="-122"/>
                <a:ea typeface="微软雅黑" panose="020B0503020204020204" charset="-122"/>
              </a:defRPr>
            </a:lvl1pPr>
          </a:lstStyle>
          <a:p>
            <a:r>
              <a:rPr lang="en-US" altLang="zh-CN" sz="3200" dirty="0">
                <a:solidFill>
                  <a:schemeClr val="tx1">
                    <a:lumMod val="75000"/>
                    <a:lumOff val="25000"/>
                  </a:schemeClr>
                </a:solidFill>
                <a:latin typeface="Times New Roman" panose="02020603050405020304" pitchFamily="18" charset="0"/>
                <a:ea typeface="+mn-ea"/>
                <a:cs typeface="Times New Roman" panose="02020603050405020304" pitchFamily="18" charset="0"/>
                <a:sym typeface="+mn-lt"/>
              </a:rPr>
              <a:t>Festivals</a:t>
            </a:r>
            <a:endParaRPr lang="zh-CN" altLang="en-US" sz="3200" dirty="0">
              <a:solidFill>
                <a:schemeClr val="tx1">
                  <a:lumMod val="75000"/>
                  <a:lumOff val="25000"/>
                </a:schemeClr>
              </a:solidFill>
              <a:latin typeface="Times New Roman" panose="02020603050405020304" pitchFamily="18" charset="0"/>
              <a:ea typeface="+mn-ea"/>
              <a:cs typeface="Times New Roman" panose="02020603050405020304" pitchFamily="18" charset="0"/>
              <a:sym typeface="+mn-lt"/>
            </a:endParaRPr>
          </a:p>
        </p:txBody>
      </p:sp>
      <p:sp>
        <p:nvSpPr>
          <p:cNvPr id="111" name="TextBox 110"/>
          <p:cNvSpPr txBox="1"/>
          <p:nvPr/>
        </p:nvSpPr>
        <p:spPr>
          <a:xfrm>
            <a:off x="7794640" y="3906207"/>
            <a:ext cx="2646854" cy="584763"/>
          </a:xfrm>
          <a:prstGeom prst="rect">
            <a:avLst/>
          </a:prstGeom>
        </p:spPr>
        <p:txBody>
          <a:bodyPr wrap="none" lIns="91428" tIns="45714" rIns="91428" bIns="45714">
            <a:spAutoFit/>
          </a:bodyPr>
          <a:lstStyle>
            <a:defPPr>
              <a:defRPr lang="zh-CN"/>
            </a:defPPr>
            <a:lvl1pPr>
              <a:defRPr sz="2200" b="1">
                <a:solidFill>
                  <a:schemeClr val="tx1">
                    <a:lumMod val="65000"/>
                    <a:lumOff val="35000"/>
                  </a:schemeClr>
                </a:solidFill>
                <a:latin typeface="微软雅黑" panose="020B0503020204020204" charset="-122"/>
                <a:ea typeface="微软雅黑" panose="020B0503020204020204" charset="-122"/>
              </a:defRPr>
            </a:lvl1pPr>
          </a:lstStyle>
          <a:p>
            <a:r>
              <a:rPr lang="en-US" altLang="zh-CN" sz="3200" dirty="0">
                <a:solidFill>
                  <a:schemeClr val="tx1">
                    <a:lumMod val="75000"/>
                    <a:lumOff val="25000"/>
                  </a:schemeClr>
                </a:solidFill>
                <a:latin typeface="Times New Roman" panose="02020603050405020304" pitchFamily="18" charset="0"/>
                <a:ea typeface="+mn-ea"/>
                <a:cs typeface="Times New Roman" panose="02020603050405020304" pitchFamily="18" charset="0"/>
                <a:sym typeface="+mn-lt"/>
              </a:rPr>
              <a:t> Colorful lives</a:t>
            </a:r>
            <a:endParaRPr lang="zh-CN" altLang="en-US" sz="3200" dirty="0">
              <a:solidFill>
                <a:schemeClr val="tx1">
                  <a:lumMod val="75000"/>
                  <a:lumOff val="25000"/>
                </a:schemeClr>
              </a:solidFill>
              <a:latin typeface="Times New Roman" panose="02020603050405020304" pitchFamily="18" charset="0"/>
              <a:ea typeface="+mn-ea"/>
              <a:cs typeface="Times New Roman" panose="02020603050405020304" pitchFamily="18" charset="0"/>
              <a:sym typeface="+mn-lt"/>
            </a:endParaRPr>
          </a:p>
        </p:txBody>
      </p:sp>
      <p:pic>
        <p:nvPicPr>
          <p:cNvPr id="3" name="图片 2">
            <a:extLst>
              <a:ext uri="{FF2B5EF4-FFF2-40B4-BE49-F238E27FC236}">
                <a16:creationId xmlns:a16="http://schemas.microsoft.com/office/drawing/2014/main" id="{5623B141-ABF5-4F3C-A041-934070F77F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202" t="21338" r="8134" b="28469"/>
          <a:stretch/>
        </p:blipFill>
        <p:spPr>
          <a:xfrm>
            <a:off x="4433081" y="1847849"/>
            <a:ext cx="1527778" cy="1591611"/>
          </a:xfrm>
          <a:prstGeom prst="ellipse">
            <a:avLst/>
          </a:prstGeom>
          <a:ln>
            <a:noFill/>
          </a:ln>
          <a:effectLst>
            <a:softEdge rad="112500"/>
          </a:effectLst>
        </p:spPr>
      </p:pic>
      <p:pic>
        <p:nvPicPr>
          <p:cNvPr id="5" name="图片 4">
            <a:extLst>
              <a:ext uri="{FF2B5EF4-FFF2-40B4-BE49-F238E27FC236}">
                <a16:creationId xmlns:a16="http://schemas.microsoft.com/office/drawing/2014/main" id="{0DB709AC-4EF0-40EA-B12B-3DD0844735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887" t="21528" r="4020" b="29722"/>
          <a:stretch/>
        </p:blipFill>
        <p:spPr>
          <a:xfrm>
            <a:off x="6105927" y="1722917"/>
            <a:ext cx="1742933" cy="1695677"/>
          </a:xfrm>
          <a:prstGeom prst="ellipse">
            <a:avLst/>
          </a:prstGeom>
          <a:ln>
            <a:noFill/>
          </a:ln>
          <a:effectLst>
            <a:softEdge rad="112500"/>
          </a:effectLst>
        </p:spPr>
      </p:pic>
      <p:pic>
        <p:nvPicPr>
          <p:cNvPr id="7" name="图片 6">
            <a:extLst>
              <a:ext uri="{FF2B5EF4-FFF2-40B4-BE49-F238E27FC236}">
                <a16:creationId xmlns:a16="http://schemas.microsoft.com/office/drawing/2014/main" id="{1F80AF7B-82AF-41B3-8F19-B70D559C63C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889" t="19028" r="5217" b="29305"/>
          <a:stretch/>
        </p:blipFill>
        <p:spPr>
          <a:xfrm>
            <a:off x="6250995" y="3450394"/>
            <a:ext cx="1712304" cy="1789590"/>
          </a:xfrm>
          <a:prstGeom prst="ellipse">
            <a:avLst/>
          </a:prstGeom>
          <a:ln>
            <a:noFill/>
          </a:ln>
          <a:effectLst>
            <a:softEdge rad="112500"/>
          </a:effectLst>
        </p:spPr>
      </p:pic>
      <p:pic>
        <p:nvPicPr>
          <p:cNvPr id="9" name="图片 8">
            <a:extLst>
              <a:ext uri="{FF2B5EF4-FFF2-40B4-BE49-F238E27FC236}">
                <a16:creationId xmlns:a16="http://schemas.microsoft.com/office/drawing/2014/main" id="{9CF63F05-1D4A-4B61-B4B8-82DC546F902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452" t="18361" b="27428"/>
          <a:stretch/>
        </p:blipFill>
        <p:spPr>
          <a:xfrm>
            <a:off x="4322473" y="3440873"/>
            <a:ext cx="1783454" cy="1799111"/>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105"/>
                                        </p:tgtEl>
                                        <p:attrNameLst>
                                          <p:attrName>style.visibility</p:attrName>
                                        </p:attrNameLst>
                                      </p:cBhvr>
                                      <p:to>
                                        <p:strVal val="visible"/>
                                      </p:to>
                                    </p:set>
                                    <p:anim calcmode="lin" valueType="num">
                                      <p:cBhvr additive="base">
                                        <p:cTn id="7" dur="500"/>
                                        <p:tgtEl>
                                          <p:spTgt spid="105"/>
                                        </p:tgtEl>
                                        <p:attrNameLst>
                                          <p:attrName>ppt_x</p:attrName>
                                        </p:attrNameLst>
                                      </p:cBhvr>
                                      <p:tavLst>
                                        <p:tav tm="0">
                                          <p:val>
                                            <p:strVal val="#ppt_x+#ppt_w*1.125000"/>
                                          </p:val>
                                        </p:tav>
                                        <p:tav tm="100000">
                                          <p:val>
                                            <p:strVal val="#ppt_x"/>
                                          </p:val>
                                        </p:tav>
                                      </p:tavLst>
                                    </p:anim>
                                    <p:animEffect transition="in" filter="wipe(left)">
                                      <p:cBhvr>
                                        <p:cTn id="8" dur="500"/>
                                        <p:tgtEl>
                                          <p:spTgt spid="105"/>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107"/>
                                        </p:tgtEl>
                                        <p:attrNameLst>
                                          <p:attrName>style.visibility</p:attrName>
                                        </p:attrNameLst>
                                      </p:cBhvr>
                                      <p:to>
                                        <p:strVal val="visible"/>
                                      </p:to>
                                    </p:set>
                                    <p:anim calcmode="lin" valueType="num">
                                      <p:cBhvr additive="base">
                                        <p:cTn id="11" dur="500"/>
                                        <p:tgtEl>
                                          <p:spTgt spid="107"/>
                                        </p:tgtEl>
                                        <p:attrNameLst>
                                          <p:attrName>ppt_x</p:attrName>
                                        </p:attrNameLst>
                                      </p:cBhvr>
                                      <p:tavLst>
                                        <p:tav tm="0">
                                          <p:val>
                                            <p:strVal val="#ppt_x-#ppt_w*1.125000"/>
                                          </p:val>
                                        </p:tav>
                                        <p:tav tm="100000">
                                          <p:val>
                                            <p:strVal val="#ppt_x"/>
                                          </p:val>
                                        </p:tav>
                                      </p:tavLst>
                                    </p:anim>
                                    <p:animEffect transition="in" filter="wipe(right)">
                                      <p:cBhvr>
                                        <p:cTn id="12" dur="500"/>
                                        <p:tgtEl>
                                          <p:spTgt spid="107"/>
                                        </p:tgtEl>
                                      </p:cBhvr>
                                    </p:animEffect>
                                  </p:childTnLst>
                                </p:cTn>
                              </p:par>
                              <p:par>
                                <p:cTn id="13" presetID="12" presetClass="entr" presetSubtype="2" fill="hold" grpId="0" nodeType="withEffect">
                                  <p:stCondLst>
                                    <p:cond delay="0"/>
                                  </p:stCondLst>
                                  <p:childTnLst>
                                    <p:set>
                                      <p:cBhvr>
                                        <p:cTn id="14" dur="1" fill="hold">
                                          <p:stCondLst>
                                            <p:cond delay="0"/>
                                          </p:stCondLst>
                                        </p:cTn>
                                        <p:tgtEl>
                                          <p:spTgt spid="109"/>
                                        </p:tgtEl>
                                        <p:attrNameLst>
                                          <p:attrName>style.visibility</p:attrName>
                                        </p:attrNameLst>
                                      </p:cBhvr>
                                      <p:to>
                                        <p:strVal val="visible"/>
                                      </p:to>
                                    </p:set>
                                    <p:anim calcmode="lin" valueType="num">
                                      <p:cBhvr additive="base">
                                        <p:cTn id="15" dur="500"/>
                                        <p:tgtEl>
                                          <p:spTgt spid="109"/>
                                        </p:tgtEl>
                                        <p:attrNameLst>
                                          <p:attrName>ppt_x</p:attrName>
                                        </p:attrNameLst>
                                      </p:cBhvr>
                                      <p:tavLst>
                                        <p:tav tm="0">
                                          <p:val>
                                            <p:strVal val="#ppt_x+#ppt_w*1.125000"/>
                                          </p:val>
                                        </p:tav>
                                        <p:tav tm="100000">
                                          <p:val>
                                            <p:strVal val="#ppt_x"/>
                                          </p:val>
                                        </p:tav>
                                      </p:tavLst>
                                    </p:anim>
                                    <p:animEffect transition="in" filter="wipe(left)">
                                      <p:cBhvr>
                                        <p:cTn id="16" dur="500"/>
                                        <p:tgtEl>
                                          <p:spTgt spid="109"/>
                                        </p:tgtEl>
                                      </p:cBhvr>
                                    </p:animEffect>
                                  </p:childTnLst>
                                </p:cTn>
                              </p:par>
                              <p:par>
                                <p:cTn id="17" presetID="12" presetClass="entr" presetSubtype="8" fill="hold" grpId="0" nodeType="withEffect">
                                  <p:stCondLst>
                                    <p:cond delay="0"/>
                                  </p:stCondLst>
                                  <p:childTnLst>
                                    <p:set>
                                      <p:cBhvr>
                                        <p:cTn id="18" dur="1" fill="hold">
                                          <p:stCondLst>
                                            <p:cond delay="0"/>
                                          </p:stCondLst>
                                        </p:cTn>
                                        <p:tgtEl>
                                          <p:spTgt spid="111"/>
                                        </p:tgtEl>
                                        <p:attrNameLst>
                                          <p:attrName>style.visibility</p:attrName>
                                        </p:attrNameLst>
                                      </p:cBhvr>
                                      <p:to>
                                        <p:strVal val="visible"/>
                                      </p:to>
                                    </p:set>
                                    <p:anim calcmode="lin" valueType="num">
                                      <p:cBhvr additive="base">
                                        <p:cTn id="19" dur="500"/>
                                        <p:tgtEl>
                                          <p:spTgt spid="111"/>
                                        </p:tgtEl>
                                        <p:attrNameLst>
                                          <p:attrName>ppt_x</p:attrName>
                                        </p:attrNameLst>
                                      </p:cBhvr>
                                      <p:tavLst>
                                        <p:tav tm="0">
                                          <p:val>
                                            <p:strVal val="#ppt_x-#ppt_w*1.125000"/>
                                          </p:val>
                                        </p:tav>
                                        <p:tav tm="100000">
                                          <p:val>
                                            <p:strVal val="#ppt_x"/>
                                          </p:val>
                                        </p:tav>
                                      </p:tavLst>
                                    </p:anim>
                                    <p:animEffect transition="in" filter="wipe(right)">
                                      <p:cBhvr>
                                        <p:cTn id="20"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P spid="107" grpId="0"/>
      <p:bldP spid="109" grpId="0"/>
      <p:bldP spid="1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矩形 84"/>
          <p:cNvSpPr/>
          <p:nvPr/>
        </p:nvSpPr>
        <p:spPr>
          <a:xfrm>
            <a:off x="3155862" y="379346"/>
            <a:ext cx="5657850" cy="476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tx1"/>
                </a:solidFill>
                <a:effectLst/>
                <a:latin typeface="Times New Roman" panose="02020603050405020304" pitchFamily="18" charset="0"/>
                <a:ea typeface="Times New Roman" panose="02020603050405020304" pitchFamily="18" charset="0"/>
              </a:rPr>
              <a:t> Values in Modern Society</a:t>
            </a:r>
            <a:endParaRPr lang="en-US" altLang="zh-CN" sz="2400" dirty="0">
              <a:solidFill>
                <a:schemeClr val="tx1"/>
              </a:solidFill>
              <a:cs typeface="+mn-ea"/>
              <a:sym typeface="+mn-lt"/>
            </a:endParaRPr>
          </a:p>
        </p:txBody>
      </p:sp>
      <p:sp>
        <p:nvSpPr>
          <p:cNvPr id="105" name="TextBox 104"/>
          <p:cNvSpPr txBox="1"/>
          <p:nvPr/>
        </p:nvSpPr>
        <p:spPr>
          <a:xfrm>
            <a:off x="1102201" y="1643272"/>
            <a:ext cx="4368642" cy="1077206"/>
          </a:xfrm>
          <a:prstGeom prst="rect">
            <a:avLst/>
          </a:prstGeom>
        </p:spPr>
        <p:txBody>
          <a:bodyPr wrap="square" lIns="91428" tIns="45714" rIns="91428" bIns="45714">
            <a:spAutoFit/>
          </a:bodyPr>
          <a:lstStyle>
            <a:defPPr>
              <a:defRPr lang="zh-CN"/>
            </a:defPPr>
            <a:lvl1pPr algn="ctr">
              <a:defRPr sz="2200" b="1">
                <a:solidFill>
                  <a:schemeClr val="tx1">
                    <a:lumMod val="65000"/>
                    <a:lumOff val="35000"/>
                  </a:schemeClr>
                </a:solidFill>
                <a:latin typeface="微软雅黑" panose="020B0503020204020204" charset="-122"/>
                <a:ea typeface="微软雅黑" panose="020B0503020204020204" charset="-122"/>
              </a:defRPr>
            </a:lvl1pPr>
          </a:lstStyle>
          <a:p>
            <a:r>
              <a:rPr lang="en-US" altLang="zh-CN" sz="3200" dirty="0">
                <a:solidFill>
                  <a:schemeClr val="tx1">
                    <a:lumMod val="75000"/>
                    <a:lumOff val="25000"/>
                  </a:schemeClr>
                </a:solidFill>
                <a:latin typeface="Times New Roman" panose="02020603050405020304" pitchFamily="18" charset="0"/>
                <a:ea typeface="+mn-ea"/>
                <a:cs typeface="Times New Roman" panose="02020603050405020304" pitchFamily="18" charset="0"/>
                <a:sym typeface="+mn-lt"/>
              </a:rPr>
              <a:t>Spiritual and cultural connotations</a:t>
            </a:r>
            <a:endParaRPr lang="zh-CN" altLang="en-US" sz="3200" dirty="0">
              <a:solidFill>
                <a:schemeClr val="tx1">
                  <a:lumMod val="75000"/>
                  <a:lumOff val="25000"/>
                </a:schemeClr>
              </a:solidFill>
              <a:latin typeface="Times New Roman" panose="02020603050405020304" pitchFamily="18" charset="0"/>
              <a:ea typeface="+mn-ea"/>
              <a:cs typeface="Times New Roman" panose="02020603050405020304" pitchFamily="18" charset="0"/>
              <a:sym typeface="+mn-lt"/>
            </a:endParaRPr>
          </a:p>
        </p:txBody>
      </p:sp>
      <p:sp>
        <p:nvSpPr>
          <p:cNvPr id="107" name="TextBox 106"/>
          <p:cNvSpPr txBox="1"/>
          <p:nvPr/>
        </p:nvSpPr>
        <p:spPr>
          <a:xfrm>
            <a:off x="6820057" y="4046121"/>
            <a:ext cx="3987310" cy="1077206"/>
          </a:xfrm>
          <a:prstGeom prst="rect">
            <a:avLst/>
          </a:prstGeom>
        </p:spPr>
        <p:txBody>
          <a:bodyPr wrap="square" lIns="91428" tIns="45714" rIns="91428" bIns="45714">
            <a:spAutoFit/>
          </a:bodyPr>
          <a:lstStyle>
            <a:defPPr>
              <a:defRPr lang="zh-CN"/>
            </a:defPPr>
            <a:lvl1pPr algn="r">
              <a:defRPr sz="2200" b="1">
                <a:solidFill>
                  <a:schemeClr val="tx1">
                    <a:lumMod val="65000"/>
                    <a:lumOff val="35000"/>
                  </a:schemeClr>
                </a:solidFill>
                <a:latin typeface="微软雅黑" panose="020B0503020204020204" charset="-122"/>
                <a:ea typeface="微软雅黑" panose="020B0503020204020204" charset="-122"/>
              </a:defRPr>
            </a:lvl1pPr>
          </a:lstStyle>
          <a:p>
            <a:pPr algn="ctr"/>
            <a:r>
              <a:rPr lang="en-US" altLang="zh-CN" sz="3200" dirty="0">
                <a:solidFill>
                  <a:schemeClr val="tx1">
                    <a:lumMod val="75000"/>
                    <a:lumOff val="25000"/>
                  </a:schemeClr>
                </a:solidFill>
                <a:latin typeface="Times New Roman" panose="02020603050405020304" pitchFamily="18" charset="0"/>
                <a:ea typeface="+mn-ea"/>
                <a:cs typeface="Times New Roman" panose="02020603050405020304" pitchFamily="18" charset="0"/>
                <a:sym typeface="+mn-lt"/>
              </a:rPr>
              <a:t>Relationship between man and nature</a:t>
            </a:r>
            <a:endParaRPr lang="zh-CN" altLang="en-US" sz="3200" dirty="0">
              <a:solidFill>
                <a:schemeClr val="tx1">
                  <a:lumMod val="75000"/>
                  <a:lumOff val="25000"/>
                </a:schemeClr>
              </a:solidFill>
              <a:latin typeface="Times New Roman" panose="02020603050405020304" pitchFamily="18" charset="0"/>
              <a:ea typeface="+mn-ea"/>
              <a:cs typeface="Times New Roman" panose="02020603050405020304" pitchFamily="18" charset="0"/>
              <a:sym typeface="+mn-lt"/>
            </a:endParaRPr>
          </a:p>
        </p:txBody>
      </p:sp>
      <p:sp>
        <p:nvSpPr>
          <p:cNvPr id="109" name="TextBox 108"/>
          <p:cNvSpPr txBox="1"/>
          <p:nvPr/>
        </p:nvSpPr>
        <p:spPr>
          <a:xfrm>
            <a:off x="1340627" y="3038902"/>
            <a:ext cx="3891790" cy="2677644"/>
          </a:xfrm>
          <a:prstGeom prst="rect">
            <a:avLst/>
          </a:prstGeom>
        </p:spPr>
        <p:txBody>
          <a:bodyPr wrap="square" lIns="91428" tIns="45714" rIns="91428" bIns="45714">
            <a:spAutoFit/>
          </a:bodyPr>
          <a:lstStyle>
            <a:defPPr>
              <a:defRPr lang="zh-CN"/>
            </a:defPPr>
            <a:lvl1pPr algn="r">
              <a:defRPr sz="2200" b="1">
                <a:solidFill>
                  <a:schemeClr val="tx1">
                    <a:lumMod val="65000"/>
                    <a:lumOff val="35000"/>
                  </a:schemeClr>
                </a:solidFill>
                <a:latin typeface="微软雅黑" panose="020B0503020204020204" charset="-122"/>
                <a:ea typeface="微软雅黑" panose="020B0503020204020204" charset="-122"/>
              </a:defRPr>
            </a:lvl1pPr>
          </a:lstStyle>
          <a:p>
            <a:pPr algn="ctr"/>
            <a:r>
              <a:rPr lang="en-US" altLang="zh-CN" sz="2400" b="0" dirty="0">
                <a:solidFill>
                  <a:schemeClr val="tx1">
                    <a:lumMod val="75000"/>
                    <a:lumOff val="25000"/>
                  </a:schemeClr>
                </a:solidFill>
                <a:latin typeface="Times New Roman" panose="02020603050405020304" pitchFamily="18" charset="0"/>
                <a:ea typeface="+mn-ea"/>
                <a:cs typeface="Times New Roman" panose="02020603050405020304" pitchFamily="18" charset="0"/>
                <a:sym typeface="+mn-lt"/>
              </a:rPr>
              <a:t>respecting nature,</a:t>
            </a:r>
          </a:p>
          <a:p>
            <a:pPr algn="ctr"/>
            <a:r>
              <a:rPr lang="en-US" altLang="zh-CN" sz="2400" b="0" dirty="0">
                <a:solidFill>
                  <a:schemeClr val="tx1">
                    <a:lumMod val="75000"/>
                    <a:lumOff val="25000"/>
                  </a:schemeClr>
                </a:solidFill>
                <a:latin typeface="Times New Roman" panose="02020603050405020304" pitchFamily="18" charset="0"/>
                <a:ea typeface="+mn-ea"/>
                <a:cs typeface="Times New Roman" panose="02020603050405020304" pitchFamily="18" charset="0"/>
                <a:sym typeface="+mn-lt"/>
              </a:rPr>
              <a:t>adapting to the time of the day, </a:t>
            </a:r>
          </a:p>
          <a:p>
            <a:pPr algn="ctr"/>
            <a:r>
              <a:rPr lang="en-US" altLang="zh-CN" sz="2400" b="0" dirty="0">
                <a:solidFill>
                  <a:schemeClr val="tx1">
                    <a:lumMod val="75000"/>
                    <a:lumOff val="25000"/>
                  </a:schemeClr>
                </a:solidFill>
                <a:latin typeface="Times New Roman" panose="02020603050405020304" pitchFamily="18" charset="0"/>
                <a:ea typeface="+mn-ea"/>
                <a:cs typeface="Times New Roman" panose="02020603050405020304" pitchFamily="18" charset="0"/>
                <a:sym typeface="+mn-lt"/>
              </a:rPr>
              <a:t>venerating ancestors, </a:t>
            </a:r>
          </a:p>
          <a:p>
            <a:pPr algn="ctr"/>
            <a:r>
              <a:rPr lang="en-US" altLang="zh-CN" sz="2400" b="0" dirty="0">
                <a:solidFill>
                  <a:schemeClr val="tx1">
                    <a:lumMod val="75000"/>
                    <a:lumOff val="25000"/>
                  </a:schemeClr>
                </a:solidFill>
                <a:latin typeface="Times New Roman" panose="02020603050405020304" pitchFamily="18" charset="0"/>
                <a:ea typeface="+mn-ea"/>
                <a:cs typeface="Times New Roman" panose="02020603050405020304" pitchFamily="18" charset="0"/>
                <a:sym typeface="+mn-lt"/>
              </a:rPr>
              <a:t>filial piety,</a:t>
            </a:r>
          </a:p>
          <a:p>
            <a:pPr algn="ctr"/>
            <a:r>
              <a:rPr lang="en-US" altLang="zh-CN" sz="2400" b="0" dirty="0">
                <a:solidFill>
                  <a:schemeClr val="tx1">
                    <a:lumMod val="75000"/>
                    <a:lumOff val="25000"/>
                  </a:schemeClr>
                </a:solidFill>
                <a:latin typeface="Times New Roman" panose="02020603050405020304" pitchFamily="18" charset="0"/>
                <a:ea typeface="+mn-ea"/>
                <a:cs typeface="Times New Roman" panose="02020603050405020304" pitchFamily="18" charset="0"/>
                <a:sym typeface="+mn-lt"/>
              </a:rPr>
              <a:t>respect for the elderly, </a:t>
            </a:r>
          </a:p>
          <a:p>
            <a:pPr algn="ctr"/>
            <a:r>
              <a:rPr lang="en-US" altLang="zh-CN" sz="2400" b="0" dirty="0">
                <a:solidFill>
                  <a:schemeClr val="tx1">
                    <a:lumMod val="75000"/>
                    <a:lumOff val="25000"/>
                  </a:schemeClr>
                </a:solidFill>
                <a:latin typeface="Times New Roman" panose="02020603050405020304" pitchFamily="18" charset="0"/>
                <a:ea typeface="+mn-ea"/>
                <a:cs typeface="Times New Roman" panose="02020603050405020304" pitchFamily="18" charset="0"/>
                <a:sym typeface="+mn-lt"/>
              </a:rPr>
              <a:t>and being good neighbors and friends</a:t>
            </a:r>
            <a:endParaRPr lang="zh-CN" altLang="en-US" sz="2400" b="0" dirty="0">
              <a:solidFill>
                <a:schemeClr val="tx1">
                  <a:lumMod val="75000"/>
                  <a:lumOff val="25000"/>
                </a:schemeClr>
              </a:solidFill>
              <a:latin typeface="Times New Roman" panose="02020603050405020304" pitchFamily="18" charset="0"/>
              <a:ea typeface="+mn-ea"/>
              <a:cs typeface="Times New Roman" panose="02020603050405020304" pitchFamily="18" charset="0"/>
              <a:sym typeface="+mn-lt"/>
            </a:endParaRPr>
          </a:p>
        </p:txBody>
      </p:sp>
      <p:pic>
        <p:nvPicPr>
          <p:cNvPr id="3" name="图片 2">
            <a:extLst>
              <a:ext uri="{FF2B5EF4-FFF2-40B4-BE49-F238E27FC236}">
                <a16:creationId xmlns:a16="http://schemas.microsoft.com/office/drawing/2014/main" id="{2FE7BDBD-6062-44E8-B234-4FD20F39D64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703" t="16089" r="5217" b="29444"/>
          <a:stretch/>
        </p:blipFill>
        <p:spPr>
          <a:xfrm>
            <a:off x="7454731" y="1515565"/>
            <a:ext cx="2216704" cy="2409825"/>
          </a:xfrm>
          <a:prstGeom prst="ellipse">
            <a:avLst/>
          </a:prstGeom>
          <a:ln>
            <a:noFill/>
          </a:ln>
          <a:effectLst>
            <a:softEdge rad="112500"/>
          </a:effectLst>
        </p:spPr>
      </p:pic>
    </p:spTree>
    <p:extLst>
      <p:ext uri="{BB962C8B-B14F-4D97-AF65-F5344CB8AC3E}">
        <p14:creationId xmlns:p14="http://schemas.microsoft.com/office/powerpoint/2010/main" val="2738308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105"/>
                                        </p:tgtEl>
                                        <p:attrNameLst>
                                          <p:attrName>style.visibility</p:attrName>
                                        </p:attrNameLst>
                                      </p:cBhvr>
                                      <p:to>
                                        <p:strVal val="visible"/>
                                      </p:to>
                                    </p:set>
                                    <p:anim calcmode="lin" valueType="num">
                                      <p:cBhvr additive="base">
                                        <p:cTn id="7" dur="500"/>
                                        <p:tgtEl>
                                          <p:spTgt spid="105"/>
                                        </p:tgtEl>
                                        <p:attrNameLst>
                                          <p:attrName>ppt_x</p:attrName>
                                        </p:attrNameLst>
                                      </p:cBhvr>
                                      <p:tavLst>
                                        <p:tav tm="0">
                                          <p:val>
                                            <p:strVal val="#ppt_x+#ppt_w*1.125000"/>
                                          </p:val>
                                        </p:tav>
                                        <p:tav tm="100000">
                                          <p:val>
                                            <p:strVal val="#ppt_x"/>
                                          </p:val>
                                        </p:tav>
                                      </p:tavLst>
                                    </p:anim>
                                    <p:animEffect transition="in" filter="wipe(left)">
                                      <p:cBhvr>
                                        <p:cTn id="8" dur="500"/>
                                        <p:tgtEl>
                                          <p:spTgt spid="105"/>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107"/>
                                        </p:tgtEl>
                                        <p:attrNameLst>
                                          <p:attrName>style.visibility</p:attrName>
                                        </p:attrNameLst>
                                      </p:cBhvr>
                                      <p:to>
                                        <p:strVal val="visible"/>
                                      </p:to>
                                    </p:set>
                                    <p:anim calcmode="lin" valueType="num">
                                      <p:cBhvr additive="base">
                                        <p:cTn id="11" dur="500"/>
                                        <p:tgtEl>
                                          <p:spTgt spid="107"/>
                                        </p:tgtEl>
                                        <p:attrNameLst>
                                          <p:attrName>ppt_x</p:attrName>
                                        </p:attrNameLst>
                                      </p:cBhvr>
                                      <p:tavLst>
                                        <p:tav tm="0">
                                          <p:val>
                                            <p:strVal val="#ppt_x-#ppt_w*1.125000"/>
                                          </p:val>
                                        </p:tav>
                                        <p:tav tm="100000">
                                          <p:val>
                                            <p:strVal val="#ppt_x"/>
                                          </p:val>
                                        </p:tav>
                                      </p:tavLst>
                                    </p:anim>
                                    <p:animEffect transition="in" filter="wipe(right)">
                                      <p:cBhvr>
                                        <p:cTn id="12" dur="500"/>
                                        <p:tgtEl>
                                          <p:spTgt spid="107"/>
                                        </p:tgtEl>
                                      </p:cBhvr>
                                    </p:animEffect>
                                  </p:childTnLst>
                                </p:cTn>
                              </p:par>
                              <p:par>
                                <p:cTn id="13" presetID="12" presetClass="entr" presetSubtype="2" fill="hold" grpId="0" nodeType="withEffect">
                                  <p:stCondLst>
                                    <p:cond delay="0"/>
                                  </p:stCondLst>
                                  <p:childTnLst>
                                    <p:set>
                                      <p:cBhvr>
                                        <p:cTn id="14" dur="1" fill="hold">
                                          <p:stCondLst>
                                            <p:cond delay="0"/>
                                          </p:stCondLst>
                                        </p:cTn>
                                        <p:tgtEl>
                                          <p:spTgt spid="109"/>
                                        </p:tgtEl>
                                        <p:attrNameLst>
                                          <p:attrName>style.visibility</p:attrName>
                                        </p:attrNameLst>
                                      </p:cBhvr>
                                      <p:to>
                                        <p:strVal val="visible"/>
                                      </p:to>
                                    </p:set>
                                    <p:anim calcmode="lin" valueType="num">
                                      <p:cBhvr additive="base">
                                        <p:cTn id="15" dur="500"/>
                                        <p:tgtEl>
                                          <p:spTgt spid="109"/>
                                        </p:tgtEl>
                                        <p:attrNameLst>
                                          <p:attrName>ppt_x</p:attrName>
                                        </p:attrNameLst>
                                      </p:cBhvr>
                                      <p:tavLst>
                                        <p:tav tm="0">
                                          <p:val>
                                            <p:strVal val="#ppt_x+#ppt_w*1.125000"/>
                                          </p:val>
                                        </p:tav>
                                        <p:tav tm="100000">
                                          <p:val>
                                            <p:strVal val="#ppt_x"/>
                                          </p:val>
                                        </p:tav>
                                      </p:tavLst>
                                    </p:anim>
                                    <p:animEffect transition="in" filter="wipe(left)">
                                      <p:cBhvr>
                                        <p:cTn id="16"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P spid="107" grpId="0"/>
      <p:bldP spid="10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2676525" y="2650490"/>
            <a:ext cx="4189095" cy="1323439"/>
          </a:xfrm>
          <a:prstGeom prst="rect">
            <a:avLst/>
          </a:prstGeom>
          <a:noFill/>
        </p:spPr>
        <p:txBody>
          <a:bodyPr wrap="square" rtlCol="0">
            <a:spAutoFit/>
          </a:bodyPr>
          <a:lstStyle/>
          <a:p>
            <a:pPr algn="l"/>
            <a:r>
              <a:rPr lang="en-US" altLang="zh-CN" sz="8000" b="1" kern="8400" spc="840" dirty="0">
                <a:solidFill>
                  <a:srgbClr val="030303"/>
                </a:solidFill>
                <a:latin typeface="Times New Roman" panose="02020603050405020304" pitchFamily="18" charset="0"/>
                <a:cs typeface="Times New Roman" panose="02020603050405020304" pitchFamily="18" charset="0"/>
                <a:sym typeface="+mn-lt"/>
              </a:rPr>
              <a:t>Thanks</a:t>
            </a:r>
            <a:endParaRPr lang="zh-CN" altLang="en-US" sz="8000" b="1" kern="8400" spc="840" dirty="0">
              <a:solidFill>
                <a:srgbClr val="030303"/>
              </a:solidFill>
              <a:latin typeface="Times New Roman" panose="02020603050405020304" pitchFamily="18" charset="0"/>
              <a:cs typeface="Times New Roman" panose="02020603050405020304" pitchFamily="18" charset="0"/>
              <a:sym typeface="+mn-lt"/>
            </a:endParaRPr>
          </a:p>
        </p:txBody>
      </p:sp>
      <p:pic>
        <p:nvPicPr>
          <p:cNvPr id="6" name="图片 5" descr="5de101964d001b5eb0b8e18458c80e73"/>
          <p:cNvPicPr>
            <a:picLocks noChangeAspect="1"/>
          </p:cNvPicPr>
          <p:nvPr/>
        </p:nvPicPr>
        <p:blipFill>
          <a:blip r:embed="rId4"/>
          <a:stretch>
            <a:fillRect/>
          </a:stretch>
        </p:blipFill>
        <p:spPr>
          <a:xfrm>
            <a:off x="6292850" y="3834765"/>
            <a:ext cx="572770" cy="763270"/>
          </a:xfrm>
          <a:prstGeom prst="rect">
            <a:avLst/>
          </a:prstGeom>
        </p:spPr>
      </p:pic>
      <p:pic>
        <p:nvPicPr>
          <p:cNvPr id="3" name="图片 2">
            <a:extLst>
              <a:ext uri="{FF2B5EF4-FFF2-40B4-BE49-F238E27FC236}">
                <a16:creationId xmlns:a16="http://schemas.microsoft.com/office/drawing/2014/main" id="{5E29164A-8A6F-4C55-BF9C-51DEE36241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4275" y="807818"/>
            <a:ext cx="3847069" cy="5463293"/>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 165"/>
          <p:cNvSpPr/>
          <p:nvPr/>
        </p:nvSpPr>
        <p:spPr>
          <a:xfrm>
            <a:off x="3122931" y="1709253"/>
            <a:ext cx="7545070" cy="638175"/>
          </a:xfrm>
          <a:prstGeom prst="rect">
            <a:avLst/>
          </a:prstGeom>
          <a:noFill/>
          <a:ln w="28575">
            <a:solidFill>
              <a:srgbClr val="B1A9A5"/>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chemeClr val="tx1">
                  <a:lumMod val="85000"/>
                  <a:lumOff val="15000"/>
                </a:schemeClr>
              </a:solidFill>
              <a:cs typeface="+mn-ea"/>
              <a:sym typeface="+mn-lt"/>
            </a:endParaRPr>
          </a:p>
        </p:txBody>
      </p:sp>
      <p:sp>
        <p:nvSpPr>
          <p:cNvPr id="2" name=" 165"/>
          <p:cNvSpPr/>
          <p:nvPr/>
        </p:nvSpPr>
        <p:spPr>
          <a:xfrm>
            <a:off x="3122928" y="3161405"/>
            <a:ext cx="7545071" cy="638175"/>
          </a:xfrm>
          <a:prstGeom prst="rect">
            <a:avLst/>
          </a:prstGeom>
          <a:noFill/>
          <a:ln w="28575">
            <a:solidFill>
              <a:srgbClr val="B1A9A5"/>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chemeClr val="tx1">
                  <a:lumMod val="85000"/>
                  <a:lumOff val="15000"/>
                </a:schemeClr>
              </a:solidFill>
              <a:cs typeface="+mn-ea"/>
              <a:sym typeface="+mn-lt"/>
            </a:endParaRPr>
          </a:p>
        </p:txBody>
      </p:sp>
      <p:sp>
        <p:nvSpPr>
          <p:cNvPr id="4" name=" 165"/>
          <p:cNvSpPr/>
          <p:nvPr/>
        </p:nvSpPr>
        <p:spPr>
          <a:xfrm>
            <a:off x="3122929" y="4475313"/>
            <a:ext cx="7545071" cy="638175"/>
          </a:xfrm>
          <a:prstGeom prst="rect">
            <a:avLst/>
          </a:prstGeom>
          <a:noFill/>
          <a:ln w="28575">
            <a:solidFill>
              <a:srgbClr val="B1A9A5"/>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chemeClr val="tx1">
                  <a:lumMod val="85000"/>
                  <a:lumOff val="15000"/>
                </a:schemeClr>
              </a:solidFill>
              <a:cs typeface="+mn-ea"/>
              <a:sym typeface="+mn-lt"/>
            </a:endParaRPr>
          </a:p>
        </p:txBody>
      </p:sp>
      <p:sp>
        <p:nvSpPr>
          <p:cNvPr id="85" name="矩形 84"/>
          <p:cNvSpPr/>
          <p:nvPr/>
        </p:nvSpPr>
        <p:spPr>
          <a:xfrm>
            <a:off x="897888" y="2600074"/>
            <a:ext cx="2225040" cy="476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800" b="1" dirty="0">
                <a:solidFill>
                  <a:schemeClr val="tx1">
                    <a:lumMod val="65000"/>
                    <a:lumOff val="35000"/>
                  </a:schemeClr>
                </a:solidFill>
                <a:latin typeface="Times New Roman" panose="02020603050405020304" pitchFamily="18" charset="0"/>
                <a:cs typeface="Times New Roman" panose="02020603050405020304" pitchFamily="18" charset="0"/>
                <a:sym typeface="+mn-lt"/>
              </a:rPr>
              <a:t>CONTENTS</a:t>
            </a:r>
          </a:p>
        </p:txBody>
      </p:sp>
      <p:sp>
        <p:nvSpPr>
          <p:cNvPr id="184" name=" 184"/>
          <p:cNvSpPr/>
          <p:nvPr/>
        </p:nvSpPr>
        <p:spPr>
          <a:xfrm>
            <a:off x="3220413" y="1745131"/>
            <a:ext cx="566420" cy="566420"/>
          </a:xfrm>
          <a:prstGeom prst="ellipse">
            <a:avLst/>
          </a:prstGeom>
          <a:solidFill>
            <a:srgbClr val="B1A9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chemeClr val="tx1">
                  <a:lumMod val="85000"/>
                  <a:lumOff val="15000"/>
                </a:schemeClr>
              </a:solidFill>
              <a:cs typeface="+mn-ea"/>
              <a:sym typeface="+mn-lt"/>
            </a:endParaRPr>
          </a:p>
        </p:txBody>
      </p:sp>
      <p:sp>
        <p:nvSpPr>
          <p:cNvPr id="5" name="文本框 4"/>
          <p:cNvSpPr txBox="1"/>
          <p:nvPr/>
        </p:nvSpPr>
        <p:spPr>
          <a:xfrm>
            <a:off x="3618465" y="1774655"/>
            <a:ext cx="6829190" cy="499367"/>
          </a:xfrm>
          <a:prstGeom prst="rect">
            <a:avLst/>
          </a:prstGeom>
          <a:noFill/>
        </p:spPr>
        <p:txBody>
          <a:bodyPr wrap="square" lIns="68580" tIns="34290" rIns="68580" bIns="34290" rtlCol="0">
            <a:spAutoFit/>
          </a:bodyPr>
          <a:lstStyle/>
          <a:p>
            <a:pPr algn="ctr">
              <a:lnSpc>
                <a:spcPct val="130000"/>
              </a:lnSpc>
            </a:pPr>
            <a:r>
              <a:rPr lang="en-US" altLang="zh-CN" sz="2400" dirty="0">
                <a:solidFill>
                  <a:schemeClr val="tx1">
                    <a:lumMod val="85000"/>
                    <a:lumOff val="15000"/>
                  </a:schemeClr>
                </a:solidFill>
                <a:latin typeface="Times New Roman" panose="02020603050405020304" pitchFamily="18" charset="0"/>
                <a:cs typeface="Times New Roman" panose="02020603050405020304" pitchFamily="18" charset="0"/>
                <a:sym typeface="+mn-lt"/>
              </a:rPr>
              <a:t>The Origin and Development of the 24 Solar Terms </a:t>
            </a:r>
            <a:endParaRPr lang="zh-CN" altLang="en-US" sz="2400" dirty="0">
              <a:solidFill>
                <a:schemeClr val="tx1">
                  <a:lumMod val="85000"/>
                  <a:lumOff val="15000"/>
                </a:schemeClr>
              </a:solidFill>
              <a:latin typeface="Times New Roman" panose="02020603050405020304" pitchFamily="18" charset="0"/>
              <a:cs typeface="Times New Roman" panose="02020603050405020304" pitchFamily="18" charset="0"/>
              <a:sym typeface="+mn-lt"/>
            </a:endParaRPr>
          </a:p>
        </p:txBody>
      </p:sp>
      <p:sp>
        <p:nvSpPr>
          <p:cNvPr id="87" name="文本框 18"/>
          <p:cNvSpPr txBox="1"/>
          <p:nvPr/>
        </p:nvSpPr>
        <p:spPr>
          <a:xfrm>
            <a:off x="3245907" y="1828298"/>
            <a:ext cx="477332" cy="405881"/>
          </a:xfrm>
          <a:prstGeom prst="rect">
            <a:avLst/>
          </a:prstGeom>
          <a:noFill/>
        </p:spPr>
        <p:txBody>
          <a:bodyPr wrap="square" lIns="51435" tIns="25718" rIns="51435" bIns="25718" rtlCol="0">
            <a:spAutoFit/>
          </a:bodyPr>
          <a:lstStyle/>
          <a:p>
            <a:pPr algn="ctr"/>
            <a:r>
              <a:rPr lang="en-US" altLang="zh-CN" sz="2300" dirty="0">
                <a:solidFill>
                  <a:schemeClr val="tx1">
                    <a:lumMod val="85000"/>
                    <a:lumOff val="15000"/>
                  </a:schemeClr>
                </a:solidFill>
                <a:cs typeface="+mn-ea"/>
                <a:sym typeface="+mn-lt"/>
              </a:rPr>
              <a:t>01</a:t>
            </a:r>
          </a:p>
        </p:txBody>
      </p:sp>
      <p:sp>
        <p:nvSpPr>
          <p:cNvPr id="6" name=" 184"/>
          <p:cNvSpPr/>
          <p:nvPr/>
        </p:nvSpPr>
        <p:spPr>
          <a:xfrm>
            <a:off x="3220413" y="3192837"/>
            <a:ext cx="566420" cy="566420"/>
          </a:xfrm>
          <a:prstGeom prst="ellipse">
            <a:avLst/>
          </a:prstGeom>
          <a:solidFill>
            <a:srgbClr val="B1A9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chemeClr val="tx1">
                  <a:lumMod val="85000"/>
                  <a:lumOff val="15000"/>
                </a:schemeClr>
              </a:solidFill>
              <a:cs typeface="+mn-ea"/>
              <a:sym typeface="+mn-lt"/>
            </a:endParaRPr>
          </a:p>
        </p:txBody>
      </p:sp>
      <p:sp>
        <p:nvSpPr>
          <p:cNvPr id="7" name="文本框 6"/>
          <p:cNvSpPr txBox="1"/>
          <p:nvPr/>
        </p:nvSpPr>
        <p:spPr>
          <a:xfrm>
            <a:off x="3618465" y="3204963"/>
            <a:ext cx="7206001" cy="499367"/>
          </a:xfrm>
          <a:prstGeom prst="rect">
            <a:avLst/>
          </a:prstGeom>
          <a:noFill/>
        </p:spPr>
        <p:txBody>
          <a:bodyPr wrap="square" lIns="68580" tIns="34290" rIns="68580" bIns="34290" rtlCol="0">
            <a:spAutoFit/>
          </a:bodyPr>
          <a:lstStyle/>
          <a:p>
            <a:pPr algn="ctr">
              <a:lnSpc>
                <a:spcPct val="130000"/>
              </a:lnSpc>
            </a:pPr>
            <a:r>
              <a:rPr lang="en-US" altLang="zh-CN" sz="2400" dirty="0">
                <a:solidFill>
                  <a:schemeClr val="tx1">
                    <a:lumMod val="85000"/>
                    <a:lumOff val="15000"/>
                  </a:schemeClr>
                </a:solidFill>
                <a:latin typeface="Times New Roman" panose="02020603050405020304" pitchFamily="18" charset="0"/>
                <a:cs typeface="Times New Roman" panose="02020603050405020304" pitchFamily="18" charset="0"/>
                <a:sym typeface="+mn-lt"/>
              </a:rPr>
              <a:t>The</a:t>
            </a:r>
            <a:r>
              <a:rPr lang="zh-CN" altLang="en-US" sz="2400" dirty="0">
                <a:solidFill>
                  <a:schemeClr val="tx1">
                    <a:lumMod val="85000"/>
                    <a:lumOff val="15000"/>
                  </a:schemeClr>
                </a:solidFill>
                <a:latin typeface="Times New Roman" panose="02020603050405020304" pitchFamily="18" charset="0"/>
                <a:cs typeface="Times New Roman" panose="02020603050405020304" pitchFamily="18" charset="0"/>
                <a:sym typeface="+mn-lt"/>
              </a:rPr>
              <a:t> </a:t>
            </a:r>
            <a:r>
              <a:rPr lang="en-US" altLang="zh-CN" sz="2400" dirty="0">
                <a:solidFill>
                  <a:schemeClr val="tx1">
                    <a:lumMod val="85000"/>
                    <a:lumOff val="15000"/>
                  </a:schemeClr>
                </a:solidFill>
                <a:latin typeface="Times New Roman" panose="02020603050405020304" pitchFamily="18" charset="0"/>
                <a:cs typeface="Times New Roman" panose="02020603050405020304" pitchFamily="18" charset="0"/>
                <a:sym typeface="+mn-lt"/>
              </a:rPr>
              <a:t>Definition</a:t>
            </a:r>
            <a:r>
              <a:rPr lang="zh-CN" altLang="en-US" sz="2400" dirty="0">
                <a:solidFill>
                  <a:schemeClr val="tx1">
                    <a:lumMod val="85000"/>
                    <a:lumOff val="15000"/>
                  </a:schemeClr>
                </a:solidFill>
                <a:latin typeface="Times New Roman" panose="02020603050405020304" pitchFamily="18" charset="0"/>
                <a:cs typeface="Times New Roman" panose="02020603050405020304" pitchFamily="18" charset="0"/>
                <a:sym typeface="+mn-lt"/>
              </a:rPr>
              <a:t> </a:t>
            </a:r>
            <a:r>
              <a:rPr lang="en-US" altLang="zh-CN" sz="2400" dirty="0">
                <a:solidFill>
                  <a:schemeClr val="tx1">
                    <a:lumMod val="85000"/>
                    <a:lumOff val="15000"/>
                  </a:schemeClr>
                </a:solidFill>
                <a:latin typeface="Times New Roman" panose="02020603050405020304" pitchFamily="18" charset="0"/>
                <a:cs typeface="Times New Roman" panose="02020603050405020304" pitchFamily="18" charset="0"/>
                <a:sym typeface="+mn-lt"/>
              </a:rPr>
              <a:t>and</a:t>
            </a:r>
            <a:r>
              <a:rPr lang="zh-CN" altLang="en-US" sz="2400" dirty="0">
                <a:solidFill>
                  <a:schemeClr val="tx1">
                    <a:lumMod val="85000"/>
                    <a:lumOff val="15000"/>
                  </a:schemeClr>
                </a:solidFill>
                <a:latin typeface="Times New Roman" panose="02020603050405020304" pitchFamily="18" charset="0"/>
                <a:cs typeface="Times New Roman" panose="02020603050405020304" pitchFamily="18" charset="0"/>
                <a:sym typeface="+mn-lt"/>
              </a:rPr>
              <a:t> </a:t>
            </a:r>
            <a:r>
              <a:rPr lang="en-US" altLang="zh-CN" sz="2400" dirty="0">
                <a:solidFill>
                  <a:schemeClr val="tx1">
                    <a:lumMod val="85000"/>
                    <a:lumOff val="15000"/>
                  </a:schemeClr>
                </a:solidFill>
                <a:latin typeface="Times New Roman" panose="02020603050405020304" pitchFamily="18" charset="0"/>
                <a:cs typeface="Times New Roman" panose="02020603050405020304" pitchFamily="18" charset="0"/>
                <a:sym typeface="+mn-lt"/>
              </a:rPr>
              <a:t>Classification of the 24 Solar Terms </a:t>
            </a:r>
            <a:endParaRPr lang="zh-CN" altLang="en-US" sz="2400" dirty="0">
              <a:solidFill>
                <a:schemeClr val="tx1">
                  <a:lumMod val="85000"/>
                  <a:lumOff val="15000"/>
                </a:schemeClr>
              </a:solidFill>
              <a:latin typeface="Times New Roman" panose="02020603050405020304" pitchFamily="18" charset="0"/>
              <a:cs typeface="Times New Roman" panose="02020603050405020304" pitchFamily="18" charset="0"/>
              <a:sym typeface="+mn-lt"/>
            </a:endParaRPr>
          </a:p>
        </p:txBody>
      </p:sp>
      <p:sp>
        <p:nvSpPr>
          <p:cNvPr id="8" name="文本框 18"/>
          <p:cNvSpPr txBox="1"/>
          <p:nvPr/>
        </p:nvSpPr>
        <p:spPr>
          <a:xfrm>
            <a:off x="3244871" y="3279349"/>
            <a:ext cx="477332" cy="404495"/>
          </a:xfrm>
          <a:prstGeom prst="rect">
            <a:avLst/>
          </a:prstGeom>
          <a:noFill/>
        </p:spPr>
        <p:txBody>
          <a:bodyPr wrap="square" lIns="51435" tIns="25718" rIns="51435" bIns="25718" rtlCol="0">
            <a:spAutoFit/>
          </a:bodyPr>
          <a:lstStyle/>
          <a:p>
            <a:pPr algn="ctr"/>
            <a:r>
              <a:rPr lang="en-US" altLang="zh-CN" sz="2300" dirty="0">
                <a:solidFill>
                  <a:schemeClr val="tx1">
                    <a:lumMod val="85000"/>
                    <a:lumOff val="15000"/>
                  </a:schemeClr>
                </a:solidFill>
                <a:cs typeface="+mn-ea"/>
                <a:sym typeface="+mn-lt"/>
              </a:rPr>
              <a:t>02</a:t>
            </a:r>
          </a:p>
        </p:txBody>
      </p:sp>
      <p:sp>
        <p:nvSpPr>
          <p:cNvPr id="12" name=" 184"/>
          <p:cNvSpPr/>
          <p:nvPr/>
        </p:nvSpPr>
        <p:spPr>
          <a:xfrm>
            <a:off x="3200327" y="4511190"/>
            <a:ext cx="566420" cy="566420"/>
          </a:xfrm>
          <a:prstGeom prst="ellipse">
            <a:avLst/>
          </a:prstGeom>
          <a:solidFill>
            <a:srgbClr val="B1A9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chemeClr val="tx1">
                  <a:lumMod val="85000"/>
                  <a:lumOff val="15000"/>
                </a:schemeClr>
              </a:solidFill>
              <a:cs typeface="+mn-ea"/>
              <a:sym typeface="+mn-lt"/>
            </a:endParaRPr>
          </a:p>
        </p:txBody>
      </p:sp>
      <p:sp>
        <p:nvSpPr>
          <p:cNvPr id="13" name="文本框 12"/>
          <p:cNvSpPr txBox="1"/>
          <p:nvPr/>
        </p:nvSpPr>
        <p:spPr>
          <a:xfrm>
            <a:off x="3724274" y="4511190"/>
            <a:ext cx="5867402" cy="501484"/>
          </a:xfrm>
          <a:prstGeom prst="rect">
            <a:avLst/>
          </a:prstGeom>
          <a:noFill/>
        </p:spPr>
        <p:txBody>
          <a:bodyPr wrap="square" lIns="68580" tIns="34290" rIns="68580" bIns="34290" rtlCol="0">
            <a:spAutoFit/>
          </a:bodyPr>
          <a:lstStyle/>
          <a:p>
            <a:pPr algn="ctr">
              <a:lnSpc>
                <a:spcPct val="130000"/>
              </a:lnSpc>
            </a:pPr>
            <a:r>
              <a:rPr lang="en-US" altLang="zh-CN" sz="2400" dirty="0">
                <a:solidFill>
                  <a:schemeClr val="tx1">
                    <a:lumMod val="85000"/>
                    <a:lumOff val="15000"/>
                  </a:schemeClr>
                </a:solidFill>
                <a:latin typeface="Times New Roman" panose="02020603050405020304" pitchFamily="18" charset="0"/>
                <a:cs typeface="Times New Roman" panose="02020603050405020304" pitchFamily="18" charset="0"/>
                <a:sym typeface="+mn-lt"/>
              </a:rPr>
              <a:t>Importance and Values of the 24 Solar Terms </a:t>
            </a:r>
            <a:endParaRPr lang="zh-CN" altLang="en-US" sz="2400" dirty="0">
              <a:solidFill>
                <a:schemeClr val="tx1">
                  <a:lumMod val="85000"/>
                  <a:lumOff val="15000"/>
                </a:schemeClr>
              </a:solidFill>
              <a:latin typeface="Times New Roman" panose="02020603050405020304" pitchFamily="18" charset="0"/>
              <a:cs typeface="Times New Roman" panose="02020603050405020304" pitchFamily="18" charset="0"/>
              <a:sym typeface="+mn-lt"/>
            </a:endParaRPr>
          </a:p>
        </p:txBody>
      </p:sp>
      <p:sp>
        <p:nvSpPr>
          <p:cNvPr id="14" name="文本框 18"/>
          <p:cNvSpPr txBox="1"/>
          <p:nvPr/>
        </p:nvSpPr>
        <p:spPr>
          <a:xfrm>
            <a:off x="3244871" y="4609753"/>
            <a:ext cx="477332" cy="404495"/>
          </a:xfrm>
          <a:prstGeom prst="rect">
            <a:avLst/>
          </a:prstGeom>
          <a:noFill/>
        </p:spPr>
        <p:txBody>
          <a:bodyPr wrap="square" lIns="51435" tIns="25718" rIns="51435" bIns="25718" rtlCol="0">
            <a:spAutoFit/>
          </a:bodyPr>
          <a:lstStyle/>
          <a:p>
            <a:pPr algn="ctr"/>
            <a:r>
              <a:rPr lang="en-US" altLang="zh-CN" sz="2300" dirty="0">
                <a:solidFill>
                  <a:schemeClr val="tx1">
                    <a:lumMod val="85000"/>
                    <a:lumOff val="15000"/>
                  </a:schemeClr>
                </a:solidFill>
                <a:cs typeface="+mn-ea"/>
                <a:sym typeface="+mn-lt"/>
              </a:rPr>
              <a:t>03</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5544502" y="1441414"/>
            <a:ext cx="1102995" cy="1310640"/>
          </a:xfrm>
          <a:prstGeom prst="rect">
            <a:avLst/>
          </a:prstGeom>
          <a:noFill/>
        </p:spPr>
        <p:txBody>
          <a:bodyPr wrap="square" rtlCol="0">
            <a:spAutoFit/>
          </a:bodyPr>
          <a:lstStyle/>
          <a:p>
            <a:pPr algn="l"/>
            <a:r>
              <a:rPr lang="zh-CN" altLang="en-US" sz="8000" b="1" kern="8400" spc="840" dirty="0">
                <a:solidFill>
                  <a:srgbClr val="030303"/>
                </a:solidFill>
                <a:latin typeface="宋体" panose="02010600030101010101" pitchFamily="2" charset="-122"/>
                <a:ea typeface="宋体" panose="02010600030101010101" pitchFamily="2" charset="-122"/>
                <a:cs typeface="+mn-ea"/>
                <a:sym typeface="+mn-lt"/>
              </a:rPr>
              <a:t>壹</a:t>
            </a:r>
          </a:p>
        </p:txBody>
      </p:sp>
      <p:sp>
        <p:nvSpPr>
          <p:cNvPr id="184" name=" 184"/>
          <p:cNvSpPr/>
          <p:nvPr/>
        </p:nvSpPr>
        <p:spPr>
          <a:xfrm>
            <a:off x="4943158" y="2133701"/>
            <a:ext cx="199390" cy="199390"/>
          </a:xfrm>
          <a:prstGeom prst="ellipse">
            <a:avLst/>
          </a:prstGeom>
          <a:noFill/>
          <a:ln w="28575">
            <a:solidFill>
              <a:srgbClr val="B1A9A5"/>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cs typeface="+mn-ea"/>
              <a:sym typeface="+mn-lt"/>
            </a:endParaRPr>
          </a:p>
        </p:txBody>
      </p:sp>
      <p:sp>
        <p:nvSpPr>
          <p:cNvPr id="5" name=" 184"/>
          <p:cNvSpPr/>
          <p:nvPr/>
        </p:nvSpPr>
        <p:spPr>
          <a:xfrm>
            <a:off x="7110887" y="2133701"/>
            <a:ext cx="199390" cy="199390"/>
          </a:xfrm>
          <a:prstGeom prst="ellipse">
            <a:avLst/>
          </a:prstGeom>
          <a:noFill/>
          <a:ln w="28575">
            <a:solidFill>
              <a:srgbClr val="B1A9A5"/>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cs typeface="+mn-ea"/>
              <a:sym typeface="+mn-lt"/>
            </a:endParaRPr>
          </a:p>
        </p:txBody>
      </p:sp>
      <p:pic>
        <p:nvPicPr>
          <p:cNvPr id="6" name="图片 5" descr="5de101964d001b5eb0b8e18458c80e73"/>
          <p:cNvPicPr>
            <a:picLocks noChangeAspect="1"/>
          </p:cNvPicPr>
          <p:nvPr/>
        </p:nvPicPr>
        <p:blipFill>
          <a:blip r:embed="rId4"/>
          <a:stretch>
            <a:fillRect/>
          </a:stretch>
        </p:blipFill>
        <p:spPr>
          <a:xfrm>
            <a:off x="6361112" y="4358640"/>
            <a:ext cx="572770" cy="763270"/>
          </a:xfrm>
          <a:prstGeom prst="rect">
            <a:avLst/>
          </a:prstGeom>
        </p:spPr>
      </p:pic>
      <p:pic>
        <p:nvPicPr>
          <p:cNvPr id="3" name="图片 2">
            <a:extLst>
              <a:ext uri="{FF2B5EF4-FFF2-40B4-BE49-F238E27FC236}">
                <a16:creationId xmlns:a16="http://schemas.microsoft.com/office/drawing/2014/main" id="{4ECC199D-164D-4A23-B875-2B4293163D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580" y="800100"/>
            <a:ext cx="4038920" cy="5514680"/>
          </a:xfrm>
          <a:prstGeom prst="rect">
            <a:avLst/>
          </a:prstGeom>
          <a:ln>
            <a:noFill/>
          </a:ln>
          <a:effectLst>
            <a:softEdge rad="112500"/>
          </a:effectLst>
        </p:spPr>
      </p:pic>
      <p:sp>
        <p:nvSpPr>
          <p:cNvPr id="14" name="Rectangle 3"/>
          <p:cNvSpPr txBox="1">
            <a:spLocks noChangeArrowheads="1"/>
          </p:cNvSpPr>
          <p:nvPr/>
        </p:nvSpPr>
        <p:spPr bwMode="auto">
          <a:xfrm flipH="1">
            <a:off x="2804159" y="3059668"/>
            <a:ext cx="7686676" cy="738664"/>
          </a:xfrm>
          <a:prstGeom prst="rect">
            <a:avLst/>
          </a:prstGeom>
          <a:noFill/>
        </p:spPr>
        <p:txBody>
          <a:bodyPr vert="horz" wrap="square" lIns="0" tIns="0" rIns="0" bIns="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anose="020B0604030504040204" pitchFamily="34" charset="0"/>
                <a:ea typeface="Tahoma" panose="020B0604030504040204" pitchFamily="34" charset="0"/>
                <a:cs typeface="Tahoma" panose="020B0604030504040204" pitchFamily="34" charset="0"/>
              </a:defRPr>
            </a:lvl1pPr>
          </a:lstStyle>
          <a:p>
            <a:pPr algn="l"/>
            <a:r>
              <a:rPr kumimoji="0" lang="en-US" altLang="zh-CN" sz="4800" i="0" u="none" strike="noStrike" kern="1200" cap="none" spc="0" normalizeH="0" baseline="0" noProof="0" dirty="0">
                <a:ln>
                  <a:noFill/>
                </a:ln>
                <a:solidFill>
                  <a:srgbClr val="000000">
                    <a:lumMod val="85000"/>
                    <a:lumOff val="15000"/>
                  </a:srgbClr>
                </a:solidFill>
                <a:effectLst/>
                <a:uLnTx/>
                <a:uFillTx/>
                <a:latin typeface="Times New Roman" panose="02020603050405020304" pitchFamily="18" charset="0"/>
                <a:ea typeface="字酷堂清楷体"/>
                <a:cs typeface="Times New Roman" panose="02020603050405020304" pitchFamily="18" charset="0"/>
                <a:sym typeface="+mn-lt"/>
              </a:rPr>
              <a:t>The Origin and Development</a:t>
            </a:r>
            <a:endParaRPr lang="en-US" altLang="ko-KR" sz="5400" dirty="0">
              <a:solidFill>
                <a:schemeClr val="tx1"/>
              </a:solidFill>
              <a:effectLst>
                <a:outerShdw blurRad="38100" dist="19050" dir="2700000" algn="tl" rotWithShape="0">
                  <a:schemeClr val="dk1">
                    <a:alpha val="40000"/>
                  </a:schemeClr>
                </a:outerShdw>
              </a:effectLst>
              <a:latin typeface="+mn-lt"/>
              <a:ea typeface="+mn-ea"/>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矩形 84"/>
          <p:cNvSpPr/>
          <p:nvPr/>
        </p:nvSpPr>
        <p:spPr>
          <a:xfrm>
            <a:off x="3549581" y="320066"/>
            <a:ext cx="4964430" cy="476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altLang="zh-CN" sz="3200" i="0" u="none" strike="noStrike" kern="1200" cap="none" spc="0" normalizeH="0" baseline="0" noProof="0" dirty="0">
                <a:ln>
                  <a:noFill/>
                </a:ln>
                <a:solidFill>
                  <a:srgbClr val="000000">
                    <a:lumMod val="85000"/>
                    <a:lumOff val="15000"/>
                  </a:srgbClr>
                </a:solidFill>
                <a:effectLst/>
                <a:uLnTx/>
                <a:uFillTx/>
                <a:latin typeface="Times New Roman" panose="02020603050405020304" pitchFamily="18" charset="0"/>
                <a:ea typeface="字酷堂清楷体"/>
                <a:cs typeface="Times New Roman" panose="02020603050405020304" pitchFamily="18" charset="0"/>
                <a:sym typeface="+mn-lt"/>
              </a:rPr>
              <a:t>The Origin and Development</a:t>
            </a:r>
            <a:endParaRPr lang="en-US" altLang="ko-KR" sz="360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lt"/>
            </a:endParaRPr>
          </a:p>
        </p:txBody>
      </p:sp>
      <p:grpSp>
        <p:nvGrpSpPr>
          <p:cNvPr id="6" name="组合 5"/>
          <p:cNvGrpSpPr/>
          <p:nvPr/>
        </p:nvGrpSpPr>
        <p:grpSpPr>
          <a:xfrm>
            <a:off x="1487782" y="1726639"/>
            <a:ext cx="1295807" cy="1399387"/>
            <a:chOff x="2546623" y="2154579"/>
            <a:chExt cx="1296144" cy="1399387"/>
          </a:xfrm>
        </p:grpSpPr>
        <p:sp>
          <p:nvSpPr>
            <p:cNvPr id="7" name="菱形 6"/>
            <p:cNvSpPr/>
            <p:nvPr/>
          </p:nvSpPr>
          <p:spPr>
            <a:xfrm>
              <a:off x="2546623" y="2257822"/>
              <a:ext cx="1296144" cy="1296144"/>
            </a:xfrm>
            <a:prstGeom prst="diamond">
              <a:avLst/>
            </a:prstGeom>
            <a:solidFill>
              <a:srgbClr val="BCB7B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cs typeface="+mn-ea"/>
                <a:sym typeface="+mn-lt"/>
              </a:endParaRPr>
            </a:p>
          </p:txBody>
        </p:sp>
        <p:sp>
          <p:nvSpPr>
            <p:cNvPr id="8" name="椭圆 7"/>
            <p:cNvSpPr/>
            <p:nvPr/>
          </p:nvSpPr>
          <p:spPr>
            <a:xfrm>
              <a:off x="3126197" y="2154579"/>
              <a:ext cx="482333" cy="482333"/>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cs typeface="+mn-ea"/>
                <a:sym typeface="+mn-lt"/>
              </a:endParaRPr>
            </a:p>
          </p:txBody>
        </p:sp>
        <p:sp>
          <p:nvSpPr>
            <p:cNvPr id="9" name="椭圆 8"/>
            <p:cNvSpPr/>
            <p:nvPr/>
          </p:nvSpPr>
          <p:spPr>
            <a:xfrm>
              <a:off x="3174818" y="2207744"/>
              <a:ext cx="385091" cy="376002"/>
            </a:xfrm>
            <a:prstGeom prst="ellipse">
              <a:avLst/>
            </a:prstGeom>
            <a:solidFill>
              <a:srgbClr val="BCB7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cs typeface="+mn-ea"/>
                <a:sym typeface="+mn-lt"/>
              </a:endParaRPr>
            </a:p>
          </p:txBody>
        </p:sp>
        <p:pic>
          <p:nvPicPr>
            <p:cNvPr id="10" name="Picture 7" descr="C:\Users\Administrator\Downloads\20140811011225727_easyicon_net_301.95167286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1243" y="2702070"/>
              <a:ext cx="432048" cy="40764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166983" y="2195005"/>
              <a:ext cx="450881" cy="379335"/>
            </a:xfrm>
            <a:prstGeom prst="rect">
              <a:avLst/>
            </a:prstGeom>
            <a:noFill/>
          </p:spPr>
          <p:txBody>
            <a:bodyPr wrap="none" rtlCol="0">
              <a:spAutoFit/>
            </a:bodyPr>
            <a:lstStyle/>
            <a:p>
              <a:r>
                <a:rPr lang="en-US" altLang="zh-CN" sz="1865" dirty="0">
                  <a:solidFill>
                    <a:schemeClr val="bg1"/>
                  </a:solidFill>
                  <a:cs typeface="+mn-ea"/>
                  <a:sym typeface="+mn-lt"/>
                </a:rPr>
                <a:t>01</a:t>
              </a:r>
              <a:endParaRPr lang="zh-CN" altLang="en-US" sz="1865" dirty="0">
                <a:solidFill>
                  <a:schemeClr val="bg1"/>
                </a:solidFill>
                <a:cs typeface="+mn-ea"/>
                <a:sym typeface="+mn-lt"/>
              </a:endParaRPr>
            </a:p>
          </p:txBody>
        </p:sp>
      </p:grpSp>
      <p:grpSp>
        <p:nvGrpSpPr>
          <p:cNvPr id="12" name="组合 11"/>
          <p:cNvGrpSpPr/>
          <p:nvPr/>
        </p:nvGrpSpPr>
        <p:grpSpPr>
          <a:xfrm>
            <a:off x="4250151" y="1726639"/>
            <a:ext cx="1295807" cy="1399387"/>
            <a:chOff x="4460433" y="1988840"/>
            <a:chExt cx="1296144" cy="1399387"/>
          </a:xfrm>
        </p:grpSpPr>
        <p:grpSp>
          <p:nvGrpSpPr>
            <p:cNvPr id="13" name="组合 12"/>
            <p:cNvGrpSpPr/>
            <p:nvPr/>
          </p:nvGrpSpPr>
          <p:grpSpPr>
            <a:xfrm>
              <a:off x="4460433" y="1988840"/>
              <a:ext cx="1296144" cy="1399387"/>
              <a:chOff x="2546623" y="2154579"/>
              <a:chExt cx="1296144" cy="1399387"/>
            </a:xfrm>
          </p:grpSpPr>
          <p:sp>
            <p:nvSpPr>
              <p:cNvPr id="15" name="菱形 14"/>
              <p:cNvSpPr/>
              <p:nvPr/>
            </p:nvSpPr>
            <p:spPr>
              <a:xfrm>
                <a:off x="2546623" y="2257822"/>
                <a:ext cx="1296144" cy="1296144"/>
              </a:xfrm>
              <a:prstGeom prst="diamond">
                <a:avLst/>
              </a:prstGeom>
              <a:solidFill>
                <a:srgbClr val="BBB0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cs typeface="+mn-ea"/>
                  <a:sym typeface="+mn-lt"/>
                </a:endParaRPr>
              </a:p>
            </p:txBody>
          </p:sp>
          <p:sp>
            <p:nvSpPr>
              <p:cNvPr id="16" name="椭圆 15"/>
              <p:cNvSpPr/>
              <p:nvPr/>
            </p:nvSpPr>
            <p:spPr>
              <a:xfrm>
                <a:off x="3126197" y="2154579"/>
                <a:ext cx="482333" cy="482333"/>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cs typeface="+mn-ea"/>
                  <a:sym typeface="+mn-lt"/>
                </a:endParaRPr>
              </a:p>
            </p:txBody>
          </p:sp>
          <p:sp>
            <p:nvSpPr>
              <p:cNvPr id="17" name="椭圆 16"/>
              <p:cNvSpPr/>
              <p:nvPr/>
            </p:nvSpPr>
            <p:spPr>
              <a:xfrm>
                <a:off x="3174818" y="2207744"/>
                <a:ext cx="385091" cy="376002"/>
              </a:xfrm>
              <a:prstGeom prst="ellipse">
                <a:avLst/>
              </a:prstGeom>
              <a:solidFill>
                <a:srgbClr val="B1A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cs typeface="+mn-ea"/>
                  <a:sym typeface="+mn-lt"/>
                </a:endParaRPr>
              </a:p>
            </p:txBody>
          </p:sp>
          <p:sp>
            <p:nvSpPr>
              <p:cNvPr id="18" name="TextBox 17"/>
              <p:cNvSpPr txBox="1"/>
              <p:nvPr/>
            </p:nvSpPr>
            <p:spPr>
              <a:xfrm>
                <a:off x="3181057" y="2195300"/>
                <a:ext cx="450881" cy="379335"/>
              </a:xfrm>
              <a:prstGeom prst="rect">
                <a:avLst/>
              </a:prstGeom>
              <a:noFill/>
            </p:spPr>
            <p:txBody>
              <a:bodyPr wrap="none" rtlCol="0">
                <a:spAutoFit/>
              </a:bodyPr>
              <a:lstStyle/>
              <a:p>
                <a:r>
                  <a:rPr lang="en-US" altLang="zh-CN" sz="1865" dirty="0">
                    <a:solidFill>
                      <a:schemeClr val="bg1"/>
                    </a:solidFill>
                    <a:cs typeface="+mn-ea"/>
                    <a:sym typeface="+mn-lt"/>
                  </a:rPr>
                  <a:t>02</a:t>
                </a:r>
                <a:endParaRPr lang="zh-CN" altLang="en-US" sz="1865" dirty="0">
                  <a:solidFill>
                    <a:schemeClr val="bg1"/>
                  </a:solidFill>
                  <a:cs typeface="+mn-ea"/>
                  <a:sym typeface="+mn-lt"/>
                </a:endParaRPr>
              </a:p>
            </p:txBody>
          </p:sp>
        </p:grpSp>
        <p:pic>
          <p:nvPicPr>
            <p:cNvPr id="14" name="Picture 5" descr="C:\Users\Administrator\Downloads\20140811010613621_easyicon_net_25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16513" y="2578669"/>
              <a:ext cx="383983" cy="383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组合 18"/>
          <p:cNvGrpSpPr/>
          <p:nvPr/>
        </p:nvGrpSpPr>
        <p:grpSpPr>
          <a:xfrm>
            <a:off x="6831940" y="1726639"/>
            <a:ext cx="1295807" cy="1399387"/>
            <a:chOff x="6731732" y="1988840"/>
            <a:chExt cx="1296144" cy="1399387"/>
          </a:xfrm>
        </p:grpSpPr>
        <p:grpSp>
          <p:nvGrpSpPr>
            <p:cNvPr id="20" name="组合 19"/>
            <p:cNvGrpSpPr/>
            <p:nvPr/>
          </p:nvGrpSpPr>
          <p:grpSpPr>
            <a:xfrm>
              <a:off x="6731732" y="1988840"/>
              <a:ext cx="1296144" cy="1399387"/>
              <a:chOff x="2546623" y="2154579"/>
              <a:chExt cx="1296144" cy="1399387"/>
            </a:xfrm>
          </p:grpSpPr>
          <p:sp>
            <p:nvSpPr>
              <p:cNvPr id="22" name="菱形 21"/>
              <p:cNvSpPr/>
              <p:nvPr/>
            </p:nvSpPr>
            <p:spPr>
              <a:xfrm>
                <a:off x="2546623" y="2257822"/>
                <a:ext cx="1296144" cy="1296144"/>
              </a:xfrm>
              <a:prstGeom prst="diamond">
                <a:avLst/>
              </a:prstGeom>
              <a:solidFill>
                <a:srgbClr val="B1A9A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cs typeface="+mn-ea"/>
                  <a:sym typeface="+mn-lt"/>
                </a:endParaRPr>
              </a:p>
            </p:txBody>
          </p:sp>
          <p:sp>
            <p:nvSpPr>
              <p:cNvPr id="23" name="椭圆 22"/>
              <p:cNvSpPr/>
              <p:nvPr/>
            </p:nvSpPr>
            <p:spPr>
              <a:xfrm>
                <a:off x="3126197" y="2154579"/>
                <a:ext cx="482333" cy="482333"/>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cs typeface="+mn-ea"/>
                  <a:sym typeface="+mn-lt"/>
                </a:endParaRPr>
              </a:p>
            </p:txBody>
          </p:sp>
          <p:sp>
            <p:nvSpPr>
              <p:cNvPr id="24" name="椭圆 23"/>
              <p:cNvSpPr/>
              <p:nvPr/>
            </p:nvSpPr>
            <p:spPr>
              <a:xfrm>
                <a:off x="3174818" y="2207744"/>
                <a:ext cx="385091" cy="376002"/>
              </a:xfrm>
              <a:prstGeom prst="ellipse">
                <a:avLst/>
              </a:prstGeom>
              <a:solidFill>
                <a:srgbClr val="B1A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cs typeface="+mn-ea"/>
                  <a:sym typeface="+mn-lt"/>
                </a:endParaRPr>
              </a:p>
            </p:txBody>
          </p:sp>
          <p:sp>
            <p:nvSpPr>
              <p:cNvPr id="25" name="TextBox 24"/>
              <p:cNvSpPr txBox="1"/>
              <p:nvPr/>
            </p:nvSpPr>
            <p:spPr>
              <a:xfrm>
                <a:off x="3159218" y="2201186"/>
                <a:ext cx="450881" cy="379335"/>
              </a:xfrm>
              <a:prstGeom prst="rect">
                <a:avLst/>
              </a:prstGeom>
              <a:noFill/>
            </p:spPr>
            <p:txBody>
              <a:bodyPr wrap="none" rtlCol="0">
                <a:spAutoFit/>
              </a:bodyPr>
              <a:lstStyle/>
              <a:p>
                <a:r>
                  <a:rPr lang="en-US" altLang="zh-CN" sz="1865" dirty="0">
                    <a:solidFill>
                      <a:schemeClr val="bg1"/>
                    </a:solidFill>
                    <a:cs typeface="+mn-ea"/>
                    <a:sym typeface="+mn-lt"/>
                  </a:rPr>
                  <a:t>03</a:t>
                </a:r>
                <a:endParaRPr lang="zh-CN" altLang="en-US" sz="1865" dirty="0">
                  <a:solidFill>
                    <a:schemeClr val="bg1"/>
                  </a:solidFill>
                  <a:cs typeface="+mn-ea"/>
                  <a:sym typeface="+mn-lt"/>
                </a:endParaRPr>
              </a:p>
            </p:txBody>
          </p:sp>
        </p:grpSp>
        <p:pic>
          <p:nvPicPr>
            <p:cNvPr id="21" name="Picture 6" descr="C:\Users\Administrator\Downloads\20140811010827497_easyicon_net_51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91235" y="2578669"/>
              <a:ext cx="398389" cy="3983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组合 25"/>
          <p:cNvGrpSpPr/>
          <p:nvPr/>
        </p:nvGrpSpPr>
        <p:grpSpPr>
          <a:xfrm>
            <a:off x="9555031" y="1726639"/>
            <a:ext cx="1295807" cy="1399387"/>
            <a:chOff x="9003030" y="1988840"/>
            <a:chExt cx="1296144" cy="1399387"/>
          </a:xfrm>
        </p:grpSpPr>
        <p:grpSp>
          <p:nvGrpSpPr>
            <p:cNvPr id="27" name="组合 26"/>
            <p:cNvGrpSpPr/>
            <p:nvPr/>
          </p:nvGrpSpPr>
          <p:grpSpPr>
            <a:xfrm>
              <a:off x="9003030" y="1988840"/>
              <a:ext cx="1296144" cy="1399387"/>
              <a:chOff x="2546623" y="2154579"/>
              <a:chExt cx="1296144" cy="1399387"/>
            </a:xfrm>
          </p:grpSpPr>
          <p:sp>
            <p:nvSpPr>
              <p:cNvPr id="29" name="菱形 28"/>
              <p:cNvSpPr/>
              <p:nvPr/>
            </p:nvSpPr>
            <p:spPr>
              <a:xfrm>
                <a:off x="2546623" y="2257822"/>
                <a:ext cx="1296144" cy="1296144"/>
              </a:xfrm>
              <a:prstGeom prst="diamond">
                <a:avLst/>
              </a:prstGeom>
              <a:solidFill>
                <a:srgbClr val="B1A9A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cs typeface="+mn-ea"/>
                  <a:sym typeface="+mn-lt"/>
                </a:endParaRPr>
              </a:p>
            </p:txBody>
          </p:sp>
          <p:sp>
            <p:nvSpPr>
              <p:cNvPr id="30" name="椭圆 29"/>
              <p:cNvSpPr/>
              <p:nvPr/>
            </p:nvSpPr>
            <p:spPr>
              <a:xfrm>
                <a:off x="3126197" y="2154579"/>
                <a:ext cx="482333" cy="482333"/>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cs typeface="+mn-ea"/>
                  <a:sym typeface="+mn-lt"/>
                </a:endParaRPr>
              </a:p>
            </p:txBody>
          </p:sp>
          <p:sp>
            <p:nvSpPr>
              <p:cNvPr id="31" name="椭圆 30"/>
              <p:cNvSpPr/>
              <p:nvPr/>
            </p:nvSpPr>
            <p:spPr>
              <a:xfrm>
                <a:off x="3174818" y="2207744"/>
                <a:ext cx="385091" cy="376002"/>
              </a:xfrm>
              <a:prstGeom prst="ellipse">
                <a:avLst/>
              </a:prstGeom>
              <a:solidFill>
                <a:srgbClr val="B1A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cs typeface="+mn-ea"/>
                  <a:sym typeface="+mn-lt"/>
                </a:endParaRPr>
              </a:p>
            </p:txBody>
          </p:sp>
          <p:sp>
            <p:nvSpPr>
              <p:cNvPr id="32" name="TextBox 31"/>
              <p:cNvSpPr txBox="1"/>
              <p:nvPr/>
            </p:nvSpPr>
            <p:spPr>
              <a:xfrm>
                <a:off x="3140491" y="2181884"/>
                <a:ext cx="457363" cy="379335"/>
              </a:xfrm>
              <a:prstGeom prst="rect">
                <a:avLst/>
              </a:prstGeom>
              <a:noFill/>
            </p:spPr>
            <p:txBody>
              <a:bodyPr wrap="square" rtlCol="0">
                <a:spAutoFit/>
              </a:bodyPr>
              <a:lstStyle/>
              <a:p>
                <a:r>
                  <a:rPr lang="en-US" altLang="zh-CN" sz="1865" dirty="0">
                    <a:solidFill>
                      <a:schemeClr val="bg1"/>
                    </a:solidFill>
                    <a:cs typeface="+mn-ea"/>
                    <a:sym typeface="+mn-lt"/>
                  </a:rPr>
                  <a:t>04</a:t>
                </a:r>
                <a:endParaRPr lang="zh-CN" altLang="en-US" sz="1865" dirty="0">
                  <a:solidFill>
                    <a:schemeClr val="bg1"/>
                  </a:solidFill>
                  <a:cs typeface="+mn-ea"/>
                  <a:sym typeface="+mn-lt"/>
                </a:endParaRPr>
              </a:p>
            </p:txBody>
          </p:sp>
        </p:grpSp>
        <p:pic>
          <p:nvPicPr>
            <p:cNvPr id="28" name="Picture 4" descr="C:\Users\Administrator\Downloads\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48147" y="2547703"/>
              <a:ext cx="413434" cy="4134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组合 32"/>
          <p:cNvGrpSpPr/>
          <p:nvPr/>
        </p:nvGrpSpPr>
        <p:grpSpPr>
          <a:xfrm>
            <a:off x="1342280" y="2815229"/>
            <a:ext cx="1457741" cy="437936"/>
            <a:chOff x="2177457" y="3368524"/>
            <a:chExt cx="1364642" cy="389659"/>
          </a:xfrm>
        </p:grpSpPr>
        <p:sp>
          <p:nvSpPr>
            <p:cNvPr id="34" name="矩形 33"/>
            <p:cNvSpPr/>
            <p:nvPr/>
          </p:nvSpPr>
          <p:spPr>
            <a:xfrm>
              <a:off x="2177457" y="3393185"/>
              <a:ext cx="1364642" cy="364998"/>
            </a:xfrm>
            <a:prstGeom prst="rect">
              <a:avLst/>
            </a:prstGeom>
            <a:solidFill>
              <a:srgbClr val="BCB7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cs typeface="+mn-ea"/>
                <a:sym typeface="+mn-lt"/>
              </a:endParaRPr>
            </a:p>
          </p:txBody>
        </p:sp>
        <p:sp>
          <p:nvSpPr>
            <p:cNvPr id="35" name="TextBox 8"/>
            <p:cNvSpPr txBox="1">
              <a:spLocks noChangeArrowheads="1"/>
            </p:cNvSpPr>
            <p:nvPr/>
          </p:nvSpPr>
          <p:spPr bwMode="auto">
            <a:xfrm>
              <a:off x="2434203" y="3368524"/>
              <a:ext cx="851155" cy="356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000" b="1" dirty="0">
                  <a:solidFill>
                    <a:schemeClr val="bg1"/>
                  </a:solidFill>
                  <a:latin typeface="Times New Roman" panose="02020603050405020304" pitchFamily="18" charset="0"/>
                  <a:ea typeface="+mn-ea"/>
                  <a:cs typeface="Times New Roman" panose="02020603050405020304" pitchFamily="18" charset="0"/>
                  <a:sym typeface="+mn-lt"/>
                </a:rPr>
                <a:t>Origin</a:t>
              </a:r>
            </a:p>
          </p:txBody>
        </p:sp>
      </p:grpSp>
      <p:grpSp>
        <p:nvGrpSpPr>
          <p:cNvPr id="36" name="组合 35"/>
          <p:cNvGrpSpPr/>
          <p:nvPr/>
        </p:nvGrpSpPr>
        <p:grpSpPr>
          <a:xfrm>
            <a:off x="3696618" y="2848629"/>
            <a:ext cx="2454583" cy="441129"/>
            <a:chOff x="3923118" y="3393185"/>
            <a:chExt cx="2337852" cy="323494"/>
          </a:xfrm>
        </p:grpSpPr>
        <p:sp>
          <p:nvSpPr>
            <p:cNvPr id="37" name="矩形 36"/>
            <p:cNvSpPr/>
            <p:nvPr/>
          </p:nvSpPr>
          <p:spPr>
            <a:xfrm>
              <a:off x="4009690" y="3393185"/>
              <a:ext cx="2137553" cy="323494"/>
            </a:xfrm>
            <a:prstGeom prst="rect">
              <a:avLst/>
            </a:prstGeom>
            <a:solidFill>
              <a:srgbClr val="BBB0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cs typeface="+mn-ea"/>
                <a:sym typeface="+mn-lt"/>
              </a:endParaRPr>
            </a:p>
          </p:txBody>
        </p:sp>
        <p:sp>
          <p:nvSpPr>
            <p:cNvPr id="38" name="TextBox 8"/>
            <p:cNvSpPr txBox="1">
              <a:spLocks noChangeArrowheads="1"/>
            </p:cNvSpPr>
            <p:nvPr/>
          </p:nvSpPr>
          <p:spPr bwMode="auto">
            <a:xfrm>
              <a:off x="3923118" y="3402172"/>
              <a:ext cx="2337852" cy="27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b="1" dirty="0">
                  <a:solidFill>
                    <a:schemeClr val="bg1"/>
                  </a:solidFill>
                  <a:latin typeface="Times New Roman" panose="02020603050405020304" pitchFamily="18" charset="0"/>
                  <a:ea typeface="+mn-ea"/>
                  <a:cs typeface="Times New Roman" panose="02020603050405020304" pitchFamily="18" charset="0"/>
                  <a:sym typeface="+mn-lt"/>
                </a:rPr>
                <a:t>Western Zhou Dynasty</a:t>
              </a:r>
            </a:p>
          </p:txBody>
        </p:sp>
      </p:grpSp>
      <p:grpSp>
        <p:nvGrpSpPr>
          <p:cNvPr id="39" name="组合 38"/>
          <p:cNvGrpSpPr/>
          <p:nvPr/>
        </p:nvGrpSpPr>
        <p:grpSpPr>
          <a:xfrm>
            <a:off x="6362114" y="2848629"/>
            <a:ext cx="2377638" cy="445455"/>
            <a:chOff x="6380913" y="3400211"/>
            <a:chExt cx="2153693" cy="335510"/>
          </a:xfrm>
        </p:grpSpPr>
        <p:sp>
          <p:nvSpPr>
            <p:cNvPr id="40" name="矩形 39"/>
            <p:cNvSpPr/>
            <p:nvPr/>
          </p:nvSpPr>
          <p:spPr>
            <a:xfrm>
              <a:off x="6482038" y="3400211"/>
              <a:ext cx="1958163" cy="335510"/>
            </a:xfrm>
            <a:prstGeom prst="rect">
              <a:avLst/>
            </a:prstGeom>
            <a:solidFill>
              <a:srgbClr val="BBB1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cs typeface="+mn-ea"/>
                <a:sym typeface="+mn-lt"/>
              </a:endParaRPr>
            </a:p>
          </p:txBody>
        </p:sp>
        <p:sp>
          <p:nvSpPr>
            <p:cNvPr id="41" name="TextBox 8"/>
            <p:cNvSpPr txBox="1">
              <a:spLocks noChangeArrowheads="1"/>
            </p:cNvSpPr>
            <p:nvPr/>
          </p:nvSpPr>
          <p:spPr bwMode="auto">
            <a:xfrm>
              <a:off x="6380913" y="3409378"/>
              <a:ext cx="2153693" cy="2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b="1" dirty="0">
                  <a:solidFill>
                    <a:schemeClr val="bg1"/>
                  </a:solidFill>
                  <a:latin typeface="Times New Roman" panose="02020603050405020304" pitchFamily="18" charset="0"/>
                  <a:ea typeface="+mn-ea"/>
                  <a:cs typeface="Times New Roman" panose="02020603050405020304" pitchFamily="18" charset="0"/>
                  <a:sym typeface="+mn-lt"/>
                </a:rPr>
                <a:t>Warring States period</a:t>
              </a:r>
            </a:p>
          </p:txBody>
        </p:sp>
      </p:grpSp>
      <p:grpSp>
        <p:nvGrpSpPr>
          <p:cNvPr id="42" name="组合 41"/>
          <p:cNvGrpSpPr/>
          <p:nvPr/>
        </p:nvGrpSpPr>
        <p:grpSpPr>
          <a:xfrm>
            <a:off x="9062810" y="2869498"/>
            <a:ext cx="2377637" cy="446218"/>
            <a:chOff x="8700134" y="3376922"/>
            <a:chExt cx="2290826" cy="292491"/>
          </a:xfrm>
        </p:grpSpPr>
        <p:sp>
          <p:nvSpPr>
            <p:cNvPr id="43" name="矩形 42"/>
            <p:cNvSpPr/>
            <p:nvPr/>
          </p:nvSpPr>
          <p:spPr>
            <a:xfrm>
              <a:off x="8810360" y="3376922"/>
              <a:ext cx="2082846" cy="292491"/>
            </a:xfrm>
            <a:prstGeom prst="rect">
              <a:avLst/>
            </a:prstGeom>
            <a:solidFill>
              <a:srgbClr val="B1A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cs typeface="+mn-ea"/>
                <a:sym typeface="+mn-lt"/>
              </a:endParaRPr>
            </a:p>
          </p:txBody>
        </p:sp>
        <p:sp>
          <p:nvSpPr>
            <p:cNvPr id="44" name="TextBox 8"/>
            <p:cNvSpPr txBox="1">
              <a:spLocks noChangeArrowheads="1"/>
            </p:cNvSpPr>
            <p:nvPr/>
          </p:nvSpPr>
          <p:spPr bwMode="auto">
            <a:xfrm>
              <a:off x="8700134" y="3388587"/>
              <a:ext cx="2290826" cy="280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b="1" dirty="0">
                  <a:solidFill>
                    <a:schemeClr val="bg1"/>
                  </a:solidFill>
                  <a:latin typeface="Times New Roman" panose="02020603050405020304" pitchFamily="18" charset="0"/>
                  <a:ea typeface="+mn-ea"/>
                  <a:cs typeface="Times New Roman" panose="02020603050405020304" pitchFamily="18" charset="0"/>
                  <a:sym typeface="+mn-lt"/>
                </a:rPr>
                <a:t>Qin and Han Dynasty</a:t>
              </a:r>
            </a:p>
          </p:txBody>
        </p:sp>
      </p:grpSp>
      <p:sp>
        <p:nvSpPr>
          <p:cNvPr id="45" name="TextBox 44"/>
          <p:cNvSpPr txBox="1"/>
          <p:nvPr/>
        </p:nvSpPr>
        <p:spPr>
          <a:xfrm>
            <a:off x="797323" y="3363697"/>
            <a:ext cx="2966670" cy="2535542"/>
          </a:xfrm>
          <a:prstGeom prst="rect">
            <a:avLst/>
          </a:prstGeom>
          <a:noFill/>
        </p:spPr>
        <p:txBody>
          <a:bodyPr wrap="square" lIns="91416" tIns="45708" rIns="91416" bIns="45708" rtlCol="0">
            <a:spAutoFit/>
          </a:bodyPr>
          <a:lstStyle/>
          <a:p>
            <a:pPr>
              <a:lnSpc>
                <a:spcPct val="150000"/>
              </a:lnSpc>
            </a:pPr>
            <a:r>
              <a:rPr lang="en-US" altLang="zh-CN" dirty="0">
                <a:latin typeface="Times New Roman" panose="02020603050405020304" pitchFamily="18" charset="0"/>
                <a:cs typeface="Times New Roman" panose="02020603050405020304" pitchFamily="18" charset="0"/>
                <a:sym typeface="+mn-lt"/>
              </a:rPr>
              <a:t> It originated in the Yellow River valley, and is the result of people's observation, exploration and summary of astronomy, meteorology, and weather</a:t>
            </a:r>
          </a:p>
        </p:txBody>
      </p:sp>
      <p:sp>
        <p:nvSpPr>
          <p:cNvPr id="46" name="TextBox 45"/>
          <p:cNvSpPr txBox="1"/>
          <p:nvPr/>
        </p:nvSpPr>
        <p:spPr>
          <a:xfrm>
            <a:off x="3663516" y="3445626"/>
            <a:ext cx="3008390" cy="2120043"/>
          </a:xfrm>
          <a:prstGeom prst="rect">
            <a:avLst/>
          </a:prstGeom>
          <a:noFill/>
        </p:spPr>
        <p:txBody>
          <a:bodyPr wrap="square" lIns="91416" tIns="45708" rIns="91416" bIns="45708" rtlCol="0">
            <a:spAutoFit/>
          </a:bodyPr>
          <a:lstStyle/>
          <a:p>
            <a:pPr>
              <a:lnSpc>
                <a:spcPct val="150000"/>
              </a:lnSpc>
            </a:pPr>
            <a:r>
              <a:rPr lang="en-US" altLang="zh-CN" dirty="0">
                <a:latin typeface="Times New Roman" panose="02020603050405020304" pitchFamily="18" charset="0"/>
                <a:cs typeface="Times New Roman" panose="02020603050405020304" pitchFamily="18" charset="0"/>
                <a:sym typeface="+mn-lt"/>
              </a:rPr>
              <a:t>People had already measured the first four solar terms: Winter Solstice, Summer Solstice, Spring Equinox </a:t>
            </a:r>
          </a:p>
          <a:p>
            <a:pPr>
              <a:lnSpc>
                <a:spcPct val="150000"/>
              </a:lnSpc>
            </a:pPr>
            <a:r>
              <a:rPr lang="en-US" altLang="zh-CN" dirty="0">
                <a:latin typeface="Times New Roman" panose="02020603050405020304" pitchFamily="18" charset="0"/>
                <a:cs typeface="Times New Roman" panose="02020603050405020304" pitchFamily="18" charset="0"/>
                <a:sym typeface="+mn-lt"/>
              </a:rPr>
              <a:t>and Autumn Equinox.</a:t>
            </a:r>
          </a:p>
        </p:txBody>
      </p:sp>
      <p:sp>
        <p:nvSpPr>
          <p:cNvPr id="47" name="TextBox 46"/>
          <p:cNvSpPr txBox="1"/>
          <p:nvPr/>
        </p:nvSpPr>
        <p:spPr>
          <a:xfrm>
            <a:off x="6448179" y="3348451"/>
            <a:ext cx="2897952" cy="2951040"/>
          </a:xfrm>
          <a:prstGeom prst="rect">
            <a:avLst/>
          </a:prstGeom>
          <a:noFill/>
        </p:spPr>
        <p:txBody>
          <a:bodyPr wrap="square" lIns="91416" tIns="45708" rIns="91416" bIns="45708" rtlCol="0">
            <a:spAutoFit/>
          </a:bodyPr>
          <a:lstStyle/>
          <a:p>
            <a:pPr>
              <a:lnSpc>
                <a:spcPct val="150000"/>
              </a:lnSpc>
            </a:pPr>
            <a:r>
              <a:rPr lang="en-US" altLang="zh-CN" dirty="0">
                <a:latin typeface="Times New Roman" panose="02020603050405020304" pitchFamily="18" charset="0"/>
                <a:cs typeface="Times New Roman" panose="02020603050405020304" pitchFamily="18" charset="0"/>
                <a:sym typeface="+mn-lt"/>
              </a:rPr>
              <a:t>With the improvement of measurement technology and the further strengthening </a:t>
            </a:r>
            <a:r>
              <a:rPr lang="en-US" altLang="zh-CN">
                <a:latin typeface="Times New Roman" panose="02020603050405020304" pitchFamily="18" charset="0"/>
                <a:cs typeface="Times New Roman" panose="02020603050405020304" pitchFamily="18" charset="0"/>
                <a:sym typeface="+mn-lt"/>
              </a:rPr>
              <a:t>of people’s </a:t>
            </a:r>
            <a:r>
              <a:rPr lang="en-US" altLang="zh-CN" dirty="0">
                <a:latin typeface="Times New Roman" panose="02020603050405020304" pitchFamily="18" charset="0"/>
                <a:cs typeface="Times New Roman" panose="02020603050405020304" pitchFamily="18" charset="0"/>
                <a:sym typeface="+mn-lt"/>
              </a:rPr>
              <a:t>understanding of the laws of nature, the complete 24 solar terms were basically formed.</a:t>
            </a:r>
          </a:p>
        </p:txBody>
      </p:sp>
      <p:sp>
        <p:nvSpPr>
          <p:cNvPr id="48" name="TextBox 47"/>
          <p:cNvSpPr txBox="1"/>
          <p:nvPr/>
        </p:nvSpPr>
        <p:spPr>
          <a:xfrm>
            <a:off x="9470646" y="3427856"/>
            <a:ext cx="2048312" cy="2120043"/>
          </a:xfrm>
          <a:prstGeom prst="rect">
            <a:avLst/>
          </a:prstGeom>
          <a:noFill/>
        </p:spPr>
        <p:txBody>
          <a:bodyPr wrap="square" lIns="91416" tIns="45708" rIns="91416" bIns="45708" rtlCol="0">
            <a:spAutoFit/>
          </a:bodyPr>
          <a:lstStyle/>
          <a:p>
            <a:pPr>
              <a:lnSpc>
                <a:spcPct val="150000"/>
              </a:lnSpc>
            </a:pPr>
            <a:r>
              <a:rPr lang="en-US" altLang="zh-CN" dirty="0">
                <a:latin typeface="Times New Roman" panose="02020603050405020304" pitchFamily="18" charset="0"/>
                <a:cs typeface="Times New Roman" panose="02020603050405020304" pitchFamily="18" charset="0"/>
                <a:sym typeface="+mn-lt"/>
              </a:rPr>
              <a:t>A complete system was perfected and formed into today's complete 24 Solar Terms system.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fill="hold"/>
                                        <p:tgtEl>
                                          <p:spTgt spid="36"/>
                                        </p:tgtEl>
                                        <p:attrNameLst>
                                          <p:attrName>ppt_x</p:attrName>
                                        </p:attrNameLst>
                                      </p:cBhvr>
                                      <p:tavLst>
                                        <p:tav tm="0">
                                          <p:val>
                                            <p:strVal val="0-#ppt_w/2"/>
                                          </p:val>
                                        </p:tav>
                                        <p:tav tm="100000">
                                          <p:val>
                                            <p:strVal val="#ppt_x"/>
                                          </p:val>
                                        </p:tav>
                                      </p:tavLst>
                                    </p:anim>
                                    <p:anim calcmode="lin" valueType="num">
                                      <p:cBhvr additive="base">
                                        <p:cTn id="12" dur="500" fill="hold"/>
                                        <p:tgtEl>
                                          <p:spTgt spid="3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fill="hold"/>
                                        <p:tgtEl>
                                          <p:spTgt spid="39"/>
                                        </p:tgtEl>
                                        <p:attrNameLst>
                                          <p:attrName>ppt_x</p:attrName>
                                        </p:attrNameLst>
                                      </p:cBhvr>
                                      <p:tavLst>
                                        <p:tav tm="0">
                                          <p:val>
                                            <p:strVal val="0-#ppt_w/2"/>
                                          </p:val>
                                        </p:tav>
                                        <p:tav tm="100000">
                                          <p:val>
                                            <p:strVal val="#ppt_x"/>
                                          </p:val>
                                        </p:tav>
                                      </p:tavLst>
                                    </p:anim>
                                    <p:anim calcmode="lin" valueType="num">
                                      <p:cBhvr additive="base">
                                        <p:cTn id="16" dur="500" fill="hold"/>
                                        <p:tgtEl>
                                          <p:spTgt spid="39"/>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fill="hold"/>
                                        <p:tgtEl>
                                          <p:spTgt spid="42"/>
                                        </p:tgtEl>
                                        <p:attrNameLst>
                                          <p:attrName>ppt_x</p:attrName>
                                        </p:attrNameLst>
                                      </p:cBhvr>
                                      <p:tavLst>
                                        <p:tav tm="0">
                                          <p:val>
                                            <p:strVal val="0-#ppt_w/2"/>
                                          </p:val>
                                        </p:tav>
                                        <p:tav tm="100000">
                                          <p:val>
                                            <p:strVal val="#ppt_x"/>
                                          </p:val>
                                        </p:tav>
                                      </p:tavLst>
                                    </p:anim>
                                    <p:anim calcmode="lin" valueType="num">
                                      <p:cBhvr additive="base">
                                        <p:cTn id="20" dur="500" fill="hold"/>
                                        <p:tgtEl>
                                          <p:spTgt spid="4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30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30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0-#ppt_w/2"/>
                                          </p:val>
                                        </p:tav>
                                        <p:tav tm="100000">
                                          <p:val>
                                            <p:strVal val="#ppt_x"/>
                                          </p:val>
                                        </p:tav>
                                      </p:tavLst>
                                    </p:anim>
                                    <p:anim calcmode="lin" valueType="num">
                                      <p:cBhvr additive="base">
                                        <p:cTn id="28" dur="500" fill="hold"/>
                                        <p:tgtEl>
                                          <p:spTgt spid="12"/>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30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0-#ppt_w/2"/>
                                          </p:val>
                                        </p:tav>
                                        <p:tav tm="100000">
                                          <p:val>
                                            <p:strVal val="#ppt_x"/>
                                          </p:val>
                                        </p:tav>
                                      </p:tavLst>
                                    </p:anim>
                                    <p:anim calcmode="lin" valueType="num">
                                      <p:cBhvr additive="base">
                                        <p:cTn id="32" dur="50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30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0-#ppt_w/2"/>
                                          </p:val>
                                        </p:tav>
                                        <p:tav tm="100000">
                                          <p:val>
                                            <p:strVal val="#ppt_x"/>
                                          </p:val>
                                        </p:tav>
                                      </p:tavLst>
                                    </p:anim>
                                    <p:anim calcmode="lin" valueType="num">
                                      <p:cBhvr additive="base">
                                        <p:cTn id="36" dur="500" fill="hold"/>
                                        <p:tgtEl>
                                          <p:spTgt spid="26"/>
                                        </p:tgtEl>
                                        <p:attrNameLst>
                                          <p:attrName>ppt_y</p:attrName>
                                        </p:attrNameLst>
                                      </p:cBhvr>
                                      <p:tavLst>
                                        <p:tav tm="0">
                                          <p:val>
                                            <p:strVal val="#ppt_y"/>
                                          </p:val>
                                        </p:tav>
                                        <p:tav tm="100000">
                                          <p:val>
                                            <p:strVal val="#ppt_y"/>
                                          </p:val>
                                        </p:tav>
                                      </p:tavLst>
                                    </p:anim>
                                  </p:childTnLst>
                                </p:cTn>
                              </p:par>
                            </p:childTnLst>
                          </p:cTn>
                        </p:par>
                        <p:par>
                          <p:cTn id="37" fill="hold">
                            <p:stCondLst>
                              <p:cond delay="500"/>
                            </p:stCondLst>
                            <p:childTnLst>
                              <p:par>
                                <p:cTn id="38" presetID="47" presetClass="entr" presetSubtype="0" fill="hold" grpId="0" nodeType="after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500"/>
                                        <p:tgtEl>
                                          <p:spTgt spid="45"/>
                                        </p:tgtEl>
                                      </p:cBhvr>
                                    </p:animEffect>
                                    <p:anim calcmode="lin" valueType="num">
                                      <p:cBhvr>
                                        <p:cTn id="41" dur="500" fill="hold"/>
                                        <p:tgtEl>
                                          <p:spTgt spid="45"/>
                                        </p:tgtEl>
                                        <p:attrNameLst>
                                          <p:attrName>ppt_x</p:attrName>
                                        </p:attrNameLst>
                                      </p:cBhvr>
                                      <p:tavLst>
                                        <p:tav tm="0">
                                          <p:val>
                                            <p:strVal val="#ppt_x"/>
                                          </p:val>
                                        </p:tav>
                                        <p:tav tm="100000">
                                          <p:val>
                                            <p:strVal val="#ppt_x"/>
                                          </p:val>
                                        </p:tav>
                                      </p:tavLst>
                                    </p:anim>
                                    <p:anim calcmode="lin" valueType="num">
                                      <p:cBhvr>
                                        <p:cTn id="42" dur="500" fill="hold"/>
                                        <p:tgtEl>
                                          <p:spTgt spid="45"/>
                                        </p:tgtEl>
                                        <p:attrNameLst>
                                          <p:attrName>ppt_y</p:attrName>
                                        </p:attrNameLst>
                                      </p:cBhvr>
                                      <p:tavLst>
                                        <p:tav tm="0">
                                          <p:val>
                                            <p:strVal val="#ppt_y-.1"/>
                                          </p:val>
                                        </p:tav>
                                        <p:tav tm="100000">
                                          <p:val>
                                            <p:strVal val="#ppt_y"/>
                                          </p:val>
                                        </p:tav>
                                      </p:tavLst>
                                    </p:anim>
                                  </p:childTnLst>
                                </p:cTn>
                              </p:par>
                              <p:par>
                                <p:cTn id="43" presetID="47" presetClass="entr" presetSubtype="0" fill="hold" grpId="0" nodeType="with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fade">
                                      <p:cBhvr>
                                        <p:cTn id="45" dur="500"/>
                                        <p:tgtEl>
                                          <p:spTgt spid="46"/>
                                        </p:tgtEl>
                                      </p:cBhvr>
                                    </p:animEffect>
                                    <p:anim calcmode="lin" valueType="num">
                                      <p:cBhvr>
                                        <p:cTn id="46" dur="500" fill="hold"/>
                                        <p:tgtEl>
                                          <p:spTgt spid="46"/>
                                        </p:tgtEl>
                                        <p:attrNameLst>
                                          <p:attrName>ppt_x</p:attrName>
                                        </p:attrNameLst>
                                      </p:cBhvr>
                                      <p:tavLst>
                                        <p:tav tm="0">
                                          <p:val>
                                            <p:strVal val="#ppt_x"/>
                                          </p:val>
                                        </p:tav>
                                        <p:tav tm="100000">
                                          <p:val>
                                            <p:strVal val="#ppt_x"/>
                                          </p:val>
                                        </p:tav>
                                      </p:tavLst>
                                    </p:anim>
                                    <p:anim calcmode="lin" valueType="num">
                                      <p:cBhvr>
                                        <p:cTn id="47" dur="500" fill="hold"/>
                                        <p:tgtEl>
                                          <p:spTgt spid="46"/>
                                        </p:tgtEl>
                                        <p:attrNameLst>
                                          <p:attrName>ppt_y</p:attrName>
                                        </p:attrNameLst>
                                      </p:cBhvr>
                                      <p:tavLst>
                                        <p:tav tm="0">
                                          <p:val>
                                            <p:strVal val="#ppt_y-.1"/>
                                          </p:val>
                                        </p:tav>
                                        <p:tav tm="100000">
                                          <p:val>
                                            <p:strVal val="#ppt_y"/>
                                          </p:val>
                                        </p:tav>
                                      </p:tavLst>
                                    </p:anim>
                                  </p:childTnLst>
                                </p:cTn>
                              </p:par>
                              <p:par>
                                <p:cTn id="48" presetID="47" presetClass="entr" presetSubtype="0" fill="hold" grpId="0"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fade">
                                      <p:cBhvr>
                                        <p:cTn id="50" dur="500"/>
                                        <p:tgtEl>
                                          <p:spTgt spid="47"/>
                                        </p:tgtEl>
                                      </p:cBhvr>
                                    </p:animEffect>
                                    <p:anim calcmode="lin" valueType="num">
                                      <p:cBhvr>
                                        <p:cTn id="51" dur="500" fill="hold"/>
                                        <p:tgtEl>
                                          <p:spTgt spid="47"/>
                                        </p:tgtEl>
                                        <p:attrNameLst>
                                          <p:attrName>ppt_x</p:attrName>
                                        </p:attrNameLst>
                                      </p:cBhvr>
                                      <p:tavLst>
                                        <p:tav tm="0">
                                          <p:val>
                                            <p:strVal val="#ppt_x"/>
                                          </p:val>
                                        </p:tav>
                                        <p:tav tm="100000">
                                          <p:val>
                                            <p:strVal val="#ppt_x"/>
                                          </p:val>
                                        </p:tav>
                                      </p:tavLst>
                                    </p:anim>
                                    <p:anim calcmode="lin" valueType="num">
                                      <p:cBhvr>
                                        <p:cTn id="52" dur="500" fill="hold"/>
                                        <p:tgtEl>
                                          <p:spTgt spid="47"/>
                                        </p:tgtEl>
                                        <p:attrNameLst>
                                          <p:attrName>ppt_y</p:attrName>
                                        </p:attrNameLst>
                                      </p:cBhvr>
                                      <p:tavLst>
                                        <p:tav tm="0">
                                          <p:val>
                                            <p:strVal val="#ppt_y-.1"/>
                                          </p:val>
                                        </p:tav>
                                        <p:tav tm="100000">
                                          <p:val>
                                            <p:strVal val="#ppt_y"/>
                                          </p:val>
                                        </p:tav>
                                      </p:tavLst>
                                    </p:anim>
                                  </p:childTnLst>
                                </p:cTn>
                              </p:par>
                              <p:par>
                                <p:cTn id="53" presetID="47" presetClass="entr" presetSubtype="0" fill="hold" grpId="0" nodeType="with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fade">
                                      <p:cBhvr>
                                        <p:cTn id="55" dur="500"/>
                                        <p:tgtEl>
                                          <p:spTgt spid="48"/>
                                        </p:tgtEl>
                                      </p:cBhvr>
                                    </p:animEffect>
                                    <p:anim calcmode="lin" valueType="num">
                                      <p:cBhvr>
                                        <p:cTn id="56" dur="500" fill="hold"/>
                                        <p:tgtEl>
                                          <p:spTgt spid="48"/>
                                        </p:tgtEl>
                                        <p:attrNameLst>
                                          <p:attrName>ppt_x</p:attrName>
                                        </p:attrNameLst>
                                      </p:cBhvr>
                                      <p:tavLst>
                                        <p:tav tm="0">
                                          <p:val>
                                            <p:strVal val="#ppt_x"/>
                                          </p:val>
                                        </p:tav>
                                        <p:tav tm="100000">
                                          <p:val>
                                            <p:strVal val="#ppt_x"/>
                                          </p:val>
                                        </p:tav>
                                      </p:tavLst>
                                    </p:anim>
                                    <p:anim calcmode="lin" valueType="num">
                                      <p:cBhvr>
                                        <p:cTn id="57" dur="5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153852" y="1441414"/>
            <a:ext cx="1102995" cy="1323439"/>
          </a:xfrm>
          <a:prstGeom prst="rect">
            <a:avLst/>
          </a:prstGeom>
          <a:noFill/>
        </p:spPr>
        <p:txBody>
          <a:bodyPr wrap="square" rtlCol="0">
            <a:spAutoFit/>
          </a:bodyPr>
          <a:lstStyle/>
          <a:p>
            <a:pPr algn="l"/>
            <a:r>
              <a:rPr lang="zh-CN" altLang="en-US" sz="8000" b="1" kern="8400" spc="840" dirty="0">
                <a:solidFill>
                  <a:srgbClr val="030303"/>
                </a:solidFill>
                <a:latin typeface="宋体" panose="02010600030101010101" pitchFamily="2" charset="-122"/>
                <a:ea typeface="宋体" panose="02010600030101010101" pitchFamily="2" charset="-122"/>
                <a:cs typeface="+mn-ea"/>
                <a:sym typeface="+mn-lt"/>
              </a:rPr>
              <a:t>贰</a:t>
            </a:r>
          </a:p>
        </p:txBody>
      </p:sp>
      <p:sp>
        <p:nvSpPr>
          <p:cNvPr id="184" name=" 184"/>
          <p:cNvSpPr/>
          <p:nvPr/>
        </p:nvSpPr>
        <p:spPr>
          <a:xfrm>
            <a:off x="3171508" y="2133701"/>
            <a:ext cx="199390" cy="199390"/>
          </a:xfrm>
          <a:prstGeom prst="ellipse">
            <a:avLst/>
          </a:prstGeom>
          <a:noFill/>
          <a:ln w="28575">
            <a:solidFill>
              <a:srgbClr val="B1A9A5"/>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cs typeface="+mn-ea"/>
              <a:sym typeface="+mn-lt"/>
            </a:endParaRPr>
          </a:p>
        </p:txBody>
      </p:sp>
      <p:sp>
        <p:nvSpPr>
          <p:cNvPr id="5" name=" 184"/>
          <p:cNvSpPr/>
          <p:nvPr/>
        </p:nvSpPr>
        <p:spPr>
          <a:xfrm>
            <a:off x="5977412" y="2133701"/>
            <a:ext cx="199390" cy="199390"/>
          </a:xfrm>
          <a:prstGeom prst="ellipse">
            <a:avLst/>
          </a:prstGeom>
          <a:noFill/>
          <a:ln w="28575">
            <a:solidFill>
              <a:srgbClr val="B1A9A5"/>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cs typeface="+mn-ea"/>
              <a:sym typeface="+mn-lt"/>
            </a:endParaRPr>
          </a:p>
        </p:txBody>
      </p:sp>
      <p:pic>
        <p:nvPicPr>
          <p:cNvPr id="6" name="图片 5" descr="5de101964d001b5eb0b8e18458c80e73"/>
          <p:cNvPicPr>
            <a:picLocks noChangeAspect="1"/>
          </p:cNvPicPr>
          <p:nvPr/>
        </p:nvPicPr>
        <p:blipFill>
          <a:blip r:embed="rId2"/>
          <a:stretch>
            <a:fillRect/>
          </a:stretch>
        </p:blipFill>
        <p:spPr>
          <a:xfrm>
            <a:off x="6537164" y="4433669"/>
            <a:ext cx="572770" cy="763270"/>
          </a:xfrm>
          <a:prstGeom prst="rect">
            <a:avLst/>
          </a:prstGeom>
        </p:spPr>
      </p:pic>
      <p:pic>
        <p:nvPicPr>
          <p:cNvPr id="3" name="图片 2">
            <a:extLst>
              <a:ext uri="{FF2B5EF4-FFF2-40B4-BE49-F238E27FC236}">
                <a16:creationId xmlns:a16="http://schemas.microsoft.com/office/drawing/2014/main" id="{13652699-443F-40B4-AE9E-D7867AF107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9975" y="760388"/>
            <a:ext cx="3980576" cy="5446178"/>
          </a:xfrm>
          <a:prstGeom prst="rect">
            <a:avLst/>
          </a:prstGeom>
          <a:ln>
            <a:noFill/>
          </a:ln>
          <a:effectLst>
            <a:softEdge rad="112500"/>
          </a:effectLst>
        </p:spPr>
      </p:pic>
      <p:sp>
        <p:nvSpPr>
          <p:cNvPr id="14" name="Rectangle 3"/>
          <p:cNvSpPr txBox="1">
            <a:spLocks noChangeArrowheads="1"/>
          </p:cNvSpPr>
          <p:nvPr/>
        </p:nvSpPr>
        <p:spPr bwMode="auto">
          <a:xfrm flipH="1">
            <a:off x="2310289" y="2764853"/>
            <a:ext cx="4885373" cy="1477328"/>
          </a:xfrm>
          <a:prstGeom prst="rect">
            <a:avLst/>
          </a:prstGeom>
          <a:noFill/>
        </p:spPr>
        <p:txBody>
          <a:bodyPr vert="horz" wrap="square" lIns="0" tIns="0" rIns="0" bIns="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anose="020B0604030504040204" pitchFamily="34" charset="0"/>
                <a:ea typeface="Tahoma" panose="020B0604030504040204" pitchFamily="34" charset="0"/>
                <a:cs typeface="Tahoma" panose="020B0604030504040204" pitchFamily="34" charset="0"/>
              </a:defRPr>
            </a:lvl1pPr>
          </a:lstStyle>
          <a:p>
            <a:r>
              <a:rPr kumimoji="0" lang="en-US" altLang="zh-CN" sz="4800" i="0" u="none" strike="noStrike" kern="1200" cap="none" spc="0" normalizeH="0" baseline="0" noProof="0" dirty="0">
                <a:ln>
                  <a:noFill/>
                </a:ln>
                <a:solidFill>
                  <a:srgbClr val="000000">
                    <a:lumMod val="85000"/>
                    <a:lumOff val="15000"/>
                  </a:srgbClr>
                </a:solidFill>
                <a:effectLst/>
                <a:uLnTx/>
                <a:uFillTx/>
                <a:latin typeface="Times New Roman" panose="02020603050405020304" pitchFamily="18" charset="0"/>
                <a:ea typeface="字酷堂清楷体"/>
                <a:cs typeface="Times New Roman" panose="02020603050405020304" pitchFamily="18" charset="0"/>
                <a:sym typeface="+mn-lt"/>
              </a:rPr>
              <a:t>The Definition and Classification </a:t>
            </a:r>
            <a:endParaRPr lang="en-US" altLang="ko-KR" sz="5400" dirty="0">
              <a:solidFill>
                <a:schemeClr val="tx1"/>
              </a:solidFill>
              <a:effectLst>
                <a:outerShdw blurRad="38100" dist="19050" dir="2700000" algn="tl" rotWithShape="0">
                  <a:schemeClr val="dk1">
                    <a:alpha val="40000"/>
                  </a:schemeClr>
                </a:outerShdw>
              </a:effectLst>
              <a:latin typeface="+mn-lt"/>
              <a:ea typeface="+mn-ea"/>
              <a:cs typeface="+mn-ea"/>
              <a:sym typeface="+mn-lt"/>
            </a:endParaRPr>
          </a:p>
        </p:txBody>
      </p:sp>
    </p:spTree>
    <p:extLst>
      <p:ext uri="{BB962C8B-B14F-4D97-AF65-F5344CB8AC3E}">
        <p14:creationId xmlns:p14="http://schemas.microsoft.com/office/powerpoint/2010/main" val="2705297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矩形 84"/>
          <p:cNvSpPr/>
          <p:nvPr/>
        </p:nvSpPr>
        <p:spPr>
          <a:xfrm>
            <a:off x="4423410" y="196250"/>
            <a:ext cx="5935980" cy="476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lumMod val="65000"/>
                    <a:lumOff val="35000"/>
                  </a:schemeClr>
                </a:solidFill>
                <a:latin typeface="Times New Roman" panose="02020603050405020304" pitchFamily="18" charset="0"/>
                <a:cs typeface="Times New Roman" panose="02020603050405020304" pitchFamily="18" charset="0"/>
                <a:sym typeface="+mn-lt"/>
              </a:rPr>
              <a:t>China Meteorology Administration</a:t>
            </a:r>
            <a:endParaRPr lang="en-US" altLang="zh-CN" sz="1600" b="1" dirty="0">
              <a:solidFill>
                <a:schemeClr val="tx1">
                  <a:lumMod val="65000"/>
                  <a:lumOff val="35000"/>
                </a:schemeClr>
              </a:solidFill>
              <a:latin typeface="Times New Roman" panose="02020603050405020304" pitchFamily="18" charset="0"/>
              <a:cs typeface="Times New Roman" panose="02020603050405020304" pitchFamily="18" charset="0"/>
              <a:sym typeface="+mn-lt"/>
            </a:endParaRPr>
          </a:p>
        </p:txBody>
      </p:sp>
      <p:sp>
        <p:nvSpPr>
          <p:cNvPr id="4" name="文本框 3">
            <a:extLst>
              <a:ext uri="{FF2B5EF4-FFF2-40B4-BE49-F238E27FC236}">
                <a16:creationId xmlns:a16="http://schemas.microsoft.com/office/drawing/2014/main" id="{5E440E30-0770-49FD-BBFB-E3D332E265C7}"/>
              </a:ext>
            </a:extLst>
          </p:cNvPr>
          <p:cNvSpPr txBox="1"/>
          <p:nvPr/>
        </p:nvSpPr>
        <p:spPr>
          <a:xfrm>
            <a:off x="3128010" y="854302"/>
            <a:ext cx="4674210" cy="6494085"/>
          </a:xfrm>
          <a:prstGeom prst="rect">
            <a:avLst/>
          </a:prstGeom>
          <a:noFill/>
        </p:spPr>
        <p:txBody>
          <a:bodyPr wrap="square" rtlCol="0">
            <a:spAutoFit/>
          </a:bodyPr>
          <a:lstStyle/>
          <a:p>
            <a:r>
              <a:rPr lang="zh-CN" altLang="en-US" sz="1600" b="1" dirty="0">
                <a:latin typeface="Times New Roman" panose="02020603050405020304" pitchFamily="18" charset="0"/>
                <a:cs typeface="Times New Roman" panose="02020603050405020304" pitchFamily="18" charset="0"/>
              </a:rPr>
              <a:t>        立春 </a:t>
            </a:r>
            <a:r>
              <a:rPr lang="en-US" altLang="zh-CN" sz="1600" b="1" dirty="0">
                <a:latin typeface="Times New Roman" panose="02020603050405020304" pitchFamily="18" charset="0"/>
                <a:cs typeface="Times New Roman" panose="02020603050405020304" pitchFamily="18" charset="0"/>
              </a:rPr>
              <a:t>the Beginning of Spring  </a:t>
            </a:r>
            <a:r>
              <a:rPr lang="en-US" altLang="zh-CN" sz="1600" dirty="0">
                <a:latin typeface="Times New Roman" panose="02020603050405020304" pitchFamily="18" charset="0"/>
                <a:cs typeface="Times New Roman" panose="02020603050405020304" pitchFamily="18" charset="0"/>
              </a:rPr>
              <a:t>Feb.3,4, or 5</a:t>
            </a:r>
          </a:p>
          <a:p>
            <a:endParaRPr lang="en-US" altLang="zh-CN" sz="1600" dirty="0">
              <a:latin typeface="Times New Roman" panose="02020603050405020304" pitchFamily="18" charset="0"/>
              <a:cs typeface="Times New Roman" panose="02020603050405020304" pitchFamily="18" charset="0"/>
            </a:endParaRPr>
          </a:p>
          <a:p>
            <a:r>
              <a:rPr lang="zh-CN" altLang="en-US" sz="1600" dirty="0">
                <a:latin typeface="Times New Roman" panose="02020603050405020304" pitchFamily="18" charset="0"/>
                <a:cs typeface="Times New Roman" panose="02020603050405020304" pitchFamily="18" charset="0"/>
              </a:rPr>
              <a:t>　　雨水 </a:t>
            </a:r>
            <a:r>
              <a:rPr lang="en-US" altLang="zh-CN" sz="1600" dirty="0">
                <a:latin typeface="Times New Roman" panose="02020603050405020304" pitchFamily="18" charset="0"/>
                <a:cs typeface="Times New Roman" panose="02020603050405020304" pitchFamily="18" charset="0"/>
              </a:rPr>
              <a:t>Rain Water  Feb.18,19 or 20</a:t>
            </a:r>
          </a:p>
          <a:p>
            <a:endParaRPr lang="en-US" altLang="zh-CN" sz="1600" dirty="0">
              <a:latin typeface="Times New Roman" panose="02020603050405020304" pitchFamily="18" charset="0"/>
              <a:cs typeface="Times New Roman" panose="02020603050405020304" pitchFamily="18" charset="0"/>
            </a:endParaRPr>
          </a:p>
          <a:p>
            <a:r>
              <a:rPr lang="zh-CN" altLang="en-US" sz="1600" dirty="0">
                <a:latin typeface="Times New Roman" panose="02020603050405020304" pitchFamily="18" charset="0"/>
                <a:cs typeface="Times New Roman" panose="02020603050405020304" pitchFamily="18" charset="0"/>
              </a:rPr>
              <a:t>　　惊蛰 </a:t>
            </a:r>
            <a:r>
              <a:rPr lang="en-US" altLang="zh-CN" sz="1600" dirty="0">
                <a:latin typeface="Times New Roman" panose="02020603050405020304" pitchFamily="18" charset="0"/>
                <a:cs typeface="Times New Roman" panose="02020603050405020304" pitchFamily="18" charset="0"/>
              </a:rPr>
              <a:t>the Waking of Insects  Mar.5,6, or 7</a:t>
            </a:r>
          </a:p>
          <a:p>
            <a:endParaRPr lang="en-US" altLang="zh-CN" sz="1600" dirty="0">
              <a:solidFill>
                <a:schemeClr val="accent2">
                  <a:lumMod val="60000"/>
                  <a:lumOff val="40000"/>
                </a:schemeClr>
              </a:solidFill>
              <a:latin typeface="Times New Roman" panose="02020603050405020304" pitchFamily="18" charset="0"/>
              <a:cs typeface="Times New Roman" panose="02020603050405020304" pitchFamily="18" charset="0"/>
            </a:endParaRPr>
          </a:p>
          <a:p>
            <a:r>
              <a:rPr lang="zh-CN" altLang="en-US" sz="1600" dirty="0">
                <a:solidFill>
                  <a:schemeClr val="accent2">
                    <a:lumMod val="60000"/>
                    <a:lumOff val="40000"/>
                  </a:schemeClr>
                </a:solidFill>
                <a:latin typeface="Times New Roman" panose="02020603050405020304" pitchFamily="18" charset="0"/>
                <a:cs typeface="Times New Roman" panose="02020603050405020304" pitchFamily="18" charset="0"/>
              </a:rPr>
              <a:t>　　春分 </a:t>
            </a:r>
            <a:r>
              <a:rPr lang="en-US" altLang="zh-CN" sz="1600" dirty="0">
                <a:solidFill>
                  <a:schemeClr val="accent2">
                    <a:lumMod val="60000"/>
                    <a:lumOff val="40000"/>
                  </a:schemeClr>
                </a:solidFill>
                <a:latin typeface="Times New Roman" panose="02020603050405020304" pitchFamily="18" charset="0"/>
                <a:cs typeface="Times New Roman" panose="02020603050405020304" pitchFamily="18" charset="0"/>
              </a:rPr>
              <a:t>the Spring Equinox  </a:t>
            </a:r>
            <a:r>
              <a:rPr lang="en-US" altLang="zh-CN" sz="1600" dirty="0">
                <a:latin typeface="Times New Roman" panose="02020603050405020304" pitchFamily="18" charset="0"/>
                <a:cs typeface="Times New Roman" panose="02020603050405020304" pitchFamily="18" charset="0"/>
              </a:rPr>
              <a:t>Mar.20,21 or 22</a:t>
            </a:r>
          </a:p>
          <a:p>
            <a:endParaRPr lang="en-US" altLang="zh-CN" sz="1600" dirty="0">
              <a:latin typeface="Times New Roman" panose="02020603050405020304" pitchFamily="18" charset="0"/>
              <a:cs typeface="Times New Roman" panose="02020603050405020304" pitchFamily="18" charset="0"/>
            </a:endParaRPr>
          </a:p>
          <a:p>
            <a:r>
              <a:rPr lang="zh-CN" altLang="en-US" sz="1600" dirty="0">
                <a:latin typeface="Times New Roman" panose="02020603050405020304" pitchFamily="18" charset="0"/>
                <a:cs typeface="Times New Roman" panose="02020603050405020304" pitchFamily="18" charset="0"/>
              </a:rPr>
              <a:t>　　清明 </a:t>
            </a:r>
            <a:r>
              <a:rPr lang="en-US" altLang="zh-CN" sz="1600" dirty="0">
                <a:latin typeface="Times New Roman" panose="02020603050405020304" pitchFamily="18" charset="0"/>
                <a:cs typeface="Times New Roman" panose="02020603050405020304" pitchFamily="18" charset="0"/>
              </a:rPr>
              <a:t>Pure Brightness  Apr.4,5 or 6</a:t>
            </a:r>
          </a:p>
          <a:p>
            <a:endParaRPr lang="en-US" altLang="zh-CN" sz="1600" dirty="0">
              <a:latin typeface="Times New Roman" panose="02020603050405020304" pitchFamily="18" charset="0"/>
              <a:cs typeface="Times New Roman" panose="02020603050405020304" pitchFamily="18" charset="0"/>
            </a:endParaRPr>
          </a:p>
          <a:p>
            <a:r>
              <a:rPr lang="zh-CN" altLang="en-US" sz="1600" dirty="0">
                <a:latin typeface="Times New Roman" panose="02020603050405020304" pitchFamily="18" charset="0"/>
                <a:cs typeface="Times New Roman" panose="02020603050405020304" pitchFamily="18" charset="0"/>
              </a:rPr>
              <a:t>　　谷雨 </a:t>
            </a:r>
            <a:r>
              <a:rPr lang="en-US" altLang="zh-CN" sz="1600" dirty="0">
                <a:latin typeface="Times New Roman" panose="02020603050405020304" pitchFamily="18" charset="0"/>
                <a:cs typeface="Times New Roman" panose="02020603050405020304" pitchFamily="18" charset="0"/>
              </a:rPr>
              <a:t>Grain Rain  Apr.19,20 or 21</a:t>
            </a:r>
          </a:p>
          <a:p>
            <a:endParaRPr lang="en-US" altLang="zh-CN" sz="1600" dirty="0">
              <a:latin typeface="Times New Roman" panose="02020603050405020304" pitchFamily="18" charset="0"/>
              <a:cs typeface="Times New Roman" panose="02020603050405020304" pitchFamily="18" charset="0"/>
            </a:endParaRPr>
          </a:p>
          <a:p>
            <a:r>
              <a:rPr lang="zh-CN" altLang="en-US" sz="1600" dirty="0">
                <a:latin typeface="Times New Roman" panose="02020603050405020304" pitchFamily="18" charset="0"/>
                <a:cs typeface="Times New Roman" panose="02020603050405020304" pitchFamily="18" charset="0"/>
              </a:rPr>
              <a:t>　　</a:t>
            </a:r>
            <a:r>
              <a:rPr lang="zh-CN" altLang="en-US" sz="1600" b="1" dirty="0">
                <a:latin typeface="Times New Roman" panose="02020603050405020304" pitchFamily="18" charset="0"/>
                <a:cs typeface="Times New Roman" panose="02020603050405020304" pitchFamily="18" charset="0"/>
              </a:rPr>
              <a:t>立夏 </a:t>
            </a:r>
            <a:r>
              <a:rPr lang="en-US" altLang="zh-CN" sz="1600" b="1" dirty="0">
                <a:latin typeface="Times New Roman" panose="02020603050405020304" pitchFamily="18" charset="0"/>
                <a:cs typeface="Times New Roman" panose="02020603050405020304" pitchFamily="18" charset="0"/>
              </a:rPr>
              <a:t>the Beginning of Summer  </a:t>
            </a:r>
            <a:r>
              <a:rPr lang="en-US" altLang="zh-CN" sz="1600" dirty="0">
                <a:latin typeface="Times New Roman" panose="02020603050405020304" pitchFamily="18" charset="0"/>
                <a:cs typeface="Times New Roman" panose="02020603050405020304" pitchFamily="18" charset="0"/>
              </a:rPr>
              <a:t>May 5,6 or 7</a:t>
            </a:r>
          </a:p>
          <a:p>
            <a:endParaRPr lang="en-US" altLang="zh-CN" sz="1600" dirty="0">
              <a:latin typeface="Times New Roman" panose="02020603050405020304" pitchFamily="18" charset="0"/>
              <a:cs typeface="Times New Roman" panose="02020603050405020304" pitchFamily="18" charset="0"/>
            </a:endParaRPr>
          </a:p>
          <a:p>
            <a:r>
              <a:rPr lang="zh-CN" altLang="en-US" sz="1600" dirty="0">
                <a:latin typeface="Times New Roman" panose="02020603050405020304" pitchFamily="18" charset="0"/>
                <a:cs typeface="Times New Roman" panose="02020603050405020304" pitchFamily="18" charset="0"/>
              </a:rPr>
              <a:t>　　小满 </a:t>
            </a:r>
            <a:r>
              <a:rPr lang="en-US" altLang="zh-CN" sz="1600" dirty="0">
                <a:latin typeface="Times New Roman" panose="02020603050405020304" pitchFamily="18" charset="0"/>
                <a:cs typeface="Times New Roman" panose="02020603050405020304" pitchFamily="18" charset="0"/>
              </a:rPr>
              <a:t>Lesser Fullness of Grain  May 20,21 or 22</a:t>
            </a:r>
          </a:p>
          <a:p>
            <a:endParaRPr lang="en-US" altLang="zh-CN" sz="1600" dirty="0">
              <a:latin typeface="Times New Roman" panose="02020603050405020304" pitchFamily="18" charset="0"/>
              <a:cs typeface="Times New Roman" panose="02020603050405020304" pitchFamily="18" charset="0"/>
            </a:endParaRPr>
          </a:p>
          <a:p>
            <a:r>
              <a:rPr lang="zh-CN" altLang="en-US" sz="1600" dirty="0">
                <a:latin typeface="Times New Roman" panose="02020603050405020304" pitchFamily="18" charset="0"/>
                <a:cs typeface="Times New Roman" panose="02020603050405020304" pitchFamily="18" charset="0"/>
              </a:rPr>
              <a:t>　　芒种 </a:t>
            </a:r>
            <a:r>
              <a:rPr lang="en-US" altLang="zh-CN" sz="1600" dirty="0">
                <a:latin typeface="Times New Roman" panose="02020603050405020304" pitchFamily="18" charset="0"/>
                <a:cs typeface="Times New Roman" panose="02020603050405020304" pitchFamily="18" charset="0"/>
              </a:rPr>
              <a:t>Grain in Beard  Jun.5,6 or 7</a:t>
            </a:r>
          </a:p>
          <a:p>
            <a:endParaRPr lang="en-US" altLang="zh-CN" sz="1600" dirty="0">
              <a:latin typeface="Times New Roman" panose="02020603050405020304" pitchFamily="18" charset="0"/>
              <a:cs typeface="Times New Roman" panose="02020603050405020304" pitchFamily="18" charset="0"/>
            </a:endParaRPr>
          </a:p>
          <a:p>
            <a:r>
              <a:rPr lang="zh-CN" altLang="en-US" sz="1600" dirty="0">
                <a:latin typeface="Times New Roman" panose="02020603050405020304" pitchFamily="18" charset="0"/>
                <a:cs typeface="Times New Roman" panose="02020603050405020304" pitchFamily="18" charset="0"/>
              </a:rPr>
              <a:t>　　</a:t>
            </a:r>
            <a:r>
              <a:rPr lang="zh-CN" altLang="en-US" sz="1600" dirty="0">
                <a:solidFill>
                  <a:schemeClr val="accent2">
                    <a:lumMod val="60000"/>
                    <a:lumOff val="40000"/>
                  </a:schemeClr>
                </a:solidFill>
                <a:latin typeface="Times New Roman" panose="02020603050405020304" pitchFamily="18" charset="0"/>
                <a:cs typeface="Times New Roman" panose="02020603050405020304" pitchFamily="18" charset="0"/>
              </a:rPr>
              <a:t>夏至 </a:t>
            </a:r>
            <a:r>
              <a:rPr lang="en-US" altLang="zh-CN" sz="1600" dirty="0">
                <a:solidFill>
                  <a:schemeClr val="accent2">
                    <a:lumMod val="60000"/>
                    <a:lumOff val="40000"/>
                  </a:schemeClr>
                </a:solidFill>
                <a:latin typeface="Times New Roman" panose="02020603050405020304" pitchFamily="18" charset="0"/>
                <a:cs typeface="Times New Roman" panose="02020603050405020304" pitchFamily="18" charset="0"/>
              </a:rPr>
              <a:t>the Summer Solstice  </a:t>
            </a:r>
            <a:r>
              <a:rPr lang="en-US" altLang="zh-CN" sz="1600" dirty="0">
                <a:latin typeface="Times New Roman" panose="02020603050405020304" pitchFamily="18" charset="0"/>
                <a:cs typeface="Times New Roman" panose="02020603050405020304" pitchFamily="18" charset="0"/>
              </a:rPr>
              <a:t>Jun.21 or 22</a:t>
            </a:r>
          </a:p>
          <a:p>
            <a:endParaRPr lang="en-US" altLang="zh-CN" sz="1600" dirty="0">
              <a:latin typeface="Times New Roman" panose="02020603050405020304" pitchFamily="18" charset="0"/>
              <a:cs typeface="Times New Roman" panose="02020603050405020304" pitchFamily="18" charset="0"/>
            </a:endParaRPr>
          </a:p>
          <a:p>
            <a:r>
              <a:rPr lang="zh-CN" altLang="en-US" sz="1600" dirty="0">
                <a:latin typeface="Times New Roman" panose="02020603050405020304" pitchFamily="18" charset="0"/>
                <a:cs typeface="Times New Roman" panose="02020603050405020304" pitchFamily="18" charset="0"/>
              </a:rPr>
              <a:t>　　小暑 </a:t>
            </a:r>
            <a:r>
              <a:rPr lang="en-US" altLang="zh-CN" sz="1600" dirty="0">
                <a:latin typeface="Times New Roman" panose="02020603050405020304" pitchFamily="18" charset="0"/>
                <a:cs typeface="Times New Roman" panose="02020603050405020304" pitchFamily="18" charset="0"/>
              </a:rPr>
              <a:t>Lesser Heat </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Jul.6,7 or 8</a:t>
            </a:r>
          </a:p>
          <a:p>
            <a:endParaRPr lang="en-US" altLang="zh-CN" sz="1600" dirty="0">
              <a:latin typeface="Times New Roman" panose="02020603050405020304" pitchFamily="18" charset="0"/>
              <a:cs typeface="Times New Roman" panose="02020603050405020304" pitchFamily="18" charset="0"/>
            </a:endParaRPr>
          </a:p>
          <a:p>
            <a:r>
              <a:rPr lang="zh-CN" altLang="en-US" sz="1600" dirty="0">
                <a:latin typeface="Times New Roman" panose="02020603050405020304" pitchFamily="18" charset="0"/>
                <a:cs typeface="Times New Roman" panose="02020603050405020304" pitchFamily="18" charset="0"/>
              </a:rPr>
              <a:t>　　大暑 </a:t>
            </a:r>
            <a:r>
              <a:rPr lang="en-US" altLang="zh-CN" sz="1600" dirty="0">
                <a:latin typeface="Times New Roman" panose="02020603050405020304" pitchFamily="18" charset="0"/>
                <a:cs typeface="Times New Roman" panose="02020603050405020304" pitchFamily="18" charset="0"/>
              </a:rPr>
              <a:t>Greater Heat </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Jul.22,23 or 24</a:t>
            </a:r>
          </a:p>
          <a:p>
            <a:endParaRPr lang="en-US" altLang="zh-CN" sz="1600" dirty="0">
              <a:latin typeface="Times New Roman" panose="02020603050405020304" pitchFamily="18" charset="0"/>
              <a:cs typeface="Times New Roman" panose="02020603050405020304" pitchFamily="18" charset="0"/>
            </a:endParaRPr>
          </a:p>
          <a:p>
            <a:r>
              <a:rPr lang="zh-CN" altLang="en-US" sz="1600" dirty="0">
                <a:latin typeface="Times New Roman" panose="02020603050405020304" pitchFamily="18" charset="0"/>
                <a:cs typeface="Times New Roman" panose="02020603050405020304" pitchFamily="18" charset="0"/>
              </a:rPr>
              <a:t>　　</a:t>
            </a:r>
          </a:p>
        </p:txBody>
      </p:sp>
      <p:sp>
        <p:nvSpPr>
          <p:cNvPr id="5" name="文本框 4">
            <a:extLst>
              <a:ext uri="{FF2B5EF4-FFF2-40B4-BE49-F238E27FC236}">
                <a16:creationId xmlns:a16="http://schemas.microsoft.com/office/drawing/2014/main" id="{60C7399D-F47C-4872-83A5-BC1415B9F99F}"/>
              </a:ext>
            </a:extLst>
          </p:cNvPr>
          <p:cNvSpPr txBox="1"/>
          <p:nvPr/>
        </p:nvSpPr>
        <p:spPr>
          <a:xfrm>
            <a:off x="7300915" y="854302"/>
            <a:ext cx="4581523" cy="6001643"/>
          </a:xfrm>
          <a:prstGeom prst="rect">
            <a:avLst/>
          </a:prstGeom>
          <a:noFill/>
        </p:spPr>
        <p:txBody>
          <a:bodyPr wrap="square" rtlCol="0">
            <a:spAutoFit/>
          </a:bodyPr>
          <a:lstStyle/>
          <a:p>
            <a:r>
              <a:rPr lang="zh-CN" altLang="en-US" sz="1600" dirty="0">
                <a:latin typeface="Times New Roman" panose="02020603050405020304" pitchFamily="18" charset="0"/>
                <a:cs typeface="Times New Roman" panose="02020603050405020304" pitchFamily="18" charset="0"/>
              </a:rPr>
              <a:t>        </a:t>
            </a:r>
            <a:r>
              <a:rPr lang="zh-CN" altLang="en-US" sz="1600" b="1" dirty="0">
                <a:latin typeface="Times New Roman" panose="02020603050405020304" pitchFamily="18" charset="0"/>
                <a:cs typeface="Times New Roman" panose="02020603050405020304" pitchFamily="18" charset="0"/>
              </a:rPr>
              <a:t>立秋 </a:t>
            </a:r>
            <a:r>
              <a:rPr lang="en-US" altLang="zh-CN" sz="1600" b="1" dirty="0">
                <a:latin typeface="Times New Roman" panose="02020603050405020304" pitchFamily="18" charset="0"/>
                <a:cs typeface="Times New Roman" panose="02020603050405020304" pitchFamily="18" charset="0"/>
              </a:rPr>
              <a:t>the Beginning of Autumn  </a:t>
            </a:r>
            <a:r>
              <a:rPr lang="en-US" altLang="zh-CN" sz="1600" dirty="0">
                <a:latin typeface="Times New Roman" panose="02020603050405020304" pitchFamily="18" charset="0"/>
                <a:cs typeface="Times New Roman" panose="02020603050405020304" pitchFamily="18" charset="0"/>
              </a:rPr>
              <a:t>Aug.7,8 or 9</a:t>
            </a:r>
          </a:p>
          <a:p>
            <a:endParaRPr lang="en-US" altLang="zh-CN" sz="1600" dirty="0">
              <a:latin typeface="Times New Roman" panose="02020603050405020304" pitchFamily="18" charset="0"/>
              <a:cs typeface="Times New Roman" panose="02020603050405020304" pitchFamily="18" charset="0"/>
            </a:endParaRPr>
          </a:p>
          <a:p>
            <a:r>
              <a:rPr lang="zh-CN" altLang="en-US" sz="1600" dirty="0">
                <a:latin typeface="Times New Roman" panose="02020603050405020304" pitchFamily="18" charset="0"/>
                <a:cs typeface="Times New Roman" panose="02020603050405020304" pitchFamily="18" charset="0"/>
              </a:rPr>
              <a:t>　　处暑 </a:t>
            </a:r>
            <a:r>
              <a:rPr lang="en-US" altLang="zh-CN" sz="1600" dirty="0">
                <a:latin typeface="Times New Roman" panose="02020603050405020304" pitchFamily="18" charset="0"/>
                <a:cs typeface="Times New Roman" panose="02020603050405020304" pitchFamily="18" charset="0"/>
              </a:rPr>
              <a:t>the End of Heat  Aug.22,23 or 24</a:t>
            </a:r>
          </a:p>
          <a:p>
            <a:endParaRPr lang="en-US" altLang="zh-CN" sz="1600" dirty="0">
              <a:latin typeface="Times New Roman" panose="02020603050405020304" pitchFamily="18" charset="0"/>
              <a:cs typeface="Times New Roman" panose="02020603050405020304" pitchFamily="18" charset="0"/>
            </a:endParaRPr>
          </a:p>
          <a:p>
            <a:r>
              <a:rPr lang="zh-CN" altLang="en-US" sz="1600" dirty="0">
                <a:latin typeface="Times New Roman" panose="02020603050405020304" pitchFamily="18" charset="0"/>
                <a:cs typeface="Times New Roman" panose="02020603050405020304" pitchFamily="18" charset="0"/>
              </a:rPr>
              <a:t>　　白露 </a:t>
            </a:r>
            <a:r>
              <a:rPr lang="en-US" altLang="zh-CN" sz="1600" dirty="0">
                <a:latin typeface="Times New Roman" panose="02020603050405020304" pitchFamily="18" charset="0"/>
                <a:cs typeface="Times New Roman" panose="02020603050405020304" pitchFamily="18" charset="0"/>
              </a:rPr>
              <a:t>White Dew  Sep.7,8 or 9</a:t>
            </a:r>
          </a:p>
          <a:p>
            <a:endParaRPr lang="en-US" altLang="zh-CN" sz="1600" dirty="0">
              <a:latin typeface="Times New Roman" panose="02020603050405020304" pitchFamily="18" charset="0"/>
              <a:cs typeface="Times New Roman" panose="02020603050405020304" pitchFamily="18" charset="0"/>
            </a:endParaRPr>
          </a:p>
          <a:p>
            <a:r>
              <a:rPr lang="zh-CN" altLang="en-US" sz="1600" dirty="0">
                <a:latin typeface="Times New Roman" panose="02020603050405020304" pitchFamily="18" charset="0"/>
                <a:cs typeface="Times New Roman" panose="02020603050405020304" pitchFamily="18" charset="0"/>
              </a:rPr>
              <a:t>　　</a:t>
            </a:r>
            <a:r>
              <a:rPr lang="zh-CN" altLang="en-US" sz="1600" dirty="0">
                <a:solidFill>
                  <a:schemeClr val="accent2">
                    <a:lumMod val="60000"/>
                    <a:lumOff val="40000"/>
                  </a:schemeClr>
                </a:solidFill>
                <a:latin typeface="Times New Roman" panose="02020603050405020304" pitchFamily="18" charset="0"/>
                <a:cs typeface="Times New Roman" panose="02020603050405020304" pitchFamily="18" charset="0"/>
              </a:rPr>
              <a:t>秋分 </a:t>
            </a:r>
            <a:r>
              <a:rPr lang="en-US" altLang="zh-CN" sz="1600" dirty="0">
                <a:solidFill>
                  <a:schemeClr val="accent2">
                    <a:lumMod val="60000"/>
                    <a:lumOff val="40000"/>
                  </a:schemeClr>
                </a:solidFill>
                <a:latin typeface="Times New Roman" panose="02020603050405020304" pitchFamily="18" charset="0"/>
                <a:cs typeface="Times New Roman" panose="02020603050405020304" pitchFamily="18" charset="0"/>
              </a:rPr>
              <a:t>the Autumn Equinox  </a:t>
            </a:r>
            <a:r>
              <a:rPr lang="en-US" altLang="zh-CN" sz="1600" dirty="0">
                <a:latin typeface="Times New Roman" panose="02020603050405020304" pitchFamily="18" charset="0"/>
                <a:cs typeface="Times New Roman" panose="02020603050405020304" pitchFamily="18" charset="0"/>
              </a:rPr>
              <a:t>Sep.22,23 or 24</a:t>
            </a:r>
          </a:p>
          <a:p>
            <a:endParaRPr lang="en-US" altLang="zh-CN" sz="1600" dirty="0">
              <a:latin typeface="Times New Roman" panose="02020603050405020304" pitchFamily="18" charset="0"/>
              <a:cs typeface="Times New Roman" panose="02020603050405020304" pitchFamily="18" charset="0"/>
            </a:endParaRPr>
          </a:p>
          <a:p>
            <a:r>
              <a:rPr lang="zh-CN" altLang="en-US" sz="1600" dirty="0">
                <a:latin typeface="Times New Roman" panose="02020603050405020304" pitchFamily="18" charset="0"/>
                <a:cs typeface="Times New Roman" panose="02020603050405020304" pitchFamily="18" charset="0"/>
              </a:rPr>
              <a:t>　　寒露 </a:t>
            </a:r>
            <a:r>
              <a:rPr lang="en-US" altLang="zh-CN" sz="1600" dirty="0">
                <a:latin typeface="Times New Roman" panose="02020603050405020304" pitchFamily="18" charset="0"/>
                <a:cs typeface="Times New Roman" panose="02020603050405020304" pitchFamily="18" charset="0"/>
              </a:rPr>
              <a:t>Cold Dew  Oct.8 or 9</a:t>
            </a:r>
          </a:p>
          <a:p>
            <a:endParaRPr lang="en-US" altLang="zh-CN" sz="1600" dirty="0">
              <a:latin typeface="Times New Roman" panose="02020603050405020304" pitchFamily="18" charset="0"/>
              <a:cs typeface="Times New Roman" panose="02020603050405020304" pitchFamily="18" charset="0"/>
            </a:endParaRPr>
          </a:p>
          <a:p>
            <a:r>
              <a:rPr lang="zh-CN" altLang="en-US" sz="1600" dirty="0">
                <a:latin typeface="Times New Roman" panose="02020603050405020304" pitchFamily="18" charset="0"/>
                <a:cs typeface="Times New Roman" panose="02020603050405020304" pitchFamily="18" charset="0"/>
              </a:rPr>
              <a:t>　　霜降 </a:t>
            </a:r>
            <a:r>
              <a:rPr lang="en-US" altLang="zh-CN" sz="1600" dirty="0">
                <a:latin typeface="Times New Roman" panose="02020603050405020304" pitchFamily="18" charset="0"/>
                <a:cs typeface="Times New Roman" panose="02020603050405020304" pitchFamily="18" charset="0"/>
              </a:rPr>
              <a:t>Frost’s Descent </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Oct.23 or 24</a:t>
            </a:r>
          </a:p>
          <a:p>
            <a:endParaRPr lang="en-US" altLang="zh-CN" sz="1600" dirty="0">
              <a:latin typeface="Times New Roman" panose="02020603050405020304" pitchFamily="18" charset="0"/>
              <a:cs typeface="Times New Roman" panose="02020603050405020304" pitchFamily="18" charset="0"/>
            </a:endParaRPr>
          </a:p>
          <a:p>
            <a:r>
              <a:rPr lang="zh-CN" altLang="en-US" sz="1600" dirty="0">
                <a:latin typeface="Times New Roman" panose="02020603050405020304" pitchFamily="18" charset="0"/>
                <a:cs typeface="Times New Roman" panose="02020603050405020304" pitchFamily="18" charset="0"/>
              </a:rPr>
              <a:t>　　</a:t>
            </a:r>
            <a:r>
              <a:rPr lang="zh-CN" altLang="en-US" sz="1600" b="1" dirty="0">
                <a:latin typeface="Times New Roman" panose="02020603050405020304" pitchFamily="18" charset="0"/>
                <a:cs typeface="Times New Roman" panose="02020603050405020304" pitchFamily="18" charset="0"/>
              </a:rPr>
              <a:t>立冬 </a:t>
            </a:r>
            <a:r>
              <a:rPr lang="en-US" altLang="zh-CN" sz="1600" b="1" dirty="0">
                <a:latin typeface="Times New Roman" panose="02020603050405020304" pitchFamily="18" charset="0"/>
                <a:cs typeface="Times New Roman" panose="02020603050405020304" pitchFamily="18" charset="0"/>
              </a:rPr>
              <a:t>the Beginning of Winter  </a:t>
            </a:r>
            <a:r>
              <a:rPr lang="en-US" altLang="zh-CN" sz="1600" dirty="0">
                <a:latin typeface="Times New Roman" panose="02020603050405020304" pitchFamily="18" charset="0"/>
                <a:cs typeface="Times New Roman" panose="02020603050405020304" pitchFamily="18" charset="0"/>
              </a:rPr>
              <a:t>Nov.7 or 8</a:t>
            </a:r>
          </a:p>
          <a:p>
            <a:endParaRPr lang="en-US" altLang="zh-CN" sz="1600" dirty="0">
              <a:latin typeface="Times New Roman" panose="02020603050405020304" pitchFamily="18" charset="0"/>
              <a:cs typeface="Times New Roman" panose="02020603050405020304" pitchFamily="18" charset="0"/>
            </a:endParaRPr>
          </a:p>
          <a:p>
            <a:r>
              <a:rPr lang="zh-CN" altLang="en-US" sz="1600" dirty="0">
                <a:latin typeface="Times New Roman" panose="02020603050405020304" pitchFamily="18" charset="0"/>
                <a:cs typeface="Times New Roman" panose="02020603050405020304" pitchFamily="18" charset="0"/>
              </a:rPr>
              <a:t>　　小雪 </a:t>
            </a:r>
            <a:r>
              <a:rPr lang="en-US" altLang="zh-CN" sz="1600" dirty="0">
                <a:latin typeface="Times New Roman" panose="02020603050405020304" pitchFamily="18" charset="0"/>
                <a:cs typeface="Times New Roman" panose="02020603050405020304" pitchFamily="18" charset="0"/>
              </a:rPr>
              <a:t>Lesser Snow  Nov.22 or 23</a:t>
            </a:r>
          </a:p>
          <a:p>
            <a:endParaRPr lang="en-US" altLang="zh-CN" sz="1600" dirty="0">
              <a:latin typeface="Times New Roman" panose="02020603050405020304" pitchFamily="18" charset="0"/>
              <a:cs typeface="Times New Roman" panose="02020603050405020304" pitchFamily="18" charset="0"/>
            </a:endParaRPr>
          </a:p>
          <a:p>
            <a:r>
              <a:rPr lang="zh-CN" altLang="en-US" sz="1600" dirty="0">
                <a:latin typeface="Times New Roman" panose="02020603050405020304" pitchFamily="18" charset="0"/>
                <a:cs typeface="Times New Roman" panose="02020603050405020304" pitchFamily="18" charset="0"/>
              </a:rPr>
              <a:t>　　大雪 </a:t>
            </a:r>
            <a:r>
              <a:rPr lang="en-US" altLang="zh-CN" sz="1600" dirty="0">
                <a:latin typeface="Times New Roman" panose="02020603050405020304" pitchFamily="18" charset="0"/>
                <a:cs typeface="Times New Roman" panose="02020603050405020304" pitchFamily="18" charset="0"/>
              </a:rPr>
              <a:t>Greater Snow  Dec.6,7 or 8</a:t>
            </a:r>
          </a:p>
          <a:p>
            <a:endParaRPr lang="en-US" altLang="zh-CN" sz="1600" dirty="0">
              <a:latin typeface="Times New Roman" panose="02020603050405020304" pitchFamily="18" charset="0"/>
              <a:cs typeface="Times New Roman" panose="02020603050405020304" pitchFamily="18" charset="0"/>
            </a:endParaRPr>
          </a:p>
          <a:p>
            <a:r>
              <a:rPr lang="zh-CN" altLang="en-US" sz="1600" dirty="0">
                <a:latin typeface="Times New Roman" panose="02020603050405020304" pitchFamily="18" charset="0"/>
                <a:cs typeface="Times New Roman" panose="02020603050405020304" pitchFamily="18" charset="0"/>
              </a:rPr>
              <a:t>　</a:t>
            </a:r>
            <a:r>
              <a:rPr lang="zh-CN" altLang="en-US" sz="1600" dirty="0">
                <a:solidFill>
                  <a:schemeClr val="accent2">
                    <a:lumMod val="60000"/>
                    <a:lumOff val="40000"/>
                  </a:schemeClr>
                </a:solidFill>
                <a:latin typeface="Times New Roman" panose="02020603050405020304" pitchFamily="18" charset="0"/>
                <a:cs typeface="Times New Roman" panose="02020603050405020304" pitchFamily="18" charset="0"/>
              </a:rPr>
              <a:t>　冬至 </a:t>
            </a:r>
            <a:r>
              <a:rPr lang="en-US" altLang="zh-CN" sz="1600" dirty="0">
                <a:solidFill>
                  <a:schemeClr val="accent2">
                    <a:lumMod val="60000"/>
                    <a:lumOff val="40000"/>
                  </a:schemeClr>
                </a:solidFill>
                <a:latin typeface="Times New Roman" panose="02020603050405020304" pitchFamily="18" charset="0"/>
                <a:cs typeface="Times New Roman" panose="02020603050405020304" pitchFamily="18" charset="0"/>
              </a:rPr>
              <a:t>the Winter Solstice  </a:t>
            </a:r>
            <a:r>
              <a:rPr lang="en-US" altLang="zh-CN" sz="1600" dirty="0">
                <a:latin typeface="Times New Roman" panose="02020603050405020304" pitchFamily="18" charset="0"/>
                <a:cs typeface="Times New Roman" panose="02020603050405020304" pitchFamily="18" charset="0"/>
              </a:rPr>
              <a:t>Dec.21,22 or 23</a:t>
            </a:r>
          </a:p>
          <a:p>
            <a:endParaRPr lang="en-US" altLang="zh-CN" sz="1600" dirty="0">
              <a:latin typeface="Times New Roman" panose="02020603050405020304" pitchFamily="18" charset="0"/>
              <a:cs typeface="Times New Roman" panose="02020603050405020304" pitchFamily="18" charset="0"/>
            </a:endParaRPr>
          </a:p>
          <a:p>
            <a:r>
              <a:rPr lang="zh-CN" altLang="en-US" sz="1600" dirty="0">
                <a:latin typeface="Times New Roman" panose="02020603050405020304" pitchFamily="18" charset="0"/>
                <a:cs typeface="Times New Roman" panose="02020603050405020304" pitchFamily="18" charset="0"/>
              </a:rPr>
              <a:t>　　小寒 </a:t>
            </a:r>
            <a:r>
              <a:rPr lang="en-US" altLang="zh-CN" sz="1600" dirty="0">
                <a:latin typeface="Times New Roman" panose="02020603050405020304" pitchFamily="18" charset="0"/>
                <a:cs typeface="Times New Roman" panose="02020603050405020304" pitchFamily="18" charset="0"/>
              </a:rPr>
              <a:t>Lesser Cold  Jan.5,6 or 7</a:t>
            </a:r>
          </a:p>
          <a:p>
            <a:endParaRPr lang="en-US" altLang="zh-CN" sz="1600" dirty="0">
              <a:latin typeface="Times New Roman" panose="02020603050405020304" pitchFamily="18" charset="0"/>
              <a:cs typeface="Times New Roman" panose="02020603050405020304" pitchFamily="18" charset="0"/>
            </a:endParaRPr>
          </a:p>
          <a:p>
            <a:r>
              <a:rPr lang="zh-CN" altLang="en-US" sz="1600" dirty="0">
                <a:latin typeface="Times New Roman" panose="02020603050405020304" pitchFamily="18" charset="0"/>
                <a:cs typeface="Times New Roman" panose="02020603050405020304" pitchFamily="18" charset="0"/>
              </a:rPr>
              <a:t>　　大寒 </a:t>
            </a:r>
            <a:r>
              <a:rPr lang="en-US" altLang="zh-CN" sz="1600" dirty="0">
                <a:latin typeface="Times New Roman" panose="02020603050405020304" pitchFamily="18" charset="0"/>
                <a:cs typeface="Times New Roman" panose="02020603050405020304" pitchFamily="18" charset="0"/>
              </a:rPr>
              <a:t>Greater Cold  Jan.20 or 21</a:t>
            </a:r>
            <a:endParaRPr lang="zh-CN" altLang="en-US" sz="1600" dirty="0">
              <a:latin typeface="Times New Roman" panose="02020603050405020304" pitchFamily="18" charset="0"/>
              <a:cs typeface="Times New Roman" panose="02020603050405020304" pitchFamily="18" charset="0"/>
            </a:endParaRPr>
          </a:p>
          <a:p>
            <a:endParaRPr lang="zh-CN" altLang="en-US" sz="1600" dirty="0">
              <a:latin typeface="Times New Roman" panose="02020603050405020304" pitchFamily="18" charset="0"/>
              <a:cs typeface="Times New Roman" panose="02020603050405020304" pitchFamily="18" charset="0"/>
            </a:endParaRPr>
          </a:p>
        </p:txBody>
      </p:sp>
      <p:pic>
        <p:nvPicPr>
          <p:cNvPr id="21" name="图片 20">
            <a:extLst>
              <a:ext uri="{FF2B5EF4-FFF2-40B4-BE49-F238E27FC236}">
                <a16:creationId xmlns:a16="http://schemas.microsoft.com/office/drawing/2014/main" id="{E460C57E-B985-4A60-9730-557FFDFE957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74" r="3199"/>
          <a:stretch/>
        </p:blipFill>
        <p:spPr>
          <a:xfrm>
            <a:off x="-23447" y="-9718"/>
            <a:ext cx="3495676" cy="68580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B4310B2-37F3-49EE-B0C3-355804F7C5C6}"/>
              </a:ext>
            </a:extLst>
          </p:cNvPr>
          <p:cNvPicPr>
            <a:picLocks noChangeAspect="1"/>
          </p:cNvPicPr>
          <p:nvPr/>
        </p:nvPicPr>
        <p:blipFill rotWithShape="1">
          <a:blip r:embed="rId2">
            <a:extLst>
              <a:ext uri="{28A0092B-C50C-407E-A947-70E740481C1C}">
                <a14:useLocalDpi xmlns:a14="http://schemas.microsoft.com/office/drawing/2010/main" val="0"/>
              </a:ext>
            </a:extLst>
          </a:blip>
          <a:srcRect r="2347" b="8889"/>
          <a:stretch/>
        </p:blipFill>
        <p:spPr>
          <a:xfrm>
            <a:off x="-80596" y="-9718"/>
            <a:ext cx="8719771" cy="6867718"/>
          </a:xfrm>
          <a:prstGeom prst="rect">
            <a:avLst/>
          </a:prstGeom>
          <a:ln>
            <a:noFill/>
          </a:ln>
          <a:effectLst>
            <a:softEdge rad="112500"/>
          </a:effectLst>
        </p:spPr>
      </p:pic>
      <p:pic>
        <p:nvPicPr>
          <p:cNvPr id="11" name="图片 10">
            <a:extLst>
              <a:ext uri="{FF2B5EF4-FFF2-40B4-BE49-F238E27FC236}">
                <a16:creationId xmlns:a16="http://schemas.microsoft.com/office/drawing/2014/main" id="{9381F1A4-5BBF-4F56-B076-DBF0A48313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20327" y="0"/>
            <a:ext cx="3857195" cy="6858000"/>
          </a:xfrm>
          <a:prstGeom prst="rect">
            <a:avLst/>
          </a:prstGeom>
          <a:ln>
            <a:noFill/>
          </a:ln>
          <a:effectLst>
            <a:softEdge rad="112500"/>
          </a:effectLst>
        </p:spPr>
      </p:pic>
    </p:spTree>
    <p:extLst>
      <p:ext uri="{BB962C8B-B14F-4D97-AF65-F5344CB8AC3E}">
        <p14:creationId xmlns:p14="http://schemas.microsoft.com/office/powerpoint/2010/main" val="81686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矩形 84"/>
          <p:cNvSpPr/>
          <p:nvPr/>
        </p:nvSpPr>
        <p:spPr>
          <a:xfrm>
            <a:off x="3128010" y="203736"/>
            <a:ext cx="5935980" cy="476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solidFill>
                  <a:schemeClr val="tx1">
                    <a:lumMod val="65000"/>
                    <a:lumOff val="35000"/>
                  </a:schemeClr>
                </a:solidFill>
                <a:latin typeface="Times New Roman" panose="02020603050405020304" pitchFamily="18" charset="0"/>
                <a:cs typeface="Times New Roman" panose="02020603050405020304" pitchFamily="18" charset="0"/>
                <a:sym typeface="+mn-lt"/>
              </a:rPr>
              <a:t>Interesting</a:t>
            </a:r>
            <a:r>
              <a:rPr lang="zh-CN" altLang="en-US" sz="4400" b="1" dirty="0">
                <a:solidFill>
                  <a:schemeClr val="tx1">
                    <a:lumMod val="65000"/>
                    <a:lumOff val="35000"/>
                  </a:schemeClr>
                </a:solidFill>
                <a:latin typeface="宋体" panose="02010600030101010101" pitchFamily="2" charset="-122"/>
                <a:ea typeface="宋体" panose="02010600030101010101" pitchFamily="2" charset="-122"/>
                <a:cs typeface="Times New Roman" panose="02020603050405020304" pitchFamily="18" charset="0"/>
                <a:sym typeface="+mn-lt"/>
              </a:rPr>
              <a:t>音阙诗听</a:t>
            </a:r>
            <a:endParaRPr lang="en-US" altLang="zh-CN" sz="2800" b="1" dirty="0">
              <a:solidFill>
                <a:schemeClr val="tx1">
                  <a:lumMod val="65000"/>
                  <a:lumOff val="35000"/>
                </a:schemeClr>
              </a:solidFill>
              <a:latin typeface="宋体" panose="02010600030101010101" pitchFamily="2" charset="-122"/>
              <a:ea typeface="宋体" panose="02010600030101010101" pitchFamily="2" charset="-122"/>
              <a:cs typeface="Times New Roman" panose="02020603050405020304" pitchFamily="18" charset="0"/>
              <a:sym typeface="+mn-lt"/>
            </a:endParaRPr>
          </a:p>
        </p:txBody>
      </p:sp>
      <p:pic>
        <p:nvPicPr>
          <p:cNvPr id="3" name="图片 2">
            <a:extLst>
              <a:ext uri="{FF2B5EF4-FFF2-40B4-BE49-F238E27FC236}">
                <a16:creationId xmlns:a16="http://schemas.microsoft.com/office/drawing/2014/main" id="{2E911FBC-20EF-4953-A292-7796998EB95F}"/>
              </a:ext>
            </a:extLst>
          </p:cNvPr>
          <p:cNvPicPr>
            <a:picLocks noChangeAspect="1"/>
          </p:cNvPicPr>
          <p:nvPr/>
        </p:nvPicPr>
        <p:blipFill rotWithShape="1">
          <a:blip r:embed="rId2">
            <a:extLst>
              <a:ext uri="{28A0092B-C50C-407E-A947-70E740481C1C}">
                <a14:useLocalDpi xmlns:a14="http://schemas.microsoft.com/office/drawing/2010/main" val="0"/>
              </a:ext>
            </a:extLst>
          </a:blip>
          <a:srcRect l="12818" r="11589" b="77446"/>
          <a:stretch/>
        </p:blipFill>
        <p:spPr>
          <a:xfrm>
            <a:off x="-66676" y="905167"/>
            <a:ext cx="2733675" cy="27527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图片 6">
            <a:extLst>
              <a:ext uri="{FF2B5EF4-FFF2-40B4-BE49-F238E27FC236}">
                <a16:creationId xmlns:a16="http://schemas.microsoft.com/office/drawing/2014/main" id="{4D4A3BB8-39BB-4AB0-B77A-066123C4DA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6999" y="905167"/>
            <a:ext cx="2983279" cy="52830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图片 8">
            <a:extLst>
              <a:ext uri="{FF2B5EF4-FFF2-40B4-BE49-F238E27FC236}">
                <a16:creationId xmlns:a16="http://schemas.microsoft.com/office/drawing/2014/main" id="{5830F0BD-D580-41D4-9B8F-0F884734D0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4521" y="905167"/>
            <a:ext cx="3201772" cy="47982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图片 10">
            <a:extLst>
              <a:ext uri="{FF2B5EF4-FFF2-40B4-BE49-F238E27FC236}">
                <a16:creationId xmlns:a16="http://schemas.microsoft.com/office/drawing/2014/main" id="{8AE65205-1487-4C35-9FE5-C6DA952021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6293" y="905167"/>
            <a:ext cx="3345707" cy="33146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椭圆 1">
            <a:extLst>
              <a:ext uri="{FF2B5EF4-FFF2-40B4-BE49-F238E27FC236}">
                <a16:creationId xmlns:a16="http://schemas.microsoft.com/office/drawing/2014/main" id="{D85828F7-FECE-4DB2-8426-067854733D59}"/>
              </a:ext>
            </a:extLst>
          </p:cNvPr>
          <p:cNvSpPr/>
          <p:nvPr/>
        </p:nvSpPr>
        <p:spPr>
          <a:xfrm>
            <a:off x="2582232" y="5614571"/>
            <a:ext cx="1695451" cy="573601"/>
          </a:xfrm>
          <a:prstGeom prst="ellipse">
            <a:avLst/>
          </a:prstGeom>
          <a:noFill/>
          <a:ln w="76200"/>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noFill/>
            </a:endParaRPr>
          </a:p>
        </p:txBody>
      </p:sp>
    </p:spTree>
    <p:extLst>
      <p:ext uri="{BB962C8B-B14F-4D97-AF65-F5344CB8AC3E}">
        <p14:creationId xmlns:p14="http://schemas.microsoft.com/office/powerpoint/2010/main" val="268671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ppt_x"/>
                                          </p:val>
                                        </p:tav>
                                        <p:tav tm="100000">
                                          <p:val>
                                            <p:strVal val="#ppt_x"/>
                                          </p:val>
                                        </p:tav>
                                      </p:tavLst>
                                    </p:anim>
                                    <p:anim calcmode="lin" valueType="num">
                                      <p:cBhvr additive="base">
                                        <p:cTn id="3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矩形 84"/>
          <p:cNvSpPr/>
          <p:nvPr/>
        </p:nvSpPr>
        <p:spPr>
          <a:xfrm>
            <a:off x="3128010" y="260886"/>
            <a:ext cx="5935980" cy="476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400" dirty="0">
                <a:solidFill>
                  <a:schemeClr val="tx1">
                    <a:lumMod val="65000"/>
                    <a:lumOff val="35000"/>
                  </a:schemeClr>
                </a:solidFill>
                <a:latin typeface="宋体" panose="02010600030101010101" pitchFamily="2" charset="-122"/>
                <a:ea typeface="宋体" panose="02010600030101010101" pitchFamily="2" charset="-122"/>
                <a:cs typeface="Times New Roman" panose="02020603050405020304" pitchFamily="18" charset="0"/>
                <a:sym typeface="+mn-lt"/>
              </a:rPr>
              <a:t>芒  种</a:t>
            </a:r>
            <a:endParaRPr lang="en-US" altLang="zh-CN" sz="2800" dirty="0">
              <a:solidFill>
                <a:schemeClr val="tx1">
                  <a:lumMod val="65000"/>
                  <a:lumOff val="35000"/>
                </a:schemeClr>
              </a:solidFill>
              <a:latin typeface="宋体" panose="02010600030101010101" pitchFamily="2" charset="-122"/>
              <a:ea typeface="宋体" panose="02010600030101010101" pitchFamily="2" charset="-122"/>
              <a:cs typeface="Times New Roman" panose="02020603050405020304" pitchFamily="18" charset="0"/>
              <a:sym typeface="+mn-lt"/>
            </a:endParaRPr>
          </a:p>
        </p:txBody>
      </p:sp>
      <p:sp>
        <p:nvSpPr>
          <p:cNvPr id="4" name="文本框 3">
            <a:extLst>
              <a:ext uri="{FF2B5EF4-FFF2-40B4-BE49-F238E27FC236}">
                <a16:creationId xmlns:a16="http://schemas.microsoft.com/office/drawing/2014/main" id="{FABFAB51-E73D-42FF-BE36-09E31A4895B3}"/>
              </a:ext>
            </a:extLst>
          </p:cNvPr>
          <p:cNvSpPr txBox="1"/>
          <p:nvPr/>
        </p:nvSpPr>
        <p:spPr>
          <a:xfrm>
            <a:off x="6973847" y="2027412"/>
            <a:ext cx="4010025" cy="3416320"/>
          </a:xfrm>
          <a:prstGeom prst="rect">
            <a:avLst/>
          </a:prstGeom>
          <a:noFill/>
        </p:spPr>
        <p:txBody>
          <a:bodyPr wrap="square" rtlCol="0">
            <a:spAutoFit/>
          </a:bodyPr>
          <a:lstStyle/>
          <a:p>
            <a:r>
              <a:rPr lang="en-US" altLang="zh-CN" sz="2400" b="1" dirty="0">
                <a:latin typeface="Times New Roman" panose="02020603050405020304" pitchFamily="18" charset="0"/>
                <a:cs typeface="Times New Roman" panose="02020603050405020304" pitchFamily="18" charset="0"/>
              </a:rPr>
              <a:t>Translation: </a:t>
            </a:r>
            <a:r>
              <a:rPr lang="en-US" altLang="zh-CN" sz="2400" dirty="0">
                <a:latin typeface="Times New Roman" panose="02020603050405020304" pitchFamily="18" charset="0"/>
                <a:cs typeface="Times New Roman" panose="02020603050405020304" pitchFamily="18" charset="0"/>
              </a:rPr>
              <a:t>Grain in Ear</a:t>
            </a:r>
          </a:p>
          <a:p>
            <a:r>
              <a:rPr lang="en-US" altLang="zh-CN" sz="2400" dirty="0">
                <a:latin typeface="Times New Roman" panose="02020603050405020304" pitchFamily="18" charset="0"/>
                <a:cs typeface="Times New Roman" panose="02020603050405020304" pitchFamily="18" charset="0"/>
              </a:rPr>
              <a:t>                    Grain in Beard </a:t>
            </a:r>
          </a:p>
          <a:p>
            <a:endParaRPr lang="en-US" altLang="zh-CN" sz="2400" dirty="0">
              <a:latin typeface="Times New Roman" panose="02020603050405020304" pitchFamily="18" charset="0"/>
              <a:cs typeface="Times New Roman" panose="02020603050405020304" pitchFamily="18" charset="0"/>
            </a:endParaRPr>
          </a:p>
          <a:p>
            <a:r>
              <a:rPr lang="en-US" altLang="zh-CN" sz="2400" b="1" dirty="0">
                <a:latin typeface="Times New Roman" panose="02020603050405020304" pitchFamily="18" charset="0"/>
                <a:cs typeface="Times New Roman" panose="02020603050405020304" pitchFamily="18" charset="0"/>
              </a:rPr>
              <a:t>Meaning: </a:t>
            </a:r>
            <a:r>
              <a:rPr lang="en-US" altLang="zh-CN" sz="2400" dirty="0">
                <a:latin typeface="Times New Roman" panose="02020603050405020304" pitchFamily="18" charset="0"/>
                <a:cs typeface="Times New Roman" panose="02020603050405020304" pitchFamily="18" charset="0"/>
              </a:rPr>
              <a:t>Grain in ear means the grains are mature. During this period, crops like barley and wheat all get mature and are waiting to be harvested.</a:t>
            </a:r>
          </a:p>
          <a:p>
            <a:r>
              <a:rPr lang="zh-CN" altLang="en-US" sz="2400" dirty="0">
                <a:latin typeface="Times New Roman" panose="02020603050405020304" pitchFamily="18" charset="0"/>
                <a:cs typeface="Times New Roman" panose="02020603050405020304" pitchFamily="18" charset="0"/>
              </a:rPr>
              <a:t>（“忙种”）</a:t>
            </a:r>
          </a:p>
        </p:txBody>
      </p:sp>
      <p:pic>
        <p:nvPicPr>
          <p:cNvPr id="6" name="图片 5">
            <a:extLst>
              <a:ext uri="{FF2B5EF4-FFF2-40B4-BE49-F238E27FC236}">
                <a16:creationId xmlns:a16="http://schemas.microsoft.com/office/drawing/2014/main" id="{AD606924-6388-4D03-A135-F84E26B371C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8195" b="16667"/>
          <a:stretch/>
        </p:blipFill>
        <p:spPr>
          <a:xfrm>
            <a:off x="9991724" y="-149974"/>
            <a:ext cx="2200275" cy="2548257"/>
          </a:xfrm>
          <a:prstGeom prst="ellipse">
            <a:avLst/>
          </a:prstGeom>
          <a:ln>
            <a:noFill/>
          </a:ln>
          <a:effectLst>
            <a:softEdge rad="112500"/>
          </a:effectLst>
        </p:spPr>
      </p:pic>
    </p:spTree>
    <p:extLst>
      <p:ext uri="{BB962C8B-B14F-4D97-AF65-F5344CB8AC3E}">
        <p14:creationId xmlns:p14="http://schemas.microsoft.com/office/powerpoint/2010/main" val="2362789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1000"/>
                                        <p:tgtEl>
                                          <p:spTgt spid="85"/>
                                        </p:tgtEl>
                                      </p:cBhvr>
                                    </p:animEffect>
                                    <p:anim calcmode="lin" valueType="num">
                                      <p:cBhvr>
                                        <p:cTn id="8" dur="1000" fill="hold"/>
                                        <p:tgtEl>
                                          <p:spTgt spid="85"/>
                                        </p:tgtEl>
                                        <p:attrNameLst>
                                          <p:attrName>ppt_x</p:attrName>
                                        </p:attrNameLst>
                                      </p:cBhvr>
                                      <p:tavLst>
                                        <p:tav tm="0">
                                          <p:val>
                                            <p:strVal val="#ppt_x"/>
                                          </p:val>
                                        </p:tav>
                                        <p:tav tm="100000">
                                          <p:val>
                                            <p:strVal val="#ppt_x"/>
                                          </p:val>
                                        </p:tav>
                                      </p:tavLst>
                                    </p:anim>
                                    <p:anim calcmode="lin" valueType="num">
                                      <p:cBhvr>
                                        <p:cTn id="9" dur="100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4" grpId="0"/>
    </p:bldLst>
  </p:timing>
</p:sld>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ABBCC6"/>
      </a:accent1>
      <a:accent2>
        <a:srgbClr val="E84D42"/>
      </a:accent2>
      <a:accent3>
        <a:srgbClr val="ABBCC6"/>
      </a:accent3>
      <a:accent4>
        <a:srgbClr val="E84D42"/>
      </a:accent4>
      <a:accent5>
        <a:srgbClr val="ABBCC6"/>
      </a:accent5>
      <a:accent6>
        <a:srgbClr val="E84D42"/>
      </a:accent6>
      <a:hlink>
        <a:srgbClr val="0563C1"/>
      </a:hlink>
      <a:folHlink>
        <a:srgbClr val="954F72"/>
      </a:folHlink>
    </a:clrScheme>
    <a:fontScheme name="lresi0ax">
      <a:majorFont>
        <a:latin typeface="Arial"/>
        <a:ea typeface="字酷堂清楷体"/>
        <a:cs typeface=""/>
      </a:majorFont>
      <a:minorFont>
        <a:latin typeface="Arial"/>
        <a:ea typeface="字酷堂清楷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44546A"/>
    </a:dk2>
    <a:lt2>
      <a:srgbClr val="E7E6E6"/>
    </a:lt2>
    <a:accent1>
      <a:srgbClr val="ABBCC6"/>
    </a:accent1>
    <a:accent2>
      <a:srgbClr val="E84D42"/>
    </a:accent2>
    <a:accent3>
      <a:srgbClr val="ABBCC6"/>
    </a:accent3>
    <a:accent4>
      <a:srgbClr val="E84D42"/>
    </a:accent4>
    <a:accent5>
      <a:srgbClr val="ABBCC6"/>
    </a:accent5>
    <a:accent6>
      <a:srgbClr val="E84D42"/>
    </a:accent6>
    <a:hlink>
      <a:srgbClr val="0563C1"/>
    </a:hlink>
    <a:folHlink>
      <a:srgbClr val="954F72"/>
    </a:folHlink>
  </a:clrScheme>
</a:themeOverride>
</file>

<file path=ppt/theme/themeOverride2.xml><?xml version="1.0" encoding="utf-8"?>
<a:themeOverride xmlns:a="http://schemas.openxmlformats.org/drawingml/2006/main">
  <a:clrScheme name="Office">
    <a:dk1>
      <a:srgbClr val="000000"/>
    </a:dk1>
    <a:lt1>
      <a:srgbClr val="FFFFFF"/>
    </a:lt1>
    <a:dk2>
      <a:srgbClr val="44546A"/>
    </a:dk2>
    <a:lt2>
      <a:srgbClr val="E7E6E6"/>
    </a:lt2>
    <a:accent1>
      <a:srgbClr val="ABBCC6"/>
    </a:accent1>
    <a:accent2>
      <a:srgbClr val="E84D42"/>
    </a:accent2>
    <a:accent3>
      <a:srgbClr val="ABBCC6"/>
    </a:accent3>
    <a:accent4>
      <a:srgbClr val="E84D42"/>
    </a:accent4>
    <a:accent5>
      <a:srgbClr val="ABBCC6"/>
    </a:accent5>
    <a:accent6>
      <a:srgbClr val="E84D42"/>
    </a:accent6>
    <a:hlink>
      <a:srgbClr val="0563C1"/>
    </a:hlink>
    <a:folHlink>
      <a:srgbClr val="954F72"/>
    </a:folHlink>
  </a:clrScheme>
</a:themeOverride>
</file>

<file path=ppt/theme/themeOverride3.xml><?xml version="1.0" encoding="utf-8"?>
<a:themeOverride xmlns:a="http://schemas.openxmlformats.org/drawingml/2006/main">
  <a:clrScheme name="Office">
    <a:dk1>
      <a:srgbClr val="000000"/>
    </a:dk1>
    <a:lt1>
      <a:srgbClr val="FFFFFF"/>
    </a:lt1>
    <a:dk2>
      <a:srgbClr val="44546A"/>
    </a:dk2>
    <a:lt2>
      <a:srgbClr val="E7E6E6"/>
    </a:lt2>
    <a:accent1>
      <a:srgbClr val="ABBCC6"/>
    </a:accent1>
    <a:accent2>
      <a:srgbClr val="E84D42"/>
    </a:accent2>
    <a:accent3>
      <a:srgbClr val="ABBCC6"/>
    </a:accent3>
    <a:accent4>
      <a:srgbClr val="E84D42"/>
    </a:accent4>
    <a:accent5>
      <a:srgbClr val="ABBCC6"/>
    </a:accent5>
    <a:accent6>
      <a:srgbClr val="E84D42"/>
    </a:accent6>
    <a:hlink>
      <a:srgbClr val="0563C1"/>
    </a:hlink>
    <a:folHlink>
      <a:srgbClr val="954F72"/>
    </a:folHlink>
  </a:clrScheme>
</a:themeOverride>
</file>

<file path=ppt/theme/themeOverride4.xml><?xml version="1.0" encoding="utf-8"?>
<a:themeOverride xmlns:a="http://schemas.openxmlformats.org/drawingml/2006/main">
  <a:clrScheme name="Office">
    <a:dk1>
      <a:srgbClr val="000000"/>
    </a:dk1>
    <a:lt1>
      <a:srgbClr val="FFFFFF"/>
    </a:lt1>
    <a:dk2>
      <a:srgbClr val="44546A"/>
    </a:dk2>
    <a:lt2>
      <a:srgbClr val="E7E6E6"/>
    </a:lt2>
    <a:accent1>
      <a:srgbClr val="ABBCC6"/>
    </a:accent1>
    <a:accent2>
      <a:srgbClr val="E84D42"/>
    </a:accent2>
    <a:accent3>
      <a:srgbClr val="ABBCC6"/>
    </a:accent3>
    <a:accent4>
      <a:srgbClr val="E84D42"/>
    </a:accent4>
    <a:accent5>
      <a:srgbClr val="ABBCC6"/>
    </a:accent5>
    <a:accent6>
      <a:srgbClr val="E84D42"/>
    </a:accent6>
    <a:hlink>
      <a:srgbClr val="0563C1"/>
    </a:hlink>
    <a:folHlink>
      <a:srgbClr val="954F72"/>
    </a:folHlink>
  </a:clrScheme>
</a:themeOverride>
</file>

<file path=ppt/theme/themeOverride5.xml><?xml version="1.0" encoding="utf-8"?>
<a:themeOverride xmlns:a="http://schemas.openxmlformats.org/drawingml/2006/main">
  <a:clrScheme name="Office">
    <a:dk1>
      <a:srgbClr val="000000"/>
    </a:dk1>
    <a:lt1>
      <a:srgbClr val="FFFFFF"/>
    </a:lt1>
    <a:dk2>
      <a:srgbClr val="44546A"/>
    </a:dk2>
    <a:lt2>
      <a:srgbClr val="E7E6E6"/>
    </a:lt2>
    <a:accent1>
      <a:srgbClr val="ABBCC6"/>
    </a:accent1>
    <a:accent2>
      <a:srgbClr val="E84D42"/>
    </a:accent2>
    <a:accent3>
      <a:srgbClr val="ABBCC6"/>
    </a:accent3>
    <a:accent4>
      <a:srgbClr val="E84D42"/>
    </a:accent4>
    <a:accent5>
      <a:srgbClr val="ABBCC6"/>
    </a:accent5>
    <a:accent6>
      <a:srgbClr val="E84D42"/>
    </a:accent6>
    <a:hlink>
      <a:srgbClr val="0563C1"/>
    </a:hlink>
    <a:folHlink>
      <a:srgbClr val="954F72"/>
    </a:folHlink>
  </a:clrScheme>
</a:themeOverride>
</file>

<file path=ppt/theme/themeOverride6.xml><?xml version="1.0" encoding="utf-8"?>
<a:themeOverride xmlns:a="http://schemas.openxmlformats.org/drawingml/2006/main">
  <a:clrScheme name="Office">
    <a:dk1>
      <a:srgbClr val="000000"/>
    </a:dk1>
    <a:lt1>
      <a:srgbClr val="FFFFFF"/>
    </a:lt1>
    <a:dk2>
      <a:srgbClr val="44546A"/>
    </a:dk2>
    <a:lt2>
      <a:srgbClr val="E7E6E6"/>
    </a:lt2>
    <a:accent1>
      <a:srgbClr val="ABBCC6"/>
    </a:accent1>
    <a:accent2>
      <a:srgbClr val="E84D42"/>
    </a:accent2>
    <a:accent3>
      <a:srgbClr val="ABBCC6"/>
    </a:accent3>
    <a:accent4>
      <a:srgbClr val="E84D42"/>
    </a:accent4>
    <a:accent5>
      <a:srgbClr val="ABBCC6"/>
    </a:accent5>
    <a:accent6>
      <a:srgbClr val="E84D42"/>
    </a:accent6>
    <a:hlink>
      <a:srgbClr val="0563C1"/>
    </a:hlink>
    <a:folHlink>
      <a:srgbClr val="954F72"/>
    </a:folHlink>
  </a:clrScheme>
</a:themeOverride>
</file>

<file path=ppt/theme/themeOverride7.xml><?xml version="1.0" encoding="utf-8"?>
<a:themeOverride xmlns:a="http://schemas.openxmlformats.org/drawingml/2006/main">
  <a:clrScheme name="Office">
    <a:dk1>
      <a:srgbClr val="000000"/>
    </a:dk1>
    <a:lt1>
      <a:srgbClr val="FFFFFF"/>
    </a:lt1>
    <a:dk2>
      <a:srgbClr val="44546A"/>
    </a:dk2>
    <a:lt2>
      <a:srgbClr val="E7E6E6"/>
    </a:lt2>
    <a:accent1>
      <a:srgbClr val="ABBCC6"/>
    </a:accent1>
    <a:accent2>
      <a:srgbClr val="E84D42"/>
    </a:accent2>
    <a:accent3>
      <a:srgbClr val="ABBCC6"/>
    </a:accent3>
    <a:accent4>
      <a:srgbClr val="E84D42"/>
    </a:accent4>
    <a:accent5>
      <a:srgbClr val="ABBCC6"/>
    </a:accent5>
    <a:accent6>
      <a:srgbClr val="E84D42"/>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340</TotalTime>
  <Words>648</Words>
  <Application>Microsoft Office PowerPoint</Application>
  <PresentationFormat>宽屏</PresentationFormat>
  <Paragraphs>119</Paragraphs>
  <Slides>16</Slides>
  <Notes>0</Notes>
  <HiddenSlides>0</HiddenSlides>
  <MMClips>1</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16</vt:i4>
      </vt:variant>
    </vt:vector>
  </HeadingPairs>
  <TitlesOfParts>
    <vt:vector size="21" baseType="lpstr">
      <vt:lpstr>宋体</vt:lpstr>
      <vt:lpstr>Arial</vt:lpstr>
      <vt:lpstr>Calibri</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http://www.ypppt.com/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优品PPT</dc:creator>
  <cp:keywords>http:/www.ypppt.com</cp:keywords>
  <dc:description>http://www.ypppt.com/</dc:description>
  <cp:lastModifiedBy>王 子涵</cp:lastModifiedBy>
  <cp:revision>48</cp:revision>
  <dcterms:created xsi:type="dcterms:W3CDTF">2017-03-03T07:14:00Z</dcterms:created>
  <dcterms:modified xsi:type="dcterms:W3CDTF">2021-07-02T04:03:16Z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2052-10.1.0.7520</vt:lpwstr>
  </property>
</Properties>
</file>