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notesMasterIdLst>
    <p:notesMasterId r:id="rId16"/>
  </p:notesMasterIdLst>
  <p:sldIdLst>
    <p:sldId id="256" r:id="rId4"/>
    <p:sldId id="257" r:id="rId5"/>
    <p:sldId id="258" r:id="rId6"/>
    <p:sldId id="262" r:id="rId7"/>
    <p:sldId id="278" r:id="rId8"/>
    <p:sldId id="259" r:id="rId9"/>
    <p:sldId id="280" r:id="rId10"/>
    <p:sldId id="263" r:id="rId11"/>
    <p:sldId id="283" r:id="rId12"/>
    <p:sldId id="282" r:id="rId13"/>
    <p:sldId id="292" r:id="rId14"/>
    <p:sldId id="275" r:id="rId15"/>
  </p:sldIdLst>
  <p:sldSz cx="12192000" cy="6858000"/>
  <p:notesSz cx="6858000" cy="9144000"/>
  <p:embeddedFontLst>
    <p:embeddedFont>
      <p:font typeface="华光楷体_CNKI" panose="02000500000000000000" charset="-122"/>
      <p:regular r:id="rId20"/>
    </p:embeddedFont>
    <p:embeddedFont>
      <p:font typeface="HGYT2_CNKI" panose="02000500000000000000" charset="-122"/>
      <p:regular r:id="rId21"/>
    </p:embeddedFont>
    <p:embeddedFont>
      <p:font typeface="方正行楷繁体" panose="03000509000000000000" pitchFamily="65" charset="-122"/>
      <p:regular r:id="rId22"/>
    </p:embeddedFont>
    <p:embeddedFont>
      <p:font typeface="等线" panose="02010600030101010101" charset="-122"/>
      <p:regular r:id="rId23"/>
    </p:embeddedFont>
    <p:embeddedFont>
      <p:font typeface="等线 Light" panose="02010600030101010101" charset="-122"/>
      <p:regular r:id="rId24"/>
    </p:embeddedFont>
    <p:embeddedFont>
      <p:font typeface="Calibri" panose="020F0502020204030204" charset="0"/>
      <p:regular r:id="rId25"/>
      <p:bold r:id="rId26"/>
      <p:italic r:id="rId27"/>
      <p:boldItalic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0DB"/>
    <a:srgbClr val="AF5558"/>
    <a:srgbClr val="EBA09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showGuides="1">
      <p:cViewPr varScale="1">
        <p:scale>
          <a:sx n="88" d="100"/>
          <a:sy n="88" d="100"/>
        </p:scale>
        <p:origin x="192" y="78"/>
      </p:cViewPr>
      <p:guideLst>
        <p:guide orient="horz" pos="2160"/>
        <p:guide pos="3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20E77-BEAC-4C9D-A744-ECB27BC4F8A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EC9C7-1CA5-4F0A-A098-4F97ADAB24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43244F4-8239-4FBA-BAF8-1D7BA70E951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303B9C-3929-4105-9A36-5366D33C22D3}"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244F4-8239-4FBA-BAF8-1D7BA70E951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03B9C-3929-4105-9A36-5366D33C22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244F4-8239-4FBA-BAF8-1D7BA70E951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03B9C-3929-4105-9A36-5366D33C22D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emf"/><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3.emf"/><Relationship Id="rId4" Type="http://schemas.openxmlformats.org/officeDocument/2006/relationships/image" Target="../media/image11.png"/><Relationship Id="rId3" Type="http://schemas.openxmlformats.org/officeDocument/2006/relationships/image" Target="../media/image10.emf"/><Relationship Id="rId2" Type="http://schemas.microsoft.com/office/2007/relationships/hdphoto" Target="../media/image2.wdp"/><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emf"/><Relationship Id="rId3" Type="http://schemas.openxmlformats.org/officeDocument/2006/relationships/image" Target="../media/image10.emf"/><Relationship Id="rId2" Type="http://schemas.microsoft.com/office/2007/relationships/hdphoto" Target="../media/image2.wdp"/><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emf"/><Relationship Id="rId2" Type="http://schemas.microsoft.com/office/2007/relationships/hdphoto" Target="../media/image2.wdp"/><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emf"/><Relationship Id="rId3" Type="http://schemas.openxmlformats.org/officeDocument/2006/relationships/image" Target="../media/image4.emf"/><Relationship Id="rId2" Type="http://schemas.microsoft.com/office/2007/relationships/hdphoto" Target="../media/image2.wdp"/><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11.png"/><Relationship Id="rId3" Type="http://schemas.openxmlformats.org/officeDocument/2006/relationships/image" Target="../media/image10.emf"/><Relationship Id="rId2" Type="http://schemas.microsoft.com/office/2007/relationships/hdphoto" Target="../media/image2.wdp"/><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3.emf"/><Relationship Id="rId2" Type="http://schemas.microsoft.com/office/2007/relationships/hdphoto" Target="../media/image2.wdp"/><Relationship Id="rId1" Type="http://schemas.openxmlformats.org/officeDocument/2006/relationships/image" Target="../media/image12.png"/></Relationships>
</file>

<file path=ppt/slides/_rels/slide5.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3.xml"/><Relationship Id="rId7" Type="http://schemas.openxmlformats.org/officeDocument/2006/relationships/image" Target="../media/image3.emf"/><Relationship Id="rId6" Type="http://schemas.openxmlformats.org/officeDocument/2006/relationships/tags" Target="../tags/tag2.xml"/><Relationship Id="rId5" Type="http://schemas.openxmlformats.org/officeDocument/2006/relationships/image" Target="../media/image11.png"/><Relationship Id="rId4" Type="http://schemas.openxmlformats.org/officeDocument/2006/relationships/image" Target="../media/image10.emf"/><Relationship Id="rId3" Type="http://schemas.openxmlformats.org/officeDocument/2006/relationships/tags" Target="../tags/tag1.xml"/><Relationship Id="rId2" Type="http://schemas.microsoft.com/office/2007/relationships/hdphoto" Target="../media/image2.wdp"/><Relationship Id="rId10" Type="http://schemas.openxmlformats.org/officeDocument/2006/relationships/slideLayout" Target="../slideLayouts/slideLayout1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jpeg"/><Relationship Id="rId3" Type="http://schemas.openxmlformats.org/officeDocument/2006/relationships/image" Target="../media/image10.emf"/><Relationship Id="rId2" Type="http://schemas.microsoft.com/office/2007/relationships/hdphoto" Target="../media/image2.wdp"/><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emf"/><Relationship Id="rId3" Type="http://schemas.openxmlformats.org/officeDocument/2006/relationships/image" Target="../media/image10.emf"/><Relationship Id="rId2" Type="http://schemas.microsoft.com/office/2007/relationships/hdphoto" Target="../media/image2.wdp"/><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8.jpeg"/><Relationship Id="rId3" Type="http://schemas.openxmlformats.org/officeDocument/2006/relationships/image" Target="../media/image3.emf"/><Relationship Id="rId2" Type="http://schemas.microsoft.com/office/2007/relationships/hdphoto" Target="../media/image2.wdp"/><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3.emf"/><Relationship Id="rId4" Type="http://schemas.openxmlformats.org/officeDocument/2006/relationships/image" Target="../media/image11.png"/><Relationship Id="rId3" Type="http://schemas.openxmlformats.org/officeDocument/2006/relationships/image" Target="../media/image10.emf"/><Relationship Id="rId2" Type="http://schemas.microsoft.com/office/2007/relationships/hdphoto" Target="../media/image2.wdp"/><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55" name="图片 54"/>
          <p:cNvPicPr>
            <a:picLocks noChangeAspect="1"/>
          </p:cNvPicPr>
          <p:nvPr/>
        </p:nvPicPr>
        <p:blipFill>
          <a:blip r:embed="rId3">
            <a:grayscl/>
          </a:blip>
          <a:srcRect l="10634" b="29966"/>
          <a:stretch>
            <a:fillRect/>
          </a:stretch>
        </p:blipFill>
        <p:spPr>
          <a:xfrm rot="9709526" flipH="1">
            <a:off x="-1865382" y="-374831"/>
            <a:ext cx="5820008" cy="5903817"/>
          </a:xfrm>
          <a:custGeom>
            <a:avLst/>
            <a:gdLst>
              <a:gd name="connsiteX0" fmla="*/ 1938173 w 5820008"/>
              <a:gd name="connsiteY0" fmla="*/ 5903817 h 5903817"/>
              <a:gd name="connsiteX1" fmla="*/ 5820008 w 5820008"/>
              <a:gd name="connsiteY1" fmla="*/ 4629444 h 5903817"/>
              <a:gd name="connsiteX2" fmla="*/ 5820008 w 5820008"/>
              <a:gd name="connsiteY2" fmla="*/ 0 h 5903817"/>
              <a:gd name="connsiteX3" fmla="*/ 0 w 5820008"/>
              <a:gd name="connsiteY3" fmla="*/ 0 h 5903817"/>
            </a:gdLst>
            <a:ahLst/>
            <a:cxnLst>
              <a:cxn ang="0">
                <a:pos x="connsiteX0" y="connsiteY0"/>
              </a:cxn>
              <a:cxn ang="0">
                <a:pos x="connsiteX1" y="connsiteY1"/>
              </a:cxn>
              <a:cxn ang="0">
                <a:pos x="connsiteX2" y="connsiteY2"/>
              </a:cxn>
              <a:cxn ang="0">
                <a:pos x="connsiteX3" y="connsiteY3"/>
              </a:cxn>
            </a:cxnLst>
            <a:rect l="l" t="t" r="r" b="b"/>
            <a:pathLst>
              <a:path w="5820008" h="5903817">
                <a:moveTo>
                  <a:pt x="1938173" y="5903817"/>
                </a:moveTo>
                <a:lnTo>
                  <a:pt x="5820008" y="4629444"/>
                </a:lnTo>
                <a:lnTo>
                  <a:pt x="5820008" y="0"/>
                </a:lnTo>
                <a:lnTo>
                  <a:pt x="0" y="0"/>
                </a:lnTo>
                <a:close/>
              </a:path>
            </a:pathLst>
          </a:custGeom>
          <a:effectLst>
            <a:softEdge rad="0"/>
          </a:effectLst>
        </p:spPr>
      </p:pic>
      <p:pic>
        <p:nvPicPr>
          <p:cNvPr id="5963" name="图片 5962"/>
          <p:cNvPicPr>
            <a:picLocks noChangeAspect="1"/>
          </p:cNvPicPr>
          <p:nvPr/>
        </p:nvPicPr>
        <p:blipFill>
          <a:blip r:embed="rId3"/>
          <a:stretch>
            <a:fillRect/>
          </a:stretch>
        </p:blipFill>
        <p:spPr>
          <a:xfrm flipH="1" flipV="1">
            <a:off x="10031223" y="11010"/>
            <a:ext cx="2160777" cy="2796943"/>
          </a:xfrm>
          <a:prstGeom prst="rect">
            <a:avLst/>
          </a:prstGeom>
        </p:spPr>
      </p:pic>
      <p:pic>
        <p:nvPicPr>
          <p:cNvPr id="5964" name="图片 5963"/>
          <p:cNvPicPr>
            <a:picLocks noChangeAspect="1"/>
          </p:cNvPicPr>
          <p:nvPr/>
        </p:nvPicPr>
        <p:blipFill>
          <a:blip r:embed="rId4"/>
          <a:stretch>
            <a:fillRect/>
          </a:stretch>
        </p:blipFill>
        <p:spPr>
          <a:xfrm>
            <a:off x="0" y="3769923"/>
            <a:ext cx="208048" cy="869944"/>
          </a:xfrm>
          <a:prstGeom prst="rect">
            <a:avLst/>
          </a:prstGeom>
        </p:spPr>
      </p:pic>
      <p:pic>
        <p:nvPicPr>
          <p:cNvPr id="5965" name="图片 5964"/>
          <p:cNvPicPr>
            <a:picLocks noChangeAspect="1"/>
          </p:cNvPicPr>
          <p:nvPr/>
        </p:nvPicPr>
        <p:blipFill>
          <a:blip r:embed="rId5"/>
          <a:stretch>
            <a:fillRect/>
          </a:stretch>
        </p:blipFill>
        <p:spPr>
          <a:xfrm>
            <a:off x="-1058528" y="2283197"/>
            <a:ext cx="4494660" cy="4609263"/>
          </a:xfrm>
          <a:prstGeom prst="rect">
            <a:avLst/>
          </a:prstGeom>
        </p:spPr>
      </p:pic>
      <p:pic>
        <p:nvPicPr>
          <p:cNvPr id="5960" name="图片 5959"/>
          <p:cNvPicPr>
            <a:picLocks noChangeAspect="1"/>
          </p:cNvPicPr>
          <p:nvPr/>
        </p:nvPicPr>
        <p:blipFill>
          <a:blip r:embed="rId6"/>
          <a:stretch>
            <a:fillRect/>
          </a:stretch>
        </p:blipFill>
        <p:spPr>
          <a:xfrm flipH="1">
            <a:off x="10758659" y="1031769"/>
            <a:ext cx="1063421" cy="683444"/>
          </a:xfrm>
          <a:prstGeom prst="rect">
            <a:avLst/>
          </a:prstGeom>
        </p:spPr>
      </p:pic>
      <p:pic>
        <p:nvPicPr>
          <p:cNvPr id="5962" name="图片 5961"/>
          <p:cNvPicPr>
            <a:picLocks noChangeAspect="1"/>
          </p:cNvPicPr>
          <p:nvPr/>
        </p:nvPicPr>
        <p:blipFill>
          <a:blip r:embed="rId7"/>
          <a:stretch>
            <a:fillRect/>
          </a:stretch>
        </p:blipFill>
        <p:spPr>
          <a:xfrm>
            <a:off x="825445" y="4406724"/>
            <a:ext cx="1189129" cy="1249872"/>
          </a:xfrm>
          <a:prstGeom prst="rect">
            <a:avLst/>
          </a:prstGeom>
        </p:spPr>
      </p:pic>
      <p:sp>
        <p:nvSpPr>
          <p:cNvPr id="5968" name="椭圆 5967"/>
          <p:cNvSpPr/>
          <p:nvPr/>
        </p:nvSpPr>
        <p:spPr>
          <a:xfrm>
            <a:off x="7939144" y="2345167"/>
            <a:ext cx="311971" cy="268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9" name="椭圆 5968"/>
          <p:cNvSpPr/>
          <p:nvPr/>
        </p:nvSpPr>
        <p:spPr>
          <a:xfrm>
            <a:off x="9348351" y="2360671"/>
            <a:ext cx="225374" cy="178133"/>
          </a:xfrm>
          <a:custGeom>
            <a:avLst/>
            <a:gdLst>
              <a:gd name="connsiteX0" fmla="*/ 0 w 225329"/>
              <a:gd name="connsiteY0" fmla="*/ 67551 h 135102"/>
              <a:gd name="connsiteX1" fmla="*/ 112665 w 225329"/>
              <a:gd name="connsiteY1" fmla="*/ 0 h 135102"/>
              <a:gd name="connsiteX2" fmla="*/ 225330 w 225329"/>
              <a:gd name="connsiteY2" fmla="*/ 67551 h 135102"/>
              <a:gd name="connsiteX3" fmla="*/ 112665 w 225329"/>
              <a:gd name="connsiteY3" fmla="*/ 135102 h 135102"/>
              <a:gd name="connsiteX4" fmla="*/ 0 w 225329"/>
              <a:gd name="connsiteY4" fmla="*/ 67551 h 135102"/>
              <a:gd name="connsiteX0-1" fmla="*/ 44 w 225374"/>
              <a:gd name="connsiteY0-2" fmla="*/ 110582 h 178133"/>
              <a:gd name="connsiteX1-3" fmla="*/ 123466 w 225374"/>
              <a:gd name="connsiteY1-4" fmla="*/ 0 h 178133"/>
              <a:gd name="connsiteX2-5" fmla="*/ 225374 w 225374"/>
              <a:gd name="connsiteY2-6" fmla="*/ 110582 h 178133"/>
              <a:gd name="connsiteX3-7" fmla="*/ 112709 w 225374"/>
              <a:gd name="connsiteY3-8" fmla="*/ 178133 h 178133"/>
              <a:gd name="connsiteX4-9" fmla="*/ 44 w 225374"/>
              <a:gd name="connsiteY4-10" fmla="*/ 110582 h 178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74" h="178133">
                <a:moveTo>
                  <a:pt x="44" y="110582"/>
                </a:moveTo>
                <a:cubicBezTo>
                  <a:pt x="1837" y="80893"/>
                  <a:pt x="61243" y="0"/>
                  <a:pt x="123466" y="0"/>
                </a:cubicBezTo>
                <a:cubicBezTo>
                  <a:pt x="185689" y="0"/>
                  <a:pt x="225374" y="73275"/>
                  <a:pt x="225374" y="110582"/>
                </a:cubicBezTo>
                <a:cubicBezTo>
                  <a:pt x="225374" y="147889"/>
                  <a:pt x="174932" y="178133"/>
                  <a:pt x="112709" y="178133"/>
                </a:cubicBezTo>
                <a:cubicBezTo>
                  <a:pt x="50486" y="178133"/>
                  <a:pt x="-1749" y="140271"/>
                  <a:pt x="44" y="1105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0" name="椭圆 5969"/>
          <p:cNvSpPr/>
          <p:nvPr/>
        </p:nvSpPr>
        <p:spPr>
          <a:xfrm>
            <a:off x="7551867" y="3318141"/>
            <a:ext cx="64547" cy="159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1" name="椭圆 5970"/>
          <p:cNvSpPr/>
          <p:nvPr/>
        </p:nvSpPr>
        <p:spPr>
          <a:xfrm>
            <a:off x="9660367" y="496303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2" name="椭圆 5971"/>
          <p:cNvSpPr/>
          <p:nvPr/>
        </p:nvSpPr>
        <p:spPr>
          <a:xfrm>
            <a:off x="5475642" y="4832781"/>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3" name="椭圆 5972"/>
          <p:cNvSpPr/>
          <p:nvPr/>
        </p:nvSpPr>
        <p:spPr>
          <a:xfrm>
            <a:off x="5787614" y="228321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4" name="椭圆 5973"/>
          <p:cNvSpPr/>
          <p:nvPr/>
        </p:nvSpPr>
        <p:spPr>
          <a:xfrm>
            <a:off x="8498541" y="1521576"/>
            <a:ext cx="112269" cy="193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5" name="椭圆 5974"/>
          <p:cNvSpPr/>
          <p:nvPr/>
        </p:nvSpPr>
        <p:spPr>
          <a:xfrm>
            <a:off x="8810513" y="374625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6" name="椭圆 5975"/>
          <p:cNvSpPr/>
          <p:nvPr/>
        </p:nvSpPr>
        <p:spPr>
          <a:xfrm>
            <a:off x="11360075" y="484353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7" name="椭圆 5976"/>
          <p:cNvSpPr/>
          <p:nvPr/>
        </p:nvSpPr>
        <p:spPr>
          <a:xfrm>
            <a:off x="9821732" y="602687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8" name="椭圆 5977"/>
          <p:cNvSpPr/>
          <p:nvPr/>
        </p:nvSpPr>
        <p:spPr>
          <a:xfrm>
            <a:off x="10143465" y="3476354"/>
            <a:ext cx="151606" cy="144329"/>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1148 w 165968"/>
              <a:gd name="connsiteY0-2" fmla="*/ 60242 h 141999"/>
              <a:gd name="connsiteX1-3" fmla="*/ 81831 w 165968"/>
              <a:gd name="connsiteY1-4" fmla="*/ 0 h 141999"/>
              <a:gd name="connsiteX2-5" fmla="*/ 162514 w 165968"/>
              <a:gd name="connsiteY2-6" fmla="*/ 60242 h 141999"/>
              <a:gd name="connsiteX3-7" fmla="*/ 135619 w 165968"/>
              <a:gd name="connsiteY3-8" fmla="*/ 141999 h 141999"/>
              <a:gd name="connsiteX4-9" fmla="*/ 1148 w 165968"/>
              <a:gd name="connsiteY4-10" fmla="*/ 60242 h 141999"/>
              <a:gd name="connsiteX0-11" fmla="*/ 997 w 151606"/>
              <a:gd name="connsiteY0-12" fmla="*/ 104235 h 144329"/>
              <a:gd name="connsiteX1-13" fmla="*/ 70923 w 151606"/>
              <a:gd name="connsiteY1-14" fmla="*/ 963 h 144329"/>
              <a:gd name="connsiteX2-15" fmla="*/ 151606 w 151606"/>
              <a:gd name="connsiteY2-16" fmla="*/ 61205 h 144329"/>
              <a:gd name="connsiteX3-17" fmla="*/ 124711 w 151606"/>
              <a:gd name="connsiteY3-18" fmla="*/ 142962 h 144329"/>
              <a:gd name="connsiteX4-19" fmla="*/ 997 w 151606"/>
              <a:gd name="connsiteY4-20" fmla="*/ 104235 h 144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606" h="144329">
                <a:moveTo>
                  <a:pt x="997" y="104235"/>
                </a:moveTo>
                <a:cubicBezTo>
                  <a:pt x="-7968" y="80569"/>
                  <a:pt x="45822" y="8135"/>
                  <a:pt x="70923" y="963"/>
                </a:cubicBezTo>
                <a:cubicBezTo>
                  <a:pt x="96024" y="-6209"/>
                  <a:pt x="151606" y="27934"/>
                  <a:pt x="151606" y="61205"/>
                </a:cubicBezTo>
                <a:cubicBezTo>
                  <a:pt x="151606" y="94476"/>
                  <a:pt x="149812" y="135790"/>
                  <a:pt x="124711" y="142962"/>
                </a:cubicBezTo>
                <a:cubicBezTo>
                  <a:pt x="99610" y="150134"/>
                  <a:pt x="9962" y="127901"/>
                  <a:pt x="997" y="104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9" name="椭圆 5978"/>
          <p:cNvSpPr/>
          <p:nvPr/>
        </p:nvSpPr>
        <p:spPr>
          <a:xfrm>
            <a:off x="5066852" y="192821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0" name="椭圆 5979"/>
          <p:cNvSpPr/>
          <p:nvPr/>
        </p:nvSpPr>
        <p:spPr>
          <a:xfrm>
            <a:off x="3528509" y="311155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1" name="椭圆 5980"/>
          <p:cNvSpPr/>
          <p:nvPr/>
        </p:nvSpPr>
        <p:spPr>
          <a:xfrm>
            <a:off x="3840481" y="56199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2" name="椭圆 5981"/>
          <p:cNvSpPr/>
          <p:nvPr/>
        </p:nvSpPr>
        <p:spPr>
          <a:xfrm>
            <a:off x="2646381" y="276731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3" name="椭圆 5982"/>
          <p:cNvSpPr/>
          <p:nvPr/>
        </p:nvSpPr>
        <p:spPr>
          <a:xfrm>
            <a:off x="1108038" y="3950654"/>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4" name="椭圆 5983"/>
          <p:cNvSpPr/>
          <p:nvPr/>
        </p:nvSpPr>
        <p:spPr>
          <a:xfrm>
            <a:off x="1420010" y="140109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5" name="椭圆 5984"/>
          <p:cNvSpPr/>
          <p:nvPr/>
        </p:nvSpPr>
        <p:spPr>
          <a:xfrm>
            <a:off x="7863840" y="541369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6" name="椭圆 5985"/>
          <p:cNvSpPr/>
          <p:nvPr/>
        </p:nvSpPr>
        <p:spPr>
          <a:xfrm>
            <a:off x="6325497" y="659703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7" name="椭圆 5986"/>
          <p:cNvSpPr/>
          <p:nvPr/>
        </p:nvSpPr>
        <p:spPr>
          <a:xfrm>
            <a:off x="6637469" y="404747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8" name="椭圆 5987"/>
          <p:cNvSpPr/>
          <p:nvPr/>
        </p:nvSpPr>
        <p:spPr>
          <a:xfrm>
            <a:off x="6992470" y="19712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9" name="椭圆 5988"/>
          <p:cNvSpPr/>
          <p:nvPr/>
        </p:nvSpPr>
        <p:spPr>
          <a:xfrm>
            <a:off x="5454082" y="3154521"/>
            <a:ext cx="182926" cy="163620"/>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0" name="椭圆 5989"/>
          <p:cNvSpPr/>
          <p:nvPr/>
        </p:nvSpPr>
        <p:spPr>
          <a:xfrm>
            <a:off x="5766099" y="60502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6" name="椭圆 6005"/>
          <p:cNvSpPr/>
          <p:nvPr/>
        </p:nvSpPr>
        <p:spPr>
          <a:xfrm>
            <a:off x="6992470" y="408140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26" name="图片 6025"/>
          <p:cNvPicPr>
            <a:picLocks noChangeAspect="1"/>
          </p:cNvPicPr>
          <p:nvPr/>
        </p:nvPicPr>
        <p:blipFill>
          <a:blip r:embed="rId3"/>
          <a:stretch>
            <a:fillRect/>
          </a:stretch>
        </p:blipFill>
        <p:spPr>
          <a:xfrm rot="11449014" flipH="1" flipV="1">
            <a:off x="10025923" y="3799251"/>
            <a:ext cx="2170413" cy="2809416"/>
          </a:xfrm>
          <a:prstGeom prst="rect">
            <a:avLst/>
          </a:prstGeom>
        </p:spPr>
      </p:pic>
      <p:sp>
        <p:nvSpPr>
          <p:cNvPr id="100" name="文本框 99"/>
          <p:cNvSpPr txBox="1"/>
          <p:nvPr/>
        </p:nvSpPr>
        <p:spPr>
          <a:xfrm>
            <a:off x="3215640" y="1996440"/>
            <a:ext cx="8606155" cy="1198880"/>
          </a:xfrm>
          <a:prstGeom prst="rect">
            <a:avLst/>
          </a:prstGeom>
          <a:noFill/>
          <a:ln w="9525">
            <a:noFill/>
          </a:ln>
        </p:spPr>
        <p:txBody>
          <a:bodyPr wrap="square">
            <a:spAutoFit/>
          </a:bodyPr>
          <a:p>
            <a:pPr indent="0"/>
            <a:r>
              <a:rPr lang="en-US" altLang="zh-CN" sz="3600" b="1">
                <a:solidFill>
                  <a:schemeClr val="bg2">
                    <a:lumMod val="50000"/>
                  </a:schemeClr>
                </a:solidFill>
                <a:latin typeface="Times New Roman" panose="02020603050405020304" charset="0"/>
                <a:cs typeface="Times New Roman" panose="02020603050405020304" charset="0"/>
              </a:rPr>
              <a:t>Sinicization-Politics for Cultural  Export</a:t>
            </a:r>
            <a:endParaRPr lang="en-US" altLang="zh-CN" sz="3600" b="1">
              <a:solidFill>
                <a:schemeClr val="bg2">
                  <a:lumMod val="50000"/>
                </a:schemeClr>
              </a:solidFill>
              <a:latin typeface="Times New Roman" panose="02020603050405020304" charset="0"/>
              <a:cs typeface="Times New Roman" panose="02020603050405020304" charset="0"/>
            </a:endParaRPr>
          </a:p>
          <a:p>
            <a:pPr indent="0"/>
            <a:r>
              <a:rPr lang="en-US" altLang="zh-CN" sz="3600" b="1">
                <a:solidFill>
                  <a:schemeClr val="bg2">
                    <a:lumMod val="50000"/>
                  </a:schemeClr>
                </a:solidFill>
                <a:latin typeface="Times New Roman" panose="02020603050405020304" charset="0"/>
                <a:cs typeface="Times New Roman" panose="02020603050405020304" charset="0"/>
              </a:rPr>
              <a:t>The Example of the Chinese classics</a:t>
            </a:r>
            <a:endParaRPr lang="en-US" altLang="zh-CN" sz="3600" b="1">
              <a:solidFill>
                <a:schemeClr val="bg2">
                  <a:lumMod val="50000"/>
                </a:schemeClr>
              </a:solidFill>
              <a:latin typeface="Times New Roman" panose="02020603050405020304" charset="0"/>
              <a:cs typeface="Times New Roman" panose="02020603050405020304" charset="0"/>
            </a:endParaRPr>
          </a:p>
        </p:txBody>
      </p:sp>
      <p:sp>
        <p:nvSpPr>
          <p:cNvPr id="3" name="文本框 2"/>
          <p:cNvSpPr txBox="1"/>
          <p:nvPr/>
        </p:nvSpPr>
        <p:spPr>
          <a:xfrm>
            <a:off x="3215640" y="3721100"/>
            <a:ext cx="9119235" cy="583565"/>
          </a:xfrm>
          <a:prstGeom prst="rect">
            <a:avLst/>
          </a:prstGeom>
          <a:noFill/>
        </p:spPr>
        <p:txBody>
          <a:bodyPr wrap="square" rtlCol="0">
            <a:spAutoFit/>
          </a:bodyPr>
          <a:p>
            <a:r>
              <a:rPr lang="zh-CN" altLang="en-US" sz="3200" b="1" dirty="0">
                <a:solidFill>
                  <a:schemeClr val="tx1">
                    <a:lumMod val="65000"/>
                    <a:lumOff val="35000"/>
                  </a:schemeClr>
                </a:solidFill>
                <a:latin typeface="华光楷体_CNKI" panose="02000500000000000000" charset="-122"/>
                <a:ea typeface="华光楷体_CNKI" panose="02000500000000000000" charset="-122"/>
              </a:rPr>
              <a:t>文化输出的中国化政治：以中国古典文学为例</a:t>
            </a:r>
            <a:endParaRPr lang="zh-CN" altLang="en-US" sz="3200" b="1" dirty="0">
              <a:solidFill>
                <a:schemeClr val="tx1">
                  <a:lumMod val="65000"/>
                  <a:lumOff val="35000"/>
                </a:schemeClr>
              </a:solidFill>
              <a:latin typeface="华光楷体_CNKI" panose="02000500000000000000" charset="-122"/>
              <a:ea typeface="华光楷体_CNKI" panose="02000500000000000000" charset="-122"/>
            </a:endParaRPr>
          </a:p>
        </p:txBody>
      </p:sp>
      <p:sp>
        <p:nvSpPr>
          <p:cNvPr id="4" name="文本框 3"/>
          <p:cNvSpPr txBox="1"/>
          <p:nvPr/>
        </p:nvSpPr>
        <p:spPr>
          <a:xfrm>
            <a:off x="5227955" y="4707890"/>
            <a:ext cx="5930265" cy="1383665"/>
          </a:xfrm>
          <a:prstGeom prst="rect">
            <a:avLst/>
          </a:prstGeom>
          <a:noFill/>
        </p:spPr>
        <p:txBody>
          <a:bodyPr wrap="square" rtlCol="0">
            <a:spAutoFit/>
          </a:bodyPr>
          <a:p>
            <a:r>
              <a:rPr lang="zh-CN" altLang="en-US" sz="2800" b="1" dirty="0">
                <a:solidFill>
                  <a:schemeClr val="tx1">
                    <a:lumMod val="65000"/>
                    <a:lumOff val="35000"/>
                  </a:schemeClr>
                </a:solidFill>
                <a:latin typeface="华光楷体_CNKI" panose="02000500000000000000" charset="-122"/>
                <a:ea typeface="华光楷体_CNKI" panose="02000500000000000000" charset="-122"/>
              </a:rPr>
              <a:t>Chen Luyao </a:t>
            </a:r>
            <a:endParaRPr lang="zh-CN" altLang="en-US" sz="2800" b="1" dirty="0">
              <a:solidFill>
                <a:schemeClr val="tx1">
                  <a:lumMod val="65000"/>
                  <a:lumOff val="35000"/>
                </a:schemeClr>
              </a:solidFill>
              <a:latin typeface="华光楷体_CNKI" panose="02000500000000000000" charset="-122"/>
              <a:ea typeface="华光楷体_CNKI" panose="02000500000000000000" charset="-122"/>
            </a:endParaRPr>
          </a:p>
          <a:p>
            <a:r>
              <a:rPr lang="zh-CN" altLang="en-US" sz="2800" b="1" dirty="0">
                <a:solidFill>
                  <a:schemeClr val="tx1">
                    <a:lumMod val="65000"/>
                    <a:lumOff val="35000"/>
                  </a:schemeClr>
                </a:solidFill>
                <a:latin typeface="华光楷体_CNKI" panose="02000500000000000000" charset="-122"/>
                <a:ea typeface="华光楷体_CNKI" panose="02000500000000000000" charset="-122"/>
              </a:rPr>
              <a:t>陈路瑶</a:t>
            </a:r>
            <a:endParaRPr lang="zh-CN" altLang="en-US" sz="2800" b="1" dirty="0">
              <a:solidFill>
                <a:schemeClr val="tx1">
                  <a:lumMod val="65000"/>
                  <a:lumOff val="35000"/>
                </a:schemeClr>
              </a:solidFill>
              <a:latin typeface="华光楷体_CNKI" panose="02000500000000000000" charset="-122"/>
              <a:ea typeface="华光楷体_CNKI" panose="02000500000000000000" charset="-122"/>
            </a:endParaRPr>
          </a:p>
          <a:p>
            <a:r>
              <a:rPr lang="zh-CN" altLang="en-US" sz="2800" b="1" dirty="0">
                <a:solidFill>
                  <a:schemeClr val="tx1">
                    <a:lumMod val="65000"/>
                    <a:lumOff val="35000"/>
                  </a:schemeClr>
                </a:solidFill>
                <a:latin typeface="华光楷体_CNKI" panose="02000500000000000000" charset="-122"/>
                <a:ea typeface="华光楷体_CNKI" panose="02000500000000000000" charset="-122"/>
              </a:rPr>
              <a:t>21级英语笔译</a:t>
            </a:r>
            <a:endParaRPr lang="zh-CN" altLang="en-US" sz="2800" b="1" dirty="0">
              <a:solidFill>
                <a:schemeClr val="tx1">
                  <a:lumMod val="65000"/>
                  <a:lumOff val="35000"/>
                </a:schemeClr>
              </a:solidFill>
              <a:latin typeface="华光楷体_CNKI" panose="02000500000000000000" charset="-122"/>
              <a:ea typeface="华光楷体_CNKI" panose="02000500000000000000"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rot="5810512">
            <a:off x="371182" y="-722953"/>
            <a:ext cx="4415390" cy="6051910"/>
          </a:xfrm>
          <a:prstGeom prst="rect">
            <a:avLst/>
          </a:prstGeom>
        </p:spPr>
      </p:pic>
      <p:grpSp>
        <p:nvGrpSpPr>
          <p:cNvPr id="6" name="组合 5"/>
          <p:cNvGrpSpPr/>
          <p:nvPr/>
        </p:nvGrpSpPr>
        <p:grpSpPr>
          <a:xfrm>
            <a:off x="996315" y="1297940"/>
            <a:ext cx="9887585" cy="5199380"/>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5"/>
          <a:stretch>
            <a:fillRect/>
          </a:stretch>
        </p:blipFill>
        <p:spPr>
          <a:xfrm rot="5400000" flipH="1" flipV="1">
            <a:off x="8776451" y="3643737"/>
            <a:ext cx="2801815" cy="3626711"/>
          </a:xfrm>
          <a:prstGeom prst="rect">
            <a:avLst/>
          </a:prstGeom>
        </p:spPr>
      </p:pic>
      <p:pic>
        <p:nvPicPr>
          <p:cNvPr id="106" name="图片 105"/>
          <p:cNvPicPr/>
          <p:nvPr/>
        </p:nvPicPr>
        <p:blipFill>
          <a:blip r:embed="rId6"/>
          <a:stretch>
            <a:fillRect/>
          </a:stretch>
        </p:blipFill>
        <p:spPr>
          <a:xfrm>
            <a:off x="1312545" y="2520315"/>
            <a:ext cx="3608705" cy="3053715"/>
          </a:xfrm>
          <a:prstGeom prst="rect">
            <a:avLst/>
          </a:prstGeom>
          <a:noFill/>
          <a:ln w="9525">
            <a:noFill/>
          </a:ln>
        </p:spPr>
      </p:pic>
      <p:pic>
        <p:nvPicPr>
          <p:cNvPr id="107" name="图片 106"/>
          <p:cNvPicPr/>
          <p:nvPr/>
        </p:nvPicPr>
        <p:blipFill>
          <a:blip r:embed="rId7"/>
          <a:stretch>
            <a:fillRect/>
          </a:stretch>
        </p:blipFill>
        <p:spPr>
          <a:xfrm>
            <a:off x="5303520" y="2520315"/>
            <a:ext cx="5036185" cy="3053715"/>
          </a:xfrm>
          <a:prstGeom prst="rect">
            <a:avLst/>
          </a:prstGeom>
          <a:noFill/>
          <a:ln w="9525">
            <a:noFill/>
          </a:ln>
        </p:spPr>
      </p:pic>
      <p:sp>
        <p:nvSpPr>
          <p:cNvPr id="3" name="文本框 2"/>
          <p:cNvSpPr txBox="1"/>
          <p:nvPr/>
        </p:nvSpPr>
        <p:spPr>
          <a:xfrm>
            <a:off x="3409950" y="1452880"/>
            <a:ext cx="5371465" cy="645160"/>
          </a:xfrm>
          <a:prstGeom prst="rect">
            <a:avLst/>
          </a:prstGeom>
          <a:noFill/>
        </p:spPr>
        <p:txBody>
          <a:bodyPr wrap="square" rtlCol="0">
            <a:spAutoFit/>
          </a:bodyPr>
          <a:p>
            <a:r>
              <a:rPr lang="en-US" altLang="zh-CN" sz="3600" b="1">
                <a:gradFill>
                  <a:gsLst>
                    <a:gs pos="0">
                      <a:srgbClr val="012D86"/>
                    </a:gs>
                    <a:gs pos="100000">
                      <a:srgbClr val="0E2557"/>
                    </a:gs>
                  </a:gsLst>
                  <a:lin scaled="0"/>
                </a:gradFill>
                <a:latin typeface="Times New Roman" panose="02020603050405020304" charset="0"/>
                <a:cs typeface="Times New Roman" panose="02020603050405020304" charset="0"/>
              </a:rPr>
              <a:t>NATO</a:t>
            </a:r>
            <a:r>
              <a:rPr lang="en-US" altLang="zh-CN" sz="3600">
                <a:solidFill>
                  <a:schemeClr val="bg2">
                    <a:lumMod val="50000"/>
                  </a:schemeClr>
                </a:solidFill>
                <a:latin typeface="Times New Roman" panose="02020603050405020304" charset="0"/>
                <a:cs typeface="Times New Roman" panose="02020603050405020304" charset="0"/>
              </a:rPr>
              <a:t> vs </a:t>
            </a:r>
            <a:r>
              <a:rPr lang="en-US" altLang="zh-CN" sz="3600" b="1">
                <a:solidFill>
                  <a:srgbClr val="C00000"/>
                </a:solidFill>
                <a:latin typeface="Times New Roman" panose="02020603050405020304" charset="0"/>
                <a:cs typeface="Times New Roman" panose="02020603050405020304" charset="0"/>
              </a:rPr>
              <a:t>WARSAW</a:t>
            </a:r>
            <a:endParaRPr lang="en-US" altLang="zh-CN" sz="3600" b="1">
              <a:solidFill>
                <a:srgbClr val="C00000"/>
              </a:solidFill>
              <a:latin typeface="Times New Roman" panose="02020603050405020304" charset="0"/>
              <a:cs typeface="Times New Roman" panose="02020603050405020304" charset="0"/>
            </a:endParaRPr>
          </a:p>
        </p:txBody>
      </p:sp>
      <p:sp>
        <p:nvSpPr>
          <p:cNvPr id="4" name="文本框 3"/>
          <p:cNvSpPr txBox="1"/>
          <p:nvPr/>
        </p:nvSpPr>
        <p:spPr>
          <a:xfrm>
            <a:off x="1235075" y="5793105"/>
            <a:ext cx="8376920" cy="583565"/>
          </a:xfrm>
          <a:prstGeom prst="rect">
            <a:avLst/>
          </a:prstGeom>
          <a:noFill/>
        </p:spPr>
        <p:txBody>
          <a:bodyPr wrap="square" rtlCol="0">
            <a:spAutoFit/>
          </a:bodyPr>
          <a:p>
            <a:r>
              <a:rPr lang="en-US" altLang="zh-CN" sz="3200">
                <a:solidFill>
                  <a:schemeClr val="bg2">
                    <a:lumMod val="50000"/>
                  </a:schemeClr>
                </a:solidFill>
                <a:latin typeface="Times New Roman" panose="02020603050405020304" charset="0"/>
                <a:cs typeface="Times New Roman" panose="02020603050405020304" charset="0"/>
              </a:rPr>
              <a:t>Is it a kind of vertical and horizontal cooperation?</a:t>
            </a:r>
            <a:endParaRPr lang="en-US" altLang="zh-CN" sz="3200">
              <a:solidFill>
                <a:schemeClr val="bg2">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 to="" calcmode="lin" valueType="num">
                                      <p:cBhvr>
                                        <p:cTn id="12" dur="1" fill="hold"/>
                                        <p:tgtEl>
                                          <p:spTgt spid="10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7"/>
                                        </p:tgtEl>
                                        <p:attrNameLst>
                                          <p:attrName>style.visibility</p:attrName>
                                        </p:attrNameLst>
                                      </p:cBhvr>
                                      <p:to>
                                        <p:strVal val="visible"/>
                                      </p:to>
                                    </p:set>
                                    <p:anim to="" calcmode="lin" valueType="num">
                                      <p:cBhvr>
                                        <p:cTn id="17" dur="1" fill="hold"/>
                                        <p:tgtEl>
                                          <p:spTgt spid="10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rot="5400000">
            <a:off x="859497" y="-506418"/>
            <a:ext cx="4415390" cy="6051910"/>
          </a:xfrm>
          <a:prstGeom prst="rect">
            <a:avLst/>
          </a:prstGeom>
        </p:spPr>
      </p:pic>
      <p:pic>
        <p:nvPicPr>
          <p:cNvPr id="9" name="图片 8"/>
          <p:cNvPicPr>
            <a:picLocks noChangeAspect="1"/>
          </p:cNvPicPr>
          <p:nvPr/>
        </p:nvPicPr>
        <p:blipFill>
          <a:blip r:embed="rId4"/>
          <a:stretch>
            <a:fillRect/>
          </a:stretch>
        </p:blipFill>
        <p:spPr>
          <a:xfrm rot="5400000" flipH="1" flipV="1">
            <a:off x="7222606" y="3206222"/>
            <a:ext cx="2801815" cy="3626711"/>
          </a:xfrm>
          <a:prstGeom prst="rect">
            <a:avLst/>
          </a:prstGeom>
        </p:spPr>
      </p:pic>
      <p:sp>
        <p:nvSpPr>
          <p:cNvPr id="4" name="文本框 3"/>
          <p:cNvSpPr txBox="1"/>
          <p:nvPr/>
        </p:nvSpPr>
        <p:spPr>
          <a:xfrm>
            <a:off x="693420" y="591185"/>
            <a:ext cx="10606405" cy="6247130"/>
          </a:xfrm>
          <a:prstGeom prst="rect">
            <a:avLst/>
          </a:prstGeom>
          <a:noFill/>
        </p:spPr>
        <p:txBody>
          <a:bodyPr wrap="square" rtlCol="0">
            <a:spAutoFit/>
          </a:bodyPr>
          <a:p>
            <a:r>
              <a:rPr lang="zh-CN" altLang="en-US" sz="2000">
                <a:latin typeface="宋体" panose="02010600030101010101" pitchFamily="2" charset="-122"/>
                <a:ea typeface="宋体" panose="02010600030101010101" pitchFamily="2" charset="-122"/>
                <a:cs typeface="宋体" panose="02010600030101010101" pitchFamily="2" charset="-122"/>
              </a:rPr>
              <a:t>[1]彼黍离离. 《大秦帝国之崛起》以恢弘史诗格局,重现战国大争之世[J]. 电视指南, 2017(3):2.</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2</a:t>
            </a:r>
            <a:r>
              <a:rPr lang="zh-CN" altLang="en-US" sz="2000">
                <a:latin typeface="宋体" panose="02010600030101010101" pitchFamily="2" charset="-122"/>
                <a:ea typeface="宋体" panose="02010600030101010101" pitchFamily="2" charset="-122"/>
                <a:cs typeface="宋体" panose="02010600030101010101" pitchFamily="2" charset="-122"/>
              </a:rPr>
              <a:t>]李衍柱. 华夏文明原生态的生动再现——论《大秦帝国》[J]. 东方论坛:青岛大学学报, 2010.</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3</a:t>
            </a:r>
            <a:r>
              <a:rPr lang="zh-CN" altLang="en-US" sz="2000">
                <a:latin typeface="宋体" panose="02010600030101010101" pitchFamily="2" charset="-122"/>
                <a:ea typeface="宋体" panose="02010600030101010101" pitchFamily="2" charset="-122"/>
                <a:cs typeface="宋体" panose="02010600030101010101" pitchFamily="2" charset="-122"/>
              </a:rPr>
              <a:t>]刘燕. 在艺术创作与历史重塑之间--评大型历史剧《大秦帝国之崛起》[J]. 当代电视, 2019(2):3.</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4</a:t>
            </a:r>
            <a:r>
              <a:rPr lang="zh-CN" altLang="en-US" sz="2000">
                <a:latin typeface="宋体" panose="02010600030101010101" pitchFamily="2" charset="-122"/>
                <a:ea typeface="宋体" panose="02010600030101010101" pitchFamily="2" charset="-122"/>
                <a:cs typeface="宋体" panose="02010600030101010101" pitchFamily="2" charset="-122"/>
              </a:rPr>
              <a:t>]王洋. 试论中国在FTA竞争中的策略——合纵连横与大秦帝国的建立[J]. 全国商情, 2016(18):4.</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5</a:t>
            </a:r>
            <a:r>
              <a:rPr lang="zh-CN" altLang="en-US" sz="2000">
                <a:latin typeface="宋体" panose="02010600030101010101" pitchFamily="2" charset="-122"/>
                <a:ea typeface="宋体" panose="02010600030101010101" pitchFamily="2" charset="-122"/>
                <a:cs typeface="宋体" panose="02010600030101010101" pitchFamily="2" charset="-122"/>
              </a:rPr>
              <a:t>]漆海霞. 战国的终结与制衡的失效——对战国时期合纵连横的反思[J]. 当代亚太, 2015(5):45.</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6</a:t>
            </a:r>
            <a:r>
              <a:rPr lang="zh-CN" altLang="en-US" sz="2000">
                <a:latin typeface="宋体" panose="02010600030101010101" pitchFamily="2" charset="-122"/>
                <a:ea typeface="宋体" panose="02010600030101010101" pitchFamily="2" charset="-122"/>
                <a:cs typeface="宋体" panose="02010600030101010101" pitchFamily="2" charset="-122"/>
              </a:rPr>
              <a:t>]赵德宇. 合纵连横:战国时期"联合作战"雏形思想初探[J]. 学理论, 2009(20):2.</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7</a:t>
            </a:r>
            <a:r>
              <a:rPr lang="zh-CN" altLang="en-US" sz="2000">
                <a:latin typeface="宋体" panose="02010600030101010101" pitchFamily="2" charset="-122"/>
                <a:ea typeface="宋体" panose="02010600030101010101" pitchFamily="2" charset="-122"/>
                <a:cs typeface="宋体" panose="02010600030101010101" pitchFamily="2" charset="-122"/>
              </a:rPr>
              <a:t>]刘根良. 从"合纵连横"到"远交近攻"──评战国中期秦国的军事与外交[J]. 江西社会科学, 1995(10):4.</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8</a:t>
            </a:r>
            <a:r>
              <a:rPr lang="zh-CN" altLang="en-US" sz="2000">
                <a:latin typeface="宋体" panose="02010600030101010101" pitchFamily="2" charset="-122"/>
                <a:ea typeface="宋体" panose="02010600030101010101" pitchFamily="2" charset="-122"/>
                <a:cs typeface="宋体" panose="02010600030101010101" pitchFamily="2" charset="-122"/>
              </a:rPr>
              <a:t>]傅海燕. 苏秦、张仪与合纵连横[J]. 前线, 2019(8):3.</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9</a:t>
            </a:r>
            <a:r>
              <a:rPr lang="zh-CN" altLang="en-US" sz="2000">
                <a:latin typeface="宋体" panose="02010600030101010101" pitchFamily="2" charset="-122"/>
                <a:ea typeface="宋体" panose="02010600030101010101" pitchFamily="2" charset="-122"/>
                <a:cs typeface="宋体" panose="02010600030101010101" pitchFamily="2" charset="-122"/>
              </a:rPr>
              <a:t>]潘玉. 张仪连横政策的指导思想及其在秦的成功实行[J]. 开封教育学院学报, 2019, 39(8):2.</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[1</a:t>
            </a:r>
            <a:r>
              <a:rPr lang="en-US" altLang="zh-CN" sz="2000">
                <a:latin typeface="宋体" panose="02010600030101010101" pitchFamily="2" charset="-122"/>
                <a:ea typeface="宋体" panose="02010600030101010101" pitchFamily="2" charset="-122"/>
                <a:cs typeface="宋体" panose="02010600030101010101" pitchFamily="2" charset="-122"/>
              </a:rPr>
              <a:t>0</a:t>
            </a:r>
            <a:r>
              <a:rPr lang="zh-CN" altLang="en-US" sz="2000">
                <a:latin typeface="宋体" panose="02010600030101010101" pitchFamily="2" charset="-122"/>
                <a:ea typeface="宋体" panose="02010600030101010101" pitchFamily="2" charset="-122"/>
                <a:cs typeface="宋体" panose="02010600030101010101" pitchFamily="2" charset="-122"/>
              </a:rPr>
              <a:t>]苗润莲, 曾华东. 论战国纵横家产生的历史契机[J]. 山西师大学报：社会科学版, 2005, 32(3):3.</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a:t>
            </a:r>
            <a:r>
              <a:rPr lang="en-US" altLang="zh-CN" sz="2000">
                <a:latin typeface="宋体" panose="02010600030101010101" pitchFamily="2" charset="-122"/>
                <a:ea typeface="宋体" panose="02010600030101010101" pitchFamily="2" charset="-122"/>
                <a:cs typeface="宋体" panose="02010600030101010101" pitchFamily="2" charset="-122"/>
              </a:rPr>
              <a:t>1</a:t>
            </a:r>
            <a:r>
              <a:rPr lang="zh-CN" altLang="en-US" sz="2000">
                <a:latin typeface="宋体" panose="02010600030101010101" pitchFamily="2" charset="-122"/>
                <a:ea typeface="宋体" panose="02010600030101010101" pitchFamily="2" charset="-122"/>
                <a:cs typeface="宋体" panose="02010600030101010101" pitchFamily="2" charset="-122"/>
              </a:rPr>
              <a:t>1]王保国. 战国时期秦国统一策略的演变[J]. 淮阴师范学院学报(哲学社会科学版), 2006, 28(4):525-529.</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67" name="图片 66"/>
          <p:cNvPicPr>
            <a:picLocks noChangeAspect="1"/>
          </p:cNvPicPr>
          <p:nvPr/>
        </p:nvPicPr>
        <p:blipFill>
          <a:blip r:embed="rId3">
            <a:grayscl/>
          </a:blip>
          <a:srcRect l="12765" b="22482"/>
          <a:stretch>
            <a:fillRect/>
          </a:stretch>
        </p:blipFill>
        <p:spPr>
          <a:xfrm rot="420837" flipH="1">
            <a:off x="6845658" y="694644"/>
            <a:ext cx="5681227" cy="6534677"/>
          </a:xfrm>
          <a:custGeom>
            <a:avLst/>
            <a:gdLst>
              <a:gd name="connsiteX0" fmla="*/ 5681227 w 5681227"/>
              <a:gd name="connsiteY0" fmla="*/ 0 h 6534677"/>
              <a:gd name="connsiteX1" fmla="*/ 717977 w 5681227"/>
              <a:gd name="connsiteY1" fmla="*/ 0 h 6534677"/>
              <a:gd name="connsiteX2" fmla="*/ 0 w 5681227"/>
              <a:gd name="connsiteY2" fmla="*/ 5835706 h 6534677"/>
              <a:gd name="connsiteX3" fmla="*/ 5681226 w 5681227"/>
              <a:gd name="connsiteY3" fmla="*/ 6534677 h 6534677"/>
            </a:gdLst>
            <a:ahLst/>
            <a:cxnLst>
              <a:cxn ang="0">
                <a:pos x="connsiteX0" y="connsiteY0"/>
              </a:cxn>
              <a:cxn ang="0">
                <a:pos x="connsiteX1" y="connsiteY1"/>
              </a:cxn>
              <a:cxn ang="0">
                <a:pos x="connsiteX2" y="connsiteY2"/>
              </a:cxn>
              <a:cxn ang="0">
                <a:pos x="connsiteX3" y="connsiteY3"/>
              </a:cxn>
            </a:cxnLst>
            <a:rect l="l" t="t" r="r" b="b"/>
            <a:pathLst>
              <a:path w="5681227" h="6534677">
                <a:moveTo>
                  <a:pt x="5681227" y="0"/>
                </a:moveTo>
                <a:lnTo>
                  <a:pt x="717977" y="0"/>
                </a:lnTo>
                <a:lnTo>
                  <a:pt x="0" y="5835706"/>
                </a:lnTo>
                <a:lnTo>
                  <a:pt x="5681226" y="6534677"/>
                </a:lnTo>
                <a:close/>
              </a:path>
            </a:pathLst>
          </a:custGeom>
          <a:effectLst>
            <a:softEdge rad="0"/>
          </a:effectLst>
        </p:spPr>
      </p:pic>
      <p:pic>
        <p:nvPicPr>
          <p:cNvPr id="5963" name="图片 5962"/>
          <p:cNvPicPr>
            <a:picLocks noChangeAspect="1"/>
          </p:cNvPicPr>
          <p:nvPr/>
        </p:nvPicPr>
        <p:blipFill>
          <a:blip r:embed="rId3"/>
          <a:stretch>
            <a:fillRect/>
          </a:stretch>
        </p:blipFill>
        <p:spPr>
          <a:xfrm rot="11652171" flipV="1">
            <a:off x="9064337" y="2863970"/>
            <a:ext cx="3160188" cy="4090596"/>
          </a:xfrm>
          <a:prstGeom prst="rect">
            <a:avLst/>
          </a:prstGeom>
        </p:spPr>
      </p:pic>
      <p:pic>
        <p:nvPicPr>
          <p:cNvPr id="5964" name="图片 5963"/>
          <p:cNvPicPr>
            <a:picLocks noChangeAspect="1"/>
          </p:cNvPicPr>
          <p:nvPr/>
        </p:nvPicPr>
        <p:blipFill>
          <a:blip r:embed="rId4"/>
          <a:stretch>
            <a:fillRect/>
          </a:stretch>
        </p:blipFill>
        <p:spPr>
          <a:xfrm>
            <a:off x="149225" y="1575998"/>
            <a:ext cx="208048" cy="869944"/>
          </a:xfrm>
          <a:prstGeom prst="rect">
            <a:avLst/>
          </a:prstGeom>
        </p:spPr>
      </p:pic>
      <p:pic>
        <p:nvPicPr>
          <p:cNvPr id="5965" name="图片 5964"/>
          <p:cNvPicPr>
            <a:picLocks noChangeAspect="1"/>
          </p:cNvPicPr>
          <p:nvPr/>
        </p:nvPicPr>
        <p:blipFill>
          <a:blip r:embed="rId5"/>
          <a:stretch>
            <a:fillRect/>
          </a:stretch>
        </p:blipFill>
        <p:spPr>
          <a:xfrm rot="5400000">
            <a:off x="-798911" y="-1161102"/>
            <a:ext cx="3561721" cy="3652536"/>
          </a:xfrm>
          <a:prstGeom prst="rect">
            <a:avLst/>
          </a:prstGeom>
        </p:spPr>
      </p:pic>
      <p:sp>
        <p:nvSpPr>
          <p:cNvPr id="5968" name="椭圆 5967"/>
          <p:cNvSpPr/>
          <p:nvPr/>
        </p:nvSpPr>
        <p:spPr>
          <a:xfrm>
            <a:off x="7939144" y="2345167"/>
            <a:ext cx="311971" cy="2689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9" name="椭圆 5968"/>
          <p:cNvSpPr/>
          <p:nvPr/>
        </p:nvSpPr>
        <p:spPr>
          <a:xfrm>
            <a:off x="9348351" y="2360671"/>
            <a:ext cx="225374" cy="178133"/>
          </a:xfrm>
          <a:custGeom>
            <a:avLst/>
            <a:gdLst>
              <a:gd name="connsiteX0" fmla="*/ 0 w 225329"/>
              <a:gd name="connsiteY0" fmla="*/ 67551 h 135102"/>
              <a:gd name="connsiteX1" fmla="*/ 112665 w 225329"/>
              <a:gd name="connsiteY1" fmla="*/ 0 h 135102"/>
              <a:gd name="connsiteX2" fmla="*/ 225330 w 225329"/>
              <a:gd name="connsiteY2" fmla="*/ 67551 h 135102"/>
              <a:gd name="connsiteX3" fmla="*/ 112665 w 225329"/>
              <a:gd name="connsiteY3" fmla="*/ 135102 h 135102"/>
              <a:gd name="connsiteX4" fmla="*/ 0 w 225329"/>
              <a:gd name="connsiteY4" fmla="*/ 67551 h 135102"/>
              <a:gd name="connsiteX0-1" fmla="*/ 44 w 225374"/>
              <a:gd name="connsiteY0-2" fmla="*/ 110582 h 178133"/>
              <a:gd name="connsiteX1-3" fmla="*/ 123466 w 225374"/>
              <a:gd name="connsiteY1-4" fmla="*/ 0 h 178133"/>
              <a:gd name="connsiteX2-5" fmla="*/ 225374 w 225374"/>
              <a:gd name="connsiteY2-6" fmla="*/ 110582 h 178133"/>
              <a:gd name="connsiteX3-7" fmla="*/ 112709 w 225374"/>
              <a:gd name="connsiteY3-8" fmla="*/ 178133 h 178133"/>
              <a:gd name="connsiteX4-9" fmla="*/ 44 w 225374"/>
              <a:gd name="connsiteY4-10" fmla="*/ 110582 h 178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374" h="178133">
                <a:moveTo>
                  <a:pt x="44" y="110582"/>
                </a:moveTo>
                <a:cubicBezTo>
                  <a:pt x="1837" y="80893"/>
                  <a:pt x="61243" y="0"/>
                  <a:pt x="123466" y="0"/>
                </a:cubicBezTo>
                <a:cubicBezTo>
                  <a:pt x="185689" y="0"/>
                  <a:pt x="225374" y="73275"/>
                  <a:pt x="225374" y="110582"/>
                </a:cubicBezTo>
                <a:cubicBezTo>
                  <a:pt x="225374" y="147889"/>
                  <a:pt x="174932" y="178133"/>
                  <a:pt x="112709" y="178133"/>
                </a:cubicBezTo>
                <a:cubicBezTo>
                  <a:pt x="50486" y="178133"/>
                  <a:pt x="-1749" y="140271"/>
                  <a:pt x="44" y="1105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0" name="椭圆 5969"/>
          <p:cNvSpPr/>
          <p:nvPr/>
        </p:nvSpPr>
        <p:spPr>
          <a:xfrm>
            <a:off x="7551867" y="3318141"/>
            <a:ext cx="64547" cy="159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1" name="椭圆 5970"/>
          <p:cNvSpPr/>
          <p:nvPr/>
        </p:nvSpPr>
        <p:spPr>
          <a:xfrm>
            <a:off x="9660367" y="496303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2" name="椭圆 5971"/>
          <p:cNvSpPr/>
          <p:nvPr/>
        </p:nvSpPr>
        <p:spPr>
          <a:xfrm>
            <a:off x="5475642" y="4832781"/>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3" name="椭圆 5972"/>
          <p:cNvSpPr/>
          <p:nvPr/>
        </p:nvSpPr>
        <p:spPr>
          <a:xfrm>
            <a:off x="5787614" y="228321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4" name="椭圆 5973"/>
          <p:cNvSpPr/>
          <p:nvPr/>
        </p:nvSpPr>
        <p:spPr>
          <a:xfrm>
            <a:off x="8498541" y="1521576"/>
            <a:ext cx="112269" cy="1936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5" name="椭圆 5974"/>
          <p:cNvSpPr/>
          <p:nvPr/>
        </p:nvSpPr>
        <p:spPr>
          <a:xfrm>
            <a:off x="8810513" y="374625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6" name="椭圆 5975"/>
          <p:cNvSpPr/>
          <p:nvPr/>
        </p:nvSpPr>
        <p:spPr>
          <a:xfrm>
            <a:off x="11360075" y="484353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7" name="椭圆 5976"/>
          <p:cNvSpPr/>
          <p:nvPr/>
        </p:nvSpPr>
        <p:spPr>
          <a:xfrm>
            <a:off x="9821732" y="6026879"/>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8" name="椭圆 5977"/>
          <p:cNvSpPr/>
          <p:nvPr/>
        </p:nvSpPr>
        <p:spPr>
          <a:xfrm>
            <a:off x="10143465" y="3476354"/>
            <a:ext cx="151606" cy="144329"/>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1148 w 165968"/>
              <a:gd name="connsiteY0-2" fmla="*/ 60242 h 141999"/>
              <a:gd name="connsiteX1-3" fmla="*/ 81831 w 165968"/>
              <a:gd name="connsiteY1-4" fmla="*/ 0 h 141999"/>
              <a:gd name="connsiteX2-5" fmla="*/ 162514 w 165968"/>
              <a:gd name="connsiteY2-6" fmla="*/ 60242 h 141999"/>
              <a:gd name="connsiteX3-7" fmla="*/ 135619 w 165968"/>
              <a:gd name="connsiteY3-8" fmla="*/ 141999 h 141999"/>
              <a:gd name="connsiteX4-9" fmla="*/ 1148 w 165968"/>
              <a:gd name="connsiteY4-10" fmla="*/ 60242 h 141999"/>
              <a:gd name="connsiteX0-11" fmla="*/ 997 w 151606"/>
              <a:gd name="connsiteY0-12" fmla="*/ 104235 h 144329"/>
              <a:gd name="connsiteX1-13" fmla="*/ 70923 w 151606"/>
              <a:gd name="connsiteY1-14" fmla="*/ 963 h 144329"/>
              <a:gd name="connsiteX2-15" fmla="*/ 151606 w 151606"/>
              <a:gd name="connsiteY2-16" fmla="*/ 61205 h 144329"/>
              <a:gd name="connsiteX3-17" fmla="*/ 124711 w 151606"/>
              <a:gd name="connsiteY3-18" fmla="*/ 142962 h 144329"/>
              <a:gd name="connsiteX4-19" fmla="*/ 997 w 151606"/>
              <a:gd name="connsiteY4-20" fmla="*/ 104235 h 1443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1606" h="144329">
                <a:moveTo>
                  <a:pt x="997" y="104235"/>
                </a:moveTo>
                <a:cubicBezTo>
                  <a:pt x="-7968" y="80569"/>
                  <a:pt x="45822" y="8135"/>
                  <a:pt x="70923" y="963"/>
                </a:cubicBezTo>
                <a:cubicBezTo>
                  <a:pt x="96024" y="-6209"/>
                  <a:pt x="151606" y="27934"/>
                  <a:pt x="151606" y="61205"/>
                </a:cubicBezTo>
                <a:cubicBezTo>
                  <a:pt x="151606" y="94476"/>
                  <a:pt x="149812" y="135790"/>
                  <a:pt x="124711" y="142962"/>
                </a:cubicBezTo>
                <a:cubicBezTo>
                  <a:pt x="99610" y="150134"/>
                  <a:pt x="9962" y="127901"/>
                  <a:pt x="997" y="104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9" name="椭圆 5978"/>
          <p:cNvSpPr/>
          <p:nvPr/>
        </p:nvSpPr>
        <p:spPr>
          <a:xfrm>
            <a:off x="5066852" y="192821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0" name="椭圆 5979"/>
          <p:cNvSpPr/>
          <p:nvPr/>
        </p:nvSpPr>
        <p:spPr>
          <a:xfrm>
            <a:off x="3528509" y="3111557"/>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1" name="椭圆 5980"/>
          <p:cNvSpPr/>
          <p:nvPr/>
        </p:nvSpPr>
        <p:spPr>
          <a:xfrm>
            <a:off x="3840481" y="56199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2" name="椭圆 5981"/>
          <p:cNvSpPr/>
          <p:nvPr/>
        </p:nvSpPr>
        <p:spPr>
          <a:xfrm>
            <a:off x="2646381" y="276731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3" name="椭圆 5982"/>
          <p:cNvSpPr/>
          <p:nvPr/>
        </p:nvSpPr>
        <p:spPr>
          <a:xfrm>
            <a:off x="1108038" y="3950654"/>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4" name="椭圆 5983"/>
          <p:cNvSpPr/>
          <p:nvPr/>
        </p:nvSpPr>
        <p:spPr>
          <a:xfrm>
            <a:off x="1420010" y="1401092"/>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5" name="椭圆 5984"/>
          <p:cNvSpPr/>
          <p:nvPr/>
        </p:nvSpPr>
        <p:spPr>
          <a:xfrm>
            <a:off x="7863840" y="541369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6" name="椭圆 5985"/>
          <p:cNvSpPr/>
          <p:nvPr/>
        </p:nvSpPr>
        <p:spPr>
          <a:xfrm>
            <a:off x="6325497" y="6597035"/>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7" name="椭圆 5986"/>
          <p:cNvSpPr/>
          <p:nvPr/>
        </p:nvSpPr>
        <p:spPr>
          <a:xfrm>
            <a:off x="6637469" y="4047473"/>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8" name="椭圆 5987"/>
          <p:cNvSpPr/>
          <p:nvPr/>
        </p:nvSpPr>
        <p:spPr>
          <a:xfrm>
            <a:off x="6992470" y="197124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9" name="椭圆 5988"/>
          <p:cNvSpPr/>
          <p:nvPr/>
        </p:nvSpPr>
        <p:spPr>
          <a:xfrm>
            <a:off x="5454082" y="3154521"/>
            <a:ext cx="182926" cy="163620"/>
          </a:xfrm>
          <a:custGeom>
            <a:avLst/>
            <a:gdLst>
              <a:gd name="connsiteX0" fmla="*/ 0 w 161365"/>
              <a:gd name="connsiteY0" fmla="*/ 60242 h 120484"/>
              <a:gd name="connsiteX1" fmla="*/ 80683 w 161365"/>
              <a:gd name="connsiteY1" fmla="*/ 0 h 120484"/>
              <a:gd name="connsiteX2" fmla="*/ 161366 w 161365"/>
              <a:gd name="connsiteY2" fmla="*/ 60242 h 120484"/>
              <a:gd name="connsiteX3" fmla="*/ 80683 w 161365"/>
              <a:gd name="connsiteY3" fmla="*/ 120484 h 120484"/>
              <a:gd name="connsiteX4" fmla="*/ 0 w 161365"/>
              <a:gd name="connsiteY4" fmla="*/ 60242 h 120484"/>
              <a:gd name="connsiteX0-1" fmla="*/ 0 w 182881"/>
              <a:gd name="connsiteY0-2" fmla="*/ 60321 h 120685"/>
              <a:gd name="connsiteX1-3" fmla="*/ 80683 w 182881"/>
              <a:gd name="connsiteY1-4" fmla="*/ 79 h 120685"/>
              <a:gd name="connsiteX2-5" fmla="*/ 182881 w 182881"/>
              <a:gd name="connsiteY2-6" fmla="*/ 71079 h 120685"/>
              <a:gd name="connsiteX3-7" fmla="*/ 80683 w 182881"/>
              <a:gd name="connsiteY3-8" fmla="*/ 120563 h 120685"/>
              <a:gd name="connsiteX4-9" fmla="*/ 0 w 182881"/>
              <a:gd name="connsiteY4-10" fmla="*/ 60321 h 120685"/>
              <a:gd name="connsiteX0-11" fmla="*/ 45 w 182926"/>
              <a:gd name="connsiteY0-12" fmla="*/ 60309 h 163620"/>
              <a:gd name="connsiteX1-13" fmla="*/ 80728 w 182926"/>
              <a:gd name="connsiteY1-14" fmla="*/ 67 h 163620"/>
              <a:gd name="connsiteX2-15" fmla="*/ 182926 w 182926"/>
              <a:gd name="connsiteY2-16" fmla="*/ 71067 h 163620"/>
              <a:gd name="connsiteX3-17" fmla="*/ 91485 w 182926"/>
              <a:gd name="connsiteY3-18" fmla="*/ 163582 h 163620"/>
              <a:gd name="connsiteX4-19" fmla="*/ 45 w 182926"/>
              <a:gd name="connsiteY4-20" fmla="*/ 60309 h 1636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26" h="163620">
                <a:moveTo>
                  <a:pt x="45" y="60309"/>
                </a:moveTo>
                <a:cubicBezTo>
                  <a:pt x="-1748" y="33057"/>
                  <a:pt x="50248" y="-1726"/>
                  <a:pt x="80728" y="67"/>
                </a:cubicBezTo>
                <a:cubicBezTo>
                  <a:pt x="111208" y="1860"/>
                  <a:pt x="182926" y="37796"/>
                  <a:pt x="182926" y="71067"/>
                </a:cubicBezTo>
                <a:cubicBezTo>
                  <a:pt x="182926" y="104338"/>
                  <a:pt x="121965" y="165375"/>
                  <a:pt x="91485" y="163582"/>
                </a:cubicBezTo>
                <a:cubicBezTo>
                  <a:pt x="61005" y="161789"/>
                  <a:pt x="1838" y="87562"/>
                  <a:pt x="45" y="6030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0" name="椭圆 5989"/>
          <p:cNvSpPr/>
          <p:nvPr/>
        </p:nvSpPr>
        <p:spPr>
          <a:xfrm>
            <a:off x="5766099" y="605026"/>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6" name="椭圆 6005"/>
          <p:cNvSpPr/>
          <p:nvPr/>
        </p:nvSpPr>
        <p:spPr>
          <a:xfrm>
            <a:off x="6992470" y="4081400"/>
            <a:ext cx="161365" cy="120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26" name="图片 6025"/>
          <p:cNvPicPr>
            <a:picLocks noChangeAspect="1"/>
          </p:cNvPicPr>
          <p:nvPr/>
        </p:nvPicPr>
        <p:blipFill>
          <a:blip r:embed="rId3"/>
          <a:stretch>
            <a:fillRect/>
          </a:stretch>
        </p:blipFill>
        <p:spPr>
          <a:xfrm rot="18000000" flipH="1" flipV="1">
            <a:off x="891825" y="-11467"/>
            <a:ext cx="1719909" cy="2226277"/>
          </a:xfrm>
          <a:prstGeom prst="rect">
            <a:avLst/>
          </a:prstGeom>
        </p:spPr>
      </p:pic>
      <p:sp>
        <p:nvSpPr>
          <p:cNvPr id="5" name="文本框 4"/>
          <p:cNvSpPr txBox="1"/>
          <p:nvPr/>
        </p:nvSpPr>
        <p:spPr>
          <a:xfrm>
            <a:off x="307975" y="3338830"/>
            <a:ext cx="6602095" cy="1198880"/>
          </a:xfrm>
          <a:prstGeom prst="rect">
            <a:avLst/>
          </a:prstGeom>
          <a:noFill/>
        </p:spPr>
        <p:txBody>
          <a:bodyPr wrap="square" rtlCol="0">
            <a:spAutoFit/>
          </a:bodyPr>
          <a:p>
            <a:r>
              <a:rPr lang="en-US" altLang="zh-CN" sz="7200" b="1">
                <a:solidFill>
                  <a:schemeClr val="bg2">
                    <a:lumMod val="50000"/>
                  </a:schemeClr>
                </a:solidFill>
                <a:latin typeface="Times New Roman" panose="02020603050405020304" charset="0"/>
                <a:cs typeface="Times New Roman" panose="02020603050405020304" charset="0"/>
              </a:rPr>
              <a:t>THANK  YOU!</a:t>
            </a:r>
            <a:r>
              <a:rPr lang="en-US" altLang="zh-CN" sz="5400" b="1">
                <a:solidFill>
                  <a:schemeClr val="bg2">
                    <a:lumMod val="50000"/>
                  </a:schemeClr>
                </a:solidFill>
                <a:latin typeface="Times New Roman" panose="02020603050405020304" charset="0"/>
                <a:cs typeface="Times New Roman" panose="02020603050405020304" charset="0"/>
              </a:rPr>
              <a:t> </a:t>
            </a:r>
            <a:endParaRPr lang="en-US" altLang="zh-CN" sz="5400" b="1">
              <a:solidFill>
                <a:schemeClr val="bg2">
                  <a:lumMod val="50000"/>
                </a:schemeClr>
              </a:solidFill>
              <a:latin typeface="Times New Roman" panose="02020603050405020304" charset="0"/>
              <a:cs typeface="Times New Roman" panose="02020603050405020304" charset="0"/>
            </a:endParaRPr>
          </a:p>
        </p:txBody>
      </p:sp>
      <p:sp>
        <p:nvSpPr>
          <p:cNvPr id="7" name="文本框 6"/>
          <p:cNvSpPr txBox="1"/>
          <p:nvPr/>
        </p:nvSpPr>
        <p:spPr>
          <a:xfrm>
            <a:off x="2882900" y="2129790"/>
            <a:ext cx="2716530" cy="2030095"/>
          </a:xfrm>
          <a:prstGeom prst="rect">
            <a:avLst/>
          </a:prstGeom>
          <a:noFill/>
        </p:spPr>
        <p:txBody>
          <a:bodyPr wrap="square" rtlCol="0">
            <a:spAutoFit/>
          </a:bodyPr>
          <a:p>
            <a:endParaRPr lang="en-US" altLang="zh-CN" sz="7200" b="1">
              <a:solidFill>
                <a:schemeClr val="bg2">
                  <a:lumMod val="50000"/>
                </a:schemeClr>
              </a:solidFill>
              <a:latin typeface="Times New Roman" panose="02020603050405020304" charset="0"/>
              <a:cs typeface="Times New Roman" panose="02020603050405020304" charset="0"/>
            </a:endParaRPr>
          </a:p>
          <a:p>
            <a:endParaRPr lang="en-US" altLang="zh-CN" sz="5400" b="1">
              <a:solidFill>
                <a:schemeClr val="bg2">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6593448" y="843598"/>
            <a:ext cx="208048" cy="869944"/>
          </a:xfrm>
          <a:prstGeom prst="rect">
            <a:avLst/>
          </a:prstGeom>
        </p:spPr>
      </p:pic>
      <p:pic>
        <p:nvPicPr>
          <p:cNvPr id="20" name="图片 19"/>
          <p:cNvPicPr>
            <a:picLocks noChangeAspect="1"/>
          </p:cNvPicPr>
          <p:nvPr/>
        </p:nvPicPr>
        <p:blipFill>
          <a:blip r:embed="rId3"/>
          <a:stretch>
            <a:fillRect/>
          </a:stretch>
        </p:blipFill>
        <p:spPr>
          <a:xfrm flipH="1">
            <a:off x="4178982" y="928052"/>
            <a:ext cx="208048" cy="869944"/>
          </a:xfrm>
          <a:prstGeom prst="rect">
            <a:avLst/>
          </a:prstGeom>
        </p:spPr>
      </p:pic>
      <p:pic>
        <p:nvPicPr>
          <p:cNvPr id="56" name="图片 55"/>
          <p:cNvPicPr>
            <a:picLocks noChangeAspect="1"/>
          </p:cNvPicPr>
          <p:nvPr/>
        </p:nvPicPr>
        <p:blipFill>
          <a:blip r:embed="rId4">
            <a:grayscl/>
          </a:blip>
          <a:srcRect l="756"/>
          <a:stretch>
            <a:fillRect/>
          </a:stretch>
        </p:blipFill>
        <p:spPr>
          <a:xfrm rot="11600511" flipH="1" flipV="1">
            <a:off x="-829816" y="-59101"/>
            <a:ext cx="4933559" cy="6434701"/>
          </a:xfrm>
          <a:custGeom>
            <a:avLst/>
            <a:gdLst>
              <a:gd name="connsiteX0" fmla="*/ 0 w 4933559"/>
              <a:gd name="connsiteY0" fmla="*/ 556523 h 6434701"/>
              <a:gd name="connsiteX1" fmla="*/ 2346599 w 4933559"/>
              <a:gd name="connsiteY1" fmla="*/ 0 h 6434701"/>
              <a:gd name="connsiteX2" fmla="*/ 4779454 w 4933559"/>
              <a:gd name="connsiteY2" fmla="*/ 0 h 6434701"/>
              <a:gd name="connsiteX3" fmla="*/ 4933559 w 4933559"/>
              <a:gd name="connsiteY3" fmla="*/ 649788 h 6434701"/>
              <a:gd name="connsiteX4" fmla="*/ 4933559 w 4933559"/>
              <a:gd name="connsiteY4" fmla="*/ 6434701 h 6434701"/>
              <a:gd name="connsiteX5" fmla="*/ 1394077 w 4933559"/>
              <a:gd name="connsiteY5" fmla="*/ 6434701 h 643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3559" h="6434701">
                <a:moveTo>
                  <a:pt x="0" y="556523"/>
                </a:moveTo>
                <a:lnTo>
                  <a:pt x="2346599" y="0"/>
                </a:lnTo>
                <a:lnTo>
                  <a:pt x="4779454" y="0"/>
                </a:lnTo>
                <a:lnTo>
                  <a:pt x="4933559" y="649788"/>
                </a:lnTo>
                <a:lnTo>
                  <a:pt x="4933559" y="6434701"/>
                </a:lnTo>
                <a:lnTo>
                  <a:pt x="1394077" y="6434701"/>
                </a:lnTo>
                <a:close/>
              </a:path>
            </a:pathLst>
          </a:custGeom>
          <a:effectLst>
            <a:softEdge rad="0"/>
          </a:effectLst>
        </p:spPr>
      </p:pic>
      <p:grpSp>
        <p:nvGrpSpPr>
          <p:cNvPr id="38" name="组合 37"/>
          <p:cNvGrpSpPr/>
          <p:nvPr/>
        </p:nvGrpSpPr>
        <p:grpSpPr>
          <a:xfrm rot="5400000">
            <a:off x="6276975" y="1017270"/>
            <a:ext cx="1172210" cy="6346825"/>
            <a:chOff x="7210222" y="3140035"/>
            <a:chExt cx="1770664" cy="3272488"/>
          </a:xfrm>
        </p:grpSpPr>
        <p:sp>
          <p:nvSpPr>
            <p:cNvPr id="39" name="矩形 38"/>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rot="5400000">
            <a:off x="5865495" y="73660"/>
            <a:ext cx="819150" cy="5170805"/>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rot="5400000">
            <a:off x="6890385" y="1971040"/>
            <a:ext cx="1480185" cy="7881620"/>
            <a:chOff x="7210222" y="3140035"/>
            <a:chExt cx="1770664" cy="3272488"/>
          </a:xfrm>
        </p:grpSpPr>
        <p:sp>
          <p:nvSpPr>
            <p:cNvPr id="48" name="矩形 47"/>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5" name="图片 54"/>
          <p:cNvPicPr>
            <a:picLocks noChangeAspect="1"/>
          </p:cNvPicPr>
          <p:nvPr/>
        </p:nvPicPr>
        <p:blipFill>
          <a:blip r:embed="rId4"/>
          <a:stretch>
            <a:fillRect/>
          </a:stretch>
        </p:blipFill>
        <p:spPr>
          <a:xfrm rot="10800000" flipV="1">
            <a:off x="10299077" y="4202032"/>
            <a:ext cx="1892923" cy="2450228"/>
          </a:xfrm>
          <a:prstGeom prst="rect">
            <a:avLst/>
          </a:prstGeom>
        </p:spPr>
      </p:pic>
      <p:sp>
        <p:nvSpPr>
          <p:cNvPr id="28" name="文本框 27"/>
          <p:cNvSpPr txBox="1"/>
          <p:nvPr/>
        </p:nvSpPr>
        <p:spPr>
          <a:xfrm>
            <a:off x="4387215" y="967740"/>
            <a:ext cx="2414270" cy="829945"/>
          </a:xfrm>
          <a:prstGeom prst="rect">
            <a:avLst/>
          </a:prstGeom>
          <a:noFill/>
        </p:spPr>
        <p:txBody>
          <a:bodyPr wrap="square" rtlCol="0">
            <a:spAutoFit/>
          </a:bodyPr>
          <a:p>
            <a:r>
              <a:rPr lang="en-US" altLang="zh-CN" sz="4800">
                <a:latin typeface="HGYT2_CNKI" panose="02000500000000000000" charset="-122"/>
                <a:ea typeface="HGYT2_CNKI" panose="02000500000000000000" charset="-122"/>
              </a:rPr>
              <a:t>Content</a:t>
            </a:r>
            <a:endParaRPr lang="en-US" altLang="zh-CN" sz="4800">
              <a:latin typeface="HGYT2_CNKI" panose="02000500000000000000" charset="-122"/>
              <a:ea typeface="HGYT2_CNKI" panose="02000500000000000000" charset="-122"/>
            </a:endParaRPr>
          </a:p>
        </p:txBody>
      </p:sp>
      <p:sp>
        <p:nvSpPr>
          <p:cNvPr id="29" name="文本框 28"/>
          <p:cNvSpPr txBox="1"/>
          <p:nvPr/>
        </p:nvSpPr>
        <p:spPr>
          <a:xfrm>
            <a:off x="3689985" y="2424430"/>
            <a:ext cx="4375785" cy="645160"/>
          </a:xfrm>
          <a:prstGeom prst="rect">
            <a:avLst/>
          </a:prstGeom>
          <a:noFill/>
        </p:spPr>
        <p:txBody>
          <a:bodyPr wrap="square" rtlCol="0">
            <a:spAutoFit/>
          </a:bodyPr>
          <a:p>
            <a:r>
              <a:rPr lang="en-US" altLang="zh-CN" sz="3600" b="1">
                <a:solidFill>
                  <a:schemeClr val="bg2">
                    <a:lumMod val="50000"/>
                  </a:schemeClr>
                </a:solidFill>
                <a:latin typeface="Times New Roman" panose="02020603050405020304" charset="0"/>
                <a:cs typeface="Times New Roman" panose="02020603050405020304" charset="0"/>
              </a:rPr>
              <a:t>What Is Sincization？</a:t>
            </a:r>
            <a:endParaRPr lang="en-US" altLang="zh-CN" sz="3600" b="1">
              <a:solidFill>
                <a:schemeClr val="bg2">
                  <a:lumMod val="50000"/>
                </a:schemeClr>
              </a:solidFill>
              <a:latin typeface="Times New Roman" panose="02020603050405020304" charset="0"/>
              <a:cs typeface="Times New Roman" panose="02020603050405020304" charset="0"/>
            </a:endParaRPr>
          </a:p>
        </p:txBody>
      </p:sp>
      <p:sp>
        <p:nvSpPr>
          <p:cNvPr id="30" name="文本框 29"/>
          <p:cNvSpPr txBox="1"/>
          <p:nvPr/>
        </p:nvSpPr>
        <p:spPr>
          <a:xfrm>
            <a:off x="3689985" y="3521075"/>
            <a:ext cx="5828030" cy="1198880"/>
          </a:xfrm>
          <a:prstGeom prst="rect">
            <a:avLst/>
          </a:prstGeom>
          <a:noFill/>
        </p:spPr>
        <p:txBody>
          <a:bodyPr wrap="square" rtlCol="0">
            <a:spAutoFit/>
          </a:bodyPr>
          <a:p>
            <a:r>
              <a:rPr lang="en-US" altLang="zh-CN" sz="3600" b="1">
                <a:solidFill>
                  <a:schemeClr val="bg2">
                    <a:lumMod val="50000"/>
                  </a:schemeClr>
                </a:solidFill>
                <a:latin typeface="Times New Roman" panose="02020603050405020304" charset="0"/>
                <a:cs typeface="Times New Roman" panose="02020603050405020304" charset="0"/>
              </a:rPr>
              <a:t>Taking the TV Drama</a:t>
            </a:r>
            <a:r>
              <a:rPr lang="en-US" altLang="zh-CN" sz="3600" b="1" i="1">
                <a:solidFill>
                  <a:schemeClr val="bg2">
                    <a:lumMod val="50000"/>
                  </a:schemeClr>
                </a:solidFill>
                <a:latin typeface="Times New Roman" panose="02020603050405020304" charset="0"/>
                <a:cs typeface="Times New Roman" panose="02020603050405020304" charset="0"/>
              </a:rPr>
              <a:t> The  Qin Empire</a:t>
            </a:r>
            <a:r>
              <a:rPr lang="en-US" altLang="zh-CN" sz="3600" b="1">
                <a:solidFill>
                  <a:schemeClr val="bg2">
                    <a:lumMod val="50000"/>
                  </a:schemeClr>
                </a:solidFill>
                <a:latin typeface="Times New Roman" panose="02020603050405020304" charset="0"/>
                <a:cs typeface="Times New Roman" panose="02020603050405020304" charset="0"/>
              </a:rPr>
              <a:t> as an Example.</a:t>
            </a:r>
            <a:endParaRPr lang="en-US" altLang="zh-CN" sz="3600" b="1">
              <a:solidFill>
                <a:schemeClr val="bg2">
                  <a:lumMod val="50000"/>
                </a:schemeClr>
              </a:solidFill>
              <a:latin typeface="Times New Roman" panose="02020603050405020304" charset="0"/>
              <a:cs typeface="Times New Roman" panose="02020603050405020304" charset="0"/>
            </a:endParaRPr>
          </a:p>
        </p:txBody>
      </p:sp>
      <p:sp>
        <p:nvSpPr>
          <p:cNvPr id="31" name="文本框 30"/>
          <p:cNvSpPr txBox="1"/>
          <p:nvPr/>
        </p:nvSpPr>
        <p:spPr>
          <a:xfrm>
            <a:off x="3689985" y="5312410"/>
            <a:ext cx="7452995" cy="1198880"/>
          </a:xfrm>
          <a:prstGeom prst="rect">
            <a:avLst/>
          </a:prstGeom>
          <a:noFill/>
        </p:spPr>
        <p:txBody>
          <a:bodyPr wrap="square" rtlCol="0">
            <a:spAutoFit/>
          </a:bodyPr>
          <a:p>
            <a:r>
              <a:rPr lang="en-US" altLang="zh-CN" sz="3600" b="1">
                <a:solidFill>
                  <a:schemeClr val="bg2">
                    <a:lumMod val="50000"/>
                  </a:schemeClr>
                </a:solidFill>
                <a:latin typeface="Times New Roman" panose="02020603050405020304" charset="0"/>
                <a:cs typeface="Times New Roman" panose="02020603050405020304" charset="0"/>
              </a:rPr>
              <a:t>The Embodiment of Politics in Classical Literature in World Politics.</a:t>
            </a:r>
            <a:endParaRPr lang="zh-CN" altLang="en-US" sz="3600" b="1">
              <a:solidFill>
                <a:schemeClr val="bg2">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rot="5810512">
            <a:off x="371182" y="-722953"/>
            <a:ext cx="4415390" cy="6051910"/>
          </a:xfrm>
          <a:prstGeom prst="rect">
            <a:avLst/>
          </a:prstGeom>
        </p:spPr>
      </p:pic>
      <p:grpSp>
        <p:nvGrpSpPr>
          <p:cNvPr id="6" name="组合 5"/>
          <p:cNvGrpSpPr/>
          <p:nvPr/>
        </p:nvGrpSpPr>
        <p:grpSpPr>
          <a:xfrm>
            <a:off x="2086777" y="881984"/>
            <a:ext cx="9072881" cy="5196840"/>
            <a:chOff x="7210222" y="3140035"/>
            <a:chExt cx="1913949" cy="4089167"/>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339397"/>
              <a:ext cx="1913949" cy="3889805"/>
            </a:xfrm>
            <a:prstGeom prst="rect">
              <a:avLst/>
            </a:pr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5"/>
          <a:stretch>
            <a:fillRect/>
          </a:stretch>
        </p:blipFill>
        <p:spPr>
          <a:xfrm rot="16200000" flipV="1">
            <a:off x="6585261" y="3643737"/>
            <a:ext cx="2801815" cy="3626711"/>
          </a:xfrm>
          <a:prstGeom prst="rect">
            <a:avLst/>
          </a:prstGeom>
        </p:spPr>
      </p:pic>
      <p:grpSp>
        <p:nvGrpSpPr>
          <p:cNvPr id="2" name="组合 1"/>
          <p:cNvGrpSpPr/>
          <p:nvPr/>
        </p:nvGrpSpPr>
        <p:grpSpPr>
          <a:xfrm>
            <a:off x="4018737" y="1038778"/>
            <a:ext cx="4423779" cy="829945"/>
            <a:chOff x="4018737" y="1038778"/>
            <a:chExt cx="4423779" cy="829945"/>
          </a:xfrm>
        </p:grpSpPr>
        <p:sp>
          <p:nvSpPr>
            <p:cNvPr id="10" name="文本框 9"/>
            <p:cNvSpPr txBox="1"/>
            <p:nvPr/>
          </p:nvSpPr>
          <p:spPr>
            <a:xfrm>
              <a:off x="4813420" y="1038778"/>
              <a:ext cx="2940366" cy="829945"/>
            </a:xfrm>
            <a:prstGeom prst="rect">
              <a:avLst/>
            </a:prstGeom>
            <a:noFill/>
          </p:spPr>
          <p:txBody>
            <a:bodyPr vert="horz" wrap="square" rtlCol="0">
              <a:spAutoFit/>
            </a:bodyPr>
            <a:lstStyle/>
            <a:p>
              <a:r>
                <a:rPr lang="en-US" altLang="zh-CN" sz="4800" dirty="0">
                  <a:latin typeface="方正行楷繁体" panose="03000509000000000000" pitchFamily="65" charset="-122"/>
                  <a:ea typeface="方正行楷繁体" panose="03000509000000000000" pitchFamily="65" charset="-122"/>
                </a:rPr>
                <a:t>Part one</a:t>
              </a:r>
              <a:endParaRPr lang="en-US" altLang="zh-CN" sz="4800" dirty="0">
                <a:latin typeface="方正行楷繁体" panose="03000509000000000000" pitchFamily="65" charset="-122"/>
                <a:ea typeface="方正行楷繁体" panose="03000509000000000000" pitchFamily="65" charset="-122"/>
              </a:endParaRPr>
            </a:p>
          </p:txBody>
        </p:sp>
        <p:cxnSp>
          <p:nvCxnSpPr>
            <p:cNvPr id="11" name="直接连接符 10"/>
            <p:cNvCxnSpPr/>
            <p:nvPr/>
          </p:nvCxnSpPr>
          <p:spPr>
            <a:xfrm flipH="1">
              <a:off x="4018737" y="1595777"/>
              <a:ext cx="688730" cy="0"/>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H="1">
              <a:off x="7753786" y="1595777"/>
              <a:ext cx="688730" cy="0"/>
            </a:xfrm>
            <a:prstGeom prst="line">
              <a:avLst/>
            </a:prstGeom>
          </p:spPr>
          <p:style>
            <a:lnRef idx="1">
              <a:schemeClr val="dk1"/>
            </a:lnRef>
            <a:fillRef idx="0">
              <a:schemeClr val="dk1"/>
            </a:fillRef>
            <a:effectRef idx="0">
              <a:schemeClr val="dk1"/>
            </a:effectRef>
            <a:fontRef idx="minor">
              <a:schemeClr val="tx1"/>
            </a:fontRef>
          </p:style>
        </p:cxnSp>
      </p:grpSp>
      <p:sp>
        <p:nvSpPr>
          <p:cNvPr id="3" name="文本框 2"/>
          <p:cNvSpPr txBox="1"/>
          <p:nvPr/>
        </p:nvSpPr>
        <p:spPr>
          <a:xfrm>
            <a:off x="2519680" y="1721485"/>
            <a:ext cx="7152640" cy="3415030"/>
          </a:xfrm>
          <a:prstGeom prst="rect">
            <a:avLst/>
          </a:prstGeom>
          <a:noFill/>
        </p:spPr>
        <p:txBody>
          <a:bodyPr wrap="square" rtlCol="0">
            <a:spAutoFit/>
          </a:bodyPr>
          <a:p>
            <a:pPr algn="just"/>
            <a:r>
              <a:rPr lang="en-US" altLang="zh-CN" sz="3600" b="1">
                <a:solidFill>
                  <a:schemeClr val="accent1">
                    <a:lumMod val="75000"/>
                  </a:schemeClr>
                </a:solidFill>
                <a:latin typeface="Times New Roman" panose="02020603050405020304" charset="0"/>
                <a:cs typeface="Times New Roman" panose="02020603050405020304" charset="0"/>
              </a:rPr>
              <a:t>Sinicization</a:t>
            </a:r>
            <a:r>
              <a:rPr lang="en-US" altLang="zh-CN" sz="3600">
                <a:solidFill>
                  <a:schemeClr val="bg2">
                    <a:lumMod val="50000"/>
                  </a:schemeClr>
                </a:solidFill>
                <a:latin typeface="Times New Roman" panose="02020603050405020304" charset="0"/>
                <a:cs typeface="Times New Roman" panose="02020603050405020304" charset="0"/>
              </a:rPr>
              <a:t> refers to the process of assimilating the language or culture of other countries or nations into Chinese language or culture. We can often see the sinicization of </a:t>
            </a:r>
            <a:r>
              <a:rPr lang="en-US" altLang="zh-CN" sz="3600">
                <a:solidFill>
                  <a:schemeClr val="bg2">
                    <a:lumMod val="50000"/>
                  </a:schemeClr>
                </a:solidFill>
                <a:latin typeface="Times New Roman" panose="02020603050405020304" charset="0"/>
                <a:cs typeface="Times New Roman" panose="02020603050405020304" charset="0"/>
                <a:sym typeface="+mn-ea"/>
              </a:rPr>
              <a:t>Marxism </a:t>
            </a:r>
            <a:r>
              <a:rPr lang="en-US" altLang="zh-CN" sz="3600">
                <a:solidFill>
                  <a:schemeClr val="bg2">
                    <a:lumMod val="50000"/>
                  </a:schemeClr>
                </a:solidFill>
                <a:latin typeface="Times New Roman" panose="02020603050405020304" charset="0"/>
                <a:cs typeface="Times New Roman" panose="02020603050405020304" charset="0"/>
              </a:rPr>
              <a:t>and desinicization.</a:t>
            </a:r>
            <a:endParaRPr lang="en-US" altLang="zh-CN" sz="3600">
              <a:solidFill>
                <a:schemeClr val="bg2">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rot="10800000" flipV="1">
            <a:off x="9390185" y="3231289"/>
            <a:ext cx="2801815" cy="3626711"/>
          </a:xfrm>
          <a:prstGeom prst="rect">
            <a:avLst/>
          </a:prstGeom>
        </p:spPr>
      </p:pic>
      <p:pic>
        <p:nvPicPr>
          <p:cNvPr id="100" name="图片 99"/>
          <p:cNvPicPr/>
          <p:nvPr/>
        </p:nvPicPr>
        <p:blipFill>
          <a:blip r:embed="rId4"/>
          <a:stretch>
            <a:fillRect/>
          </a:stretch>
        </p:blipFill>
        <p:spPr>
          <a:xfrm>
            <a:off x="399415" y="1656080"/>
            <a:ext cx="5387340" cy="3794760"/>
          </a:xfrm>
          <a:prstGeom prst="rect">
            <a:avLst/>
          </a:prstGeom>
          <a:noFill/>
          <a:ln w="9525">
            <a:noFill/>
          </a:ln>
        </p:spPr>
      </p:pic>
      <p:pic>
        <p:nvPicPr>
          <p:cNvPr id="101" name="图片 100"/>
          <p:cNvPicPr/>
          <p:nvPr/>
        </p:nvPicPr>
        <p:blipFill>
          <a:blip r:embed="rId5"/>
          <a:stretch>
            <a:fillRect/>
          </a:stretch>
        </p:blipFill>
        <p:spPr>
          <a:xfrm>
            <a:off x="6336030" y="454660"/>
            <a:ext cx="4739005" cy="3289300"/>
          </a:xfrm>
          <a:prstGeom prst="rect">
            <a:avLst/>
          </a:prstGeom>
          <a:noFill/>
          <a:ln w="9525">
            <a:noFill/>
          </a:ln>
        </p:spPr>
      </p:pic>
      <p:sp>
        <p:nvSpPr>
          <p:cNvPr id="14" name="文本框 13"/>
          <p:cNvSpPr txBox="1"/>
          <p:nvPr/>
        </p:nvSpPr>
        <p:spPr>
          <a:xfrm>
            <a:off x="579120" y="711835"/>
            <a:ext cx="5537835" cy="64516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r>
              <a:rPr lang="en-US" altLang="zh-CN" sz="3600">
                <a:solidFill>
                  <a:schemeClr val="bg2">
                    <a:lumMod val="50000"/>
                  </a:schemeClr>
                </a:solidFill>
                <a:latin typeface="Times New Roman" panose="02020603050405020304" charset="0"/>
                <a:cs typeface="Times New Roman" panose="02020603050405020304" charset="0"/>
              </a:rPr>
              <a:t>Sinicization of Maxism</a:t>
            </a:r>
            <a:endParaRPr lang="en-US" altLang="zh-CN" sz="3600">
              <a:solidFill>
                <a:schemeClr val="bg2">
                  <a:lumMod val="50000"/>
                </a:schemeClr>
              </a:solidFill>
              <a:latin typeface="Times New Roman" panose="02020603050405020304" charset="0"/>
              <a:cs typeface="Times New Roman" panose="02020603050405020304" charset="0"/>
            </a:endParaRPr>
          </a:p>
        </p:txBody>
      </p:sp>
      <p:sp>
        <p:nvSpPr>
          <p:cNvPr id="15" name="文本框 14"/>
          <p:cNvSpPr txBox="1"/>
          <p:nvPr/>
        </p:nvSpPr>
        <p:spPr>
          <a:xfrm>
            <a:off x="6630670" y="4500245"/>
            <a:ext cx="3606800" cy="645160"/>
          </a:xfrm>
          <a:prstGeom prst="rect">
            <a:avLst/>
          </a:prstGeom>
          <a:noFill/>
        </p:spPr>
        <p:txBody>
          <a:bodyPr wrap="square" rtlCol="0">
            <a:spAutoFit/>
          </a:bodyPr>
          <a:p>
            <a:r>
              <a:rPr lang="en-US" altLang="zh-CN" sz="3600">
                <a:solidFill>
                  <a:schemeClr val="bg2">
                    <a:lumMod val="50000"/>
                  </a:schemeClr>
                </a:solidFill>
                <a:latin typeface="Times New Roman" panose="02020603050405020304" charset="0"/>
                <a:cs typeface="Times New Roman" panose="02020603050405020304" charset="0"/>
              </a:rPr>
              <a:t>Desinicization</a:t>
            </a:r>
            <a:endParaRPr lang="en-US" altLang="zh-CN" sz="3600">
              <a:solidFill>
                <a:schemeClr val="bg2">
                  <a:lumMod val="50000"/>
                </a:schemeClr>
              </a:solidFill>
              <a:latin typeface="Times New Roman" panose="02020603050405020304" charset="0"/>
              <a:cs typeface="Times New Roman" panose="02020603050405020304" charset="0"/>
            </a:endParaRPr>
          </a:p>
        </p:txBody>
      </p:sp>
      <p:pic>
        <p:nvPicPr>
          <p:cNvPr id="139" name="图片 138"/>
          <p:cNvPicPr>
            <a:picLocks noChangeAspect="1"/>
          </p:cNvPicPr>
          <p:nvPr/>
        </p:nvPicPr>
        <p:blipFill rotWithShape="1">
          <a:blip r:embed="rId6">
            <a:grayscl/>
          </a:blip>
          <a:srcRect l="-856" t="45442" r="73283" b="11830"/>
          <a:stretch>
            <a:fillRect/>
          </a:stretch>
        </p:blipFill>
        <p:spPr>
          <a:xfrm rot="5219981">
            <a:off x="655002" y="5435407"/>
            <a:ext cx="1239315" cy="1969477"/>
          </a:xfrm>
          <a:prstGeom prst="rect">
            <a:avLst/>
          </a:prstGeom>
        </p:spPr>
      </p:pic>
      <p:pic>
        <p:nvPicPr>
          <p:cNvPr id="140" name="图片 139"/>
          <p:cNvPicPr>
            <a:picLocks noChangeAspect="1"/>
          </p:cNvPicPr>
          <p:nvPr/>
        </p:nvPicPr>
        <p:blipFill rotWithShape="1">
          <a:blip r:embed="rId6">
            <a:grayscl/>
          </a:blip>
          <a:srcRect l="43742" t="13987" r="32523" b="39979"/>
          <a:stretch>
            <a:fillRect/>
          </a:stretch>
        </p:blipFill>
        <p:spPr>
          <a:xfrm rot="5400000">
            <a:off x="2814182" y="5222329"/>
            <a:ext cx="1066800" cy="2121877"/>
          </a:xfrm>
          <a:prstGeom prst="rect">
            <a:avLst/>
          </a:prstGeom>
        </p:spPr>
      </p:pic>
      <p:pic>
        <p:nvPicPr>
          <p:cNvPr id="141" name="图片 140"/>
          <p:cNvPicPr>
            <a:picLocks noChangeAspect="1"/>
          </p:cNvPicPr>
          <p:nvPr/>
        </p:nvPicPr>
        <p:blipFill rotWithShape="1">
          <a:blip r:embed="rId6">
            <a:grayscl/>
          </a:blip>
          <a:srcRect l="43742" t="43053" r="-2121" b="32531"/>
          <a:stretch>
            <a:fillRect/>
          </a:stretch>
        </p:blipFill>
        <p:spPr>
          <a:xfrm>
            <a:off x="4408738" y="5749672"/>
            <a:ext cx="2623849" cy="1125416"/>
          </a:xfrm>
          <a:prstGeom prst="rect">
            <a:avLst/>
          </a:prstGeom>
        </p:spPr>
      </p:pic>
      <p:pic>
        <p:nvPicPr>
          <p:cNvPr id="143" name="图片 142"/>
          <p:cNvPicPr>
            <a:picLocks noChangeAspect="1"/>
          </p:cNvPicPr>
          <p:nvPr/>
        </p:nvPicPr>
        <p:blipFill rotWithShape="1">
          <a:blip r:embed="rId6">
            <a:grayscl/>
          </a:blip>
          <a:srcRect l="43742" t="43053" r="-2121" b="32531"/>
          <a:stretch>
            <a:fillRect/>
          </a:stretch>
        </p:blipFill>
        <p:spPr>
          <a:xfrm>
            <a:off x="6228588" y="5732649"/>
            <a:ext cx="2623849" cy="1125416"/>
          </a:xfrm>
          <a:prstGeom prst="rect">
            <a:avLst/>
          </a:prstGeom>
        </p:spPr>
      </p:pic>
      <p:pic>
        <p:nvPicPr>
          <p:cNvPr id="144" name="图片 143"/>
          <p:cNvPicPr>
            <a:picLocks noChangeAspect="1"/>
          </p:cNvPicPr>
          <p:nvPr/>
        </p:nvPicPr>
        <p:blipFill rotWithShape="1">
          <a:blip r:embed="rId6">
            <a:grayscl/>
          </a:blip>
          <a:srcRect l="43742" t="13987" r="32523" b="39979"/>
          <a:stretch>
            <a:fillRect/>
          </a:stretch>
        </p:blipFill>
        <p:spPr>
          <a:xfrm rot="5400000">
            <a:off x="9198310" y="5205537"/>
            <a:ext cx="1066800" cy="21218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4"/>
                                        </p:tgtEl>
                                        <p:attrNameLst>
                                          <p:attrName>style.visibility</p:attrName>
                                        </p:attrNameLst>
                                      </p:cBhvr>
                                      <p:to>
                                        <p:strVal val="visible"/>
                                      </p:to>
                                    </p:set>
                                    <p:anim calcmode="discrete" valueType="clr">
                                      <p:cBhvr override="childStyle">
                                        <p:cTn id="13"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4"/>
                                        </p:tgtEl>
                                        <p:attrNameLst>
                                          <p:attrName>fillcolor</p:attrName>
                                        </p:attrNameLst>
                                      </p:cBhvr>
                                      <p:tavLst>
                                        <p:tav tm="0">
                                          <p:val>
                                            <p:clrVal>
                                              <a:schemeClr val="accent2"/>
                                            </p:clrVal>
                                          </p:val>
                                        </p:tav>
                                        <p:tav tm="50000">
                                          <p:val>
                                            <p:clrVal>
                                              <a:schemeClr val="hlink"/>
                                            </p:clrVal>
                                          </p:val>
                                        </p:tav>
                                      </p:tavLst>
                                    </p:anim>
                                    <p:set>
                                      <p:cBhvr>
                                        <p:cTn id="15" dur="80"/>
                                        <p:tgtEl>
                                          <p:spTgt spid="1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500" fill="hold"/>
                                        <p:tgtEl>
                                          <p:spTgt spid="101"/>
                                        </p:tgtEl>
                                        <p:attrNameLst>
                                          <p:attrName>ppt_x</p:attrName>
                                        </p:attrNameLst>
                                      </p:cBhvr>
                                      <p:tavLst>
                                        <p:tav tm="0">
                                          <p:val>
                                            <p:strVal val="#ppt_x"/>
                                          </p:val>
                                        </p:tav>
                                        <p:tav tm="100000">
                                          <p:val>
                                            <p:strVal val="#ppt_x"/>
                                          </p:val>
                                        </p:tav>
                                      </p:tavLst>
                                    </p:anim>
                                    <p:anim calcmode="lin" valueType="num">
                                      <p:cBhvr additive="base">
                                        <p:cTn id="21"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5"/>
                                        </p:tgtEl>
                                        <p:attrNameLst>
                                          <p:attrName>style.visibility</p:attrName>
                                        </p:attrNameLst>
                                      </p:cBhvr>
                                      <p:to>
                                        <p:strVal val="visible"/>
                                      </p:to>
                                    </p:set>
                                    <p:anim calcmode="discrete" valueType="clr">
                                      <p:cBhvr override="childStyle">
                                        <p:cTn id="2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5"/>
                                        </p:tgtEl>
                                        <p:attrNameLst>
                                          <p:attrName>fillcolor</p:attrName>
                                        </p:attrNameLst>
                                      </p:cBhvr>
                                      <p:tavLst>
                                        <p:tav tm="0">
                                          <p:val>
                                            <p:clrVal>
                                              <a:schemeClr val="accent2"/>
                                            </p:clrVal>
                                          </p:val>
                                        </p:tav>
                                        <p:tav tm="50000">
                                          <p:val>
                                            <p:clrVal>
                                              <a:schemeClr val="hlink"/>
                                            </p:clrVal>
                                          </p:val>
                                        </p:tav>
                                      </p:tavLst>
                                    </p:anim>
                                    <p:set>
                                      <p:cBhvr>
                                        <p:cTn id="28"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custDataLst>
              <p:tags r:id="rId3"/>
            </p:custDataLst>
          </p:nvPr>
        </p:nvPicPr>
        <p:blipFill>
          <a:blip r:embed="rId4">
            <a:grayscl/>
          </a:blip>
          <a:stretch>
            <a:fillRect/>
          </a:stretch>
        </p:blipFill>
        <p:spPr>
          <a:xfrm rot="5810512">
            <a:off x="371182" y="-722953"/>
            <a:ext cx="4415390" cy="6051910"/>
          </a:xfrm>
          <a:prstGeom prst="rect">
            <a:avLst/>
          </a:prstGeom>
        </p:spPr>
      </p:pic>
      <p:grpSp>
        <p:nvGrpSpPr>
          <p:cNvPr id="6" name="组合 5"/>
          <p:cNvGrpSpPr/>
          <p:nvPr/>
        </p:nvGrpSpPr>
        <p:grpSpPr>
          <a:xfrm>
            <a:off x="2086610" y="882015"/>
            <a:ext cx="9222740" cy="5975985"/>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5">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custDataLst>
              <p:tags r:id="rId6"/>
            </p:custDataLst>
          </p:nvPr>
        </p:nvPicPr>
        <p:blipFill>
          <a:blip r:embed="rId7"/>
          <a:stretch>
            <a:fillRect/>
          </a:stretch>
        </p:blipFill>
        <p:spPr>
          <a:xfrm rot="16200000" flipV="1">
            <a:off x="8166411" y="3870432"/>
            <a:ext cx="2801815" cy="3626711"/>
          </a:xfrm>
          <a:prstGeom prst="rect">
            <a:avLst/>
          </a:prstGeom>
        </p:spPr>
      </p:pic>
      <p:grpSp>
        <p:nvGrpSpPr>
          <p:cNvPr id="2" name="组合 1"/>
          <p:cNvGrpSpPr/>
          <p:nvPr/>
        </p:nvGrpSpPr>
        <p:grpSpPr>
          <a:xfrm>
            <a:off x="4018737" y="1038778"/>
            <a:ext cx="4423779" cy="829945"/>
            <a:chOff x="4018737" y="1038778"/>
            <a:chExt cx="4423779" cy="829945"/>
          </a:xfrm>
        </p:grpSpPr>
        <p:sp>
          <p:nvSpPr>
            <p:cNvPr id="10" name="文本框 9"/>
            <p:cNvSpPr txBox="1"/>
            <p:nvPr/>
          </p:nvSpPr>
          <p:spPr>
            <a:xfrm>
              <a:off x="4813420" y="1038778"/>
              <a:ext cx="2940366" cy="829945"/>
            </a:xfrm>
            <a:prstGeom prst="rect">
              <a:avLst/>
            </a:prstGeom>
            <a:noFill/>
          </p:spPr>
          <p:txBody>
            <a:bodyPr vert="horz" wrap="square" rtlCol="0">
              <a:spAutoFit/>
            </a:bodyPr>
            <a:lstStyle/>
            <a:p>
              <a:r>
                <a:rPr lang="en-US" altLang="zh-CN" sz="4800" dirty="0">
                  <a:latin typeface="方正行楷繁体" panose="03000509000000000000" pitchFamily="65" charset="-122"/>
                  <a:ea typeface="方正行楷繁体" panose="03000509000000000000" pitchFamily="65" charset="-122"/>
                </a:rPr>
                <a:t>Part Two</a:t>
              </a:r>
              <a:endParaRPr lang="en-US" altLang="zh-CN" sz="4800" dirty="0">
                <a:latin typeface="方正行楷繁体" panose="03000509000000000000" pitchFamily="65" charset="-122"/>
                <a:ea typeface="方正行楷繁体" panose="03000509000000000000" pitchFamily="65" charset="-122"/>
              </a:endParaRPr>
            </a:p>
          </p:txBody>
        </p:sp>
        <p:cxnSp>
          <p:nvCxnSpPr>
            <p:cNvPr id="11" name="直接连接符 10"/>
            <p:cNvCxnSpPr/>
            <p:nvPr/>
          </p:nvCxnSpPr>
          <p:spPr>
            <a:xfrm flipH="1">
              <a:off x="4018737" y="1595777"/>
              <a:ext cx="688730" cy="0"/>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H="1">
              <a:off x="7753786" y="1595777"/>
              <a:ext cx="688730" cy="0"/>
            </a:xfrm>
            <a:prstGeom prst="line">
              <a:avLst/>
            </a:prstGeom>
          </p:spPr>
          <p:style>
            <a:lnRef idx="1">
              <a:schemeClr val="dk1"/>
            </a:lnRef>
            <a:fillRef idx="0">
              <a:schemeClr val="dk1"/>
            </a:fillRef>
            <a:effectRef idx="0">
              <a:schemeClr val="dk1"/>
            </a:effectRef>
            <a:fontRef idx="minor">
              <a:schemeClr val="tx1"/>
            </a:fontRef>
          </p:style>
        </p:cxnSp>
      </p:grpSp>
      <p:sp>
        <p:nvSpPr>
          <p:cNvPr id="3" name="文本框 2"/>
          <p:cNvSpPr txBox="1"/>
          <p:nvPr/>
        </p:nvSpPr>
        <p:spPr>
          <a:xfrm>
            <a:off x="2707640" y="1868805"/>
            <a:ext cx="7152640" cy="1198880"/>
          </a:xfrm>
          <a:prstGeom prst="rect">
            <a:avLst/>
          </a:prstGeom>
          <a:noFill/>
        </p:spPr>
        <p:txBody>
          <a:bodyPr wrap="square" rtlCol="0">
            <a:spAutoFit/>
          </a:bodyPr>
          <a:p>
            <a:pPr algn="just"/>
            <a:r>
              <a:rPr lang="en-US" altLang="zh-CN" sz="3600">
                <a:solidFill>
                  <a:schemeClr val="bg2">
                    <a:lumMod val="50000"/>
                  </a:schemeClr>
                </a:solidFill>
                <a:latin typeface="Times New Roman" panose="02020603050405020304" charset="0"/>
                <a:cs typeface="Times New Roman" panose="02020603050405020304" charset="0"/>
              </a:rPr>
              <a:t>Ta</a:t>
            </a:r>
            <a:r>
              <a:rPr lang="en-US" altLang="zh-CN" sz="3600">
                <a:solidFill>
                  <a:schemeClr val="bg2">
                    <a:lumMod val="50000"/>
                  </a:schemeClr>
                </a:solidFill>
                <a:latin typeface="Times New Roman" panose="02020603050405020304" charset="0"/>
                <a:cs typeface="Times New Roman" panose="02020603050405020304" charset="0"/>
                <a:sym typeface="+mn-ea"/>
              </a:rPr>
              <a:t>king the TV Drama </a:t>
            </a:r>
            <a:r>
              <a:rPr lang="en-US" altLang="zh-CN" sz="3600" b="1" i="1">
                <a:solidFill>
                  <a:schemeClr val="accent1">
                    <a:lumMod val="75000"/>
                  </a:schemeClr>
                </a:solidFill>
                <a:latin typeface="Times New Roman" panose="02020603050405020304" charset="0"/>
                <a:cs typeface="Times New Roman" panose="02020603050405020304" charset="0"/>
                <a:sym typeface="+mn-ea"/>
              </a:rPr>
              <a:t>The Qin Empire</a:t>
            </a:r>
            <a:r>
              <a:rPr lang="en-US" altLang="zh-CN" sz="3600" b="1" i="1">
                <a:solidFill>
                  <a:schemeClr val="bg2">
                    <a:lumMod val="50000"/>
                  </a:schemeClr>
                </a:solidFill>
                <a:latin typeface="Times New Roman" panose="02020603050405020304" charset="0"/>
                <a:cs typeface="Times New Roman" panose="02020603050405020304" charset="0"/>
                <a:sym typeface="+mn-ea"/>
              </a:rPr>
              <a:t> </a:t>
            </a:r>
            <a:r>
              <a:rPr lang="en-US" altLang="zh-CN" sz="3600">
                <a:solidFill>
                  <a:schemeClr val="bg2">
                    <a:lumMod val="50000"/>
                  </a:schemeClr>
                </a:solidFill>
                <a:latin typeface="Times New Roman" panose="02020603050405020304" charset="0"/>
                <a:cs typeface="Times New Roman" panose="02020603050405020304" charset="0"/>
                <a:sym typeface="+mn-ea"/>
              </a:rPr>
              <a:t>as an Example.</a:t>
            </a:r>
            <a:endParaRPr lang="en-US" altLang="zh-CN" sz="3600">
              <a:solidFill>
                <a:schemeClr val="bg2">
                  <a:lumMod val="50000"/>
                </a:schemeClr>
              </a:solidFill>
              <a:latin typeface="Times New Roman" panose="02020603050405020304" charset="0"/>
              <a:cs typeface="Times New Roman" panose="02020603050405020304" charset="0"/>
            </a:endParaRPr>
          </a:p>
        </p:txBody>
      </p:sp>
      <p:pic>
        <p:nvPicPr>
          <p:cNvPr id="4" name="图片 3"/>
          <p:cNvPicPr>
            <a:picLocks noChangeAspect="1"/>
          </p:cNvPicPr>
          <p:nvPr>
            <p:custDataLst>
              <p:tags r:id="rId8"/>
            </p:custDataLst>
          </p:nvPr>
        </p:nvPicPr>
        <p:blipFill>
          <a:blip r:embed="rId9"/>
          <a:stretch>
            <a:fillRect/>
          </a:stretch>
        </p:blipFill>
        <p:spPr>
          <a:xfrm>
            <a:off x="3181985" y="3218180"/>
            <a:ext cx="4572000" cy="33172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949" name="图片 948"/>
          <p:cNvPicPr>
            <a:picLocks noChangeAspect="1"/>
          </p:cNvPicPr>
          <p:nvPr/>
        </p:nvPicPr>
        <p:blipFill>
          <a:blip r:embed="rId3">
            <a:grayscl/>
          </a:blip>
          <a:stretch>
            <a:fillRect/>
          </a:stretch>
        </p:blipFill>
        <p:spPr>
          <a:xfrm rot="5400000">
            <a:off x="818260" y="-818260"/>
            <a:ext cx="4415390" cy="6051910"/>
          </a:xfrm>
          <a:prstGeom prst="rect">
            <a:avLst/>
          </a:prstGeom>
        </p:spPr>
      </p:pic>
      <p:pic>
        <p:nvPicPr>
          <p:cNvPr id="103" name="图片 102"/>
          <p:cNvPicPr/>
          <p:nvPr/>
        </p:nvPicPr>
        <p:blipFill>
          <a:blip r:embed="rId4"/>
          <a:stretch>
            <a:fillRect/>
          </a:stretch>
        </p:blipFill>
        <p:spPr>
          <a:xfrm>
            <a:off x="1534160" y="1899920"/>
            <a:ext cx="9334500" cy="4521835"/>
          </a:xfrm>
          <a:prstGeom prst="rect">
            <a:avLst/>
          </a:prstGeom>
          <a:noFill/>
          <a:ln w="9525">
            <a:noFill/>
          </a:ln>
        </p:spPr>
      </p:pic>
      <p:sp>
        <p:nvSpPr>
          <p:cNvPr id="2" name="文本框 1"/>
          <p:cNvSpPr txBox="1"/>
          <p:nvPr/>
        </p:nvSpPr>
        <p:spPr>
          <a:xfrm>
            <a:off x="3968115" y="787400"/>
            <a:ext cx="5778500" cy="768350"/>
          </a:xfrm>
          <a:prstGeom prst="rect">
            <a:avLst/>
          </a:prstGeom>
          <a:noFill/>
        </p:spPr>
        <p:txBody>
          <a:bodyPr wrap="square" rtlCol="0">
            <a:spAutoFit/>
          </a:bodyPr>
          <a:p>
            <a:r>
              <a:rPr lang="zh-CN" altLang="en-US" sz="4400" b="1" i="1">
                <a:gradFill>
                  <a:gsLst>
                    <a:gs pos="50000">
                      <a:srgbClr val="63786E"/>
                    </a:gs>
                    <a:gs pos="0">
                      <a:srgbClr val="97A59E"/>
                    </a:gs>
                    <a:gs pos="100000">
                      <a:srgbClr val="2E4B3D"/>
                    </a:gs>
                  </a:gsLst>
                  <a:lin scaled="1"/>
                </a:gradFill>
                <a:effectLst>
                  <a:outerShdw blurRad="38100" dist="25400" dir="5400000" algn="ctr" rotWithShape="0">
                    <a:srgbClr val="6E747A">
                      <a:alpha val="43000"/>
                    </a:srgbClr>
                  </a:outerShdw>
                </a:effectLst>
                <a:sym typeface="+mn-ea"/>
              </a:rPr>
              <a:t>The </a:t>
            </a:r>
            <a:r>
              <a:rPr lang="en-US" altLang="zh-CN" sz="4400" b="1" i="1">
                <a:gradFill>
                  <a:gsLst>
                    <a:gs pos="50000">
                      <a:srgbClr val="63786E"/>
                    </a:gs>
                    <a:gs pos="0">
                      <a:srgbClr val="97A59E"/>
                    </a:gs>
                    <a:gs pos="100000">
                      <a:srgbClr val="2E4B3D"/>
                    </a:gs>
                  </a:gsLst>
                  <a:lin scaled="1"/>
                </a:gradFill>
                <a:effectLst>
                  <a:outerShdw blurRad="38100" dist="25400" dir="5400000" algn="ctr" rotWithShape="0">
                    <a:srgbClr val="6E747A">
                      <a:alpha val="43000"/>
                    </a:srgbClr>
                  </a:outerShdw>
                </a:effectLst>
                <a:sym typeface="+mn-ea"/>
              </a:rPr>
              <a:t> </a:t>
            </a:r>
            <a:r>
              <a:rPr lang="zh-CN" altLang="en-US" sz="4400" b="1" i="1">
                <a:gradFill>
                  <a:gsLst>
                    <a:gs pos="50000">
                      <a:srgbClr val="63786E"/>
                    </a:gs>
                    <a:gs pos="0">
                      <a:srgbClr val="97A59E"/>
                    </a:gs>
                    <a:gs pos="100000">
                      <a:srgbClr val="2E4B3D"/>
                    </a:gs>
                  </a:gsLst>
                  <a:lin scaled="1"/>
                </a:gradFill>
                <a:effectLst>
                  <a:outerShdw blurRad="38100" dist="25400" dir="5400000" algn="ctr" rotWithShape="0">
                    <a:srgbClr val="6E747A">
                      <a:alpha val="43000"/>
                    </a:srgbClr>
                  </a:outerShdw>
                </a:effectLst>
                <a:sym typeface="+mn-ea"/>
              </a:rPr>
              <a:t>Qin Empire</a:t>
            </a:r>
            <a:r>
              <a:rPr lang="zh-CN" altLang="en-US" sz="4400" b="1">
                <a:sym typeface="+mn-ea"/>
              </a:rPr>
              <a:t> </a:t>
            </a:r>
            <a:endParaRPr lang="zh-CN" altLang="en-US" sz="4400" b="1">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 to="" calcmode="lin" valueType="num">
                                      <p:cBhvr>
                                        <p:cTn id="7" dur="1" fill="hold"/>
                                        <p:tgtEl>
                                          <p:spTgt spid="10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rot="5810512">
            <a:off x="371182" y="-722953"/>
            <a:ext cx="4415390" cy="6051910"/>
          </a:xfrm>
          <a:prstGeom prst="rect">
            <a:avLst/>
          </a:prstGeom>
        </p:spPr>
      </p:pic>
      <p:sp>
        <p:nvSpPr>
          <p:cNvPr id="7" name="矩形 6"/>
          <p:cNvSpPr/>
          <p:nvPr/>
        </p:nvSpPr>
        <p:spPr>
          <a:xfrm>
            <a:off x="996315" y="634365"/>
            <a:ext cx="10671175" cy="6223000"/>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The essence of vertical and horizontal cooperation is the diplomatic and military struggle carried out by the great powers in the Warring States period to win over their countries. Joint vertical means that the countries in the north and South column unite to jointly deal with the powerful countries and prevent Qi and Qin from annexing the weak countries; Lianheng means that Qin or Qi drew some countries together to attack other countries. The purpose of collusion is to unite many weak countries against a powerful country in order to prevent the merger of powerful countries. The purpose of Lianheng is to serve a strong country as a backer, so as to attack other weak countries, so as to achieve the purpose of Annexing and expanding land. In addition to Su Qin and Zhang Yi, the most famous strategists at that time also had Gongsun Yan.</a:t>
            </a:r>
            <a:endParaRPr lang="zh-CN" altLang="en-US"/>
          </a:p>
        </p:txBody>
      </p:sp>
      <p:pic>
        <p:nvPicPr>
          <p:cNvPr id="9" name="图片 8"/>
          <p:cNvPicPr>
            <a:picLocks noChangeAspect="1"/>
          </p:cNvPicPr>
          <p:nvPr/>
        </p:nvPicPr>
        <p:blipFill>
          <a:blip r:embed="rId4"/>
          <a:stretch>
            <a:fillRect/>
          </a:stretch>
        </p:blipFill>
        <p:spPr>
          <a:xfrm rot="5400000" flipH="1" flipV="1">
            <a:off x="9591156" y="4171422"/>
            <a:ext cx="2801815" cy="3626711"/>
          </a:xfrm>
          <a:prstGeom prst="rect">
            <a:avLst/>
          </a:prstGeom>
        </p:spPr>
      </p:pic>
      <p:sp>
        <p:nvSpPr>
          <p:cNvPr id="3" name="文本框 2"/>
          <p:cNvSpPr txBox="1"/>
          <p:nvPr/>
        </p:nvSpPr>
        <p:spPr>
          <a:xfrm>
            <a:off x="1445895" y="1382395"/>
            <a:ext cx="9208770" cy="4892675"/>
          </a:xfrm>
          <a:prstGeom prst="rect">
            <a:avLst/>
          </a:prstGeom>
          <a:noFill/>
        </p:spPr>
        <p:txBody>
          <a:bodyPr wrap="square" rtlCol="0">
            <a:spAutoFit/>
          </a:bodyPr>
          <a:p>
            <a:pPr algn="just"/>
            <a:r>
              <a:rPr lang="en-US" altLang="zh-CN" sz="2400">
                <a:solidFill>
                  <a:schemeClr val="bg2">
                    <a:lumMod val="50000"/>
                  </a:schemeClr>
                </a:solidFill>
                <a:latin typeface="Times New Roman" panose="02020603050405020304" charset="0"/>
                <a:cs typeface="Times New Roman" panose="02020603050405020304" charset="0"/>
              </a:rPr>
              <a:t>The </a:t>
            </a:r>
            <a:r>
              <a:rPr lang="en-US" altLang="zh-CN" sz="2400" b="1">
                <a:solidFill>
                  <a:schemeClr val="accent1">
                    <a:lumMod val="75000"/>
                  </a:schemeClr>
                </a:solidFill>
                <a:latin typeface="Times New Roman" panose="02020603050405020304" charset="0"/>
                <a:cs typeface="Times New Roman" panose="02020603050405020304" charset="0"/>
              </a:rPr>
              <a:t>essence</a:t>
            </a:r>
            <a:r>
              <a:rPr lang="en-US" altLang="zh-CN" sz="2400">
                <a:solidFill>
                  <a:schemeClr val="bg2">
                    <a:lumMod val="50000"/>
                  </a:schemeClr>
                </a:solidFill>
                <a:latin typeface="Times New Roman" panose="02020603050405020304" charset="0"/>
                <a:cs typeface="Times New Roman" panose="02020603050405020304" charset="0"/>
              </a:rPr>
              <a:t> of vertical and horizontal cooperation is the diplomatic and military struggle carried out by the great powers in the Warring States period to win over their countries.</a:t>
            </a:r>
            <a:r>
              <a:rPr lang="en-US" altLang="zh-CN" sz="2400" b="1">
                <a:solidFill>
                  <a:schemeClr val="accent1">
                    <a:lumMod val="75000"/>
                  </a:schemeClr>
                </a:solidFill>
                <a:latin typeface="Times New Roman" panose="02020603050405020304" charset="0"/>
                <a:cs typeface="Times New Roman" panose="02020603050405020304" charset="0"/>
              </a:rPr>
              <a:t> Vertical cooperation</a:t>
            </a:r>
            <a:r>
              <a:rPr lang="en-US" altLang="zh-CN" sz="2400">
                <a:solidFill>
                  <a:schemeClr val="bg2">
                    <a:lumMod val="50000"/>
                  </a:schemeClr>
                </a:solidFill>
                <a:latin typeface="Times New Roman" panose="02020603050405020304" charset="0"/>
                <a:cs typeface="Times New Roman" panose="02020603050405020304" charset="0"/>
              </a:rPr>
              <a:t> means that the countries in the north and south unite to jointly deal with the powerful countries and prevent Qi and Qin from annexing the weak countries;</a:t>
            </a:r>
            <a:r>
              <a:rPr lang="en-US" altLang="zh-CN" sz="2400" b="1">
                <a:solidFill>
                  <a:schemeClr val="accent1">
                    <a:lumMod val="75000"/>
                  </a:schemeClr>
                </a:solidFill>
                <a:latin typeface="Times New Roman" panose="02020603050405020304" charset="0"/>
                <a:cs typeface="Times New Roman" panose="02020603050405020304" charset="0"/>
              </a:rPr>
              <a:t>Horizontal cooperation</a:t>
            </a:r>
            <a:r>
              <a:rPr lang="en-US" altLang="zh-CN" sz="2400">
                <a:solidFill>
                  <a:schemeClr val="bg2">
                    <a:lumMod val="50000"/>
                  </a:schemeClr>
                </a:solidFill>
                <a:latin typeface="Times New Roman" panose="02020603050405020304" charset="0"/>
                <a:cs typeface="Times New Roman" panose="02020603050405020304" charset="0"/>
              </a:rPr>
              <a:t> means that Qin or Qi drew some countries together to attack other countries. The </a:t>
            </a:r>
            <a:r>
              <a:rPr lang="en-US" altLang="zh-CN" sz="2400" b="1">
                <a:solidFill>
                  <a:schemeClr val="accent1">
                    <a:lumMod val="75000"/>
                  </a:schemeClr>
                </a:solidFill>
                <a:latin typeface="Times New Roman" panose="02020603050405020304" charset="0"/>
                <a:cs typeface="Times New Roman" panose="02020603050405020304" charset="0"/>
              </a:rPr>
              <a:t>purpose</a:t>
            </a:r>
            <a:r>
              <a:rPr lang="en-US" altLang="zh-CN" sz="2400">
                <a:solidFill>
                  <a:schemeClr val="bg2">
                    <a:lumMod val="50000"/>
                  </a:schemeClr>
                </a:solidFill>
                <a:latin typeface="Times New Roman" panose="02020603050405020304" charset="0"/>
                <a:cs typeface="Times New Roman" panose="02020603050405020304" charset="0"/>
              </a:rPr>
              <a:t> of vertical cooperation is to unite many weak countries against a powerful country in order to prevent the merger of powerful countries. The</a:t>
            </a:r>
            <a:r>
              <a:rPr lang="en-US" altLang="zh-CN" sz="2400" b="1">
                <a:solidFill>
                  <a:schemeClr val="accent1">
                    <a:lumMod val="75000"/>
                  </a:schemeClr>
                </a:solidFill>
                <a:latin typeface="Times New Roman" panose="02020603050405020304" charset="0"/>
                <a:cs typeface="Times New Roman" panose="02020603050405020304" charset="0"/>
              </a:rPr>
              <a:t> purpose</a:t>
            </a:r>
            <a:r>
              <a:rPr lang="en-US" altLang="zh-CN" sz="2400">
                <a:solidFill>
                  <a:schemeClr val="bg2">
                    <a:lumMod val="50000"/>
                  </a:schemeClr>
                </a:solidFill>
                <a:latin typeface="Times New Roman" panose="02020603050405020304" charset="0"/>
                <a:cs typeface="Times New Roman" panose="02020603050405020304" charset="0"/>
              </a:rPr>
              <a:t> of horizontal cooeration is to serve a strong country as a backer, so as to attack other weak countries and achieve the purpose of annexing and expanding land. In addition to </a:t>
            </a:r>
            <a:r>
              <a:rPr lang="en-US" altLang="zh-CN" sz="2400" b="1">
                <a:solidFill>
                  <a:schemeClr val="accent1">
                    <a:lumMod val="75000"/>
                  </a:schemeClr>
                </a:solidFill>
                <a:latin typeface="Times New Roman" panose="02020603050405020304" charset="0"/>
                <a:cs typeface="Times New Roman" panose="02020603050405020304" charset="0"/>
              </a:rPr>
              <a:t>Su Qin</a:t>
            </a:r>
            <a:r>
              <a:rPr lang="en-US" altLang="zh-CN" sz="2400">
                <a:solidFill>
                  <a:schemeClr val="bg2">
                    <a:lumMod val="50000"/>
                  </a:schemeClr>
                </a:solidFill>
                <a:latin typeface="Times New Roman" panose="02020603050405020304" charset="0"/>
                <a:cs typeface="Times New Roman" panose="02020603050405020304" charset="0"/>
              </a:rPr>
              <a:t> and </a:t>
            </a:r>
            <a:r>
              <a:rPr lang="en-US" altLang="zh-CN" sz="2400" b="1">
                <a:solidFill>
                  <a:schemeClr val="accent1">
                    <a:lumMod val="75000"/>
                  </a:schemeClr>
                </a:solidFill>
                <a:latin typeface="Times New Roman" panose="02020603050405020304" charset="0"/>
                <a:cs typeface="Times New Roman" panose="02020603050405020304" charset="0"/>
              </a:rPr>
              <a:t>Zhang Yi</a:t>
            </a:r>
            <a:r>
              <a:rPr lang="en-US" altLang="zh-CN" sz="2400">
                <a:solidFill>
                  <a:schemeClr val="bg2">
                    <a:lumMod val="50000"/>
                  </a:schemeClr>
                </a:solidFill>
                <a:latin typeface="Times New Roman" panose="02020603050405020304" charset="0"/>
                <a:cs typeface="Times New Roman" panose="02020603050405020304" charset="0"/>
              </a:rPr>
              <a:t>, the most famous strategists at that time also had </a:t>
            </a:r>
            <a:r>
              <a:rPr lang="en-US" altLang="zh-CN" sz="2400" b="1">
                <a:solidFill>
                  <a:schemeClr val="accent1">
                    <a:lumMod val="75000"/>
                  </a:schemeClr>
                </a:solidFill>
                <a:latin typeface="Times New Roman" panose="02020603050405020304" charset="0"/>
                <a:cs typeface="Times New Roman" panose="02020603050405020304" charset="0"/>
              </a:rPr>
              <a:t>Gongsun Yan</a:t>
            </a:r>
            <a:r>
              <a:rPr lang="en-US" altLang="zh-CN" sz="2400">
                <a:solidFill>
                  <a:schemeClr val="bg2">
                    <a:lumMod val="50000"/>
                  </a:schemeClr>
                </a:solidFill>
                <a:latin typeface="Times New Roman" panose="02020603050405020304" charset="0"/>
                <a:cs typeface="Times New Roman" panose="02020603050405020304" charset="0"/>
              </a:rPr>
              <a:t>.</a:t>
            </a:r>
            <a:endParaRPr lang="en-US" altLang="zh-CN" sz="2400">
              <a:solidFill>
                <a:schemeClr val="bg2">
                  <a:lumMod val="50000"/>
                </a:schemeClr>
              </a:solidFill>
              <a:latin typeface="Times New Roman" panose="02020603050405020304" charset="0"/>
              <a:cs typeface="Times New Roman" panose="02020603050405020304" charset="0"/>
            </a:endParaRPr>
          </a:p>
        </p:txBody>
      </p:sp>
      <p:sp>
        <p:nvSpPr>
          <p:cNvPr id="4" name="文本框 3"/>
          <p:cNvSpPr txBox="1"/>
          <p:nvPr/>
        </p:nvSpPr>
        <p:spPr>
          <a:xfrm>
            <a:off x="996315" y="798830"/>
            <a:ext cx="10671175" cy="583565"/>
          </a:xfrm>
          <a:prstGeom prst="rect">
            <a:avLst/>
          </a:prstGeom>
          <a:noFill/>
        </p:spPr>
        <p:txBody>
          <a:bodyPr wrap="square" rtlCol="0">
            <a:spAutoFit/>
          </a:bodyPr>
          <a:p>
            <a:r>
              <a:rPr lang="zh-CN" altLang="en-US" sz="2000">
                <a:sym typeface="+mn-ea"/>
              </a:rPr>
              <a:t> </a:t>
            </a:r>
            <a:r>
              <a:rPr lang="zh-CN" altLang="en-US" sz="3200" b="1" i="1">
                <a:gradFill>
                  <a:gsLst>
                    <a:gs pos="50000">
                      <a:srgbClr val="63786E"/>
                    </a:gs>
                    <a:gs pos="0">
                      <a:srgbClr val="97A59E"/>
                    </a:gs>
                    <a:gs pos="100000">
                      <a:srgbClr val="2E4B3D"/>
                    </a:gs>
                  </a:gsLst>
                  <a:lin scaled="1"/>
                </a:gradFill>
                <a:effectLst>
                  <a:outerShdw blurRad="38100" dist="25400" dir="5400000" algn="ctr" rotWithShape="0">
                    <a:srgbClr val="6E747A">
                      <a:alpha val="43000"/>
                    </a:srgbClr>
                  </a:outerShdw>
                </a:effectLst>
                <a:sym typeface="+mn-ea"/>
              </a:rPr>
              <a:t>合纵连横（纵横）vertical and horizontal cooperation</a:t>
            </a:r>
            <a:endParaRPr lang="zh-CN" altLang="en-US" sz="3200" b="1" i="1">
              <a:gradFill>
                <a:gsLst>
                  <a:gs pos="50000">
                    <a:srgbClr val="63786E"/>
                  </a:gs>
                  <a:gs pos="0">
                    <a:srgbClr val="97A59E"/>
                  </a:gs>
                  <a:gs pos="100000">
                    <a:srgbClr val="2E4B3D"/>
                  </a:gs>
                </a:gsLst>
                <a:lin scaled="1"/>
              </a:gradFill>
              <a:effectLst>
                <a:outerShdw blurRad="38100" dist="25400" dir="5400000" algn="ctr" rotWithShape="0">
                  <a:srgbClr val="6E747A">
                    <a:alpha val="43000"/>
                  </a:srgbClr>
                </a:outerShdw>
              </a:effectLst>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61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741" name="图片 740"/>
          <p:cNvPicPr>
            <a:picLocks noChangeAspect="1"/>
          </p:cNvPicPr>
          <p:nvPr/>
        </p:nvPicPr>
        <p:blipFill>
          <a:blip r:embed="rId3"/>
          <a:stretch>
            <a:fillRect/>
          </a:stretch>
        </p:blipFill>
        <p:spPr>
          <a:xfrm rot="16200000" flipV="1">
            <a:off x="-568930" y="3875922"/>
            <a:ext cx="3006812" cy="3892062"/>
          </a:xfrm>
          <a:prstGeom prst="rect">
            <a:avLst/>
          </a:prstGeom>
        </p:spPr>
      </p:pic>
      <p:pic>
        <p:nvPicPr>
          <p:cNvPr id="2" name="图片 1"/>
          <p:cNvPicPr/>
          <p:nvPr/>
        </p:nvPicPr>
        <p:blipFill>
          <a:blip r:embed="rId4"/>
          <a:stretch>
            <a:fillRect/>
          </a:stretch>
        </p:blipFill>
        <p:spPr>
          <a:xfrm>
            <a:off x="3318510" y="1869440"/>
            <a:ext cx="6336665" cy="4326890"/>
          </a:xfrm>
          <a:prstGeom prst="rect">
            <a:avLst/>
          </a:prstGeom>
          <a:noFill/>
          <a:ln w="9525">
            <a:noFill/>
          </a:ln>
        </p:spPr>
      </p:pic>
      <p:sp>
        <p:nvSpPr>
          <p:cNvPr id="6" name="文本框 5"/>
          <p:cNvSpPr txBox="1"/>
          <p:nvPr/>
        </p:nvSpPr>
        <p:spPr>
          <a:xfrm>
            <a:off x="3318510" y="546100"/>
            <a:ext cx="6383020" cy="645160"/>
          </a:xfrm>
          <a:prstGeom prst="rect">
            <a:avLst/>
          </a:prstGeom>
          <a:noFill/>
        </p:spPr>
        <p:txBody>
          <a:bodyPr wrap="square" rtlCol="0">
            <a:spAutoFit/>
          </a:bodyPr>
          <a:p>
            <a:r>
              <a:rPr lang="en-US" altLang="zh-CN" sz="3600" b="1">
                <a:solidFill>
                  <a:schemeClr val="bg2">
                    <a:lumMod val="50000"/>
                  </a:schemeClr>
                </a:solidFill>
                <a:latin typeface="Times New Roman" panose="02020603050405020304" charset="0"/>
                <a:cs typeface="Times New Roman" panose="02020603050405020304" charset="0"/>
              </a:rPr>
              <a:t>How did Qin unify China</a:t>
            </a:r>
            <a:r>
              <a:rPr lang="zh-CN" altLang="en-US" sz="3600" b="1">
                <a:solidFill>
                  <a:schemeClr val="bg2">
                    <a:lumMod val="50000"/>
                  </a:schemeClr>
                </a:solidFill>
                <a:latin typeface="Times New Roman" panose="02020603050405020304" charset="0"/>
                <a:cs typeface="Times New Roman" panose="02020603050405020304" charset="0"/>
              </a:rPr>
              <a:t>？</a:t>
            </a:r>
            <a:endParaRPr lang="zh-CN" altLang="en-US" sz="3600" b="1">
              <a:solidFill>
                <a:schemeClr val="bg2">
                  <a:lumMod val="50000"/>
                </a:schemeClr>
              </a:solidFill>
              <a:latin typeface="Times New Roman" panose="02020603050405020304" charset="0"/>
              <a:cs typeface="Times New Roman" panose="02020603050405020304" charset="0"/>
            </a:endParaRPr>
          </a:p>
        </p:txBody>
      </p:sp>
      <p:pic>
        <p:nvPicPr>
          <p:cNvPr id="32" name="图片 31"/>
          <p:cNvPicPr>
            <a:picLocks noChangeAspect="1"/>
          </p:cNvPicPr>
          <p:nvPr/>
        </p:nvPicPr>
        <p:blipFill>
          <a:blip r:embed="rId3"/>
          <a:stretch>
            <a:fillRect/>
          </a:stretch>
        </p:blipFill>
        <p:spPr>
          <a:xfrm rot="7673386" flipH="1" flipV="1">
            <a:off x="10030604" y="-944988"/>
            <a:ext cx="2801815" cy="3626711"/>
          </a:xfrm>
          <a:prstGeom prst="rect">
            <a:avLst/>
          </a:prstGeom>
        </p:spPr>
      </p:pic>
      <p:pic>
        <p:nvPicPr>
          <p:cNvPr id="144" name="图片 143"/>
          <p:cNvPicPr>
            <a:picLocks noChangeAspect="1"/>
          </p:cNvPicPr>
          <p:nvPr/>
        </p:nvPicPr>
        <p:blipFill rotWithShape="1">
          <a:blip r:embed="rId5">
            <a:grayscl/>
          </a:blip>
          <a:srcRect l="43742" t="13987" r="32523" b="39979"/>
          <a:stretch>
            <a:fillRect/>
          </a:stretch>
        </p:blipFill>
        <p:spPr>
          <a:xfrm rot="240000">
            <a:off x="11052510" y="4353367"/>
            <a:ext cx="1066800" cy="2121877"/>
          </a:xfrm>
          <a:prstGeom prst="rect">
            <a:avLst/>
          </a:prstGeom>
        </p:spPr>
      </p:pic>
      <p:pic>
        <p:nvPicPr>
          <p:cNvPr id="145" name="图片 144"/>
          <p:cNvPicPr>
            <a:picLocks noChangeAspect="1"/>
          </p:cNvPicPr>
          <p:nvPr/>
        </p:nvPicPr>
        <p:blipFill rotWithShape="1">
          <a:blip r:embed="rId5">
            <a:grayscl/>
          </a:blip>
          <a:srcRect l="-856" t="45442" r="73283" b="11830"/>
          <a:stretch>
            <a:fillRect/>
          </a:stretch>
        </p:blipFill>
        <p:spPr>
          <a:xfrm rot="299981">
            <a:off x="270510" y="-107950"/>
            <a:ext cx="2022475" cy="32137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alphaModFix amt="26000"/>
            <a:extLst>
              <a:ext uri="{BEBA8EAE-BF5A-486C-A8C5-ECC9F3942E4B}">
                <a14:imgProps xmlns:a14="http://schemas.microsoft.com/office/drawing/2010/main">
                  <a14:imgLayer r:embed="rId2">
                    <a14:imgEffect>
                      <a14:artisticTexturizer/>
                    </a14:imgEffect>
                    <a14:imgEffect>
                      <a14:brightnessContrast bright="18000"/>
                    </a14:imgEffect>
                    <a14:imgEffect>
                      <a14:colorTemperature colorTemp="5894"/>
                    </a14:imgEffect>
                    <a14:imgEffect>
                      <a14:saturation sat="28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grayscl/>
          </a:blip>
          <a:stretch>
            <a:fillRect/>
          </a:stretch>
        </p:blipFill>
        <p:spPr>
          <a:xfrm rot="5400000">
            <a:off x="859497" y="-506418"/>
            <a:ext cx="4415390" cy="6051910"/>
          </a:xfrm>
          <a:prstGeom prst="rect">
            <a:avLst/>
          </a:prstGeom>
        </p:spPr>
      </p:pic>
      <p:grpSp>
        <p:nvGrpSpPr>
          <p:cNvPr id="6" name="组合 5"/>
          <p:cNvGrpSpPr/>
          <p:nvPr/>
        </p:nvGrpSpPr>
        <p:grpSpPr>
          <a:xfrm>
            <a:off x="996531" y="1298153"/>
            <a:ext cx="8393653" cy="4158939"/>
            <a:chOff x="7210222" y="3140035"/>
            <a:chExt cx="1770664" cy="3272488"/>
          </a:xfrm>
        </p:grpSpPr>
        <p:sp>
          <p:nvSpPr>
            <p:cNvPr id="7" name="矩形 6"/>
            <p:cNvSpPr/>
            <p:nvPr/>
          </p:nvSpPr>
          <p:spPr>
            <a:xfrm>
              <a:off x="7210222" y="3140035"/>
              <a:ext cx="1770664" cy="3272488"/>
            </a:xfrm>
            <a:prstGeom prst="rect">
              <a:avLst/>
            </a:prstGeom>
            <a:solidFill>
              <a:srgbClr val="EBEBEB"/>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10222" y="3140035"/>
              <a:ext cx="1770664" cy="3272488"/>
            </a:xfrm>
            <a:prstGeom prst="rect">
              <a:avLst/>
            </a:prstGeom>
            <a:blipFill>
              <a:blip r:embed="rId4">
                <a:alphaModFix amt="26000"/>
                <a:extLst>
                  <a:ext uri="{BEBA8EAE-BF5A-486C-A8C5-ECC9F3942E4B}">
                    <a14:imgProps xmlns:a14="http://schemas.microsoft.com/office/drawing/2010/main">
                      <a14:imgLayer r:embed="rId2">
                        <a14:imgEffect>
                          <a14:brightnessContrast bright="18000"/>
                        </a14:imgEffect>
                        <a14:imgEffect>
                          <a14:colorTemperature colorTemp="5591"/>
                        </a14:imgEffect>
                        <a14:imgEffect>
                          <a14:saturation sat="28000"/>
                        </a14:imgEffect>
                        <a14:imgEffect>
                          <a14:sharpenSoften amount="50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5"/>
          <a:stretch>
            <a:fillRect/>
          </a:stretch>
        </p:blipFill>
        <p:spPr>
          <a:xfrm rot="5400000" flipH="1" flipV="1">
            <a:off x="7222606" y="3206222"/>
            <a:ext cx="2801815" cy="3626711"/>
          </a:xfrm>
          <a:prstGeom prst="rect">
            <a:avLst/>
          </a:prstGeom>
        </p:spPr>
      </p:pic>
      <p:grpSp>
        <p:nvGrpSpPr>
          <p:cNvPr id="2" name="组合 1"/>
          <p:cNvGrpSpPr/>
          <p:nvPr/>
        </p:nvGrpSpPr>
        <p:grpSpPr>
          <a:xfrm>
            <a:off x="2878559" y="1546778"/>
            <a:ext cx="5332730" cy="829945"/>
            <a:chOff x="2878559" y="1546778"/>
            <a:chExt cx="5332730" cy="829945"/>
          </a:xfrm>
        </p:grpSpPr>
        <p:sp>
          <p:nvSpPr>
            <p:cNvPr id="10" name="文本框 9"/>
            <p:cNvSpPr txBox="1"/>
            <p:nvPr/>
          </p:nvSpPr>
          <p:spPr>
            <a:xfrm>
              <a:off x="3672944" y="1546778"/>
              <a:ext cx="4538345" cy="829945"/>
            </a:xfrm>
            <a:prstGeom prst="rect">
              <a:avLst/>
            </a:prstGeom>
            <a:noFill/>
          </p:spPr>
          <p:txBody>
            <a:bodyPr vert="horz" wrap="square" rtlCol="0">
              <a:spAutoFit/>
            </a:bodyPr>
            <a:lstStyle/>
            <a:p>
              <a:r>
                <a:rPr lang="en-US" altLang="zh-CN" sz="4800" dirty="0">
                  <a:latin typeface="方正行楷繁体" panose="03000509000000000000" pitchFamily="65" charset="-122"/>
                  <a:ea typeface="方正行楷繁体" panose="03000509000000000000" pitchFamily="65" charset="-122"/>
                </a:rPr>
                <a:t>Part Three</a:t>
              </a:r>
              <a:endParaRPr lang="en-US" altLang="zh-CN" sz="4800" dirty="0">
                <a:latin typeface="方正行楷繁体" panose="03000509000000000000" pitchFamily="65" charset="-122"/>
                <a:ea typeface="方正行楷繁体" panose="03000509000000000000" pitchFamily="65" charset="-122"/>
              </a:endParaRPr>
            </a:p>
          </p:txBody>
        </p:sp>
        <p:cxnSp>
          <p:nvCxnSpPr>
            <p:cNvPr id="11" name="直接连接符 10"/>
            <p:cNvCxnSpPr/>
            <p:nvPr/>
          </p:nvCxnSpPr>
          <p:spPr>
            <a:xfrm flipH="1">
              <a:off x="2878559" y="2103777"/>
              <a:ext cx="688730" cy="0"/>
            </a:xfrm>
            <a:prstGeom prst="line">
              <a:avLst/>
            </a:prstGeom>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flipH="1">
              <a:off x="6613608" y="2103777"/>
              <a:ext cx="688730" cy="0"/>
            </a:xfrm>
            <a:prstGeom prst="line">
              <a:avLst/>
            </a:prstGeom>
          </p:spPr>
          <p:style>
            <a:lnRef idx="1">
              <a:schemeClr val="dk1"/>
            </a:lnRef>
            <a:fillRef idx="0">
              <a:schemeClr val="dk1"/>
            </a:fillRef>
            <a:effectRef idx="0">
              <a:schemeClr val="dk1"/>
            </a:effectRef>
            <a:fontRef idx="minor">
              <a:schemeClr val="tx1"/>
            </a:fontRef>
          </p:style>
        </p:cxnSp>
      </p:grpSp>
      <p:sp>
        <p:nvSpPr>
          <p:cNvPr id="3" name="文本框 2"/>
          <p:cNvSpPr txBox="1"/>
          <p:nvPr/>
        </p:nvSpPr>
        <p:spPr>
          <a:xfrm>
            <a:off x="2353945" y="2487930"/>
            <a:ext cx="6305550" cy="1568450"/>
          </a:xfrm>
          <a:prstGeom prst="rect">
            <a:avLst/>
          </a:prstGeom>
          <a:noFill/>
        </p:spPr>
        <p:txBody>
          <a:bodyPr wrap="square" rtlCol="0">
            <a:spAutoFit/>
          </a:bodyPr>
          <a:p>
            <a:r>
              <a:rPr lang="en-US" altLang="zh-CN" sz="3200">
                <a:solidFill>
                  <a:schemeClr val="bg2">
                    <a:lumMod val="50000"/>
                  </a:schemeClr>
                </a:solidFill>
                <a:latin typeface="Times New Roman" panose="02020603050405020304" charset="0"/>
                <a:cs typeface="Times New Roman" panose="02020603050405020304" charset="0"/>
                <a:sym typeface="+mn-ea"/>
              </a:rPr>
              <a:t>The Embodiment of Politics in Classical Literature in World Politics.</a:t>
            </a:r>
            <a:endParaRPr lang="zh-CN" altLang="en-US" sz="3200">
              <a:solidFill>
                <a:schemeClr val="bg2">
                  <a:lumMod val="50000"/>
                </a:schemeClr>
              </a:solidFill>
              <a:latin typeface="Times New Roman" panose="02020603050405020304" charset="0"/>
              <a:cs typeface="Times New Roman" panose="02020603050405020304" charset="0"/>
            </a:endParaRPr>
          </a:p>
          <a:p>
            <a:endParaRPr lang="zh-CN" altLang="en-US" sz="3200">
              <a:solidFill>
                <a:schemeClr val="bg2">
                  <a:lumMod val="50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1000">
        <p15:prstTrans prst="drape"/>
      </p:transition>
    </mc:Choice>
    <mc:Fallback>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9530.566929133858,&quot;width&quot;:6953.370078740158}"/>
</p:tagLst>
</file>

<file path=ppt/tags/tag2.xml><?xml version="1.0" encoding="utf-8"?>
<p:tagLst xmlns:p="http://schemas.openxmlformats.org/presentationml/2006/main">
  <p:tag name="KSO_WM_UNIT_PLACING_PICTURE_USER_VIEWPORT" val="{&quot;height&quot;:5711.355905511811,&quot;width&quot;:4412.307086614173}"/>
</p:tagLst>
</file>

<file path=ppt/tags/tag3.xml><?xml version="1.0" encoding="utf-8"?>
<p:tagLst xmlns:p="http://schemas.openxmlformats.org/presentationml/2006/main">
  <p:tag name="KSO_WM_UNIT_PLACING_PICTURE_USER_VIEWPORT" val="{&quot;height&quot;:8775,&quot;width&quot;:84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3136</Words>
  <Application>WPS 演示</Application>
  <PresentationFormat>宽屏</PresentationFormat>
  <Paragraphs>64</Paragraphs>
  <Slides>12</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12</vt:i4>
      </vt:variant>
    </vt:vector>
  </HeadingPairs>
  <TitlesOfParts>
    <vt:vector size="26" baseType="lpstr">
      <vt:lpstr>Arial</vt:lpstr>
      <vt:lpstr>宋体</vt:lpstr>
      <vt:lpstr>Wingdings</vt:lpstr>
      <vt:lpstr>Times New Roman</vt:lpstr>
      <vt:lpstr>华光楷体_CNKI</vt:lpstr>
      <vt:lpstr>HGYT2_CNKI</vt:lpstr>
      <vt:lpstr>方正行楷繁体</vt:lpstr>
      <vt:lpstr>等线</vt:lpstr>
      <vt:lpstr>微软雅黑</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陈里斯路托弗瑶</cp:lastModifiedBy>
  <cp:revision>140</cp:revision>
  <dcterms:created xsi:type="dcterms:W3CDTF">2016-07-26T07:52:00Z</dcterms:created>
  <dcterms:modified xsi:type="dcterms:W3CDTF">2022-04-20T08:01:51Z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D99F96298F2C443DAEA2F53D80E52AAC</vt:lpwstr>
  </property>
  <property fmtid="{D5CDD505-2E9C-101B-9397-08002B2CF9AE}" pid="3" name="KSOProductBuildVer">
    <vt:lpwstr>2052-11.1.0.11365</vt:lpwstr>
  </property>
</Properties>
</file>