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sldIdLst>
    <p:sldId id="256" r:id="rId3"/>
    <p:sldId id="291" r:id="rId4"/>
    <p:sldId id="287" r:id="rId5"/>
    <p:sldId id="975" r:id="rId6"/>
    <p:sldId id="982" r:id="rId7"/>
    <p:sldId id="976" r:id="rId8"/>
    <p:sldId id="954" r:id="rId9"/>
    <p:sldId id="984" r:id="rId10"/>
    <p:sldId id="953" r:id="rId11"/>
    <p:sldId id="990" r:id="rId12"/>
    <p:sldId id="988" r:id="rId13"/>
    <p:sldId id="985" r:id="rId14"/>
    <p:sldId id="893" r:id="rId15"/>
    <p:sldId id="981" r:id="rId16"/>
    <p:sldId id="97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3CE"/>
    <a:srgbClr val="C58D1E"/>
    <a:srgbClr val="8496AD"/>
    <a:srgbClr val="7B8A73"/>
    <a:srgbClr val="7B7584"/>
    <a:srgbClr val="945552"/>
    <a:srgbClr val="A5AAB5"/>
    <a:srgbClr val="A59E8C"/>
    <a:srgbClr val="636163"/>
    <a:srgbClr val="A5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3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6771-0499-4DA0-8912-C66184CBBCFD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ACB-5C5F-4D01-BED3-BAB9D5BE6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8"/>
          </p:nvPr>
        </p:nvSpPr>
        <p:spPr>
          <a:xfrm>
            <a:off x="5888202" y="3976329"/>
            <a:ext cx="2566469" cy="2367319"/>
          </a:xfrm>
          <a:custGeom>
            <a:avLst/>
            <a:gdLst>
              <a:gd name="connsiteX0" fmla="*/ 0 w 2566469"/>
              <a:gd name="connsiteY0" fmla="*/ 0 h 2367319"/>
              <a:gd name="connsiteX1" fmla="*/ 2566469 w 2566469"/>
              <a:gd name="connsiteY1" fmla="*/ 0 h 2367319"/>
              <a:gd name="connsiteX2" fmla="*/ 2566469 w 2566469"/>
              <a:gd name="connsiteY2" fmla="*/ 2367319 h 2367319"/>
              <a:gd name="connsiteX3" fmla="*/ 0 w 2566469"/>
              <a:gd name="connsiteY3" fmla="*/ 2367319 h 23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6469" h="2367319">
                <a:moveTo>
                  <a:pt x="0" y="0"/>
                </a:moveTo>
                <a:lnTo>
                  <a:pt x="2566469" y="0"/>
                </a:lnTo>
                <a:lnTo>
                  <a:pt x="2566469" y="2367319"/>
                </a:lnTo>
                <a:lnTo>
                  <a:pt x="0" y="23673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5" name="Freeform: Shape 4"/>
          <p:cNvSpPr>
            <a:spLocks noGrp="1"/>
          </p:cNvSpPr>
          <p:nvPr>
            <p:ph type="pic" sz="quarter" idx="17"/>
          </p:nvPr>
        </p:nvSpPr>
        <p:spPr>
          <a:xfrm>
            <a:off x="5888202" y="1409700"/>
            <a:ext cx="2566469" cy="2367319"/>
          </a:xfrm>
          <a:custGeom>
            <a:avLst/>
            <a:gdLst>
              <a:gd name="connsiteX0" fmla="*/ 0 w 2566469"/>
              <a:gd name="connsiteY0" fmla="*/ 0 h 2367319"/>
              <a:gd name="connsiteX1" fmla="*/ 2566469 w 2566469"/>
              <a:gd name="connsiteY1" fmla="*/ 0 h 2367319"/>
              <a:gd name="connsiteX2" fmla="*/ 2566469 w 2566469"/>
              <a:gd name="connsiteY2" fmla="*/ 2367319 h 2367319"/>
              <a:gd name="connsiteX3" fmla="*/ 0 w 2566469"/>
              <a:gd name="connsiteY3" fmla="*/ 2367319 h 23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6469" h="2367319">
                <a:moveTo>
                  <a:pt x="0" y="0"/>
                </a:moveTo>
                <a:lnTo>
                  <a:pt x="2566469" y="0"/>
                </a:lnTo>
                <a:lnTo>
                  <a:pt x="2566469" y="2367319"/>
                </a:lnTo>
                <a:lnTo>
                  <a:pt x="0" y="23673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50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429250" y="1409700"/>
            <a:ext cx="6762750" cy="4933950"/>
          </a:xfrm>
          <a:custGeom>
            <a:avLst/>
            <a:gdLst>
              <a:gd name="connsiteX0" fmla="*/ 0 w 6762750"/>
              <a:gd name="connsiteY0" fmla="*/ 0 h 4933950"/>
              <a:gd name="connsiteX1" fmla="*/ 6762750 w 6762750"/>
              <a:gd name="connsiteY1" fmla="*/ 0 h 4933950"/>
              <a:gd name="connsiteX2" fmla="*/ 6762750 w 6762750"/>
              <a:gd name="connsiteY2" fmla="*/ 4933950 h 4933950"/>
              <a:gd name="connsiteX3" fmla="*/ 0 w 6762750"/>
              <a:gd name="connsiteY3" fmla="*/ 493395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2750" h="4933950">
                <a:moveTo>
                  <a:pt x="0" y="0"/>
                </a:moveTo>
                <a:lnTo>
                  <a:pt x="6762750" y="0"/>
                </a:lnTo>
                <a:lnTo>
                  <a:pt x="6762750" y="4933950"/>
                </a:lnTo>
                <a:lnTo>
                  <a:pt x="0" y="49339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50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 txBox="1"/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pitchFamily="2" charset="0"/>
                <a:ea typeface="Montserrat" pitchFamily="2" charset="0"/>
                <a:cs typeface="Calibri" pitchFamily="34" charset="0"/>
              </a:rPr>
              <a:t>‹#›</a:t>
            </a:fld>
            <a:endParaRPr lang="en-US" sz="800" b="0" i="0" dirty="0">
              <a:solidFill>
                <a:srgbClr val="FEFEFE"/>
              </a:solidFill>
              <a:latin typeface="Montserrat" pitchFamily="2" charset="0"/>
              <a:ea typeface="Montserrat" pitchFamily="2" charset="0"/>
              <a:cs typeface="Calibri" pitchFamily="34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4517246"/>
            <a:ext cx="12192000" cy="1859837"/>
          </a:xfrm>
          <a:custGeom>
            <a:avLst/>
            <a:gdLst>
              <a:gd name="connsiteX0" fmla="*/ 0 w 12192000"/>
              <a:gd name="connsiteY0" fmla="*/ 0 h 1859837"/>
              <a:gd name="connsiteX1" fmla="*/ 12192000 w 12192000"/>
              <a:gd name="connsiteY1" fmla="*/ 0 h 1859837"/>
              <a:gd name="connsiteX2" fmla="*/ 12192000 w 12192000"/>
              <a:gd name="connsiteY2" fmla="*/ 1859837 h 1859837"/>
              <a:gd name="connsiteX3" fmla="*/ 0 w 12192000"/>
              <a:gd name="connsiteY3" fmla="*/ 1859837 h 18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59837">
                <a:moveTo>
                  <a:pt x="0" y="0"/>
                </a:moveTo>
                <a:lnTo>
                  <a:pt x="12192000" y="0"/>
                </a:lnTo>
                <a:lnTo>
                  <a:pt x="12192000" y="1859837"/>
                </a:lnTo>
                <a:lnTo>
                  <a:pt x="0" y="1859837"/>
                </a:lnTo>
                <a:close/>
              </a:path>
            </a:pathLst>
          </a:custGeom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5051170" y="3759198"/>
            <a:ext cx="6093389" cy="2179555"/>
          </a:xfrm>
          <a:custGeom>
            <a:avLst/>
            <a:gdLst>
              <a:gd name="connsiteX0" fmla="*/ 0 w 6093389"/>
              <a:gd name="connsiteY0" fmla="*/ 0 h 2179555"/>
              <a:gd name="connsiteX1" fmla="*/ 6093389 w 6093389"/>
              <a:gd name="connsiteY1" fmla="*/ 0 h 2179555"/>
              <a:gd name="connsiteX2" fmla="*/ 6093389 w 6093389"/>
              <a:gd name="connsiteY2" fmla="*/ 2179555 h 2179555"/>
              <a:gd name="connsiteX3" fmla="*/ 0 w 6093389"/>
              <a:gd name="connsiteY3" fmla="*/ 2179555 h 217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389" h="2179555">
                <a:moveTo>
                  <a:pt x="0" y="0"/>
                </a:moveTo>
                <a:lnTo>
                  <a:pt x="6093389" y="0"/>
                </a:lnTo>
                <a:lnTo>
                  <a:pt x="6093389" y="2179555"/>
                </a:lnTo>
                <a:lnTo>
                  <a:pt x="0" y="21795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047442" y="3759200"/>
            <a:ext cx="3880158" cy="2179555"/>
          </a:xfrm>
          <a:custGeom>
            <a:avLst/>
            <a:gdLst>
              <a:gd name="connsiteX0" fmla="*/ 0 w 3880158"/>
              <a:gd name="connsiteY0" fmla="*/ 0 h 2179555"/>
              <a:gd name="connsiteX1" fmla="*/ 3880158 w 3880158"/>
              <a:gd name="connsiteY1" fmla="*/ 0 h 2179555"/>
              <a:gd name="connsiteX2" fmla="*/ 3880158 w 3880158"/>
              <a:gd name="connsiteY2" fmla="*/ 2179555 h 2179555"/>
              <a:gd name="connsiteX3" fmla="*/ 0 w 3880158"/>
              <a:gd name="connsiteY3" fmla="*/ 2179555 h 217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0158" h="2179555">
                <a:moveTo>
                  <a:pt x="0" y="0"/>
                </a:moveTo>
                <a:lnTo>
                  <a:pt x="3880158" y="0"/>
                </a:lnTo>
                <a:lnTo>
                  <a:pt x="3880158" y="2179555"/>
                </a:lnTo>
                <a:lnTo>
                  <a:pt x="0" y="21795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6771-0499-4DA0-8912-C66184CBBCFD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ACB-5C5F-4D01-BED3-BAB9D5BE6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17317" y="2594806"/>
            <a:ext cx="1435895" cy="2450932"/>
          </a:xfrm>
          <a:custGeom>
            <a:avLst/>
            <a:gdLst>
              <a:gd name="connsiteX0" fmla="*/ 0 w 3364232"/>
              <a:gd name="connsiteY0" fmla="*/ 0 h 2456499"/>
              <a:gd name="connsiteX1" fmla="*/ 3364232 w 3364232"/>
              <a:gd name="connsiteY1" fmla="*/ 0 h 2456499"/>
              <a:gd name="connsiteX2" fmla="*/ 3364232 w 3364232"/>
              <a:gd name="connsiteY2" fmla="*/ 2456499 h 2456499"/>
              <a:gd name="connsiteX3" fmla="*/ 0 w 3364232"/>
              <a:gd name="connsiteY3" fmla="*/ 2456499 h 24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232" h="2456499">
                <a:moveTo>
                  <a:pt x="0" y="0"/>
                </a:moveTo>
                <a:lnTo>
                  <a:pt x="3364232" y="0"/>
                </a:lnTo>
                <a:lnTo>
                  <a:pt x="3364232" y="2456499"/>
                </a:lnTo>
                <a:lnTo>
                  <a:pt x="0" y="24564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55661" y="2022934"/>
            <a:ext cx="4235330" cy="2647894"/>
          </a:xfrm>
          <a:custGeom>
            <a:avLst/>
            <a:gdLst>
              <a:gd name="connsiteX0" fmla="*/ 0 w 3364232"/>
              <a:gd name="connsiteY0" fmla="*/ 0 h 2456499"/>
              <a:gd name="connsiteX1" fmla="*/ 3364232 w 3364232"/>
              <a:gd name="connsiteY1" fmla="*/ 0 h 2456499"/>
              <a:gd name="connsiteX2" fmla="*/ 3364232 w 3364232"/>
              <a:gd name="connsiteY2" fmla="*/ 2456499 h 2456499"/>
              <a:gd name="connsiteX3" fmla="*/ 0 w 3364232"/>
              <a:gd name="connsiteY3" fmla="*/ 2456499 h 24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232" h="2456499">
                <a:moveTo>
                  <a:pt x="0" y="0"/>
                </a:moveTo>
                <a:lnTo>
                  <a:pt x="3364232" y="0"/>
                </a:lnTo>
                <a:lnTo>
                  <a:pt x="3364232" y="2456499"/>
                </a:lnTo>
                <a:lnTo>
                  <a:pt x="0" y="24564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6771-0499-4DA0-8912-C66184CBBCFD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ACB-5C5F-4D01-BED3-BAB9D5BE6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6771-0499-4DA0-8912-C66184CBBCFD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ACB-5C5F-4D01-BED3-BAB9D5BE6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6771-0499-4DA0-8912-C66184CBBCFD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ACB-5C5F-4D01-BED3-BAB9D5BE6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6771-0499-4DA0-8912-C66184CBBCFD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ACB-5C5F-4D01-BED3-BAB9D5BE6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6771-0499-4DA0-8912-C66184CBBCFD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ACB-5C5F-4D01-BED3-BAB9D5BE6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6771-0499-4DA0-8912-C66184CBBCFD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ACB-5C5F-4D01-BED3-BAB9D5BE6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6771-0499-4DA0-8912-C66184CBBCFD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5ACB-5C5F-4D01-BED3-BAB9D5BE6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6771-0499-4DA0-8912-C66184CBBCFD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5ACB-5C5F-4D01-BED3-BAB9D5BE61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post_object_image_768143637">
            <a:extLst>
              <a:ext uri="{FF2B5EF4-FFF2-40B4-BE49-F238E27FC236}">
                <a16:creationId xmlns:a16="http://schemas.microsoft.com/office/drawing/2014/main" id="{2D2455F9-73A1-7892-BAFA-FAEE9C4D710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l="99" r="99"/>
          <a:stretch>
            <a:fillRect/>
          </a:stretch>
        </p:blipFill>
        <p:spPr>
          <a:xfrm rot="1963259">
            <a:off x="11015115" y="-111344"/>
            <a:ext cx="1088335" cy="109049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ED4F-F725-41F8-9149-25AE81DCDC60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951B-EC5F-4900-8F55-94D0F8D170A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post_object_image_768143637">
            <a:extLst>
              <a:ext uri="{FF2B5EF4-FFF2-40B4-BE49-F238E27FC236}">
                <a16:creationId xmlns:a16="http://schemas.microsoft.com/office/drawing/2014/main" id="{482D24EF-5594-901D-8BE1-C6777141BCE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l="99" r="99"/>
          <a:stretch>
            <a:fillRect/>
          </a:stretch>
        </p:blipFill>
        <p:spPr>
          <a:xfrm rot="2544733">
            <a:off x="10826315" y="-249048"/>
            <a:ext cx="1227403" cy="122984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450" y="114691"/>
            <a:ext cx="5618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阿里巴巴普惠体 Heavy" pitchFamily="18" charset="-122"/>
              </a:rPr>
              <a:t>抖音</a:t>
            </a:r>
            <a:r>
              <a:rPr lang="en-US" altLang="zh-CN" sz="4800" dirty="0">
                <a:solidFill>
                  <a:schemeClr val="bg1"/>
                </a:solidFill>
                <a:latin typeface="Eras Bold ITC" panose="020B0907030504020204" pitchFamily="34" charset="0"/>
                <a:ea typeface="思源黑体 CN Heavy" pitchFamily="34" charset="-122"/>
                <a:cs typeface="阿里巴巴普惠体 Heavy" pitchFamily="18" charset="-122"/>
              </a:rPr>
              <a:t>(Douyin)</a:t>
            </a:r>
            <a:endParaRPr lang="zh-CN" altLang="en-US" sz="4800" dirty="0">
              <a:solidFill>
                <a:schemeClr val="bg1"/>
              </a:solidFill>
              <a:latin typeface="Eras Bold ITC" panose="020B0907030504020204" pitchFamily="34" charset="0"/>
              <a:ea typeface="思源黑体 CN Heavy" pitchFamily="34" charset="-122"/>
              <a:cs typeface="阿里巴巴普惠体 Heavy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3997" y="2422028"/>
            <a:ext cx="3186057" cy="1134471"/>
          </a:xfrm>
          <a:prstGeom prst="rect">
            <a:avLst/>
          </a:prstGeom>
          <a:solidFill>
            <a:srgbClr val="CEC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02807" y="2474893"/>
            <a:ext cx="3057247" cy="95410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Dolce Vita Light" pitchFamily="2" charset="0"/>
                <a:ea typeface="宋体" pitchFamily="2" charset="-122"/>
                <a:cs typeface="Times New Roman" panose="02020603050405020304" charset="0"/>
              </a:rPr>
              <a:t>Record your life</a:t>
            </a:r>
          </a:p>
          <a:p>
            <a:r>
              <a:rPr lang="zh-CN" altLang="en-US" sz="2800" dirty="0">
                <a:solidFill>
                  <a:schemeClr val="bg1"/>
                </a:solidFill>
                <a:latin typeface="Dolce Vita Light" pitchFamily="2" charset="0"/>
                <a:ea typeface="宋体" pitchFamily="2" charset="-122"/>
                <a:cs typeface="Times New Roman" panose="02020603050405020304" charset="0"/>
              </a:rPr>
              <a:t>记录你的美好生活</a:t>
            </a:r>
            <a:endParaRPr lang="zh-CN" altLang="en-US" sz="2800" dirty="0">
              <a:solidFill>
                <a:schemeClr val="bg1"/>
              </a:solidFill>
              <a:latin typeface="Dolce Vita Light" pitchFamily="2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F9B0095-33B1-468E-B9A0-198ED31EC7B4}"/>
              </a:ext>
            </a:extLst>
          </p:cNvPr>
          <p:cNvSpPr txBox="1"/>
          <p:nvPr/>
        </p:nvSpPr>
        <p:spPr>
          <a:xfrm>
            <a:off x="9386014" y="6215523"/>
            <a:ext cx="270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Presenter: </a:t>
            </a:r>
            <a:r>
              <a:rPr lang="zh-CN" altLang="en-US" sz="2400" dirty="0">
                <a:solidFill>
                  <a:schemeClr val="bg1"/>
                </a:solidFill>
              </a:rPr>
              <a:t>王慧安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5B6AD-9E2C-9831-2884-1245B1B94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标&#10;&#10;AI 生成的内容可能不正确。">
            <a:extLst>
              <a:ext uri="{FF2B5EF4-FFF2-40B4-BE49-F238E27FC236}">
                <a16:creationId xmlns:a16="http://schemas.microsoft.com/office/drawing/2014/main" id="{B24616BA-C5F9-D3C0-C3F5-81860A051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14626" r="14058" b="12323"/>
          <a:stretch>
            <a:fillRect/>
          </a:stretch>
        </p:blipFill>
        <p:spPr>
          <a:xfrm>
            <a:off x="100696" y="862265"/>
            <a:ext cx="1505081" cy="1408068"/>
          </a:xfrm>
          <a:prstGeom prst="roundRect">
            <a:avLst/>
          </a:prstGeom>
        </p:spPr>
      </p:pic>
      <p:pic>
        <p:nvPicPr>
          <p:cNvPr id="16" name="图片 15" descr="徽标&#10;&#10;AI 生成的内容可能不正确。">
            <a:extLst>
              <a:ext uri="{FF2B5EF4-FFF2-40B4-BE49-F238E27FC236}">
                <a16:creationId xmlns:a16="http://schemas.microsoft.com/office/drawing/2014/main" id="{C8A85702-E5E5-D0CD-0C02-90D38B7B14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14871" r="14071" b="12885"/>
          <a:stretch>
            <a:fillRect/>
          </a:stretch>
        </p:blipFill>
        <p:spPr>
          <a:xfrm>
            <a:off x="48363" y="3714110"/>
            <a:ext cx="1557414" cy="1408068"/>
          </a:xfrm>
          <a:prstGeom prst="round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F8299D1-DF79-EEAF-D857-3ADFD7FF8554}"/>
              </a:ext>
            </a:extLst>
          </p:cNvPr>
          <p:cNvGraphicFramePr>
            <a:graphicFrameLocks noGrp="1"/>
          </p:cNvGraphicFramePr>
          <p:nvPr/>
        </p:nvGraphicFramePr>
        <p:xfrm>
          <a:off x="1738862" y="231168"/>
          <a:ext cx="9251157" cy="64984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9336">
                  <a:extLst>
                    <a:ext uri="{9D8B030D-6E8A-4147-A177-3AD203B41FA5}">
                      <a16:colId xmlns:a16="http://schemas.microsoft.com/office/drawing/2014/main" val="4011028335"/>
                    </a:ext>
                  </a:extLst>
                </a:gridCol>
                <a:gridCol w="2939228">
                  <a:extLst>
                    <a:ext uri="{9D8B030D-6E8A-4147-A177-3AD203B41FA5}">
                      <a16:colId xmlns:a16="http://schemas.microsoft.com/office/drawing/2014/main" val="2473160837"/>
                    </a:ext>
                  </a:extLst>
                </a:gridCol>
                <a:gridCol w="3282593">
                  <a:extLst>
                    <a:ext uri="{9D8B030D-6E8A-4147-A177-3AD203B41FA5}">
                      <a16:colId xmlns:a16="http://schemas.microsoft.com/office/drawing/2014/main" val="2058038186"/>
                    </a:ext>
                  </a:extLst>
                </a:gridCol>
              </a:tblGrid>
              <a:tr h="548111">
                <a:tc>
                  <a:txBody>
                    <a:bodyPr/>
                    <a:lstStyle/>
                    <a:p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36914"/>
                  </a:ext>
                </a:extLst>
              </a:tr>
              <a:tr h="1739316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Targeting the Chinese mainland market;</a:t>
                      </a:r>
                    </a:p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Domestic MAU:&gt;936 million(all&gt;1.3 billion).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Traffic Pool Mechanism.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 stream commerce is </a:t>
                      </a:r>
                      <a:r>
                        <a:rPr lang="en-US" altLang="zh-CN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mature,accounts</a:t>
                      </a:r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~50% of platform </a:t>
                      </a:r>
                      <a:r>
                        <a:rPr lang="en-US" altLang="zh-CN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traffic,and</a:t>
                      </a:r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operates within a complete ecosystem.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446441"/>
                  </a:ext>
                </a:extLst>
              </a:tr>
              <a:tr h="4210977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Targeting the global market;</a:t>
                      </a:r>
                    </a:p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 MAU:&gt;1.58 billion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 Competition Mechanism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Shoppable short videos are the key growth driver.</a:t>
                      </a:r>
                    </a:p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· Q3 2025 Global GMV: ~$19B (comparable to eBay).</a:t>
                      </a:r>
                    </a:p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· United States: ~50% of GMV from short videos; live commerce share is minimal at just 2%.</a:t>
                      </a:r>
                    </a:p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· Southeast Asia: Live stream commerce is booming, aided by consumer habits similar to China's.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5093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6A7CF43-2EA7-2165-DF2C-83AC7412A5AA}"/>
              </a:ext>
            </a:extLst>
          </p:cNvPr>
          <p:cNvSpPr txBox="1"/>
          <p:nvPr/>
        </p:nvSpPr>
        <p:spPr>
          <a:xfrm>
            <a:off x="1820066" y="278308"/>
            <a:ext cx="303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Users and the marketplace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8F9AED-637F-18FC-B9BF-38E60900D2E2}"/>
              </a:ext>
            </a:extLst>
          </p:cNvPr>
          <p:cNvSpPr txBox="1"/>
          <p:nvPr/>
        </p:nvSpPr>
        <p:spPr>
          <a:xfrm>
            <a:off x="8393170" y="268671"/>
            <a:ext cx="174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E-commerce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D9B44A-0571-904D-4EE7-C67D66CC83A0}"/>
              </a:ext>
            </a:extLst>
          </p:cNvPr>
          <p:cNvSpPr txBox="1"/>
          <p:nvPr/>
        </p:nvSpPr>
        <p:spPr>
          <a:xfrm>
            <a:off x="4775172" y="278308"/>
            <a:ext cx="317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Recommendation algorithm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 descr="图示&#10;&#10;AI 生成的内容可能不正确。">
            <a:extLst>
              <a:ext uri="{FF2B5EF4-FFF2-40B4-BE49-F238E27FC236}">
                <a16:creationId xmlns:a16="http://schemas.microsoft.com/office/drawing/2014/main" id="{8FA969A5-95AA-9423-C12F-26BA437468A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0" r="1340" b="9902"/>
          <a:stretch>
            <a:fillRect/>
          </a:stretch>
        </p:blipFill>
        <p:spPr>
          <a:xfrm>
            <a:off x="3973569" y="128428"/>
            <a:ext cx="4419601" cy="66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05EF2-C737-C372-F20D-38CB2398D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标&#10;&#10;AI 生成的内容可能不正确。">
            <a:extLst>
              <a:ext uri="{FF2B5EF4-FFF2-40B4-BE49-F238E27FC236}">
                <a16:creationId xmlns:a16="http://schemas.microsoft.com/office/drawing/2014/main" id="{12F2655B-63E1-0C10-8744-BCE3E13A60A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14626" r="14058" b="12323"/>
          <a:stretch>
            <a:fillRect/>
          </a:stretch>
        </p:blipFill>
        <p:spPr>
          <a:xfrm>
            <a:off x="100696" y="862265"/>
            <a:ext cx="1505081" cy="1408068"/>
          </a:xfrm>
          <a:prstGeom prst="roundRect">
            <a:avLst/>
          </a:prstGeom>
        </p:spPr>
      </p:pic>
      <p:pic>
        <p:nvPicPr>
          <p:cNvPr id="16" name="图片 15" descr="徽标&#10;&#10;AI 生成的内容可能不正确。">
            <a:extLst>
              <a:ext uri="{FF2B5EF4-FFF2-40B4-BE49-F238E27FC236}">
                <a16:creationId xmlns:a16="http://schemas.microsoft.com/office/drawing/2014/main" id="{4942434D-0EDD-3002-5CB6-FA682E7518E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14871" r="14071" b="12885"/>
          <a:stretch>
            <a:fillRect/>
          </a:stretch>
        </p:blipFill>
        <p:spPr>
          <a:xfrm>
            <a:off x="48363" y="3714110"/>
            <a:ext cx="1557414" cy="1408068"/>
          </a:xfrm>
          <a:prstGeom prst="round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66890A8-E115-EA17-24F1-C0DB35C00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34692"/>
              </p:ext>
            </p:extLst>
          </p:nvPr>
        </p:nvGraphicFramePr>
        <p:xfrm>
          <a:off x="1738862" y="231168"/>
          <a:ext cx="9251157" cy="64984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9336">
                  <a:extLst>
                    <a:ext uri="{9D8B030D-6E8A-4147-A177-3AD203B41FA5}">
                      <a16:colId xmlns:a16="http://schemas.microsoft.com/office/drawing/2014/main" val="4011028335"/>
                    </a:ext>
                  </a:extLst>
                </a:gridCol>
                <a:gridCol w="2939228">
                  <a:extLst>
                    <a:ext uri="{9D8B030D-6E8A-4147-A177-3AD203B41FA5}">
                      <a16:colId xmlns:a16="http://schemas.microsoft.com/office/drawing/2014/main" val="2473160837"/>
                    </a:ext>
                  </a:extLst>
                </a:gridCol>
                <a:gridCol w="3282593">
                  <a:extLst>
                    <a:ext uri="{9D8B030D-6E8A-4147-A177-3AD203B41FA5}">
                      <a16:colId xmlns:a16="http://schemas.microsoft.com/office/drawing/2014/main" val="2058038186"/>
                    </a:ext>
                  </a:extLst>
                </a:gridCol>
              </a:tblGrid>
              <a:tr h="548111">
                <a:tc>
                  <a:txBody>
                    <a:bodyPr/>
                    <a:lstStyle/>
                    <a:p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36914"/>
                  </a:ext>
                </a:extLst>
              </a:tr>
              <a:tr h="1739316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Targeting the Chinese mainland market;</a:t>
                      </a:r>
                    </a:p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Domestic MAU:&gt;936 million(all&gt;1.3 billion).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Traffic Pool Mechanism.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 stream commerce is </a:t>
                      </a:r>
                      <a:r>
                        <a:rPr lang="en-US" altLang="zh-CN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mature,accounts</a:t>
                      </a:r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~50% of platform </a:t>
                      </a:r>
                      <a:r>
                        <a:rPr lang="en-US" altLang="zh-CN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traffic,and</a:t>
                      </a:r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operates within a complete ecosystem.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446441"/>
                  </a:ext>
                </a:extLst>
              </a:tr>
              <a:tr h="4210977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Targeting the global market;</a:t>
                      </a:r>
                    </a:p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 MAU:&gt;1.58 billion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 Competition Mechanism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Shoppable short videos are the key growth driver.</a:t>
                      </a:r>
                    </a:p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· Q3 2025 Global GMV: ~$19B (comparable to eBay).</a:t>
                      </a:r>
                    </a:p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· United States: ~50% of GMV from short videos; live commerce share is minimal at just 2%.</a:t>
                      </a:r>
                    </a:p>
                    <a:p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· Southeast Asia: Live stream commerce is booming, aided by consumer habits similar to China's.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5093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CE999DDE-8575-A2C1-1A85-64321B4FB6C0}"/>
              </a:ext>
            </a:extLst>
          </p:cNvPr>
          <p:cNvSpPr txBox="1"/>
          <p:nvPr/>
        </p:nvSpPr>
        <p:spPr>
          <a:xfrm>
            <a:off x="1820066" y="278308"/>
            <a:ext cx="303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Users and the marketplace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4EC9E1-8DDE-BD6F-491B-97866A371233}"/>
              </a:ext>
            </a:extLst>
          </p:cNvPr>
          <p:cNvSpPr txBox="1"/>
          <p:nvPr/>
        </p:nvSpPr>
        <p:spPr>
          <a:xfrm>
            <a:off x="8393170" y="268671"/>
            <a:ext cx="174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E-commerce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641A11-C23D-D124-0DE6-9403111E9A27}"/>
              </a:ext>
            </a:extLst>
          </p:cNvPr>
          <p:cNvSpPr txBox="1"/>
          <p:nvPr/>
        </p:nvSpPr>
        <p:spPr>
          <a:xfrm>
            <a:off x="4775172" y="278308"/>
            <a:ext cx="317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Recommendation algorithm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7F9C8E-8842-A76E-2C69-39972166F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BA2209-8400-E6F5-9A18-A42991FA5C10}"/>
              </a:ext>
            </a:extLst>
          </p:cNvPr>
          <p:cNvSpPr/>
          <p:nvPr/>
        </p:nvSpPr>
        <p:spPr>
          <a:xfrm>
            <a:off x="1175655" y="1301542"/>
            <a:ext cx="9840690" cy="4535714"/>
          </a:xfrm>
          <a:prstGeom prst="rect">
            <a:avLst/>
          </a:prstGeom>
          <a:solidFill>
            <a:srgbClr val="7B7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F47F59-7E6B-EE22-5CE5-EBD240EFA4FC}"/>
              </a:ext>
            </a:extLst>
          </p:cNvPr>
          <p:cNvGrpSpPr/>
          <p:nvPr/>
        </p:nvGrpSpPr>
        <p:grpSpPr>
          <a:xfrm>
            <a:off x="4871244" y="4365703"/>
            <a:ext cx="2145102" cy="353940"/>
            <a:chOff x="5023448" y="5793224"/>
            <a:chExt cx="2145102" cy="35394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BF139A-C77D-3CA9-1E7F-995BACF19E2D}"/>
                </a:ext>
              </a:extLst>
            </p:cNvPr>
            <p:cNvSpPr txBox="1"/>
            <p:nvPr/>
          </p:nvSpPr>
          <p:spPr>
            <a:xfrm>
              <a:off x="5023448" y="5827660"/>
              <a:ext cx="2145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 Light" pitchFamily="50" charset="0"/>
                </a:rPr>
                <a:t>Record your life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5DB45E2-3D1B-889E-6277-A31DDA16585C}"/>
                </a:ext>
              </a:extLst>
            </p:cNvPr>
            <p:cNvSpPr/>
            <p:nvPr/>
          </p:nvSpPr>
          <p:spPr>
            <a:xfrm>
              <a:off x="5057956" y="5793224"/>
              <a:ext cx="2076088" cy="35394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F1B6FE-B452-6848-CAD8-F1519DF6B63B}"/>
              </a:ext>
            </a:extLst>
          </p:cNvPr>
          <p:cNvGrpSpPr/>
          <p:nvPr/>
        </p:nvGrpSpPr>
        <p:grpSpPr>
          <a:xfrm>
            <a:off x="3614025" y="2381770"/>
            <a:ext cx="8903823" cy="1618516"/>
            <a:chOff x="3841370" y="1065931"/>
            <a:chExt cx="9568886" cy="161851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D06CE2-00DF-FCC6-EF67-CCD9A58C827F}"/>
                </a:ext>
              </a:extLst>
            </p:cNvPr>
            <p:cNvSpPr txBox="1"/>
            <p:nvPr/>
          </p:nvSpPr>
          <p:spPr>
            <a:xfrm>
              <a:off x="4836472" y="1065931"/>
              <a:ext cx="8573784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.黑体UI-繁" pitchFamily="2" charset="-128"/>
                  <a:ea typeface=".黑体UI-繁" pitchFamily="2" charset="-128"/>
                  <a:cs typeface=".黑体UI-繁" pitchFamily="2" charset="-128"/>
                </a:rPr>
                <a:t>Effects</a:t>
              </a:r>
              <a:endParaRPr lang="zh-CN" altLang="en-US" sz="6000" dirty="0">
                <a:solidFill>
                  <a:schemeClr val="bg1"/>
                </a:solidFill>
                <a:latin typeface=".黑体UI-繁" pitchFamily="2" charset="-128"/>
                <a:ea typeface=".黑体UI-繁" pitchFamily="2" charset="-128"/>
                <a:cs typeface=".黑体UI-繁" pitchFamily="2" charset="-12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F73762-2A64-E18E-6FC4-1077A4747F32}"/>
                </a:ext>
              </a:extLst>
            </p:cNvPr>
            <p:cNvSpPr txBox="1"/>
            <p:nvPr/>
          </p:nvSpPr>
          <p:spPr>
            <a:xfrm>
              <a:off x="3841370" y="2253560"/>
              <a:ext cx="489652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200" b="1" spc="3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" pitchFamily="2" charset="0"/>
                </a:rPr>
                <a:t>Douyin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1C43F2-950A-0475-57FC-744D2812AC94}"/>
              </a:ext>
            </a:extLst>
          </p:cNvPr>
          <p:cNvCxnSpPr/>
          <p:nvPr/>
        </p:nvCxnSpPr>
        <p:spPr>
          <a:xfrm flipH="1">
            <a:off x="2755982" y="3784842"/>
            <a:ext cx="225910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EA72FC1-747E-F36B-8EEE-AD9C7A3D2984}"/>
              </a:ext>
            </a:extLst>
          </p:cNvPr>
          <p:cNvCxnSpPr/>
          <p:nvPr/>
        </p:nvCxnSpPr>
        <p:spPr>
          <a:xfrm flipH="1">
            <a:off x="6819496" y="3784842"/>
            <a:ext cx="237654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5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0761" y="1421272"/>
            <a:ext cx="10741630" cy="337669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</a:rPr>
              <a:t>· Entertainment &amp; Relaxation: Offers a vast collection of short, creative videos for quick entertainment and stress relief.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</a:rPr>
              <a:t>· Knowledge &amp; Learning: Serves as an informal learning tool for life hacks, professional knowledge, and skills in an engaging way.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</a:rPr>
              <a:t>· Trend Discovery: Keeps users updated on the latest trends in music, fashion, travel, and pop culture.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</a:rPr>
              <a:t>· Community &amp; Belonging: Connects like-minded users through algorithm-driven recommendations and interest-based communities.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</a:rPr>
              <a:t>· Creative Inspiration: Sparks inspiration in daily life and work through diverse content from global creators.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..黑体UI-韩语" pitchFamily="2" charset="-128"/>
              <a:ea typeface="..黑体UI-韩语" pitchFamily="2" charset="-128"/>
              <a:cs typeface="..黑体UI-韩语" pitchFamily="2" charset="-128"/>
            </a:endParaRPr>
          </a:p>
        </p:txBody>
      </p:sp>
      <p:pic>
        <p:nvPicPr>
          <p:cNvPr id="4" name="图片 3" descr="模糊照片里的人&#10;&#10;AI 生成的内容可能不正确。">
            <a:extLst>
              <a:ext uri="{FF2B5EF4-FFF2-40B4-BE49-F238E27FC236}">
                <a16:creationId xmlns:a16="http://schemas.microsoft.com/office/drawing/2014/main" id="{2F9E2A1A-2554-45B4-5487-44739D0E3DD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20" y="4797966"/>
            <a:ext cx="2380180" cy="2009076"/>
          </a:xfrm>
          <a:prstGeom prst="ellipse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937917B-384B-504B-9778-62CE05F343D4}"/>
              </a:ext>
            </a:extLst>
          </p:cNvPr>
          <p:cNvSpPr txBox="1"/>
          <p:nvPr/>
        </p:nvSpPr>
        <p:spPr>
          <a:xfrm>
            <a:off x="120885" y="160781"/>
            <a:ext cx="510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highlight>
                  <a:srgbClr val="8496AD"/>
                </a:highlight>
                <a:latin typeface=".黑体UI-繁" pitchFamily="2" charset="-128"/>
                <a:ea typeface=".黑体UI-繁" pitchFamily="2" charset="-128"/>
                <a:cs typeface=".黑体UI-繁" pitchFamily="2" charset="-128"/>
              </a:rPr>
              <a:t>Positive effects</a:t>
            </a:r>
            <a:endParaRPr lang="zh-CN" altLang="en-US" sz="3600" dirty="0">
              <a:solidFill>
                <a:schemeClr val="bg1"/>
              </a:solidFill>
              <a:highlight>
                <a:srgbClr val="8496AD"/>
              </a:highlight>
              <a:latin typeface=".黑体UI-繁" pitchFamily="2" charset="-128"/>
              <a:ea typeface=".黑体UI-繁" pitchFamily="2" charset="-128"/>
              <a:cs typeface=".黑体UI-繁" pitchFamily="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小孩们在街道上&#10;&#10;AI 生成的内容可能不正确。">
            <a:extLst>
              <a:ext uri="{FF2B5EF4-FFF2-40B4-BE49-F238E27FC236}">
                <a16:creationId xmlns:a16="http://schemas.microsoft.com/office/drawing/2014/main" id="{0F436680-7C82-551D-7293-449F10D7E6F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36" y="2547991"/>
            <a:ext cx="4947864" cy="4310009"/>
          </a:xfrm>
          <a:prstGeom prst="ellipse">
            <a:avLst/>
          </a:prstGeom>
        </p:spPr>
      </p:pic>
      <p:sp>
        <p:nvSpPr>
          <p:cNvPr id="7" name="Subtitle 6"/>
          <p:cNvSpPr txBox="1"/>
          <p:nvPr/>
        </p:nvSpPr>
        <p:spPr>
          <a:xfrm>
            <a:off x="120885" y="1011595"/>
            <a:ext cx="10986269" cy="462062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 Light" pitchFamily="50" charset="0"/>
                <a:ea typeface="Montserrat Light" pitchFamily="50" charset="0"/>
                <a:cs typeface="Montserrat Light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 Light" pitchFamily="50" charset="0"/>
                <a:ea typeface="Montserrat Light" pitchFamily="50" charset="0"/>
                <a:cs typeface="Montserrat Light" pitchFamily="50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 Light" pitchFamily="50" charset="0"/>
                <a:ea typeface="Montserrat Light" pitchFamily="50" charset="0"/>
                <a:cs typeface="Montserrat Light" pitchFamily="50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ontserrat Light" pitchFamily="50" charset="0"/>
                <a:ea typeface="Montserrat Light" pitchFamily="50" charset="0"/>
                <a:cs typeface="Montserrat Light" pitchFamily="50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1.Addiction &amp; Time Loss</a:t>
            </a:r>
          </a:p>
          <a:p>
            <a:r>
              <a:rPr lang="en-US" altLang="zh-CN" dirty="0"/>
              <a:t>   Endless scrolling and personalized algorithms can lead to excessive use and wasted time.</a:t>
            </a:r>
          </a:p>
          <a:p>
            <a:r>
              <a:rPr lang="en-US" altLang="zh-CN" dirty="0"/>
              <a:t>2. Mental Health Concerns</a:t>
            </a:r>
          </a:p>
          <a:p>
            <a:r>
              <a:rPr lang="en-US" altLang="zh-CN" dirty="0"/>
              <a:t>   May cause anxiety, low self-esteem, and shortened attention spans due to social comparison and fast-paced content.</a:t>
            </a:r>
          </a:p>
          <a:p>
            <a:r>
              <a:rPr lang="en-US" altLang="zh-CN" dirty="0"/>
              <a:t>3. Misinformation &amp; Bias</a:t>
            </a:r>
          </a:p>
          <a:p>
            <a:r>
              <a:rPr lang="en-US" altLang="zh-CN" dirty="0"/>
              <a:t>   Spread of unverified claims and "filter bubbles" that limit exposure to diverse viewpoints.</a:t>
            </a:r>
          </a:p>
          <a:p>
            <a:r>
              <a:rPr lang="en-US" altLang="zh-CN" dirty="0"/>
              <a:t>4. Privacy Risks</a:t>
            </a:r>
          </a:p>
          <a:p>
            <a:r>
              <a:rPr lang="en-US" altLang="zh-CN" dirty="0"/>
              <a:t>   Extensive data collection and potential privacy exposure for users.</a:t>
            </a:r>
          </a:p>
          <a:p>
            <a:r>
              <a:rPr lang="en-US" altLang="zh-CN" dirty="0"/>
              <a:t>5. Negative Youth Impact</a:t>
            </a:r>
          </a:p>
          <a:p>
            <a:r>
              <a:rPr lang="en-US" altLang="zh-CN" dirty="0"/>
              <a:t>   Promotion of unrealistic values and potential exposure to cyberbullying.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1B56D86-90BA-869E-14CE-733A2DFB87E2}"/>
              </a:ext>
            </a:extLst>
          </p:cNvPr>
          <p:cNvSpPr txBox="1"/>
          <p:nvPr/>
        </p:nvSpPr>
        <p:spPr>
          <a:xfrm>
            <a:off x="120885" y="160781"/>
            <a:ext cx="433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highlight>
                  <a:srgbClr val="8496AD"/>
                </a:highlight>
                <a:latin typeface=".黑体UI-繁" pitchFamily="2" charset="-128"/>
                <a:ea typeface=".黑体UI-繁" pitchFamily="2" charset="-128"/>
                <a:cs typeface=".黑体UI-繁" pitchFamily="2" charset="-128"/>
              </a:rPr>
              <a:t>Negative effects</a:t>
            </a:r>
            <a:endParaRPr lang="zh-CN" altLang="en-US" sz="3600" dirty="0">
              <a:solidFill>
                <a:schemeClr val="bg1"/>
              </a:solidFill>
              <a:highlight>
                <a:srgbClr val="8496AD"/>
              </a:highlight>
              <a:latin typeface=".黑体UI-繁" pitchFamily="2" charset="-128"/>
              <a:ea typeface=".黑体UI-繁" pitchFamily="2" charset="-128"/>
              <a:cs typeface=".黑体UI-繁" pitchFamily="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29211" y="2865154"/>
            <a:ext cx="4798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Eras Bold ITC" panose="020B0907030504020204" pitchFamily="34" charset="0"/>
                <a:ea typeface="思源黑体 CN Heavy" pitchFamily="34" charset="-122"/>
                <a:cs typeface="阿里巴巴普惠体 Heavy" pitchFamily="18" charset="-122"/>
              </a:rPr>
              <a:t>Thank you</a:t>
            </a:r>
          </a:p>
        </p:txBody>
      </p:sp>
      <p:pic>
        <p:nvPicPr>
          <p:cNvPr id="3" name="图片 2" descr="图片包含 图形用户界面&#10;&#10;AI 生成的内容可能不正确。">
            <a:extLst>
              <a:ext uri="{FF2B5EF4-FFF2-40B4-BE49-F238E27FC236}">
                <a16:creationId xmlns:a16="http://schemas.microsoft.com/office/drawing/2014/main" id="{51C66877-28BB-A5D2-30F3-2A3E8D0BC3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 r="327"/>
          <a:stretch>
            <a:fillRect/>
          </a:stretch>
        </p:blipFill>
        <p:spPr>
          <a:xfrm>
            <a:off x="1674416" y="986946"/>
            <a:ext cx="4712626" cy="458741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27716" y="631784"/>
            <a:ext cx="10515600" cy="1570655"/>
            <a:chOff x="972166" y="92817"/>
            <a:chExt cx="10515600" cy="1570655"/>
          </a:xfrm>
        </p:grpSpPr>
        <p:sp>
          <p:nvSpPr>
            <p:cNvPr id="46" name="Title 2"/>
            <p:cNvSpPr txBox="1"/>
            <p:nvPr/>
          </p:nvSpPr>
          <p:spPr>
            <a:xfrm>
              <a:off x="972166" y="92817"/>
              <a:ext cx="10515600" cy="49945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altLang="zh-CN" sz="6000" dirty="0">
                  <a:solidFill>
                    <a:schemeClr val="bg1"/>
                  </a:solidFill>
                  <a:latin typeface=".黑体UI-繁" pitchFamily="2" charset="-128"/>
                  <a:ea typeface=".黑体UI-繁" pitchFamily="2" charset="-128"/>
                  <a:cs typeface=".黑体UI-繁" pitchFamily="2" charset="-128"/>
                </a:rPr>
                <a:t>Contents</a:t>
              </a:r>
              <a:endParaRPr lang="zh-CN" altLang="en-US" sz="6000" dirty="0">
                <a:solidFill>
                  <a:schemeClr val="bg1"/>
                </a:solidFill>
                <a:latin typeface=".黑体UI-繁" pitchFamily="2" charset="-128"/>
                <a:ea typeface=".黑体UI-繁" pitchFamily="2" charset="-128"/>
                <a:cs typeface=".黑体UI-繁" pitchFamily="2" charset="-128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21680" y="1608608"/>
              <a:ext cx="548640" cy="54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0" y="5468614"/>
            <a:ext cx="12196768" cy="768912"/>
          </a:xfrm>
          <a:prstGeom prst="rect">
            <a:avLst/>
          </a:prstGeom>
          <a:solidFill>
            <a:srgbClr val="CEC3C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57669" y="2276043"/>
            <a:ext cx="9876661" cy="2923979"/>
            <a:chOff x="1057561" y="2033585"/>
            <a:chExt cx="10266223" cy="2790827"/>
          </a:xfrm>
        </p:grpSpPr>
        <p:grpSp>
          <p:nvGrpSpPr>
            <p:cNvPr id="7" name="Group 6"/>
            <p:cNvGrpSpPr/>
            <p:nvPr/>
          </p:nvGrpSpPr>
          <p:grpSpPr>
            <a:xfrm>
              <a:off x="1057561" y="2033587"/>
              <a:ext cx="2309222" cy="2790825"/>
              <a:chOff x="1057561" y="2033587"/>
              <a:chExt cx="2309222" cy="279082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057561" y="2033587"/>
                <a:ext cx="2309222" cy="2790825"/>
              </a:xfrm>
              <a:prstGeom prst="rect">
                <a:avLst/>
              </a:prstGeom>
              <a:solidFill>
                <a:srgbClr val="C75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255287" y="2648233"/>
                <a:ext cx="1731472" cy="1275917"/>
                <a:chOff x="2271043" y="2329406"/>
                <a:chExt cx="1731472" cy="1275917"/>
              </a:xfrm>
            </p:grpSpPr>
            <p:sp>
              <p:nvSpPr>
                <p:cNvPr id="31" name="Rectangle 7"/>
                <p:cNvSpPr/>
                <p:nvPr/>
              </p:nvSpPr>
              <p:spPr bwMode="auto">
                <a:xfrm>
                  <a:off x="2271043" y="3126182"/>
                  <a:ext cx="1731472" cy="479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2000" dirty="0">
                      <a:solidFill>
                        <a:schemeClr val="bg1"/>
                      </a:solidFill>
                      <a:latin typeface="Roboto Slab" pitchFamily="2" charset="0"/>
                      <a:ea typeface=".黑体UI-简" pitchFamily="2" charset="-128"/>
                      <a:cs typeface="Montserrat-Regular" charset="0"/>
                      <a:sym typeface="Montserrat-Regular" charset="0"/>
                    </a:rPr>
                    <a:t>Platform</a:t>
                  </a:r>
                  <a:r>
                    <a:rPr lang="zh-CN" altLang="en-US" sz="2000" dirty="0">
                      <a:solidFill>
                        <a:schemeClr val="bg1"/>
                      </a:solidFill>
                      <a:latin typeface="Roboto Slab" pitchFamily="2" charset="0"/>
                      <a:ea typeface=".黑体UI-简" pitchFamily="2" charset="-128"/>
                      <a:cs typeface="Montserrat-Regular" charset="0"/>
                      <a:sym typeface="Montserrat-Regular" charset="0"/>
                    </a:rPr>
                    <a:t> </a:t>
                  </a:r>
                  <a:r>
                    <a:rPr lang="en-US" altLang="zh-CN" sz="2000" dirty="0">
                      <a:solidFill>
                        <a:schemeClr val="bg1"/>
                      </a:solidFill>
                      <a:latin typeface="Roboto Slab" pitchFamily="2" charset="0"/>
                      <a:ea typeface=".黑体UI-简" pitchFamily="2" charset="-128"/>
                      <a:cs typeface="Montserrat-Regular" charset="0"/>
                      <a:sym typeface="Montserrat-Regular" charset="0"/>
                    </a:rPr>
                    <a:t>introduction</a:t>
                  </a:r>
                  <a:endParaRPr lang="en-US" sz="2000" dirty="0">
                    <a:latin typeface="Roboto Slab" pitchFamily="2" charset="0"/>
                    <a:ea typeface="Roboto Slab" pitchFamily="2" charset="0"/>
                    <a:cs typeface="Montserrat-Regular" charset="0"/>
                    <a:sym typeface="Montserrat-Regular" charset="0"/>
                  </a:endParaRPr>
                </a:p>
              </p:txBody>
            </p:sp>
            <p:sp>
              <p:nvSpPr>
                <p:cNvPr id="52" name="Oval 17"/>
                <p:cNvSpPr/>
                <p:nvPr/>
              </p:nvSpPr>
              <p:spPr bwMode="auto">
                <a:xfrm>
                  <a:off x="2569730" y="2329406"/>
                  <a:ext cx="552450" cy="55341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>
                  <a:solidFill>
                    <a:schemeClr val="accent2"/>
                  </a:solidFill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5036061" y="2033585"/>
              <a:ext cx="2309222" cy="2790825"/>
              <a:chOff x="4906982" y="2034802"/>
              <a:chExt cx="2309222" cy="279082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906982" y="2034802"/>
                <a:ext cx="2309222" cy="2790825"/>
              </a:xfrm>
              <a:prstGeom prst="rect">
                <a:avLst/>
              </a:prstGeom>
              <a:solidFill>
                <a:srgbClr val="B17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225568" y="2649450"/>
                <a:ext cx="1533000" cy="1609699"/>
                <a:chOff x="5014934" y="2329406"/>
                <a:chExt cx="1533000" cy="1609699"/>
              </a:xfrm>
            </p:grpSpPr>
            <p:sp>
              <p:nvSpPr>
                <p:cNvPr id="58" name="Oval 17"/>
                <p:cNvSpPr/>
                <p:nvPr/>
              </p:nvSpPr>
              <p:spPr bwMode="auto">
                <a:xfrm>
                  <a:off x="5180607" y="2329406"/>
                  <a:ext cx="552450" cy="553418"/>
                </a:xfrm>
                <a:prstGeom prst="ellipse">
                  <a:avLst/>
                </a:prstGeom>
                <a:solidFill>
                  <a:srgbClr val="FFFFFF"/>
                </a:solidFill>
                <a:ln w="9525" cap="flat">
                  <a:solidFill>
                    <a:schemeClr val="accent5"/>
                  </a:solidFill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r>
                    <a:rPr lang="en-US" dirty="0"/>
                    <a:t> </a:t>
                  </a:r>
                </a:p>
              </p:txBody>
            </p:sp>
            <p:sp>
              <p:nvSpPr>
                <p:cNvPr id="71" name="Rectangle 7"/>
                <p:cNvSpPr/>
                <p:nvPr/>
              </p:nvSpPr>
              <p:spPr bwMode="auto">
                <a:xfrm>
                  <a:off x="5014934" y="3459964"/>
                  <a:ext cx="1533000" cy="479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2000" dirty="0">
                      <a:solidFill>
                        <a:schemeClr val="bg1"/>
                      </a:solidFill>
                      <a:latin typeface="Roboto Slab" pitchFamily="2" charset="0"/>
                      <a:ea typeface=".黑体UI-简" pitchFamily="2" charset="-128"/>
                      <a:cs typeface="Montserrat-Regular" charset="0"/>
                      <a:sym typeface="Montserrat-Regular" charset="0"/>
                    </a:rPr>
                    <a:t>Comparison of the different versions</a:t>
                  </a:r>
                  <a:endParaRPr lang="en-US" sz="2000" dirty="0">
                    <a:latin typeface="Roboto Slab" pitchFamily="2" charset="0"/>
                    <a:ea typeface="Roboto Slab" pitchFamily="2" charset="0"/>
                    <a:cs typeface="Montserrat-Regular" charset="0"/>
                    <a:sym typeface="Montserrat-Regular" charset="0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9014562" y="2033586"/>
              <a:ext cx="2309222" cy="2790825"/>
              <a:chOff x="9014562" y="2039576"/>
              <a:chExt cx="2309222" cy="279082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9014562" y="2039576"/>
                <a:ext cx="2309222" cy="279082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9281023" y="2654224"/>
                <a:ext cx="1316396" cy="1328715"/>
                <a:chOff x="8301107" y="2329407"/>
                <a:chExt cx="1316396" cy="1328715"/>
              </a:xfrm>
            </p:grpSpPr>
            <p:sp>
              <p:nvSpPr>
                <p:cNvPr id="63" name="Oval 17"/>
                <p:cNvSpPr/>
                <p:nvPr/>
              </p:nvSpPr>
              <p:spPr bwMode="auto">
                <a:xfrm>
                  <a:off x="8301107" y="2329407"/>
                  <a:ext cx="552450" cy="553418"/>
                </a:xfrm>
                <a:prstGeom prst="ellipse">
                  <a:avLst/>
                </a:prstGeom>
                <a:noFill/>
                <a:ln w="9525" cap="flat">
                  <a:solidFill>
                    <a:schemeClr val="bg1"/>
                  </a:solidFill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/>
                </a:p>
              </p:txBody>
            </p:sp>
            <p:sp>
              <p:nvSpPr>
                <p:cNvPr id="72" name="Rectangle 7"/>
                <p:cNvSpPr/>
                <p:nvPr/>
              </p:nvSpPr>
              <p:spPr bwMode="auto">
                <a:xfrm>
                  <a:off x="8301107" y="3178981"/>
                  <a:ext cx="1316396" cy="479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2000" dirty="0">
                      <a:solidFill>
                        <a:schemeClr val="bg1"/>
                      </a:solidFill>
                      <a:latin typeface="Roboto Slab" pitchFamily="2" charset="0"/>
                      <a:ea typeface=".黑体UI-简" pitchFamily="2" charset="-128"/>
                      <a:sym typeface="Montserrat-Regular" charset="0"/>
                    </a:rPr>
                    <a:t>Effects</a:t>
                  </a: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500172" y="5654256"/>
            <a:ext cx="7018893" cy="381142"/>
            <a:chOff x="1147831" y="2420081"/>
            <a:chExt cx="7018893" cy="381142"/>
          </a:xfrm>
        </p:grpSpPr>
        <p:sp>
          <p:nvSpPr>
            <p:cNvPr id="43" name="Rectangle 5"/>
            <p:cNvSpPr/>
            <p:nvPr/>
          </p:nvSpPr>
          <p:spPr bwMode="auto">
            <a:xfrm>
              <a:off x="1890632" y="2420081"/>
              <a:ext cx="6276092" cy="35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-Regular" charset="0"/>
                  <a:sym typeface="Montserrat-Regular" charset="0"/>
                </a:rPr>
                <a:t>Record</a:t>
              </a:r>
              <a:r>
                <a:rPr lang="zh-CN" altLang="en-US" sz="20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-Regular" charset="0"/>
                  <a:sym typeface="Montserrat-Regular" charset="0"/>
                </a:rPr>
                <a:t> </a:t>
              </a:r>
              <a:r>
                <a:rPr lang="en-US" altLang="zh-CN" sz="20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-Regular" charset="0"/>
                  <a:sym typeface="Montserrat-Regular" charset="0"/>
                </a:rPr>
                <a:t>your</a:t>
              </a:r>
              <a:r>
                <a:rPr lang="zh-CN" altLang="en-US" sz="20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-Regular" charset="0"/>
                  <a:sym typeface="Montserrat-Regular" charset="0"/>
                </a:rPr>
                <a:t> </a:t>
              </a:r>
              <a:r>
                <a:rPr lang="en-US" altLang="zh-CN" sz="20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-Regular" charset="0"/>
                  <a:sym typeface="Montserrat-Regular" charset="0"/>
                </a:rPr>
                <a:t>life</a:t>
              </a:r>
              <a:r>
                <a:rPr lang="zh-CN" altLang="en-US" sz="20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-Regular" charset="0"/>
                  <a:sym typeface="Montserrat-Regular" charset="0"/>
                </a:rPr>
                <a:t> </a:t>
              </a:r>
              <a:endParaRPr lang="en-US" sz="2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-Regular" charset="0"/>
                <a:sym typeface="Montserrat-Regular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147831" y="2420081"/>
              <a:ext cx="381446" cy="381142"/>
              <a:chOff x="251636" y="3451661"/>
              <a:chExt cx="623888" cy="622300"/>
            </a:xfrm>
            <a:solidFill>
              <a:schemeClr val="bg1"/>
            </a:solidFill>
          </p:grpSpPr>
          <p:sp>
            <p:nvSpPr>
              <p:cNvPr id="74" name="Freeform 7"/>
              <p:cNvSpPr/>
              <p:nvPr/>
            </p:nvSpPr>
            <p:spPr bwMode="auto">
              <a:xfrm>
                <a:off x="251636" y="3451661"/>
                <a:ext cx="623888" cy="622300"/>
              </a:xfrm>
              <a:custGeom>
                <a:avLst/>
                <a:gdLst>
                  <a:gd name="T0" fmla="*/ 25 w 50"/>
                  <a:gd name="T1" fmla="*/ 50 h 50"/>
                  <a:gd name="T2" fmla="*/ 50 w 50"/>
                  <a:gd name="T3" fmla="*/ 25 h 50"/>
                  <a:gd name="T4" fmla="*/ 25 w 50"/>
                  <a:gd name="T5" fmla="*/ 0 h 50"/>
                  <a:gd name="T6" fmla="*/ 0 w 50"/>
                  <a:gd name="T7" fmla="*/ 25 h 50"/>
                  <a:gd name="T8" fmla="*/ 25 w 50"/>
                  <a:gd name="T9" fmla="*/ 50 h 50"/>
                  <a:gd name="T10" fmla="*/ 25 w 50"/>
                  <a:gd name="T11" fmla="*/ 2 h 50"/>
                  <a:gd name="T12" fmla="*/ 48 w 50"/>
                  <a:gd name="T13" fmla="*/ 25 h 50"/>
                  <a:gd name="T14" fmla="*/ 25 w 50"/>
                  <a:gd name="T15" fmla="*/ 48 h 50"/>
                  <a:gd name="T16" fmla="*/ 2 w 50"/>
                  <a:gd name="T17" fmla="*/ 25 h 50"/>
                  <a:gd name="T18" fmla="*/ 25 w 50"/>
                  <a:gd name="T1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9" y="50"/>
                      <a:pt x="50" y="3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lose/>
                    <a:moveTo>
                      <a:pt x="25" y="2"/>
                    </a:moveTo>
                    <a:cubicBezTo>
                      <a:pt x="38" y="2"/>
                      <a:pt x="48" y="12"/>
                      <a:pt x="48" y="25"/>
                    </a:cubicBezTo>
                    <a:cubicBezTo>
                      <a:pt x="48" y="37"/>
                      <a:pt x="38" y="48"/>
                      <a:pt x="25" y="48"/>
                    </a:cubicBezTo>
                    <a:cubicBezTo>
                      <a:pt x="12" y="48"/>
                      <a:pt x="2" y="37"/>
                      <a:pt x="2" y="25"/>
                    </a:cubicBezTo>
                    <a:cubicBezTo>
                      <a:pt x="2" y="12"/>
                      <a:pt x="12" y="2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8"/>
              <p:cNvSpPr/>
              <p:nvPr/>
            </p:nvSpPr>
            <p:spPr bwMode="auto">
              <a:xfrm>
                <a:off x="402448" y="3613586"/>
                <a:ext cx="347663" cy="298450"/>
              </a:xfrm>
              <a:custGeom>
                <a:avLst/>
                <a:gdLst>
                  <a:gd name="T0" fmla="*/ 110 w 219"/>
                  <a:gd name="T1" fmla="*/ 173 h 188"/>
                  <a:gd name="T2" fmla="*/ 125 w 219"/>
                  <a:gd name="T3" fmla="*/ 188 h 188"/>
                  <a:gd name="T4" fmla="*/ 219 w 219"/>
                  <a:gd name="T5" fmla="*/ 94 h 188"/>
                  <a:gd name="T6" fmla="*/ 125 w 219"/>
                  <a:gd name="T7" fmla="*/ 0 h 188"/>
                  <a:gd name="T8" fmla="*/ 110 w 219"/>
                  <a:gd name="T9" fmla="*/ 8 h 188"/>
                  <a:gd name="T10" fmla="*/ 188 w 219"/>
                  <a:gd name="T11" fmla="*/ 86 h 188"/>
                  <a:gd name="T12" fmla="*/ 0 w 219"/>
                  <a:gd name="T13" fmla="*/ 86 h 188"/>
                  <a:gd name="T14" fmla="*/ 0 w 219"/>
                  <a:gd name="T15" fmla="*/ 102 h 188"/>
                  <a:gd name="T16" fmla="*/ 188 w 219"/>
                  <a:gd name="T17" fmla="*/ 102 h 188"/>
                  <a:gd name="T18" fmla="*/ 110 w 219"/>
                  <a:gd name="T19" fmla="*/ 17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9" h="188">
                    <a:moveTo>
                      <a:pt x="110" y="173"/>
                    </a:moveTo>
                    <a:lnTo>
                      <a:pt x="125" y="188"/>
                    </a:lnTo>
                    <a:lnTo>
                      <a:pt x="219" y="94"/>
                    </a:lnTo>
                    <a:lnTo>
                      <a:pt x="125" y="0"/>
                    </a:lnTo>
                    <a:lnTo>
                      <a:pt x="110" y="8"/>
                    </a:lnTo>
                    <a:lnTo>
                      <a:pt x="188" y="86"/>
                    </a:lnTo>
                    <a:lnTo>
                      <a:pt x="0" y="86"/>
                    </a:lnTo>
                    <a:lnTo>
                      <a:pt x="0" y="102"/>
                    </a:lnTo>
                    <a:lnTo>
                      <a:pt x="188" y="102"/>
                    </a:lnTo>
                    <a:lnTo>
                      <a:pt x="11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AA5A59C-0663-F480-297E-ED44040CC8E2}"/>
              </a:ext>
            </a:extLst>
          </p:cNvPr>
          <p:cNvSpPr txBox="1"/>
          <p:nvPr/>
        </p:nvSpPr>
        <p:spPr>
          <a:xfrm>
            <a:off x="1681913" y="3004971"/>
            <a:ext cx="52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D2E946-80BA-FA3D-4CFA-66EA915D6604}"/>
              </a:ext>
            </a:extLst>
          </p:cNvPr>
          <p:cNvSpPr txBox="1"/>
          <p:nvPr/>
        </p:nvSpPr>
        <p:spPr>
          <a:xfrm>
            <a:off x="9121043" y="3025261"/>
            <a:ext cx="6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CD1FDC-8031-D307-D46B-E91F7870ED3D}"/>
              </a:ext>
            </a:extLst>
          </p:cNvPr>
          <p:cNvSpPr txBox="1"/>
          <p:nvPr/>
        </p:nvSpPr>
        <p:spPr>
          <a:xfrm>
            <a:off x="5483960" y="3004971"/>
            <a:ext cx="787584" cy="37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75655" y="1161143"/>
            <a:ext cx="9840690" cy="4535714"/>
          </a:xfrm>
          <a:prstGeom prst="rect">
            <a:avLst/>
          </a:prstGeom>
          <a:solidFill>
            <a:srgbClr val="7B7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902319" y="4239836"/>
            <a:ext cx="2145102" cy="353940"/>
            <a:chOff x="5023448" y="5793224"/>
            <a:chExt cx="2145102" cy="353940"/>
          </a:xfrm>
        </p:grpSpPr>
        <p:sp>
          <p:nvSpPr>
            <p:cNvPr id="40" name="TextBox 39"/>
            <p:cNvSpPr txBox="1"/>
            <p:nvPr/>
          </p:nvSpPr>
          <p:spPr>
            <a:xfrm>
              <a:off x="5023448" y="5827660"/>
              <a:ext cx="2145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 Light" pitchFamily="50" charset="0"/>
                </a:rPr>
                <a:t>Record your life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57956" y="5793224"/>
              <a:ext cx="2076088" cy="35394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84115" y="2423892"/>
            <a:ext cx="7977883" cy="1425725"/>
            <a:chOff x="2256884" y="1240937"/>
            <a:chExt cx="8573784" cy="1425725"/>
          </a:xfrm>
        </p:grpSpPr>
        <p:sp>
          <p:nvSpPr>
            <p:cNvPr id="38" name="TextBox 37"/>
            <p:cNvSpPr txBox="1"/>
            <p:nvPr/>
          </p:nvSpPr>
          <p:spPr>
            <a:xfrm>
              <a:off x="2256884" y="1240937"/>
              <a:ext cx="8573784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.黑体UI-繁" pitchFamily="2" charset="-128"/>
                  <a:ea typeface=".黑体UI-繁" pitchFamily="2" charset="-128"/>
                  <a:cs typeface=".黑体UI-繁" pitchFamily="2" charset="-128"/>
                </a:rPr>
                <a:t>Platform introduction</a:t>
              </a:r>
              <a:endParaRPr lang="zh-CN" altLang="en-US" sz="6000" dirty="0">
                <a:solidFill>
                  <a:schemeClr val="bg1"/>
                </a:solidFill>
                <a:latin typeface=".黑体UI-繁" pitchFamily="2" charset="-128"/>
                <a:ea typeface=".黑体UI-繁" pitchFamily="2" charset="-128"/>
                <a:cs typeface=".黑体UI-繁" pitchFamily="2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78653" y="2235775"/>
              <a:ext cx="489652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200" b="1" spc="3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" pitchFamily="2" charset="0"/>
                </a:rPr>
                <a:t>Douyin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H="1">
            <a:off x="2677721" y="3634173"/>
            <a:ext cx="225910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149997" y="3618092"/>
            <a:ext cx="237654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72784" y="1193714"/>
            <a:ext cx="5898204" cy="2183085"/>
          </a:xfrm>
          <a:prstGeom prst="rect">
            <a:avLst/>
          </a:prstGeom>
          <a:solidFill>
            <a:srgbClr val="CEC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0885" y="160781"/>
            <a:ext cx="510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highlight>
                  <a:srgbClr val="8496AD"/>
                </a:highlight>
                <a:latin typeface=".黑体UI-繁" pitchFamily="2" charset="-128"/>
                <a:ea typeface=".黑体UI-繁" pitchFamily="2" charset="-128"/>
                <a:cs typeface=".黑体UI-繁" pitchFamily="2" charset="-128"/>
              </a:rPr>
              <a:t>Platform</a:t>
            </a:r>
            <a:r>
              <a:rPr lang="zh-CN" altLang="en-US" sz="3600" dirty="0">
                <a:solidFill>
                  <a:schemeClr val="bg1"/>
                </a:solidFill>
                <a:highlight>
                  <a:srgbClr val="8496AD"/>
                </a:highlight>
                <a:latin typeface=".黑体UI-繁" pitchFamily="2" charset="-128"/>
                <a:ea typeface=".黑体UI-繁" pitchFamily="2" charset="-128"/>
                <a:cs typeface=".黑体UI-繁" pitchFamily="2" charset="-128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highlight>
                  <a:srgbClr val="8496AD"/>
                </a:highlight>
                <a:latin typeface=".黑体UI-繁" pitchFamily="2" charset="-128"/>
                <a:ea typeface=".黑体UI-繁" pitchFamily="2" charset="-128"/>
                <a:cs typeface=".黑体UI-繁" pitchFamily="2" charset="-128"/>
              </a:rPr>
              <a:t>introduction</a:t>
            </a:r>
            <a:endParaRPr lang="zh-CN" altLang="en-US" sz="3600" dirty="0">
              <a:solidFill>
                <a:schemeClr val="bg1"/>
              </a:solidFill>
              <a:highlight>
                <a:srgbClr val="8496AD"/>
              </a:highlight>
              <a:latin typeface=".黑体UI-繁" pitchFamily="2" charset="-128"/>
              <a:ea typeface=".黑体UI-繁" pitchFamily="2" charset="-128"/>
              <a:cs typeface=".黑体UI-繁" pitchFamily="2" charset="-128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196488" y="1551255"/>
            <a:ext cx="5365115" cy="1518996"/>
            <a:chOff x="7378399" y="2709151"/>
            <a:chExt cx="5365115" cy="1518996"/>
          </a:xfrm>
        </p:grpSpPr>
        <p:grpSp>
          <p:nvGrpSpPr>
            <p:cNvPr id="10" name="组合 9"/>
            <p:cNvGrpSpPr/>
            <p:nvPr/>
          </p:nvGrpSpPr>
          <p:grpSpPr>
            <a:xfrm>
              <a:off x="7378399" y="3212782"/>
              <a:ext cx="5110480" cy="1015365"/>
              <a:chOff x="9008" y="1112"/>
              <a:chExt cx="8048" cy="159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1445" y="1202"/>
                <a:ext cx="3581" cy="37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fontAlgn="auto">
                  <a:lnSpc>
                    <a:spcPct val="130000"/>
                  </a:lnSpc>
                </a:pPr>
                <a:endParaRPr lang="zh-CN" altLang="en-US" sz="800" dirty="0">
                  <a:solidFill>
                    <a:schemeClr val="bg1"/>
                  </a:solidFill>
                  <a:latin typeface="+mj-lt"/>
                  <a:ea typeface="思源黑体 CN Light" charset="-122"/>
                  <a:cs typeface="+mj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008" y="1112"/>
                <a:ext cx="8048" cy="1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思源黑体 CN Light" charset="-122"/>
                    <a:ea typeface="思源黑体 CN Light" charset="-122"/>
                  </a:rPr>
                  <a:t>Founder: Zhang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Light" charset="-122"/>
                    <a:ea typeface="思源黑体 CN Light" charset="-122"/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Light" charset="-122"/>
                    <a:ea typeface="思源黑体 CN Light" charset="-122"/>
                  </a:rPr>
                  <a:t>Yiming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Light" charset="-122"/>
                    <a:ea typeface="思源黑体 CN Light" charset="-122"/>
                  </a:rPr>
                  <a:t>（张一鸣）</a:t>
                </a:r>
                <a:endParaRPr lang="en-US" altLang="zh-CN" sz="2000" dirty="0">
                  <a:solidFill>
                    <a:schemeClr val="bg1"/>
                  </a:solidFill>
                  <a:latin typeface="思源黑体 CN Light" charset="-122"/>
                  <a:ea typeface="思源黑体 CN Light" charset="-122"/>
                </a:endParaRPr>
              </a:p>
              <a:p>
                <a:endParaRPr lang="en-US" altLang="zh-CN" sz="2000" dirty="0">
                  <a:solidFill>
                    <a:schemeClr val="bg1"/>
                  </a:solidFill>
                  <a:latin typeface="思源黑体 CN Light" charset="-122"/>
                  <a:ea typeface="思源黑体 CN Light" charset="-122"/>
                </a:endParaRPr>
              </a:p>
              <a:p>
                <a:r>
                  <a:rPr lang="en-US" altLang="zh-CN" sz="2000" dirty="0" err="1">
                    <a:solidFill>
                      <a:schemeClr val="bg1"/>
                    </a:solidFill>
                    <a:latin typeface="思源黑体 CN Light" charset="-122"/>
                    <a:ea typeface="思源黑体 CN Light" charset="-122"/>
                  </a:rPr>
                  <a:t>Slogan:Record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Light" charset="-122"/>
                    <a:ea typeface="思源黑体 CN Light" charset="-122"/>
                  </a:rPr>
                  <a:t> your life</a:t>
                </a:r>
                <a:endParaRPr lang="zh-CN" altLang="en-US" sz="2000" dirty="0">
                  <a:solidFill>
                    <a:schemeClr val="bg1"/>
                  </a:solidFill>
                  <a:latin typeface="思源黑体 CN Light" charset="-122"/>
                  <a:ea typeface="思源黑体 CN Light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378399" y="2709151"/>
              <a:ext cx="5365115" cy="36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Douyin, (</a:t>
              </a:r>
              <a:r>
                <a:rPr lang="zh-CN" altLang="en-US" b="1" dirty="0">
                  <a:solidFill>
                    <a:schemeClr val="bg1"/>
                  </a:solidFill>
                </a:rPr>
                <a:t>抖音</a:t>
              </a:r>
              <a:r>
                <a:rPr lang="en-US" altLang="zh-CN" b="1" dirty="0">
                  <a:solidFill>
                    <a:schemeClr val="bg1"/>
                  </a:solidFill>
                </a:rPr>
                <a:t>, literally “shaking sound” in Chinese)</a:t>
              </a:r>
              <a:endParaRPr lang="zh-CN" altLang="en-US" b="1" dirty="0">
                <a:solidFill>
                  <a:schemeClr val="bg1"/>
                </a:solidFill>
                <a:latin typeface="思源黑体 CN Light" charset="-122"/>
                <a:ea typeface="思源黑体 CN Light" charset="-122"/>
              </a:endParaRPr>
            </a:p>
          </p:txBody>
        </p:sp>
      </p:grpSp>
      <p:pic>
        <p:nvPicPr>
          <p:cNvPr id="3" name="图片 2" descr="建筑外的蓝色招牌&#10;&#10;AI 生成的内容可能不正确。">
            <a:extLst>
              <a:ext uri="{FF2B5EF4-FFF2-40B4-BE49-F238E27FC236}">
                <a16:creationId xmlns:a16="http://schemas.microsoft.com/office/drawing/2014/main" id="{8737E78C-DFCA-AA93-989B-CFF861E41F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54" y="3880823"/>
            <a:ext cx="3419272" cy="2549159"/>
          </a:xfrm>
          <a:prstGeom prst="roundRect">
            <a:avLst/>
          </a:prstGeom>
        </p:spPr>
      </p:pic>
      <p:pic>
        <p:nvPicPr>
          <p:cNvPr id="18" name="图片 17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3D15F1E5-6E5E-BB2E-F0C5-D8A22C79585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9" b="16340"/>
          <a:stretch>
            <a:fillRect/>
          </a:stretch>
        </p:blipFill>
        <p:spPr>
          <a:xfrm>
            <a:off x="258693" y="924904"/>
            <a:ext cx="5118957" cy="218308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0F408A6-72E3-D6A9-219A-C2013C2DA260}"/>
              </a:ext>
            </a:extLst>
          </p:cNvPr>
          <p:cNvSpPr txBox="1"/>
          <p:nvPr/>
        </p:nvSpPr>
        <p:spPr>
          <a:xfrm>
            <a:off x="516012" y="3225780"/>
            <a:ext cx="7446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bg1"/>
                </a:solidFill>
                <a:effectLst/>
                <a:latin typeface="Helvetica Neue"/>
              </a:rPr>
              <a:t>2016.9</a:t>
            </a:r>
            <a:r>
              <a:rPr lang="en-US" altLang="zh-CN" dirty="0">
                <a:solidFill>
                  <a:schemeClr val="bg1"/>
                </a:solidFill>
                <a:latin typeface="Helvetica Neue"/>
              </a:rPr>
              <a:t>,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Helvetica Neue"/>
              </a:rPr>
              <a:t> A.me</a:t>
            </a:r>
            <a:r>
              <a:rPr lang="zh-CN" altLang="en-US" dirty="0">
                <a:solidFill>
                  <a:schemeClr val="bg1"/>
                </a:solidFill>
                <a:latin typeface="Helvetica Neue"/>
              </a:rPr>
              <a:t>                          </a:t>
            </a:r>
            <a:r>
              <a:rPr lang="en-US" altLang="zh-CN" dirty="0">
                <a:solidFill>
                  <a:schemeClr val="bg1"/>
                </a:solidFill>
                <a:latin typeface="Helvetica Neue"/>
              </a:rPr>
              <a:t>2016.12,</a:t>
            </a:r>
            <a:r>
              <a:rPr lang="zh-CN" altLang="en-US" dirty="0">
                <a:solidFill>
                  <a:schemeClr val="bg1"/>
                </a:solidFill>
                <a:latin typeface="Helvetica Neue"/>
              </a:rPr>
              <a:t>抖音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2" name="图片 21" descr="卡通人物&#10;&#10;AI 生成的内容可能不正确。">
            <a:extLst>
              <a:ext uri="{FF2B5EF4-FFF2-40B4-BE49-F238E27FC236}">
                <a16:creationId xmlns:a16="http://schemas.microsoft.com/office/drawing/2014/main" id="{5E4058E4-6D09-FB79-8544-00366D49E24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86" y="3880823"/>
            <a:ext cx="2847112" cy="2549159"/>
          </a:xfrm>
          <a:prstGeom prst="ellipse">
            <a:avLst/>
          </a:prstGeom>
        </p:spPr>
      </p:pic>
      <p:sp>
        <p:nvSpPr>
          <p:cNvPr id="23" name="箭头: 右 22">
            <a:extLst>
              <a:ext uri="{FF2B5EF4-FFF2-40B4-BE49-F238E27FC236}">
                <a16:creationId xmlns:a16="http://schemas.microsoft.com/office/drawing/2014/main" id="{110648C4-940A-DC1A-00B9-59D9EE263B70}"/>
              </a:ext>
            </a:extLst>
          </p:cNvPr>
          <p:cNvSpPr/>
          <p:nvPr/>
        </p:nvSpPr>
        <p:spPr>
          <a:xfrm>
            <a:off x="6507804" y="4863830"/>
            <a:ext cx="1999034" cy="49124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BB93646-C2AD-E202-E28E-47CFD069EF0B}"/>
              </a:ext>
            </a:extLst>
          </p:cNvPr>
          <p:cNvSpPr txBox="1"/>
          <p:nvPr/>
        </p:nvSpPr>
        <p:spPr>
          <a:xfrm>
            <a:off x="6871796" y="4349521"/>
            <a:ext cx="174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2022.5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86F97-BE45-7F07-C1B4-8FD4B312C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&#10;&#10;AI 生成的内容可能不正确。">
            <a:extLst>
              <a:ext uri="{FF2B5EF4-FFF2-40B4-BE49-F238E27FC236}">
                <a16:creationId xmlns:a16="http://schemas.microsoft.com/office/drawing/2014/main" id="{59768D75-8587-54FA-6A74-FB73E78DB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6" y="1454699"/>
            <a:ext cx="2724471" cy="526796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C15F534-9D2F-9684-0675-D63F73D8606D}"/>
              </a:ext>
            </a:extLst>
          </p:cNvPr>
          <p:cNvGrpSpPr/>
          <p:nvPr/>
        </p:nvGrpSpPr>
        <p:grpSpPr>
          <a:xfrm>
            <a:off x="121763" y="182853"/>
            <a:ext cx="4619626" cy="1214524"/>
            <a:chOff x="671129" y="705173"/>
            <a:chExt cx="4619626" cy="121452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50D845E-C699-6A1C-E548-4AD8106A709F}"/>
                </a:ext>
              </a:extLst>
            </p:cNvPr>
            <p:cNvSpPr txBox="1"/>
            <p:nvPr/>
          </p:nvSpPr>
          <p:spPr>
            <a:xfrm>
              <a:off x="758286" y="705173"/>
              <a:ext cx="4154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.黑体UI-繁" pitchFamily="2" charset="-128"/>
                  <a:ea typeface=".黑体UI-繁" pitchFamily="2" charset="-128"/>
                  <a:cs typeface=".黑体UI-繁" pitchFamily="2" charset="-128"/>
                </a:rPr>
                <a:t>Main</a:t>
              </a:r>
              <a:r>
                <a:rPr lang="zh-CN" altLang="en-US" sz="3600" dirty="0">
                  <a:solidFill>
                    <a:schemeClr val="bg1"/>
                  </a:solidFill>
                  <a:latin typeface=".黑体UI-繁" pitchFamily="2" charset="-128"/>
                  <a:ea typeface=".黑体UI-繁" pitchFamily="2" charset="-128"/>
                  <a:cs typeface=".黑体UI-繁" pitchFamily="2" charset="-128"/>
                </a:rPr>
                <a:t> </a:t>
              </a:r>
              <a:r>
                <a:rPr lang="en-US" altLang="zh-CN" sz="3600" dirty="0">
                  <a:solidFill>
                    <a:schemeClr val="bg1"/>
                  </a:solidFill>
                  <a:latin typeface=".黑体UI-繁" pitchFamily="2" charset="-128"/>
                  <a:ea typeface=".黑体UI-繁" pitchFamily="2" charset="-128"/>
                  <a:cs typeface=".黑体UI-繁" pitchFamily="2" charset="-128"/>
                </a:rPr>
                <a:t>functions</a:t>
              </a:r>
              <a:endParaRPr lang="zh-CN" altLang="en-US" sz="3600" dirty="0">
                <a:solidFill>
                  <a:schemeClr val="bg1"/>
                </a:solidFill>
                <a:latin typeface=".黑体UI-繁" pitchFamily="2" charset="-128"/>
                <a:ea typeface=".黑体UI-繁" pitchFamily="2" charset="-128"/>
                <a:cs typeface=".黑体UI-繁" pitchFamily="2" charset="-128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0CCDC6A-FE02-CD42-A5E0-A7B6C8D876CB}"/>
                </a:ext>
              </a:extLst>
            </p:cNvPr>
            <p:cNvSpPr txBox="1"/>
            <p:nvPr/>
          </p:nvSpPr>
          <p:spPr>
            <a:xfrm>
              <a:off x="671129" y="1455018"/>
              <a:ext cx="4619626" cy="4646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highlight>
                    <a:srgbClr val="CEC3CE"/>
                  </a:highlight>
                  <a:latin typeface=".黑体UI-简" pitchFamily="2" charset="-128"/>
                  <a:ea typeface=".黑体UI-简" pitchFamily="2" charset="-128"/>
                  <a:cs typeface=".黑体UI-简" pitchFamily="2" charset="-128"/>
                </a:rPr>
                <a:t>1.Live streaming function </a:t>
              </a:r>
              <a:endParaRPr lang="zh-CN" altLang="en-US" sz="2000" dirty="0">
                <a:solidFill>
                  <a:schemeClr val="bg1"/>
                </a:solidFill>
                <a:highlight>
                  <a:srgbClr val="CEC3CE"/>
                </a:highlight>
                <a:latin typeface=".黑体UI-简" pitchFamily="2" charset="-128"/>
                <a:ea typeface=".黑体UI-简" pitchFamily="2" charset="-128"/>
                <a:cs typeface=".黑体UI-简" pitchFamily="2" charset="-128"/>
              </a:endParaRPr>
            </a:p>
          </p:txBody>
        </p:sp>
      </p:grpSp>
      <p:pic>
        <p:nvPicPr>
          <p:cNvPr id="10" name="图片 9" descr="图形用户界面, 网站&#10;&#10;AI 生成的内容可能不正确。">
            <a:extLst>
              <a:ext uri="{FF2B5EF4-FFF2-40B4-BE49-F238E27FC236}">
                <a16:creationId xmlns:a16="http://schemas.microsoft.com/office/drawing/2014/main" id="{554A763A-F59E-F35F-3FD5-A7B191296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91" y="1106094"/>
            <a:ext cx="2670207" cy="566875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D14B148-BE92-F5D4-2A22-89ADFD4900F0}"/>
              </a:ext>
            </a:extLst>
          </p:cNvPr>
          <p:cNvSpPr txBox="1"/>
          <p:nvPr/>
        </p:nvSpPr>
        <p:spPr>
          <a:xfrm>
            <a:off x="3250850" y="932697"/>
            <a:ext cx="4619626" cy="4646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  <a:highlight>
                  <a:srgbClr val="CEC3CE"/>
                </a:highlight>
                <a:latin typeface=".黑体UI-简" pitchFamily="2" charset="-128"/>
                <a:ea typeface=".黑体UI-简" pitchFamily="2" charset="-128"/>
                <a:cs typeface=".黑体UI-简" pitchFamily="2" charset="-128"/>
              </a:rPr>
              <a:t>2.Social interaction </a:t>
            </a:r>
            <a:endParaRPr lang="zh-CN" altLang="en-US" sz="2000" dirty="0">
              <a:solidFill>
                <a:schemeClr val="bg1"/>
              </a:solidFill>
              <a:highlight>
                <a:srgbClr val="CEC3CE"/>
              </a:highlight>
              <a:latin typeface=".黑体UI-简" pitchFamily="2" charset="-128"/>
              <a:ea typeface=".黑体UI-简" pitchFamily="2" charset="-128"/>
              <a:cs typeface=".黑体UI-简" pitchFamily="2" charset="-128"/>
            </a:endParaRPr>
          </a:p>
        </p:txBody>
      </p:sp>
      <p:pic>
        <p:nvPicPr>
          <p:cNvPr id="3" name="图片 2" descr="图片包含 图形用户界面&#10;&#10;AI 生成的内容可能不正确。">
            <a:extLst>
              <a:ext uri="{FF2B5EF4-FFF2-40B4-BE49-F238E27FC236}">
                <a16:creationId xmlns:a16="http://schemas.microsoft.com/office/drawing/2014/main" id="{CC7D88BD-663A-5173-E5D7-C33E3BBB1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7" y="1542731"/>
            <a:ext cx="2524593" cy="5204686"/>
          </a:xfrm>
          <a:prstGeom prst="rect">
            <a:avLst/>
          </a:prstGeom>
        </p:spPr>
      </p:pic>
      <p:pic>
        <p:nvPicPr>
          <p:cNvPr id="4" name="图片 3" descr="图片包含 文本&#10;&#10;AI 生成的内容可能不正确。">
            <a:extLst>
              <a:ext uri="{FF2B5EF4-FFF2-40B4-BE49-F238E27FC236}">
                <a16:creationId xmlns:a16="http://schemas.microsoft.com/office/drawing/2014/main" id="{6AD17178-687B-7117-56E7-62CC904E3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97" y="1616399"/>
            <a:ext cx="2496803" cy="5204686"/>
          </a:xfrm>
          <a:prstGeom prst="rect">
            <a:avLst/>
          </a:prstGeom>
        </p:spPr>
      </p:pic>
      <p:pic>
        <p:nvPicPr>
          <p:cNvPr id="12" name="图片 11" descr="文本&#10;&#10;AI 生成的内容可能不正确。">
            <a:extLst>
              <a:ext uri="{FF2B5EF4-FFF2-40B4-BE49-F238E27FC236}">
                <a16:creationId xmlns:a16="http://schemas.microsoft.com/office/drawing/2014/main" id="{9E351F0A-ED53-6F4E-6102-C486B7D1F5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20" y="1389929"/>
            <a:ext cx="2670207" cy="5453286"/>
          </a:xfrm>
          <a:prstGeom prst="rect">
            <a:avLst/>
          </a:prstGeom>
        </p:spPr>
      </p:pic>
      <p:sp>
        <p:nvSpPr>
          <p:cNvPr id="13" name="文本框 8">
            <a:extLst>
              <a:ext uri="{FF2B5EF4-FFF2-40B4-BE49-F238E27FC236}">
                <a16:creationId xmlns:a16="http://schemas.microsoft.com/office/drawing/2014/main" id="{0CC674FB-184A-1A5F-29FD-3B7D761D15E3}"/>
              </a:ext>
            </a:extLst>
          </p:cNvPr>
          <p:cNvSpPr txBox="1"/>
          <p:nvPr/>
        </p:nvSpPr>
        <p:spPr>
          <a:xfrm>
            <a:off x="5798815" y="932696"/>
            <a:ext cx="4619626" cy="4646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  <a:highlight>
                  <a:srgbClr val="CEC3CE"/>
                </a:highlight>
                <a:latin typeface=".黑体UI-简" pitchFamily="2" charset="-128"/>
                <a:ea typeface=".黑体UI-简" pitchFamily="2" charset="-128"/>
                <a:cs typeface=".黑体UI-简" pitchFamily="2" charset="-128"/>
              </a:rPr>
              <a:t>3.Search function </a:t>
            </a:r>
            <a:endParaRPr lang="zh-CN" altLang="en-US" sz="2000" dirty="0">
              <a:solidFill>
                <a:schemeClr val="bg1"/>
              </a:solidFill>
              <a:highlight>
                <a:srgbClr val="CEC3CE"/>
              </a:highlight>
              <a:latin typeface=".黑体UI-简" pitchFamily="2" charset="-128"/>
              <a:ea typeface=".黑体UI-简" pitchFamily="2" charset="-128"/>
              <a:cs typeface=".黑体UI-简" pitchFamily="2" charset="-128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74ED59C-0E55-D874-F6D3-EF1E8AD91A28}"/>
              </a:ext>
            </a:extLst>
          </p:cNvPr>
          <p:cNvSpPr txBox="1"/>
          <p:nvPr/>
        </p:nvSpPr>
        <p:spPr>
          <a:xfrm>
            <a:off x="8498105" y="925250"/>
            <a:ext cx="4619626" cy="4646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  <a:highlight>
                  <a:srgbClr val="CEC3CE"/>
                </a:highlight>
                <a:latin typeface=".黑体UI-简" pitchFamily="2" charset="-128"/>
                <a:ea typeface=".黑体UI-简" pitchFamily="2" charset="-128"/>
                <a:cs typeface=".黑体UI-简" pitchFamily="2" charset="-128"/>
              </a:rPr>
              <a:t>4.E-commerce function </a:t>
            </a:r>
            <a:endParaRPr lang="zh-CN" altLang="en-US" sz="2000" dirty="0">
              <a:solidFill>
                <a:schemeClr val="bg1"/>
              </a:solidFill>
              <a:highlight>
                <a:srgbClr val="CEC3CE"/>
              </a:highlight>
              <a:latin typeface=".黑体UI-简" pitchFamily="2" charset="-128"/>
              <a:ea typeface=".黑体UI-简" pitchFamily="2" charset="-128"/>
              <a:cs typeface=".黑体UI-简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09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08920" y="182853"/>
            <a:ext cx="4650622" cy="1189242"/>
            <a:chOff x="758286" y="705173"/>
            <a:chExt cx="4650622" cy="1189242"/>
          </a:xfrm>
        </p:grpSpPr>
        <p:sp>
          <p:nvSpPr>
            <p:cNvPr id="8" name="文本框 7"/>
            <p:cNvSpPr txBox="1"/>
            <p:nvPr/>
          </p:nvSpPr>
          <p:spPr>
            <a:xfrm>
              <a:off x="758286" y="705173"/>
              <a:ext cx="4154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.黑体UI-繁" pitchFamily="2" charset="-128"/>
                  <a:ea typeface=".黑体UI-繁" pitchFamily="2" charset="-128"/>
                  <a:cs typeface=".黑体UI-繁" pitchFamily="2" charset="-128"/>
                </a:rPr>
                <a:t>Main</a:t>
              </a:r>
              <a:r>
                <a:rPr lang="zh-CN" altLang="en-US" sz="3600" dirty="0">
                  <a:solidFill>
                    <a:schemeClr val="bg1"/>
                  </a:solidFill>
                  <a:latin typeface=".黑体UI-繁" pitchFamily="2" charset="-128"/>
                  <a:ea typeface=".黑体UI-繁" pitchFamily="2" charset="-128"/>
                  <a:cs typeface=".黑体UI-繁" pitchFamily="2" charset="-128"/>
                </a:rPr>
                <a:t> </a:t>
              </a:r>
              <a:r>
                <a:rPr lang="en-US" altLang="zh-CN" sz="3600" dirty="0">
                  <a:solidFill>
                    <a:schemeClr val="bg1"/>
                  </a:solidFill>
                  <a:latin typeface=".黑体UI-繁" pitchFamily="2" charset="-128"/>
                  <a:ea typeface=".黑体UI-繁" pitchFamily="2" charset="-128"/>
                  <a:cs typeface=".黑体UI-繁" pitchFamily="2" charset="-128"/>
                </a:rPr>
                <a:t>functions</a:t>
              </a:r>
              <a:endParaRPr lang="zh-CN" altLang="en-US" sz="3600" dirty="0">
                <a:solidFill>
                  <a:schemeClr val="bg1"/>
                </a:solidFill>
                <a:latin typeface=".黑体UI-繁" pitchFamily="2" charset="-128"/>
                <a:ea typeface=".黑体UI-繁" pitchFamily="2" charset="-128"/>
                <a:cs typeface=".黑体UI-繁" pitchFamily="2" charset="-128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9282" y="1429736"/>
              <a:ext cx="4619626" cy="4646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highlight>
                    <a:srgbClr val="CEC3CE"/>
                  </a:highlight>
                  <a:latin typeface=".黑体UI-简" pitchFamily="2" charset="-128"/>
                  <a:ea typeface=".黑体UI-简" pitchFamily="2" charset="-128"/>
                  <a:cs typeface=".黑体UI-简" pitchFamily="2" charset="-128"/>
                </a:rPr>
                <a:t>5.Short video shooting and editing </a:t>
              </a:r>
              <a:endParaRPr lang="zh-CN" altLang="en-US" sz="2000" dirty="0">
                <a:solidFill>
                  <a:schemeClr val="bg1"/>
                </a:solidFill>
                <a:highlight>
                  <a:srgbClr val="CEC3CE"/>
                </a:highlight>
                <a:latin typeface=".黑体UI-简" pitchFamily="2" charset="-128"/>
                <a:ea typeface=".黑体UI-简" pitchFamily="2" charset="-128"/>
                <a:cs typeface=".黑体UI-简" pitchFamily="2" charset="-128"/>
              </a:endParaRPr>
            </a:p>
          </p:txBody>
        </p:sp>
      </p:grpSp>
      <p:pic>
        <p:nvPicPr>
          <p:cNvPr id="3" name="图片 2" descr="卡通人物&#10;&#10;AI 生成的内容可能不正确。">
            <a:extLst>
              <a:ext uri="{FF2B5EF4-FFF2-40B4-BE49-F238E27FC236}">
                <a16:creationId xmlns:a16="http://schemas.microsoft.com/office/drawing/2014/main" id="{6247A9C1-210C-73F8-2185-349BE59C4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8" y="1384766"/>
            <a:ext cx="2947480" cy="541954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6ECCD14-C91A-32D8-B3DC-01C5105990A2}"/>
              </a:ext>
            </a:extLst>
          </p:cNvPr>
          <p:cNvSpPr/>
          <p:nvPr/>
        </p:nvSpPr>
        <p:spPr>
          <a:xfrm>
            <a:off x="1971467" y="1304002"/>
            <a:ext cx="913317" cy="524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26CEBC-6FDC-5C36-47B4-FEB500689763}"/>
              </a:ext>
            </a:extLst>
          </p:cNvPr>
          <p:cNvSpPr/>
          <p:nvPr/>
        </p:nvSpPr>
        <p:spPr>
          <a:xfrm>
            <a:off x="3554993" y="1869958"/>
            <a:ext cx="368575" cy="408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5649BC4-319C-960D-4242-524E9AFDCDA9}"/>
              </a:ext>
            </a:extLst>
          </p:cNvPr>
          <p:cNvSpPr/>
          <p:nvPr/>
        </p:nvSpPr>
        <p:spPr>
          <a:xfrm>
            <a:off x="2059084" y="6260058"/>
            <a:ext cx="1922834" cy="544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94C56FF-82F3-5785-E6EF-CBAE3FC2A2AF}"/>
              </a:ext>
            </a:extLst>
          </p:cNvPr>
          <p:cNvSpPr/>
          <p:nvPr/>
        </p:nvSpPr>
        <p:spPr>
          <a:xfrm>
            <a:off x="3554993" y="1372095"/>
            <a:ext cx="368576" cy="464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14001F7-2E0F-6F04-D139-9D2CE004BC56}"/>
              </a:ext>
            </a:extLst>
          </p:cNvPr>
          <p:cNvSpPr/>
          <p:nvPr/>
        </p:nvSpPr>
        <p:spPr>
          <a:xfrm>
            <a:off x="3554993" y="3151762"/>
            <a:ext cx="368575" cy="408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F257A64-B3DA-0869-AD49-69E87B076F78}"/>
              </a:ext>
            </a:extLst>
          </p:cNvPr>
          <p:cNvSpPr/>
          <p:nvPr/>
        </p:nvSpPr>
        <p:spPr>
          <a:xfrm>
            <a:off x="3554993" y="3560323"/>
            <a:ext cx="368575" cy="365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DF4735A-E37A-6697-4D4B-386C35A7EC78}"/>
              </a:ext>
            </a:extLst>
          </p:cNvPr>
          <p:cNvSpPr/>
          <p:nvPr/>
        </p:nvSpPr>
        <p:spPr>
          <a:xfrm>
            <a:off x="3554993" y="4007796"/>
            <a:ext cx="368575" cy="4238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23267C9-4EE1-392A-D274-EDA263BA6EF6}"/>
              </a:ext>
            </a:extLst>
          </p:cNvPr>
          <p:cNvSpPr/>
          <p:nvPr/>
        </p:nvSpPr>
        <p:spPr>
          <a:xfrm>
            <a:off x="2213353" y="5140369"/>
            <a:ext cx="797357" cy="464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CC1C293-201D-1072-83EB-637BC6EBA546}"/>
              </a:ext>
            </a:extLst>
          </p:cNvPr>
          <p:cNvSpPr txBox="1"/>
          <p:nvPr/>
        </p:nvSpPr>
        <p:spPr>
          <a:xfrm>
            <a:off x="2031522" y="1738632"/>
            <a:ext cx="106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C58D1E"/>
                </a:highlight>
              </a:rPr>
              <a:t>Music</a:t>
            </a:r>
            <a:endParaRPr lang="zh-CN" altLang="en-US" dirty="0">
              <a:solidFill>
                <a:schemeClr val="bg1"/>
              </a:solidFill>
              <a:highlight>
                <a:srgbClr val="C58D1E"/>
              </a:highlight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83BF302-4447-7FB0-780E-5DFFA5F91AE5}"/>
              </a:ext>
            </a:extLst>
          </p:cNvPr>
          <p:cNvSpPr txBox="1"/>
          <p:nvPr/>
        </p:nvSpPr>
        <p:spPr>
          <a:xfrm>
            <a:off x="3902075" y="3159587"/>
            <a:ext cx="155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C58D1E"/>
                </a:highlight>
              </a:rPr>
              <a:t>Countdown</a:t>
            </a:r>
            <a:endParaRPr lang="zh-CN" altLang="en-US" dirty="0">
              <a:solidFill>
                <a:schemeClr val="bg1"/>
              </a:solidFill>
              <a:highlight>
                <a:srgbClr val="C58D1E"/>
              </a:highlight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B76A4E5-DCD3-F9AE-5278-A06EE40BE877}"/>
              </a:ext>
            </a:extLst>
          </p:cNvPr>
          <p:cNvSpPr txBox="1"/>
          <p:nvPr/>
        </p:nvSpPr>
        <p:spPr>
          <a:xfrm>
            <a:off x="3902074" y="3568148"/>
            <a:ext cx="174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C58D1E"/>
                </a:highlight>
              </a:rPr>
              <a:t>Picture editing</a:t>
            </a:r>
            <a:endParaRPr lang="zh-CN" altLang="en-US" dirty="0">
              <a:solidFill>
                <a:schemeClr val="bg1"/>
              </a:solidFill>
              <a:highlight>
                <a:srgbClr val="C58D1E"/>
              </a:highlight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D3DEF20-B79A-6869-8A8F-CD9A59EC7420}"/>
              </a:ext>
            </a:extLst>
          </p:cNvPr>
          <p:cNvSpPr txBox="1"/>
          <p:nvPr/>
        </p:nvSpPr>
        <p:spPr>
          <a:xfrm>
            <a:off x="3894918" y="4019303"/>
            <a:ext cx="106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C58D1E"/>
                </a:highlight>
              </a:rPr>
              <a:t>Filter</a:t>
            </a:r>
            <a:endParaRPr lang="zh-CN" altLang="en-US" dirty="0">
              <a:solidFill>
                <a:schemeClr val="bg1"/>
              </a:solidFill>
              <a:highlight>
                <a:srgbClr val="C58D1E"/>
              </a:highlight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3B9BA02-7C1C-5C19-A323-03A49F4CA18A}"/>
              </a:ext>
            </a:extLst>
          </p:cNvPr>
          <p:cNvSpPr txBox="1"/>
          <p:nvPr/>
        </p:nvSpPr>
        <p:spPr>
          <a:xfrm>
            <a:off x="3894918" y="1876003"/>
            <a:ext cx="127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C58D1E"/>
                </a:highlight>
              </a:rPr>
              <a:t>Flashlight</a:t>
            </a:r>
            <a:endParaRPr lang="zh-CN" altLang="en-US" dirty="0">
              <a:solidFill>
                <a:schemeClr val="bg1"/>
              </a:solidFill>
              <a:highlight>
                <a:srgbClr val="C58D1E"/>
              </a:highlight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478B111-1CD8-E1D3-8043-E321FA591CFD}"/>
              </a:ext>
            </a:extLst>
          </p:cNvPr>
          <p:cNvSpPr txBox="1"/>
          <p:nvPr/>
        </p:nvSpPr>
        <p:spPr>
          <a:xfrm>
            <a:off x="1758297" y="4793588"/>
            <a:ext cx="184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C58D1E"/>
                </a:highlight>
              </a:rPr>
              <a:t>Photos or videos</a:t>
            </a:r>
            <a:endParaRPr lang="zh-CN" altLang="en-US" dirty="0">
              <a:solidFill>
                <a:schemeClr val="bg1"/>
              </a:solidFill>
              <a:highlight>
                <a:srgbClr val="C58D1E"/>
              </a:highlight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ED6CAAA-DC3F-1DF9-EAD7-5F3CF46D5AC6}"/>
              </a:ext>
            </a:extLst>
          </p:cNvPr>
          <p:cNvSpPr txBox="1"/>
          <p:nvPr/>
        </p:nvSpPr>
        <p:spPr>
          <a:xfrm>
            <a:off x="4001822" y="6347519"/>
            <a:ext cx="17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C58D1E"/>
                </a:highlight>
              </a:rPr>
              <a:t>Special effects</a:t>
            </a:r>
            <a:endParaRPr lang="zh-CN" altLang="en-US" dirty="0">
              <a:solidFill>
                <a:schemeClr val="bg1"/>
              </a:solidFill>
              <a:highlight>
                <a:srgbClr val="C58D1E"/>
              </a:highlight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B0D2FDA-6FAC-32C6-062C-3BB578FB12ED}"/>
              </a:ext>
            </a:extLst>
          </p:cNvPr>
          <p:cNvSpPr txBox="1"/>
          <p:nvPr/>
        </p:nvSpPr>
        <p:spPr>
          <a:xfrm>
            <a:off x="3903124" y="1286098"/>
            <a:ext cx="342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C58D1E"/>
                </a:highlight>
              </a:rPr>
              <a:t>Selfie or ask someone else to</a:t>
            </a:r>
          </a:p>
          <a:p>
            <a:r>
              <a:rPr lang="en-US" altLang="zh-CN" dirty="0">
                <a:solidFill>
                  <a:schemeClr val="bg1"/>
                </a:solidFill>
                <a:highlight>
                  <a:srgbClr val="C58D1E"/>
                </a:highlight>
              </a:rPr>
              <a:t> take pictures for you</a:t>
            </a:r>
            <a:endParaRPr lang="zh-CN" altLang="en-US" dirty="0">
              <a:solidFill>
                <a:schemeClr val="bg1"/>
              </a:solidFill>
              <a:highlight>
                <a:srgbClr val="C58D1E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形用户界面&#10;&#10;AI 生成的内容可能不正确。">
            <a:extLst>
              <a:ext uri="{FF2B5EF4-FFF2-40B4-BE49-F238E27FC236}">
                <a16:creationId xmlns:a16="http://schemas.microsoft.com/office/drawing/2014/main" id="{63ABFA43-ED13-7937-62F0-51F584A0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78" y="958727"/>
            <a:ext cx="9142857" cy="556190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740" y="117247"/>
            <a:ext cx="332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.黑体UI-繁" pitchFamily="2" charset="-128"/>
                <a:ea typeface=".黑体UI-繁" pitchFamily="2" charset="-128"/>
                <a:cs typeface=".黑体UI-繁" pitchFamily="2" charset="-128"/>
              </a:defRPr>
            </a:lvl1pPr>
          </a:lstStyle>
          <a:p>
            <a:r>
              <a:rPr lang="en-US" dirty="0"/>
              <a:t>Data analysis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53C441-4DCD-1EE4-5950-20CC02D3A7EC}"/>
              </a:ext>
            </a:extLst>
          </p:cNvPr>
          <p:cNvSpPr/>
          <p:nvPr/>
        </p:nvSpPr>
        <p:spPr>
          <a:xfrm>
            <a:off x="2557372" y="2194500"/>
            <a:ext cx="994905" cy="3374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B62B76-2A32-3AE2-FBB5-62E3AEDFDF0F}"/>
              </a:ext>
            </a:extLst>
          </p:cNvPr>
          <p:cNvSpPr/>
          <p:nvPr/>
        </p:nvSpPr>
        <p:spPr>
          <a:xfrm>
            <a:off x="4077960" y="2174919"/>
            <a:ext cx="879321" cy="3374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7D6C4A-D9DF-F2BE-0038-109131907E46}"/>
              </a:ext>
            </a:extLst>
          </p:cNvPr>
          <p:cNvSpPr/>
          <p:nvPr/>
        </p:nvSpPr>
        <p:spPr>
          <a:xfrm>
            <a:off x="6373402" y="2751017"/>
            <a:ext cx="818508" cy="28179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82DDAD-2CDF-8084-9A5C-9C11D666CE12}"/>
              </a:ext>
            </a:extLst>
          </p:cNvPr>
          <p:cNvSpPr/>
          <p:nvPr/>
        </p:nvSpPr>
        <p:spPr>
          <a:xfrm>
            <a:off x="7479175" y="1314738"/>
            <a:ext cx="3270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1.3 billion</a:t>
            </a:r>
            <a:endParaRPr lang="zh-CN" alt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爆炸形: 8 pt  5">
            <a:extLst>
              <a:ext uri="{FF2B5EF4-FFF2-40B4-BE49-F238E27FC236}">
                <a16:creationId xmlns:a16="http://schemas.microsoft.com/office/drawing/2014/main" id="{458FE25D-C87D-33F2-6147-CE464879B7A1}"/>
              </a:ext>
            </a:extLst>
          </p:cNvPr>
          <p:cNvSpPr/>
          <p:nvPr/>
        </p:nvSpPr>
        <p:spPr>
          <a:xfrm>
            <a:off x="6922716" y="654889"/>
            <a:ext cx="4317664" cy="2525198"/>
          </a:xfrm>
          <a:prstGeom prst="irregularSeal1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A0821-651F-7116-018F-255879447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8E0D20-0FCC-D6EE-FE66-2907E9C7B743}"/>
              </a:ext>
            </a:extLst>
          </p:cNvPr>
          <p:cNvSpPr/>
          <p:nvPr/>
        </p:nvSpPr>
        <p:spPr>
          <a:xfrm>
            <a:off x="1175655" y="1286179"/>
            <a:ext cx="9840690" cy="4535714"/>
          </a:xfrm>
          <a:prstGeom prst="rect">
            <a:avLst/>
          </a:prstGeom>
          <a:solidFill>
            <a:srgbClr val="7B7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01AB89-5462-5D1C-5240-C2AF4DD4A552}"/>
              </a:ext>
            </a:extLst>
          </p:cNvPr>
          <p:cNvGrpSpPr/>
          <p:nvPr/>
        </p:nvGrpSpPr>
        <p:grpSpPr>
          <a:xfrm>
            <a:off x="4908508" y="4663051"/>
            <a:ext cx="2145102" cy="353940"/>
            <a:chOff x="5003562" y="6921289"/>
            <a:chExt cx="2145102" cy="35394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DFF019-DF38-25EB-0FB4-A2A14D5C352D}"/>
                </a:ext>
              </a:extLst>
            </p:cNvPr>
            <p:cNvSpPr txBox="1"/>
            <p:nvPr/>
          </p:nvSpPr>
          <p:spPr>
            <a:xfrm>
              <a:off x="5003562" y="6933738"/>
              <a:ext cx="2145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 Light" pitchFamily="50" charset="0"/>
                </a:rPr>
                <a:t>Record your life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A3A920-671A-3712-F859-43579EF75677}"/>
                </a:ext>
              </a:extLst>
            </p:cNvPr>
            <p:cNvSpPr/>
            <p:nvPr/>
          </p:nvSpPr>
          <p:spPr>
            <a:xfrm>
              <a:off x="5003562" y="6921289"/>
              <a:ext cx="2076088" cy="35394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047DC7-65D8-E29A-620E-5A242B067AF9}"/>
              </a:ext>
            </a:extLst>
          </p:cNvPr>
          <p:cNvGrpSpPr/>
          <p:nvPr/>
        </p:nvGrpSpPr>
        <p:grpSpPr>
          <a:xfrm>
            <a:off x="2514315" y="1904493"/>
            <a:ext cx="7977883" cy="2536890"/>
            <a:chOff x="2502560" y="1522104"/>
            <a:chExt cx="8573784" cy="25368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9B64628-8E87-CD55-E02F-FFE41DDC9882}"/>
                </a:ext>
              </a:extLst>
            </p:cNvPr>
            <p:cNvSpPr txBox="1"/>
            <p:nvPr/>
          </p:nvSpPr>
          <p:spPr>
            <a:xfrm>
              <a:off x="2502560" y="1522104"/>
              <a:ext cx="8573784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.黑体UI-繁" pitchFamily="2" charset="-128"/>
                  <a:ea typeface=".黑体UI-繁" pitchFamily="2" charset="-128"/>
                  <a:cs typeface=".黑体UI-繁" pitchFamily="2" charset="-128"/>
                </a:rPr>
                <a:t>Comparison of the different versions</a:t>
              </a:r>
              <a:endParaRPr lang="zh-CN" altLang="en-US" sz="6000" dirty="0">
                <a:solidFill>
                  <a:schemeClr val="bg1"/>
                </a:solidFill>
                <a:latin typeface=".黑体UI-繁" pitchFamily="2" charset="-128"/>
                <a:ea typeface=".黑体UI-繁" pitchFamily="2" charset="-128"/>
                <a:cs typeface=".黑体UI-繁" pitchFamily="2" charset="-12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6A8C4E-2EB4-BA14-F654-A16B88AAB8A9}"/>
                </a:ext>
              </a:extLst>
            </p:cNvPr>
            <p:cNvSpPr txBox="1"/>
            <p:nvPr/>
          </p:nvSpPr>
          <p:spPr>
            <a:xfrm>
              <a:off x="3686579" y="3628107"/>
              <a:ext cx="489652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200" b="1" spc="3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" pitchFamily="2" charset="0"/>
                </a:rPr>
                <a:t>Douyin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7A6A931-D28C-3B2E-1C6F-09BF400F2776}"/>
              </a:ext>
            </a:extLst>
          </p:cNvPr>
          <p:cNvCxnSpPr/>
          <p:nvPr/>
        </p:nvCxnSpPr>
        <p:spPr>
          <a:xfrm flipH="1">
            <a:off x="2405346" y="4267106"/>
            <a:ext cx="225910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E75F44E-0871-4A7C-2E00-CF1458B38703}"/>
              </a:ext>
            </a:extLst>
          </p:cNvPr>
          <p:cNvCxnSpPr/>
          <p:nvPr/>
        </p:nvCxnSpPr>
        <p:spPr>
          <a:xfrm flipH="1">
            <a:off x="7090773" y="4267106"/>
            <a:ext cx="237654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3">
            <a:extLst>
              <a:ext uri="{FF2B5EF4-FFF2-40B4-BE49-F238E27FC236}">
                <a16:creationId xmlns:a16="http://schemas.microsoft.com/office/drawing/2014/main" id="{F3237581-CD90-0BA0-B131-AA3B6DA35F89}"/>
              </a:ext>
            </a:extLst>
          </p:cNvPr>
          <p:cNvSpPr/>
          <p:nvPr/>
        </p:nvSpPr>
        <p:spPr>
          <a:xfrm>
            <a:off x="6347219" y="2363056"/>
            <a:ext cx="2643715" cy="4294360"/>
          </a:xfrm>
          <a:prstGeom prst="rect">
            <a:avLst/>
          </a:prstGeom>
          <a:solidFill>
            <a:srgbClr val="CEC3CE">
              <a:alpha val="80000"/>
            </a:srgbClr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53">
            <a:extLst>
              <a:ext uri="{FF2B5EF4-FFF2-40B4-BE49-F238E27FC236}">
                <a16:creationId xmlns:a16="http://schemas.microsoft.com/office/drawing/2014/main" id="{35AFBC52-2A10-702B-FAA8-48F46051991A}"/>
              </a:ext>
            </a:extLst>
          </p:cNvPr>
          <p:cNvSpPr/>
          <p:nvPr/>
        </p:nvSpPr>
        <p:spPr>
          <a:xfrm>
            <a:off x="9238067" y="2363056"/>
            <a:ext cx="2643715" cy="4294360"/>
          </a:xfrm>
          <a:prstGeom prst="rect">
            <a:avLst/>
          </a:prstGeom>
          <a:solidFill>
            <a:srgbClr val="CEC3CE">
              <a:alpha val="80000"/>
            </a:srgbClr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53">
            <a:extLst>
              <a:ext uri="{FF2B5EF4-FFF2-40B4-BE49-F238E27FC236}">
                <a16:creationId xmlns:a16="http://schemas.microsoft.com/office/drawing/2014/main" id="{96B21FB1-326A-27FB-1244-414D1F676AA5}"/>
              </a:ext>
            </a:extLst>
          </p:cNvPr>
          <p:cNvSpPr/>
          <p:nvPr/>
        </p:nvSpPr>
        <p:spPr>
          <a:xfrm>
            <a:off x="3537816" y="2363056"/>
            <a:ext cx="2643715" cy="4294360"/>
          </a:xfrm>
          <a:prstGeom prst="rect">
            <a:avLst/>
          </a:prstGeom>
          <a:solidFill>
            <a:srgbClr val="CEC3CE">
              <a:alpha val="80000"/>
            </a:srgbClr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53">
            <a:extLst>
              <a:ext uri="{FF2B5EF4-FFF2-40B4-BE49-F238E27FC236}">
                <a16:creationId xmlns:a16="http://schemas.microsoft.com/office/drawing/2014/main" id="{AFA3188F-FA14-995E-509B-8BCFED7EC3A1}"/>
              </a:ext>
            </a:extLst>
          </p:cNvPr>
          <p:cNvSpPr/>
          <p:nvPr/>
        </p:nvSpPr>
        <p:spPr>
          <a:xfrm>
            <a:off x="715652" y="2363056"/>
            <a:ext cx="2643715" cy="4294360"/>
          </a:xfrm>
          <a:prstGeom prst="rect">
            <a:avLst/>
          </a:prstGeom>
          <a:solidFill>
            <a:srgbClr val="CEC3CE">
              <a:alpha val="80000"/>
            </a:srgbClr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7" descr="徽标&#10;&#10;AI 生成的内容可能不正确。">
            <a:extLst>
              <a:ext uri="{FF2B5EF4-FFF2-40B4-BE49-F238E27FC236}">
                <a16:creationId xmlns:a16="http://schemas.microsoft.com/office/drawing/2014/main" id="{55011EDC-EA1A-3E2F-3AF4-F38199D5E35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72" y="226441"/>
            <a:ext cx="1505081" cy="1505081"/>
          </a:xfrm>
          <a:prstGeom prst="roundRect">
            <a:avLst/>
          </a:prstGeom>
        </p:spPr>
      </p:pic>
      <p:pic>
        <p:nvPicPr>
          <p:cNvPr id="20" name="图片 19" descr="徽标&#10;&#10;AI 生成的内容可能不正确。">
            <a:extLst>
              <a:ext uri="{FF2B5EF4-FFF2-40B4-BE49-F238E27FC236}">
                <a16:creationId xmlns:a16="http://schemas.microsoft.com/office/drawing/2014/main" id="{4C68B23C-B3DD-247D-F843-4A792EEFA3E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1" y="200584"/>
            <a:ext cx="1410020" cy="1410020"/>
          </a:xfrm>
          <a:prstGeom prst="roundRect">
            <a:avLst/>
          </a:prstGeom>
        </p:spPr>
      </p:pic>
      <p:pic>
        <p:nvPicPr>
          <p:cNvPr id="22" name="图片 21" descr="徽标, 图标&#10;&#10;AI 生成的内容可能不正确。">
            <a:extLst>
              <a:ext uri="{FF2B5EF4-FFF2-40B4-BE49-F238E27FC236}">
                <a16:creationId xmlns:a16="http://schemas.microsoft.com/office/drawing/2014/main" id="{713C84CE-32BE-42EF-E14E-BDF514C3E6C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07" y="241681"/>
            <a:ext cx="1410020" cy="1410020"/>
          </a:xfrm>
          <a:prstGeom prst="roundRect">
            <a:avLst/>
          </a:prstGeom>
        </p:spPr>
      </p:pic>
      <p:pic>
        <p:nvPicPr>
          <p:cNvPr id="24" name="图片 23" descr="徽标, 公司名称&#10;&#10;AI 生成的内容可能不正确。">
            <a:extLst>
              <a:ext uri="{FF2B5EF4-FFF2-40B4-BE49-F238E27FC236}">
                <a16:creationId xmlns:a16="http://schemas.microsoft.com/office/drawing/2014/main" id="{2D98064F-984B-39B0-F82C-38F6C2B0A40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12" y="241681"/>
            <a:ext cx="1659948" cy="1505081"/>
          </a:xfrm>
          <a:prstGeom prst="round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3ACB720-D06F-480A-F688-F8D4B48DB238}"/>
              </a:ext>
            </a:extLst>
          </p:cNvPr>
          <p:cNvSpPr txBox="1"/>
          <p:nvPr/>
        </p:nvSpPr>
        <p:spPr>
          <a:xfrm>
            <a:off x="10325837" y="1731522"/>
            <a:ext cx="143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highlight>
                  <a:srgbClr val="CEC3CE"/>
                </a:highlight>
              </a:rPr>
              <a:t>AI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CEC3CE"/>
                </a:highlight>
              </a:rPr>
              <a:t>抖音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75CA23-F16F-C4B9-58BC-27DC61504780}"/>
              </a:ext>
            </a:extLst>
          </p:cNvPr>
          <p:cNvSpPr txBox="1"/>
          <p:nvPr/>
        </p:nvSpPr>
        <p:spPr>
          <a:xfrm>
            <a:off x="7254004" y="1738804"/>
            <a:ext cx="133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highlight>
                  <a:srgbClr val="CEC3CE"/>
                </a:highlight>
              </a:rPr>
              <a:t>抖音精选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FEBF6F-EF52-06ED-9854-DF214C83005B}"/>
              </a:ext>
            </a:extLst>
          </p:cNvPr>
          <p:cNvSpPr txBox="1"/>
          <p:nvPr/>
        </p:nvSpPr>
        <p:spPr>
          <a:xfrm>
            <a:off x="3934207" y="1738804"/>
            <a:ext cx="15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highlight>
                  <a:srgbClr val="CEC3CE"/>
                </a:highlight>
              </a:rPr>
              <a:t>抖音火山版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3DDAC60-7B0C-A239-14FD-01DDF001705F}"/>
              </a:ext>
            </a:extLst>
          </p:cNvPr>
          <p:cNvSpPr txBox="1"/>
          <p:nvPr/>
        </p:nvSpPr>
        <p:spPr>
          <a:xfrm>
            <a:off x="1284832" y="1738804"/>
            <a:ext cx="1568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highlight>
                  <a:srgbClr val="CEC3CE"/>
                </a:highlight>
              </a:rPr>
              <a:t>抖音极速版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66E09E6-1E80-B57C-6E72-0091D616DA3E}"/>
              </a:ext>
            </a:extLst>
          </p:cNvPr>
          <p:cNvSpPr txBox="1"/>
          <p:nvPr/>
        </p:nvSpPr>
        <p:spPr>
          <a:xfrm>
            <a:off x="762755" y="2511566"/>
            <a:ext cx="2643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 smaller installation package than the official version.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FDD06D9-707C-DBA2-0521-F5A73D097BAB}"/>
              </a:ext>
            </a:extLst>
          </p:cNvPr>
          <p:cNvSpPr txBox="1"/>
          <p:nvPr/>
        </p:nvSpPr>
        <p:spPr>
          <a:xfrm>
            <a:off x="755875" y="3798753"/>
            <a:ext cx="248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Earn money by watching videos.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3EB0B52-EC88-17E6-C0DB-6169DE829EED}"/>
              </a:ext>
            </a:extLst>
          </p:cNvPr>
          <p:cNvSpPr txBox="1"/>
          <p:nvPr/>
        </p:nvSpPr>
        <p:spPr>
          <a:xfrm>
            <a:off x="735491" y="4882865"/>
            <a:ext cx="4002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Retaining only video 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browsing and simple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Sharing.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1EBDB34-8E98-6C96-2E5C-962100FB6FCF}"/>
              </a:ext>
            </a:extLst>
          </p:cNvPr>
          <p:cNvSpPr txBox="1"/>
          <p:nvPr/>
        </p:nvSpPr>
        <p:spPr>
          <a:xfrm>
            <a:off x="3584920" y="2645509"/>
            <a:ext cx="264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Life </a:t>
            </a:r>
            <a:r>
              <a:rPr lang="en-US" altLang="zh-CN" sz="2000" dirty="0" err="1">
                <a:solidFill>
                  <a:schemeClr val="bg1"/>
                </a:solidFill>
              </a:rPr>
              <a:t>hacks,humorous</a:t>
            </a: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</a:rPr>
              <a:t>skits,and</a:t>
            </a:r>
            <a:r>
              <a:rPr lang="en-US" altLang="zh-CN" sz="2000" dirty="0">
                <a:solidFill>
                  <a:schemeClr val="bg1"/>
                </a:solidFill>
              </a:rPr>
              <a:t> local stories.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4C59E1C-D3E7-AF0D-BCFA-9A7062DC3BEC}"/>
              </a:ext>
            </a:extLst>
          </p:cNvPr>
          <p:cNvSpPr txBox="1"/>
          <p:nvPr/>
        </p:nvSpPr>
        <p:spPr>
          <a:xfrm>
            <a:off x="3606499" y="3887115"/>
            <a:ext cx="264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Earn </a:t>
            </a:r>
            <a:r>
              <a:rPr lang="en-US" altLang="zh-CN" sz="2000" dirty="0" err="1">
                <a:solidFill>
                  <a:schemeClr val="bg1"/>
                </a:solidFill>
              </a:rPr>
              <a:t>money,karaoke</a:t>
            </a:r>
            <a:r>
              <a:rPr lang="en-US" altLang="zh-CN" sz="2000" dirty="0">
                <a:solidFill>
                  <a:schemeClr val="bg1"/>
                </a:solidFill>
              </a:rPr>
              <a:t>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471195D-D5DE-925A-DD11-0E8D6CA8CE7E}"/>
              </a:ext>
            </a:extLst>
          </p:cNvPr>
          <p:cNvSpPr txBox="1"/>
          <p:nvPr/>
        </p:nvSpPr>
        <p:spPr>
          <a:xfrm>
            <a:off x="6475768" y="2666589"/>
            <a:ext cx="2413641" cy="132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Knowledge popularization, skill tutorials, and documentaries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D10B3CB-2D9A-0B63-4A8E-A3A3D6E2135F}"/>
              </a:ext>
            </a:extLst>
          </p:cNvPr>
          <p:cNvSpPr txBox="1"/>
          <p:nvPr/>
        </p:nvSpPr>
        <p:spPr>
          <a:xfrm>
            <a:off x="3512655" y="4882865"/>
            <a:ext cx="2643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Users in third and fourth-tier cities make up 72% of its user base.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DC69189-410F-C66B-7646-DDE707E0AF19}"/>
              </a:ext>
            </a:extLst>
          </p:cNvPr>
          <p:cNvSpPr txBox="1"/>
          <p:nvPr/>
        </p:nvSpPr>
        <p:spPr>
          <a:xfrm>
            <a:off x="9292282" y="2715448"/>
            <a:ext cx="26437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Understand video content and extract key points for users.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8BCD3DC-6100-D9DD-4F87-F9E6B6068342}"/>
              </a:ext>
            </a:extLst>
          </p:cNvPr>
          <p:cNvSpPr txBox="1"/>
          <p:nvPr/>
        </p:nvSpPr>
        <p:spPr>
          <a:xfrm>
            <a:off x="9393028" y="4391279"/>
            <a:ext cx="264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Tool-based monetization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5F7C5D3-6BE6-7314-DB77-6B8FE97D6132}"/>
              </a:ext>
            </a:extLst>
          </p:cNvPr>
          <p:cNvCxnSpPr>
            <a:cxnSpLocks/>
          </p:cNvCxnSpPr>
          <p:nvPr/>
        </p:nvCxnSpPr>
        <p:spPr>
          <a:xfrm>
            <a:off x="869055" y="3575408"/>
            <a:ext cx="22542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E4BDB619-09CE-461A-0987-F5C943559C08}"/>
              </a:ext>
            </a:extLst>
          </p:cNvPr>
          <p:cNvCxnSpPr>
            <a:cxnSpLocks/>
          </p:cNvCxnSpPr>
          <p:nvPr/>
        </p:nvCxnSpPr>
        <p:spPr>
          <a:xfrm>
            <a:off x="848669" y="4647111"/>
            <a:ext cx="22542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8E8995F0-78C2-B932-0298-3481D0E7502E}"/>
              </a:ext>
            </a:extLst>
          </p:cNvPr>
          <p:cNvCxnSpPr>
            <a:cxnSpLocks/>
          </p:cNvCxnSpPr>
          <p:nvPr/>
        </p:nvCxnSpPr>
        <p:spPr>
          <a:xfrm>
            <a:off x="3682327" y="3563422"/>
            <a:ext cx="22542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A31EC4F-3F60-3571-4E6D-85375A02EB0C}"/>
              </a:ext>
            </a:extLst>
          </p:cNvPr>
          <p:cNvCxnSpPr>
            <a:cxnSpLocks/>
          </p:cNvCxnSpPr>
          <p:nvPr/>
        </p:nvCxnSpPr>
        <p:spPr>
          <a:xfrm>
            <a:off x="3682327" y="4647111"/>
            <a:ext cx="22542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570869DF-A196-466D-DF4B-CAF8AB9B05EA}"/>
              </a:ext>
            </a:extLst>
          </p:cNvPr>
          <p:cNvCxnSpPr>
            <a:cxnSpLocks/>
          </p:cNvCxnSpPr>
          <p:nvPr/>
        </p:nvCxnSpPr>
        <p:spPr>
          <a:xfrm>
            <a:off x="9432779" y="4087170"/>
            <a:ext cx="22542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木月的小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yuede1ixaod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696</Words>
  <Application>Microsoft Office PowerPoint</Application>
  <PresentationFormat>宽屏</PresentationFormat>
  <Paragraphs>108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..黑体UI-韩语</vt:lpstr>
      <vt:lpstr>.黑体UI-繁</vt:lpstr>
      <vt:lpstr>.黑体UI-简</vt:lpstr>
      <vt:lpstr>Dolce Vita Light</vt:lpstr>
      <vt:lpstr>Gill Sans</vt:lpstr>
      <vt:lpstr>Helvetica Neue</vt:lpstr>
      <vt:lpstr>等线</vt:lpstr>
      <vt:lpstr>等线 Light</vt:lpstr>
      <vt:lpstr>华文中宋</vt:lpstr>
      <vt:lpstr>思源黑体 CN Light</vt:lpstr>
      <vt:lpstr>Arial</vt:lpstr>
      <vt:lpstr>Calibri</vt:lpstr>
      <vt:lpstr>Eras Bold ITC</vt:lpstr>
      <vt:lpstr>Montserrat</vt:lpstr>
      <vt:lpstr>Montserrat Light</vt:lpstr>
      <vt:lpstr>Roboto Slab</vt:lpstr>
      <vt:lpstr>木月的小店</vt:lpstr>
      <vt:lpstr>muyuede1ixaodain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哦豁</dc:creator>
  <cp:lastModifiedBy>ha w</cp:lastModifiedBy>
  <cp:revision>24</cp:revision>
  <dcterms:created xsi:type="dcterms:W3CDTF">2025-10-27T03:12:08Z</dcterms:created>
  <dcterms:modified xsi:type="dcterms:W3CDTF">2025-12-18T13:37:41Z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686AD7095EA3F8BD4EE1FE6880DFDCE6_31</vt:lpwstr>
  </property>
  <property fmtid="{D5CDD505-2E9C-101B-9397-08002B2CF9AE}" pid="3" name="KSOProductBuildVer">
    <vt:lpwstr>2052-12.9.0.23551</vt:lpwstr>
  </property>
</Properties>
</file>