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01B1AF"/>
    <a:srgbClr val="E29701"/>
    <a:srgbClr val="038FD5"/>
    <a:srgbClr val="DA1F08"/>
    <a:srgbClr val="FB402B"/>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9753"/>
    <p:restoredTop sz="92125"/>
  </p:normalViewPr>
  <p:slideViewPr>
    <p:cSldViewPr>
      <p:cViewPr>
        <p:scale>
          <a:sx n="100" d="100"/>
          <a:sy n="100" d="100"/>
        </p:scale>
        <p:origin x="760" y="3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tableStyles" Target="tableStyle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53" name=""/>
        <p:cNvGrpSpPr/>
        <p:nvPr/>
      </p:nvGrpSpPr>
      <p:grpSpPr>
        <a:xfrm>
          <a:off x="0" y="0"/>
          <a:ext cx="0" cy="0"/>
          <a:chOff x="0" y="0"/>
          <a:chExt cx="0" cy="0"/>
        </a:xfrm>
      </p:grpSpPr>
      <p:sp>
        <p:nvSpPr>
          <p:cNvPr id="1048679"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80"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8EAC5F9A-A164-1741-AE2C-1BCC89CB1216}" type="datetimeFigureOut">
              <a:rPr lang="en-US" smtClean="0"/>
              <a:t>11/19/22</a:t>
            </a:fld>
            <a:endParaRPr lang="en-US"/>
          </a:p>
        </p:txBody>
      </p:sp>
      <p:sp>
        <p:nvSpPr>
          <p:cNvPr id="1048681" name="Slide Image Placeholder 3"/>
          <p:cNvSpPr>
            <a:spLocks noChangeAspect="1" noRot="1" noGrp="1"/>
          </p:cNvSpPr>
          <p:nvPr>
            <p:ph type="sldImg" idx="2"/>
          </p:nvPr>
        </p:nvSpPr>
        <p:spPr>
          <a:xfrm>
            <a:off x="1371600" y="1143000"/>
            <a:ext cx="4114800" cy="3086100"/>
          </a:xfrm>
          <a:prstGeom prst="rect"/>
          <a:noFill/>
          <a:ln w="12700">
            <a:solidFill>
              <a:prstClr val="black"/>
            </a:solidFill>
          </a:ln>
        </p:spPr>
        <p:txBody>
          <a:bodyPr anchor="ctr" bIns="45720" lIns="91440" rIns="91440" rtlCol="0" tIns="45720" vert="horz"/>
          <a:p>
            <a:endParaRPr lang="en-US"/>
          </a:p>
        </p:txBody>
      </p:sp>
      <p:sp>
        <p:nvSpPr>
          <p:cNvPr id="1048682"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3"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84"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433A2801-6580-034F-8C91-CA908779E61F}"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17" name="Slide Image Placeholder 1"/>
          <p:cNvSpPr>
            <a:spLocks noChangeAspect="1" noRot="1" noGrp="1"/>
          </p:cNvSpPr>
          <p:nvPr>
            <p:ph type="sldImg"/>
          </p:nvPr>
        </p:nvSpPr>
        <p:spPr/>
      </p:sp>
      <p:sp>
        <p:nvSpPr>
          <p:cNvPr id="1048618" name="Notes Placeholder 2"/>
          <p:cNvSpPr>
            <a:spLocks noGrp="1"/>
          </p:cNvSpPr>
          <p:nvPr>
            <p:ph type="body" idx="1"/>
          </p:nvPr>
        </p:nvSpPr>
        <p:spPr/>
        <p:txBody>
          <a:bodyPr/>
          <a:p>
            <a:endParaRPr dirty="0" lang="en-US"/>
          </a:p>
        </p:txBody>
      </p:sp>
      <p:sp>
        <p:nvSpPr>
          <p:cNvPr id="1048619" name="Slide Number Placeholder 3"/>
          <p:cNvSpPr>
            <a:spLocks noGrp="1"/>
          </p:cNvSpPr>
          <p:nvPr>
            <p:ph type="sldNum" sz="quarter" idx="5"/>
          </p:nvPr>
        </p:nvSpPr>
        <p:spPr/>
        <p:txBody>
          <a:bodyPr/>
          <a:p>
            <a:fld id="{433A2801-6580-034F-8C91-CA908779E61F}"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24" name=""/>
        <p:cNvGrpSpPr/>
        <p:nvPr/>
      </p:nvGrpSpPr>
      <p:grpSpPr>
        <a:xfrm>
          <a:off x="0" y="0"/>
          <a:ext cx="0" cy="0"/>
          <a:chOff x="0" y="0"/>
          <a:chExt cx="0" cy="0"/>
        </a:xfrm>
      </p:grpSpPr>
      <p:sp>
        <p:nvSpPr>
          <p:cNvPr id="1048581" name="标题 1"/>
          <p:cNvSpPr>
            <a:spLocks noGrp="1"/>
          </p:cNvSpPr>
          <p:nvPr>
            <p:ph type="ctrTitle"/>
          </p:nvPr>
        </p:nvSpPr>
        <p:spPr>
          <a:xfrm>
            <a:off x="685800" y="2130425"/>
            <a:ext cx="7772400" cy="1470025"/>
          </a:xfrm>
        </p:spPr>
        <p:txBody>
          <a:bodyPr/>
          <a:p>
            <a:r>
              <a:rPr altLang="en-US" lang="zh-CN"/>
              <a:t>单击此处编辑母版标题样式</a:t>
            </a:r>
          </a:p>
        </p:txBody>
      </p:sp>
      <p:sp>
        <p:nvSpPr>
          <p:cNvPr id="1048582" name="副标题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altLang="en-US" lang="zh-CN"/>
              <a:t>单击此处编辑母版副标题样式</a:t>
            </a:r>
          </a:p>
        </p:txBody>
      </p:sp>
      <p:sp>
        <p:nvSpPr>
          <p:cNvPr id="1048583" name="日期占位符 3"/>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584" name="页脚占位符 4"/>
          <p:cNvSpPr>
            <a:spLocks noGrp="1"/>
          </p:cNvSpPr>
          <p:nvPr>
            <p:ph type="ftr" sz="quarter" idx="11"/>
          </p:nvPr>
        </p:nvSpPr>
        <p:spPr/>
        <p:txBody>
          <a:bodyPr/>
          <a:p>
            <a:endParaRPr altLang="en-US" lang="zh-CN"/>
          </a:p>
        </p:txBody>
      </p:sp>
      <p:sp>
        <p:nvSpPr>
          <p:cNvPr id="1048585" name="灯片编号占位符 5"/>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48" name=""/>
        <p:cNvGrpSpPr/>
        <p:nvPr/>
      </p:nvGrpSpPr>
      <p:grpSpPr>
        <a:xfrm>
          <a:off x="0" y="0"/>
          <a:ext cx="0" cy="0"/>
          <a:chOff x="0" y="0"/>
          <a:chExt cx="0" cy="0"/>
        </a:xfrm>
      </p:grpSpPr>
      <p:sp>
        <p:nvSpPr>
          <p:cNvPr id="1048652" name="标题 1"/>
          <p:cNvSpPr>
            <a:spLocks noGrp="1"/>
          </p:cNvSpPr>
          <p:nvPr>
            <p:ph type="title"/>
          </p:nvPr>
        </p:nvSpPr>
        <p:spPr/>
        <p:txBody>
          <a:bodyPr/>
          <a:p>
            <a:r>
              <a:rPr altLang="en-US" lang="zh-CN"/>
              <a:t>单击此处编辑母版标题样式</a:t>
            </a:r>
          </a:p>
        </p:txBody>
      </p:sp>
      <p:sp>
        <p:nvSpPr>
          <p:cNvPr id="1048653" name="竖排文字占位符 2"/>
          <p:cNvSpPr>
            <a:spLocks noGrp="1"/>
          </p:cNvSpPr>
          <p:nvPr>
            <p:ph type="body" orient="vert" idx="1"/>
          </p:nvPr>
        </p:nvSpPr>
        <p:spPr/>
        <p:txBody>
          <a:bodyPr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54" name="日期占位符 3"/>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655" name="页脚占位符 4"/>
          <p:cNvSpPr>
            <a:spLocks noGrp="1"/>
          </p:cNvSpPr>
          <p:nvPr>
            <p:ph type="ftr" sz="quarter" idx="11"/>
          </p:nvPr>
        </p:nvSpPr>
        <p:spPr/>
        <p:txBody>
          <a:bodyPr/>
          <a:p>
            <a:endParaRPr altLang="en-US" lang="zh-CN"/>
          </a:p>
        </p:txBody>
      </p:sp>
      <p:sp>
        <p:nvSpPr>
          <p:cNvPr id="1048656" name="灯片编号占位符 5"/>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垂直排列标题与文本">
    <p:spTree>
      <p:nvGrpSpPr>
        <p:cNvPr id="46" name=""/>
        <p:cNvGrpSpPr/>
        <p:nvPr/>
      </p:nvGrpSpPr>
      <p:grpSpPr>
        <a:xfrm>
          <a:off x="0" y="0"/>
          <a:ext cx="0" cy="0"/>
          <a:chOff x="0" y="0"/>
          <a:chExt cx="0" cy="0"/>
        </a:xfrm>
      </p:grpSpPr>
      <p:sp>
        <p:nvSpPr>
          <p:cNvPr id="1048641" name="竖排标题 1"/>
          <p:cNvSpPr>
            <a:spLocks noGrp="1"/>
          </p:cNvSpPr>
          <p:nvPr>
            <p:ph type="title" orient="vert"/>
          </p:nvPr>
        </p:nvSpPr>
        <p:spPr>
          <a:xfrm>
            <a:off x="6629400" y="274638"/>
            <a:ext cx="2057400" cy="5851525"/>
          </a:xfrm>
        </p:spPr>
        <p:txBody>
          <a:bodyPr vert="eaVert"/>
          <a:p>
            <a:r>
              <a:rPr altLang="en-US" lang="zh-CN"/>
              <a:t>单击此处编辑母版标题样式</a:t>
            </a:r>
          </a:p>
        </p:txBody>
      </p:sp>
      <p:sp>
        <p:nvSpPr>
          <p:cNvPr id="1048642" name="竖排文字占位符 2"/>
          <p:cNvSpPr>
            <a:spLocks noGrp="1"/>
          </p:cNvSpPr>
          <p:nvPr>
            <p:ph type="body" orient="vert" idx="1"/>
          </p:nvPr>
        </p:nvSpPr>
        <p:spPr>
          <a:xfrm>
            <a:off x="457200" y="274638"/>
            <a:ext cx="6019800" cy="5851525"/>
          </a:xfrm>
        </p:spPr>
        <p:txBody>
          <a:bodyPr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43" name="日期占位符 3"/>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644" name="页脚占位符 4"/>
          <p:cNvSpPr>
            <a:spLocks noGrp="1"/>
          </p:cNvSpPr>
          <p:nvPr>
            <p:ph type="ftr" sz="quarter" idx="11"/>
          </p:nvPr>
        </p:nvSpPr>
        <p:spPr/>
        <p:txBody>
          <a:bodyPr/>
          <a:p>
            <a:endParaRPr altLang="en-US" lang="zh-CN"/>
          </a:p>
        </p:txBody>
      </p:sp>
      <p:sp>
        <p:nvSpPr>
          <p:cNvPr id="1048645" name="灯片编号占位符 5"/>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29" name=""/>
        <p:cNvGrpSpPr/>
        <p:nvPr/>
      </p:nvGrpSpPr>
      <p:grpSpPr>
        <a:xfrm>
          <a:off x="0" y="0"/>
          <a:ext cx="0" cy="0"/>
          <a:chOff x="0" y="0"/>
          <a:chExt cx="0" cy="0"/>
        </a:xfrm>
      </p:grpSpPr>
      <p:sp>
        <p:nvSpPr>
          <p:cNvPr id="1048589" name="标题 1"/>
          <p:cNvSpPr>
            <a:spLocks noGrp="1"/>
          </p:cNvSpPr>
          <p:nvPr>
            <p:ph type="title"/>
          </p:nvPr>
        </p:nvSpPr>
        <p:spPr/>
        <p:txBody>
          <a:bodyPr/>
          <a:p>
            <a:r>
              <a:rPr altLang="en-US" lang="zh-CN"/>
              <a:t>单击此处编辑母版标题样式</a:t>
            </a:r>
          </a:p>
        </p:txBody>
      </p:sp>
      <p:sp>
        <p:nvSpPr>
          <p:cNvPr id="1048590" name="内容占位符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591" name="日期占位符 3"/>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592" name="页脚占位符 4"/>
          <p:cNvSpPr>
            <a:spLocks noGrp="1"/>
          </p:cNvSpPr>
          <p:nvPr>
            <p:ph type="ftr" sz="quarter" idx="11"/>
          </p:nvPr>
        </p:nvSpPr>
        <p:spPr/>
        <p:txBody>
          <a:bodyPr/>
          <a:p>
            <a:endParaRPr altLang="en-US" lang="zh-CN"/>
          </a:p>
        </p:txBody>
      </p:sp>
      <p:sp>
        <p:nvSpPr>
          <p:cNvPr id="1048593" name="灯片编号占位符 5"/>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49" name=""/>
        <p:cNvGrpSpPr/>
        <p:nvPr/>
      </p:nvGrpSpPr>
      <p:grpSpPr>
        <a:xfrm>
          <a:off x="0" y="0"/>
          <a:ext cx="0" cy="0"/>
          <a:chOff x="0" y="0"/>
          <a:chExt cx="0" cy="0"/>
        </a:xfrm>
      </p:grpSpPr>
      <p:sp>
        <p:nvSpPr>
          <p:cNvPr id="1048657" name="标题 1"/>
          <p:cNvSpPr>
            <a:spLocks noGrp="1"/>
          </p:cNvSpPr>
          <p:nvPr>
            <p:ph type="title"/>
          </p:nvPr>
        </p:nvSpPr>
        <p:spPr>
          <a:xfrm>
            <a:off x="722313" y="4406900"/>
            <a:ext cx="7772400" cy="1362075"/>
          </a:xfrm>
        </p:spPr>
        <p:txBody>
          <a:bodyPr anchor="t"/>
          <a:lstStyle>
            <a:lvl1pPr algn="l">
              <a:defRPr b="1" cap="all" sz="4000"/>
            </a:lvl1pPr>
          </a:lstStyle>
          <a:p>
            <a:r>
              <a:rPr altLang="en-US" lang="zh-CN"/>
              <a:t>单击此处编辑母版标题样式</a:t>
            </a:r>
          </a:p>
        </p:txBody>
      </p:sp>
      <p:sp>
        <p:nvSpPr>
          <p:cNvPr id="1048658" name="文本占位符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en-US" lang="zh-CN"/>
              <a:t>单击此处编辑母版文本样式</a:t>
            </a:r>
          </a:p>
        </p:txBody>
      </p:sp>
      <p:sp>
        <p:nvSpPr>
          <p:cNvPr id="1048659" name="日期占位符 3"/>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660" name="页脚占位符 4"/>
          <p:cNvSpPr>
            <a:spLocks noGrp="1"/>
          </p:cNvSpPr>
          <p:nvPr>
            <p:ph type="ftr" sz="quarter" idx="11"/>
          </p:nvPr>
        </p:nvSpPr>
        <p:spPr/>
        <p:txBody>
          <a:bodyPr/>
          <a:p>
            <a:endParaRPr altLang="en-US" lang="zh-CN"/>
          </a:p>
        </p:txBody>
      </p:sp>
      <p:sp>
        <p:nvSpPr>
          <p:cNvPr id="1048661" name="灯片编号占位符 5"/>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34" name=""/>
        <p:cNvGrpSpPr/>
        <p:nvPr/>
      </p:nvGrpSpPr>
      <p:grpSpPr>
        <a:xfrm>
          <a:off x="0" y="0"/>
          <a:ext cx="0" cy="0"/>
          <a:chOff x="0" y="0"/>
          <a:chExt cx="0" cy="0"/>
        </a:xfrm>
      </p:grpSpPr>
      <p:sp>
        <p:nvSpPr>
          <p:cNvPr id="1048604" name="标题 1"/>
          <p:cNvSpPr>
            <a:spLocks noGrp="1"/>
          </p:cNvSpPr>
          <p:nvPr>
            <p:ph type="title"/>
          </p:nvPr>
        </p:nvSpPr>
        <p:spPr/>
        <p:txBody>
          <a:bodyPr/>
          <a:p>
            <a:r>
              <a:rPr altLang="en-US" lang="zh-CN"/>
              <a:t>单击此处编辑母版标题样式</a:t>
            </a:r>
          </a:p>
        </p:txBody>
      </p:sp>
      <p:sp>
        <p:nvSpPr>
          <p:cNvPr id="1048605"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06"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07" name="日期占位符 4"/>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608" name="页脚占位符 5"/>
          <p:cNvSpPr>
            <a:spLocks noGrp="1"/>
          </p:cNvSpPr>
          <p:nvPr>
            <p:ph type="ftr" sz="quarter" idx="11"/>
          </p:nvPr>
        </p:nvSpPr>
        <p:spPr/>
        <p:txBody>
          <a:bodyPr/>
          <a:p>
            <a:endParaRPr altLang="en-US" lang="zh-CN"/>
          </a:p>
        </p:txBody>
      </p:sp>
      <p:sp>
        <p:nvSpPr>
          <p:cNvPr id="1048609" name="灯片编号占位符 6"/>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50" name=""/>
        <p:cNvGrpSpPr/>
        <p:nvPr/>
      </p:nvGrpSpPr>
      <p:grpSpPr>
        <a:xfrm>
          <a:off x="0" y="0"/>
          <a:ext cx="0" cy="0"/>
          <a:chOff x="0" y="0"/>
          <a:chExt cx="0" cy="0"/>
        </a:xfrm>
      </p:grpSpPr>
      <p:sp>
        <p:nvSpPr>
          <p:cNvPr id="1048662" name="标题 1"/>
          <p:cNvSpPr>
            <a:spLocks noGrp="1"/>
          </p:cNvSpPr>
          <p:nvPr>
            <p:ph type="title"/>
          </p:nvPr>
        </p:nvSpPr>
        <p:spPr/>
        <p:txBody>
          <a:bodyPr/>
          <a:p>
            <a:r>
              <a:rPr altLang="en-US" lang="zh-CN"/>
              <a:t>单击此处编辑母版标题样式</a:t>
            </a:r>
          </a:p>
        </p:txBody>
      </p:sp>
      <p:sp>
        <p:nvSpPr>
          <p:cNvPr id="1048663" name="文本占位符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p>
        </p:txBody>
      </p:sp>
      <p:sp>
        <p:nvSpPr>
          <p:cNvPr id="104866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65" name="文本占位符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a:t>单击此处编辑母版文本样式</a:t>
            </a:r>
          </a:p>
        </p:txBody>
      </p:sp>
      <p:sp>
        <p:nvSpPr>
          <p:cNvPr id="104866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67" name="日期占位符 6"/>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668" name="页脚占位符 7"/>
          <p:cNvSpPr>
            <a:spLocks noGrp="1"/>
          </p:cNvSpPr>
          <p:nvPr>
            <p:ph type="ftr" sz="quarter" idx="11"/>
          </p:nvPr>
        </p:nvSpPr>
        <p:spPr/>
        <p:txBody>
          <a:bodyPr/>
          <a:p>
            <a:endParaRPr altLang="en-US" lang="zh-CN"/>
          </a:p>
        </p:txBody>
      </p:sp>
      <p:sp>
        <p:nvSpPr>
          <p:cNvPr id="1048669" name="灯片编号占位符 8"/>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45" name=""/>
        <p:cNvGrpSpPr/>
        <p:nvPr/>
      </p:nvGrpSpPr>
      <p:grpSpPr>
        <a:xfrm>
          <a:off x="0" y="0"/>
          <a:ext cx="0" cy="0"/>
          <a:chOff x="0" y="0"/>
          <a:chExt cx="0" cy="0"/>
        </a:xfrm>
      </p:grpSpPr>
      <p:sp>
        <p:nvSpPr>
          <p:cNvPr id="1048637" name="标题 1"/>
          <p:cNvSpPr>
            <a:spLocks noGrp="1"/>
          </p:cNvSpPr>
          <p:nvPr>
            <p:ph type="title"/>
          </p:nvPr>
        </p:nvSpPr>
        <p:spPr/>
        <p:txBody>
          <a:bodyPr/>
          <a:p>
            <a:r>
              <a:rPr altLang="en-US" lang="zh-CN"/>
              <a:t>单击此处编辑母版标题样式</a:t>
            </a:r>
          </a:p>
        </p:txBody>
      </p:sp>
      <p:sp>
        <p:nvSpPr>
          <p:cNvPr id="1048638" name="日期占位符 2"/>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639" name="页脚占位符 3"/>
          <p:cNvSpPr>
            <a:spLocks noGrp="1"/>
          </p:cNvSpPr>
          <p:nvPr>
            <p:ph type="ftr" sz="quarter" idx="11"/>
          </p:nvPr>
        </p:nvSpPr>
        <p:spPr/>
        <p:txBody>
          <a:bodyPr/>
          <a:p>
            <a:endParaRPr altLang="en-US" lang="zh-CN"/>
          </a:p>
        </p:txBody>
      </p:sp>
      <p:sp>
        <p:nvSpPr>
          <p:cNvPr id="1048640" name="灯片编号占位符 4"/>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51" name=""/>
        <p:cNvGrpSpPr/>
        <p:nvPr/>
      </p:nvGrpSpPr>
      <p:grpSpPr>
        <a:xfrm>
          <a:off x="0" y="0"/>
          <a:ext cx="0" cy="0"/>
          <a:chOff x="0" y="0"/>
          <a:chExt cx="0" cy="0"/>
        </a:xfrm>
      </p:grpSpPr>
      <p:sp>
        <p:nvSpPr>
          <p:cNvPr id="1048670" name="日期占位符 1"/>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671" name="页脚占位符 2"/>
          <p:cNvSpPr>
            <a:spLocks noGrp="1"/>
          </p:cNvSpPr>
          <p:nvPr>
            <p:ph type="ftr" sz="quarter" idx="11"/>
          </p:nvPr>
        </p:nvSpPr>
        <p:spPr/>
        <p:txBody>
          <a:bodyPr/>
          <a:p>
            <a:endParaRPr altLang="en-US" lang="zh-CN"/>
          </a:p>
        </p:txBody>
      </p:sp>
      <p:sp>
        <p:nvSpPr>
          <p:cNvPr id="1048672" name="灯片编号占位符 3"/>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52" name=""/>
        <p:cNvGrpSpPr/>
        <p:nvPr/>
      </p:nvGrpSpPr>
      <p:grpSpPr>
        <a:xfrm>
          <a:off x="0" y="0"/>
          <a:ext cx="0" cy="0"/>
          <a:chOff x="0" y="0"/>
          <a:chExt cx="0" cy="0"/>
        </a:xfrm>
      </p:grpSpPr>
      <p:sp>
        <p:nvSpPr>
          <p:cNvPr id="1048673" name="标题 1"/>
          <p:cNvSpPr>
            <a:spLocks noGrp="1"/>
          </p:cNvSpPr>
          <p:nvPr>
            <p:ph type="title"/>
          </p:nvPr>
        </p:nvSpPr>
        <p:spPr>
          <a:xfrm>
            <a:off x="457200" y="273050"/>
            <a:ext cx="3008313" cy="1162050"/>
          </a:xfrm>
        </p:spPr>
        <p:txBody>
          <a:bodyPr anchor="b"/>
          <a:lstStyle>
            <a:lvl1pPr algn="l">
              <a:defRPr b="1" sz="2000"/>
            </a:lvl1pPr>
          </a:lstStyle>
          <a:p>
            <a:r>
              <a:rPr altLang="en-US" lang="zh-CN"/>
              <a:t>单击此处编辑母版标题样式</a:t>
            </a:r>
          </a:p>
        </p:txBody>
      </p:sp>
      <p:sp>
        <p:nvSpPr>
          <p:cNvPr id="1048674"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675" name="文本占位符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a:t>单击此处编辑母版文本样式</a:t>
            </a:r>
          </a:p>
        </p:txBody>
      </p:sp>
      <p:sp>
        <p:nvSpPr>
          <p:cNvPr id="1048676" name="日期占位符 4"/>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677" name="页脚占位符 5"/>
          <p:cNvSpPr>
            <a:spLocks noGrp="1"/>
          </p:cNvSpPr>
          <p:nvPr>
            <p:ph type="ftr" sz="quarter" idx="11"/>
          </p:nvPr>
        </p:nvSpPr>
        <p:spPr/>
        <p:txBody>
          <a:bodyPr/>
          <a:p>
            <a:endParaRPr altLang="en-US" lang="zh-CN"/>
          </a:p>
        </p:txBody>
      </p:sp>
      <p:sp>
        <p:nvSpPr>
          <p:cNvPr id="1048678" name="灯片编号占位符 6"/>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47" name=""/>
        <p:cNvGrpSpPr/>
        <p:nvPr/>
      </p:nvGrpSpPr>
      <p:grpSpPr>
        <a:xfrm>
          <a:off x="0" y="0"/>
          <a:ext cx="0" cy="0"/>
          <a:chOff x="0" y="0"/>
          <a:chExt cx="0" cy="0"/>
        </a:xfrm>
      </p:grpSpPr>
      <p:sp>
        <p:nvSpPr>
          <p:cNvPr id="1048646" name="标题 1"/>
          <p:cNvSpPr>
            <a:spLocks noGrp="1"/>
          </p:cNvSpPr>
          <p:nvPr>
            <p:ph type="title"/>
          </p:nvPr>
        </p:nvSpPr>
        <p:spPr>
          <a:xfrm>
            <a:off x="1792288" y="4800600"/>
            <a:ext cx="5486400" cy="566738"/>
          </a:xfrm>
        </p:spPr>
        <p:txBody>
          <a:bodyPr anchor="b"/>
          <a:lstStyle>
            <a:lvl1pPr algn="l">
              <a:defRPr b="1" sz="2000"/>
            </a:lvl1pPr>
          </a:lstStyle>
          <a:p>
            <a:r>
              <a:rPr altLang="en-US" lang="zh-CN"/>
              <a:t>单击此处编辑母版标题样式</a:t>
            </a:r>
          </a:p>
        </p:txBody>
      </p:sp>
      <p:sp>
        <p:nvSpPr>
          <p:cNvPr id="1048647" name="图片占位符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648" name="文本占位符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en-US" lang="zh-CN"/>
              <a:t>单击此处编辑母版文本样式</a:t>
            </a:r>
          </a:p>
        </p:txBody>
      </p:sp>
      <p:sp>
        <p:nvSpPr>
          <p:cNvPr id="1048649" name="日期占位符 4"/>
          <p:cNvSpPr>
            <a:spLocks noGrp="1"/>
          </p:cNvSpPr>
          <p:nvPr>
            <p:ph type="dt" sz="half" idx="10"/>
          </p:nvPr>
        </p:nvSpPr>
        <p:spPr/>
        <p:txBody>
          <a:bodyPr/>
          <a:p>
            <a:fld id="{530820CF-B880-4189-942D-D702A7CBA730}" type="datetimeFigureOut">
              <a:rPr altLang="en-US" lang="zh-CN" smtClean="0"/>
              <a:t>2022/11/19</a:t>
            </a:fld>
            <a:endParaRPr altLang="en-US" lang="zh-CN"/>
          </a:p>
        </p:txBody>
      </p:sp>
      <p:sp>
        <p:nvSpPr>
          <p:cNvPr id="1048650" name="页脚占位符 5"/>
          <p:cNvSpPr>
            <a:spLocks noGrp="1"/>
          </p:cNvSpPr>
          <p:nvPr>
            <p:ph type="ftr" sz="quarter" idx="11"/>
          </p:nvPr>
        </p:nvSpPr>
        <p:spPr/>
        <p:txBody>
          <a:bodyPr/>
          <a:p>
            <a:endParaRPr altLang="en-US" lang="zh-CN"/>
          </a:p>
        </p:txBody>
      </p:sp>
      <p:sp>
        <p:nvSpPr>
          <p:cNvPr id="1048651" name="灯片编号占位符 6"/>
          <p:cNvSpPr>
            <a:spLocks noGrp="1"/>
          </p:cNvSpPr>
          <p:nvPr>
            <p:ph type="sldNum" sz="quarter" idx="12"/>
          </p:nvPr>
        </p:nvSpPr>
        <p:spPr/>
        <p:txBody>
          <a:bodyPr/>
          <a:p>
            <a:fld id="{0C913308-F349-4B6D-A68A-DD1791B4A57B}" type="slidenum">
              <a:rPr altLang="en-US" lang="zh-CN" smtClean="0"/>
              <a:t>‹#›</a:t>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457200" y="274638"/>
            <a:ext cx="8229600" cy="1143000"/>
          </a:xfrm>
          <a:prstGeom prst="rect"/>
        </p:spPr>
        <p:txBody>
          <a:bodyPr anchor="ctr" bIns="45720" lIns="91440" rIns="91440" rtlCol="0" tIns="45720" vert="horz">
            <a:normAutofit/>
          </a:bodyPr>
          <a:p>
            <a:r>
              <a:rPr altLang="en-US" lang="zh-CN"/>
              <a:t>单击此处编辑母版标题样式</a:t>
            </a:r>
          </a:p>
        </p:txBody>
      </p:sp>
      <p:sp>
        <p:nvSpPr>
          <p:cNvPr id="1048577" name="文本占位符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578" name="日期占位符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530820CF-B880-4189-942D-D702A7CBA730}" type="datetimeFigureOut">
              <a:rPr altLang="en-US" lang="zh-CN" smtClean="0"/>
              <a:t>2022/11/19</a:t>
            </a:fld>
            <a:endParaRPr altLang="en-US" lang="zh-CN"/>
          </a:p>
        </p:txBody>
      </p:sp>
      <p:sp>
        <p:nvSpPr>
          <p:cNvPr id="1048579" name="页脚占位符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0C913308-F349-4B6D-A68A-DD1791B4A57B}" type="slidenum">
              <a:rPr altLang="en-US" lang="zh-CN" smtClean="0"/>
              <a:t>‹#›</a:t>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png"/><Relationship Id="rId3"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6" name="标题 1"/>
          <p:cNvSpPr>
            <a:spLocks noGrp="1"/>
          </p:cNvSpPr>
          <p:nvPr>
            <p:ph type="ctrTitle"/>
          </p:nvPr>
        </p:nvSpPr>
        <p:spPr>
          <a:xfrm>
            <a:off x="685800" y="908720"/>
            <a:ext cx="7772400" cy="1470025"/>
          </a:xfrm>
        </p:spPr>
        <p:txBody>
          <a:bodyPr>
            <a:normAutofit fontScale="93182"/>
          </a:bodyPr>
          <a:p>
            <a:r>
              <a:rPr altLang="zh-CN" dirty="0" lang="en-US">
                <a:latin typeface="Times New Roman" pitchFamily="18" charset="0"/>
                <a:cs typeface="Times New Roman" pitchFamily="18" charset="0"/>
              </a:rPr>
              <a:t>Culture and Prejudice:</a:t>
            </a:r>
            <a:br>
              <a:rPr altLang="zh-CN" dirty="0" lang="zh-CN">
                <a:latin typeface="Times New Roman" pitchFamily="18" charset="0"/>
                <a:cs typeface="Times New Roman" pitchFamily="18" charset="0"/>
              </a:rPr>
            </a:br>
            <a:r>
              <a:rPr altLang="zh-CN" dirty="0" lang="en-US">
                <a:latin typeface="Times New Roman" pitchFamily="18" charset="0"/>
                <a:cs typeface="Times New Roman" pitchFamily="18" charset="0"/>
              </a:rPr>
              <a:t>Harmful or Helpful?</a:t>
            </a:r>
            <a:endParaRPr altLang="en-US" dirty="0" lang="zh-CN">
              <a:latin typeface="Times New Roman" pitchFamily="18" charset="0"/>
              <a:cs typeface="Times New Roman" pitchFamily="18" charset="0"/>
            </a:endParaRPr>
          </a:p>
        </p:txBody>
      </p:sp>
      <p:sp>
        <p:nvSpPr>
          <p:cNvPr id="1048587" name="副标题 2"/>
          <p:cNvSpPr>
            <a:spLocks noGrp="1"/>
          </p:cNvSpPr>
          <p:nvPr>
            <p:ph type="subTitle" idx="1"/>
          </p:nvPr>
        </p:nvSpPr>
        <p:spPr>
          <a:xfrm>
            <a:off x="2483768" y="5589240"/>
            <a:ext cx="6400800" cy="1752600"/>
          </a:xfrm>
        </p:spPr>
        <p:txBody>
          <a:bodyPr>
            <a:normAutofit/>
          </a:bodyPr>
          <a:p>
            <a:pPr algn="r"/>
            <a:r>
              <a:rPr altLang="zh-CN" dirty="0" sz="2200" lang="en-US">
                <a:latin typeface="Times New Roman" pitchFamily="18" charset="0"/>
                <a:cs typeface="Times New Roman" pitchFamily="18" charset="0"/>
              </a:rPr>
              <a:t>Presentation by:</a:t>
            </a:r>
          </a:p>
          <a:p>
            <a:pPr algn="r"/>
            <a:r>
              <a:rPr altLang="zh-CN" dirty="0" sz="2200" lang="en-US">
                <a:latin typeface="Times New Roman" pitchFamily="18" charset="0"/>
                <a:cs typeface="Times New Roman" pitchFamily="18" charset="0"/>
              </a:rPr>
              <a:t>Benjamin Wellsand 202111080018</a:t>
            </a:r>
          </a:p>
          <a:p>
            <a:pPr algn="r"/>
            <a:r>
              <a:rPr altLang="zh-CN" dirty="0" sz="2200" lang="en-US" err="1">
                <a:latin typeface="Times New Roman" pitchFamily="18" charset="0"/>
                <a:cs typeface="Times New Roman" pitchFamily="18" charset="0"/>
              </a:rPr>
              <a:t>Xu</a:t>
            </a:r>
            <a:r>
              <a:rPr altLang="zh-CN" dirty="0" sz="2200" lang="en-US">
                <a:latin typeface="Times New Roman" pitchFamily="18" charset="0"/>
                <a:cs typeface="Times New Roman" pitchFamily="18" charset="0"/>
              </a:rPr>
              <a:t> </a:t>
            </a:r>
            <a:r>
              <a:rPr altLang="zh-CN" dirty="0" sz="2200" lang="en-US" err="1">
                <a:latin typeface="Times New Roman" pitchFamily="18" charset="0"/>
                <a:cs typeface="Times New Roman" pitchFamily="18" charset="0"/>
              </a:rPr>
              <a:t>Siyu</a:t>
            </a:r>
            <a:r>
              <a:rPr altLang="zh-CN" dirty="0" sz="2200" lang="en-US">
                <a:latin typeface="Times New Roman" pitchFamily="18" charset="0"/>
                <a:cs typeface="Times New Roman" pitchFamily="18" charset="0"/>
              </a:rPr>
              <a:t> 202270081700</a:t>
            </a:r>
            <a:endParaRPr altLang="en-US" dirty="0" sz="2200" lang="zh-CN">
              <a:latin typeface="Times New Roman" pitchFamily="18" charset="0"/>
              <a:cs typeface="Times New Roman" pitchFamily="18" charset="0"/>
            </a:endParaRPr>
          </a:p>
        </p:txBody>
      </p:sp>
      <p:pic>
        <p:nvPicPr>
          <p:cNvPr id="2097152" name="Picture 4" descr="Prejudice"/>
          <p:cNvPicPr>
            <a:picLocks noChangeAspect="1" noChangeArrowheads="1"/>
          </p:cNvPicPr>
          <p:nvPr/>
        </p:nvPicPr>
        <p:blipFill>
          <a:blip xmlns:r="http://schemas.openxmlformats.org/officeDocument/2006/relationships" r:embed="rId1"/>
          <a:srcRect/>
          <a:stretch>
            <a:fillRect/>
          </a:stretch>
        </p:blipFill>
        <p:spPr bwMode="auto">
          <a:xfrm>
            <a:off x="2935424" y="2378745"/>
            <a:ext cx="3273152" cy="2574880"/>
          </a:xfrm>
          <a:prstGeom prst="rect"/>
          <a:noFill/>
        </p:spPr>
      </p:pic>
      <p:sp>
        <p:nvSpPr>
          <p:cNvPr id="1048588" name="TextBox 3"/>
          <p:cNvSpPr txBox="1"/>
          <p:nvPr/>
        </p:nvSpPr>
        <p:spPr>
          <a:xfrm>
            <a:off x="0" y="6611779"/>
            <a:ext cx="4630807" cy="256540"/>
          </a:xfrm>
          <a:prstGeom prst="rect"/>
          <a:noFill/>
        </p:spPr>
        <p:txBody>
          <a:bodyPr rtlCol="0" wrap="none">
            <a:spAutoFit/>
          </a:bodyPr>
          <a:p>
            <a:r>
              <a:rPr dirty="0" sz="1000" lang="en-US"/>
              <a:t>Image: https://</a:t>
            </a:r>
            <a:r>
              <a:rPr dirty="0" sz="1000" lang="en-US" err="1"/>
              <a:t>psychology.iresearchnet.com</a:t>
            </a:r>
            <a:r>
              <a:rPr dirty="0" sz="1000" lang="en-US"/>
              <a:t>/social-psychology/prejudice/</a:t>
            </a:r>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29" name="TextBox 4"/>
          <p:cNvSpPr txBox="1"/>
          <p:nvPr/>
        </p:nvSpPr>
        <p:spPr>
          <a:xfrm>
            <a:off x="2684734" y="6423046"/>
            <a:ext cx="6120680" cy="320039"/>
          </a:xfrm>
          <a:prstGeom prst="rect"/>
          <a:noFill/>
        </p:spPr>
        <p:txBody>
          <a:bodyPr rtlCol="0" wrap="square">
            <a:spAutoFit/>
          </a:bodyPr>
          <a:p>
            <a:pPr algn="r"/>
            <a:r>
              <a:rPr altLang="zh-CN" dirty="0" sz="1300" lang="en-US">
                <a:latin typeface="Times New Roman" pitchFamily="18" charset="0"/>
                <a:cs typeface="Times New Roman" pitchFamily="18" charset="0"/>
              </a:rPr>
              <a:t>Adapted from Paul G. Hiebert’s </a:t>
            </a:r>
            <a:r>
              <a:rPr altLang="zh-CN" dirty="0" sz="1300" i="1" lang="en-US">
                <a:latin typeface="Times New Roman" pitchFamily="18" charset="0"/>
                <a:cs typeface="Times New Roman" pitchFamily="18" charset="0"/>
              </a:rPr>
              <a:t>Transforming Cultures</a:t>
            </a:r>
            <a:endParaRPr altLang="en-US" dirty="0" sz="1300" i="1" lang="zh-CN">
              <a:latin typeface="Times New Roman" pitchFamily="18" charset="0"/>
              <a:cs typeface="Times New Roman" pitchFamily="18" charset="0"/>
            </a:endParaRPr>
          </a:p>
        </p:txBody>
      </p:sp>
      <p:pic>
        <p:nvPicPr>
          <p:cNvPr id="2097164" name="Picture 45"/>
          <p:cNvPicPr>
            <a:picLocks noChangeAspect="1"/>
          </p:cNvPicPr>
          <p:nvPr/>
        </p:nvPicPr>
        <p:blipFill>
          <a:blip xmlns:r="http://schemas.openxmlformats.org/officeDocument/2006/relationships" r:embed="rId1"/>
          <a:stretch>
            <a:fillRect/>
          </a:stretch>
        </p:blipFill>
        <p:spPr>
          <a:xfrm>
            <a:off x="611560" y="980728"/>
            <a:ext cx="7772400" cy="5331209"/>
          </a:xfrm>
          <a:prstGeom prst="rect"/>
        </p:spPr>
      </p:pic>
      <p:sp>
        <p:nvSpPr>
          <p:cNvPr id="1048630" name="TextBox 46"/>
          <p:cNvSpPr txBox="1"/>
          <p:nvPr/>
        </p:nvSpPr>
        <p:spPr>
          <a:xfrm>
            <a:off x="2483768" y="315621"/>
            <a:ext cx="4464496" cy="1082040"/>
          </a:xfrm>
          <a:prstGeom prst="rect"/>
          <a:noFill/>
        </p:spPr>
        <p:txBody>
          <a:bodyPr rtlCol="0" wrap="square">
            <a:spAutoFit/>
          </a:bodyPr>
          <a:p>
            <a:r>
              <a:rPr dirty="0" sz="3000" lang="en-US"/>
              <a:t>Star Cluster Perspectives</a:t>
            </a:r>
          </a:p>
        </p:txBody>
      </p:sp>
      <p:sp>
        <p:nvSpPr>
          <p:cNvPr id="1048631" name="TextBox 47"/>
          <p:cNvSpPr txBox="1"/>
          <p:nvPr/>
        </p:nvSpPr>
        <p:spPr>
          <a:xfrm>
            <a:off x="4860032" y="4005064"/>
            <a:ext cx="3168352" cy="396241"/>
          </a:xfrm>
          <a:prstGeom prst="rect"/>
          <a:solidFill>
            <a:schemeClr val="bg1"/>
          </a:solidFill>
        </p:spPr>
        <p:txBody>
          <a:bodyPr rtlCol="0" wrap="square">
            <a:spAutoFit/>
          </a:bodyPr>
          <a:p>
            <a:endParaRPr dirty="0" lang="en-US"/>
          </a:p>
        </p:txBody>
      </p:sp>
      <p:pic>
        <p:nvPicPr>
          <p:cNvPr id="2097165" name="Picture 49"/>
          <p:cNvPicPr>
            <a:picLocks noChangeAspect="1"/>
          </p:cNvPicPr>
          <p:nvPr/>
        </p:nvPicPr>
        <p:blipFill>
          <a:blip xmlns:r="http://schemas.openxmlformats.org/officeDocument/2006/relationships" r:embed="rId2"/>
          <a:stretch>
            <a:fillRect/>
          </a:stretch>
        </p:blipFill>
        <p:spPr>
          <a:xfrm>
            <a:off x="4716016" y="3629372"/>
            <a:ext cx="3073400" cy="2247900"/>
          </a:xfrm>
          <a:prstGeom prst="rect"/>
        </p:spPr>
      </p:pic>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pic>
        <p:nvPicPr>
          <p:cNvPr id="2097166" name="Picture 10" descr="Amazingly Bright and Colorful Oil-Painted Landscapes"/>
          <p:cNvPicPr>
            <a:picLocks noChangeAspect="1" noChangeArrowheads="1"/>
          </p:cNvPicPr>
          <p:nvPr/>
        </p:nvPicPr>
        <p:blipFill>
          <a:blip xmlns:r="http://schemas.openxmlformats.org/officeDocument/2006/relationships" r:embed="rId1"/>
          <a:srcRect/>
          <a:stretch>
            <a:fillRect/>
          </a:stretch>
        </p:blipFill>
        <p:spPr bwMode="auto">
          <a:xfrm>
            <a:off x="1763688" y="0"/>
            <a:ext cx="9217024" cy="6890366"/>
          </a:xfrm>
          <a:prstGeom prst="rect"/>
          <a:noFill/>
        </p:spPr>
      </p:pic>
      <p:pic>
        <p:nvPicPr>
          <p:cNvPr id="2097167" name="Picture 12" descr="Beautiful Black and White Painting of Tree - Etsy"/>
          <p:cNvPicPr>
            <a:picLocks noChangeAspect="1" noChangeArrowheads="1"/>
          </p:cNvPicPr>
          <p:nvPr/>
        </p:nvPicPr>
        <p:blipFill>
          <a:blip xmlns:r="http://schemas.openxmlformats.org/officeDocument/2006/relationships" r:embed="rId2"/>
          <a:srcRect/>
          <a:stretch>
            <a:fillRect/>
          </a:stretch>
        </p:blipFill>
        <p:spPr bwMode="auto">
          <a:xfrm>
            <a:off x="-828600" y="-32365"/>
            <a:ext cx="5817297" cy="7065146"/>
          </a:xfrm>
          <a:prstGeom prst="rect"/>
          <a:noFill/>
        </p:spPr>
      </p:pic>
      <p:sp>
        <p:nvSpPr>
          <p:cNvPr id="1048632" name="TextBox 2"/>
          <p:cNvSpPr txBox="1"/>
          <p:nvPr/>
        </p:nvSpPr>
        <p:spPr>
          <a:xfrm>
            <a:off x="-10717" y="6574581"/>
            <a:ext cx="3096344" cy="169277"/>
          </a:xfrm>
          <a:prstGeom prst="rect"/>
          <a:noFill/>
        </p:spPr>
        <p:txBody>
          <a:bodyPr rtlCol="0" wrap="square">
            <a:spAutoFit/>
          </a:bodyPr>
          <a:p>
            <a:r>
              <a:rPr dirty="0" sz="500" lang="en-US">
                <a:solidFill>
                  <a:schemeClr val="bg1"/>
                </a:solidFill>
              </a:rPr>
              <a:t>https://</a:t>
            </a:r>
            <a:r>
              <a:rPr dirty="0" sz="500" lang="en-US" err="1">
                <a:solidFill>
                  <a:schemeClr val="bg1"/>
                </a:solidFill>
              </a:rPr>
              <a:t>www.etsy.com</a:t>
            </a:r>
            <a:r>
              <a:rPr dirty="0" sz="500" lang="en-US">
                <a:solidFill>
                  <a:schemeClr val="bg1"/>
                </a:solidFill>
              </a:rPr>
              <a:t>/listing/723255003/beautiful-black-and-white-painting-of</a:t>
            </a:r>
          </a:p>
        </p:txBody>
      </p:sp>
      <p:sp>
        <p:nvSpPr>
          <p:cNvPr id="1048633" name="TextBox 3"/>
          <p:cNvSpPr txBox="1"/>
          <p:nvPr/>
        </p:nvSpPr>
        <p:spPr>
          <a:xfrm>
            <a:off x="7164288" y="6659219"/>
            <a:ext cx="3096344" cy="169277"/>
          </a:xfrm>
          <a:prstGeom prst="rect"/>
          <a:noFill/>
        </p:spPr>
        <p:txBody>
          <a:bodyPr rtlCol="0" wrap="square">
            <a:spAutoFit/>
          </a:bodyPr>
          <a:p>
            <a:r>
              <a:rPr dirty="0" sz="500" lang="en-US">
                <a:solidFill>
                  <a:schemeClr val="bg1"/>
                </a:solidFill>
              </a:rPr>
              <a:t>https://</a:t>
            </a:r>
            <a:r>
              <a:rPr dirty="0" sz="500" lang="en-US" err="1">
                <a:solidFill>
                  <a:schemeClr val="bg1"/>
                </a:solidFill>
              </a:rPr>
              <a:t>www.sortra.com</a:t>
            </a:r>
            <a:r>
              <a:rPr dirty="0" sz="500" lang="en-US">
                <a:solidFill>
                  <a:schemeClr val="bg1"/>
                </a:solidFill>
              </a:rPr>
              <a:t>/colorful-oil-painted-landscapes/</a:t>
            </a: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34" name="标题 1"/>
          <p:cNvSpPr>
            <a:spLocks noGrp="1"/>
          </p:cNvSpPr>
          <p:nvPr>
            <p:ph type="title"/>
          </p:nvPr>
        </p:nvSpPr>
        <p:spPr/>
        <p:txBody>
          <a:bodyPr/>
          <a:p>
            <a:r>
              <a:rPr altLang="zh-CN" dirty="0" lang="en-US">
                <a:latin typeface="Times New Roman" pitchFamily="18" charset="0"/>
                <a:cs typeface="Times New Roman" pitchFamily="18" charset="0"/>
              </a:rPr>
              <a:t>References</a:t>
            </a:r>
            <a:endParaRPr altLang="en-US" dirty="0" lang="zh-CN">
              <a:latin typeface="Times New Roman" pitchFamily="18" charset="0"/>
              <a:cs typeface="Times New Roman" pitchFamily="18" charset="0"/>
            </a:endParaRPr>
          </a:p>
        </p:txBody>
      </p:sp>
      <p:sp>
        <p:nvSpPr>
          <p:cNvPr id="1048635" name="内容占位符 2"/>
          <p:cNvSpPr>
            <a:spLocks noGrp="1"/>
          </p:cNvSpPr>
          <p:nvPr>
            <p:ph idx="1"/>
          </p:nvPr>
        </p:nvSpPr>
        <p:spPr/>
        <p:txBody>
          <a:bodyPr>
            <a:normAutofit fontScale="50000" lnSpcReduction="20000"/>
          </a:bodyPr>
          <a:p>
            <a:pPr algn="just">
              <a:spcAft>
                <a:spcPts val="0"/>
              </a:spcAft>
            </a:pPr>
            <a:r>
              <a:rPr altLang="zh-CN" dirty="0" kern="100" lang="en-US" err="1">
                <a:latin typeface="Times New Roman" pitchFamily="18" charset="0"/>
                <a:cs typeface="Times New Roman" pitchFamily="18" charset="0"/>
              </a:rPr>
              <a:t>Hiebert</a:t>
            </a:r>
            <a:r>
              <a:rPr altLang="zh-CN" dirty="0" kern="100" lang="en-US">
                <a:latin typeface="Times New Roman" pitchFamily="18" charset="0"/>
                <a:cs typeface="Times New Roman" pitchFamily="18" charset="0"/>
              </a:rPr>
              <a:t>, Paul G. 2008. </a:t>
            </a:r>
            <a:r>
              <a:rPr altLang="zh-CN" dirty="0" i="1" kern="100" lang="en-US">
                <a:latin typeface="Times New Roman" pitchFamily="18" charset="0"/>
                <a:cs typeface="Times New Roman" pitchFamily="18" charset="0"/>
              </a:rPr>
              <a:t>Transforming Worldviews: An Anthropological Understanding of How People Change</a:t>
            </a:r>
            <a:r>
              <a:rPr altLang="zh-CN" dirty="0" kern="100" lang="en-US">
                <a:latin typeface="Times New Roman" pitchFamily="18" charset="0"/>
                <a:cs typeface="Times New Roman" pitchFamily="18" charset="0"/>
              </a:rPr>
              <a:t>. Grand Rapids: Baker Academic.</a:t>
            </a:r>
          </a:p>
          <a:p>
            <a:pPr algn="just">
              <a:spcAft>
                <a:spcPts val="0"/>
              </a:spcAft>
            </a:pPr>
            <a:r>
              <a:rPr altLang="zh-CN" dirty="0" kern="100" lang="en-US" err="1">
                <a:latin typeface="Times New Roman" pitchFamily="18" charset="0"/>
                <a:cs typeface="Times New Roman" pitchFamily="18" charset="0"/>
              </a:rPr>
              <a:t>Hogbin</a:t>
            </a:r>
            <a:r>
              <a:rPr altLang="zh-CN" dirty="0" kern="100" lang="en-US">
                <a:latin typeface="Times New Roman" pitchFamily="18" charset="0"/>
                <a:cs typeface="Times New Roman" pitchFamily="18" charset="0"/>
              </a:rPr>
              <a:t> Ian H. 1943-1944. “Native Councils and Courts in the Solomon Islands.” </a:t>
            </a:r>
            <a:r>
              <a:rPr altLang="zh-CN" dirty="0" i="1" kern="100" lang="en-US">
                <a:latin typeface="Times New Roman" pitchFamily="18" charset="0"/>
                <a:cs typeface="Times New Roman" pitchFamily="18" charset="0"/>
              </a:rPr>
              <a:t>Oceania</a:t>
            </a:r>
            <a:r>
              <a:rPr altLang="zh-CN" dirty="0" kern="100" lang="en-US">
                <a:latin typeface="Times New Roman" pitchFamily="18" charset="0"/>
                <a:cs typeface="Times New Roman" pitchFamily="18" charset="0"/>
              </a:rPr>
              <a:t>, 14: 258-283.</a:t>
            </a:r>
            <a:endParaRPr altLang="zh-CN" dirty="0" kern="100" lang="zh-CN">
              <a:latin typeface="Times New Roman" pitchFamily="18" charset="0"/>
              <a:cs typeface="Times New Roman" pitchFamily="18" charset="0"/>
            </a:endParaRPr>
          </a:p>
          <a:p>
            <a:pPr algn="just">
              <a:spcAft>
                <a:spcPts val="0"/>
              </a:spcAft>
            </a:pPr>
            <a:r>
              <a:rPr altLang="zh-CN" dirty="0" kern="100" lang="en-US" err="1">
                <a:latin typeface="Times New Roman" pitchFamily="18" charset="0"/>
                <a:cs typeface="Times New Roman" pitchFamily="18" charset="0"/>
              </a:rPr>
              <a:t>Hofstede</a:t>
            </a:r>
            <a:r>
              <a:rPr altLang="zh-CN" dirty="0" kern="100" lang="en-US">
                <a:latin typeface="Times New Roman" pitchFamily="18" charset="0"/>
                <a:cs typeface="Times New Roman" pitchFamily="18" charset="0"/>
              </a:rPr>
              <a:t>, </a:t>
            </a:r>
            <a:r>
              <a:rPr altLang="zh-CN" dirty="0" kern="100" lang="en-US" err="1">
                <a:latin typeface="Times New Roman" pitchFamily="18" charset="0"/>
                <a:cs typeface="Times New Roman" pitchFamily="18" charset="0"/>
              </a:rPr>
              <a:t>Geert</a:t>
            </a:r>
            <a:r>
              <a:rPr altLang="zh-CN" dirty="0" kern="100" lang="en-US">
                <a:latin typeface="Times New Roman" pitchFamily="18" charset="0"/>
                <a:cs typeface="Times New Roman" pitchFamily="18" charset="0"/>
              </a:rPr>
              <a:t>. 1991. </a:t>
            </a:r>
            <a:r>
              <a:rPr altLang="zh-CN" dirty="0" i="1" kern="100" lang="en-US">
                <a:latin typeface="Times New Roman" pitchFamily="18" charset="0"/>
                <a:cs typeface="Times New Roman" pitchFamily="18" charset="0"/>
              </a:rPr>
              <a:t>Culture’s Consequences: International Differences in Work-Related Values</a:t>
            </a:r>
            <a:r>
              <a:rPr altLang="zh-CN" dirty="0" kern="100" lang="en-US">
                <a:latin typeface="Times New Roman" pitchFamily="18" charset="0"/>
                <a:cs typeface="Times New Roman" pitchFamily="18" charset="0"/>
              </a:rPr>
              <a:t>. London: Sage Publications. </a:t>
            </a:r>
            <a:endParaRPr altLang="zh-CN" dirty="0" kern="100" lang="zh-CN">
              <a:latin typeface="Times New Roman" pitchFamily="18" charset="0"/>
              <a:cs typeface="Times New Roman" pitchFamily="18" charset="0"/>
            </a:endParaRPr>
          </a:p>
          <a:p>
            <a:pPr algn="just">
              <a:spcAft>
                <a:spcPts val="0"/>
              </a:spcAft>
            </a:pPr>
            <a:r>
              <a:rPr altLang="zh-CN" dirty="0" kern="100" lang="en-US">
                <a:latin typeface="Times New Roman" pitchFamily="18" charset="0"/>
                <a:cs typeface="Times New Roman" pitchFamily="18" charset="0"/>
              </a:rPr>
              <a:t>___________, 1991. </a:t>
            </a:r>
            <a:r>
              <a:rPr altLang="zh-CN" dirty="0" i="1" kern="100" lang="en-US">
                <a:latin typeface="Times New Roman" pitchFamily="18" charset="0"/>
                <a:cs typeface="Times New Roman" pitchFamily="18" charset="0"/>
              </a:rPr>
              <a:t>Cultures and Organizations: Software of the Mind: Intercultural Cooperation and Its Importance for Survival</a:t>
            </a:r>
            <a:r>
              <a:rPr altLang="zh-CN" dirty="0" kern="100" lang="en-US">
                <a:latin typeface="Times New Roman" pitchFamily="18" charset="0"/>
                <a:cs typeface="Times New Roman" pitchFamily="18" charset="0"/>
              </a:rPr>
              <a:t>, 3rd ed. New York: McGraw-Hill Companies.</a:t>
            </a:r>
            <a:endParaRPr altLang="zh-CN" dirty="0" kern="100" lang="zh-CN">
              <a:latin typeface="Times New Roman" pitchFamily="18" charset="0"/>
              <a:cs typeface="Times New Roman" pitchFamily="18" charset="0"/>
            </a:endParaRPr>
          </a:p>
          <a:p>
            <a:pPr algn="just">
              <a:spcAft>
                <a:spcPts val="0"/>
              </a:spcAft>
            </a:pPr>
            <a:r>
              <a:rPr altLang="zh-CN" dirty="0" kern="100" lang="en-US">
                <a:latin typeface="Times New Roman" pitchFamily="18" charset="0"/>
                <a:cs typeface="Times New Roman" pitchFamily="18" charset="0"/>
              </a:rPr>
              <a:t>___________, 1999. “The Universal and the Specific in 21st Century Global Management.” </a:t>
            </a:r>
            <a:r>
              <a:rPr altLang="zh-CN" dirty="0" i="1" kern="100" lang="en-US">
                <a:latin typeface="Times New Roman" pitchFamily="18" charset="0"/>
                <a:cs typeface="Times New Roman" pitchFamily="18" charset="0"/>
              </a:rPr>
              <a:t>Organizational Dynamics</a:t>
            </a:r>
            <a:r>
              <a:rPr altLang="zh-CN" dirty="0" kern="100" lang="en-US">
                <a:latin typeface="Times New Roman" pitchFamily="18" charset="0"/>
                <a:cs typeface="Times New Roman" pitchFamily="18" charset="0"/>
              </a:rPr>
              <a:t>, 28 (1): 34-43. </a:t>
            </a:r>
            <a:endParaRPr altLang="zh-CN" dirty="0" kern="100" lang="zh-CN">
              <a:latin typeface="Times New Roman" pitchFamily="18" charset="0"/>
              <a:cs typeface="Times New Roman" pitchFamily="18" charset="0"/>
            </a:endParaRPr>
          </a:p>
          <a:p>
            <a:pPr algn="just">
              <a:spcAft>
                <a:spcPts val="0"/>
              </a:spcAft>
            </a:pPr>
            <a:r>
              <a:rPr altLang="zh-CN" dirty="0" kern="100" lang="en-US">
                <a:latin typeface="Times New Roman" pitchFamily="18" charset="0"/>
                <a:cs typeface="Times New Roman" pitchFamily="18" charset="0"/>
              </a:rPr>
              <a:t>Lewis, Richard D. 1996. </a:t>
            </a:r>
            <a:r>
              <a:rPr altLang="zh-CN" dirty="0" i="1" kern="100" lang="en-US">
                <a:latin typeface="Times New Roman" pitchFamily="18" charset="0"/>
                <a:cs typeface="Times New Roman" pitchFamily="18" charset="0"/>
              </a:rPr>
              <a:t>When Cultures Collide: Leading Across Cultures</a:t>
            </a:r>
            <a:r>
              <a:rPr altLang="zh-CN" dirty="0" kern="100" lang="en-US">
                <a:latin typeface="Times New Roman" pitchFamily="18" charset="0"/>
                <a:cs typeface="Times New Roman" pitchFamily="18" charset="0"/>
              </a:rPr>
              <a:t>, 3rd ed. Boston: Nicholas </a:t>
            </a:r>
            <a:r>
              <a:rPr altLang="zh-CN" dirty="0" kern="100" lang="en-US" err="1">
                <a:latin typeface="Times New Roman" pitchFamily="18" charset="0"/>
                <a:cs typeface="Times New Roman" pitchFamily="18" charset="0"/>
              </a:rPr>
              <a:t>Brealey</a:t>
            </a:r>
            <a:r>
              <a:rPr altLang="zh-CN" dirty="0" kern="100" lang="en-US">
                <a:latin typeface="Times New Roman" pitchFamily="18" charset="0"/>
                <a:cs typeface="Times New Roman" pitchFamily="18" charset="0"/>
              </a:rPr>
              <a:t> International.</a:t>
            </a:r>
            <a:endParaRPr altLang="zh-CN" dirty="0" kern="100" lang="zh-CN">
              <a:latin typeface="Times New Roman" pitchFamily="18" charset="0"/>
              <a:cs typeface="Times New Roman" pitchFamily="18" charset="0"/>
            </a:endParaRPr>
          </a:p>
          <a:p>
            <a:pPr algn="just">
              <a:spcAft>
                <a:spcPts val="0"/>
              </a:spcAft>
            </a:pPr>
            <a:r>
              <a:rPr altLang="zh-CN" dirty="0" kern="100" lang="en-US" err="1">
                <a:latin typeface="Times New Roman" pitchFamily="18" charset="0"/>
                <a:cs typeface="Times New Roman" pitchFamily="18" charset="0"/>
              </a:rPr>
              <a:t>Salihns</a:t>
            </a:r>
            <a:r>
              <a:rPr altLang="zh-CN" dirty="0" kern="100" lang="en-US">
                <a:latin typeface="Times New Roman" pitchFamily="18" charset="0"/>
                <a:cs typeface="Times New Roman" pitchFamily="18" charset="0"/>
              </a:rPr>
              <a:t>, Marshall D. 1963. “Poor Man, Rich Man, Big-man, Chief: Political Types in Melanesia and Polynesia.” </a:t>
            </a:r>
            <a:r>
              <a:rPr altLang="zh-CN" dirty="0" i="1" kern="100" lang="en-US">
                <a:latin typeface="Times New Roman" pitchFamily="18" charset="0"/>
                <a:cs typeface="Times New Roman" pitchFamily="18" charset="0"/>
              </a:rPr>
              <a:t>Comparative Studies in Society and History</a:t>
            </a:r>
            <a:r>
              <a:rPr altLang="zh-CN" dirty="0" kern="100" lang="en-US">
                <a:latin typeface="Times New Roman" pitchFamily="18" charset="0"/>
                <a:cs typeface="Times New Roman" pitchFamily="18" charset="0"/>
              </a:rPr>
              <a:t>,</a:t>
            </a:r>
            <a:r>
              <a:rPr altLang="zh-CN" dirty="0" i="1" kern="100" lang="en-US">
                <a:latin typeface="Times New Roman" pitchFamily="18" charset="0"/>
                <a:cs typeface="Times New Roman" pitchFamily="18" charset="0"/>
              </a:rPr>
              <a:t> </a:t>
            </a:r>
            <a:r>
              <a:rPr altLang="zh-CN" dirty="0" kern="100" lang="en-US">
                <a:latin typeface="Times New Roman" pitchFamily="18" charset="0"/>
                <a:cs typeface="Times New Roman" pitchFamily="18" charset="0"/>
              </a:rPr>
              <a:t>4 (3): 285-303.</a:t>
            </a:r>
          </a:p>
          <a:p>
            <a:pPr algn="just">
              <a:spcAft>
                <a:spcPts val="0"/>
              </a:spcAft>
            </a:pPr>
            <a:r>
              <a:rPr altLang="zh-CN" dirty="0" kern="100" lang="en-US" err="1">
                <a:latin typeface="Times New Roman" pitchFamily="18" charset="0"/>
                <a:cs typeface="Times New Roman" pitchFamily="18" charset="0"/>
              </a:rPr>
              <a:t>Woesler</a:t>
            </a:r>
            <a:r>
              <a:rPr altLang="zh-CN" dirty="0" kern="100" lang="en-US">
                <a:latin typeface="Times New Roman" pitchFamily="18" charset="0"/>
                <a:cs typeface="Times New Roman" pitchFamily="18" charset="0"/>
              </a:rPr>
              <a:t>, Martin, ed. 2022. “Culture and Prejudice.” In </a:t>
            </a:r>
            <a:r>
              <a:rPr altLang="zh-CN" dirty="0" i="1" kern="100" lang="en-US">
                <a:latin typeface="Times New Roman" pitchFamily="18" charset="0"/>
                <a:cs typeface="Times New Roman" pitchFamily="18" charset="0"/>
              </a:rPr>
              <a:t>Chinese Language and Culture</a:t>
            </a:r>
            <a:r>
              <a:rPr altLang="zh-CN" dirty="0" kern="100" lang="en-US">
                <a:latin typeface="Times New Roman" pitchFamily="18" charset="0"/>
                <a:cs typeface="Times New Roman" pitchFamily="18" charset="0"/>
              </a:rPr>
              <a:t>. Bochum: European University Press.</a:t>
            </a:r>
            <a:endParaRPr altLang="zh-CN" dirty="0" kern="100" lang="zh-CN">
              <a:latin typeface="Times New Roman" pitchFamily="18" charset="0"/>
              <a:cs typeface="Times New Roman" pitchFamily="18" charset="0"/>
            </a:endParaRPr>
          </a:p>
          <a:p>
            <a:endParaRPr altLang="en-US" dirty="0" lang="zh-CN"/>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36" name="矩形 3"/>
          <p:cNvSpPr/>
          <p:nvPr/>
        </p:nvSpPr>
        <p:spPr>
          <a:xfrm>
            <a:off x="1671206" y="2705725"/>
            <a:ext cx="5955625" cy="1577340"/>
          </a:xfrm>
          <a:prstGeom prst="rect"/>
          <a:noFill/>
        </p:spPr>
        <p:txBody>
          <a:bodyPr bIns="45720" lIns="91440" rIns="91440" tIns="45720" wrap="none">
            <a:spAutoFit/>
            <a:scene3d>
              <a:camera prst="orthographicFront"/>
              <a:lightRig dir="tl" rig="flat">
                <a:rot lat="0" lon="0" rev="6600000"/>
              </a:lightRig>
            </a:scene3d>
            <a:sp3d extrusionH="25400" contourW="8890">
              <a:bevelT w="38100" h="31750"/>
              <a:contourClr>
                <a:schemeClr val="accent2">
                  <a:shade val="75000"/>
                </a:schemeClr>
              </a:contourClr>
            </a:sp3d>
          </a:bodyPr>
          <a:p>
            <a:pPr algn="ctr"/>
            <a:r>
              <a:rPr altLang="zh-CN" b="1" cap="none" dirty="0" sz="8800" lang="en-US"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algn="tl" blurRad="50800" dir="5460000" dist="39000">
                    <a:srgbClr val="000000">
                      <a:alpha val="38000"/>
                    </a:srgbClr>
                  </a:outerShdw>
                </a:effectLst>
                <a:latin typeface="Times New Roman" pitchFamily="18" charset="0"/>
                <a:cs typeface="Times New Roman" pitchFamily="18" charset="0"/>
              </a:rPr>
              <a:t>Thank you!</a:t>
            </a:r>
            <a:endParaRPr altLang="en-US" b="1" cap="none" dirty="0" sz="8800" lang="zh-CN"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algn="tl" blurRad="50800" dir="5460000" dist="39000">
                  <a:srgbClr val="000000">
                    <a:alpha val="38000"/>
                  </a:srgbClr>
                </a:outerShdw>
              </a:effectLst>
              <a:latin typeface="Times New Roman" pitchFamily="18" charset="0"/>
              <a:cs typeface="Times New Roman" pitchFamily="18" charset="0"/>
            </a:endParaRP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pic>
        <p:nvPicPr>
          <p:cNvPr id="2097153" name="Picture 2" descr="C:\Users\lenovo\Desktop\437699106056880832.jpg"/>
          <p:cNvPicPr>
            <a:picLocks noChangeAspect="1" noChangeArrowheads="1"/>
          </p:cNvPicPr>
          <p:nvPr/>
        </p:nvPicPr>
        <p:blipFill>
          <a:blip xmlns:r="http://schemas.openxmlformats.org/officeDocument/2006/relationships" r:embed="rId1" cstate="print"/>
          <a:srcRect/>
          <a:stretch>
            <a:fillRect/>
          </a:stretch>
        </p:blipFill>
        <p:spPr bwMode="auto">
          <a:xfrm>
            <a:off x="827584" y="1457176"/>
            <a:ext cx="7488832" cy="3943648"/>
          </a:xfrm>
          <a:prstGeom prst="rect"/>
          <a:noFill/>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95" name="标题 1"/>
          <p:cNvSpPr>
            <a:spLocks noGrp="1"/>
          </p:cNvSpPr>
          <p:nvPr>
            <p:ph type="title"/>
          </p:nvPr>
        </p:nvSpPr>
        <p:spPr/>
        <p:txBody>
          <a:bodyPr>
            <a:noAutofit/>
          </a:bodyPr>
          <a:p>
            <a:r>
              <a:rPr altLang="zh-CN" dirty="0" sz="2800" lang="en-US">
                <a:latin typeface="Times New Roman" pitchFamily="18" charset="0"/>
                <a:cs typeface="Times New Roman" pitchFamily="18" charset="0"/>
              </a:rPr>
              <a:t>What do the American People Think of the Color Red?</a:t>
            </a:r>
            <a:endParaRPr altLang="en-US" dirty="0" sz="2800" lang="zh-CN">
              <a:latin typeface="Times New Roman" pitchFamily="18" charset="0"/>
              <a:cs typeface="Times New Roman" pitchFamily="18" charset="0"/>
            </a:endParaRPr>
          </a:p>
        </p:txBody>
      </p:sp>
      <p:sp>
        <p:nvSpPr>
          <p:cNvPr id="1048596" name="内容占位符 2"/>
          <p:cNvSpPr>
            <a:spLocks noGrp="1"/>
          </p:cNvSpPr>
          <p:nvPr>
            <p:ph idx="1"/>
          </p:nvPr>
        </p:nvSpPr>
        <p:spPr/>
        <p:txBody>
          <a:bodyPr/>
          <a:p>
            <a:r>
              <a:rPr altLang="zh-CN" dirty="0" lang="en-US">
                <a:latin typeface="Times New Roman" pitchFamily="18" charset="0"/>
                <a:cs typeface="Times New Roman" pitchFamily="18" charset="0"/>
              </a:rPr>
              <a:t>Bad</a:t>
            </a:r>
          </a:p>
          <a:p>
            <a:r>
              <a:rPr altLang="zh-CN" dirty="0" lang="en-US">
                <a:latin typeface="Times New Roman" pitchFamily="18" charset="0"/>
                <a:cs typeface="Times New Roman" pitchFamily="18" charset="0"/>
              </a:rPr>
              <a:t>Anger</a:t>
            </a:r>
          </a:p>
          <a:p>
            <a:r>
              <a:rPr altLang="zh-CN" dirty="0" lang="en-US">
                <a:latin typeface="Times New Roman" pitchFamily="18" charset="0"/>
                <a:cs typeface="Times New Roman" pitchFamily="18" charset="0"/>
              </a:rPr>
              <a:t>Blood</a:t>
            </a:r>
          </a:p>
          <a:p>
            <a:r>
              <a:rPr altLang="zh-CN" dirty="0" lang="en-US">
                <a:latin typeface="Times New Roman" pitchFamily="18" charset="0"/>
                <a:cs typeface="Times New Roman" pitchFamily="18" charset="0"/>
              </a:rPr>
              <a:t>The Republican Party</a:t>
            </a:r>
          </a:p>
          <a:p>
            <a:r>
              <a:rPr altLang="zh-CN" dirty="0" lang="en-US">
                <a:latin typeface="Times New Roman" pitchFamily="18" charset="0"/>
                <a:cs typeface="Times New Roman" pitchFamily="18" charset="0"/>
              </a:rPr>
              <a:t>Christmas</a:t>
            </a:r>
            <a:endParaRPr altLang="en-US" dirty="0" lang="zh-CN">
              <a:latin typeface="Times New Roman" pitchFamily="18" charset="0"/>
              <a:cs typeface="Times New Roman" pitchFamily="18" charset="0"/>
            </a:endParaRPr>
          </a:p>
        </p:txBody>
      </p:sp>
      <p:pic>
        <p:nvPicPr>
          <p:cNvPr id="2097154" name="Picture 2" descr="Thumbs Down Circle Icons PNG - Free PNG and Icons Downloads"/>
          <p:cNvPicPr>
            <a:picLocks noChangeAspect="1" noChangeArrowheads="1"/>
          </p:cNvPicPr>
          <p:nvPr/>
        </p:nvPicPr>
        <p:blipFill>
          <a:blip xmlns:r="http://schemas.openxmlformats.org/officeDocument/2006/relationships" r:embed="rId1"/>
          <a:srcRect/>
          <a:stretch>
            <a:fillRect/>
          </a:stretch>
        </p:blipFill>
        <p:spPr bwMode="auto">
          <a:xfrm>
            <a:off x="3491880" y="1318071"/>
            <a:ext cx="1428750" cy="1428750"/>
          </a:xfrm>
          <a:prstGeom prst="rect"/>
          <a:noFill/>
        </p:spPr>
      </p:pic>
      <p:pic>
        <p:nvPicPr>
          <p:cNvPr id="2097155" name="Picture 4" descr="Face Anger With Focus"/>
          <p:cNvPicPr>
            <a:picLocks noChangeAspect="1" noChangeArrowheads="1"/>
          </p:cNvPicPr>
          <p:nvPr/>
        </p:nvPicPr>
        <p:blipFill>
          <a:blip xmlns:r="http://schemas.openxmlformats.org/officeDocument/2006/relationships" r:embed="rId2"/>
          <a:srcRect/>
          <a:stretch>
            <a:fillRect/>
          </a:stretch>
        </p:blipFill>
        <p:spPr bwMode="auto">
          <a:xfrm>
            <a:off x="3275856" y="4543425"/>
            <a:ext cx="1428750" cy="1428750"/>
          </a:xfrm>
          <a:prstGeom prst="rect"/>
          <a:noFill/>
        </p:spPr>
      </p:pic>
      <p:pic>
        <p:nvPicPr>
          <p:cNvPr id="2097156" name="Picture 6" descr="Drop Stock Illustration - Download Image Now - Blood, Drop, Icon - iStock"/>
          <p:cNvPicPr>
            <a:picLocks noChangeAspect="1" noChangeArrowheads="1"/>
          </p:cNvPicPr>
          <p:nvPr/>
        </p:nvPicPr>
        <p:blipFill>
          <a:blip xmlns:r="http://schemas.openxmlformats.org/officeDocument/2006/relationships" r:embed="rId3"/>
          <a:srcRect/>
          <a:stretch>
            <a:fillRect/>
          </a:stretch>
        </p:blipFill>
        <p:spPr bwMode="auto">
          <a:xfrm>
            <a:off x="7033196" y="1123964"/>
            <a:ext cx="2110804" cy="2110804"/>
          </a:xfrm>
          <a:prstGeom prst="rect"/>
          <a:noFill/>
        </p:spPr>
      </p:pic>
      <p:pic>
        <p:nvPicPr>
          <p:cNvPr id="2097157" name="Picture 8" descr="Could the Red Wave take over the Louisiana House? | Bossier Press-Tribune"/>
          <p:cNvPicPr>
            <a:picLocks noChangeAspect="1" noChangeArrowheads="1"/>
          </p:cNvPicPr>
          <p:nvPr/>
        </p:nvPicPr>
        <p:blipFill>
          <a:blip xmlns:r="http://schemas.openxmlformats.org/officeDocument/2006/relationships" r:embed="rId4"/>
          <a:srcRect/>
          <a:stretch>
            <a:fillRect/>
          </a:stretch>
        </p:blipFill>
        <p:spPr bwMode="auto">
          <a:xfrm>
            <a:off x="4920630" y="2734245"/>
            <a:ext cx="2438001" cy="1563961"/>
          </a:xfrm>
          <a:prstGeom prst="rect"/>
          <a:noFill/>
        </p:spPr>
      </p:pic>
      <p:pic>
        <p:nvPicPr>
          <p:cNvPr id="2097158" name="Picture 10" descr="Red Christmas Ornaments Pictures, Photos, and Images for Facebook, Tumblr,  Pinterest, and Twitter"/>
          <p:cNvPicPr>
            <a:picLocks noChangeAspect="1" noChangeArrowheads="1"/>
          </p:cNvPicPr>
          <p:nvPr/>
        </p:nvPicPr>
        <p:blipFill>
          <a:blip xmlns:r="http://schemas.openxmlformats.org/officeDocument/2006/relationships" r:embed="rId5"/>
          <a:srcRect/>
          <a:stretch>
            <a:fillRect/>
          </a:stretch>
        </p:blipFill>
        <p:spPr bwMode="auto">
          <a:xfrm>
            <a:off x="6118146" y="4747191"/>
            <a:ext cx="2748759" cy="1836171"/>
          </a:xfrm>
          <a:prstGeom prst="rect"/>
          <a:noFill/>
        </p:spPr>
      </p:pic>
    </p:spTree>
  </p:cSld>
  <p:clrMapOvr>
    <a:masterClrMapping/>
  </p:clrMapOvr>
  <p:transition>
    <p:wip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8596">
                                            <p:txEl>
                                              <p:pRg st="0" end="0"/>
                                            </p:txEl>
                                          </p:spTgt>
                                        </p:tgtEl>
                                        <p:attrNameLst>
                                          <p:attrName>style.visibility</p:attrName>
                                        </p:attrNameLst>
                                      </p:cBhvr>
                                      <p:to>
                                        <p:strVal val="visible"/>
                                      </p:to>
                                    </p:set>
                                    <p:animEffect transition="in" filter="fade">
                                      <p:cBhvr>
                                        <p:cTn dur="2000" id="7"/>
                                        <p:tgtEl>
                                          <p:spTgt spid="1048596">
                                            <p:txEl>
                                              <p:pRg st="0" end="0"/>
                                            </p:txEl>
                                          </p:spTgt>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048596">
                                            <p:txEl>
                                              <p:pRg st="1" end="1"/>
                                            </p:txEl>
                                          </p:spTgt>
                                        </p:tgtEl>
                                        <p:attrNameLst>
                                          <p:attrName>style.visibility</p:attrName>
                                        </p:attrNameLst>
                                      </p:cBhvr>
                                      <p:to>
                                        <p:strVal val="visible"/>
                                      </p:to>
                                    </p:set>
                                    <p:animEffect transition="in" filter="fade">
                                      <p:cBhvr>
                                        <p:cTn dur="2000" id="12"/>
                                        <p:tgtEl>
                                          <p:spTgt spid="1048596">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048596">
                                            <p:txEl>
                                              <p:pRg st="2" end="2"/>
                                            </p:txEl>
                                          </p:spTgt>
                                        </p:tgtEl>
                                        <p:attrNameLst>
                                          <p:attrName>style.visibility</p:attrName>
                                        </p:attrNameLst>
                                      </p:cBhvr>
                                      <p:to>
                                        <p:strVal val="visible"/>
                                      </p:to>
                                    </p:set>
                                    <p:animEffect transition="in" filter="fade">
                                      <p:cBhvr>
                                        <p:cTn dur="2000" id="17"/>
                                        <p:tgtEl>
                                          <p:spTgt spid="1048596">
                                            <p:txEl>
                                              <p:pRg st="2" end="2"/>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1048596">
                                            <p:txEl>
                                              <p:pRg st="3" end="3"/>
                                            </p:txEl>
                                          </p:spTgt>
                                        </p:tgtEl>
                                        <p:attrNameLst>
                                          <p:attrName>style.visibility</p:attrName>
                                        </p:attrNameLst>
                                      </p:cBhvr>
                                      <p:to>
                                        <p:strVal val="visible"/>
                                      </p:to>
                                    </p:set>
                                    <p:animEffect transition="in" filter="fade">
                                      <p:cBhvr>
                                        <p:cTn dur="2000" id="22"/>
                                        <p:tgtEl>
                                          <p:spTgt spid="1048596">
                                            <p:txEl>
                                              <p:pRg st="3" end="3"/>
                                            </p:txEl>
                                          </p:spTgt>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1048596">
                                            <p:txEl>
                                              <p:pRg st="4" end="4"/>
                                            </p:txEl>
                                          </p:spTgt>
                                        </p:tgtEl>
                                        <p:attrNameLst>
                                          <p:attrName>style.visibility</p:attrName>
                                        </p:attrNameLst>
                                      </p:cBhvr>
                                      <p:to>
                                        <p:strVal val="visible"/>
                                      </p:to>
                                    </p:set>
                                    <p:animEffect transition="in" filter="fade">
                                      <p:cBhvr>
                                        <p:cTn dur="2000" id="27"/>
                                        <p:tgtEl>
                                          <p:spTgt spid="1048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97" name="标题 1"/>
          <p:cNvSpPr>
            <a:spLocks noGrp="1"/>
          </p:cNvSpPr>
          <p:nvPr>
            <p:ph type="title"/>
          </p:nvPr>
        </p:nvSpPr>
        <p:spPr/>
        <p:txBody>
          <a:bodyPr>
            <a:normAutofit fontScale="90000"/>
          </a:bodyPr>
          <a:p>
            <a:r>
              <a:rPr altLang="zh-CN" dirty="0" lang="en-US">
                <a:latin typeface="Times New Roman" pitchFamily="18" charset="0"/>
                <a:cs typeface="Times New Roman" pitchFamily="18" charset="0"/>
              </a:rPr>
              <a:t>Hofstede’s Four Cultural Dimensions Model</a:t>
            </a:r>
            <a:endParaRPr altLang="en-US" dirty="0" lang="zh-CN">
              <a:latin typeface="Times New Roman" pitchFamily="18" charset="0"/>
              <a:cs typeface="Times New Roman" pitchFamily="18" charset="0"/>
            </a:endParaRPr>
          </a:p>
        </p:txBody>
      </p:sp>
      <p:pic>
        <p:nvPicPr>
          <p:cNvPr id="2097159" name="Picture 6"/>
          <p:cNvPicPr>
            <a:picLocks noChangeAspect="1"/>
          </p:cNvPicPr>
          <p:nvPr/>
        </p:nvPicPr>
        <p:blipFill>
          <a:blip xmlns:r="http://schemas.openxmlformats.org/officeDocument/2006/relationships" r:embed="rId1"/>
          <a:stretch>
            <a:fillRect/>
          </a:stretch>
        </p:blipFill>
        <p:spPr>
          <a:xfrm>
            <a:off x="2123728" y="1700808"/>
            <a:ext cx="5089911" cy="4782054"/>
          </a:xfrm>
          <a:prstGeom prst="rect"/>
        </p:spPr>
      </p:pic>
      <p:sp>
        <p:nvSpPr>
          <p:cNvPr id="1048598" name="TextBox 7"/>
          <p:cNvSpPr txBox="1"/>
          <p:nvPr/>
        </p:nvSpPr>
        <p:spPr>
          <a:xfrm>
            <a:off x="2843808" y="2420888"/>
            <a:ext cx="1224136" cy="701040"/>
          </a:xfrm>
          <a:prstGeom prst="rect"/>
          <a:solidFill>
            <a:srgbClr val="DA1F08"/>
          </a:solidFill>
          <a:effectLst>
            <a:softEdge rad="27943"/>
          </a:effectLst>
        </p:spPr>
        <p:txBody>
          <a:bodyPr rtlCol="0" wrap="square">
            <a:spAutoFit/>
          </a:bodyPr>
          <a:p>
            <a:pPr algn="ctr"/>
            <a:r>
              <a:rPr dirty="0" lang="en-US">
                <a:solidFill>
                  <a:schemeClr val="bg1"/>
                </a:solidFill>
              </a:rPr>
              <a:t>Power</a:t>
            </a:r>
          </a:p>
          <a:p>
            <a:pPr algn="ctr"/>
            <a:r>
              <a:rPr dirty="0" lang="en-US">
                <a:solidFill>
                  <a:schemeClr val="bg1"/>
                </a:solidFill>
              </a:rPr>
              <a:t>Distance</a:t>
            </a:r>
          </a:p>
        </p:txBody>
      </p:sp>
      <p:sp>
        <p:nvSpPr>
          <p:cNvPr id="1048599" name="TextBox 8"/>
          <p:cNvSpPr txBox="1"/>
          <p:nvPr/>
        </p:nvSpPr>
        <p:spPr>
          <a:xfrm>
            <a:off x="5270716" y="2420888"/>
            <a:ext cx="1285800" cy="1310640"/>
          </a:xfrm>
          <a:prstGeom prst="rect"/>
          <a:solidFill>
            <a:srgbClr val="038FD5"/>
          </a:solidFill>
        </p:spPr>
        <p:txBody>
          <a:bodyPr rtlCol="0" wrap="square">
            <a:spAutoFit/>
          </a:bodyPr>
          <a:p>
            <a:r>
              <a:rPr dirty="0" lang="en-US">
                <a:solidFill>
                  <a:schemeClr val="bg1"/>
                </a:solidFill>
              </a:rPr>
              <a:t>Uncertainty Avoidance</a:t>
            </a:r>
          </a:p>
        </p:txBody>
      </p:sp>
      <p:sp>
        <p:nvSpPr>
          <p:cNvPr id="1048600" name="TextBox 9"/>
          <p:cNvSpPr txBox="1"/>
          <p:nvPr/>
        </p:nvSpPr>
        <p:spPr>
          <a:xfrm>
            <a:off x="2740776" y="4813023"/>
            <a:ext cx="1630679" cy="701039"/>
          </a:xfrm>
          <a:prstGeom prst="rect"/>
          <a:solidFill>
            <a:srgbClr val="E29701"/>
          </a:solidFill>
        </p:spPr>
        <p:txBody>
          <a:bodyPr rtlCol="0" wrap="none">
            <a:spAutoFit/>
          </a:bodyPr>
          <a:p>
            <a:pPr algn="ctr"/>
            <a:r>
              <a:rPr dirty="0" lang="en-US">
                <a:solidFill>
                  <a:schemeClr val="bg1"/>
                </a:solidFill>
              </a:rPr>
              <a:t>Individualism</a:t>
            </a:r>
          </a:p>
          <a:p>
            <a:pPr algn="ctr"/>
            <a:r>
              <a:rPr dirty="0" lang="en-US">
                <a:solidFill>
                  <a:schemeClr val="bg1"/>
                </a:solidFill>
              </a:rPr>
              <a:t>Collectivism</a:t>
            </a:r>
          </a:p>
        </p:txBody>
      </p:sp>
      <p:sp>
        <p:nvSpPr>
          <p:cNvPr id="1048601" name="TextBox 10"/>
          <p:cNvSpPr txBox="1"/>
          <p:nvPr/>
        </p:nvSpPr>
        <p:spPr>
          <a:xfrm>
            <a:off x="5270716" y="4834026"/>
            <a:ext cx="1285799" cy="1310639"/>
          </a:xfrm>
          <a:prstGeom prst="rect"/>
          <a:solidFill>
            <a:srgbClr val="01B1AF"/>
          </a:solidFill>
        </p:spPr>
        <p:txBody>
          <a:bodyPr rtlCol="0" wrap="square">
            <a:spAutoFit/>
          </a:bodyPr>
          <a:p>
            <a:r>
              <a:rPr dirty="0" lang="en-US">
                <a:solidFill>
                  <a:schemeClr val="bg1"/>
                </a:solidFill>
              </a:rPr>
              <a:t>Masculinity</a:t>
            </a:r>
          </a:p>
          <a:p>
            <a:r>
              <a:rPr dirty="0" lang="en-US">
                <a:solidFill>
                  <a:schemeClr val="bg1"/>
                </a:solidFill>
              </a:rPr>
              <a:t>Femininity</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pic>
        <p:nvPicPr>
          <p:cNvPr id="2097160" name="Picture 2" descr="Politics and Black Power. Black Power in the Civic Arena | by Cory  Lancaster | Medium"/>
          <p:cNvPicPr>
            <a:picLocks noChangeAspect="1" noChangeArrowheads="1"/>
          </p:cNvPicPr>
          <p:nvPr/>
        </p:nvPicPr>
        <p:blipFill>
          <a:blip xmlns:r="http://schemas.openxmlformats.org/officeDocument/2006/relationships" r:embed="rId1"/>
          <a:srcRect/>
          <a:stretch>
            <a:fillRect/>
          </a:stretch>
        </p:blipFill>
        <p:spPr bwMode="auto">
          <a:xfrm>
            <a:off x="-252536" y="0"/>
            <a:ext cx="9782397" cy="7029400"/>
          </a:xfrm>
          <a:prstGeom prst="rect"/>
          <a:noFill/>
        </p:spPr>
      </p:pic>
      <p:sp>
        <p:nvSpPr>
          <p:cNvPr id="1048602" name="标题 1"/>
          <p:cNvSpPr>
            <a:spLocks noGrp="1"/>
          </p:cNvSpPr>
          <p:nvPr>
            <p:ph type="title"/>
          </p:nvPr>
        </p:nvSpPr>
        <p:spPr/>
        <p:txBody>
          <a:bodyPr>
            <a:normAutofit/>
          </a:bodyPr>
          <a:p>
            <a:r>
              <a:rPr altLang="zh-CN" dirty="0" lang="en-US"/>
              <a:t>What is Power?</a:t>
            </a:r>
            <a:endParaRPr altLang="en-US" dirty="0" lang="zh-CN"/>
          </a:p>
        </p:txBody>
      </p:sp>
      <p:sp>
        <p:nvSpPr>
          <p:cNvPr id="1048603" name="内容占位符 2"/>
          <p:cNvSpPr>
            <a:spLocks noGrp="1"/>
          </p:cNvSpPr>
          <p:nvPr>
            <p:ph idx="1"/>
          </p:nvPr>
        </p:nvSpPr>
        <p:spPr>
          <a:xfrm>
            <a:off x="457200" y="2298576"/>
            <a:ext cx="8229600" cy="2260848"/>
          </a:xfrm>
        </p:spPr>
        <p:txBody>
          <a:bodyPr/>
          <a:p>
            <a:pPr indent="0" marL="0">
              <a:buNone/>
            </a:pPr>
            <a:r>
              <a:rPr altLang="zh-CN" dirty="0" lang="en-US">
                <a:latin typeface="Times New Roman" pitchFamily="18" charset="0"/>
                <a:cs typeface="Times New Roman" pitchFamily="18" charset="0"/>
              </a:rPr>
              <a:t>Power is the ability to control people and events.</a:t>
            </a:r>
            <a:endParaRPr altLang="en-US" dirty="0" lang="zh-CN">
              <a:latin typeface="Times New Roman" pitchFamily="18" charset="0"/>
              <a:cs typeface="Times New Roman" pitchFamily="18" charset="0"/>
            </a:endParaRPr>
          </a:p>
        </p:txBody>
      </p:sp>
    </p:spTree>
  </p:cSld>
  <p:clrMapOvr>
    <a:masterClrMapping/>
  </p:clrMapOvr>
  <p:transition>
    <p:wip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03">
                                            <p:txEl>
                                              <p:pRg st="0" end="0"/>
                                            </p:txEl>
                                          </p:spTgt>
                                        </p:tgtEl>
                                        <p:attrNameLst>
                                          <p:attrName>style.visibility</p:attrName>
                                        </p:attrNameLst>
                                      </p:cBhvr>
                                      <p:to>
                                        <p:strVal val="visible"/>
                                      </p:to>
                                    </p:set>
                                    <p:anim calcmode="lin" valueType="num">
                                      <p:cBhvr additive="base">
                                        <p:cTn dur="500" fill="hold" id="7"/>
                                        <p:tgtEl>
                                          <p:spTgt spid="104860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10" name="标题 3"/>
          <p:cNvSpPr>
            <a:spLocks noGrp="1"/>
          </p:cNvSpPr>
          <p:nvPr>
            <p:ph type="title"/>
          </p:nvPr>
        </p:nvSpPr>
        <p:spPr/>
        <p:txBody>
          <a:bodyPr/>
          <a:p>
            <a:r>
              <a:rPr altLang="zh-CN" dirty="0" lang="en-US">
                <a:latin typeface="Times New Roman" pitchFamily="18" charset="0"/>
                <a:cs typeface="Times New Roman" pitchFamily="18" charset="0"/>
              </a:rPr>
              <a:t>Low and High Power Distance</a:t>
            </a:r>
            <a:endParaRPr altLang="en-US" dirty="0" lang="zh-CN">
              <a:latin typeface="Times New Roman" pitchFamily="18" charset="0"/>
              <a:cs typeface="Times New Roman" pitchFamily="18" charset="0"/>
            </a:endParaRPr>
          </a:p>
        </p:txBody>
      </p:sp>
      <p:sp>
        <p:nvSpPr>
          <p:cNvPr id="1048611" name="内容占位符 2"/>
          <p:cNvSpPr>
            <a:spLocks noGrp="1"/>
          </p:cNvSpPr>
          <p:nvPr>
            <p:ph sz="half" idx="1"/>
          </p:nvPr>
        </p:nvSpPr>
        <p:spPr>
          <a:xfrm>
            <a:off x="457200" y="3645024"/>
            <a:ext cx="4038600" cy="4525963"/>
          </a:xfrm>
        </p:spPr>
        <p:txBody>
          <a:bodyPr/>
          <a:p>
            <a:r>
              <a:rPr altLang="zh-CN" dirty="0" lang="en-US">
                <a:latin typeface="Times New Roman" pitchFamily="18" charset="0"/>
                <a:cs typeface="Times New Roman" pitchFamily="18" charset="0"/>
              </a:rPr>
              <a:t>Low Power Distance </a:t>
            </a:r>
          </a:p>
          <a:p>
            <a:pPr indent="0" marL="0">
              <a:buNone/>
            </a:pPr>
            <a:endParaRPr dirty="0" sz="2000" lang="en-US">
              <a:latin typeface="Times New Roman" pitchFamily="18" charset="0"/>
              <a:cs typeface="Times New Roman" pitchFamily="18" charset="0"/>
            </a:endParaRPr>
          </a:p>
          <a:p>
            <a:pPr indent="0" marL="0">
              <a:buNone/>
            </a:pPr>
            <a:r>
              <a:rPr dirty="0" sz="2000" lang="en-US"/>
              <a:t>See inequality as sometimes necessary (think professor to student), but the more that relationships can be equalized, the better for everyone </a:t>
            </a:r>
          </a:p>
          <a:p>
            <a:endParaRPr altLang="zh-CN" b="1" dirty="0" lang="en-US">
              <a:solidFill>
                <a:srgbClr val="FF0000"/>
              </a:solidFill>
              <a:latin typeface="Times New Roman" pitchFamily="18" charset="0"/>
              <a:cs typeface="Times New Roman" pitchFamily="18" charset="0"/>
            </a:endParaRPr>
          </a:p>
        </p:txBody>
      </p:sp>
      <p:sp>
        <p:nvSpPr>
          <p:cNvPr id="1048612" name="内容占位符 4"/>
          <p:cNvSpPr>
            <a:spLocks noGrp="1"/>
          </p:cNvSpPr>
          <p:nvPr>
            <p:ph sz="half" idx="2"/>
          </p:nvPr>
        </p:nvSpPr>
        <p:spPr>
          <a:xfrm>
            <a:off x="4648200" y="3645025"/>
            <a:ext cx="4038600" cy="4525963"/>
          </a:xfrm>
        </p:spPr>
        <p:txBody>
          <a:bodyPr/>
          <a:p>
            <a:r>
              <a:rPr altLang="zh-CN" dirty="0" lang="en-US">
                <a:latin typeface="Times New Roman" pitchFamily="18" charset="0"/>
                <a:cs typeface="Times New Roman" pitchFamily="18" charset="0"/>
              </a:rPr>
              <a:t>High Power Distance</a:t>
            </a:r>
          </a:p>
          <a:p>
            <a:pPr indent="0" marL="0">
              <a:buNone/>
            </a:pPr>
            <a:endParaRPr b="1" dirty="0" lang="en-US">
              <a:solidFill>
                <a:srgbClr val="FF0000"/>
              </a:solidFill>
              <a:latin typeface="Times New Roman" pitchFamily="18" charset="0"/>
              <a:cs typeface="Times New Roman" pitchFamily="18" charset="0"/>
            </a:endParaRPr>
          </a:p>
          <a:p>
            <a:pPr indent="0" marL="0">
              <a:buNone/>
            </a:pPr>
            <a:r>
              <a:rPr dirty="0" sz="2000" lang="en-US">
                <a:latin typeface="Times New Roman" pitchFamily="18" charset="0"/>
                <a:cs typeface="Times New Roman" pitchFamily="18" charset="0"/>
              </a:rPr>
              <a:t>I</a:t>
            </a:r>
            <a:r>
              <a:rPr dirty="0" sz="2000" lang="en-US"/>
              <a:t>nequality is seen as the basis of societal order </a:t>
            </a:r>
          </a:p>
          <a:p>
            <a:pPr indent="0" marL="0">
              <a:buNone/>
            </a:pPr>
            <a:endParaRPr altLang="zh-CN" b="1" dirty="0" lang="en-US">
              <a:solidFill>
                <a:srgbClr val="FF0000"/>
              </a:solidFill>
              <a:latin typeface="Times New Roman" pitchFamily="18" charset="0"/>
              <a:cs typeface="Times New Roman" pitchFamily="18" charset="0"/>
            </a:endParaRPr>
          </a:p>
        </p:txBody>
      </p:sp>
      <p:sp>
        <p:nvSpPr>
          <p:cNvPr id="1048613" name="标题 3"/>
          <p:cNvSpPr txBox="1"/>
          <p:nvPr/>
        </p:nvSpPr>
        <p:spPr>
          <a:xfrm>
            <a:off x="381000" y="1556792"/>
            <a:ext cx="8229600" cy="1872208"/>
          </a:xfrm>
          <a:prstGeom prst="rect"/>
        </p:spPr>
        <p:txBody>
          <a:bodyPr anchor="ctr" bIns="45720" lIns="91440" rIns="91440" rtlCol="0" tIns="45720" vert="horz">
            <a:normAutofit fontScale="51852" lnSpcReduction="20000"/>
          </a:bodyPr>
          <a:lstStyle>
            <a:lvl1pPr algn="ctr" defTabSz="914400" eaLnBrk="1" hangingPunct="1" latinLnBrk="0" rtl="0">
              <a:spcBef>
                <a:spcPct val="0"/>
              </a:spcBef>
              <a:buNone/>
              <a:defRPr sz="4400" kern="1200">
                <a:solidFill>
                  <a:schemeClr val="tx1"/>
                </a:solidFill>
                <a:latin typeface="+mj-lt"/>
                <a:ea typeface="+mj-ea"/>
                <a:cs typeface="+mj-cs"/>
              </a:defRPr>
            </a:lvl1pPr>
          </a:lstStyle>
          <a:p>
            <a:pPr algn="l"/>
            <a:r>
              <a:rPr b="0" dirty="0" sz="4200" i="0" lang="en-US" strike="noStrike" u="none">
                <a:solidFill>
                  <a:srgbClr val="444444"/>
                </a:solidFill>
                <a:effectLst/>
                <a:latin typeface="din-2014"/>
              </a:rPr>
              <a:t>Power distance is defined as the extent to which the less powerful members of institutions and </a:t>
            </a:r>
            <a:r>
              <a:rPr b="0" dirty="0" sz="4200" i="0" lang="en-US" err="1" strike="noStrike" u="none">
                <a:solidFill>
                  <a:srgbClr val="444444"/>
                </a:solidFill>
                <a:effectLst/>
                <a:latin typeface="din-2014"/>
              </a:rPr>
              <a:t>organisations</a:t>
            </a:r>
            <a:r>
              <a:rPr b="0" dirty="0" sz="4200" i="0" lang="en-US" strike="noStrike" u="none">
                <a:solidFill>
                  <a:srgbClr val="444444"/>
                </a:solidFill>
                <a:effectLst/>
                <a:latin typeface="din-2014"/>
              </a:rPr>
              <a:t> within a country expect and accept that power is distributed unequally. It has to do with the fact that a society’s inequality is endorsed by the followers as much as by the leaders.</a:t>
            </a:r>
          </a:p>
          <a:p>
            <a:pPr algn="l"/>
            <a:r>
              <a:rPr altLang="zh-CN" dirty="0" sz="2700" i="1" lang="en-US">
                <a:solidFill>
                  <a:srgbClr val="444444"/>
                </a:solidFill>
                <a:latin typeface="din-2014"/>
                <a:cs typeface="Times New Roman" pitchFamily="18" charset="0"/>
              </a:rPr>
              <a:t>						Hofstede Insights </a:t>
            </a:r>
            <a:r>
              <a:rPr altLang="zh-CN" dirty="0" sz="2700" lang="en-US">
                <a:solidFill>
                  <a:srgbClr val="444444"/>
                </a:solidFill>
                <a:latin typeface="din-2014"/>
                <a:cs typeface="Times New Roman" pitchFamily="18" charset="0"/>
              </a:rPr>
              <a:t>Definition</a:t>
            </a:r>
            <a:endParaRPr altLang="en-US" dirty="0" sz="2700" i="1" lang="zh-CN">
              <a:latin typeface="Times New Roman" pitchFamily="18" charset="0"/>
              <a:cs typeface="Times New Roman" pitchFamily="18" charset="0"/>
            </a:endParaRPr>
          </a:p>
        </p:txBody>
      </p:sp>
    </p:spTree>
  </p:cSld>
  <p:clrMapOvr>
    <a:masterClrMapping/>
  </p:clrMapOvr>
  <p:transition>
    <p:wip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11">
                                            <p:txEl>
                                              <p:pRg st="0" end="0"/>
                                            </p:txEl>
                                          </p:spTgt>
                                        </p:tgtEl>
                                        <p:attrNameLst>
                                          <p:attrName>style.visibility</p:attrName>
                                        </p:attrNameLst>
                                      </p:cBhvr>
                                      <p:to>
                                        <p:strVal val="visible"/>
                                      </p:to>
                                    </p:set>
                                    <p:anim calcmode="lin" valueType="num">
                                      <p:cBhvr additive="base">
                                        <p:cTn dur="500" fill="hold" id="7"/>
                                        <p:tgtEl>
                                          <p:spTgt spid="104861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11">
                                            <p:txEl>
                                              <p:pRg st="2" end="2"/>
                                            </p:txEl>
                                          </p:spTgt>
                                        </p:tgtEl>
                                        <p:attrNameLst>
                                          <p:attrName>style.visibility</p:attrName>
                                        </p:attrNameLst>
                                      </p:cBhvr>
                                      <p:to>
                                        <p:strVal val="visible"/>
                                      </p:to>
                                    </p:set>
                                    <p:anim calcmode="lin" valueType="num">
                                      <p:cBhvr additive="base">
                                        <p:cTn dur="500" fill="hold" id="13"/>
                                        <p:tgtEl>
                                          <p:spTgt spid="1048611">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104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1048612">
                                            <p:txEl>
                                              <p:pRg st="0" end="0"/>
                                            </p:txEl>
                                          </p:spTgt>
                                        </p:tgtEl>
                                        <p:attrNameLst>
                                          <p:attrName>style.visibility</p:attrName>
                                        </p:attrNameLst>
                                      </p:cBhvr>
                                      <p:to>
                                        <p:strVal val="visible"/>
                                      </p:to>
                                    </p:set>
                                    <p:anim calcmode="lin" valueType="num">
                                      <p:cBhvr additive="base">
                                        <p:cTn dur="500" fill="hold" id="19"/>
                                        <p:tgtEl>
                                          <p:spTgt spid="104861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10486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1048612">
                                            <p:txEl>
                                              <p:pRg st="2" end="2"/>
                                            </p:txEl>
                                          </p:spTgt>
                                        </p:tgtEl>
                                        <p:attrNameLst>
                                          <p:attrName>style.visibility</p:attrName>
                                        </p:attrNameLst>
                                      </p:cBhvr>
                                      <p:to>
                                        <p:strVal val="visible"/>
                                      </p:to>
                                    </p:set>
                                    <p:anim calcmode="lin" valueType="num">
                                      <p:cBhvr additive="base">
                                        <p:cTn dur="500" fill="hold" id="25"/>
                                        <p:tgtEl>
                                          <p:spTgt spid="1048612">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10486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build="p"/>
      <p:bldP spid="10486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614" name="标题 1"/>
          <p:cNvSpPr>
            <a:spLocks noGrp="1"/>
          </p:cNvSpPr>
          <p:nvPr>
            <p:ph type="title"/>
          </p:nvPr>
        </p:nvSpPr>
        <p:spPr/>
        <p:txBody>
          <a:bodyPr/>
          <a:p>
            <a:r>
              <a:rPr altLang="zh-CN" dirty="0" lang="en-US"/>
              <a:t>Cultural Biases</a:t>
            </a:r>
            <a:endParaRPr altLang="en-US" dirty="0" lang="zh-CN"/>
          </a:p>
        </p:txBody>
      </p:sp>
      <p:sp>
        <p:nvSpPr>
          <p:cNvPr id="1048615" name="内容占位符 2"/>
          <p:cNvSpPr>
            <a:spLocks noGrp="1"/>
          </p:cNvSpPr>
          <p:nvPr>
            <p:ph idx="1"/>
          </p:nvPr>
        </p:nvSpPr>
        <p:spPr>
          <a:xfrm>
            <a:off x="-20192" y="1417638"/>
            <a:ext cx="8229600" cy="4525963"/>
          </a:xfrm>
        </p:spPr>
        <p:txBody>
          <a:bodyPr/>
          <a:p>
            <a:pPr algn="just" indent="-457200" marL="800100">
              <a:buFont typeface="Wingdings" pitchFamily="2" charset="2"/>
              <a:buChar char="Ø"/>
            </a:pPr>
            <a:r>
              <a:rPr altLang="zh-CN" dirty="0" lang="en-US">
                <a:latin typeface="Times New Roman" pitchFamily="18" charset="0"/>
                <a:cs typeface="Times New Roman" pitchFamily="18" charset="0"/>
              </a:rPr>
              <a:t>Negative terms like </a:t>
            </a:r>
            <a:r>
              <a:rPr altLang="zh-CN" dirty="0" i="1" lang="en-US">
                <a:latin typeface="Times New Roman" pitchFamily="18" charset="0"/>
                <a:cs typeface="Times New Roman" pitchFamily="18" charset="0"/>
              </a:rPr>
              <a:t>dependence</a:t>
            </a:r>
            <a:r>
              <a:rPr altLang="zh-CN" dirty="0" lang="en-US">
                <a:latin typeface="Times New Roman" pitchFamily="18" charset="0"/>
                <a:cs typeface="Times New Roman" pitchFamily="18" charset="0"/>
              </a:rPr>
              <a:t> or </a:t>
            </a:r>
            <a:r>
              <a:rPr altLang="zh-CN" dirty="0" i="1" lang="en-US">
                <a:latin typeface="Times New Roman" pitchFamily="18" charset="0"/>
                <a:cs typeface="Times New Roman" pitchFamily="18" charset="0"/>
              </a:rPr>
              <a:t>intolerance</a:t>
            </a:r>
            <a:r>
              <a:rPr altLang="zh-CN" dirty="0" lang="en-US">
                <a:latin typeface="Times New Roman" pitchFamily="18" charset="0"/>
                <a:cs typeface="Times New Roman" pitchFamily="18" charset="0"/>
              </a:rPr>
              <a:t> to describe non-Western cultures </a:t>
            </a:r>
          </a:p>
          <a:p>
            <a:pPr algn="just" indent="-457200" marL="800100">
              <a:buFont typeface="Wingdings" pitchFamily="2" charset="2"/>
              <a:buChar char="Ø"/>
            </a:pPr>
            <a:r>
              <a:rPr altLang="zh-CN" dirty="0" lang="en-US">
                <a:latin typeface="Times New Roman" pitchFamily="18" charset="0"/>
                <a:cs typeface="Times New Roman" pitchFamily="18" charset="0"/>
              </a:rPr>
              <a:t>Employment of Western-styled cognitive and intellectual frameworks </a:t>
            </a:r>
          </a:p>
          <a:p>
            <a:pPr algn="just" indent="-457200" marL="800100">
              <a:buFont typeface="Wingdings" pitchFamily="2" charset="2"/>
              <a:buChar char="Ø"/>
            </a:pPr>
            <a:endParaRPr altLang="zh-CN" dirty="0" lang="en-US">
              <a:latin typeface="Times New Roman" pitchFamily="18" charset="0"/>
              <a:cs typeface="Times New Roman" pitchFamily="18" charset="0"/>
            </a:endParaRPr>
          </a:p>
          <a:p>
            <a:pPr algn="just" indent="-457200" marL="800100">
              <a:buFont typeface="Wingdings" pitchFamily="2" charset="2"/>
              <a:buChar char="v"/>
            </a:pPr>
            <a:r>
              <a:rPr altLang="zh-CN" dirty="0" lang="en-US">
                <a:latin typeface="Times New Roman" pitchFamily="18" charset="0"/>
                <a:cs typeface="Times New Roman" pitchFamily="18" charset="0"/>
              </a:rPr>
              <a:t>Binary Cultural Dimensions</a:t>
            </a:r>
            <a:endParaRPr altLang="zh-CN" dirty="0" lang="zh-CN">
              <a:latin typeface="Times New Roman" pitchFamily="18" charset="0"/>
              <a:cs typeface="Times New Roman" pitchFamily="18" charset="0"/>
            </a:endParaRPr>
          </a:p>
          <a:p>
            <a:endParaRPr altLang="en-US" dirty="0" lang="zh-CN"/>
          </a:p>
        </p:txBody>
      </p:sp>
      <p:pic>
        <p:nvPicPr>
          <p:cNvPr id="2097161" name="Picture 2" descr="Option a Vs Option B Choice Concept Stock Image - Image of conflict,  stagnation: 101328519"/>
          <p:cNvPicPr>
            <a:picLocks noChangeAspect="1" noChangeArrowheads="1"/>
          </p:cNvPicPr>
          <p:nvPr/>
        </p:nvPicPr>
        <p:blipFill>
          <a:blip xmlns:r="http://schemas.openxmlformats.org/officeDocument/2006/relationships" r:embed="rId1"/>
          <a:srcRect/>
          <a:stretch>
            <a:fillRect/>
          </a:stretch>
        </p:blipFill>
        <p:spPr bwMode="auto">
          <a:xfrm>
            <a:off x="5580112" y="4149080"/>
            <a:ext cx="3491318" cy="2326333"/>
          </a:xfrm>
          <a:prstGeom prst="rect"/>
          <a:noFill/>
        </p:spPr>
      </p:pic>
      <p:sp>
        <p:nvSpPr>
          <p:cNvPr id="1048616" name="TextBox 3"/>
          <p:cNvSpPr txBox="1"/>
          <p:nvPr/>
        </p:nvSpPr>
        <p:spPr>
          <a:xfrm>
            <a:off x="4283968" y="6611779"/>
            <a:ext cx="5112568" cy="421640"/>
          </a:xfrm>
          <a:prstGeom prst="rect"/>
          <a:noFill/>
        </p:spPr>
        <p:txBody>
          <a:bodyPr rtlCol="0" wrap="square">
            <a:spAutoFit/>
          </a:bodyPr>
          <a:p>
            <a:r>
              <a:rPr dirty="0" sz="1000" lang="en-US"/>
              <a:t>https://</a:t>
            </a:r>
            <a:r>
              <a:rPr dirty="0" sz="1000" lang="en-US" err="1"/>
              <a:t>www.shutterstock.com</a:t>
            </a:r>
            <a:r>
              <a:rPr dirty="0" sz="1000" lang="en-US"/>
              <a:t>/image-photo/start-vs-finish-choice-concept-two-736974055</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20" name="标题 1"/>
          <p:cNvSpPr>
            <a:spLocks noGrp="1"/>
          </p:cNvSpPr>
          <p:nvPr>
            <p:ph type="title"/>
          </p:nvPr>
        </p:nvSpPr>
        <p:spPr/>
        <p:txBody>
          <a:bodyPr/>
          <a:p>
            <a:r>
              <a:rPr altLang="zh-CN" dirty="0" lang="en-US">
                <a:latin typeface="Times New Roman" pitchFamily="18" charset="0"/>
                <a:cs typeface="Times New Roman" pitchFamily="18" charset="0"/>
              </a:rPr>
              <a:t>Low Power Distance</a:t>
            </a:r>
            <a:endParaRPr altLang="en-US" dirty="0" lang="zh-CN"/>
          </a:p>
        </p:txBody>
      </p:sp>
      <p:sp>
        <p:nvSpPr>
          <p:cNvPr id="1048621" name="内容占位符 2"/>
          <p:cNvSpPr>
            <a:spLocks noGrp="1"/>
          </p:cNvSpPr>
          <p:nvPr>
            <p:ph idx="1"/>
          </p:nvPr>
        </p:nvSpPr>
        <p:spPr/>
        <p:txBody>
          <a:bodyPr/>
          <a:p>
            <a:r>
              <a:rPr altLang="zh-CN" dirty="0" lang="en-US">
                <a:latin typeface="Times New Roman" pitchFamily="18" charset="0"/>
                <a:cs typeface="Times New Roman" pitchFamily="18" charset="0"/>
              </a:rPr>
              <a:t>e.g. The Swiss</a:t>
            </a:r>
          </a:p>
          <a:p>
            <a:endParaRPr altLang="en-US" dirty="0" lang="zh-CN"/>
          </a:p>
        </p:txBody>
      </p:sp>
      <p:sp>
        <p:nvSpPr>
          <p:cNvPr id="1048622" name="TextBox 5"/>
          <p:cNvSpPr txBox="1"/>
          <p:nvPr/>
        </p:nvSpPr>
        <p:spPr>
          <a:xfrm>
            <a:off x="474295" y="2919387"/>
            <a:ext cx="8683049" cy="4053840"/>
          </a:xfrm>
          <a:prstGeom prst="rect"/>
          <a:noFill/>
        </p:spPr>
        <p:txBody>
          <a:bodyPr rtlCol="0" wrap="none">
            <a:spAutoFit/>
          </a:bodyPr>
          <a:p>
            <a:pPr algn="l"/>
            <a:r>
              <a:rPr b="0" dirty="0" i="0" lang="en-US" strike="noStrike" u="none">
                <a:effectLst/>
                <a:latin typeface="Times New Roman" panose="02020603050405020304" pitchFamily="18" charset="0"/>
                <a:cs typeface="Times New Roman" panose="02020603050405020304" pitchFamily="18" charset="0"/>
              </a:rPr>
              <a:t>Low Power Distance</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Sweden has a very low power distance score which results in Swedish style:</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Being independent</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Equal rights</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Superiors are accessible</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Challenges to authority</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Management supports and empowers. </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Controlling behavior is disliked and often avoided</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Attitude towards managers are informal and on first name basis</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Communication is direct and participative.</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Everyone is encouraged to have a say</a:t>
            </a:r>
          </a:p>
          <a:p>
            <a:pPr algn="l">
              <a:buFont typeface="Arial" panose="020B0604020202020204" pitchFamily="34" charset="0"/>
              <a:buChar char="•"/>
            </a:pPr>
            <a:r>
              <a:rPr b="0" dirty="0" i="0" lang="en-US" strike="noStrike" u="none">
                <a:effectLst/>
                <a:latin typeface="Times New Roman" panose="02020603050405020304" pitchFamily="18" charset="0"/>
                <a:cs typeface="Times New Roman" panose="02020603050405020304" pitchFamily="18" charset="0"/>
              </a:rPr>
              <a:t>Some challenges can arise from the lack of a final say...</a:t>
            </a:r>
          </a:p>
          <a:p>
            <a:endParaRPr dirty="0" lang="en-US">
              <a:latin typeface="Times New Roman" panose="02020603050405020304" pitchFamily="18" charset="0"/>
              <a:cs typeface="Times New Roman" panose="02020603050405020304" pitchFamily="18" charset="0"/>
            </a:endParaRPr>
          </a:p>
        </p:txBody>
      </p:sp>
      <p:sp>
        <p:nvSpPr>
          <p:cNvPr id="1048623" name="TextBox 6"/>
          <p:cNvSpPr txBox="1"/>
          <p:nvPr/>
        </p:nvSpPr>
        <p:spPr>
          <a:xfrm>
            <a:off x="107504" y="6583362"/>
            <a:ext cx="7396976" cy="256539"/>
          </a:xfrm>
          <a:prstGeom prst="rect"/>
          <a:noFill/>
        </p:spPr>
        <p:txBody>
          <a:bodyPr rtlCol="0" wrap="none">
            <a:spAutoFit/>
          </a:bodyPr>
          <a:p>
            <a:r>
              <a:rPr dirty="0" sz="1000" lang="en-US"/>
              <a:t>https://</a:t>
            </a:r>
            <a:r>
              <a:rPr dirty="0" sz="1000" lang="en-US" err="1"/>
              <a:t>prezi.com</a:t>
            </a:r>
            <a:r>
              <a:rPr dirty="0" sz="1000" lang="en-US"/>
              <a:t>/9jaxvlaiqhqh/cultural-dimensions-of-</a:t>
            </a:r>
            <a:r>
              <a:rPr dirty="0" sz="1000" lang="en-US" err="1"/>
              <a:t>sweden</a:t>
            </a:r>
            <a:r>
              <a:rPr dirty="0" sz="1000" lang="en-US"/>
              <a:t>/?frame=d4693fda681b2b92c46ce8356f8b9ee1d7c7edb6</a:t>
            </a:r>
          </a:p>
        </p:txBody>
      </p:sp>
      <p:pic>
        <p:nvPicPr>
          <p:cNvPr id="2097162" name="Picture 4" descr="switzerland flag - GoinGlobal Blog"/>
          <p:cNvPicPr>
            <a:picLocks noChangeAspect="1" noChangeArrowheads="1"/>
          </p:cNvPicPr>
          <p:nvPr/>
        </p:nvPicPr>
        <p:blipFill>
          <a:blip xmlns:r="http://schemas.openxmlformats.org/officeDocument/2006/relationships" r:embed="rId1"/>
          <a:srcRect/>
          <a:stretch>
            <a:fillRect/>
          </a:stretch>
        </p:blipFill>
        <p:spPr bwMode="auto">
          <a:xfrm>
            <a:off x="5364088" y="1143001"/>
            <a:ext cx="3076499" cy="1722839"/>
          </a:xfrm>
          <a:prstGeom prst="rect"/>
          <a:noFill/>
        </p:spPr>
      </p:pic>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24" name="标题 4"/>
          <p:cNvSpPr>
            <a:spLocks noGrp="1"/>
          </p:cNvSpPr>
          <p:nvPr>
            <p:ph type="title"/>
          </p:nvPr>
        </p:nvSpPr>
        <p:spPr>
          <a:xfrm>
            <a:off x="457200" y="-204665"/>
            <a:ext cx="8229600" cy="1143000"/>
          </a:xfrm>
        </p:spPr>
        <p:txBody>
          <a:bodyPr/>
          <a:p>
            <a:r>
              <a:rPr altLang="zh-CN" dirty="0" lang="en-US">
                <a:latin typeface="Times New Roman" pitchFamily="18" charset="0"/>
                <a:cs typeface="Times New Roman" pitchFamily="18" charset="0"/>
              </a:rPr>
              <a:t>High Power Distance</a:t>
            </a:r>
            <a:endParaRPr altLang="en-US" dirty="0" lang="zh-CN"/>
          </a:p>
        </p:txBody>
      </p:sp>
      <p:sp>
        <p:nvSpPr>
          <p:cNvPr id="1048625" name="内容占位符 5"/>
          <p:cNvSpPr>
            <a:spLocks noGrp="1"/>
          </p:cNvSpPr>
          <p:nvPr>
            <p:ph idx="1"/>
          </p:nvPr>
        </p:nvSpPr>
        <p:spPr>
          <a:xfrm>
            <a:off x="385188" y="890462"/>
            <a:ext cx="3394724" cy="708155"/>
          </a:xfrm>
        </p:spPr>
        <p:txBody>
          <a:bodyPr>
            <a:normAutofit fontScale="87500" lnSpcReduction="20000"/>
          </a:bodyPr>
          <a:p>
            <a:r>
              <a:rPr altLang="zh-CN" dirty="0" lang="en-US">
                <a:latin typeface="Times New Roman" pitchFamily="18" charset="0"/>
                <a:cs typeface="Times New Roman" pitchFamily="18" charset="0"/>
              </a:rPr>
              <a:t>e.g. The Chinese</a:t>
            </a:r>
            <a:endParaRPr altLang="en-US" dirty="0" lang="zh-CN">
              <a:latin typeface="Times New Roman" pitchFamily="18" charset="0"/>
              <a:cs typeface="Times New Roman" pitchFamily="18" charset="0"/>
            </a:endParaRPr>
          </a:p>
          <a:p>
            <a:endParaRPr altLang="en-US" dirty="0" lang="zh-CN"/>
          </a:p>
        </p:txBody>
      </p:sp>
      <p:pic>
        <p:nvPicPr>
          <p:cNvPr id="2097163" name="Picture 2" descr="152,377 Tree Outline Illustrations &amp; Clip Art - iStock"/>
          <p:cNvPicPr>
            <a:picLocks noChangeAspect="1" noChangeArrowheads="1"/>
          </p:cNvPicPr>
          <p:nvPr/>
        </p:nvPicPr>
        <p:blipFill>
          <a:blip xmlns:r="http://schemas.openxmlformats.org/officeDocument/2006/relationships" r:embed="rId1"/>
          <a:srcRect/>
          <a:stretch>
            <a:fillRect/>
          </a:stretch>
        </p:blipFill>
        <p:spPr bwMode="auto">
          <a:xfrm>
            <a:off x="-684585" y="1772816"/>
            <a:ext cx="7522587" cy="5371521"/>
          </a:xfrm>
          <a:prstGeom prst="rect"/>
          <a:noFill/>
        </p:spPr>
      </p:pic>
      <p:sp>
        <p:nvSpPr>
          <p:cNvPr id="1048626" name="云形 6"/>
          <p:cNvSpPr/>
          <p:nvPr/>
        </p:nvSpPr>
        <p:spPr>
          <a:xfrm>
            <a:off x="4092847" y="764704"/>
            <a:ext cx="4752528" cy="2376264"/>
          </a:xfrm>
          <a:prstGeom prst="cloud"/>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indent="457200"/>
            <a:r>
              <a:rPr altLang="zh-CN" dirty="0" sz="2000" lang="en-US">
                <a:solidFill>
                  <a:schemeClr val="tx1"/>
                </a:solidFill>
                <a:latin typeface="Times New Roman" pitchFamily="18" charset="0"/>
                <a:cs typeface="Times New Roman" pitchFamily="18" charset="0"/>
              </a:rPr>
              <a:t>Yet another culturally biased view from a particular Asian cultural perspective.</a:t>
            </a:r>
            <a:endParaRPr altLang="en-US" dirty="0" sz="2000" lang="zh-CN">
              <a:solidFill>
                <a:schemeClr val="tx1"/>
              </a:solidFill>
              <a:latin typeface="Times New Roman" pitchFamily="18" charset="0"/>
              <a:cs typeface="Times New Roman" pitchFamily="18" charset="0"/>
            </a:endParaRPr>
          </a:p>
        </p:txBody>
      </p:sp>
      <p:sp>
        <p:nvSpPr>
          <p:cNvPr id="1048627" name="TextBox 1"/>
          <p:cNvSpPr txBox="1"/>
          <p:nvPr/>
        </p:nvSpPr>
        <p:spPr>
          <a:xfrm>
            <a:off x="3599384" y="4509120"/>
            <a:ext cx="5544616" cy="2720340"/>
          </a:xfrm>
          <a:prstGeom prst="rect"/>
          <a:noFill/>
        </p:spPr>
        <p:txBody>
          <a:bodyPr rtlCol="0" wrap="square">
            <a:spAutoFit/>
          </a:bodyPr>
          <a:p>
            <a:r>
              <a:rPr dirty="0" sz="1700" lang="en-US">
                <a:latin typeface="Times New Roman" panose="02020603050405020304" pitchFamily="18" charset="0"/>
                <a:cs typeface="Times New Roman" panose="02020603050405020304" pitchFamily="18" charset="0"/>
              </a:rPr>
              <a:t>“The place of the leader in the district group is well summed up by his title, which might be translated as “center-man” … He was like a banyan, the natives explain, which, though the biggest and tallest in the forest, is still a tree like the rest. But, just because it exceeds all others, the banyan gives support to more lianas and creepers, provides more food for the birds, and gives better protection against sun and rain.” -Ian H. </a:t>
            </a:r>
            <a:r>
              <a:rPr dirty="0" sz="1700" lang="en-US" err="1">
                <a:latin typeface="Times New Roman" panose="02020603050405020304" pitchFamily="18" charset="0"/>
                <a:cs typeface="Times New Roman" panose="02020603050405020304" pitchFamily="18" charset="0"/>
              </a:rPr>
              <a:t>Hogbin</a:t>
            </a:r>
            <a:endParaRPr dirty="0" sz="1700" lang="en-US">
              <a:latin typeface="Times New Roman" panose="02020603050405020304" pitchFamily="18" charset="0"/>
              <a:cs typeface="Times New Roman" panose="02020603050405020304" pitchFamily="18" charset="0"/>
            </a:endParaRPr>
          </a:p>
        </p:txBody>
      </p:sp>
      <p:sp>
        <p:nvSpPr>
          <p:cNvPr id="1048628" name="TextBox 7"/>
          <p:cNvSpPr txBox="1"/>
          <p:nvPr/>
        </p:nvSpPr>
        <p:spPr>
          <a:xfrm>
            <a:off x="0" y="1594437"/>
            <a:ext cx="3794223" cy="1691640"/>
          </a:xfrm>
          <a:prstGeom prst="rect"/>
          <a:noFill/>
        </p:spPr>
        <p:txBody>
          <a:bodyPr rtlCol="0" wrap="square">
            <a:spAutoFit/>
          </a:bodyPr>
          <a:p>
            <a:pPr indent="-457200" marL="457200">
              <a:buFont typeface="Arial" panose="020B0604020202020204" pitchFamily="34" charset="0"/>
              <a:buChar char="•"/>
            </a:pPr>
            <a:r>
              <a:rPr altLang="zh-CN" dirty="0" sz="3200" lang="en-US">
                <a:latin typeface="Times New Roman" pitchFamily="18" charset="0"/>
                <a:cs typeface="Times New Roman" pitchFamily="18" charset="0"/>
              </a:rPr>
              <a:t>e.g. The Polynesian “Big Man”</a:t>
            </a:r>
            <a:endParaRPr altLang="en-US" dirty="0" sz="3200" lang="zh-CN">
              <a:latin typeface="Times New Roman" pitchFamily="18" charset="0"/>
              <a:cs typeface="Times New Roman" pitchFamily="18" charset="0"/>
            </a:endParaRPr>
          </a:p>
        </p:txBody>
      </p:sp>
    </p:spTree>
  </p:cSld>
  <p:clrMapOvr>
    <a:masterClrMapping/>
  </p:clrMapOvr>
  <p:transition>
    <p:wip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26">
                                            <p:bg/>
                                          </p:spTgt>
                                        </p:tgtEl>
                                        <p:attrNameLst>
                                          <p:attrName>style.visibility</p:attrName>
                                        </p:attrNameLst>
                                      </p:cBhvr>
                                      <p:to>
                                        <p:strVal val="visible"/>
                                      </p:to>
                                    </p:set>
                                    <p:anim calcmode="lin" valueType="num">
                                      <p:cBhvr additive="base">
                                        <p:cTn dur="500" fill="hold" id="7"/>
                                        <p:tgtEl>
                                          <p:spTgt spid="1048626">
                                            <p:bg/>
                                          </p:spTgt>
                                        </p:tgtEl>
                                        <p:attrNameLst>
                                          <p:attrName>ppt_x</p:attrName>
                                        </p:attrNameLst>
                                      </p:cBhvr>
                                      <p:tavLst>
                                        <p:tav tm="0">
                                          <p:val>
                                            <p:strVal val="#ppt_x"/>
                                          </p:val>
                                        </p:tav>
                                        <p:tav tm="100000">
                                          <p:val>
                                            <p:strVal val="#ppt_x"/>
                                          </p:val>
                                        </p:tav>
                                      </p:tavLst>
                                    </p:anim>
                                    <p:anim calcmode="lin" valueType="num">
                                      <p:cBhvr additive="base">
                                        <p:cTn dur="500" fill="hold" id="8"/>
                                        <p:tgtEl>
                                          <p:spTgt spid="1048626">
                                            <p:bg/>
                                          </p:spTgt>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048626">
                                            <p:txEl>
                                              <p:pRg st="0" end="0"/>
                                            </p:txEl>
                                          </p:spTgt>
                                        </p:tgtEl>
                                        <p:attrNameLst>
                                          <p:attrName>style.visibility</p:attrName>
                                        </p:attrNameLst>
                                      </p:cBhvr>
                                      <p:to>
                                        <p:strVal val="visible"/>
                                      </p:to>
                                    </p:set>
                                    <p:anim calcmode="lin" valueType="num">
                                      <p:cBhvr additive="base">
                                        <p:cTn dur="500" fill="hold" id="11"/>
                                        <p:tgtEl>
                                          <p:spTgt spid="104862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2"/>
                                        <p:tgtEl>
                                          <p:spTgt spid="1048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1048628">
                                            <p:txEl>
                                              <p:pRg st="0" end="0"/>
                                            </p:txEl>
                                          </p:spTgt>
                                        </p:tgtEl>
                                        <p:attrNameLst>
                                          <p:attrName>style.visibility</p:attrName>
                                        </p:attrNameLst>
                                      </p:cBhvr>
                                      <p:to>
                                        <p:strVal val="visible"/>
                                      </p:to>
                                    </p:set>
                                    <p:anim calcmode="lin" valueType="num">
                                      <p:cBhvr additive="base">
                                        <p:cTn dur="500" fill="hold" id="17"/>
                                        <p:tgtEl>
                                          <p:spTgt spid="104862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10486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6" grpId="0" build="allAtOnce" animBg="1"/>
      <p:bldP spid="1048628" grpId="0" build="allAtOnce"/>
    </p:bldLst>
  </p:timing>
</p:sld>
</file>

<file path=ppt/theme/theme1.xml><?xml version="1.0" encoding="utf-8"?>
<a:theme xmlns:a="http://schemas.openxmlformats.org/drawingml/2006/main" name="Office 主题">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Macintosh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Culture and Prejudice: Harmful or Helpful?</dc:title>
  <dc:creator>lenovo</dc:creator>
  <cp:lastModifiedBy>Benjamin Wellsand</cp:lastModifiedBy>
  <dcterms:created xsi:type="dcterms:W3CDTF">2022-11-18T10:00:01Z</dcterms:created>
  <dcterms:modified xsi:type="dcterms:W3CDTF">2022-12-30T09:56:20Z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513439605b4244459403eb1ba4bcc358</vt:lpwstr>
  </property>
</Properties>
</file>