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30" r:id="rId2"/>
    <p:sldId id="331" r:id="rId3"/>
    <p:sldId id="334" r:id="rId4"/>
    <p:sldId id="337" r:id="rId5"/>
    <p:sldId id="256" r:id="rId6"/>
    <p:sldId id="341" r:id="rId7"/>
    <p:sldId id="333" r:id="rId8"/>
    <p:sldId id="352" r:id="rId9"/>
    <p:sldId id="347" r:id="rId10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21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641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4039"/>
    <a:srgbClr val="080808"/>
    <a:srgbClr val="333333"/>
    <a:srgbClr val="5F5F5F"/>
    <a:srgbClr val="000000"/>
    <a:srgbClr val="FC8298"/>
    <a:srgbClr val="90C31F"/>
    <a:srgbClr val="556270"/>
    <a:srgbClr val="E9A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314" autoAdjust="0"/>
  </p:normalViewPr>
  <p:slideViewPr>
    <p:cSldViewPr snapToGrid="0" showGuides="1">
      <p:cViewPr varScale="1">
        <p:scale>
          <a:sx n="104" d="100"/>
          <a:sy n="104" d="100"/>
        </p:scale>
        <p:origin x="222" y="54"/>
      </p:cViewPr>
      <p:guideLst>
        <p:guide orient="horz" pos="3521"/>
        <p:guide pos="3840"/>
        <p:guide orient="horz" pos="264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方正硬笔楷书简体" panose="03000509000000000000" pitchFamily="65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方正硬笔楷书简体" panose="03000509000000000000" pitchFamily="65" charset="-122"/>
              </a:defRPr>
            </a:lvl1pPr>
          </a:lstStyle>
          <a:p>
            <a:fld id="{F554B8A4-21AC-4020-BA60-861D53E16876}" type="datetimeFigureOut">
              <a:rPr lang="zh-CN" altLang="en-US" smtClean="0"/>
              <a:pPr/>
              <a:t>2020/12/11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方正硬笔楷书简体" panose="03000509000000000000" pitchFamily="65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方正硬笔楷书简体" panose="03000509000000000000" pitchFamily="65" charset="-122"/>
              </a:defRPr>
            </a:lvl1pPr>
          </a:lstStyle>
          <a:p>
            <a:fld id="{3BAAF762-52F3-4512-B16B-1F6F197A9938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23641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方正硬笔楷书简体" panose="03000509000000000000" pitchFamily="65" charset="-122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方正硬笔楷书简体" panose="03000509000000000000" pitchFamily="65" charset="-122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方正硬笔楷书简体" panose="03000509000000000000" pitchFamily="65" charset="-122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方正硬笔楷书简体" panose="03000509000000000000" pitchFamily="65" charset="-122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方正硬笔楷书简体" panose="03000509000000000000" pitchFamily="65" charset="-122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5737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24633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0515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05153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05153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05153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05153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05153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0515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3607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  <a:t>2020/12/11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157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  <a:t>2020/12/11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73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15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  <a:t>2020/12/11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0506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  <a:t>2020/12/11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6153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  <a:t>2020/12/11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4720350" y="4789069"/>
            <a:ext cx="96625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www.1ppt.com/moban/          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www.1ppt.com/hangye/ </a:t>
            </a:r>
          </a:p>
          <a:p>
            <a:pPr defTabSz="914400"/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www.1ppt.com/jieri/          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素材：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www.1ppt.com/sucai/</a:t>
            </a:r>
          </a:p>
          <a:p>
            <a:pPr defTabSz="914400"/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www.1ppt.com/beijing/        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图表：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www.1ppt.com/tubiao/      </a:t>
            </a:r>
          </a:p>
          <a:p>
            <a:pPr defTabSz="914400"/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精美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www.1ppt.com/xiazai/         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www.1ppt.com/powerpoint/      </a:t>
            </a:r>
          </a:p>
          <a:p>
            <a:pPr defTabSz="914400"/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课件：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www.1ppt.com/kejian/             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www.1ppt.com/ziti/</a:t>
            </a:r>
          </a:p>
          <a:p>
            <a:pPr defTabSz="914400"/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工作总结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www.1ppt.com/xiazai/zongjie/ 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工作计划：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www.1ppt.com/xiazai/jihua/</a:t>
            </a:r>
          </a:p>
          <a:p>
            <a:pPr defTabSz="914400"/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商务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www.1ppt.com/moban/shangwu/  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个人简历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www.1ppt.com/xiazai/jianli/  </a:t>
            </a:r>
          </a:p>
          <a:p>
            <a:pPr defTabSz="914400"/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毕业答辩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www.1ppt.com/xiazai/dabian/  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工作汇报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www.1ppt.com/xiazai/huibao/    </a:t>
            </a:r>
          </a:p>
          <a:p>
            <a:pPr defTabSz="914400"/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/>
                <a:ea typeface="宋体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5361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  <a:t>2020/12/11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6067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  <a:t>2020/12/11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294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  <a:t>2020/12/11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7165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  <a:t>2020/12/11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2967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16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069859" y="3976982"/>
            <a:ext cx="1476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1800" dirty="0">
                <a:solidFill>
                  <a:srgbClr val="080808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+mn-ea"/>
                <a:sym typeface="+mn-lt"/>
              </a:rPr>
              <a:t>桂一枝  阳慧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088260" y="2447464"/>
            <a:ext cx="274504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000" b="1" dirty="0">
                <a:solidFill>
                  <a:srgbClr val="080808"/>
                </a:solidFill>
                <a:latin typeface="Century" panose="02040604050505020304" pitchFamily="18" charset="0"/>
                <a:ea typeface="方正细谭黑简体" panose="02000000000000000000" pitchFamily="2" charset="-122"/>
                <a:cs typeface="+mn-ea"/>
                <a:sym typeface="+mn-lt"/>
              </a:rPr>
              <a:t>Taoism</a:t>
            </a:r>
            <a:endParaRPr lang="zh-CN" altLang="en-US" sz="6000" b="1" dirty="0">
              <a:solidFill>
                <a:srgbClr val="080808"/>
              </a:solidFill>
              <a:latin typeface="Century" panose="02040604050505020304" pitchFamily="18" charset="0"/>
              <a:ea typeface="方正细谭黑简体" panose="02000000000000000000" pitchFamily="2" charset="-122"/>
              <a:cs typeface="+mn-ea"/>
              <a:sym typeface="+mn-lt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5708941" y="1669983"/>
            <a:ext cx="740429" cy="844015"/>
            <a:chOff x="3664553" y="3181693"/>
            <a:chExt cx="682677" cy="708661"/>
          </a:xfrm>
        </p:grpSpPr>
        <p:pic>
          <p:nvPicPr>
            <p:cNvPr id="24" name="图片 23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73429" y="3181693"/>
              <a:ext cx="251461" cy="708661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3664553" y="3292614"/>
              <a:ext cx="682677" cy="4651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000" dirty="0">
                  <a:solidFill>
                    <a:schemeClr val="bg1"/>
                  </a:solidFill>
                  <a:cs typeface="+mn-ea"/>
                  <a:sym typeface="+mn-lt"/>
                </a:rPr>
                <a:t>道 </a:t>
              </a:r>
              <a:endParaRPr lang="en-US" altLang="zh-CN" sz="1000" dirty="0">
                <a:solidFill>
                  <a:schemeClr val="bg1"/>
                </a:solidFill>
                <a:cs typeface="+mn-ea"/>
                <a:sym typeface="+mn-lt"/>
              </a:endParaRPr>
            </a:p>
            <a:p>
              <a:endParaRPr lang="en-US" altLang="zh-CN" sz="1000" dirty="0">
                <a:solidFill>
                  <a:schemeClr val="bg1"/>
                </a:solidFill>
                <a:cs typeface="+mn-ea"/>
                <a:sym typeface="+mn-lt"/>
              </a:endParaRPr>
            </a:p>
            <a:p>
              <a:r>
                <a:rPr lang="zh-CN" altLang="en-US" sz="1000" dirty="0">
                  <a:solidFill>
                    <a:schemeClr val="bg1"/>
                  </a:solidFill>
                  <a:cs typeface="+mn-ea"/>
                  <a:sym typeface="+mn-lt"/>
                </a:rPr>
                <a:t>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97531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4000"/>
    </mc:Choice>
    <mc:Fallback xmlns="">
      <p:transition advClick="0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2" descr="E:\水墨图表素材\5356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3474" y="533783"/>
            <a:ext cx="1230337" cy="1172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8" name="组合 67"/>
          <p:cNvGrpSpPr/>
          <p:nvPr/>
        </p:nvGrpSpPr>
        <p:grpSpPr>
          <a:xfrm>
            <a:off x="1448377" y="1361107"/>
            <a:ext cx="4027539" cy="732256"/>
            <a:chOff x="1978510" y="1794236"/>
            <a:chExt cx="4027539" cy="732256"/>
          </a:xfrm>
        </p:grpSpPr>
        <p:cxnSp>
          <p:nvCxnSpPr>
            <p:cNvPr id="69" name="AutoShape 3"/>
            <p:cNvCxnSpPr>
              <a:cxnSpLocks noChangeShapeType="1"/>
            </p:cNvCxnSpPr>
            <p:nvPr/>
          </p:nvCxnSpPr>
          <p:spPr bwMode="auto">
            <a:xfrm>
              <a:off x="2708074" y="2526492"/>
              <a:ext cx="3297975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0" name="AutoShape 5"/>
            <p:cNvCxnSpPr>
              <a:cxnSpLocks noChangeShapeType="1"/>
            </p:cNvCxnSpPr>
            <p:nvPr/>
          </p:nvCxnSpPr>
          <p:spPr bwMode="auto">
            <a:xfrm>
              <a:off x="1978510" y="1794236"/>
              <a:ext cx="729564" cy="732256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71" name="Line 6"/>
          <p:cNvSpPr>
            <a:spLocks noChangeShapeType="1"/>
          </p:cNvSpPr>
          <p:nvPr/>
        </p:nvSpPr>
        <p:spPr bwMode="auto">
          <a:xfrm flipH="1">
            <a:off x="1963918" y="2094709"/>
            <a:ext cx="214023" cy="868207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2" name="组合 71"/>
          <p:cNvGrpSpPr/>
          <p:nvPr/>
        </p:nvGrpSpPr>
        <p:grpSpPr>
          <a:xfrm>
            <a:off x="1963918" y="3038329"/>
            <a:ext cx="2438459" cy="887020"/>
            <a:chOff x="2494051" y="3471458"/>
            <a:chExt cx="2438459" cy="887020"/>
          </a:xfrm>
        </p:grpSpPr>
        <p:sp>
          <p:nvSpPr>
            <p:cNvPr id="73" name="Line 10"/>
            <p:cNvSpPr>
              <a:spLocks noChangeShapeType="1"/>
            </p:cNvSpPr>
            <p:nvPr/>
          </p:nvSpPr>
          <p:spPr bwMode="auto">
            <a:xfrm>
              <a:off x="2494051" y="3471458"/>
              <a:ext cx="243845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4" name="Line 10"/>
            <p:cNvSpPr>
              <a:spLocks noChangeShapeType="1"/>
            </p:cNvSpPr>
            <p:nvPr/>
          </p:nvSpPr>
          <p:spPr bwMode="auto">
            <a:xfrm>
              <a:off x="2494051" y="3546804"/>
              <a:ext cx="469774" cy="81167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76" name="Text Box 8"/>
          <p:cNvSpPr txBox="1">
            <a:spLocks noChangeArrowheads="1"/>
          </p:cNvSpPr>
          <p:nvPr/>
        </p:nvSpPr>
        <p:spPr bwMode="auto">
          <a:xfrm>
            <a:off x="2190056" y="1603398"/>
            <a:ext cx="26017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en-US" sz="2800" dirty="0">
                <a:solidFill>
                  <a:srgbClr val="834039"/>
                </a:solidFill>
                <a:cs typeface="+mn-ea"/>
                <a:sym typeface="+mn-lt"/>
              </a:rPr>
              <a:t>CONTENTS</a:t>
            </a:r>
          </a:p>
        </p:txBody>
      </p:sp>
      <p:pic>
        <p:nvPicPr>
          <p:cNvPr id="78" name="Picture 2" descr="E:\水墨图表素材\5356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29742" y="2900601"/>
            <a:ext cx="288972" cy="275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" name="Line 10"/>
          <p:cNvSpPr>
            <a:spLocks noChangeShapeType="1"/>
          </p:cNvSpPr>
          <p:nvPr/>
        </p:nvSpPr>
        <p:spPr bwMode="auto">
          <a:xfrm>
            <a:off x="4392067" y="3113675"/>
            <a:ext cx="469774" cy="811674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grpSp>
        <p:nvGrpSpPr>
          <p:cNvPr id="84" name="组合 83"/>
          <p:cNvGrpSpPr/>
          <p:nvPr/>
        </p:nvGrpSpPr>
        <p:grpSpPr>
          <a:xfrm>
            <a:off x="2293244" y="2900601"/>
            <a:ext cx="2253619" cy="1182236"/>
            <a:chOff x="2823377" y="3333730"/>
            <a:chExt cx="2253619" cy="1182236"/>
          </a:xfrm>
        </p:grpSpPr>
        <p:pic>
          <p:nvPicPr>
            <p:cNvPr id="85" name="Picture 2" descr="E:\水墨图表素材\5356.png"/>
            <p:cNvPicPr>
              <a:picLocks noChangeAspect="1" noChangeArrowheads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3377" y="4240510"/>
              <a:ext cx="288972" cy="2754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6" name="Picture 2" descr="E:\水墨图表素材\5356.png"/>
            <p:cNvPicPr>
              <a:picLocks noChangeAspect="1" noChangeArrowheads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88024" y="3333730"/>
              <a:ext cx="288972" cy="2754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87" name="Picture 2" descr="E:\水墨图表素材\5356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21393" y="3807381"/>
            <a:ext cx="288972" cy="275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8" name="Text Box 12"/>
          <p:cNvSpPr txBox="1">
            <a:spLocks noChangeArrowheads="1"/>
          </p:cNvSpPr>
          <p:nvPr/>
        </p:nvSpPr>
        <p:spPr bwMode="auto">
          <a:xfrm>
            <a:off x="6797865" y="3354168"/>
            <a:ext cx="279845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b="1" dirty="0">
                <a:cs typeface="+mn-ea"/>
                <a:sym typeface="+mn-lt"/>
              </a:rPr>
              <a:t>Translation tips</a:t>
            </a:r>
          </a:p>
        </p:txBody>
      </p:sp>
      <p:sp>
        <p:nvSpPr>
          <p:cNvPr id="89" name="Line 10"/>
          <p:cNvSpPr>
            <a:spLocks noChangeShapeType="1"/>
          </p:cNvSpPr>
          <p:nvPr/>
        </p:nvSpPr>
        <p:spPr bwMode="auto">
          <a:xfrm>
            <a:off x="4613903" y="3495295"/>
            <a:ext cx="2039476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pic>
        <p:nvPicPr>
          <p:cNvPr id="90" name="Picture 2" descr="E:\水墨图表素材\5356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08893" y="3370329"/>
            <a:ext cx="288972" cy="275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 Box 12">
            <a:extLst>
              <a:ext uri="{FF2B5EF4-FFF2-40B4-BE49-F238E27FC236}">
                <a16:creationId xmlns:a16="http://schemas.microsoft.com/office/drawing/2014/main" id="{64A69AEE-0321-44C3-8D56-A0473473C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0929" y="2635762"/>
            <a:ext cx="314835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kern="1200" dirty="0">
                <a:effectLst/>
                <a:latin typeface="+mn-ea"/>
                <a:cs typeface="微软雅黑" panose="020B0503020204020204" pitchFamily="34" charset="-122"/>
              </a:rPr>
              <a:t>Origin and development</a:t>
            </a:r>
            <a:endParaRPr lang="zh-CN" altLang="zh-CN" b="1" dirty="0">
              <a:effectLst/>
              <a:latin typeface="+mn-ea"/>
            </a:endParaRPr>
          </a:p>
          <a:p>
            <a:endParaRPr lang="en-US" altLang="zh-CN" b="1" dirty="0">
              <a:cs typeface="+mn-ea"/>
              <a:sym typeface="+mn-lt"/>
            </a:endParaRPr>
          </a:p>
        </p:txBody>
      </p:sp>
      <p:sp>
        <p:nvSpPr>
          <p:cNvPr id="23" name="Text Box 12">
            <a:extLst>
              <a:ext uri="{FF2B5EF4-FFF2-40B4-BE49-F238E27FC236}">
                <a16:creationId xmlns:a16="http://schemas.microsoft.com/office/drawing/2014/main" id="{B88AEDAE-D889-45F0-9302-9AF02C15E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5288" y="3949636"/>
            <a:ext cx="314835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zh-CN" altLang="zh-CN" b="1" dirty="0">
              <a:effectLst/>
              <a:latin typeface="+mn-ea"/>
            </a:endParaRPr>
          </a:p>
          <a:p>
            <a:endParaRPr lang="en-US" altLang="zh-CN" b="1" dirty="0">
              <a:cs typeface="+mn-ea"/>
              <a:sym typeface="+mn-lt"/>
            </a:endParaRPr>
          </a:p>
        </p:txBody>
      </p:sp>
      <p:sp>
        <p:nvSpPr>
          <p:cNvPr id="24" name="Text Box 12">
            <a:extLst>
              <a:ext uri="{FF2B5EF4-FFF2-40B4-BE49-F238E27FC236}">
                <a16:creationId xmlns:a16="http://schemas.microsoft.com/office/drawing/2014/main" id="{B4EAAA87-AD44-4599-BCE0-7CAF3E1D1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3692" y="3976486"/>
            <a:ext cx="3148353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algn="l" rtl="0" eaLnBrk="1" latinLnBrk="0" hangingPunct="1">
              <a:spcBef>
                <a:spcPts val="1080"/>
              </a:spcBef>
              <a:spcAft>
                <a:spcPts val="0"/>
              </a:spcAft>
            </a:pPr>
            <a:r>
              <a:rPr lang="en-US" altLang="zh-CN" b="1" kern="1200" dirty="0">
                <a:effectLst/>
                <a:latin typeface="+mn-ea"/>
                <a:cs typeface="+mn-cs"/>
              </a:rPr>
              <a:t>Deity</a:t>
            </a:r>
            <a:r>
              <a:rPr lang="en-US" altLang="zh-CN" dirty="0">
                <a:latin typeface="+mn-ea"/>
              </a:rPr>
              <a:t> </a:t>
            </a:r>
            <a:r>
              <a:rPr lang="en-US" altLang="zh-CN" b="1" dirty="0">
                <a:latin typeface="+mn-ea"/>
              </a:rPr>
              <a:t>and</a:t>
            </a:r>
            <a:r>
              <a:rPr lang="en-US" altLang="zh-CN" dirty="0">
                <a:latin typeface="+mn-ea"/>
              </a:rPr>
              <a:t> </a:t>
            </a:r>
            <a:r>
              <a:rPr lang="en-US" altLang="zh-CN" b="1" dirty="0">
                <a:latin typeface="+mn-ea"/>
              </a:rPr>
              <a:t>d</a:t>
            </a:r>
            <a:r>
              <a:rPr lang="en-US" altLang="zh-CN" b="1" kern="1200" dirty="0">
                <a:effectLst/>
                <a:latin typeface="+mn-ea"/>
                <a:cs typeface="+mn-cs"/>
              </a:rPr>
              <a:t>octrines</a:t>
            </a:r>
            <a:endParaRPr lang="zh-CN" altLang="zh-CN" dirty="0">
              <a:effectLst/>
              <a:latin typeface="+mn-ea"/>
            </a:endParaRPr>
          </a:p>
          <a:p>
            <a:endParaRPr lang="zh-CN" altLang="zh-CN" b="1" dirty="0">
              <a:effectLst/>
              <a:latin typeface="+mn-ea"/>
            </a:endParaRPr>
          </a:p>
          <a:p>
            <a:endParaRPr lang="en-US" altLang="zh-CN" b="1" dirty="0">
              <a:cs typeface="+mn-ea"/>
              <a:sym typeface="+mn-lt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39F809BD-6CA0-42B4-B159-F664137A3521}"/>
              </a:ext>
            </a:extLst>
          </p:cNvPr>
          <p:cNvSpPr txBox="1"/>
          <p:nvPr/>
        </p:nvSpPr>
        <p:spPr>
          <a:xfrm>
            <a:off x="4983573" y="3942999"/>
            <a:ext cx="1820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cs typeface="+mn-ea"/>
                <a:sym typeface="+mn-lt"/>
              </a:rPr>
              <a:t>Regional</a:t>
            </a:r>
            <a:r>
              <a:rPr lang="en-US" altLang="zh-CN" sz="1400" b="1" dirty="0">
                <a:latin typeface="+mn-lt"/>
                <a:cs typeface="+mn-ea"/>
                <a:sym typeface="+mn-lt"/>
              </a:rPr>
              <a:t> texts</a:t>
            </a:r>
            <a:endParaRPr lang="zh-CN" altLang="en-US" sz="1400" b="1" dirty="0">
              <a:latin typeface="+mn-lt"/>
              <a:cs typeface="+mn-ea"/>
              <a:sym typeface="+mn-lt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76834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4000">
        <p14:warp dir="in"/>
      </p:transition>
    </mc:Choice>
    <mc:Fallback xmlns="">
      <p:transition spd="slow" advClick="0" advTm="4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426332" y="239524"/>
            <a:ext cx="2664231" cy="338554"/>
            <a:chOff x="568442" y="319364"/>
            <a:chExt cx="3552310" cy="451406"/>
          </a:xfrm>
        </p:grpSpPr>
        <p:sp>
          <p:nvSpPr>
            <p:cNvPr id="24" name="文本框 23"/>
            <p:cNvSpPr txBox="1"/>
            <p:nvPr/>
          </p:nvSpPr>
          <p:spPr>
            <a:xfrm>
              <a:off x="665958" y="319364"/>
              <a:ext cx="3454794" cy="4514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600" dirty="0">
                  <a:solidFill>
                    <a:srgbClr val="834039"/>
                  </a:solidFill>
                  <a:cs typeface="+mn-ea"/>
                  <a:sym typeface="+mn-lt"/>
                </a:rPr>
                <a:t>Origin and development</a:t>
              </a:r>
            </a:p>
          </p:txBody>
        </p:sp>
        <p:sp>
          <p:nvSpPr>
            <p:cNvPr id="29" name="等腰三角形 28"/>
            <p:cNvSpPr/>
            <p:nvPr/>
          </p:nvSpPr>
          <p:spPr>
            <a:xfrm rot="16200000" flipH="1" flipV="1">
              <a:off x="492508" y="454911"/>
              <a:ext cx="304323" cy="152455"/>
            </a:xfrm>
            <a:prstGeom prst="triangle">
              <a:avLst/>
            </a:prstGeom>
            <a:solidFill>
              <a:srgbClr val="834039"/>
            </a:solidFill>
            <a:ln w="285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</p:grpSp>
      <p:pic>
        <p:nvPicPr>
          <p:cNvPr id="6" name="图片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07816" y="866378"/>
            <a:ext cx="3504354" cy="3577580"/>
          </a:xfrm>
          <a:prstGeom prst="rect">
            <a:avLst/>
          </a:prstGeom>
        </p:spPr>
      </p:pic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3630965" y="2368609"/>
            <a:ext cx="162396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20650" indent="-1206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zh-CN" sz="2000" b="1" dirty="0">
                <a:latin typeface="+mn-lt"/>
                <a:cs typeface="+mn-ea"/>
                <a:sym typeface="+mn-lt"/>
              </a:rPr>
              <a:t>Two definition </a:t>
            </a:r>
          </a:p>
          <a:p>
            <a:pPr algn="ctr">
              <a:buFont typeface="Wingdings" pitchFamily="2" charset="2"/>
              <a:buNone/>
            </a:pPr>
            <a:endParaRPr lang="zh-CN" altLang="en-US" dirty="0">
              <a:latin typeface="+mn-lt"/>
              <a:cs typeface="+mn-ea"/>
              <a:sym typeface="+mn-lt"/>
            </a:endParaRPr>
          </a:p>
        </p:txBody>
      </p: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6270269" y="974178"/>
            <a:ext cx="2368552" cy="307975"/>
            <a:chOff x="0" y="18"/>
            <a:chExt cx="1492" cy="194"/>
          </a:xfrm>
        </p:grpSpPr>
        <p:sp>
          <p:nvSpPr>
            <p:cNvPr id="9" name="Rectangle 22"/>
            <p:cNvSpPr>
              <a:spLocks noChangeArrowheads="1"/>
            </p:cNvSpPr>
            <p:nvPr/>
          </p:nvSpPr>
          <p:spPr bwMode="auto">
            <a:xfrm>
              <a:off x="113" y="18"/>
              <a:ext cx="137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zh-CN" dirty="0">
                  <a:solidFill>
                    <a:srgbClr val="080808"/>
                  </a:solidFill>
                  <a:cs typeface="+mn-ea"/>
                  <a:sym typeface="+mn-lt"/>
                </a:rPr>
                <a:t>Taoist religion</a:t>
              </a:r>
              <a:r>
                <a:rPr lang="zh-CN" altLang="en-US" dirty="0">
                  <a:solidFill>
                    <a:srgbClr val="080808"/>
                  </a:solidFill>
                  <a:cs typeface="+mn-ea"/>
                  <a:sym typeface="+mn-lt"/>
                </a:rPr>
                <a:t>（道教）</a:t>
              </a:r>
            </a:p>
          </p:txBody>
        </p:sp>
        <p:pic>
          <p:nvPicPr>
            <p:cNvPr id="10" name="Picture 22" descr="墨滴"/>
            <p:cNvPicPr>
              <a:picLocks noChangeAspect="1" noChangeArrowheads="1"/>
            </p:cNvPicPr>
            <p:nvPr/>
          </p:nvPicPr>
          <p:blipFill>
            <a:blip r:embed="rId4" cstate="screen">
              <a:lum bright="-34000" contrast="22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"/>
              <a:ext cx="144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Line 11"/>
          <p:cNvSpPr>
            <a:spLocks noChangeShapeType="1"/>
          </p:cNvSpPr>
          <p:nvPr/>
        </p:nvSpPr>
        <p:spPr bwMode="auto">
          <a:xfrm rot="10800000">
            <a:off x="6270269" y="1356434"/>
            <a:ext cx="2108200" cy="0"/>
          </a:xfrm>
          <a:prstGeom prst="line">
            <a:avLst/>
          </a:prstGeom>
          <a:noFill/>
          <a:ln w="19050" cap="rnd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triangle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rot="10800000" flipH="1">
            <a:off x="644713" y="1356434"/>
            <a:ext cx="2088232" cy="2"/>
          </a:xfrm>
          <a:prstGeom prst="line">
            <a:avLst/>
          </a:prstGeom>
          <a:noFill/>
          <a:ln w="19050" cap="rnd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triangle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163630" y="940286"/>
            <a:ext cx="2569315" cy="307777"/>
            <a:chOff x="-157555" y="3233421"/>
            <a:chExt cx="2569315" cy="307777"/>
          </a:xfrm>
        </p:grpSpPr>
        <p:sp>
          <p:nvSpPr>
            <p:cNvPr id="14" name="Rectangle 22"/>
            <p:cNvSpPr>
              <a:spLocks noChangeArrowheads="1"/>
            </p:cNvSpPr>
            <p:nvPr/>
          </p:nvSpPr>
          <p:spPr bwMode="auto">
            <a:xfrm>
              <a:off x="-157555" y="3233421"/>
              <a:ext cx="249730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zh-CN" dirty="0">
                  <a:solidFill>
                    <a:srgbClr val="080808"/>
                  </a:solidFill>
                  <a:cs typeface="+mn-ea"/>
                  <a:sym typeface="+mn-lt"/>
                </a:rPr>
                <a:t>Taoist philosophy</a:t>
              </a:r>
              <a:r>
                <a:rPr lang="zh-CN" altLang="en-US" dirty="0">
                  <a:solidFill>
                    <a:srgbClr val="080808"/>
                  </a:solidFill>
                  <a:cs typeface="+mn-ea"/>
                  <a:sym typeface="+mn-lt"/>
                </a:rPr>
                <a:t>（道家）</a:t>
              </a:r>
            </a:p>
          </p:txBody>
        </p:sp>
        <p:pic>
          <p:nvPicPr>
            <p:cNvPr id="15" name="Picture 22" descr="墨滴"/>
            <p:cNvPicPr>
              <a:picLocks noChangeAspect="1" noChangeArrowheads="1"/>
            </p:cNvPicPr>
            <p:nvPr/>
          </p:nvPicPr>
          <p:blipFill>
            <a:blip r:embed="rId4" cstate="screen">
              <a:lum bright="-34000" contrast="22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2183160" y="3300096"/>
              <a:ext cx="228600" cy="223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文本框 2">
            <a:extLst>
              <a:ext uri="{FF2B5EF4-FFF2-40B4-BE49-F238E27FC236}">
                <a16:creationId xmlns:a16="http://schemas.microsoft.com/office/drawing/2014/main" id="{50D32334-AE3C-4485-B9DC-597779029638}"/>
              </a:ext>
            </a:extLst>
          </p:cNvPr>
          <p:cNvSpPr txBox="1"/>
          <p:nvPr/>
        </p:nvSpPr>
        <p:spPr>
          <a:xfrm>
            <a:off x="6047895" y="1736713"/>
            <a:ext cx="2992688" cy="1670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b="0" i="0" dirty="0">
                <a:solidFill>
                  <a:srgbClr val="000000"/>
                </a:solidFill>
                <a:effectLst/>
                <a:latin typeface="+mn-ea"/>
              </a:rPr>
              <a:t>It is an indigenous Chinese religion with its own </a:t>
            </a:r>
            <a:r>
              <a:rPr lang="en-US" altLang="zh-CN" dirty="0"/>
              <a:t>practices, morals, worldviews, texts, ethics, or organizations.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dirty="0">
              <a:latin typeface="+mn-ea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662B823C-8E2A-4F31-BBA5-BCC071D146C7}"/>
              </a:ext>
            </a:extLst>
          </p:cNvPr>
          <p:cNvSpPr txBox="1"/>
          <p:nvPr/>
        </p:nvSpPr>
        <p:spPr>
          <a:xfrm>
            <a:off x="44235" y="1644737"/>
            <a:ext cx="2855747" cy="1993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It is a philosophical tradition of Chinese origin which emphasizes living in harmony with the </a:t>
            </a:r>
            <a:r>
              <a:rPr lang="en-US" altLang="zh-CN" b="1" i="1" dirty="0"/>
              <a:t>Tao</a:t>
            </a:r>
            <a:r>
              <a:rPr lang="en-US" altLang="zh-CN" dirty="0"/>
              <a:t> ('the Way'). The </a:t>
            </a:r>
            <a:r>
              <a:rPr lang="en-US" altLang="zh-CN" i="1" dirty="0"/>
              <a:t>Tao</a:t>
            </a:r>
            <a:r>
              <a:rPr lang="en-US" altLang="zh-CN" dirty="0"/>
              <a:t> is a fundamental idea in Taoism.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9994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4000">
        <p14:warp dir="in"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11" grpId="0" animBg="1"/>
      <p:bldP spid="12" grpId="0" animBg="1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239096" y="135379"/>
            <a:ext cx="2664231" cy="338554"/>
            <a:chOff x="568442" y="319364"/>
            <a:chExt cx="3552310" cy="451406"/>
          </a:xfrm>
        </p:grpSpPr>
        <p:sp>
          <p:nvSpPr>
            <p:cNvPr id="24" name="文本框 23"/>
            <p:cNvSpPr txBox="1"/>
            <p:nvPr/>
          </p:nvSpPr>
          <p:spPr>
            <a:xfrm>
              <a:off x="665958" y="319364"/>
              <a:ext cx="3454794" cy="4514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600" dirty="0">
                  <a:solidFill>
                    <a:srgbClr val="834039"/>
                  </a:solidFill>
                  <a:cs typeface="+mn-ea"/>
                  <a:sym typeface="+mn-lt"/>
                </a:rPr>
                <a:t>Origin and development</a:t>
              </a:r>
            </a:p>
          </p:txBody>
        </p:sp>
        <p:sp>
          <p:nvSpPr>
            <p:cNvPr id="29" name="等腰三角形 28"/>
            <p:cNvSpPr/>
            <p:nvPr/>
          </p:nvSpPr>
          <p:spPr>
            <a:xfrm rot="16200000" flipH="1" flipV="1">
              <a:off x="492508" y="454911"/>
              <a:ext cx="304323" cy="152455"/>
            </a:xfrm>
            <a:prstGeom prst="triangle">
              <a:avLst/>
            </a:prstGeom>
            <a:solidFill>
              <a:srgbClr val="834039"/>
            </a:solidFill>
            <a:ln w="285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</p:grp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39095" y="725437"/>
            <a:ext cx="4705097" cy="6177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200" dirty="0">
                <a:latin typeface="+mn-lt"/>
                <a:cs typeface="+mn-ea"/>
                <a:sym typeface="+mn-lt"/>
              </a:rPr>
              <a:t> </a:t>
            </a:r>
            <a:r>
              <a:rPr lang="en-US" altLang="zh-CN" sz="2200" dirty="0">
                <a:latin typeface="+mn-lt"/>
                <a:cs typeface="+mn-ea"/>
                <a:sym typeface="+mn-lt"/>
              </a:rPr>
              <a:t>Taoism</a:t>
            </a:r>
          </a:p>
          <a:p>
            <a:endParaRPr lang="en-US" altLang="zh-CN" b="1" i="1" dirty="0"/>
          </a:p>
          <a:p>
            <a:pPr algn="just">
              <a:lnSpc>
                <a:spcPct val="120000"/>
              </a:lnSpc>
            </a:pPr>
            <a:r>
              <a:rPr lang="en-US" altLang="zh-CN" b="1" i="1" dirty="0"/>
              <a:t>Formed</a:t>
            </a:r>
            <a:r>
              <a:rPr lang="en-US" altLang="zh-CN" dirty="0"/>
              <a:t>: Taoism developed during the </a:t>
            </a:r>
            <a:r>
              <a:rPr lang="en-US" altLang="zh-CN" b="1" dirty="0"/>
              <a:t>Eastern Han </a:t>
            </a:r>
            <a:r>
              <a:rPr lang="en-US" altLang="zh-CN" dirty="0"/>
              <a:t>dynasty. Taoism did not exist as an organized religion until the </a:t>
            </a:r>
            <a:r>
              <a:rPr lang="en-US" altLang="zh-CN" b="1" dirty="0"/>
              <a:t>Way of the Celestial Masters sect </a:t>
            </a:r>
            <a:r>
              <a:rPr lang="en-US" altLang="zh-CN" dirty="0"/>
              <a:t>was founded in 142 C.E. by Zhang </a:t>
            </a:r>
            <a:r>
              <a:rPr lang="en-US" altLang="zh-CN" dirty="0" err="1"/>
              <a:t>Daoling</a:t>
            </a:r>
            <a:r>
              <a:rPr lang="en-US" altLang="zh-CN" dirty="0"/>
              <a:t>, who based the sect on spiritual communications from Laozi.</a:t>
            </a:r>
            <a:endParaRPr lang="zh-CN" altLang="zh-CN" dirty="0"/>
          </a:p>
          <a:p>
            <a:pPr algn="just">
              <a:lnSpc>
                <a:spcPct val="120000"/>
              </a:lnSpc>
            </a:pPr>
            <a:endParaRPr lang="en-US" altLang="zh-CN" dirty="0"/>
          </a:p>
          <a:p>
            <a:pPr algn="just">
              <a:lnSpc>
                <a:spcPct val="120000"/>
              </a:lnSpc>
            </a:pPr>
            <a:endParaRPr lang="en-US" altLang="zh-CN" dirty="0"/>
          </a:p>
          <a:p>
            <a:pPr algn="just">
              <a:lnSpc>
                <a:spcPct val="120000"/>
              </a:lnSpc>
            </a:pPr>
            <a:r>
              <a:rPr lang="en-US" altLang="zh-CN" b="1" i="1" dirty="0"/>
              <a:t>Main schools:</a:t>
            </a:r>
          </a:p>
          <a:p>
            <a:pPr marL="28575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Zhengyi Taoism </a:t>
            </a:r>
            <a:r>
              <a:rPr lang="zh-CN" altLang="en-US" dirty="0"/>
              <a:t>正一道</a:t>
            </a:r>
            <a:endParaRPr lang="en-US" altLang="zh-CN" dirty="0"/>
          </a:p>
          <a:p>
            <a:pPr algn="just">
              <a:lnSpc>
                <a:spcPct val="120000"/>
              </a:lnSpc>
            </a:pPr>
            <a:r>
              <a:rPr lang="en-US" altLang="zh-CN" dirty="0"/>
              <a:t>      </a:t>
            </a:r>
            <a:r>
              <a:rPr lang="zh-CN" altLang="en-US" dirty="0"/>
              <a:t>张道陵</a:t>
            </a:r>
            <a:endParaRPr lang="zh-CN" altLang="zh-CN" dirty="0"/>
          </a:p>
          <a:p>
            <a:pPr algn="just">
              <a:lnSpc>
                <a:spcPct val="120000"/>
              </a:lnSpc>
            </a:pPr>
            <a:endParaRPr lang="en-US" altLang="zh-CN" dirty="0"/>
          </a:p>
          <a:p>
            <a:pPr marL="28575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 err="1"/>
              <a:t>Quanzhen</a:t>
            </a:r>
            <a:r>
              <a:rPr lang="en-US" altLang="zh-CN" dirty="0"/>
              <a:t> Taoism </a:t>
            </a:r>
            <a:r>
              <a:rPr lang="zh-CN" altLang="en-US" dirty="0"/>
              <a:t>全真道</a:t>
            </a:r>
            <a:endParaRPr lang="en-US" altLang="zh-CN" dirty="0"/>
          </a:p>
          <a:p>
            <a:pPr algn="just">
              <a:lnSpc>
                <a:spcPct val="120000"/>
              </a:lnSpc>
            </a:pPr>
            <a:r>
              <a:rPr lang="zh-CN" altLang="en-US" dirty="0"/>
              <a:t>      王重阳  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b="1" i="1" dirty="0"/>
          </a:p>
          <a:p>
            <a:endParaRPr lang="en-US" altLang="zh-CN" dirty="0"/>
          </a:p>
          <a:p>
            <a:pPr eaLnBrk="1" hangingPunct="1">
              <a:spcBef>
                <a:spcPct val="50000"/>
              </a:spcBef>
            </a:pPr>
            <a:r>
              <a:rPr lang="zh-CN" altLang="en-US" sz="2200" dirty="0">
                <a:latin typeface="+mn-lt"/>
                <a:cs typeface="+mn-ea"/>
                <a:sym typeface="+mn-lt"/>
              </a:rPr>
              <a:t>    </a:t>
            </a:r>
            <a:endParaRPr lang="en-US" altLang="zh-CN" sz="2200" dirty="0">
              <a:latin typeface="+mn-lt"/>
              <a:cs typeface="+mn-ea"/>
              <a:sym typeface="+mn-lt"/>
            </a:endParaRPr>
          </a:p>
          <a:p>
            <a:pPr eaLnBrk="1" hangingPunct="1">
              <a:spcBef>
                <a:spcPct val="50000"/>
              </a:spcBef>
            </a:pPr>
            <a:endParaRPr lang="zh-CN" altLang="en-US" sz="2200" dirty="0">
              <a:latin typeface="+mn-lt"/>
              <a:cs typeface="+mn-ea"/>
              <a:sym typeface="+mn-lt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2200" dirty="0">
                <a:latin typeface="+mn-lt"/>
                <a:cs typeface="+mn-ea"/>
                <a:sym typeface="+mn-lt"/>
              </a:rPr>
              <a:t>  </a:t>
            </a:r>
          </a:p>
        </p:txBody>
      </p:sp>
      <p:pic>
        <p:nvPicPr>
          <p:cNvPr id="12" name="Picture 3" descr="E:\水墨图表素材\50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07113" y="1166092"/>
            <a:ext cx="4986338" cy="3783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9132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4000">
        <p14:warp dir="in"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23136" y="36589"/>
            <a:ext cx="257868" cy="338554"/>
            <a:chOff x="568442" y="319364"/>
            <a:chExt cx="343824" cy="451406"/>
          </a:xfrm>
        </p:grpSpPr>
        <p:sp>
          <p:nvSpPr>
            <p:cNvPr id="24" name="文本框 23"/>
            <p:cNvSpPr txBox="1"/>
            <p:nvPr/>
          </p:nvSpPr>
          <p:spPr>
            <a:xfrm>
              <a:off x="665958" y="319364"/>
              <a:ext cx="246308" cy="4514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zh-CN" altLang="en-US" sz="1600" dirty="0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  <p:sp>
          <p:nvSpPr>
            <p:cNvPr id="29" name="等腰三角形 28"/>
            <p:cNvSpPr/>
            <p:nvPr/>
          </p:nvSpPr>
          <p:spPr>
            <a:xfrm rot="16200000" flipH="1" flipV="1">
              <a:off x="492508" y="454911"/>
              <a:ext cx="304323" cy="152455"/>
            </a:xfrm>
            <a:prstGeom prst="triangle">
              <a:avLst/>
            </a:prstGeom>
            <a:solidFill>
              <a:srgbClr val="834039"/>
            </a:solidFill>
            <a:ln w="285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</p:grpSp>
      <p:pic>
        <p:nvPicPr>
          <p:cNvPr id="54" name="Picture 4" descr="E:\水墨图表素材\6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1004" y="205866"/>
            <a:ext cx="4696954" cy="670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Text Box 9"/>
          <p:cNvSpPr txBox="1">
            <a:spLocks noChangeArrowheads="1"/>
          </p:cNvSpPr>
          <p:nvPr/>
        </p:nvSpPr>
        <p:spPr bwMode="auto">
          <a:xfrm>
            <a:off x="1006049" y="283015"/>
            <a:ext cx="185202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i="1" dirty="0">
                <a:solidFill>
                  <a:schemeClr val="bg1"/>
                </a:solidFill>
              </a:rPr>
              <a:t>Deity</a:t>
            </a:r>
            <a:endParaRPr lang="en-US" altLang="zh-CN" sz="1800" dirty="0">
              <a:solidFill>
                <a:schemeClr val="bg1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 altLang="zh-CN" sz="1800" dirty="0">
              <a:solidFill>
                <a:schemeClr val="bg1"/>
              </a:solidFill>
              <a:latin typeface="+mn-lt"/>
              <a:cs typeface="+mn-ea"/>
              <a:sym typeface="+mn-lt"/>
            </a:endParaRPr>
          </a:p>
          <a:p>
            <a:pPr eaLnBrk="1" hangingPunct="1">
              <a:spcBef>
                <a:spcPct val="50000"/>
              </a:spcBef>
            </a:pPr>
            <a:endParaRPr lang="zh-CN" altLang="en-US" sz="1800" dirty="0">
              <a:solidFill>
                <a:schemeClr val="bg1"/>
              </a:solidFill>
              <a:latin typeface="+mn-lt"/>
              <a:cs typeface="+mn-ea"/>
              <a:sym typeface="+mn-lt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2D398D89-EDCB-473D-8BB8-16F898B5D64C}"/>
              </a:ext>
            </a:extLst>
          </p:cNvPr>
          <p:cNvSpPr txBox="1"/>
          <p:nvPr/>
        </p:nvSpPr>
        <p:spPr>
          <a:xfrm>
            <a:off x="381004" y="776871"/>
            <a:ext cx="7958497" cy="1621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Taoism is a </a:t>
            </a:r>
            <a:r>
              <a:rPr lang="en-US" altLang="zh-CN" b="1" dirty="0"/>
              <a:t>pantheistic</a:t>
            </a:r>
            <a:r>
              <a:rPr lang="en-US" altLang="zh-CN" dirty="0"/>
              <a:t> religion.</a:t>
            </a:r>
          </a:p>
          <a:p>
            <a:pPr marL="28575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Taoist orders usually present the </a:t>
            </a:r>
            <a:r>
              <a:rPr lang="en-US" altLang="zh-CN" b="1" dirty="0"/>
              <a:t>Three Pure Ones</a:t>
            </a:r>
            <a:r>
              <a:rPr lang="zh-CN" altLang="en-US" b="1" dirty="0"/>
              <a:t>（三清）</a:t>
            </a:r>
            <a:r>
              <a:rPr lang="en-US" altLang="zh-CN" dirty="0"/>
              <a:t>at the top of all the deities.</a:t>
            </a:r>
          </a:p>
          <a:p>
            <a:pPr marL="28575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Laozi, is considered the incarnation of one of the Three Purities and worshipped as the ancestor of the philosophical doctrine.</a:t>
            </a:r>
          </a:p>
        </p:txBody>
      </p:sp>
      <p:pic>
        <p:nvPicPr>
          <p:cNvPr id="8" name="Picture 4" descr="E:\水墨图表素材\67.png">
            <a:extLst>
              <a:ext uri="{FF2B5EF4-FFF2-40B4-BE49-F238E27FC236}">
                <a16:creationId xmlns:a16="http://schemas.microsoft.com/office/drawing/2014/main" id="{571BB602-B195-4EE9-A943-2563993DEC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8638" y="2671538"/>
            <a:ext cx="4696954" cy="670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9">
            <a:extLst>
              <a:ext uri="{FF2B5EF4-FFF2-40B4-BE49-F238E27FC236}">
                <a16:creationId xmlns:a16="http://schemas.microsoft.com/office/drawing/2014/main" id="{9433F476-2BC0-41CB-8D7A-37C1E38E6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884" y="2737771"/>
            <a:ext cx="185202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i="1" dirty="0">
                <a:solidFill>
                  <a:schemeClr val="bg1"/>
                </a:solidFill>
              </a:rPr>
              <a:t>Doctrines</a:t>
            </a:r>
            <a:endParaRPr lang="en-US" altLang="zh-CN" sz="1800" dirty="0">
              <a:solidFill>
                <a:schemeClr val="bg1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 altLang="zh-CN" sz="1800" dirty="0">
              <a:solidFill>
                <a:schemeClr val="bg1"/>
              </a:solidFill>
              <a:latin typeface="+mn-lt"/>
              <a:cs typeface="+mn-ea"/>
              <a:sym typeface="+mn-lt"/>
            </a:endParaRPr>
          </a:p>
          <a:p>
            <a:pPr eaLnBrk="1" hangingPunct="1">
              <a:spcBef>
                <a:spcPct val="50000"/>
              </a:spcBef>
            </a:pPr>
            <a:endParaRPr lang="zh-CN" altLang="en-US" sz="1800" dirty="0">
              <a:solidFill>
                <a:schemeClr val="bg1"/>
              </a:solidFill>
              <a:latin typeface="+mn-lt"/>
              <a:cs typeface="+mn-ea"/>
              <a:sym typeface="+mn-lt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0D32974A-EB6C-4BF0-AB29-03BB78C6A81E}"/>
              </a:ext>
            </a:extLst>
          </p:cNvPr>
          <p:cNvSpPr txBox="1"/>
          <p:nvPr/>
        </p:nvSpPr>
        <p:spPr>
          <a:xfrm>
            <a:off x="592752" y="3388302"/>
            <a:ext cx="4976358" cy="1614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8480A50-0600-4573-8510-48F6E5E7581B}"/>
              </a:ext>
            </a:extLst>
          </p:cNvPr>
          <p:cNvSpPr txBox="1"/>
          <p:nvPr/>
        </p:nvSpPr>
        <p:spPr>
          <a:xfrm>
            <a:off x="381004" y="2969474"/>
            <a:ext cx="8588008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zh-CN" b="1" dirty="0"/>
              <a:t>Tao </a:t>
            </a:r>
            <a:r>
              <a:rPr lang="en-US" altLang="zh-CN" dirty="0"/>
              <a:t>– highest faith and fundamental core of Taoism</a:t>
            </a:r>
            <a:endParaRPr lang="en-US" altLang="zh-CN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zh-CN" b="1" i="1" dirty="0"/>
              <a:t>Tao </a:t>
            </a:r>
            <a:r>
              <a:rPr lang="en-US" altLang="zh-CN" b="1" i="1" dirty="0" err="1"/>
              <a:t>Te</a:t>
            </a:r>
            <a:r>
              <a:rPr lang="en-US" altLang="zh-CN" b="1" i="1" dirty="0"/>
              <a:t> Ching </a:t>
            </a:r>
            <a:r>
              <a:rPr lang="en-US" altLang="zh-CN" dirty="0"/>
              <a:t>–</a:t>
            </a:r>
            <a:r>
              <a:rPr lang="en-US" altLang="zh-CN" b="1" dirty="0"/>
              <a:t> </a:t>
            </a:r>
            <a:r>
              <a:rPr lang="en-US" altLang="zh-CN" dirty="0"/>
              <a:t>sacred text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altLang="zh-CN" i="1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b="1" dirty="0"/>
              <a:t>Attain Tao to be Xian or immortal</a:t>
            </a:r>
          </a:p>
          <a:p>
            <a:pPr algn="just">
              <a:lnSpc>
                <a:spcPct val="150000"/>
              </a:lnSpc>
            </a:pPr>
            <a:r>
              <a:rPr lang="en-US" altLang="zh-CN" dirty="0"/>
              <a:t>The basic aim of the adherents of Taoism is the achievement of long life, for which a whole series of practices are used. A characteristic method aiming for longevity is </a:t>
            </a:r>
            <a:r>
              <a:rPr lang="en-US" altLang="zh-CN" b="1" dirty="0"/>
              <a:t>Taoist alchemy</a:t>
            </a:r>
            <a:endParaRPr lang="en-US" altLang="zh-CN" b="1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85767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4000">
        <p14:warp dir="in"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3" grpId="0"/>
      <p:bldP spid="9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等腰三角形 28"/>
          <p:cNvSpPr/>
          <p:nvPr/>
        </p:nvSpPr>
        <p:spPr>
          <a:xfrm rot="16200000" flipH="1" flipV="1">
            <a:off x="369382" y="341184"/>
            <a:ext cx="228242" cy="114341"/>
          </a:xfrm>
          <a:prstGeom prst="triangle">
            <a:avLst/>
          </a:prstGeom>
          <a:solidFill>
            <a:srgbClr val="834039"/>
          </a:solidFill>
          <a:ln w="285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834039"/>
              </a:solidFill>
              <a:cs typeface="+mn-ea"/>
              <a:sym typeface="+mn-lt"/>
            </a:endParaRPr>
          </a:p>
        </p:txBody>
      </p:sp>
      <p:pic>
        <p:nvPicPr>
          <p:cNvPr id="6" name="Picture 4" descr="C:\Users\zjd\Desktop\Nipic_9501016_20120419161707519191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3203139">
            <a:off x="2083680" y="2950034"/>
            <a:ext cx="1497285" cy="488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zjd\Desktop\Nipic_9501016_20120419161707519191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600450">
            <a:off x="3609117" y="2960440"/>
            <a:ext cx="1531294" cy="500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zjd\Desktop\Nipic_9501016_20120419161707519191.pn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9048466" flipH="1">
            <a:off x="5339176" y="2998256"/>
            <a:ext cx="1410890" cy="460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墨圈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6473719">
            <a:off x="1095620" y="842000"/>
            <a:ext cx="1848304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718373" y="1569310"/>
            <a:ext cx="2608035" cy="793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20650" indent="-1206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 eaLnBrk="1" hangingPunct="1">
              <a:lnSpc>
                <a:spcPct val="60000"/>
              </a:lnSpc>
              <a:spcBef>
                <a:spcPct val="50000"/>
              </a:spcBef>
              <a:buClr>
                <a:srgbClr val="1F3F5F"/>
              </a:buClr>
            </a:pPr>
            <a:r>
              <a:rPr lang="en-US" altLang="zh-CN" sz="1600" b="1" i="1" dirty="0"/>
              <a:t>Tao </a:t>
            </a:r>
            <a:r>
              <a:rPr lang="en-US" altLang="zh-CN" sz="1600" b="1" i="1" dirty="0" err="1"/>
              <a:t>Te</a:t>
            </a:r>
            <a:r>
              <a:rPr lang="en-US" altLang="zh-CN" sz="1600" b="1" i="1" dirty="0"/>
              <a:t> Ching</a:t>
            </a:r>
          </a:p>
          <a:p>
            <a:pPr marL="0" indent="0" algn="ctr" eaLnBrk="1" hangingPunct="1">
              <a:lnSpc>
                <a:spcPct val="60000"/>
              </a:lnSpc>
              <a:spcBef>
                <a:spcPct val="50000"/>
              </a:spcBef>
              <a:buClr>
                <a:srgbClr val="1F3F5F"/>
              </a:buClr>
            </a:pPr>
            <a:r>
              <a:rPr lang="en-US" altLang="zh-CN" sz="1600" b="1" dirty="0"/>
              <a:t>《</a:t>
            </a:r>
            <a:r>
              <a:rPr lang="zh-CN" altLang="en-US" sz="1600" b="1" dirty="0"/>
              <a:t>道德经</a:t>
            </a:r>
            <a:r>
              <a:rPr lang="en-US" altLang="zh-CN" sz="1600" b="1" dirty="0"/>
              <a:t>》/《</a:t>
            </a:r>
            <a:r>
              <a:rPr lang="zh-CN" altLang="en-US" sz="1600" b="1" dirty="0"/>
              <a:t>老子</a:t>
            </a:r>
            <a:r>
              <a:rPr lang="en-US" altLang="zh-CN" sz="1600" b="1" dirty="0"/>
              <a:t>》</a:t>
            </a:r>
          </a:p>
          <a:p>
            <a:pPr marL="0" indent="0" algn="ctr" eaLnBrk="1" hangingPunct="1">
              <a:lnSpc>
                <a:spcPct val="60000"/>
              </a:lnSpc>
              <a:spcBef>
                <a:spcPct val="50000"/>
              </a:spcBef>
              <a:buClr>
                <a:srgbClr val="1F3F5F"/>
              </a:buClr>
            </a:pPr>
            <a:endParaRPr lang="zh-CN" altLang="en-US" sz="1600" dirty="0">
              <a:latin typeface="+mn-lt"/>
              <a:cs typeface="+mn-ea"/>
              <a:sym typeface="+mn-lt"/>
            </a:endParaRPr>
          </a:p>
        </p:txBody>
      </p:sp>
      <p:pic>
        <p:nvPicPr>
          <p:cNvPr id="11" name="Picture 3" descr="墨圈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6473719">
            <a:off x="3501294" y="551792"/>
            <a:ext cx="1848304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3165748" y="1212690"/>
            <a:ext cx="2608035" cy="793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20650" indent="-1206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 eaLnBrk="1" hangingPunct="1">
              <a:lnSpc>
                <a:spcPct val="60000"/>
              </a:lnSpc>
              <a:spcBef>
                <a:spcPct val="50000"/>
              </a:spcBef>
              <a:buClr>
                <a:srgbClr val="1F3F5F"/>
              </a:buClr>
            </a:pPr>
            <a:r>
              <a:rPr lang="en-US" altLang="zh-CN" sz="1600" b="1" i="1" dirty="0"/>
              <a:t>Zhuangzi</a:t>
            </a:r>
          </a:p>
          <a:p>
            <a:pPr marL="0" indent="0" algn="ctr" eaLnBrk="1" hangingPunct="1">
              <a:lnSpc>
                <a:spcPct val="60000"/>
              </a:lnSpc>
              <a:spcBef>
                <a:spcPct val="50000"/>
              </a:spcBef>
              <a:buClr>
                <a:srgbClr val="1F3F5F"/>
              </a:buClr>
            </a:pPr>
            <a:r>
              <a:rPr lang="en-US" altLang="zh-CN" sz="1600" b="1" dirty="0"/>
              <a:t>《</a:t>
            </a:r>
            <a:r>
              <a:rPr lang="zh-CN" altLang="en-US" sz="1600" b="1" dirty="0"/>
              <a:t>庄子</a:t>
            </a:r>
            <a:r>
              <a:rPr lang="en-US" altLang="zh-CN" sz="1600" b="1" dirty="0"/>
              <a:t>》/《</a:t>
            </a:r>
            <a:r>
              <a:rPr lang="zh-CN" altLang="en-US" sz="1600" b="1" dirty="0"/>
              <a:t>南华经</a:t>
            </a:r>
            <a:r>
              <a:rPr lang="en-US" altLang="zh-CN" sz="1600" b="1" dirty="0"/>
              <a:t>》</a:t>
            </a:r>
          </a:p>
          <a:p>
            <a:pPr marL="0" indent="0" algn="ctr" eaLnBrk="1" hangingPunct="1">
              <a:lnSpc>
                <a:spcPct val="60000"/>
              </a:lnSpc>
              <a:spcBef>
                <a:spcPct val="50000"/>
              </a:spcBef>
              <a:buClr>
                <a:srgbClr val="1F3F5F"/>
              </a:buClr>
            </a:pPr>
            <a:endParaRPr lang="zh-CN" altLang="en-US" sz="1600" dirty="0">
              <a:latin typeface="+mn-lt"/>
              <a:cs typeface="+mn-ea"/>
              <a:sym typeface="+mn-lt"/>
            </a:endParaRPr>
          </a:p>
        </p:txBody>
      </p:sp>
      <p:pic>
        <p:nvPicPr>
          <p:cNvPr id="13" name="Picture 3" descr="墨圈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6473719">
            <a:off x="5686587" y="842000"/>
            <a:ext cx="1848304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5298295" y="1565830"/>
            <a:ext cx="2608035" cy="793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20650" indent="-1206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 eaLnBrk="1" hangingPunct="1">
              <a:lnSpc>
                <a:spcPct val="60000"/>
              </a:lnSpc>
              <a:spcBef>
                <a:spcPct val="50000"/>
              </a:spcBef>
              <a:buClr>
                <a:srgbClr val="1F3F5F"/>
              </a:buClr>
            </a:pPr>
            <a:r>
              <a:rPr lang="en-US" altLang="zh-CN" sz="1600" b="1" i="1" dirty="0" err="1"/>
              <a:t>Daozang</a:t>
            </a:r>
            <a:endParaRPr lang="en-US" altLang="zh-CN" sz="1600" b="1" i="1" dirty="0"/>
          </a:p>
          <a:p>
            <a:pPr marL="0" indent="0" algn="ctr" eaLnBrk="1" hangingPunct="1">
              <a:lnSpc>
                <a:spcPct val="60000"/>
              </a:lnSpc>
              <a:spcBef>
                <a:spcPct val="50000"/>
              </a:spcBef>
              <a:buClr>
                <a:srgbClr val="1F3F5F"/>
              </a:buClr>
            </a:pPr>
            <a:r>
              <a:rPr lang="en-US" altLang="zh-CN" sz="1600" b="1" dirty="0"/>
              <a:t>《</a:t>
            </a:r>
            <a:r>
              <a:rPr lang="zh-CN" altLang="en-US" sz="1600" b="1" dirty="0"/>
              <a:t>道藏</a:t>
            </a:r>
            <a:r>
              <a:rPr lang="en-US" altLang="zh-CN" sz="1600" b="1" dirty="0"/>
              <a:t>》</a:t>
            </a:r>
          </a:p>
          <a:p>
            <a:pPr marL="0" indent="0" algn="ctr" eaLnBrk="1" hangingPunct="1">
              <a:lnSpc>
                <a:spcPct val="60000"/>
              </a:lnSpc>
              <a:spcBef>
                <a:spcPct val="50000"/>
              </a:spcBef>
              <a:buClr>
                <a:srgbClr val="1F3F5F"/>
              </a:buClr>
            </a:pPr>
            <a:endParaRPr lang="zh-CN" altLang="en-US" sz="1600" dirty="0">
              <a:latin typeface="+mn-lt"/>
              <a:cs typeface="+mn-ea"/>
              <a:sym typeface="+mn-lt"/>
            </a:endParaRPr>
          </a:p>
        </p:txBody>
      </p:sp>
      <p:pic>
        <p:nvPicPr>
          <p:cNvPr id="15" name="Picture 2" descr="E:\水墨图表素材\66.png"/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7584" y="3667124"/>
            <a:ext cx="7920880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1763688" y="4011910"/>
            <a:ext cx="410445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zh-CN" sz="2200" b="1" dirty="0">
                <a:solidFill>
                  <a:schemeClr val="bg1"/>
                </a:solidFill>
                <a:latin typeface="+mn-lt"/>
                <a:cs typeface="+mn-ea"/>
                <a:sym typeface="+mn-lt"/>
              </a:rPr>
              <a:t>Taoist text</a:t>
            </a:r>
            <a:endParaRPr lang="zh-CN" altLang="en-US" sz="2200" b="1" dirty="0">
              <a:solidFill>
                <a:schemeClr val="bg1"/>
              </a:solidFill>
              <a:latin typeface="+mn-lt"/>
              <a:cs typeface="+mn-ea"/>
              <a:sym typeface="+mn-lt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05D691FA-7679-4827-AA02-CE58B57CDE98}"/>
              </a:ext>
            </a:extLst>
          </p:cNvPr>
          <p:cNvSpPr txBox="1"/>
          <p:nvPr/>
        </p:nvSpPr>
        <p:spPr>
          <a:xfrm>
            <a:off x="564461" y="235477"/>
            <a:ext cx="18202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solidFill>
                  <a:srgbClr val="834039"/>
                </a:solidFill>
                <a:cs typeface="+mn-ea"/>
                <a:sym typeface="+mn-lt"/>
              </a:rPr>
              <a:t>Regional</a:t>
            </a:r>
            <a:r>
              <a:rPr lang="en-US" altLang="zh-CN" sz="1600" dirty="0">
                <a:solidFill>
                  <a:srgbClr val="834039"/>
                </a:solidFill>
                <a:latin typeface="+mn-lt"/>
                <a:cs typeface="+mn-ea"/>
                <a:sym typeface="+mn-lt"/>
              </a:rPr>
              <a:t> texts</a:t>
            </a:r>
            <a:endParaRPr lang="zh-CN" altLang="en-US" sz="1600" dirty="0">
              <a:solidFill>
                <a:srgbClr val="834039"/>
              </a:solidFill>
              <a:latin typeface="+mn-lt"/>
              <a:cs typeface="+mn-ea"/>
              <a:sym typeface="+mn-lt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14377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4000">
        <p14:warp dir="in"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426332" y="239524"/>
            <a:ext cx="1999434" cy="338554"/>
            <a:chOff x="568442" y="319364"/>
            <a:chExt cx="2665913" cy="451406"/>
          </a:xfrm>
        </p:grpSpPr>
        <p:sp>
          <p:nvSpPr>
            <p:cNvPr id="24" name="文本框 23"/>
            <p:cNvSpPr txBox="1"/>
            <p:nvPr/>
          </p:nvSpPr>
          <p:spPr>
            <a:xfrm>
              <a:off x="665958" y="319364"/>
              <a:ext cx="2568397" cy="4514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600" b="1" dirty="0">
                  <a:solidFill>
                    <a:srgbClr val="834039"/>
                  </a:solidFill>
                  <a:cs typeface="+mn-ea"/>
                  <a:sym typeface="+mn-lt"/>
                </a:rPr>
                <a:t>Terms</a:t>
              </a:r>
              <a:r>
                <a:rPr lang="zh-CN" altLang="en-US" sz="1600" b="1" dirty="0">
                  <a:solidFill>
                    <a:srgbClr val="834039"/>
                  </a:solidFill>
                  <a:cs typeface="+mn-ea"/>
                  <a:sym typeface="+mn-lt"/>
                </a:rPr>
                <a:t> </a:t>
              </a:r>
              <a:r>
                <a:rPr lang="en-US" altLang="zh-CN" sz="1600" b="1" dirty="0">
                  <a:solidFill>
                    <a:srgbClr val="834039"/>
                  </a:solidFill>
                  <a:cs typeface="+mn-ea"/>
                  <a:sym typeface="+mn-lt"/>
                </a:rPr>
                <a:t>of</a:t>
              </a:r>
              <a:r>
                <a:rPr lang="zh-CN" altLang="en-US" sz="1600" b="1" dirty="0">
                  <a:solidFill>
                    <a:srgbClr val="834039"/>
                  </a:solidFill>
                  <a:cs typeface="+mn-ea"/>
                  <a:sym typeface="+mn-lt"/>
                </a:rPr>
                <a:t> </a:t>
              </a:r>
              <a:r>
                <a:rPr lang="en-US" altLang="zh-CN" sz="1600" b="1" dirty="0">
                  <a:solidFill>
                    <a:srgbClr val="834039"/>
                  </a:solidFill>
                  <a:cs typeface="+mn-ea"/>
                  <a:sym typeface="+mn-lt"/>
                </a:rPr>
                <a:t>Taoism</a:t>
              </a:r>
              <a:r>
                <a:rPr lang="zh-CN" altLang="en-US" sz="1600" b="1" dirty="0">
                  <a:solidFill>
                    <a:srgbClr val="834039"/>
                  </a:solidFill>
                  <a:cs typeface="+mn-ea"/>
                  <a:sym typeface="+mn-lt"/>
                </a:rPr>
                <a:t> </a:t>
              </a:r>
            </a:p>
          </p:txBody>
        </p:sp>
        <p:sp>
          <p:nvSpPr>
            <p:cNvPr id="29" name="等腰三角形 28"/>
            <p:cNvSpPr/>
            <p:nvPr/>
          </p:nvSpPr>
          <p:spPr>
            <a:xfrm rot="16200000" flipH="1" flipV="1">
              <a:off x="492508" y="454911"/>
              <a:ext cx="304323" cy="152455"/>
            </a:xfrm>
            <a:prstGeom prst="triangle">
              <a:avLst/>
            </a:prstGeom>
            <a:solidFill>
              <a:srgbClr val="834039"/>
            </a:solidFill>
            <a:ln w="285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</p:grpSp>
      <p:cxnSp>
        <p:nvCxnSpPr>
          <p:cNvPr id="9" name="直接连接符 8"/>
          <p:cNvCxnSpPr/>
          <p:nvPr/>
        </p:nvCxnSpPr>
        <p:spPr>
          <a:xfrm>
            <a:off x="636583" y="651060"/>
            <a:ext cx="3578366" cy="0"/>
          </a:xfrm>
          <a:prstGeom prst="line">
            <a:avLst/>
          </a:prstGeom>
          <a:noFill/>
          <a:ln w="12700" cap="flat" cmpd="sng" algn="ctr">
            <a:solidFill>
              <a:schemeClr val="tx2">
                <a:lumMod val="50000"/>
              </a:schemeClr>
            </a:solidFill>
            <a:prstDash val="dash"/>
            <a:headEnd type="none" w="med" len="med"/>
            <a:tailEnd type="none" w="med" len="med"/>
          </a:ln>
          <a:effectLst/>
        </p:spPr>
      </p:cxnSp>
      <p:sp>
        <p:nvSpPr>
          <p:cNvPr id="13" name="矩形 12">
            <a:extLst>
              <a:ext uri="{FF2B5EF4-FFF2-40B4-BE49-F238E27FC236}">
                <a16:creationId xmlns:a16="http://schemas.microsoft.com/office/drawing/2014/main" id="{E270C3A8-861A-48E6-BD92-AAAF3836B163}"/>
              </a:ext>
            </a:extLst>
          </p:cNvPr>
          <p:cNvSpPr/>
          <p:nvPr/>
        </p:nvSpPr>
        <p:spPr>
          <a:xfrm>
            <a:off x="636583" y="1894854"/>
            <a:ext cx="7055405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lnSpc>
                <a:spcPct val="150000"/>
              </a:lnSpc>
              <a:defRPr/>
            </a:pPr>
            <a:r>
              <a:rPr lang="zh-CN" altLang="zh-CN" dirty="0"/>
              <a:t>《道德经》云：</a:t>
            </a:r>
            <a:r>
              <a:rPr lang="en-US" altLang="zh-CN" dirty="0"/>
              <a:t>“</a:t>
            </a:r>
            <a:r>
              <a:rPr lang="zh-CN" altLang="zh-CN" dirty="0"/>
              <a:t>我有</a:t>
            </a:r>
            <a:r>
              <a:rPr lang="zh-CN" altLang="zh-CN" dirty="0">
                <a:solidFill>
                  <a:srgbClr val="C00000"/>
                </a:solidFill>
              </a:rPr>
              <a:t>三宝</a:t>
            </a:r>
            <a:r>
              <a:rPr lang="zh-CN" altLang="zh-CN" dirty="0"/>
              <a:t>，持而宝之，一曰</a:t>
            </a:r>
            <a:r>
              <a:rPr lang="zh-CN" altLang="zh-CN" dirty="0">
                <a:solidFill>
                  <a:srgbClr val="C00000"/>
                </a:solidFill>
              </a:rPr>
              <a:t>慈</a:t>
            </a:r>
            <a:r>
              <a:rPr lang="zh-CN" altLang="zh-CN" dirty="0"/>
              <a:t>，二曰</a:t>
            </a:r>
            <a:r>
              <a:rPr lang="zh-CN" altLang="zh-CN" dirty="0">
                <a:solidFill>
                  <a:srgbClr val="C00000"/>
                </a:solidFill>
              </a:rPr>
              <a:t>俭</a:t>
            </a:r>
            <a:r>
              <a:rPr lang="zh-CN" altLang="zh-CN" dirty="0"/>
              <a:t>，三曰</a:t>
            </a:r>
            <a:r>
              <a:rPr lang="zh-CN" altLang="zh-CN" dirty="0">
                <a:solidFill>
                  <a:srgbClr val="C00000"/>
                </a:solidFill>
              </a:rPr>
              <a:t>不敢为天下先</a:t>
            </a:r>
            <a:r>
              <a:rPr lang="en-US" altLang="zh-CN" dirty="0"/>
              <a:t>”</a:t>
            </a:r>
          </a:p>
          <a:p>
            <a:pPr algn="just" eaLnBrk="0" hangingPunct="0">
              <a:lnSpc>
                <a:spcPct val="150000"/>
              </a:lnSpc>
              <a:defRPr/>
            </a:pPr>
            <a:r>
              <a:rPr lang="zh-CN" altLang="en-US" b="1" dirty="0"/>
              <a:t>三宝</a:t>
            </a:r>
            <a:r>
              <a:rPr lang="zh-CN" altLang="en-US" dirty="0"/>
              <a:t> </a:t>
            </a:r>
            <a:r>
              <a:rPr lang="en-US" altLang="zh-CN" dirty="0"/>
              <a:t>Three Treasures / Three Jewels</a:t>
            </a:r>
          </a:p>
          <a:p>
            <a:pPr algn="just" eaLnBrk="0" hangingPunct="0">
              <a:lnSpc>
                <a:spcPct val="150000"/>
              </a:lnSpc>
              <a:defRPr/>
            </a:pPr>
            <a:r>
              <a:rPr lang="zh-CN" altLang="zh-CN" dirty="0"/>
              <a:t>不敢为天下先</a:t>
            </a:r>
            <a:r>
              <a:rPr lang="en-US" altLang="zh-CN" dirty="0"/>
              <a:t> “not daring to act as first under the heavens”</a:t>
            </a:r>
            <a:endParaRPr lang="en-US" altLang="zh-CN" b="1" dirty="0"/>
          </a:p>
          <a:p>
            <a:pPr algn="just" eaLnBrk="0" hangingPunct="0">
              <a:lnSpc>
                <a:spcPct val="150000"/>
              </a:lnSpc>
              <a:defRPr/>
            </a:pPr>
            <a:r>
              <a:rPr lang="zh-CN" altLang="zh-CN" b="1" dirty="0"/>
              <a:t>慈</a:t>
            </a:r>
            <a:r>
              <a:rPr lang="en-US" altLang="zh-CN" dirty="0"/>
              <a:t> "compassion”</a:t>
            </a:r>
            <a:r>
              <a:rPr lang="zh-CN" altLang="en-US" b="1" dirty="0"/>
              <a:t>俭</a:t>
            </a:r>
            <a:r>
              <a:rPr lang="en-US" altLang="zh-CN" dirty="0"/>
              <a:t> "frugality"  </a:t>
            </a:r>
            <a:r>
              <a:rPr lang="zh-CN" altLang="en-US" b="1" dirty="0"/>
              <a:t>让</a:t>
            </a:r>
            <a:r>
              <a:rPr lang="en-US" altLang="zh-CN" dirty="0"/>
              <a:t> "humility"</a:t>
            </a:r>
            <a:endParaRPr lang="zh-CN" altLang="zh-CN" dirty="0"/>
          </a:p>
          <a:p>
            <a:pPr algn="just" eaLnBrk="0" hangingPunct="0">
              <a:defRPr/>
            </a:pPr>
            <a:endParaRPr lang="en-US" altLang="zh-CN" b="1" dirty="0">
              <a:cs typeface="+mn-ea"/>
              <a:sym typeface="+mn-lt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6C9B911C-A186-404A-8004-C81BCBC1B349}"/>
              </a:ext>
            </a:extLst>
          </p:cNvPr>
          <p:cNvSpPr txBox="1"/>
          <p:nvPr/>
        </p:nvSpPr>
        <p:spPr>
          <a:xfrm>
            <a:off x="751458" y="3519787"/>
            <a:ext cx="5102541" cy="1346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dirty="0">
                <a:solidFill>
                  <a:srgbClr val="C00000"/>
                </a:solidFill>
                <a:effectLst/>
                <a:latin typeface="+mn-ea"/>
                <a:cs typeface="Times New Roman" panose="02020603050405020304" pitchFamily="18" charset="0"/>
              </a:rPr>
              <a:t>精</a:t>
            </a:r>
            <a:r>
              <a:rPr lang="en-US" altLang="zh-CN" dirty="0">
                <a:solidFill>
                  <a:srgbClr val="C00000"/>
                </a:solidFill>
                <a:effectLst/>
                <a:latin typeface="+mn-ea"/>
                <a:cs typeface="Times New Roman" panose="02020603050405020304" pitchFamily="18" charset="0"/>
              </a:rPr>
              <a:t> </a:t>
            </a:r>
            <a:r>
              <a:rPr lang="zh-CN" altLang="zh-CN" dirty="0">
                <a:solidFill>
                  <a:srgbClr val="C00000"/>
                </a:solidFill>
                <a:effectLst/>
                <a:latin typeface="+mn-ea"/>
                <a:cs typeface="Times New Roman" panose="02020603050405020304" pitchFamily="18" charset="0"/>
              </a:rPr>
              <a:t>氣</a:t>
            </a:r>
            <a:r>
              <a:rPr lang="en-US" altLang="zh-CN" dirty="0">
                <a:solidFill>
                  <a:srgbClr val="C00000"/>
                </a:solidFill>
                <a:effectLst/>
                <a:latin typeface="+mn-ea"/>
                <a:cs typeface="Times New Roman" panose="02020603050405020304" pitchFamily="18" charset="0"/>
              </a:rPr>
              <a:t> </a:t>
            </a:r>
            <a:r>
              <a:rPr lang="zh-CN" altLang="zh-CN" dirty="0">
                <a:solidFill>
                  <a:srgbClr val="C00000"/>
                </a:solidFill>
                <a:effectLst/>
                <a:latin typeface="+mn-ea"/>
                <a:cs typeface="Times New Roman" panose="02020603050405020304" pitchFamily="18" charset="0"/>
              </a:rPr>
              <a:t>神</a:t>
            </a:r>
            <a:endParaRPr lang="en-US" altLang="zh-CN" dirty="0">
              <a:solidFill>
                <a:srgbClr val="C00000"/>
              </a:solidFill>
              <a:latin typeface="+mn-ea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精</a:t>
            </a:r>
            <a:r>
              <a:rPr lang="en-US" altLang="zh-CN" dirty="0"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 is usually translated as </a:t>
            </a:r>
            <a:r>
              <a:rPr lang="en-US" altLang="zh-CN" b="1" dirty="0"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essence</a:t>
            </a:r>
          </a:p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000000"/>
                </a:solidFill>
                <a:latin typeface="+mn-ea"/>
                <a:cs typeface="Times New Roman" panose="02020603050405020304" pitchFamily="18" charset="0"/>
              </a:rPr>
              <a:t>气</a:t>
            </a:r>
            <a:r>
              <a:rPr lang="en-US" altLang="zh-CN" dirty="0"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 as life force</a:t>
            </a:r>
          </a:p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000000"/>
                </a:solidFill>
                <a:latin typeface="+mn-ea"/>
                <a:cs typeface="Times New Roman" panose="02020603050405020304" pitchFamily="18" charset="0"/>
              </a:rPr>
              <a:t>神</a:t>
            </a:r>
            <a:r>
              <a:rPr lang="en-US" altLang="zh-CN" dirty="0"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 as spirit</a:t>
            </a:r>
            <a:endParaRPr lang="zh-CN" altLang="en-US" sz="1100" dirty="0">
              <a:latin typeface="+mn-ea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9148ED3-F2F6-4F8D-B163-81BACCACCD84}"/>
              </a:ext>
            </a:extLst>
          </p:cNvPr>
          <p:cNvSpPr txBox="1"/>
          <p:nvPr/>
        </p:nvSpPr>
        <p:spPr>
          <a:xfrm>
            <a:off x="751458" y="950259"/>
            <a:ext cx="79079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kern="100" dirty="0">
                <a:solidFill>
                  <a:srgbClr val="C00000"/>
                </a:solidFill>
                <a:effectLst/>
                <a:latin typeface="+mn-ea"/>
                <a:cs typeface="Times New Roman" panose="02020603050405020304" pitchFamily="18" charset="0"/>
              </a:rPr>
              <a:t>无为 </a:t>
            </a:r>
            <a:r>
              <a:rPr lang="en-US" altLang="zh-CN" sz="1200" dirty="0"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(action without intention)</a:t>
            </a:r>
            <a:r>
              <a:rPr lang="zh-CN" altLang="en-US" sz="1200" kern="100" dirty="0">
                <a:effectLst/>
                <a:latin typeface="+mn-ea"/>
                <a:cs typeface="Times New Roman" panose="02020603050405020304" pitchFamily="18" charset="0"/>
              </a:rPr>
              <a:t>  </a:t>
            </a:r>
            <a:r>
              <a:rPr lang="en-US" altLang="zh-CN" kern="100" dirty="0">
                <a:effectLst/>
                <a:latin typeface="+mn-ea"/>
                <a:cs typeface="Times New Roman" panose="02020603050405020304" pitchFamily="18" charset="0"/>
              </a:rPr>
              <a:t>non-action </a:t>
            </a:r>
            <a:endParaRPr lang="en-US" altLang="zh-CN" kern="100" dirty="0">
              <a:solidFill>
                <a:srgbClr val="C00000"/>
              </a:solidFill>
              <a:latin typeface="+mn-ea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zh-CN" altLang="en-US" kern="100" dirty="0">
                <a:solidFill>
                  <a:srgbClr val="C00000"/>
                </a:solidFill>
                <a:latin typeface="+mn-ea"/>
                <a:cs typeface="Times New Roman" panose="02020603050405020304" pitchFamily="18" charset="0"/>
              </a:rPr>
              <a:t>自然</a:t>
            </a:r>
            <a:r>
              <a:rPr lang="zh-CN" altLang="en-US" kern="100" dirty="0">
                <a:latin typeface="+mn-ea"/>
                <a:cs typeface="Times New Roman" panose="02020603050405020304" pitchFamily="18" charset="0"/>
              </a:rPr>
              <a:t>  </a:t>
            </a:r>
            <a:r>
              <a:rPr lang="en-US" altLang="zh-CN" kern="100" dirty="0">
                <a:effectLst/>
                <a:latin typeface="+mn-ea"/>
                <a:cs typeface="Times New Roman" panose="02020603050405020304" pitchFamily="18" charset="0"/>
              </a:rPr>
              <a:t>naturalness   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576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4000">
        <p14:warp dir="in"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4" grpId="0"/>
      <p:bldP spid="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等腰三角形 28"/>
          <p:cNvSpPr/>
          <p:nvPr/>
        </p:nvSpPr>
        <p:spPr>
          <a:xfrm rot="16200000" flipH="1" flipV="1">
            <a:off x="369382" y="341183"/>
            <a:ext cx="228242" cy="114341"/>
          </a:xfrm>
          <a:prstGeom prst="triangle">
            <a:avLst/>
          </a:prstGeom>
          <a:solidFill>
            <a:srgbClr val="834039"/>
          </a:solidFill>
          <a:ln w="285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834039"/>
              </a:solidFill>
              <a:cs typeface="+mn-ea"/>
              <a:sym typeface="+mn-lt"/>
            </a:endParaRPr>
          </a:p>
        </p:txBody>
      </p:sp>
      <p:sp>
        <p:nvSpPr>
          <p:cNvPr id="7" name="Text Box 32"/>
          <p:cNvSpPr txBox="1">
            <a:spLocks noChangeArrowheads="1"/>
          </p:cNvSpPr>
          <p:nvPr/>
        </p:nvSpPr>
        <p:spPr bwMode="auto">
          <a:xfrm>
            <a:off x="3122428" y="1211580"/>
            <a:ext cx="4965038" cy="1575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dirty="0"/>
              <a:t>The famous opening lines of the </a:t>
            </a:r>
            <a:r>
              <a:rPr lang="en-US" altLang="zh-CN" b="1" i="1" dirty="0"/>
              <a:t>Tao </a:t>
            </a:r>
            <a:r>
              <a:rPr lang="en-US" altLang="zh-CN" b="1" i="1" dirty="0" err="1"/>
              <a:t>Te</a:t>
            </a:r>
            <a:r>
              <a:rPr lang="en-US" altLang="zh-CN" b="1" i="1" dirty="0"/>
              <a:t> Ching</a:t>
            </a:r>
            <a:r>
              <a:rPr lang="en-US" altLang="zh-CN" b="1" dirty="0"/>
              <a:t> </a:t>
            </a:r>
            <a:endParaRPr lang="zh-CN" altLang="zh-CN" b="1" dirty="0"/>
          </a:p>
          <a:p>
            <a:pPr>
              <a:lnSpc>
                <a:spcPct val="150000"/>
              </a:lnSpc>
            </a:pPr>
            <a:r>
              <a:rPr lang="zh-CN" altLang="zh-CN" b="1" dirty="0"/>
              <a:t>道可道非常道 </a:t>
            </a:r>
          </a:p>
          <a:p>
            <a:pPr>
              <a:lnSpc>
                <a:spcPct val="150000"/>
              </a:lnSpc>
            </a:pPr>
            <a:r>
              <a:rPr lang="en-US" altLang="zh-CN" b="1" dirty="0"/>
              <a:t>"The Tao that can be told is not the eternal Tao"</a:t>
            </a:r>
            <a:br>
              <a:rPr lang="en-US" altLang="zh-CN" b="1" dirty="0"/>
            </a:br>
            <a:r>
              <a:rPr lang="zh-CN" altLang="zh-CN" b="1" dirty="0"/>
              <a:t>名可名非常名 </a:t>
            </a:r>
          </a:p>
          <a:p>
            <a:pPr>
              <a:lnSpc>
                <a:spcPct val="150000"/>
              </a:lnSpc>
            </a:pPr>
            <a:r>
              <a:rPr lang="en-US" altLang="zh-CN" b="1" dirty="0"/>
              <a:t>"The name that can be named is not the eternal name."</a:t>
            </a:r>
            <a:endParaRPr lang="zh-CN" altLang="zh-CN" b="1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4B13B0CC-8CEE-41C7-BBAA-2F6CC7AE20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3665" y="3018691"/>
            <a:ext cx="8620491" cy="1889924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77917AEF-70F5-40FB-B28C-57D6267BAF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993" y="398353"/>
            <a:ext cx="2277824" cy="3297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331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4000">
        <p14:warp dir="in"/>
      </p:transition>
    </mc:Choice>
    <mc:Fallback xmlns="">
      <p:transition spd="slow" advClick="0" advTm="4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531831" y="2571750"/>
            <a:ext cx="463804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CN" sz="5400" dirty="0">
                <a:latin typeface="Monotype Corsiva" panose="03010101010201010101" pitchFamily="66" charset="0"/>
                <a:cs typeface="+mn-ea"/>
                <a:sym typeface="+mn-lt"/>
              </a:rPr>
              <a:t>Thank you</a:t>
            </a:r>
            <a:endParaRPr lang="zh-CN" altLang="en-US" sz="5400" dirty="0">
              <a:latin typeface="Monotype Corsiva" panose="03010101010201010101" pitchFamily="66" charset="0"/>
              <a:cs typeface="+mn-ea"/>
              <a:sym typeface="+mn-lt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39084" y="2873616"/>
            <a:ext cx="1463043" cy="914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149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4000">
        <p14:warp dir="in"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50"/>
                            </p:stCondLst>
                            <p:childTnLst>
                              <p:par>
                                <p:cTn id="1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第一PPT，www.1ppt.com">
  <a:themeElements>
    <a:clrScheme name="自定义 2788">
      <a:dk1>
        <a:srgbClr val="333333"/>
      </a:dk1>
      <a:lt1>
        <a:sysClr val="window" lastClr="FFFFFF"/>
      </a:lt1>
      <a:dk2>
        <a:srgbClr val="1D53A5"/>
      </a:dk2>
      <a:lt2>
        <a:srgbClr val="2160BD"/>
      </a:lt2>
      <a:accent1>
        <a:srgbClr val="5B9BD5"/>
      </a:accent1>
      <a:accent2>
        <a:srgbClr val="ED7D31"/>
      </a:accent2>
      <a:accent3>
        <a:srgbClr val="333333"/>
      </a:accent3>
      <a:accent4>
        <a:srgbClr val="FFC000"/>
      </a:accent4>
      <a:accent5>
        <a:srgbClr val="333333"/>
      </a:accent5>
      <a:accent6>
        <a:srgbClr val="70AD47"/>
      </a:accent6>
      <a:hlink>
        <a:srgbClr val="0563C1"/>
      </a:hlink>
      <a:folHlink>
        <a:srgbClr val="954F72"/>
      </a:folHlink>
    </a:clrScheme>
    <a:fontScheme name="btjdw0bk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chemeClr val="bg1"/>
            </a:gs>
            <a:gs pos="100000">
              <a:srgbClr val="DDDEDD"/>
            </a:gs>
          </a:gsLst>
          <a:lin ang="6000000" scaled="0"/>
          <a:tileRect/>
        </a:gradFill>
        <a:ln w="28575">
          <a:solidFill>
            <a:schemeClr val="bg1"/>
          </a:solidFill>
        </a:ln>
        <a:effectLst>
          <a:outerShdw blurRad="279400" dist="254000" dir="8100000" algn="tr" rotWithShape="0">
            <a:prstClr val="black">
              <a:alpha val="40000"/>
            </a:prstClr>
          </a:outerShdw>
        </a:effec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2902</TotalTime>
  <Words>426</Words>
  <Application>Microsoft Office PowerPoint</Application>
  <PresentationFormat>全屏显示(16:9)</PresentationFormat>
  <Paragraphs>81</Paragraphs>
  <Slides>9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华文中宋</vt:lpstr>
      <vt:lpstr>微软雅黑</vt:lpstr>
      <vt:lpstr>Arial</vt:lpstr>
      <vt:lpstr>Calibri</vt:lpstr>
      <vt:lpstr>Century</vt:lpstr>
      <vt:lpstr>Monotype Corsiva</vt:lpstr>
      <vt:lpstr>Wingdings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>第一PPT，www.1ppt.com</Manager>
  <Company>第一PPT，www.1ppt.com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墨迹</dc:title>
  <dc:creator>第一PPT</dc:creator>
  <cp:keywords>www.1ppt.com</cp:keywords>
  <dc:description>www.1ppt.com</dc:description>
  <cp:lastModifiedBy>桂 一枝</cp:lastModifiedBy>
  <cp:revision>69</cp:revision>
  <dcterms:created xsi:type="dcterms:W3CDTF">2014-07-15T12:53:52Z</dcterms:created>
  <dcterms:modified xsi:type="dcterms:W3CDTF">2020-12-11T07:24:37Z</dcterms:modified>
</cp:coreProperties>
</file>