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8" r:id="rId3"/>
  </p:sldMasterIdLst>
  <p:notesMasterIdLst>
    <p:notesMasterId r:id="rId5"/>
  </p:notesMasterIdLst>
  <p:handoutMasterIdLst>
    <p:handoutMasterId r:id="rId19"/>
  </p:handoutMasterIdLst>
  <p:sldIdLst>
    <p:sldId id="4753" r:id="rId4"/>
    <p:sldId id="4798" r:id="rId6"/>
    <p:sldId id="4799" r:id="rId7"/>
    <p:sldId id="4754" r:id="rId8"/>
    <p:sldId id="4764" r:id="rId9"/>
    <p:sldId id="4786" r:id="rId10"/>
    <p:sldId id="4765" r:id="rId11"/>
    <p:sldId id="4476" r:id="rId12"/>
    <p:sldId id="4788" r:id="rId13"/>
    <p:sldId id="4789" r:id="rId14"/>
    <p:sldId id="4790" r:id="rId15"/>
    <p:sldId id="4665" r:id="rId16"/>
    <p:sldId id="4795" r:id="rId17"/>
    <p:sldId id="4762" r:id="rId18"/>
  </p:sldIdLst>
  <p:sldSz cx="12858750" cy="7232650"/>
  <p:notesSz cx="6858000" cy="9144000"/>
  <p:custDataLst>
    <p:tags r:id="rId2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3932" userDrawn="1">
          <p15:clr>
            <a:srgbClr val="A4A3A4"/>
          </p15:clr>
        </p15:guide>
        <p15:guide id="3" pos="557" userDrawn="1">
          <p15:clr>
            <a:srgbClr val="A4A3A4"/>
          </p15:clr>
        </p15:guide>
        <p15:guide id="4" orient="horz" pos="4176" userDrawn="1">
          <p15:clr>
            <a:srgbClr val="A4A3A4"/>
          </p15:clr>
        </p15:guide>
        <p15:guide id="5" pos="7504" userDrawn="1">
          <p15:clr>
            <a:srgbClr val="A4A3A4"/>
          </p15:clr>
        </p15:guide>
        <p15:guide id="6" pos="6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BAAE"/>
    <a:srgbClr val="A79FAA"/>
    <a:srgbClr val="ECEAED"/>
    <a:srgbClr val="FBDBC6"/>
    <a:srgbClr val="CECED0"/>
    <a:srgbClr val="ABCAC5"/>
    <a:srgbClr val="FAECDF"/>
    <a:srgbClr val="F9EDDF"/>
    <a:srgbClr val="677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2" autoAdjust="0"/>
    <p:restoredTop sz="96314" autoAdjust="0"/>
  </p:normalViewPr>
  <p:slideViewPr>
    <p:cSldViewPr showGuides="1">
      <p:cViewPr varScale="1">
        <p:scale>
          <a:sx n="56" d="100"/>
          <a:sy n="56" d="100"/>
        </p:scale>
        <p:origin x="912" y="44"/>
      </p:cViewPr>
      <p:guideLst>
        <p:guide orient="horz" pos="328"/>
        <p:guide pos="3932"/>
        <p:guide pos="557"/>
        <p:guide orient="horz" pos="4176"/>
        <p:guide pos="7504"/>
        <p:guide pos="6907"/>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16.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lIns="114803" tIns="57401" rIns="114803" bIns="5740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42938" y="1687619"/>
            <a:ext cx="11572875" cy="4773215"/>
          </a:xfrm>
          <a:prstGeom prst="rect">
            <a:avLst/>
          </a:prstGeom>
        </p:spPr>
        <p:txBody>
          <a:bodyPr vert="eaVert" lIns="114803" tIns="57401" rIns="114803" bIns="5740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80" fontAlgn="auto">
              <a:spcBef>
                <a:spcPts val="0"/>
              </a:spcBef>
              <a:spcAft>
                <a:spcPts val="0"/>
              </a:spcAft>
            </a:pPr>
            <a:fld id="{2E3AAC11-D570-4EA9-AFC0-30FB72BA45EB}" type="datetimeFigureOut">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80" fontAlgn="auto">
              <a:spcBef>
                <a:spcPts val="0"/>
              </a:spcBef>
              <a:spcAft>
                <a:spcPts val="0"/>
              </a:spcAft>
            </a:pPr>
            <a:endParaRPr lang="zh-CN" altLang="en-US" sz="23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80" fontAlgn="auto">
              <a:spcBef>
                <a:spcPts val="0"/>
              </a:spcBef>
              <a:spcAft>
                <a:spcPts val="0"/>
              </a:spcAft>
            </a:pPr>
            <a:fld id="{55ECCFAA-F4FB-487C-9F1E-C8836D0C3DC9}" type="slidenum">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lIns="114803" tIns="57401" rIns="114803" bIns="5740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42937" y="289642"/>
            <a:ext cx="8465344" cy="6171192"/>
          </a:xfrm>
          <a:prstGeom prst="rect">
            <a:avLst/>
          </a:prstGeom>
        </p:spPr>
        <p:txBody>
          <a:bodyPr vert="eaVert" lIns="114803" tIns="57401" rIns="114803" bIns="5740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80" fontAlgn="auto">
              <a:spcBef>
                <a:spcPts val="0"/>
              </a:spcBef>
              <a:spcAft>
                <a:spcPts val="0"/>
              </a:spcAft>
            </a:pPr>
            <a:fld id="{2E3AAC11-D570-4EA9-AFC0-30FB72BA45EB}" type="datetimeFigureOut">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80" fontAlgn="auto">
              <a:spcBef>
                <a:spcPts val="0"/>
              </a:spcBef>
              <a:spcAft>
                <a:spcPts val="0"/>
              </a:spcAft>
            </a:pPr>
            <a:endParaRPr lang="zh-CN" altLang="en-US" sz="23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80" fontAlgn="auto">
              <a:spcBef>
                <a:spcPts val="0"/>
              </a:spcBef>
              <a:spcAft>
                <a:spcPts val="0"/>
              </a:spcAft>
            </a:pPr>
            <a:fld id="{55ECCFAA-F4FB-487C-9F1E-C8836D0C3DC9}" type="slidenum">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endParaRPr lang="en-US" dirty="0"/>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
        <p:nvSpPr>
          <p:cNvPr id="7" name="TextBox 6"/>
          <p:cNvSpPr txBox="1"/>
          <p:nvPr userDrawn="1"/>
        </p:nvSpPr>
        <p:spPr>
          <a:xfrm>
            <a:off x="1172791" y="7114220"/>
            <a:ext cx="1800200" cy="118430"/>
          </a:xfrm>
          <a:prstGeom prst="rect">
            <a:avLst/>
          </a:prstGeom>
          <a:noFill/>
        </p:spPr>
        <p:txBody>
          <a:bodyPr wrap="square" rtlCol="0">
            <a:spAutoFit/>
          </a:bodyPr>
          <a:lstStyle/>
          <a:p>
            <a:pPr fontAlgn="auto">
              <a:lnSpc>
                <a:spcPct val="200000"/>
              </a:lnSpc>
              <a:spcBef>
                <a:spcPts val="0"/>
              </a:spcBef>
              <a:spcAft>
                <a:spcPts val="0"/>
              </a:spcAft>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1148080" rtl="0" eaLnBrk="1" latinLnBrk="0" hangingPunct="1">
        <a:spcBef>
          <a:spcPct val="0"/>
        </a:spcBef>
        <a:buNone/>
        <a:defRPr sz="5500" kern="1200">
          <a:solidFill>
            <a:schemeClr val="tx1"/>
          </a:solidFill>
          <a:latin typeface="+mj-lt"/>
          <a:ea typeface="+mj-ea"/>
          <a:cs typeface="+mj-cs"/>
        </a:defRPr>
      </a:lvl1pPr>
    </p:titleStyle>
    <p:bodyStyle>
      <a:lvl1pPr marL="430530" indent="-430530" algn="l" defTabSz="114808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815" indent="-358775" algn="l" defTabSz="114808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5100" indent="-287020" algn="l" defTabSz="114808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914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318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722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126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530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934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48080" rtl="0" eaLnBrk="1" latinLnBrk="0" hangingPunct="1">
        <a:defRPr sz="2300" kern="1200">
          <a:solidFill>
            <a:schemeClr val="tx1"/>
          </a:solidFill>
          <a:latin typeface="+mn-lt"/>
          <a:ea typeface="+mn-ea"/>
          <a:cs typeface="+mn-cs"/>
        </a:defRPr>
      </a:lvl1pPr>
      <a:lvl2pPr marL="574040" algn="l" defTabSz="1148080" rtl="0" eaLnBrk="1" latinLnBrk="0" hangingPunct="1">
        <a:defRPr sz="2300" kern="1200">
          <a:solidFill>
            <a:schemeClr val="tx1"/>
          </a:solidFill>
          <a:latin typeface="+mn-lt"/>
          <a:ea typeface="+mn-ea"/>
          <a:cs typeface="+mn-cs"/>
        </a:defRPr>
      </a:lvl2pPr>
      <a:lvl3pPr marL="1148080" algn="l" defTabSz="1148080" rtl="0" eaLnBrk="1" latinLnBrk="0" hangingPunct="1">
        <a:defRPr sz="2300" kern="1200">
          <a:solidFill>
            <a:schemeClr val="tx1"/>
          </a:solidFill>
          <a:latin typeface="+mn-lt"/>
          <a:ea typeface="+mn-ea"/>
          <a:cs typeface="+mn-cs"/>
        </a:defRPr>
      </a:lvl3pPr>
      <a:lvl4pPr marL="1722120" algn="l" defTabSz="1148080" rtl="0" eaLnBrk="1" latinLnBrk="0" hangingPunct="1">
        <a:defRPr sz="2300" kern="1200">
          <a:solidFill>
            <a:schemeClr val="tx1"/>
          </a:solidFill>
          <a:latin typeface="+mn-lt"/>
          <a:ea typeface="+mn-ea"/>
          <a:cs typeface="+mn-cs"/>
        </a:defRPr>
      </a:lvl4pPr>
      <a:lvl5pPr marL="2296160" algn="l" defTabSz="1148080" rtl="0" eaLnBrk="1" latinLnBrk="0" hangingPunct="1">
        <a:defRPr sz="2300" kern="1200">
          <a:solidFill>
            <a:schemeClr val="tx1"/>
          </a:solidFill>
          <a:latin typeface="+mn-lt"/>
          <a:ea typeface="+mn-ea"/>
          <a:cs typeface="+mn-cs"/>
        </a:defRPr>
      </a:lvl5pPr>
      <a:lvl6pPr marL="2870200" algn="l" defTabSz="1148080" rtl="0" eaLnBrk="1" latinLnBrk="0" hangingPunct="1">
        <a:defRPr sz="2300" kern="1200">
          <a:solidFill>
            <a:schemeClr val="tx1"/>
          </a:solidFill>
          <a:latin typeface="+mn-lt"/>
          <a:ea typeface="+mn-ea"/>
          <a:cs typeface="+mn-cs"/>
        </a:defRPr>
      </a:lvl6pPr>
      <a:lvl7pPr marL="3444240" algn="l" defTabSz="1148080" rtl="0" eaLnBrk="1" latinLnBrk="0" hangingPunct="1">
        <a:defRPr sz="2300" kern="1200">
          <a:solidFill>
            <a:schemeClr val="tx1"/>
          </a:solidFill>
          <a:latin typeface="+mn-lt"/>
          <a:ea typeface="+mn-ea"/>
          <a:cs typeface="+mn-cs"/>
        </a:defRPr>
      </a:lvl7pPr>
      <a:lvl8pPr marL="4018280" algn="l" defTabSz="1148080" rtl="0" eaLnBrk="1" latinLnBrk="0" hangingPunct="1">
        <a:defRPr sz="2300" kern="1200">
          <a:solidFill>
            <a:schemeClr val="tx1"/>
          </a:solidFill>
          <a:latin typeface="+mn-lt"/>
          <a:ea typeface="+mn-ea"/>
          <a:cs typeface="+mn-cs"/>
        </a:defRPr>
      </a:lvl8pPr>
      <a:lvl9pPr marL="4592320" algn="l" defTabSz="114808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14.xml"/><Relationship Id="rId2" Type="http://schemas.openxmlformats.org/officeDocument/2006/relationships/image" Target="../media/image3.png"/><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截图 2022-12-11 121809"/>
          <p:cNvPicPr>
            <a:picLocks noChangeAspect="1"/>
          </p:cNvPicPr>
          <p:nvPr/>
        </p:nvPicPr>
        <p:blipFill>
          <a:blip r:embed="rId1">
            <a:lum contrast="12000"/>
          </a:blip>
          <a:stretch>
            <a:fillRect/>
          </a:stretch>
        </p:blipFill>
        <p:spPr>
          <a:xfrm>
            <a:off x="1460500" y="2248535"/>
            <a:ext cx="1791970" cy="1691640"/>
          </a:xfrm>
          <a:prstGeom prst="rect">
            <a:avLst/>
          </a:prstGeom>
        </p:spPr>
      </p:pic>
      <p:sp>
        <p:nvSpPr>
          <p:cNvPr id="2" name="矩形 259"/>
          <p:cNvSpPr>
            <a:spLocks noChangeArrowheads="1"/>
          </p:cNvSpPr>
          <p:nvPr/>
        </p:nvSpPr>
        <p:spPr bwMode="auto">
          <a:xfrm>
            <a:off x="3773269" y="3884612"/>
            <a:ext cx="53122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lumMod val="85000"/>
                  </a:schemeClr>
                </a:solidFill>
                <a:latin typeface="+mn-lt"/>
                <a:ea typeface="+mn-ea"/>
                <a:cs typeface="+mn-ea"/>
                <a:sym typeface="+mn-lt"/>
              </a:rPr>
              <a:t>Chen </a:t>
            </a:r>
            <a:r>
              <a:rPr lang="en-US" altLang="zh-CN" sz="2400" dirty="0" err="1">
                <a:solidFill>
                  <a:schemeClr val="bg1">
                    <a:lumMod val="85000"/>
                  </a:schemeClr>
                </a:solidFill>
                <a:latin typeface="+mn-lt"/>
                <a:ea typeface="+mn-ea"/>
                <a:cs typeface="+mn-ea"/>
                <a:sym typeface="+mn-lt"/>
              </a:rPr>
              <a:t>Siyang</a:t>
            </a:r>
            <a:r>
              <a:rPr lang="zh-CN" altLang="en-US" sz="2400" dirty="0">
                <a:solidFill>
                  <a:schemeClr val="bg1">
                    <a:lumMod val="85000"/>
                  </a:schemeClr>
                </a:solidFill>
                <a:latin typeface="+mn-lt"/>
                <a:ea typeface="+mn-ea"/>
                <a:cs typeface="+mn-ea"/>
                <a:sym typeface="+mn-lt"/>
              </a:rPr>
              <a:t>、</a:t>
            </a:r>
            <a:r>
              <a:rPr lang="en-US" altLang="zh-CN" sz="2400" dirty="0" err="1">
                <a:solidFill>
                  <a:schemeClr val="bg1">
                    <a:lumMod val="85000"/>
                  </a:schemeClr>
                </a:solidFill>
                <a:latin typeface="+mn-lt"/>
                <a:ea typeface="+mn-ea"/>
                <a:cs typeface="+mn-ea"/>
                <a:sym typeface="+mn-lt"/>
              </a:rPr>
              <a:t>Xie</a:t>
            </a:r>
            <a:r>
              <a:rPr lang="en-US" altLang="zh-CN" sz="2400" dirty="0">
                <a:solidFill>
                  <a:schemeClr val="bg1">
                    <a:lumMod val="85000"/>
                  </a:schemeClr>
                </a:solidFill>
                <a:latin typeface="+mn-lt"/>
                <a:ea typeface="+mn-ea"/>
                <a:cs typeface="+mn-ea"/>
                <a:sym typeface="+mn-lt"/>
              </a:rPr>
              <a:t> </a:t>
            </a:r>
            <a:r>
              <a:rPr lang="en-US" altLang="zh-CN" sz="2400" dirty="0" err="1">
                <a:solidFill>
                  <a:schemeClr val="bg1">
                    <a:lumMod val="85000"/>
                  </a:schemeClr>
                </a:solidFill>
                <a:latin typeface="+mn-lt"/>
                <a:ea typeface="+mn-ea"/>
                <a:cs typeface="+mn-ea"/>
                <a:sym typeface="+mn-lt"/>
              </a:rPr>
              <a:t>Zijia</a:t>
            </a:r>
            <a:endParaRPr lang="en-US" altLang="zh-CN" sz="2400" dirty="0">
              <a:solidFill>
                <a:schemeClr val="bg1">
                  <a:lumMod val="85000"/>
                </a:schemeClr>
              </a:solidFill>
              <a:latin typeface="+mn-lt"/>
              <a:ea typeface="+mn-ea"/>
              <a:cs typeface="+mn-ea"/>
              <a:sym typeface="+mn-lt"/>
            </a:endParaRPr>
          </a:p>
        </p:txBody>
      </p:sp>
      <p:sp>
        <p:nvSpPr>
          <p:cNvPr id="3" name="矩形 259"/>
          <p:cNvSpPr>
            <a:spLocks noChangeArrowheads="1"/>
          </p:cNvSpPr>
          <p:nvPr/>
        </p:nvSpPr>
        <p:spPr bwMode="auto">
          <a:xfrm>
            <a:off x="2357153" y="2750636"/>
            <a:ext cx="814444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400" dirty="0">
                <a:solidFill>
                  <a:srgbClr val="A79FAA"/>
                </a:solidFill>
                <a:latin typeface="+mn-lt"/>
                <a:ea typeface="+mn-ea"/>
                <a:cs typeface="+mn-ea"/>
                <a:sym typeface="+mn-lt"/>
              </a:rPr>
              <a:t>Chinese Baijiu Culture</a:t>
            </a:r>
            <a:endParaRPr lang="en-US" altLang="zh-CN" sz="5400" dirty="0">
              <a:solidFill>
                <a:srgbClr val="A79FAA"/>
              </a:solidFill>
              <a:latin typeface="+mn-lt"/>
              <a:ea typeface="+mn-ea"/>
              <a:cs typeface="+mn-ea"/>
              <a:sym typeface="+mn-lt"/>
            </a:endParaRPr>
          </a:p>
        </p:txBody>
      </p:sp>
      <p:sp>
        <p:nvSpPr>
          <p:cNvPr id="4" name="矩形 259"/>
          <p:cNvSpPr>
            <a:spLocks noChangeArrowheads="1"/>
          </p:cNvSpPr>
          <p:nvPr/>
        </p:nvSpPr>
        <p:spPr bwMode="auto">
          <a:xfrm>
            <a:off x="4341282" y="4358444"/>
            <a:ext cx="4176186" cy="471565"/>
          </a:xfrm>
          <a:prstGeom prst="rect">
            <a:avLst/>
          </a:prstGeom>
          <a:noFill/>
          <a:ln>
            <a:noFill/>
          </a:ln>
          <a:effectLst/>
        </p:spPr>
        <p:txBody>
          <a:bodyPr wrap="square" lIns="0" tIns="50622" rIns="0" bIns="50622"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lumMod val="85000"/>
                  </a:schemeClr>
                </a:solidFill>
                <a:latin typeface="+mn-lt"/>
                <a:ea typeface="+mn-ea"/>
                <a:cs typeface="+mn-ea"/>
                <a:sym typeface="+mn-lt"/>
              </a:rPr>
              <a:t>English translation</a:t>
            </a:r>
            <a:endParaRPr sz="2400" dirty="0">
              <a:solidFill>
                <a:schemeClr val="bg1">
                  <a:lumMod val="85000"/>
                </a:schemeClr>
              </a:solidFill>
              <a:latin typeface="+mn-lt"/>
              <a:ea typeface="+mn-ea"/>
              <a:cs typeface="+mn-ea"/>
              <a:sym typeface="+mn-lt"/>
            </a:endParaRPr>
          </a:p>
        </p:txBody>
      </p:sp>
      <p:sp>
        <p:nvSpPr>
          <p:cNvPr id="52" name="任意多边形: 形状 51"/>
          <p:cNvSpPr/>
          <p:nvPr/>
        </p:nvSpPr>
        <p:spPr>
          <a:xfrm rot="10800000">
            <a:off x="0" y="-13522"/>
            <a:ext cx="5514330" cy="2057171"/>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形状 53"/>
          <p:cNvSpPr/>
          <p:nvPr/>
        </p:nvSpPr>
        <p:spPr>
          <a:xfrm rot="10800000">
            <a:off x="3117007" y="-5171"/>
            <a:ext cx="4245681" cy="131206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rot="10800000" flipV="1">
            <a:off x="4917207" y="5128495"/>
            <a:ext cx="5614682" cy="209460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rot="10800000" flipV="1">
            <a:off x="8607487" y="5819074"/>
            <a:ext cx="4251263" cy="140402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5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par>
                          <p:cTn id="25" fill="hold">
                            <p:stCondLst>
                              <p:cond delay="150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2"/>
                                        </p:tgtEl>
                                      </p:cBhvr>
                                    </p:animEffect>
                                    <p:animScale>
                                      <p:cBhvr>
                                        <p:cTn id="28" dur="250" autoRev="1" fill="hold"/>
                                        <p:tgtEl>
                                          <p:spTgt spid="2"/>
                                        </p:tgtEl>
                                      </p:cBhvr>
                                      <p:by x="105000" y="105000"/>
                                    </p:animScale>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816610" y="893445"/>
            <a:ext cx="489585" cy="6182995"/>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grpSp>
        <p:nvGrpSpPr>
          <p:cNvPr id="34" name="Group 33"/>
          <p:cNvGrpSpPr/>
          <p:nvPr/>
        </p:nvGrpSpPr>
        <p:grpSpPr>
          <a:xfrm>
            <a:off x="816610" y="1100455"/>
            <a:ext cx="5147945" cy="591185"/>
            <a:chOff x="5128064" y="2256183"/>
            <a:chExt cx="3613293" cy="515155"/>
          </a:xfrm>
          <a:solidFill>
            <a:srgbClr val="FBDBC6"/>
          </a:solidFill>
        </p:grpSpPr>
        <p:sp>
          <p:nvSpPr>
            <p:cNvPr id="4" name="Pentagon 3"/>
            <p:cNvSpPr/>
            <p:nvPr/>
          </p:nvSpPr>
          <p:spPr>
            <a:xfrm>
              <a:off x="5468274" y="225618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400" dirty="0">
                  <a:solidFill>
                    <a:schemeClr val="bg1">
                      <a:lumMod val="65000"/>
                    </a:schemeClr>
                  </a:solidFill>
                  <a:cs typeface="+mn-ea"/>
                  <a:sym typeface="+mn-lt"/>
                </a:rPr>
                <a:t>1. How to pour Baijiu?</a:t>
              </a:r>
              <a:endParaRPr lang="en-US" sz="2400" dirty="0">
                <a:solidFill>
                  <a:schemeClr val="bg1">
                    <a:lumMod val="65000"/>
                  </a:schemeClr>
                </a:solidFill>
                <a:cs typeface="+mn-ea"/>
                <a:sym typeface="+mn-lt"/>
              </a:endParaRPr>
            </a:p>
          </p:txBody>
        </p:sp>
        <p:sp>
          <p:nvSpPr>
            <p:cNvPr id="9" name="Rectangle 8"/>
            <p:cNvSpPr/>
            <p:nvPr/>
          </p:nvSpPr>
          <p:spPr>
            <a:xfrm>
              <a:off x="5128064" y="2256183"/>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35" name="Group 34"/>
          <p:cNvGrpSpPr/>
          <p:nvPr/>
        </p:nvGrpSpPr>
        <p:grpSpPr>
          <a:xfrm>
            <a:off x="816610" y="3900805"/>
            <a:ext cx="5614670" cy="601345"/>
            <a:chOff x="5128064" y="3336447"/>
            <a:chExt cx="5408776" cy="523867"/>
          </a:xfrm>
          <a:solidFill>
            <a:srgbClr val="CECED0"/>
          </a:solidFill>
        </p:grpSpPr>
        <p:sp>
          <p:nvSpPr>
            <p:cNvPr id="6" name="Pentagon 5"/>
            <p:cNvSpPr/>
            <p:nvPr/>
          </p:nvSpPr>
          <p:spPr>
            <a:xfrm>
              <a:off x="5587476" y="3336447"/>
              <a:ext cx="4949364" cy="51515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400" dirty="0">
                  <a:solidFill>
                    <a:schemeClr val="bg1">
                      <a:lumMod val="65000"/>
                    </a:schemeClr>
                  </a:solidFill>
                  <a:cs typeface="+mn-ea"/>
                  <a:sym typeface="+mn-lt"/>
                </a:rPr>
                <a:t>2. When do you propose a toast?</a:t>
              </a:r>
              <a:endParaRPr lang="en-US" sz="2400" dirty="0">
                <a:solidFill>
                  <a:schemeClr val="bg1">
                    <a:lumMod val="65000"/>
                  </a:schemeClr>
                </a:solidFill>
                <a:cs typeface="+mn-ea"/>
                <a:sym typeface="+mn-lt"/>
              </a:endParaRPr>
            </a:p>
          </p:txBody>
        </p:sp>
        <p:sp>
          <p:nvSpPr>
            <p:cNvPr id="10" name="Rectangle 9"/>
            <p:cNvSpPr/>
            <p:nvPr/>
          </p:nvSpPr>
          <p:spPr>
            <a:xfrm>
              <a:off x="5128064" y="3345159"/>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38" name="Group 37" descr="7b0a202020202262756c6c6574223a20227b5c2263617465676f727949645c223a31303032352c5c2274656d706c61746549645c223a32303233303834307d220a7d0a"/>
          <p:cNvGrpSpPr/>
          <p:nvPr/>
        </p:nvGrpSpPr>
        <p:grpSpPr>
          <a:xfrm>
            <a:off x="814705" y="1961515"/>
            <a:ext cx="11108690" cy="1488440"/>
            <a:chOff x="-1563891" y="1027215"/>
            <a:chExt cx="3644747" cy="2945141"/>
          </a:xfrm>
          <a:solidFill>
            <a:srgbClr val="FAECDF"/>
          </a:solidFill>
        </p:grpSpPr>
        <p:sp>
          <p:nvSpPr>
            <p:cNvPr id="28" name="Rectangle 27"/>
            <p:cNvSpPr/>
            <p:nvPr/>
          </p:nvSpPr>
          <p:spPr>
            <a:xfrm>
              <a:off x="-1563891" y="1027215"/>
              <a:ext cx="3644747" cy="2945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cs typeface="+mn-ea"/>
                <a:sym typeface="+mn-lt"/>
              </a:endParaRPr>
            </a:p>
          </p:txBody>
        </p:sp>
        <p:sp>
          <p:nvSpPr>
            <p:cNvPr id="30" name="Rectangle 29"/>
            <p:cNvSpPr/>
            <p:nvPr/>
          </p:nvSpPr>
          <p:spPr>
            <a:xfrm>
              <a:off x="-1492638" y="1107620"/>
              <a:ext cx="3522033" cy="2659835"/>
            </a:xfrm>
            <a:prstGeom prst="rect">
              <a:avLst/>
            </a:prstGeom>
            <a:grpFill/>
          </p:spPr>
          <p:txBody>
            <a:bodyPr wrap="square">
              <a:noAutofit/>
            </a:bodyPr>
            <a:lstStyle/>
            <a:p>
              <a:pPr algn="just">
                <a:lnSpc>
                  <a:spcPct val="120000"/>
                </a:lnSpc>
                <a:buBlip>
                  <a:blip r:embed="rId1"/>
                </a:buBlip>
              </a:pPr>
              <a:r>
                <a:rPr lang="en-US" sz="2000" dirty="0">
                  <a:solidFill>
                    <a:schemeClr val="bg1">
                      <a:lumMod val="65000"/>
                    </a:schemeClr>
                  </a:solidFill>
                  <a:latin typeface="+mn-lt"/>
                  <a:ea typeface="+mn-ea"/>
                  <a:cs typeface="+mn-ea"/>
                  <a:sym typeface="+mn-lt"/>
                </a:rPr>
                <a:t> </a:t>
              </a:r>
              <a:r>
                <a:rPr sz="2000" dirty="0">
                  <a:solidFill>
                    <a:schemeClr val="bg1">
                      <a:lumMod val="65000"/>
                    </a:schemeClr>
                  </a:solidFill>
                  <a:latin typeface="+mn-lt"/>
                  <a:ea typeface="+mn-ea"/>
                  <a:cs typeface="+mn-ea"/>
                  <a:sym typeface="+mn-lt"/>
                </a:rPr>
                <a:t>If  you  are  drink</a:t>
              </a:r>
              <a:r>
                <a:rPr lang="en-US" sz="2000" dirty="0">
                  <a:solidFill>
                    <a:schemeClr val="bg1">
                      <a:lumMod val="65000"/>
                    </a:schemeClr>
                  </a:solidFill>
                  <a:latin typeface="+mn-lt"/>
                  <a:ea typeface="+mn-ea"/>
                  <a:cs typeface="+mn-ea"/>
                  <a:sym typeface="+mn-lt"/>
                </a:rPr>
                <a:t>ing</a:t>
              </a:r>
              <a:r>
                <a:rPr sz="2000" dirty="0">
                  <a:solidFill>
                    <a:schemeClr val="bg1">
                      <a:lumMod val="65000"/>
                    </a:schemeClr>
                  </a:solidFill>
                  <a:latin typeface="+mn-lt"/>
                  <a:ea typeface="+mn-ea"/>
                  <a:cs typeface="+mn-ea"/>
                  <a:sym typeface="+mn-lt"/>
                </a:rPr>
                <a:t>  Baijiu,  </a:t>
              </a:r>
              <a:r>
                <a:rPr sz="2000" b="1" dirty="0">
                  <a:solidFill>
                    <a:schemeClr val="bg1">
                      <a:lumMod val="65000"/>
                    </a:schemeClr>
                  </a:solidFill>
                  <a:latin typeface="+mn-lt"/>
                  <a:ea typeface="+mn-ea"/>
                  <a:cs typeface="+mn-ea"/>
                  <a:sym typeface="+mn-lt"/>
                </a:rPr>
                <a:t>fill  the Baijiu glass and drink it all at once</a:t>
              </a:r>
              <a:r>
                <a:rPr sz="2000" dirty="0">
                  <a:solidFill>
                    <a:schemeClr val="bg1">
                      <a:lumMod val="65000"/>
                    </a:schemeClr>
                  </a:solidFill>
                  <a:latin typeface="+mn-lt"/>
                  <a:ea typeface="+mn-ea"/>
                  <a:cs typeface="+mn-ea"/>
                  <a:sym typeface="+mn-lt"/>
                </a:rPr>
                <a:t> when you raise your glass. </a:t>
              </a:r>
              <a:endParaRPr lang="en-US" sz="2000" dirty="0">
                <a:solidFill>
                  <a:schemeClr val="bg1">
                    <a:lumMod val="65000"/>
                  </a:schemeClr>
                </a:solidFill>
                <a:latin typeface="+mn-lt"/>
                <a:ea typeface="+mn-ea"/>
                <a:cs typeface="+mn-ea"/>
                <a:sym typeface="+mn-lt"/>
              </a:endParaRPr>
            </a:p>
            <a:p>
              <a:pPr algn="just">
                <a:lnSpc>
                  <a:spcPct val="120000"/>
                </a:lnSpc>
                <a:buBlip>
                  <a:blip r:embed="rId1"/>
                </a:buBlip>
              </a:pPr>
              <a:endParaRPr lang="en-US" sz="2000" dirty="0">
                <a:solidFill>
                  <a:schemeClr val="bg1">
                    <a:lumMod val="65000"/>
                  </a:schemeClr>
                </a:solidFill>
                <a:latin typeface="+mn-lt"/>
                <a:ea typeface="+mn-ea"/>
                <a:cs typeface="+mn-ea"/>
                <a:sym typeface="+mn-lt"/>
              </a:endParaRPr>
            </a:p>
          </p:txBody>
        </p:sp>
      </p:grpSp>
      <p:sp>
        <p:nvSpPr>
          <p:cNvPr id="39" name="TextBox 8"/>
          <p:cNvSpPr txBox="1"/>
          <p:nvPr/>
        </p:nvSpPr>
        <p:spPr>
          <a:xfrm>
            <a:off x="726440" y="304165"/>
            <a:ext cx="7645400" cy="492125"/>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mn-lt"/>
                <a:ea typeface="+mn-ea"/>
                <a:cs typeface="+mn-ea"/>
                <a:sym typeface="+mn-lt"/>
              </a:rPr>
              <a:t>Chinese Baijiu etiquette</a:t>
            </a:r>
            <a:endParaRPr lang="en-US" altLang="zh-CN" sz="3200" dirty="0">
              <a:solidFill>
                <a:schemeClr val="bg1">
                  <a:lumMod val="65000"/>
                </a:schemeClr>
              </a:solidFill>
              <a:latin typeface="+mn-lt"/>
              <a:ea typeface="+mn-ea"/>
              <a:cs typeface="+mn-ea"/>
              <a:sym typeface="+mn-lt"/>
            </a:endParaRPr>
          </a:p>
        </p:txBody>
      </p:sp>
      <p:sp>
        <p:nvSpPr>
          <p:cNvPr id="41" name="任意多边形: 形状 40"/>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形状 41"/>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37" descr="7b0a202020202262756c6c6574223a20227b5c2263617465676f727949645c223a31303032352c5c2274656d706c61746549645c223a32303233303834307d220a7d0a"/>
          <p:cNvGrpSpPr/>
          <p:nvPr/>
        </p:nvGrpSpPr>
        <p:grpSpPr>
          <a:xfrm>
            <a:off x="798195" y="4958715"/>
            <a:ext cx="11108690" cy="1802130"/>
            <a:chOff x="-1563891" y="1027215"/>
            <a:chExt cx="3644747" cy="2552045"/>
          </a:xfrm>
          <a:solidFill>
            <a:srgbClr val="FAECDF"/>
          </a:solidFill>
        </p:grpSpPr>
        <p:sp>
          <p:nvSpPr>
            <p:cNvPr id="3" name="Rectangle 27"/>
            <p:cNvSpPr/>
            <p:nvPr/>
          </p:nvSpPr>
          <p:spPr>
            <a:xfrm>
              <a:off x="-1563891" y="1027215"/>
              <a:ext cx="3644747" cy="2552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20000"/>
                </a:lnSpc>
              </a:pPr>
              <a:endParaRPr lang="en-GB" sz="950">
                <a:solidFill>
                  <a:schemeClr val="bg1">
                    <a:lumMod val="65000"/>
                  </a:schemeClr>
                </a:solidFill>
                <a:cs typeface="+mn-ea"/>
                <a:sym typeface="+mn-lt"/>
              </a:endParaRPr>
            </a:p>
          </p:txBody>
        </p:sp>
        <p:sp>
          <p:nvSpPr>
            <p:cNvPr id="25" name="Rectangle 29"/>
            <p:cNvSpPr/>
            <p:nvPr/>
          </p:nvSpPr>
          <p:spPr>
            <a:xfrm>
              <a:off x="-1492638" y="1107378"/>
              <a:ext cx="3522033" cy="2460033"/>
            </a:xfrm>
            <a:prstGeom prst="rect">
              <a:avLst/>
            </a:prstGeom>
            <a:grpFill/>
          </p:spPr>
          <p:txBody>
            <a:bodyPr wrap="square">
              <a:noAutofit/>
            </a:bodyPr>
            <a:p>
              <a:pPr algn="just">
                <a:lnSpc>
                  <a:spcPct val="120000"/>
                </a:lnSpc>
                <a:buBlip>
                  <a:blip r:embed="rId1"/>
                </a:buBlip>
              </a:pPr>
              <a:r>
                <a:rPr lang="en-US" sz="2000" dirty="0">
                  <a:solidFill>
                    <a:schemeClr val="bg1">
                      <a:lumMod val="65000"/>
                    </a:schemeClr>
                  </a:solidFill>
                  <a:latin typeface="+mn-lt"/>
                  <a:ea typeface="+mn-ea"/>
                  <a:cs typeface="+mn-ea"/>
                  <a:sym typeface="+mn-lt"/>
                </a:rPr>
                <a:t> Generally, it is the guest of honor, the leader and the person with the highest seniority first, and then it is OK  to  toast  next  to  each  other  in  turn.  After  the  host  or  the  guest  has finished  toasting  everyone,  it's  time  for  others  to  toast.</a:t>
              </a:r>
              <a:endParaRPr lang="en-US" sz="2000" dirty="0">
                <a:solidFill>
                  <a:schemeClr val="bg1">
                    <a:lumMod val="65000"/>
                  </a:schemeClr>
                </a:solidFill>
                <a:latin typeface="+mn-lt"/>
                <a:ea typeface="+mn-ea"/>
                <a:cs typeface="+mn-ea"/>
                <a:sym typeface="+mn-lt"/>
              </a:endParaRPr>
            </a:p>
          </p:txBody>
        </p:sp>
      </p:grpSp>
      <p:pic>
        <p:nvPicPr>
          <p:cNvPr id="7" name="图片 6" descr="屏幕截图 2022-12-11 121338"/>
          <p:cNvPicPr>
            <a:picLocks noChangeAspect="1"/>
          </p:cNvPicPr>
          <p:nvPr/>
        </p:nvPicPr>
        <p:blipFill>
          <a:blip r:embed="rId2"/>
          <a:stretch>
            <a:fillRect/>
          </a:stretch>
        </p:blipFill>
        <p:spPr>
          <a:xfrm>
            <a:off x="9597390" y="87630"/>
            <a:ext cx="1873885" cy="1821815"/>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816610" y="864870"/>
            <a:ext cx="489585" cy="621157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grpSp>
        <p:nvGrpSpPr>
          <p:cNvPr id="34" name="Group 33"/>
          <p:cNvGrpSpPr/>
          <p:nvPr/>
        </p:nvGrpSpPr>
        <p:grpSpPr>
          <a:xfrm>
            <a:off x="816610" y="1172210"/>
            <a:ext cx="8741409" cy="591185"/>
            <a:chOff x="5128064" y="2256183"/>
            <a:chExt cx="6135511" cy="515155"/>
          </a:xfrm>
          <a:solidFill>
            <a:srgbClr val="FBDBC6"/>
          </a:solidFill>
        </p:grpSpPr>
        <p:sp>
          <p:nvSpPr>
            <p:cNvPr id="4" name="Pentagon 3"/>
            <p:cNvSpPr/>
            <p:nvPr/>
          </p:nvSpPr>
          <p:spPr>
            <a:xfrm>
              <a:off x="5518497" y="2256183"/>
              <a:ext cx="5745078" cy="51515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bg1">
                      <a:lumMod val="65000"/>
                    </a:schemeClr>
                  </a:solidFill>
                  <a:cs typeface="+mn-ea"/>
                  <a:sym typeface="+mn-lt"/>
                </a:rPr>
                <a:t>3. What should you pay attention to when toasting?</a:t>
              </a:r>
              <a:endParaRPr lang="en-US" sz="2400" dirty="0">
                <a:solidFill>
                  <a:schemeClr val="bg1">
                    <a:lumMod val="65000"/>
                  </a:schemeClr>
                </a:solidFill>
                <a:cs typeface="+mn-ea"/>
                <a:sym typeface="+mn-lt"/>
              </a:endParaRPr>
            </a:p>
          </p:txBody>
        </p:sp>
        <p:sp>
          <p:nvSpPr>
            <p:cNvPr id="9" name="Rectangle 8"/>
            <p:cNvSpPr/>
            <p:nvPr/>
          </p:nvSpPr>
          <p:spPr>
            <a:xfrm>
              <a:off x="5128064" y="2256183"/>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35" name="Group 34"/>
          <p:cNvGrpSpPr/>
          <p:nvPr/>
        </p:nvGrpSpPr>
        <p:grpSpPr>
          <a:xfrm>
            <a:off x="816610" y="3972560"/>
            <a:ext cx="6859269" cy="601345"/>
            <a:chOff x="5128064" y="3336447"/>
            <a:chExt cx="6607735" cy="523867"/>
          </a:xfrm>
          <a:solidFill>
            <a:srgbClr val="CECED0"/>
          </a:solidFill>
        </p:grpSpPr>
        <p:sp>
          <p:nvSpPr>
            <p:cNvPr id="6" name="Pentagon 5"/>
            <p:cNvSpPr/>
            <p:nvPr/>
          </p:nvSpPr>
          <p:spPr>
            <a:xfrm>
              <a:off x="5587461" y="3336447"/>
              <a:ext cx="6148338" cy="51501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400" dirty="0">
                  <a:solidFill>
                    <a:schemeClr val="bg1">
                      <a:lumMod val="65000"/>
                    </a:schemeClr>
                  </a:solidFill>
                  <a:cs typeface="+mn-ea"/>
                  <a:sym typeface="+mn-lt"/>
                </a:rPr>
                <a:t>4. What you can say during the toast?</a:t>
              </a:r>
              <a:endParaRPr lang="en-US" sz="2400" dirty="0">
                <a:solidFill>
                  <a:schemeClr val="bg1">
                    <a:lumMod val="65000"/>
                  </a:schemeClr>
                </a:solidFill>
                <a:cs typeface="+mn-ea"/>
                <a:sym typeface="+mn-lt"/>
              </a:endParaRPr>
            </a:p>
          </p:txBody>
        </p:sp>
        <p:sp>
          <p:nvSpPr>
            <p:cNvPr id="10" name="Rectangle 9"/>
            <p:cNvSpPr/>
            <p:nvPr/>
          </p:nvSpPr>
          <p:spPr>
            <a:xfrm>
              <a:off x="5128064" y="3345159"/>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38" name="Group 37" descr="7b0a202020202262756c6c6574223a20227b5c2263617465676f727949645c223a31303032352c5c2274656d706c61746549645c223a32303233303834307d220a7d0a"/>
          <p:cNvGrpSpPr/>
          <p:nvPr/>
        </p:nvGrpSpPr>
        <p:grpSpPr>
          <a:xfrm>
            <a:off x="814705" y="2033270"/>
            <a:ext cx="11687175" cy="1537970"/>
            <a:chOff x="-1563891" y="1027215"/>
            <a:chExt cx="3834547" cy="2945141"/>
          </a:xfrm>
          <a:solidFill>
            <a:srgbClr val="FAECDF"/>
          </a:solidFill>
        </p:grpSpPr>
        <p:sp>
          <p:nvSpPr>
            <p:cNvPr id="28" name="Rectangle 27"/>
            <p:cNvSpPr/>
            <p:nvPr/>
          </p:nvSpPr>
          <p:spPr>
            <a:xfrm>
              <a:off x="-1563891" y="1027215"/>
              <a:ext cx="3834547" cy="2945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cs typeface="+mn-ea"/>
                <a:sym typeface="+mn-lt"/>
              </a:endParaRPr>
            </a:p>
          </p:txBody>
        </p:sp>
        <p:sp>
          <p:nvSpPr>
            <p:cNvPr id="30" name="Rectangle 29"/>
            <p:cNvSpPr/>
            <p:nvPr/>
          </p:nvSpPr>
          <p:spPr>
            <a:xfrm>
              <a:off x="-1492638" y="1107241"/>
              <a:ext cx="3738501" cy="2865115"/>
            </a:xfrm>
            <a:prstGeom prst="rect">
              <a:avLst/>
            </a:prstGeom>
            <a:grpFill/>
          </p:spPr>
          <p:txBody>
            <a:bodyPr wrap="square">
              <a:noAutofit/>
            </a:bodyPr>
            <a:lstStyle/>
            <a:p>
              <a:pPr algn="just">
                <a:lnSpc>
                  <a:spcPct val="120000"/>
                </a:lnSpc>
                <a:buBlip>
                  <a:blip r:embed="rId1"/>
                </a:buBlip>
              </a:pPr>
              <a:r>
                <a:rPr lang="en-US" sz="2000" dirty="0">
                  <a:solidFill>
                    <a:schemeClr val="bg1">
                      <a:lumMod val="65000"/>
                    </a:schemeClr>
                  </a:solidFill>
                  <a:latin typeface="+mn-lt"/>
                  <a:ea typeface="+mn-ea"/>
                  <a:cs typeface="+mn-ea"/>
                  <a:sym typeface="+mn-lt"/>
                </a:rPr>
                <a:t> when</a:t>
              </a:r>
              <a:r>
                <a:rPr sz="2000" dirty="0">
                  <a:solidFill>
                    <a:schemeClr val="bg1">
                      <a:lumMod val="65000"/>
                    </a:schemeClr>
                  </a:solidFill>
                  <a:latin typeface="+mn-lt"/>
                  <a:ea typeface="+mn-ea"/>
                  <a:cs typeface="+mn-ea"/>
                  <a:sym typeface="+mn-lt"/>
                </a:rPr>
                <a:t> toasting leaders, elders or unfamiliar people, your glass must be</a:t>
              </a:r>
              <a:r>
                <a:rPr sz="2000" b="1" dirty="0">
                  <a:solidFill>
                    <a:schemeClr val="bg1">
                      <a:lumMod val="65000"/>
                    </a:schemeClr>
                  </a:solidFill>
                  <a:latin typeface="+mn-lt"/>
                  <a:ea typeface="+mn-ea"/>
                  <a:cs typeface="+mn-ea"/>
                  <a:sym typeface="+mn-lt"/>
                </a:rPr>
                <a:t> lower than</a:t>
              </a:r>
              <a:r>
                <a:rPr sz="2000" dirty="0">
                  <a:solidFill>
                    <a:schemeClr val="bg1">
                      <a:lumMod val="65000"/>
                    </a:schemeClr>
                  </a:solidFill>
                  <a:latin typeface="+mn-lt"/>
                  <a:ea typeface="+mn-ea"/>
                  <a:cs typeface="+mn-ea"/>
                  <a:sym typeface="+mn-lt"/>
                </a:rPr>
                <a:t> </a:t>
              </a:r>
              <a:r>
                <a:rPr lang="en-US" sz="2000" dirty="0">
                  <a:solidFill>
                    <a:schemeClr val="bg1">
                      <a:lumMod val="65000"/>
                    </a:schemeClr>
                  </a:solidFill>
                  <a:latin typeface="+mn-lt"/>
                  <a:ea typeface="+mn-ea"/>
                  <a:cs typeface="+mn-ea"/>
                  <a:sym typeface="+mn-lt"/>
                </a:rPr>
                <a:t>their glass</a:t>
              </a:r>
              <a:r>
                <a:rPr sz="2000" dirty="0">
                  <a:solidFill>
                    <a:schemeClr val="bg1">
                      <a:lumMod val="65000"/>
                    </a:schemeClr>
                  </a:solidFill>
                  <a:latin typeface="+mn-lt"/>
                  <a:ea typeface="+mn-ea"/>
                  <a:cs typeface="+mn-ea"/>
                  <a:sym typeface="+mn-lt"/>
                </a:rPr>
                <a:t>, and you should hold the glass </a:t>
              </a:r>
              <a:r>
                <a:rPr sz="2000" b="1" dirty="0">
                  <a:solidFill>
                    <a:schemeClr val="bg1">
                      <a:lumMod val="65000"/>
                    </a:schemeClr>
                  </a:solidFill>
                  <a:latin typeface="+mn-lt"/>
                  <a:ea typeface="+mn-ea"/>
                  <a:cs typeface="+mn-ea"/>
                  <a:sym typeface="+mn-lt"/>
                </a:rPr>
                <a:t>with both hands</a:t>
              </a:r>
              <a:r>
                <a:rPr sz="2000" dirty="0">
                  <a:solidFill>
                    <a:schemeClr val="bg1">
                      <a:lumMod val="65000"/>
                    </a:schemeClr>
                  </a:solidFill>
                  <a:latin typeface="+mn-lt"/>
                  <a:ea typeface="+mn-ea"/>
                  <a:cs typeface="+mn-ea"/>
                  <a:sym typeface="+mn-lt"/>
                </a:rPr>
                <a:t>. If others stand up, you should also  stand up.In addition, </a:t>
              </a:r>
              <a:r>
                <a:rPr sz="2000" b="1" dirty="0">
                  <a:solidFill>
                    <a:schemeClr val="bg1">
                      <a:lumMod val="65000"/>
                    </a:schemeClr>
                  </a:solidFill>
                  <a:latin typeface="+mn-lt"/>
                  <a:ea typeface="+mn-ea"/>
                  <a:cs typeface="+mn-ea"/>
                  <a:sym typeface="+mn-lt"/>
                </a:rPr>
                <a:t>never say to the leaders or elders: I will finish all of it, you are free.  </a:t>
              </a:r>
              <a:endParaRPr sz="2000" b="1" dirty="0">
                <a:solidFill>
                  <a:schemeClr val="bg1">
                    <a:lumMod val="65000"/>
                  </a:schemeClr>
                </a:solidFill>
                <a:latin typeface="+mn-lt"/>
                <a:ea typeface="+mn-ea"/>
                <a:cs typeface="+mn-ea"/>
                <a:sym typeface="+mn-lt"/>
              </a:endParaRPr>
            </a:p>
            <a:p>
              <a:pPr algn="just">
                <a:lnSpc>
                  <a:spcPct val="120000"/>
                </a:lnSpc>
                <a:buBlip>
                  <a:blip r:embed="rId1"/>
                </a:buBlip>
              </a:pPr>
              <a:endParaRPr lang="en-US" sz="2000" b="1" dirty="0">
                <a:solidFill>
                  <a:schemeClr val="bg1">
                    <a:lumMod val="65000"/>
                  </a:schemeClr>
                </a:solidFill>
                <a:latin typeface="+mn-lt"/>
                <a:ea typeface="+mn-ea"/>
                <a:cs typeface="+mn-ea"/>
                <a:sym typeface="+mn-lt"/>
              </a:endParaRPr>
            </a:p>
          </p:txBody>
        </p:sp>
      </p:grpSp>
      <p:sp>
        <p:nvSpPr>
          <p:cNvPr id="39" name="TextBox 8"/>
          <p:cNvSpPr txBox="1"/>
          <p:nvPr/>
        </p:nvSpPr>
        <p:spPr>
          <a:xfrm>
            <a:off x="726440" y="304165"/>
            <a:ext cx="7645400" cy="492125"/>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mn-lt"/>
                <a:ea typeface="+mn-ea"/>
                <a:cs typeface="+mn-ea"/>
                <a:sym typeface="+mn-lt"/>
              </a:rPr>
              <a:t>Chinese Baijiu etiquette</a:t>
            </a:r>
            <a:endParaRPr lang="en-US" altLang="zh-CN" sz="3200" dirty="0">
              <a:solidFill>
                <a:schemeClr val="bg1">
                  <a:lumMod val="65000"/>
                </a:schemeClr>
              </a:solidFill>
              <a:latin typeface="+mn-lt"/>
              <a:ea typeface="+mn-ea"/>
              <a:cs typeface="+mn-ea"/>
              <a:sym typeface="+mn-lt"/>
            </a:endParaRPr>
          </a:p>
        </p:txBody>
      </p:sp>
      <p:sp>
        <p:nvSpPr>
          <p:cNvPr id="41" name="任意多边形: 形状 40"/>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形状 41"/>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37" descr="7b0a202020202262756c6c6574223a20227b5c2263617465676f727949645c223a31303032352c5c2274656d706c61746549645c223a32303233303834307d220a7d0a"/>
          <p:cNvGrpSpPr/>
          <p:nvPr/>
        </p:nvGrpSpPr>
        <p:grpSpPr>
          <a:xfrm>
            <a:off x="798195" y="4958080"/>
            <a:ext cx="11732895" cy="2122170"/>
            <a:chOff x="-1563891" y="1026336"/>
            <a:chExt cx="3849548" cy="2552924"/>
          </a:xfrm>
          <a:solidFill>
            <a:srgbClr val="FAECDF"/>
          </a:solidFill>
        </p:grpSpPr>
        <p:sp>
          <p:nvSpPr>
            <p:cNvPr id="3" name="Rectangle 27"/>
            <p:cNvSpPr/>
            <p:nvPr/>
          </p:nvSpPr>
          <p:spPr>
            <a:xfrm>
              <a:off x="-1563891" y="1027215"/>
              <a:ext cx="3849548" cy="2552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20000"/>
                </a:lnSpc>
              </a:pPr>
              <a:endParaRPr lang="en-GB" sz="950">
                <a:solidFill>
                  <a:schemeClr val="bg1">
                    <a:lumMod val="65000"/>
                  </a:schemeClr>
                </a:solidFill>
                <a:cs typeface="+mn-ea"/>
                <a:sym typeface="+mn-lt"/>
              </a:endParaRPr>
            </a:p>
          </p:txBody>
        </p:sp>
        <p:sp>
          <p:nvSpPr>
            <p:cNvPr id="25" name="Rectangle 29"/>
            <p:cNvSpPr/>
            <p:nvPr/>
          </p:nvSpPr>
          <p:spPr>
            <a:xfrm>
              <a:off x="-1492638" y="1026336"/>
              <a:ext cx="3743918" cy="2527421"/>
            </a:xfrm>
            <a:prstGeom prst="rect">
              <a:avLst/>
            </a:prstGeom>
            <a:grpFill/>
          </p:spPr>
          <p:txBody>
            <a:bodyPr wrap="square">
              <a:noAutofit/>
            </a:bodyPr>
            <a:p>
              <a:pPr algn="just">
                <a:lnSpc>
                  <a:spcPct val="120000"/>
                </a:lnSpc>
                <a:buBlip>
                  <a:blip r:embed="rId1"/>
                </a:buBlip>
              </a:pPr>
              <a:r>
                <a:rPr lang="en-US" sz="2000" dirty="0">
                  <a:solidFill>
                    <a:schemeClr val="bg1">
                      <a:lumMod val="65000"/>
                    </a:schemeClr>
                  </a:solidFill>
                  <a:latin typeface="+mn-lt"/>
                  <a:ea typeface="+mn-ea"/>
                  <a:cs typeface="+mn-ea"/>
                  <a:sym typeface="+mn-lt"/>
                </a:rPr>
                <a:t>As the host or the guest, We can say thank you for taking time out of your busy schedule etc. If you are going to toast the host or the guest, you can say thank you for your hospitality. When others toast each other, they can say something </a:t>
              </a:r>
              <a:r>
                <a:rPr lang="en-US" sz="2000" b="1" dirty="0">
                  <a:solidFill>
                    <a:schemeClr val="bg1">
                      <a:lumMod val="65000"/>
                    </a:schemeClr>
                  </a:solidFill>
                  <a:latin typeface="+mn-lt"/>
                  <a:ea typeface="+mn-ea"/>
                  <a:cs typeface="+mn-ea"/>
                  <a:sym typeface="+mn-lt"/>
                </a:rPr>
                <a:t>auspicious</a:t>
              </a:r>
              <a:r>
                <a:rPr lang="en-US" sz="2000" dirty="0">
                  <a:solidFill>
                    <a:schemeClr val="bg1">
                      <a:lumMod val="65000"/>
                    </a:schemeClr>
                  </a:solidFill>
                  <a:latin typeface="+mn-lt"/>
                  <a:ea typeface="+mn-ea"/>
                  <a:cs typeface="+mn-ea"/>
                  <a:sym typeface="+mn-lt"/>
                </a:rPr>
                <a:t>, such as wishing each other good health and getting better.</a:t>
              </a:r>
              <a:endParaRPr lang="en-US" sz="2000" dirty="0">
                <a:solidFill>
                  <a:schemeClr val="bg1">
                    <a:lumMod val="65000"/>
                  </a:schemeClr>
                </a:solidFill>
                <a:latin typeface="+mn-lt"/>
                <a:ea typeface="+mn-ea"/>
                <a:cs typeface="+mn-ea"/>
                <a:sym typeface="+mn-lt"/>
              </a:endParaRPr>
            </a:p>
          </p:txBody>
        </p:sp>
      </p:grpSp>
      <p:pic>
        <p:nvPicPr>
          <p:cNvPr id="7" name="图片 6" descr="屏幕截图 2022-12-11 121224"/>
          <p:cNvPicPr>
            <a:picLocks noChangeAspect="1"/>
          </p:cNvPicPr>
          <p:nvPr/>
        </p:nvPicPr>
        <p:blipFill>
          <a:blip r:embed="rId2"/>
          <a:stretch>
            <a:fillRect/>
          </a:stretch>
        </p:blipFill>
        <p:spPr>
          <a:xfrm>
            <a:off x="9885680" y="87630"/>
            <a:ext cx="1952625" cy="1908810"/>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bada4ee81af460f8570f1d42600d2b30"/>
          <p:cNvPicPr>
            <a:picLocks noChangeAspect="1"/>
          </p:cNvPicPr>
          <p:nvPr/>
        </p:nvPicPr>
        <p:blipFill>
          <a:blip r:embed="rId1"/>
          <a:stretch>
            <a:fillRect/>
          </a:stretch>
        </p:blipFill>
        <p:spPr>
          <a:xfrm>
            <a:off x="9765030" y="635"/>
            <a:ext cx="3093720" cy="2752090"/>
          </a:xfrm>
          <a:prstGeom prst="wedgeRoundRectCallout">
            <a:avLst>
              <a:gd name="adj1" fmla="val -40625"/>
              <a:gd name="adj2" fmla="val 63659"/>
              <a:gd name="adj3" fmla="val 16667"/>
            </a:avLst>
          </a:prstGeom>
        </p:spPr>
      </p:pic>
      <p:pic>
        <p:nvPicPr>
          <p:cNvPr id="7" name="图片 6" descr="86221263162e90c631ce3dc5931242e5"/>
          <p:cNvPicPr>
            <a:picLocks noChangeAspect="1"/>
          </p:cNvPicPr>
          <p:nvPr/>
        </p:nvPicPr>
        <p:blipFill>
          <a:blip r:embed="rId2">
            <a:alphaModFix amt="80000"/>
            <a:lum bright="6000" contrast="48000"/>
          </a:blip>
          <a:stretch>
            <a:fillRect/>
          </a:stretch>
        </p:blipFill>
        <p:spPr>
          <a:xfrm>
            <a:off x="17145" y="5152390"/>
            <a:ext cx="2914015" cy="2080260"/>
          </a:xfrm>
          <a:prstGeom prst="roundRect">
            <a:avLst/>
          </a:prstGeom>
        </p:spPr>
      </p:pic>
      <p:sp>
        <p:nvSpPr>
          <p:cNvPr id="24" name="Hexagon 23"/>
          <p:cNvSpPr/>
          <p:nvPr/>
        </p:nvSpPr>
        <p:spPr>
          <a:xfrm>
            <a:off x="7650081" y="2200382"/>
            <a:ext cx="2160873" cy="1862823"/>
          </a:xfrm>
          <a:prstGeom prst="hexagon">
            <a:avLst/>
          </a:pr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75">
              <a:cs typeface="+mn-ea"/>
              <a:sym typeface="+mn-lt"/>
            </a:endParaRPr>
          </a:p>
        </p:txBody>
      </p:sp>
      <p:sp>
        <p:nvSpPr>
          <p:cNvPr id="25" name="Hexagon 24"/>
          <p:cNvSpPr/>
          <p:nvPr/>
        </p:nvSpPr>
        <p:spPr>
          <a:xfrm>
            <a:off x="5756910" y="1290320"/>
            <a:ext cx="2145665" cy="1863090"/>
          </a:xfrm>
          <a:prstGeom prst="hexagon">
            <a:avLst/>
          </a:prstGeom>
          <a:solidFill>
            <a:srgbClr val="FBDBC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800" b="1">
              <a:cs typeface="+mn-ea"/>
              <a:sym typeface="+mn-lt"/>
            </a:endParaRPr>
          </a:p>
        </p:txBody>
      </p:sp>
      <p:sp>
        <p:nvSpPr>
          <p:cNvPr id="33" name="Hexagon 32"/>
          <p:cNvSpPr/>
          <p:nvPr/>
        </p:nvSpPr>
        <p:spPr>
          <a:xfrm>
            <a:off x="7643495" y="4290695"/>
            <a:ext cx="2252980" cy="1863090"/>
          </a:xfrm>
          <a:prstGeom prst="hexagon">
            <a:avLst/>
          </a:prstGeom>
          <a:solidFill>
            <a:srgbClr val="FABAA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r>
              <a:rPr lang="en-US" sz="2400" b="1">
                <a:cs typeface="+mn-ea"/>
                <a:sym typeface="+mn-lt"/>
              </a:rPr>
              <a:t>strength-en </a:t>
            </a:r>
            <a:r>
              <a:rPr lang="en-US" sz="2400" b="1">
                <a:cs typeface="+mn-ea"/>
                <a:sym typeface="+mn-lt"/>
              </a:rPr>
              <a:t>the spleen</a:t>
            </a:r>
            <a:endParaRPr lang="en-US" sz="2400" b="1">
              <a:cs typeface="+mn-ea"/>
              <a:sym typeface="+mn-lt"/>
            </a:endParaRPr>
          </a:p>
        </p:txBody>
      </p:sp>
      <p:sp>
        <p:nvSpPr>
          <p:cNvPr id="34" name="Hexagon 33"/>
          <p:cNvSpPr/>
          <p:nvPr/>
        </p:nvSpPr>
        <p:spPr>
          <a:xfrm>
            <a:off x="3850574" y="2200382"/>
            <a:ext cx="2160873" cy="1862823"/>
          </a:xfrm>
          <a:prstGeom prst="hexagon">
            <a:avLst/>
          </a:prstGeom>
          <a:solidFill>
            <a:srgbClr val="A79FA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en-US" sz="2000" b="1">
                <a:cs typeface="+mn-ea"/>
                <a:sym typeface="+mn-lt"/>
              </a:rPr>
              <a:t> </a:t>
            </a:r>
            <a:endParaRPr lang="en-US" sz="1275">
              <a:cs typeface="+mn-ea"/>
              <a:sym typeface="+mn-lt"/>
            </a:endParaRPr>
          </a:p>
        </p:txBody>
      </p:sp>
      <p:sp>
        <p:nvSpPr>
          <p:cNvPr id="35" name="Hexagon 34"/>
          <p:cNvSpPr/>
          <p:nvPr/>
        </p:nvSpPr>
        <p:spPr>
          <a:xfrm>
            <a:off x="3850574" y="4290764"/>
            <a:ext cx="2160873" cy="1862823"/>
          </a:xfrm>
          <a:prstGeom prst="hexagon">
            <a:avLst/>
          </a:prstGeom>
          <a:solidFill>
            <a:srgbClr val="FBDBC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lnSpc>
                <a:spcPct val="150000"/>
              </a:lnSpc>
              <a:buClrTx/>
              <a:buSzTx/>
              <a:buFontTx/>
            </a:pPr>
            <a:endParaRPr lang="en-US" sz="2000">
              <a:cs typeface="+mn-ea"/>
              <a:sym typeface="+mn-lt"/>
            </a:endParaRPr>
          </a:p>
        </p:txBody>
      </p:sp>
      <p:sp>
        <p:nvSpPr>
          <p:cNvPr id="37" name="Hexagon 36"/>
          <p:cNvSpPr/>
          <p:nvPr/>
        </p:nvSpPr>
        <p:spPr>
          <a:xfrm>
            <a:off x="5781205" y="5221872"/>
            <a:ext cx="2160873" cy="1862823"/>
          </a:xfrm>
          <a:prstGeom prst="hexagon">
            <a:avLst/>
          </a:prstGeom>
          <a:solidFill>
            <a:srgbClr val="A79FA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buClrTx/>
              <a:buSzTx/>
              <a:buFontTx/>
            </a:pPr>
            <a:r>
              <a:rPr lang="en-US" sz="2400" b="1">
                <a:cs typeface="+mn-ea"/>
                <a:sym typeface="+mn-lt"/>
              </a:rPr>
              <a:t>calm nerves</a:t>
            </a:r>
            <a:endParaRPr lang="en-US" sz="2400" b="1">
              <a:cs typeface="+mn-ea"/>
              <a:sym typeface="+mn-lt"/>
            </a:endParaRPr>
          </a:p>
        </p:txBody>
      </p:sp>
      <p:grpSp>
        <p:nvGrpSpPr>
          <p:cNvPr id="8" name="Group 7"/>
          <p:cNvGrpSpPr/>
          <p:nvPr/>
        </p:nvGrpSpPr>
        <p:grpSpPr>
          <a:xfrm>
            <a:off x="1971708" y="3236516"/>
            <a:ext cx="9713352" cy="1874799"/>
            <a:chOff x="52530" y="1944143"/>
            <a:chExt cx="7968598" cy="1538041"/>
          </a:xfrm>
          <a:solidFill>
            <a:schemeClr val="bg1"/>
          </a:solidFill>
        </p:grpSpPr>
        <p:sp>
          <p:nvSpPr>
            <p:cNvPr id="23" name="Hexagon 22"/>
            <p:cNvSpPr/>
            <p:nvPr/>
          </p:nvSpPr>
          <p:spPr>
            <a:xfrm>
              <a:off x="3145192" y="1953970"/>
              <a:ext cx="1772728" cy="1528214"/>
            </a:xfrm>
            <a:prstGeom prst="hexagon">
              <a:avLst/>
            </a:prstGeom>
            <a:solidFill>
              <a:srgbClr val="ABCAC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endParaRPr lang="en-US" sz="1275">
                <a:cs typeface="+mn-ea"/>
                <a:sym typeface="+mn-lt"/>
              </a:endParaRPr>
            </a:p>
          </p:txBody>
        </p:sp>
        <p:sp>
          <p:nvSpPr>
            <p:cNvPr id="62" name="Hexagon 61"/>
            <p:cNvSpPr/>
            <p:nvPr/>
          </p:nvSpPr>
          <p:spPr>
            <a:xfrm>
              <a:off x="52530" y="1944143"/>
              <a:ext cx="1772728" cy="1528214"/>
            </a:xfrm>
            <a:prstGeom prst="hexagon">
              <a:avLst/>
            </a:prstGeom>
            <a:solidFill>
              <a:srgbClr val="ABCAC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2400" b="1">
                <a:cs typeface="+mn-ea"/>
                <a:sym typeface="+mn-lt"/>
              </a:endParaRPr>
            </a:p>
          </p:txBody>
        </p:sp>
        <p:sp>
          <p:nvSpPr>
            <p:cNvPr id="61" name="Hexagon 60"/>
            <p:cNvSpPr/>
            <p:nvPr/>
          </p:nvSpPr>
          <p:spPr>
            <a:xfrm>
              <a:off x="6248400" y="1944143"/>
              <a:ext cx="1772728" cy="1528214"/>
            </a:xfrm>
            <a:prstGeom prst="hexagon">
              <a:avLst/>
            </a:prstGeom>
            <a:solidFill>
              <a:srgbClr val="ABCAC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2000" b="1" dirty="0">
                <a:cs typeface="+mn-ea"/>
                <a:sym typeface="+mn-lt"/>
              </a:endParaRPr>
            </a:p>
          </p:txBody>
        </p:sp>
      </p:grpSp>
      <p:sp>
        <p:nvSpPr>
          <p:cNvPr id="27" name="Text Placeholder 32"/>
          <p:cNvSpPr txBox="1"/>
          <p:nvPr/>
        </p:nvSpPr>
        <p:spPr>
          <a:xfrm>
            <a:off x="380365" y="827405"/>
            <a:ext cx="4382770" cy="1888490"/>
          </a:xfrm>
          <a:prstGeom prst="rect">
            <a:avLst/>
          </a:prstGeom>
        </p:spPr>
        <p:txBody>
          <a:bodyPr wrap="square"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en-US" altLang="zh-CN" sz="2000" dirty="0">
                <a:solidFill>
                  <a:schemeClr val="bg1">
                    <a:lumMod val="65000"/>
                  </a:schemeClr>
                </a:solidFill>
                <a:latin typeface="+mn-lt"/>
                <a:cs typeface="+mn-ea"/>
                <a:sym typeface="+mn-lt"/>
              </a:rPr>
              <a:t>Medicinal  liquor,  which  is  used  to prevent and treat diseases, has played an important role in the history of medicine in China.</a:t>
            </a:r>
            <a:endParaRPr lang="en-US" altLang="zh-CN" sz="2000" dirty="0">
              <a:solidFill>
                <a:schemeClr val="bg1">
                  <a:lumMod val="65000"/>
                </a:schemeClr>
              </a:solidFill>
              <a:latin typeface="+mn-lt"/>
              <a:cs typeface="+mn-ea"/>
              <a:sym typeface="+mn-lt"/>
            </a:endParaRPr>
          </a:p>
        </p:txBody>
      </p:sp>
      <p:sp>
        <p:nvSpPr>
          <p:cNvPr id="45" name="TextBox 8"/>
          <p:cNvSpPr txBox="1"/>
          <p:nvPr/>
        </p:nvSpPr>
        <p:spPr>
          <a:xfrm>
            <a:off x="662305" y="220980"/>
            <a:ext cx="6490335" cy="492125"/>
          </a:xfrm>
          <a:prstGeom prst="rect">
            <a:avLst/>
          </a:prstGeom>
          <a:noFill/>
        </p:spPr>
        <p:txBody>
          <a:bodyPr wrap="square" lIns="0" tIns="0" rIns="0" bIns="0" rtlCol="0" anchor="ctr">
            <a:spAutoFit/>
          </a:bodyPr>
          <a:lstStyle/>
          <a:p>
            <a:pPr lvl="0"/>
            <a:r>
              <a:rPr lang="en-US" altLang="zh-CN" sz="3200" dirty="0">
                <a:solidFill>
                  <a:schemeClr val="bg1">
                    <a:lumMod val="65000"/>
                  </a:schemeClr>
                </a:solidFill>
                <a:latin typeface="+mn-lt"/>
                <a:ea typeface="+mn-ea"/>
                <a:cs typeface="+mn-ea"/>
                <a:sym typeface="+mn-lt"/>
              </a:rPr>
              <a:t>Chinese medicinal liquor</a:t>
            </a:r>
            <a:endParaRPr lang="en-US" altLang="zh-CN" sz="3200" dirty="0">
              <a:solidFill>
                <a:schemeClr val="bg1">
                  <a:lumMod val="65000"/>
                </a:schemeClr>
              </a:solidFill>
              <a:latin typeface="+mn-lt"/>
              <a:ea typeface="+mn-ea"/>
              <a:cs typeface="+mn-ea"/>
              <a:sym typeface="+mn-lt"/>
            </a:endParaRPr>
          </a:p>
        </p:txBody>
      </p:sp>
      <p:sp>
        <p:nvSpPr>
          <p:cNvPr id="48" name="任意多边形: 形状 47"/>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任意多边形: 形状 48"/>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屏幕截图 2022-12-11 121822"/>
          <p:cNvPicPr>
            <a:picLocks noChangeAspect="1"/>
          </p:cNvPicPr>
          <p:nvPr/>
        </p:nvPicPr>
        <p:blipFill>
          <a:blip r:embed="rId3"/>
          <a:stretch>
            <a:fillRect/>
          </a:stretch>
        </p:blipFill>
        <p:spPr>
          <a:xfrm>
            <a:off x="5734050" y="3231515"/>
            <a:ext cx="2249170" cy="1920240"/>
          </a:xfrm>
          <a:prstGeom prst="hexagon">
            <a:avLst/>
          </a:prstGeom>
        </p:spPr>
      </p:pic>
      <p:sp>
        <p:nvSpPr>
          <p:cNvPr id="5" name="文本框 4"/>
          <p:cNvSpPr txBox="1"/>
          <p:nvPr/>
        </p:nvSpPr>
        <p:spPr>
          <a:xfrm>
            <a:off x="4133215" y="4480560"/>
            <a:ext cx="1647825" cy="1581785"/>
          </a:xfrm>
          <a:prstGeom prst="rect">
            <a:avLst/>
          </a:prstGeom>
          <a:noFill/>
        </p:spPr>
        <p:txBody>
          <a:bodyPr wrap="square" rtlCol="0">
            <a:noAutofit/>
          </a:bodyPr>
          <a:p>
            <a:r>
              <a:rPr lang="en-US" sz="2000" b="1">
                <a:solidFill>
                  <a:schemeClr val="lt1"/>
                </a:solidFill>
                <a:latin typeface="+mn-lt"/>
                <a:ea typeface="+mn-ea"/>
                <a:cs typeface="+mn-ea"/>
              </a:rPr>
              <a:t>has certain curative and health care effects</a:t>
            </a:r>
            <a:endParaRPr lang="en-US" altLang="zh-CN" sz="2000" b="1">
              <a:solidFill>
                <a:schemeClr val="lt1"/>
              </a:solidFill>
              <a:latin typeface="+mn-lt"/>
              <a:ea typeface="+mn-ea"/>
              <a:cs typeface="+mn-ea"/>
            </a:endParaRPr>
          </a:p>
        </p:txBody>
      </p:sp>
      <p:sp>
        <p:nvSpPr>
          <p:cNvPr id="6" name="文本框 5"/>
          <p:cNvSpPr txBox="1"/>
          <p:nvPr/>
        </p:nvSpPr>
        <p:spPr>
          <a:xfrm>
            <a:off x="2085340" y="3434080"/>
            <a:ext cx="1823720" cy="1309370"/>
          </a:xfrm>
          <a:prstGeom prst="rect">
            <a:avLst/>
          </a:prstGeom>
          <a:noFill/>
        </p:spPr>
        <p:txBody>
          <a:bodyPr wrap="square" rtlCol="0">
            <a:noAutofit/>
          </a:bodyPr>
          <a:p>
            <a:pPr algn="ctr">
              <a:lnSpc>
                <a:spcPct val="150000"/>
              </a:lnSpc>
            </a:pPr>
            <a:r>
              <a:rPr lang="en-US" sz="2400" b="1">
                <a:solidFill>
                  <a:schemeClr val="lt1"/>
                </a:solidFill>
                <a:latin typeface="+mn-lt"/>
                <a:ea typeface="+mn-ea"/>
                <a:cs typeface="+mn-ea"/>
                <a:sym typeface="+mn-lt"/>
              </a:rPr>
              <a:t>dredge collaterals</a:t>
            </a:r>
            <a:endParaRPr lang="en-US" altLang="en-US" sz="2400" b="1">
              <a:cs typeface="+mn-ea"/>
              <a:sym typeface="+mn-lt"/>
            </a:endParaRPr>
          </a:p>
        </p:txBody>
      </p:sp>
      <p:sp>
        <p:nvSpPr>
          <p:cNvPr id="9" name="文本框 8"/>
          <p:cNvSpPr txBox="1"/>
          <p:nvPr/>
        </p:nvSpPr>
        <p:spPr>
          <a:xfrm>
            <a:off x="4180205" y="2477135"/>
            <a:ext cx="1513840" cy="1309370"/>
          </a:xfrm>
          <a:prstGeom prst="rect">
            <a:avLst/>
          </a:prstGeom>
          <a:noFill/>
        </p:spPr>
        <p:txBody>
          <a:bodyPr wrap="square" rtlCol="0">
            <a:noAutofit/>
          </a:bodyPr>
          <a:p>
            <a:pPr algn="ctr">
              <a:lnSpc>
                <a:spcPct val="150000"/>
              </a:lnSpc>
            </a:pPr>
            <a:r>
              <a:rPr lang="en-US" sz="2400" b="1">
                <a:solidFill>
                  <a:schemeClr val="lt1"/>
                </a:solidFill>
                <a:latin typeface="+mn-lt"/>
                <a:ea typeface="+mn-ea"/>
                <a:cs typeface="+mn-ea"/>
                <a:sym typeface="+mn-lt"/>
              </a:rPr>
              <a:t>relax tendons</a:t>
            </a:r>
            <a:endParaRPr lang="en-US" sz="2400" b="1">
              <a:cs typeface="+mn-ea"/>
              <a:sym typeface="+mn-lt"/>
            </a:endParaRPr>
          </a:p>
        </p:txBody>
      </p:sp>
      <p:sp>
        <p:nvSpPr>
          <p:cNvPr id="10" name="文本框 9"/>
          <p:cNvSpPr txBox="1"/>
          <p:nvPr/>
        </p:nvSpPr>
        <p:spPr>
          <a:xfrm>
            <a:off x="5970270" y="1591945"/>
            <a:ext cx="1965325" cy="1503045"/>
          </a:xfrm>
          <a:prstGeom prst="rect">
            <a:avLst/>
          </a:prstGeom>
          <a:noFill/>
        </p:spPr>
        <p:txBody>
          <a:bodyPr wrap="square" rtlCol="0">
            <a:noAutofit/>
          </a:bodyPr>
          <a:p>
            <a:pPr eaLnBrk="1" latinLnBrk="0" hangingPunct="1">
              <a:lnSpc>
                <a:spcPts val="3000"/>
              </a:lnSpc>
            </a:pPr>
            <a:r>
              <a:rPr lang="en-US" sz="2400" b="1">
                <a:solidFill>
                  <a:schemeClr val="lt1"/>
                </a:solidFill>
                <a:latin typeface="+mn-lt"/>
                <a:ea typeface="+mn-ea"/>
                <a:cs typeface="+mn-ea"/>
                <a:sym typeface="+mn-lt"/>
              </a:rPr>
              <a:t>activate blood circulation</a:t>
            </a:r>
            <a:endParaRPr lang="zh-CN" altLang="en-US"/>
          </a:p>
        </p:txBody>
      </p:sp>
      <p:sp>
        <p:nvSpPr>
          <p:cNvPr id="11" name="文本框 10"/>
          <p:cNvSpPr txBox="1"/>
          <p:nvPr/>
        </p:nvSpPr>
        <p:spPr>
          <a:xfrm>
            <a:off x="7889875" y="2249170"/>
            <a:ext cx="1653540" cy="1437640"/>
          </a:xfrm>
          <a:prstGeom prst="rect">
            <a:avLst/>
          </a:prstGeom>
          <a:noFill/>
        </p:spPr>
        <p:txBody>
          <a:bodyPr wrap="square" rtlCol="0">
            <a:noAutofit/>
          </a:bodyPr>
          <a:p>
            <a:pPr eaLnBrk="1" latinLnBrk="0" hangingPunct="1">
              <a:lnSpc>
                <a:spcPct val="150000"/>
              </a:lnSpc>
            </a:pPr>
            <a:r>
              <a:rPr lang="en-US" sz="2400" b="1">
                <a:solidFill>
                  <a:schemeClr val="lt1"/>
                </a:solidFill>
                <a:latin typeface="+mn-lt"/>
                <a:ea typeface="+mn-ea"/>
                <a:cs typeface="+mn-ea"/>
                <a:sym typeface="+mn-lt"/>
              </a:rPr>
              <a:t>eliminate accumula</a:t>
            </a:r>
            <a:r>
              <a:rPr lang="en-US" sz="2400" b="1">
                <a:solidFill>
                  <a:schemeClr val="lt1"/>
                </a:solidFill>
                <a:latin typeface="+mn-lt"/>
                <a:ea typeface="+mn-ea"/>
                <a:cs typeface="+mn-ea"/>
                <a:sym typeface="+mn-lt"/>
              </a:rPr>
              <a:t>-tion</a:t>
            </a:r>
            <a:endParaRPr lang="en-US">
              <a:cs typeface="+mn-ea"/>
              <a:sym typeface="+mn-lt"/>
            </a:endParaRPr>
          </a:p>
          <a:p>
            <a:endParaRPr lang="zh-CN" altLang="en-US"/>
          </a:p>
        </p:txBody>
      </p:sp>
      <p:sp>
        <p:nvSpPr>
          <p:cNvPr id="12" name="文本框 11"/>
          <p:cNvSpPr txBox="1"/>
          <p:nvPr/>
        </p:nvSpPr>
        <p:spPr>
          <a:xfrm>
            <a:off x="9914255" y="3509645"/>
            <a:ext cx="1565910" cy="1022985"/>
          </a:xfrm>
          <a:prstGeom prst="rect">
            <a:avLst/>
          </a:prstGeom>
          <a:noFill/>
        </p:spPr>
        <p:txBody>
          <a:bodyPr wrap="square" rtlCol="0">
            <a:noAutofit/>
          </a:bodyPr>
          <a:p>
            <a:pPr eaLnBrk="1" latinLnBrk="0" hangingPunct="1">
              <a:lnSpc>
                <a:spcPct val="150000"/>
              </a:lnSpc>
            </a:pPr>
            <a:r>
              <a:rPr lang="en-US" sz="2400" b="1">
                <a:solidFill>
                  <a:schemeClr val="lt1"/>
                </a:solidFill>
                <a:latin typeface="+mn-lt"/>
                <a:ea typeface="+mn-ea"/>
                <a:cs typeface="+mn-ea"/>
                <a:sym typeface="+mn-lt"/>
              </a:rPr>
              <a:t>expel coldness</a:t>
            </a:r>
            <a:endParaRPr lang="en-US" sz="2400" b="1">
              <a:solidFill>
                <a:schemeClr val="lt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33" grpId="0" bldLvl="0" animBg="1"/>
      <p:bldP spid="34" grpId="0" bldLvl="0" animBg="1"/>
      <p:bldP spid="35" grpId="0" bldLvl="0" animBg="1"/>
      <p:bldP spid="37" grpId="0" bldLvl="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969895" y="520383"/>
            <a:ext cx="6563995" cy="1107440"/>
          </a:xfrm>
          <a:prstGeom prst="rect">
            <a:avLst/>
          </a:prstGeom>
          <a:noFill/>
        </p:spPr>
        <p:txBody>
          <a:bodyPr vert="horz" wrap="square" lIns="0" tIns="0" rIns="0" bIns="0" rtlCol="0" anchor="ctr" anchorCtr="0">
            <a:spAutoFit/>
          </a:bodyPr>
          <a:lstStyle/>
          <a:p>
            <a:pPr algn="ctr"/>
            <a:r>
              <a:rPr lang="en-US" altLang="zh-CN" sz="7200" b="1" dirty="0">
                <a:solidFill>
                  <a:srgbClr val="A79FAA"/>
                </a:solidFill>
                <a:latin typeface="+mn-lt"/>
                <a:ea typeface="+mn-ea"/>
                <a:cs typeface="+mn-ea"/>
                <a:sym typeface="+mn-lt"/>
              </a:rPr>
              <a:t>References</a:t>
            </a:r>
            <a:endParaRPr lang="zh-CN" altLang="en-US" sz="7200" b="1" dirty="0">
              <a:solidFill>
                <a:srgbClr val="ABCAC5"/>
              </a:solidFill>
              <a:latin typeface="+mn-lt"/>
              <a:ea typeface="+mn-ea"/>
              <a:cs typeface="+mn-ea"/>
              <a:sym typeface="+mn-lt"/>
            </a:endParaRPr>
          </a:p>
        </p:txBody>
      </p:sp>
      <p:sp>
        <p:nvSpPr>
          <p:cNvPr id="10" name="任意多边形: 形状 9"/>
          <p:cNvSpPr/>
          <p:nvPr/>
        </p:nvSpPr>
        <p:spPr>
          <a:xfrm rot="16200000" flipV="1">
            <a:off x="-1040607" y="4728938"/>
            <a:ext cx="3537297"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rot="5400000" flipV="1">
            <a:off x="10173600" y="1422922"/>
            <a:ext cx="3693452" cy="1676847"/>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rot="5400000" flipV="1">
            <a:off x="10526426" y="2987661"/>
            <a:ext cx="3208563"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16"/>
          <p:cNvSpPr/>
          <p:nvPr/>
        </p:nvSpPr>
        <p:spPr>
          <a:xfrm rot="16200000" flipV="1">
            <a:off x="-731541" y="3666894"/>
            <a:ext cx="2440200" cy="97711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097915" y="1763395"/>
            <a:ext cx="10083800" cy="5100955"/>
          </a:xfrm>
          <a:prstGeom prst="rect">
            <a:avLst/>
          </a:prstGeom>
          <a:noFill/>
        </p:spPr>
        <p:txBody>
          <a:bodyPr wrap="square" rtlCol="0" anchor="ctr" anchorCtr="0">
            <a:noAutofit/>
          </a:bodyPr>
          <a:p>
            <a:pPr algn="just" eaLnBrk="1" latinLnBrk="0" hangingPunct="1">
              <a:lnSpc>
                <a:spcPts val="3500"/>
              </a:lnSpc>
            </a:pPr>
            <a:r>
              <a:rPr lang="en-US" altLang="zh-CN" sz="2000" b="1" dirty="0">
                <a:solidFill>
                  <a:srgbClr val="A79FAA"/>
                </a:solidFill>
                <a:latin typeface="+mn-lt"/>
                <a:ea typeface="+mn-ea"/>
                <a:cs typeface="+mn-ea"/>
              </a:rPr>
              <a:t>[1]鲁达.发扬中国酒文化的优秀传统[J].中国酒,2022(01):3.  </a:t>
            </a:r>
            <a:endParaRPr lang="en-US" altLang="zh-CN" sz="2000" b="1" dirty="0">
              <a:solidFill>
                <a:srgbClr val="A79FAA"/>
              </a:solidFill>
              <a:latin typeface="+mn-lt"/>
              <a:ea typeface="+mn-ea"/>
              <a:cs typeface="+mn-ea"/>
            </a:endParaRPr>
          </a:p>
          <a:p>
            <a:pPr algn="just" eaLnBrk="1" latinLnBrk="0" hangingPunct="1">
              <a:lnSpc>
                <a:spcPts val="3500"/>
              </a:lnSpc>
            </a:pPr>
            <a:r>
              <a:rPr lang="en-US" altLang="zh-CN" sz="2000" b="1" dirty="0">
                <a:solidFill>
                  <a:srgbClr val="A79FAA"/>
                </a:solidFill>
                <a:latin typeface="+mn-lt"/>
                <a:ea typeface="+mn-ea"/>
                <a:cs typeface="+mn-ea"/>
              </a:rPr>
              <a:t>[2]杨运, 杨蔚.从目的论看中国酒文化中“白酒”的英译 [J].现代英 语,2021(11):74-76.  </a:t>
            </a:r>
            <a:endParaRPr lang="en-US" altLang="zh-CN" sz="2000" b="1" dirty="0">
              <a:solidFill>
                <a:srgbClr val="A79FAA"/>
              </a:solidFill>
              <a:latin typeface="+mn-lt"/>
              <a:ea typeface="+mn-ea"/>
              <a:cs typeface="+mn-ea"/>
            </a:endParaRPr>
          </a:p>
          <a:p>
            <a:pPr algn="just" eaLnBrk="1" latinLnBrk="0" hangingPunct="1">
              <a:lnSpc>
                <a:spcPts val="3500"/>
              </a:lnSpc>
            </a:pPr>
            <a:r>
              <a:rPr lang="en-US" altLang="zh-CN" sz="2000" b="1" dirty="0">
                <a:solidFill>
                  <a:srgbClr val="A79FAA"/>
                </a:solidFill>
                <a:latin typeface="+mn-lt"/>
                <a:ea typeface="+mn-ea"/>
                <a:cs typeface="+mn-ea"/>
              </a:rPr>
              <a:t>[3]赵毅飞.  中国酒文化的发展与传播及中外酒 文化对比[D].厦门大学,2019. </a:t>
            </a:r>
            <a:endParaRPr lang="en-US" altLang="zh-CN" sz="2000" b="1" dirty="0">
              <a:solidFill>
                <a:srgbClr val="A79FAA"/>
              </a:solidFill>
              <a:latin typeface="+mn-lt"/>
              <a:ea typeface="+mn-ea"/>
              <a:cs typeface="+mn-ea"/>
            </a:endParaRPr>
          </a:p>
          <a:p>
            <a:pPr algn="just" eaLnBrk="1" latinLnBrk="0" hangingPunct="1">
              <a:lnSpc>
                <a:spcPts val="3500"/>
              </a:lnSpc>
            </a:pPr>
            <a:r>
              <a:rPr lang="en-US" altLang="zh-CN" sz="2000" b="1" dirty="0">
                <a:solidFill>
                  <a:srgbClr val="A79FAA"/>
                </a:solidFill>
                <a:latin typeface="+mn-lt"/>
                <a:ea typeface="+mn-ea"/>
                <a:cs typeface="+mn-ea"/>
              </a:rPr>
              <a:t>[4]刘文婷.中国川酒文化“走出去”的翻 译探究[J].西南科技大学学报(哲学社会科学版),2021,38(04):52-57.</a:t>
            </a:r>
            <a:endParaRPr lang="en-US" altLang="zh-CN" sz="2000" b="1" dirty="0">
              <a:solidFill>
                <a:srgbClr val="A79FAA"/>
              </a:solidFill>
              <a:latin typeface="+mn-lt"/>
              <a:ea typeface="+mn-ea"/>
              <a:cs typeface="+mn-ea"/>
            </a:endParaRPr>
          </a:p>
          <a:p>
            <a:pPr algn="just" eaLnBrk="1" latinLnBrk="0" hangingPunct="1">
              <a:lnSpc>
                <a:spcPts val="3500"/>
              </a:lnSpc>
            </a:pPr>
            <a:r>
              <a:rPr lang="en-US" altLang="zh-CN" sz="2000" b="1" dirty="0">
                <a:solidFill>
                  <a:srgbClr val="A79FAA"/>
                </a:solidFill>
                <a:latin typeface="+mn-lt"/>
                <a:ea typeface="+mn-ea"/>
                <a:cs typeface="+mn-ea"/>
              </a:rPr>
              <a:t>[5] 赵建军. 生 命 活 性 ： 中 国 酒 文 化 的 逻 辑 本 质 [J]. 东 方 论 坛,2021(04):115-129+2.</a:t>
            </a:r>
            <a:endParaRPr lang="en-US" altLang="zh-CN" sz="2000" b="1" dirty="0">
              <a:solidFill>
                <a:srgbClr val="A79FAA"/>
              </a:solidFill>
              <a:latin typeface="+mn-lt"/>
              <a:ea typeface="+mn-ea"/>
              <a:cs typeface="+mn-ea"/>
            </a:endParaRPr>
          </a:p>
          <a:p>
            <a:pPr algn="just" eaLnBrk="1" latinLnBrk="0" hangingPunct="1">
              <a:lnSpc>
                <a:spcPts val="3500"/>
              </a:lnSpc>
            </a:pPr>
            <a:r>
              <a:rPr lang="en-US" altLang="zh-CN" sz="2000" b="1" dirty="0">
                <a:solidFill>
                  <a:srgbClr val="A79FAA"/>
                </a:solidFill>
                <a:latin typeface="+mn-lt"/>
                <a:ea typeface="+mn-ea"/>
                <a:cs typeface="+mn-ea"/>
              </a:rPr>
              <a:t>[6]王宇.论多角度下的中国传统酒文化传承 与发展[J].汉字</a:t>
            </a:r>
            <a:r>
              <a:rPr lang="zh-CN" altLang="en-US" sz="2000" b="1" dirty="0">
                <a:solidFill>
                  <a:srgbClr val="A79FAA"/>
                </a:solidFill>
                <a:latin typeface="+mn-lt"/>
                <a:ea typeface="+mn-ea"/>
                <a:cs typeface="+mn-ea"/>
              </a:rPr>
              <a:t>文</a:t>
            </a:r>
            <a:r>
              <a:rPr lang="en-US" altLang="zh-CN" sz="2000" b="1" dirty="0">
                <a:solidFill>
                  <a:srgbClr val="A79FAA"/>
                </a:solidFill>
                <a:latin typeface="+mn-lt"/>
                <a:ea typeface="+mn-ea"/>
                <a:cs typeface="+mn-ea"/>
              </a:rPr>
              <a:t>化,2021(14):162-163. </a:t>
            </a:r>
            <a:endParaRPr lang="en-US" altLang="zh-CN" sz="2000" b="1" dirty="0">
              <a:solidFill>
                <a:srgbClr val="A79FAA"/>
              </a:solidFill>
              <a:latin typeface="+mn-lt"/>
              <a:ea typeface="+mn-ea"/>
              <a:cs typeface="+mn-ea"/>
            </a:endParaRPr>
          </a:p>
          <a:p>
            <a:pPr algn="just" eaLnBrk="1" latinLnBrk="0" hangingPunct="1">
              <a:lnSpc>
                <a:spcPts val="3500"/>
              </a:lnSpc>
            </a:pPr>
            <a:r>
              <a:rPr lang="en-US" altLang="zh-CN" sz="2000" b="1" dirty="0">
                <a:solidFill>
                  <a:srgbClr val="A79FAA"/>
                </a:solidFill>
                <a:latin typeface="+mn-lt"/>
                <a:ea typeface="+mn-ea"/>
                <a:cs typeface="+mn-ea"/>
              </a:rPr>
              <a:t>[7]薛富兴.酒文化：内涵、特 征及反思[J].贵州大学学报(社会科学版),2021,39(04):24-30+121.  </a:t>
            </a:r>
            <a:endParaRPr lang="en-US" altLang="zh-CN" sz="2000" b="1" dirty="0">
              <a:solidFill>
                <a:srgbClr val="A79FAA"/>
              </a:solidFill>
              <a:latin typeface="+mn-lt"/>
              <a:ea typeface="+mn-ea"/>
              <a:cs typeface="+mn-ea"/>
            </a:endParaRPr>
          </a:p>
          <a:p>
            <a:pPr algn="just" eaLnBrk="1" latinLnBrk="0" hangingPunct="1">
              <a:lnSpc>
                <a:spcPts val="3500"/>
              </a:lnSpc>
            </a:pPr>
            <a:r>
              <a:rPr lang="en-US" altLang="zh-CN" sz="2000" b="1" dirty="0">
                <a:solidFill>
                  <a:srgbClr val="A79FAA"/>
                </a:solidFill>
                <a:latin typeface="+mn-lt"/>
                <a:ea typeface="+mn-ea"/>
                <a:cs typeface="+mn-ea"/>
              </a:rPr>
              <a:t>[8] 杨运,杨蔚.从目的论看中国酒文化中“白酒”的英译 [J].现代英 语,2021(11):74-76. </a:t>
            </a:r>
            <a:endParaRPr lang="en-US" altLang="zh-CN" sz="2000" b="1" dirty="0">
              <a:solidFill>
                <a:srgbClr val="A79FAA"/>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截图 2022-12-11 121836"/>
          <p:cNvPicPr>
            <a:picLocks noChangeAspect="1"/>
          </p:cNvPicPr>
          <p:nvPr/>
        </p:nvPicPr>
        <p:blipFill>
          <a:blip r:embed="rId1">
            <a:lum bright="12000"/>
          </a:blip>
          <a:stretch>
            <a:fillRect/>
          </a:stretch>
        </p:blipFill>
        <p:spPr>
          <a:xfrm>
            <a:off x="2971800" y="2176145"/>
            <a:ext cx="1773555" cy="1773555"/>
          </a:xfrm>
          <a:prstGeom prst="rect">
            <a:avLst/>
          </a:prstGeom>
        </p:spPr>
      </p:pic>
      <p:sp>
        <p:nvSpPr>
          <p:cNvPr id="24" name="任意多边形: 形状 23"/>
          <p:cNvSpPr/>
          <p:nvPr/>
        </p:nvSpPr>
        <p:spPr>
          <a:xfrm rot="10800000">
            <a:off x="0" y="-13522"/>
            <a:ext cx="5514330" cy="2057171"/>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59"/>
          <p:cNvSpPr>
            <a:spLocks noChangeArrowheads="1"/>
          </p:cNvSpPr>
          <p:nvPr/>
        </p:nvSpPr>
        <p:spPr bwMode="auto">
          <a:xfrm>
            <a:off x="3180715" y="2601278"/>
            <a:ext cx="6927850"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6000" dirty="0">
                <a:solidFill>
                  <a:srgbClr val="A79FAA"/>
                </a:solidFill>
                <a:latin typeface="+mn-lt"/>
                <a:ea typeface="+mn-ea"/>
                <a:cs typeface="+mn-ea"/>
                <a:sym typeface="+mn-lt"/>
              </a:rPr>
              <a:t>Thank you</a:t>
            </a:r>
            <a:r>
              <a:rPr lang="zh-CN" altLang="en-US" sz="6000" dirty="0">
                <a:solidFill>
                  <a:srgbClr val="A79FAA"/>
                </a:solidFill>
                <a:latin typeface="+mn-lt"/>
                <a:ea typeface="+mn-ea"/>
                <a:cs typeface="+mn-ea"/>
                <a:sym typeface="+mn-lt"/>
              </a:rPr>
              <a:t>！</a:t>
            </a:r>
            <a:endParaRPr lang="zh-CN" altLang="en-US" sz="6000" dirty="0">
              <a:solidFill>
                <a:srgbClr val="A79FAA"/>
              </a:solidFill>
              <a:latin typeface="+mn-lt"/>
              <a:ea typeface="+mn-ea"/>
              <a:cs typeface="+mn-ea"/>
              <a:sym typeface="+mn-lt"/>
            </a:endParaRPr>
          </a:p>
        </p:txBody>
      </p:sp>
      <p:sp>
        <p:nvSpPr>
          <p:cNvPr id="25" name="任意多边形: 形状 24"/>
          <p:cNvSpPr/>
          <p:nvPr/>
        </p:nvSpPr>
        <p:spPr>
          <a:xfrm rot="10800000">
            <a:off x="3117007" y="-5171"/>
            <a:ext cx="4245681" cy="131206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形状 25"/>
          <p:cNvSpPr/>
          <p:nvPr/>
        </p:nvSpPr>
        <p:spPr>
          <a:xfrm rot="10800000" flipV="1">
            <a:off x="4917207" y="5128495"/>
            <a:ext cx="5614682" cy="209460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rot="10800000" flipV="1">
            <a:off x="8607487" y="5819074"/>
            <a:ext cx="4251263" cy="140402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rot="16200000" flipV="1">
            <a:off x="-1040607" y="4728938"/>
            <a:ext cx="3537297"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rot="5400000" flipV="1">
            <a:off x="10173600" y="1422922"/>
            <a:ext cx="3693452" cy="1676847"/>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rot="5400000" flipV="1">
            <a:off x="10526426" y="2987661"/>
            <a:ext cx="3208563"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16"/>
          <p:cNvSpPr/>
          <p:nvPr/>
        </p:nvSpPr>
        <p:spPr>
          <a:xfrm rot="16200000" flipV="1">
            <a:off x="-731541" y="3666894"/>
            <a:ext cx="2440200" cy="97711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585341d96ca9eb69b950d523178bb44"/>
          <p:cNvPicPr>
            <a:picLocks noChangeAspect="1"/>
          </p:cNvPicPr>
          <p:nvPr/>
        </p:nvPicPr>
        <p:blipFill>
          <a:blip r:embed="rId1"/>
          <a:stretch>
            <a:fillRect/>
          </a:stretch>
        </p:blipFill>
        <p:spPr>
          <a:xfrm>
            <a:off x="2670810" y="1240155"/>
            <a:ext cx="7295515" cy="4864100"/>
          </a:xfrm>
          <a:prstGeom prst="rect">
            <a:avLst/>
          </a:prstGeom>
        </p:spPr>
      </p:pic>
      <p:sp>
        <p:nvSpPr>
          <p:cNvPr id="5" name="云形标注 4"/>
          <p:cNvSpPr/>
          <p:nvPr/>
        </p:nvSpPr>
        <p:spPr>
          <a:xfrm rot="360000">
            <a:off x="8211185" y="213995"/>
            <a:ext cx="2456180" cy="1160780"/>
          </a:xfrm>
          <a:prstGeom prst="cloudCallout">
            <a:avLst/>
          </a:prstGeom>
          <a:solidFill>
            <a:schemeClr val="accent2">
              <a:lumMod val="20000"/>
              <a:lumOff val="80000"/>
            </a:schemeClr>
          </a:solidFill>
          <a:ln>
            <a:solidFill>
              <a:srgbClr val="FBD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latin typeface="HGF9_CNKI" panose="02000500000000000000" charset="-122"/>
                <a:ea typeface="HGF9_CNKI" panose="02000500000000000000" charset="-122"/>
              </a:rPr>
              <a:t>spicy?</a:t>
            </a:r>
            <a:endParaRPr lang="en-US" altLang="zh-CN" sz="3200">
              <a:latin typeface="HGF9_CNKI" panose="02000500000000000000" charset="-122"/>
              <a:ea typeface="HGF9_CNKI" panose="02000500000000000000" charset="-122"/>
            </a:endParaRPr>
          </a:p>
        </p:txBody>
      </p:sp>
      <p:sp>
        <p:nvSpPr>
          <p:cNvPr id="6" name="云形标注 5"/>
          <p:cNvSpPr/>
          <p:nvPr/>
        </p:nvSpPr>
        <p:spPr>
          <a:xfrm rot="360000">
            <a:off x="829310" y="1640840"/>
            <a:ext cx="2781935" cy="1481455"/>
          </a:xfrm>
          <a:prstGeom prst="cloudCallout">
            <a:avLst/>
          </a:prstGeom>
          <a:solidFill>
            <a:schemeClr val="accent2">
              <a:lumMod val="20000"/>
              <a:lumOff val="80000"/>
            </a:schemeClr>
          </a:solidFill>
          <a:ln>
            <a:solidFill>
              <a:srgbClr val="FBD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latin typeface="HGF9_CNKI" panose="02000500000000000000" charset="-122"/>
                <a:ea typeface="HGF9_CNKI" panose="02000500000000000000" charset="-122"/>
              </a:rPr>
              <a:t>bitter?</a:t>
            </a:r>
            <a:endParaRPr lang="en-US" altLang="zh-CN" sz="3200">
              <a:latin typeface="HGF9_CNKI" panose="02000500000000000000" charset="-122"/>
              <a:ea typeface="HGF9_CNKI" panose="02000500000000000000" charset="-122"/>
            </a:endParaRPr>
          </a:p>
        </p:txBody>
      </p:sp>
      <p:sp>
        <p:nvSpPr>
          <p:cNvPr id="7" name="云形标注 6"/>
          <p:cNvSpPr/>
          <p:nvPr/>
        </p:nvSpPr>
        <p:spPr>
          <a:xfrm rot="360000">
            <a:off x="8881745" y="5217160"/>
            <a:ext cx="3136265" cy="1226820"/>
          </a:xfrm>
          <a:prstGeom prst="cloudCallout">
            <a:avLst/>
          </a:prstGeom>
          <a:solidFill>
            <a:schemeClr val="accent2">
              <a:lumMod val="20000"/>
              <a:lumOff val="80000"/>
            </a:schemeClr>
          </a:solidFill>
          <a:ln>
            <a:solidFill>
              <a:srgbClr val="FBDB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latin typeface="HGF9_CNKI" panose="02000500000000000000" charset="-122"/>
                <a:ea typeface="HGF9_CNKI" panose="02000500000000000000" charset="-122"/>
              </a:rPr>
              <a:t>sweet?</a:t>
            </a:r>
            <a:endParaRPr lang="en-US" altLang="zh-CN" sz="3200">
              <a:latin typeface="HGF9_CNKI" panose="02000500000000000000" charset="-122"/>
              <a:ea typeface="HGF9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5" grpId="0" bldLvl="0" animBg="1"/>
      <p:bldP spid="5" grpId="1" animBg="1"/>
      <p:bldP spid="7" grpId="0" bldLvl="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36855" y="663893"/>
            <a:ext cx="6563995" cy="923290"/>
          </a:xfrm>
          <a:prstGeom prst="rect">
            <a:avLst/>
          </a:prstGeom>
          <a:noFill/>
        </p:spPr>
        <p:txBody>
          <a:bodyPr vert="horz" wrap="square" lIns="0" tIns="0" rIns="0" bIns="0" rtlCol="0" anchor="ctr" anchorCtr="0">
            <a:spAutoFit/>
          </a:bodyPr>
          <a:lstStyle/>
          <a:p>
            <a:pPr algn="ctr"/>
            <a:r>
              <a:rPr lang="en-US" altLang="zh-CN" sz="6000" b="1" dirty="0">
                <a:ln w="22225">
                  <a:solidFill>
                    <a:schemeClr val="accent2"/>
                  </a:solidFill>
                  <a:prstDash val="solid"/>
                </a:ln>
                <a:solidFill>
                  <a:schemeClr val="accent2">
                    <a:lumMod val="40000"/>
                    <a:lumOff val="60000"/>
                  </a:schemeClr>
                </a:solidFill>
                <a:effectLst/>
                <a:latin typeface="+mn-lt"/>
                <a:ea typeface="+mn-ea"/>
                <a:cs typeface="+mn-ea"/>
                <a:sym typeface="+mn-lt"/>
              </a:rPr>
              <a:t>Questions:</a:t>
            </a:r>
            <a:endParaRPr lang="en-US" altLang="zh-CN" sz="6000" b="1" dirty="0">
              <a:ln w="22225">
                <a:solidFill>
                  <a:schemeClr val="accent2"/>
                </a:solidFill>
                <a:prstDash val="solid"/>
              </a:ln>
              <a:solidFill>
                <a:schemeClr val="accent2">
                  <a:lumMod val="40000"/>
                  <a:lumOff val="60000"/>
                </a:schemeClr>
              </a:solidFill>
              <a:effectLst/>
              <a:latin typeface="+mn-lt"/>
              <a:ea typeface="+mn-ea"/>
              <a:cs typeface="+mn-ea"/>
              <a:sym typeface="+mn-lt"/>
            </a:endParaRPr>
          </a:p>
        </p:txBody>
      </p:sp>
      <p:sp>
        <p:nvSpPr>
          <p:cNvPr id="13" name="MH_Entry_1"/>
          <p:cNvSpPr/>
          <p:nvPr>
            <p:custDataLst>
              <p:tags r:id="rId2"/>
            </p:custDataLst>
          </p:nvPr>
        </p:nvSpPr>
        <p:spPr>
          <a:xfrm>
            <a:off x="1630880" y="1816323"/>
            <a:ext cx="9226031"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800" dirty="0">
                <a:solidFill>
                  <a:schemeClr val="tx1"/>
                </a:solidFill>
                <a:effectLst>
                  <a:outerShdw blurRad="38100" dist="19050" dir="2700000" algn="tl" rotWithShape="0">
                    <a:schemeClr val="dk1">
                      <a:alpha val="40000"/>
                    </a:schemeClr>
                  </a:outerShdw>
                </a:effectLst>
                <a:cs typeface="+mn-ea"/>
                <a:sym typeface="+mn-lt"/>
              </a:rPr>
              <a:t>List the famous Baijiu you know in China?</a:t>
            </a:r>
            <a:endParaRPr lang="en-US" altLang="zh-CN" sz="2800" dirty="0">
              <a:solidFill>
                <a:schemeClr val="tx1"/>
              </a:solidFill>
              <a:effectLst>
                <a:outerShdw blurRad="38100" dist="19050" dir="2700000" algn="tl" rotWithShape="0">
                  <a:schemeClr val="dk1">
                    <a:alpha val="40000"/>
                  </a:schemeClr>
                </a:outerShdw>
              </a:effectLst>
              <a:cs typeface="+mn-ea"/>
              <a:sym typeface="+mn-lt"/>
            </a:endParaRPr>
          </a:p>
        </p:txBody>
      </p:sp>
      <p:sp>
        <p:nvSpPr>
          <p:cNvPr id="14" name="MH_Entry_2"/>
          <p:cNvSpPr/>
          <p:nvPr>
            <p:custDataLst>
              <p:tags r:id="rId3"/>
            </p:custDataLst>
          </p:nvPr>
        </p:nvSpPr>
        <p:spPr>
          <a:xfrm>
            <a:off x="1634691" y="2680260"/>
            <a:ext cx="9111844"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sz="2800" dirty="0">
                <a:solidFill>
                  <a:schemeClr val="bg1">
                    <a:lumMod val="65000"/>
                  </a:schemeClr>
                </a:solidFill>
                <a:cs typeface="+mn-ea"/>
                <a:sym typeface="+mn-lt"/>
              </a:rPr>
              <a:t>Mao Tai; Wu Liangye; Fen Jiu; Luzhou Laojiao etc.</a:t>
            </a:r>
            <a:endParaRPr lang="en-US" sz="1100" dirty="0">
              <a:solidFill>
                <a:srgbClr val="A79FAA"/>
              </a:solidFill>
              <a:cs typeface="+mn-ea"/>
              <a:sym typeface="+mn-lt"/>
            </a:endParaRPr>
          </a:p>
        </p:txBody>
      </p:sp>
      <p:sp>
        <p:nvSpPr>
          <p:cNvPr id="15" name="MH_Entry_3"/>
          <p:cNvSpPr/>
          <p:nvPr>
            <p:custDataLst>
              <p:tags r:id="rId4"/>
            </p:custDataLst>
          </p:nvPr>
        </p:nvSpPr>
        <p:spPr>
          <a:xfrm>
            <a:off x="1634025" y="3544495"/>
            <a:ext cx="9370046"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dirty="0">
                <a:solidFill>
                  <a:schemeClr val="tx1"/>
                </a:solidFill>
                <a:effectLst>
                  <a:outerShdw blurRad="38100" dist="19050" dir="2700000" algn="tl" rotWithShape="0">
                    <a:schemeClr val="dk1">
                      <a:alpha val="40000"/>
                    </a:schemeClr>
                  </a:outerShdw>
                </a:effectLst>
                <a:cs typeface="+mn-ea"/>
                <a:sym typeface="+mn-lt"/>
              </a:rPr>
              <a:t>What are the main raw materials used to make Baijiu?</a:t>
            </a:r>
            <a:endParaRPr lang="en-US" altLang="zh-CN" sz="2800" dirty="0">
              <a:solidFill>
                <a:schemeClr val="tx1"/>
              </a:solidFill>
              <a:effectLst>
                <a:outerShdw blurRad="38100" dist="19050" dir="2700000" algn="tl" rotWithShape="0">
                  <a:schemeClr val="dk1">
                    <a:alpha val="40000"/>
                  </a:schemeClr>
                </a:outerShdw>
              </a:effectLst>
              <a:cs typeface="+mn-ea"/>
              <a:sym typeface="+mn-lt"/>
            </a:endParaRPr>
          </a:p>
        </p:txBody>
      </p:sp>
      <p:sp>
        <p:nvSpPr>
          <p:cNvPr id="16" name="MH_Entry_4"/>
          <p:cNvSpPr/>
          <p:nvPr>
            <p:custDataLst>
              <p:tags r:id="rId5"/>
            </p:custDataLst>
          </p:nvPr>
        </p:nvSpPr>
        <p:spPr>
          <a:xfrm>
            <a:off x="1604815" y="4336340"/>
            <a:ext cx="9010007"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dirty="0">
                <a:solidFill>
                  <a:srgbClr val="A79FAA"/>
                </a:solidFill>
                <a:cs typeface="+mn-ea"/>
                <a:sym typeface="+mn-lt"/>
              </a:rPr>
              <a:t>Sorghum; Wheat; Rice</a:t>
            </a:r>
            <a:endParaRPr lang="en-US" altLang="zh-CN" sz="2800" dirty="0">
              <a:solidFill>
                <a:srgbClr val="A79FAA"/>
              </a:solidFill>
              <a:cs typeface="+mn-ea"/>
              <a:sym typeface="+mn-lt"/>
            </a:endParaRPr>
          </a:p>
        </p:txBody>
      </p:sp>
      <p:sp>
        <p:nvSpPr>
          <p:cNvPr id="10" name="任意多边形: 形状 9"/>
          <p:cNvSpPr/>
          <p:nvPr/>
        </p:nvSpPr>
        <p:spPr>
          <a:xfrm rot="16200000" flipV="1">
            <a:off x="-1040607" y="4728938"/>
            <a:ext cx="3537297"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rot="5400000" flipV="1">
            <a:off x="10173600" y="1422922"/>
            <a:ext cx="3693452" cy="1676847"/>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rot="5400000" flipV="1">
            <a:off x="10526426" y="2987661"/>
            <a:ext cx="3208563"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16"/>
          <p:cNvSpPr/>
          <p:nvPr/>
        </p:nvSpPr>
        <p:spPr>
          <a:xfrm rot="16200000" flipV="1">
            <a:off x="-731541" y="3666894"/>
            <a:ext cx="2440200" cy="97711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MH_Entry_4"/>
          <p:cNvSpPr/>
          <p:nvPr>
            <p:custDataLst>
              <p:tags r:id="rId6"/>
            </p:custDataLst>
          </p:nvPr>
        </p:nvSpPr>
        <p:spPr>
          <a:xfrm>
            <a:off x="1676570" y="5056748"/>
            <a:ext cx="9010007"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dirty="0">
                <a:solidFill>
                  <a:schemeClr val="tx1"/>
                </a:solidFill>
                <a:effectLst>
                  <a:outerShdw blurRad="38100" dist="19050" dir="2700000" algn="tl" rotWithShape="0">
                    <a:schemeClr val="dk1">
                      <a:alpha val="40000"/>
                    </a:schemeClr>
                  </a:outerShdw>
                </a:effectLst>
                <a:cs typeface="+mn-ea"/>
                <a:sym typeface="+mn-lt"/>
              </a:rPr>
              <a:t>List the ancient Chinese poets you know who loved to drink liquor?</a:t>
            </a:r>
            <a:endParaRPr lang="en-US" altLang="zh-CN" sz="2800" dirty="0">
              <a:solidFill>
                <a:schemeClr val="tx1"/>
              </a:solidFill>
              <a:effectLst>
                <a:outerShdw blurRad="38100" dist="19050" dir="2700000" algn="tl" rotWithShape="0">
                  <a:schemeClr val="dk1">
                    <a:alpha val="40000"/>
                  </a:schemeClr>
                </a:outerShdw>
              </a:effectLst>
              <a:cs typeface="+mn-ea"/>
              <a:sym typeface="+mn-lt"/>
            </a:endParaRPr>
          </a:p>
        </p:txBody>
      </p:sp>
      <p:sp>
        <p:nvSpPr>
          <p:cNvPr id="3" name="MH_Entry_4"/>
          <p:cNvSpPr/>
          <p:nvPr>
            <p:custDataLst>
              <p:tags r:id="rId7"/>
            </p:custDataLst>
          </p:nvPr>
        </p:nvSpPr>
        <p:spPr>
          <a:xfrm>
            <a:off x="1686095" y="6064810"/>
            <a:ext cx="9010007"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p>
            <a:pPr lvl="0"/>
            <a:r>
              <a:rPr lang="en-US" altLang="zh-CN" sz="2800" dirty="0">
                <a:solidFill>
                  <a:srgbClr val="A79FAA"/>
                </a:solidFill>
                <a:cs typeface="+mn-ea"/>
                <a:sym typeface="+mn-lt"/>
              </a:rPr>
              <a:t>Li Bai; Bai Juyi; Su Shi; Tao Yuanming; Li Qingzhao etc.</a:t>
            </a:r>
            <a:endParaRPr lang="en-US" altLang="zh-CN" sz="2800" dirty="0">
              <a:solidFill>
                <a:srgbClr val="A79FAA"/>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bldLvl="0" animBg="1"/>
      <p:bldP spid="13" grpId="1" animBg="1"/>
      <p:bldP spid="15" grpId="0" bldLvl="0" animBg="1"/>
      <p:bldP spid="15" grpId="1" animBg="1"/>
      <p:bldP spid="2" grpId="0" bldLvl="0" animBg="1"/>
      <p:bldP spid="2" grpId="1" animBg="1"/>
      <p:bldP spid="14" grpId="0" bldLvl="0" animBg="1"/>
      <p:bldP spid="14" grpId="1" animBg="1"/>
      <p:bldP spid="16" grpId="0" bldLvl="0" animBg="1"/>
      <p:bldP spid="16" grpId="1" animBg="1"/>
      <p:bldP spid="3" grpId="0" bldLvl="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969895" y="520383"/>
            <a:ext cx="6563995" cy="1107440"/>
          </a:xfrm>
          <a:prstGeom prst="rect">
            <a:avLst/>
          </a:prstGeom>
          <a:noFill/>
        </p:spPr>
        <p:txBody>
          <a:bodyPr vert="horz" wrap="square" lIns="0" tIns="0" rIns="0" bIns="0" rtlCol="0" anchor="ctr" anchorCtr="0">
            <a:spAutoFit/>
          </a:bodyPr>
          <a:lstStyle/>
          <a:p>
            <a:pPr algn="ctr"/>
            <a:r>
              <a:rPr lang="en-US" altLang="zh-CN" sz="7200" b="1" dirty="0">
                <a:solidFill>
                  <a:srgbClr val="A79FAA"/>
                </a:solidFill>
                <a:latin typeface="+mn-lt"/>
                <a:ea typeface="+mn-ea"/>
                <a:cs typeface="+mn-ea"/>
                <a:sym typeface="+mn-lt"/>
              </a:rPr>
              <a:t>CONTENTS</a:t>
            </a:r>
            <a:endParaRPr lang="zh-CN" altLang="en-US" sz="7200" b="1" dirty="0">
              <a:solidFill>
                <a:srgbClr val="ABCAC5"/>
              </a:solidFill>
              <a:latin typeface="+mn-lt"/>
              <a:ea typeface="+mn-ea"/>
              <a:cs typeface="+mn-ea"/>
              <a:sym typeface="+mn-lt"/>
            </a:endParaRPr>
          </a:p>
        </p:txBody>
      </p:sp>
      <p:sp>
        <p:nvSpPr>
          <p:cNvPr id="13" name="MH_Entry_1"/>
          <p:cNvSpPr/>
          <p:nvPr>
            <p:custDataLst>
              <p:tags r:id="rId2"/>
            </p:custDataLst>
          </p:nvPr>
        </p:nvSpPr>
        <p:spPr>
          <a:xfrm>
            <a:off x="1739900" y="2106295"/>
            <a:ext cx="9474200"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800" dirty="0">
                <a:solidFill>
                  <a:srgbClr val="A79FAA"/>
                </a:solidFill>
                <a:cs typeface="+mn-ea"/>
                <a:sym typeface="+mn-lt"/>
              </a:rPr>
              <a:t>The origin and development of Chinese Baijiu culture</a:t>
            </a:r>
            <a:endParaRPr lang="en-US" altLang="zh-CN" sz="2800" dirty="0">
              <a:solidFill>
                <a:srgbClr val="A79FAA"/>
              </a:solidFill>
              <a:cs typeface="+mn-ea"/>
              <a:sym typeface="+mn-lt"/>
            </a:endParaRPr>
          </a:p>
        </p:txBody>
      </p:sp>
      <p:sp>
        <p:nvSpPr>
          <p:cNvPr id="14" name="MH_Entry_2"/>
          <p:cNvSpPr/>
          <p:nvPr>
            <p:custDataLst>
              <p:tags r:id="rId3"/>
            </p:custDataLst>
          </p:nvPr>
        </p:nvSpPr>
        <p:spPr>
          <a:xfrm>
            <a:off x="1739900" y="3264535"/>
            <a:ext cx="9474200"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lumMod val="65000"/>
                  </a:schemeClr>
                </a:solidFill>
                <a:cs typeface="+mn-ea"/>
                <a:sym typeface="+mn-lt"/>
              </a:rPr>
              <a:t>Classification of Five Flavor Types of </a:t>
            </a:r>
            <a:r>
              <a:rPr lang="en-US" altLang="zh-CN" sz="2800" dirty="0">
                <a:solidFill>
                  <a:schemeClr val="bg1">
                    <a:lumMod val="65000"/>
                  </a:schemeClr>
                </a:solidFill>
                <a:cs typeface="+mn-ea"/>
                <a:sym typeface="+mn-lt"/>
              </a:rPr>
              <a:t>Chinese </a:t>
            </a:r>
            <a:r>
              <a:rPr lang="zh-CN" altLang="en-US" sz="2800" dirty="0">
                <a:solidFill>
                  <a:schemeClr val="bg1">
                    <a:lumMod val="65000"/>
                  </a:schemeClr>
                </a:solidFill>
                <a:cs typeface="+mn-ea"/>
                <a:sym typeface="+mn-lt"/>
              </a:rPr>
              <a:t>Baijiu </a:t>
            </a:r>
            <a:endParaRPr lang="zh-CN" altLang="en-US" sz="1100" dirty="0">
              <a:solidFill>
                <a:srgbClr val="A79FAA"/>
              </a:solidFill>
              <a:cs typeface="+mn-ea"/>
              <a:sym typeface="+mn-lt"/>
            </a:endParaRPr>
          </a:p>
        </p:txBody>
      </p:sp>
      <p:sp>
        <p:nvSpPr>
          <p:cNvPr id="15" name="MH_Entry_3"/>
          <p:cNvSpPr/>
          <p:nvPr>
            <p:custDataLst>
              <p:tags r:id="rId4"/>
            </p:custDataLst>
          </p:nvPr>
        </p:nvSpPr>
        <p:spPr>
          <a:xfrm>
            <a:off x="1738630" y="4422775"/>
            <a:ext cx="9474200"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dirty="0">
                <a:solidFill>
                  <a:srgbClr val="A79FAA"/>
                </a:solidFill>
                <a:cs typeface="+mn-ea"/>
                <a:sym typeface="+mn-lt"/>
              </a:rPr>
              <a:t>Chinese Baijiu etiquette</a:t>
            </a:r>
            <a:endParaRPr lang="zh-CN" altLang="en-US" sz="1100" dirty="0">
              <a:solidFill>
                <a:srgbClr val="A79FAA"/>
              </a:solidFill>
              <a:cs typeface="+mn-ea"/>
              <a:sym typeface="+mn-lt"/>
            </a:endParaRPr>
          </a:p>
        </p:txBody>
      </p:sp>
      <p:sp>
        <p:nvSpPr>
          <p:cNvPr id="16" name="MH_Entry_4"/>
          <p:cNvSpPr/>
          <p:nvPr>
            <p:custDataLst>
              <p:tags r:id="rId5"/>
            </p:custDataLst>
          </p:nvPr>
        </p:nvSpPr>
        <p:spPr>
          <a:xfrm>
            <a:off x="1738630" y="5581015"/>
            <a:ext cx="9474200"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dirty="0">
                <a:solidFill>
                  <a:srgbClr val="A79FAA"/>
                </a:solidFill>
                <a:cs typeface="+mn-ea"/>
                <a:sym typeface="+mn-lt"/>
              </a:rPr>
              <a:t>Chinese medicinal liquor</a:t>
            </a:r>
            <a:endParaRPr lang="en-US" altLang="zh-CN" sz="2800" dirty="0">
              <a:solidFill>
                <a:srgbClr val="A79FAA"/>
              </a:solidFill>
              <a:cs typeface="+mn-ea"/>
              <a:sym typeface="+mn-lt"/>
            </a:endParaRPr>
          </a:p>
        </p:txBody>
      </p:sp>
      <p:sp>
        <p:nvSpPr>
          <p:cNvPr id="10" name="任意多边形: 形状 9"/>
          <p:cNvSpPr/>
          <p:nvPr/>
        </p:nvSpPr>
        <p:spPr>
          <a:xfrm rot="16200000" flipV="1">
            <a:off x="-1040607" y="4728938"/>
            <a:ext cx="3537297"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rot="5400000" flipV="1">
            <a:off x="10173600" y="1422922"/>
            <a:ext cx="3693452" cy="1676847"/>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rot="5400000" flipV="1">
            <a:off x="10526426" y="2987661"/>
            <a:ext cx="3208563"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16"/>
          <p:cNvSpPr/>
          <p:nvPr/>
        </p:nvSpPr>
        <p:spPr>
          <a:xfrm rot="16200000" flipV="1">
            <a:off x="-731541" y="3666894"/>
            <a:ext cx="2440200" cy="97711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bldLvl="0" animBg="1"/>
      <p:bldP spid="14" grpId="0" bldLvl="0" animBg="1"/>
      <p:bldP spid="15" grpId="0" bldLvl="0" animBg="1"/>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2782" y="5266406"/>
            <a:ext cx="3336461" cy="1815369"/>
          </a:xfrm>
          <a:prstGeom prst="rect">
            <a:avLst/>
          </a:prstGeom>
          <a:noFill/>
        </p:spPr>
        <p:txBody>
          <a:bodyPr wrap="square" lIns="0" tIns="0" rIns="0" bIns="0" rtlCol="0">
            <a:spAutoFit/>
          </a:bodyPr>
          <a:lstStyle/>
          <a:p>
            <a:pPr algn="just">
              <a:lnSpc>
                <a:spcPct val="120000"/>
              </a:lnSpc>
              <a:defRPr/>
            </a:pPr>
            <a:r>
              <a:rPr lang="en-US" altLang="zh-CN" sz="2000" dirty="0">
                <a:solidFill>
                  <a:schemeClr val="bg1">
                    <a:lumMod val="65000"/>
                  </a:schemeClr>
                </a:solidFill>
                <a:latin typeface="+mn-lt"/>
                <a:ea typeface="+mn-ea"/>
                <a:cs typeface="+mn-ea"/>
                <a:sym typeface="+mn-lt"/>
              </a:rPr>
              <a:t>It  is  said  that  </a:t>
            </a:r>
            <a:r>
              <a:rPr lang="en-US" altLang="zh-CN" sz="2000" dirty="0" err="1">
                <a:solidFill>
                  <a:schemeClr val="bg1">
                    <a:lumMod val="65000"/>
                  </a:schemeClr>
                </a:solidFill>
                <a:latin typeface="+mn-lt"/>
                <a:ea typeface="+mn-ea"/>
                <a:cs typeface="+mn-ea"/>
                <a:sym typeface="+mn-lt"/>
              </a:rPr>
              <a:t>Yidi</a:t>
            </a:r>
            <a:r>
              <a:rPr lang="en-US" altLang="zh-CN" sz="2000" dirty="0">
                <a:solidFill>
                  <a:schemeClr val="bg1">
                    <a:lumMod val="65000"/>
                  </a:schemeClr>
                </a:solidFill>
                <a:latin typeface="+mn-lt"/>
                <a:ea typeface="+mn-ea"/>
                <a:cs typeface="+mn-ea"/>
                <a:sym typeface="+mn-lt"/>
              </a:rPr>
              <a:t>  invented  brewing  in  the  Xia  Yu  period,  which  is recorded in the Warring States policy.</a:t>
            </a:r>
            <a:endParaRPr lang="en-US" altLang="zh-CN" sz="2000" dirty="0">
              <a:solidFill>
                <a:schemeClr val="bg1">
                  <a:lumMod val="65000"/>
                </a:schemeClr>
              </a:solidFill>
              <a:latin typeface="+mn-lt"/>
              <a:ea typeface="+mn-ea"/>
              <a:cs typeface="+mn-ea"/>
              <a:sym typeface="+mn-lt"/>
            </a:endParaRPr>
          </a:p>
        </p:txBody>
      </p:sp>
      <p:sp>
        <p:nvSpPr>
          <p:cNvPr id="18" name="TextBox 17"/>
          <p:cNvSpPr txBox="1"/>
          <p:nvPr/>
        </p:nvSpPr>
        <p:spPr>
          <a:xfrm>
            <a:off x="4995207" y="5331165"/>
            <a:ext cx="3098948" cy="1076705"/>
          </a:xfrm>
          <a:prstGeom prst="rect">
            <a:avLst/>
          </a:prstGeom>
          <a:noFill/>
        </p:spPr>
        <p:txBody>
          <a:bodyPr wrap="square" lIns="0" tIns="0" rIns="0" bIns="0" rtlCol="0">
            <a:spAutoFit/>
          </a:bodyPr>
          <a:lstStyle/>
          <a:p>
            <a:pPr algn="just">
              <a:lnSpc>
                <a:spcPct val="120000"/>
              </a:lnSpc>
              <a:defRPr/>
            </a:pPr>
            <a:r>
              <a:rPr lang="en-US" altLang="zh-CN" sz="2000" dirty="0" err="1">
                <a:solidFill>
                  <a:schemeClr val="bg1">
                    <a:lumMod val="65000"/>
                  </a:schemeClr>
                </a:solidFill>
                <a:latin typeface="+mn-lt"/>
                <a:ea typeface="+mn-ea"/>
                <a:cs typeface="+mn-ea"/>
                <a:sym typeface="+mn-lt"/>
              </a:rPr>
              <a:t>Dukang</a:t>
            </a:r>
            <a:r>
              <a:rPr lang="en-US" altLang="zh-CN" sz="2000" dirty="0">
                <a:solidFill>
                  <a:schemeClr val="bg1">
                    <a:lumMod val="65000"/>
                  </a:schemeClr>
                </a:solidFill>
                <a:latin typeface="+mn-lt"/>
                <a:ea typeface="+mn-ea"/>
                <a:cs typeface="+mn-ea"/>
                <a:sym typeface="+mn-lt"/>
              </a:rPr>
              <a:t> Baijiu making is widely popular  among  the  people.</a:t>
            </a:r>
            <a:endParaRPr lang="en-US" altLang="zh-CN" sz="2000" dirty="0">
              <a:solidFill>
                <a:schemeClr val="bg1">
                  <a:lumMod val="65000"/>
                </a:schemeClr>
              </a:solidFill>
              <a:latin typeface="+mn-lt"/>
              <a:ea typeface="+mn-ea"/>
              <a:cs typeface="+mn-ea"/>
              <a:sym typeface="+mn-lt"/>
            </a:endParaRPr>
          </a:p>
        </p:txBody>
      </p:sp>
      <p:sp>
        <p:nvSpPr>
          <p:cNvPr id="19" name="TextBox 18"/>
          <p:cNvSpPr txBox="1"/>
          <p:nvPr/>
        </p:nvSpPr>
        <p:spPr>
          <a:xfrm>
            <a:off x="8769441" y="5264167"/>
            <a:ext cx="3717927" cy="1815369"/>
          </a:xfrm>
          <a:prstGeom prst="rect">
            <a:avLst/>
          </a:prstGeom>
          <a:noFill/>
        </p:spPr>
        <p:txBody>
          <a:bodyPr wrap="square" lIns="0" tIns="0" rIns="0" bIns="0" rtlCol="0">
            <a:spAutoFit/>
          </a:bodyPr>
          <a:lstStyle/>
          <a:p>
            <a:pPr algn="just">
              <a:lnSpc>
                <a:spcPct val="120000"/>
              </a:lnSpc>
              <a:defRPr/>
            </a:pPr>
            <a:r>
              <a:rPr lang="en-US" altLang="zh-CN" sz="2000" dirty="0">
                <a:solidFill>
                  <a:schemeClr val="bg1">
                    <a:lumMod val="65000"/>
                  </a:schemeClr>
                </a:solidFill>
                <a:latin typeface="+mn-lt"/>
                <a:ea typeface="+mn-ea"/>
                <a:cs typeface="+mn-ea"/>
                <a:sym typeface="+mn-lt"/>
              </a:rPr>
              <a:t>Baijiu is the product of natural fermentation of grains, fruit Baijiu and milk Baijiu are the first generation of beverage Baijiu.</a:t>
            </a:r>
            <a:endParaRPr lang="en-US" altLang="zh-CN" sz="2000" dirty="0">
              <a:solidFill>
                <a:schemeClr val="bg1">
                  <a:lumMod val="65000"/>
                </a:schemeClr>
              </a:solidFill>
              <a:latin typeface="+mn-lt"/>
              <a:ea typeface="+mn-ea"/>
              <a:cs typeface="+mn-ea"/>
              <a:sym typeface="+mn-lt"/>
            </a:endParaRPr>
          </a:p>
        </p:txBody>
      </p:sp>
      <p:grpSp>
        <p:nvGrpSpPr>
          <p:cNvPr id="2" name="组合 1"/>
          <p:cNvGrpSpPr/>
          <p:nvPr/>
        </p:nvGrpSpPr>
        <p:grpSpPr>
          <a:xfrm>
            <a:off x="992782" y="1680001"/>
            <a:ext cx="11122442" cy="3619863"/>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A79FAA"/>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dirty="0">
                <a:latin typeface="+mn-lt"/>
                <a:ea typeface="+mn-ea"/>
                <a:cs typeface="+mn-ea"/>
                <a:sym typeface="+mn-lt"/>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FABAAE"/>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dirty="0">
                <a:latin typeface="+mn-lt"/>
                <a:ea typeface="+mn-ea"/>
                <a:cs typeface="+mn-ea"/>
                <a:sym typeface="+mn-lt"/>
              </a:endParaRPr>
            </a:p>
          </p:txBody>
        </p:sp>
        <p:sp>
          <p:nvSpPr>
            <p:cNvPr id="8" name="Rectangle 6"/>
            <p:cNvSpPr>
              <a:spLocks noChangeArrowheads="1"/>
            </p:cNvSpPr>
            <p:nvPr/>
          </p:nvSpPr>
          <p:spPr bwMode="auto">
            <a:xfrm rot="18900000">
              <a:off x="1723577" y="1817977"/>
              <a:ext cx="1104193" cy="1104192"/>
            </a:xfrm>
            <a:prstGeom prst="rect">
              <a:avLst/>
            </a:prstGeom>
            <a:solidFill>
              <a:srgbClr val="A79FAA"/>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dirty="0">
                <a:latin typeface="+mn-lt"/>
                <a:ea typeface="+mn-ea"/>
                <a:cs typeface="+mn-ea"/>
                <a:sym typeface="+mn-lt"/>
              </a:endParaRPr>
            </a:p>
          </p:txBody>
        </p:sp>
        <p:sp>
          <p:nvSpPr>
            <p:cNvPr id="9" name="Rectangle 7"/>
            <p:cNvSpPr>
              <a:spLocks noChangeArrowheads="1"/>
            </p:cNvSpPr>
            <p:nvPr/>
          </p:nvSpPr>
          <p:spPr bwMode="auto">
            <a:xfrm rot="18900000">
              <a:off x="4055751" y="1817977"/>
              <a:ext cx="1104192" cy="1104192"/>
            </a:xfrm>
            <a:prstGeom prst="rect">
              <a:avLst/>
            </a:prstGeom>
            <a:solidFill>
              <a:srgbClr val="FABAAE"/>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dirty="0">
                <a:latin typeface="+mn-lt"/>
                <a:ea typeface="+mn-ea"/>
                <a:cs typeface="+mn-ea"/>
                <a:sym typeface="+mn-lt"/>
              </a:endParaRPr>
            </a:p>
          </p:txBody>
        </p:sp>
        <p:sp>
          <p:nvSpPr>
            <p:cNvPr id="10" name="Rectangle 8"/>
            <p:cNvSpPr>
              <a:spLocks noChangeArrowheads="1"/>
            </p:cNvSpPr>
            <p:nvPr/>
          </p:nvSpPr>
          <p:spPr bwMode="auto">
            <a:xfrm rot="18900000">
              <a:off x="6366467" y="1817977"/>
              <a:ext cx="1104192" cy="1104192"/>
            </a:xfrm>
            <a:prstGeom prst="rect">
              <a:avLst/>
            </a:prstGeom>
            <a:solidFill>
              <a:srgbClr val="A79FAA"/>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mn-lt"/>
                <a:ea typeface="+mn-ea"/>
                <a:cs typeface="+mn-ea"/>
                <a:sym typeface="+mn-lt"/>
              </a:endParaRPr>
            </a:p>
          </p:txBody>
        </p:sp>
        <p:sp>
          <p:nvSpPr>
            <p:cNvPr id="11" name="Rectangle 9"/>
            <p:cNvSpPr>
              <a:spLocks noChangeArrowheads="1"/>
            </p:cNvSpPr>
            <p:nvPr/>
          </p:nvSpPr>
          <p:spPr bwMode="auto">
            <a:xfrm rot="18900000">
              <a:off x="2131465" y="1635441"/>
              <a:ext cx="298226" cy="305882"/>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mn-lt"/>
                <a:ea typeface="+mn-ea"/>
                <a:cs typeface="+mn-ea"/>
                <a:sym typeface="+mn-lt"/>
              </a:endParaRPr>
            </a:p>
          </p:txBody>
        </p:sp>
        <p:sp>
          <p:nvSpPr>
            <p:cNvPr id="14" name="Text Box 15"/>
            <p:cNvSpPr txBox="1">
              <a:spLocks noChangeArrowheads="1"/>
            </p:cNvSpPr>
            <p:nvPr/>
          </p:nvSpPr>
          <p:spPr bwMode="auto">
            <a:xfrm>
              <a:off x="2140254" y="1692578"/>
              <a:ext cx="275309" cy="193384"/>
            </a:xfrm>
            <a:prstGeom prst="rect">
              <a:avLst/>
            </a:prstGeom>
            <a:noFill/>
            <a:ln w="6350">
              <a:noFill/>
              <a:miter lim="800000"/>
            </a:ln>
            <a:effectLst/>
          </p:spPr>
          <p:txBody>
            <a:bodyPr wrap="squar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r>
                <a:rPr lang="zh-CN" altLang="en-US" sz="1800" dirty="0">
                  <a:solidFill>
                    <a:schemeClr val="bg1">
                      <a:lumMod val="65000"/>
                    </a:schemeClr>
                  </a:solidFill>
                  <a:latin typeface="+mn-lt"/>
                  <a:ea typeface="+mn-ea"/>
                  <a:cs typeface="+mn-ea"/>
                  <a:sym typeface="+mn-lt"/>
                </a:rPr>
                <a:t>1</a:t>
              </a:r>
              <a:endParaRPr lang="zh-CN" altLang="en-US" sz="1800" dirty="0">
                <a:solidFill>
                  <a:schemeClr val="bg1">
                    <a:lumMod val="65000"/>
                  </a:schemeClr>
                </a:solidFill>
                <a:latin typeface="+mn-lt"/>
                <a:ea typeface="+mn-ea"/>
                <a:cs typeface="+mn-ea"/>
                <a:sym typeface="+mn-lt"/>
              </a:endParaRPr>
            </a:p>
          </p:txBody>
        </p:sp>
        <p:sp>
          <p:nvSpPr>
            <p:cNvPr id="20" name="TextBox 11"/>
            <p:cNvSpPr txBox="1">
              <a:spLocks noChangeArrowheads="1"/>
            </p:cNvSpPr>
            <p:nvPr/>
          </p:nvSpPr>
          <p:spPr bwMode="auto">
            <a:xfrm flipH="1">
              <a:off x="1662964" y="2107359"/>
              <a:ext cx="1225418" cy="80927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600" dirty="0" err="1">
                  <a:solidFill>
                    <a:srgbClr val="FABAAE"/>
                  </a:solidFill>
                  <a:cs typeface="+mn-ea"/>
                  <a:sym typeface="+mn-lt"/>
                </a:rPr>
                <a:t>Yidi</a:t>
              </a:r>
              <a:r>
                <a:rPr lang="en-US" altLang="zh-CN" sz="3600" dirty="0">
                  <a:solidFill>
                    <a:srgbClr val="FABAAE"/>
                  </a:solidFill>
                  <a:cs typeface="+mn-ea"/>
                  <a:sym typeface="+mn-lt"/>
                </a:rPr>
                <a:t> brewing</a:t>
              </a:r>
              <a:endParaRPr lang="zh-CN" altLang="en-US" sz="3600" dirty="0">
                <a:solidFill>
                  <a:srgbClr val="FABAAE"/>
                </a:solidFill>
                <a:cs typeface="+mn-ea"/>
                <a:sym typeface="+mn-lt"/>
              </a:endParaRPr>
            </a:p>
          </p:txBody>
        </p:sp>
      </p:grpSp>
      <p:sp>
        <p:nvSpPr>
          <p:cNvPr id="25" name="TextBox 8"/>
          <p:cNvSpPr txBox="1"/>
          <p:nvPr/>
        </p:nvSpPr>
        <p:spPr>
          <a:xfrm>
            <a:off x="662183" y="325770"/>
            <a:ext cx="10519720" cy="553998"/>
          </a:xfrm>
          <a:prstGeom prst="rect">
            <a:avLst/>
          </a:prstGeom>
          <a:noFill/>
        </p:spPr>
        <p:txBody>
          <a:bodyPr wrap="square" lIns="0" tIns="0" rIns="0" bIns="0" rtlCol="0" anchor="ctr">
            <a:spAutoFit/>
          </a:bodyPr>
          <a:lstStyle/>
          <a:p>
            <a:r>
              <a:rPr lang="en-US" altLang="zh-CN" sz="3600" dirty="0">
                <a:solidFill>
                  <a:schemeClr val="bg1">
                    <a:lumMod val="65000"/>
                  </a:schemeClr>
                </a:solidFill>
                <a:latin typeface="+mn-lt"/>
                <a:ea typeface="+mn-ea"/>
                <a:cs typeface="+mn-ea"/>
                <a:sym typeface="+mn-lt"/>
              </a:rPr>
              <a:t>The origin of Chinese Baijiu</a:t>
            </a:r>
            <a:endParaRPr lang="zh-CN" altLang="en-US" sz="44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11"/>
          <p:cNvSpPr txBox="1">
            <a:spLocks noChangeArrowheads="1"/>
          </p:cNvSpPr>
          <p:nvPr/>
        </p:nvSpPr>
        <p:spPr bwMode="auto">
          <a:xfrm flipH="1">
            <a:off x="5399282" y="2873108"/>
            <a:ext cx="2382457" cy="1938031"/>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600" dirty="0" err="1">
                <a:solidFill>
                  <a:srgbClr val="A79FAA"/>
                </a:solidFill>
                <a:cs typeface="+mn-ea"/>
                <a:sym typeface="+mn-lt"/>
              </a:rPr>
              <a:t>Dukang</a:t>
            </a:r>
            <a:r>
              <a:rPr lang="en-US" altLang="zh-CN" sz="3600" dirty="0">
                <a:solidFill>
                  <a:srgbClr val="A79FAA"/>
                </a:solidFill>
                <a:cs typeface="+mn-ea"/>
                <a:sym typeface="+mn-lt"/>
              </a:rPr>
              <a:t> Baijiu making</a:t>
            </a:r>
            <a:endParaRPr lang="zh-CN" altLang="en-US" sz="3600" dirty="0">
              <a:solidFill>
                <a:srgbClr val="A79FAA"/>
              </a:solidFill>
              <a:cs typeface="+mn-ea"/>
              <a:sym typeface="+mn-lt"/>
            </a:endParaRPr>
          </a:p>
        </p:txBody>
      </p:sp>
      <p:sp>
        <p:nvSpPr>
          <p:cNvPr id="4" name="Rectangle 9"/>
          <p:cNvSpPr>
            <a:spLocks noChangeArrowheads="1"/>
          </p:cNvSpPr>
          <p:nvPr/>
        </p:nvSpPr>
        <p:spPr bwMode="auto">
          <a:xfrm rot="18900000">
            <a:off x="6338338" y="2308901"/>
            <a:ext cx="422685" cy="45905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mn-lt"/>
              <a:ea typeface="+mn-ea"/>
              <a:cs typeface="+mn-ea"/>
              <a:sym typeface="+mn-lt"/>
            </a:endParaRPr>
          </a:p>
        </p:txBody>
      </p:sp>
      <p:sp>
        <p:nvSpPr>
          <p:cNvPr id="5" name="Text Box 15"/>
          <p:cNvSpPr txBox="1">
            <a:spLocks noChangeArrowheads="1"/>
          </p:cNvSpPr>
          <p:nvPr/>
        </p:nvSpPr>
        <p:spPr bwMode="auto">
          <a:xfrm>
            <a:off x="6351790" y="2367828"/>
            <a:ext cx="390204" cy="304250"/>
          </a:xfrm>
          <a:prstGeom prst="rect">
            <a:avLst/>
          </a:prstGeom>
          <a:noFill/>
          <a:ln w="6350">
            <a:noFill/>
            <a:miter lim="800000"/>
          </a:ln>
          <a:effectLst/>
        </p:spPr>
        <p:txBody>
          <a:bodyPr wrap="squar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r>
              <a:rPr lang="en-US" altLang="zh-CN" sz="1800" dirty="0">
                <a:solidFill>
                  <a:schemeClr val="bg1">
                    <a:lumMod val="65000"/>
                  </a:schemeClr>
                </a:solidFill>
                <a:latin typeface="+mn-lt"/>
                <a:ea typeface="+mn-ea"/>
                <a:cs typeface="+mn-ea"/>
                <a:sym typeface="+mn-lt"/>
              </a:rPr>
              <a:t>2</a:t>
            </a:r>
            <a:endParaRPr lang="zh-CN" altLang="en-US" sz="1800" dirty="0">
              <a:solidFill>
                <a:schemeClr val="bg1">
                  <a:lumMod val="65000"/>
                </a:schemeClr>
              </a:solidFill>
              <a:latin typeface="+mn-lt"/>
              <a:ea typeface="+mn-ea"/>
              <a:cs typeface="+mn-ea"/>
              <a:sym typeface="+mn-lt"/>
            </a:endParaRPr>
          </a:p>
        </p:txBody>
      </p:sp>
      <p:sp>
        <p:nvSpPr>
          <p:cNvPr id="23" name="Rectangle 9"/>
          <p:cNvSpPr>
            <a:spLocks noChangeArrowheads="1"/>
          </p:cNvSpPr>
          <p:nvPr/>
        </p:nvSpPr>
        <p:spPr bwMode="auto">
          <a:xfrm rot="18900000">
            <a:off x="10024925" y="2268868"/>
            <a:ext cx="481245" cy="481243"/>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mn-lt"/>
              <a:ea typeface="+mn-ea"/>
              <a:cs typeface="+mn-ea"/>
              <a:sym typeface="+mn-lt"/>
            </a:endParaRPr>
          </a:p>
        </p:txBody>
      </p:sp>
      <p:sp>
        <p:nvSpPr>
          <p:cNvPr id="24" name="Text Box 15"/>
          <p:cNvSpPr txBox="1">
            <a:spLocks noChangeArrowheads="1"/>
          </p:cNvSpPr>
          <p:nvPr/>
        </p:nvSpPr>
        <p:spPr bwMode="auto">
          <a:xfrm>
            <a:off x="10039108" y="2358762"/>
            <a:ext cx="444264" cy="304251"/>
          </a:xfrm>
          <a:prstGeom prst="rect">
            <a:avLst/>
          </a:prstGeom>
          <a:noFill/>
          <a:ln w="6350">
            <a:noFill/>
            <a:miter lim="800000"/>
          </a:ln>
          <a:effectLst/>
        </p:spPr>
        <p:txBody>
          <a:bodyPr wrap="squar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r>
              <a:rPr lang="en-US" altLang="zh-CN" sz="1800" dirty="0">
                <a:solidFill>
                  <a:schemeClr val="bg1">
                    <a:lumMod val="65000"/>
                  </a:schemeClr>
                </a:solidFill>
                <a:latin typeface="+mn-lt"/>
                <a:ea typeface="+mn-ea"/>
                <a:cs typeface="+mn-ea"/>
                <a:sym typeface="+mn-lt"/>
              </a:rPr>
              <a:t>3</a:t>
            </a:r>
            <a:endParaRPr lang="zh-CN" altLang="en-US" sz="1800" dirty="0">
              <a:solidFill>
                <a:schemeClr val="bg1">
                  <a:lumMod val="65000"/>
                </a:schemeClr>
              </a:solidFill>
              <a:latin typeface="+mn-lt"/>
              <a:ea typeface="+mn-ea"/>
              <a:cs typeface="+mn-ea"/>
              <a:sym typeface="+mn-lt"/>
            </a:endParaRPr>
          </a:p>
        </p:txBody>
      </p:sp>
      <p:sp>
        <p:nvSpPr>
          <p:cNvPr id="29" name="TextBox 11"/>
          <p:cNvSpPr txBox="1">
            <a:spLocks noChangeArrowheads="1"/>
          </p:cNvSpPr>
          <p:nvPr/>
        </p:nvSpPr>
        <p:spPr bwMode="auto">
          <a:xfrm flipH="1">
            <a:off x="9303502" y="3025508"/>
            <a:ext cx="2382457" cy="1273234"/>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3600" dirty="0">
                <a:solidFill>
                  <a:srgbClr val="FABAAE"/>
                </a:solidFill>
                <a:cs typeface="+mn-ea"/>
                <a:sym typeface="+mn-lt"/>
              </a:rPr>
              <a:t>Naturally fermented</a:t>
            </a:r>
            <a:endParaRPr lang="zh-CN" altLang="en-US" sz="3600" dirty="0">
              <a:solidFill>
                <a:srgbClr val="FABAA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3" grpId="0" animBg="1"/>
      <p:bldP spid="3"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杜康酒"/>
          <p:cNvPicPr>
            <a:picLocks noChangeAspect="1"/>
          </p:cNvPicPr>
          <p:nvPr>
            <p:custDataLst>
              <p:tags r:id="rId1"/>
            </p:custDataLst>
          </p:nvPr>
        </p:nvPicPr>
        <p:blipFill>
          <a:blip r:embed="rId2"/>
          <a:stretch>
            <a:fillRect/>
          </a:stretch>
        </p:blipFill>
        <p:spPr>
          <a:xfrm>
            <a:off x="6789420" y="3637915"/>
            <a:ext cx="4305935" cy="3342640"/>
          </a:xfrm>
          <a:prstGeom prst="rect">
            <a:avLst/>
          </a:prstGeom>
        </p:spPr>
      </p:pic>
      <p:pic>
        <p:nvPicPr>
          <p:cNvPr id="3" name="图片 2" descr="杜康酒1"/>
          <p:cNvPicPr>
            <a:picLocks noChangeAspect="1"/>
          </p:cNvPicPr>
          <p:nvPr>
            <p:custDataLst>
              <p:tags r:id="rId3"/>
            </p:custDataLst>
          </p:nvPr>
        </p:nvPicPr>
        <p:blipFill>
          <a:blip r:embed="rId4"/>
          <a:stretch>
            <a:fillRect/>
          </a:stretch>
        </p:blipFill>
        <p:spPr>
          <a:xfrm>
            <a:off x="6789420" y="186055"/>
            <a:ext cx="4219575" cy="3286125"/>
          </a:xfrm>
          <a:prstGeom prst="rect">
            <a:avLst/>
          </a:prstGeom>
        </p:spPr>
      </p:pic>
      <p:pic>
        <p:nvPicPr>
          <p:cNvPr id="12" name="图片 11" descr="夷狄酒"/>
          <p:cNvPicPr>
            <a:picLocks noChangeAspect="1"/>
          </p:cNvPicPr>
          <p:nvPr/>
        </p:nvPicPr>
        <p:blipFill>
          <a:blip r:embed="rId5"/>
          <a:stretch>
            <a:fillRect/>
          </a:stretch>
        </p:blipFill>
        <p:spPr>
          <a:xfrm>
            <a:off x="1604645" y="217805"/>
            <a:ext cx="3677285" cy="3221990"/>
          </a:xfrm>
          <a:prstGeom prst="rect">
            <a:avLst/>
          </a:prstGeom>
        </p:spPr>
      </p:pic>
      <p:pic>
        <p:nvPicPr>
          <p:cNvPr id="5" name="图片 4" descr="自然形成"/>
          <p:cNvPicPr>
            <a:picLocks noChangeAspect="1"/>
          </p:cNvPicPr>
          <p:nvPr/>
        </p:nvPicPr>
        <p:blipFill>
          <a:blip r:embed="rId6"/>
          <a:srcRect l="-601" t="-1885" r="601" b="1885"/>
          <a:stretch>
            <a:fillRect/>
          </a:stretch>
        </p:blipFill>
        <p:spPr>
          <a:xfrm>
            <a:off x="1604645" y="3482340"/>
            <a:ext cx="3695700" cy="3653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rc 43"/>
          <p:cNvSpPr/>
          <p:nvPr/>
        </p:nvSpPr>
        <p:spPr>
          <a:xfrm>
            <a:off x="3971615" y="4729244"/>
            <a:ext cx="4915523" cy="4915523"/>
          </a:xfrm>
          <a:prstGeom prst="arc">
            <a:avLst>
              <a:gd name="adj1" fmla="val 10769273"/>
              <a:gd name="adj2" fmla="val 0"/>
            </a:avLst>
          </a:prstGeom>
          <a:ln w="5715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8" name="Oval 7"/>
          <p:cNvSpPr/>
          <p:nvPr/>
        </p:nvSpPr>
        <p:spPr>
          <a:xfrm>
            <a:off x="3836924" y="6928356"/>
            <a:ext cx="321451" cy="321451"/>
          </a:xfrm>
          <a:prstGeom prst="ellipse">
            <a:avLst/>
          </a:prstGeom>
          <a:solidFill>
            <a:srgbClr val="FA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9" name="Oval 8"/>
          <p:cNvSpPr/>
          <p:nvPr/>
        </p:nvSpPr>
        <p:spPr>
          <a:xfrm>
            <a:off x="8726412" y="6998206"/>
            <a:ext cx="321451" cy="321451"/>
          </a:xfrm>
          <a:prstGeom prst="ellipse">
            <a:avLst/>
          </a:prstGeom>
          <a:solidFill>
            <a:srgbClr val="ABC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0" name="Oval 9"/>
          <p:cNvSpPr/>
          <p:nvPr/>
        </p:nvSpPr>
        <p:spPr>
          <a:xfrm rot="20580000">
            <a:off x="5532736" y="4736296"/>
            <a:ext cx="321451" cy="321451"/>
          </a:xfrm>
          <a:prstGeom prst="ellipse">
            <a:avLst/>
          </a:prstGeom>
          <a:solidFill>
            <a:srgbClr val="ABC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1" name="Oval 10"/>
          <p:cNvSpPr/>
          <p:nvPr/>
        </p:nvSpPr>
        <p:spPr>
          <a:xfrm>
            <a:off x="8282317" y="5632624"/>
            <a:ext cx="321451" cy="321451"/>
          </a:xfrm>
          <a:prstGeom prst="ellipse">
            <a:avLst/>
          </a:prstGeom>
          <a:solidFill>
            <a:srgbClr val="FA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2" name="Oval 11"/>
          <p:cNvSpPr/>
          <p:nvPr/>
        </p:nvSpPr>
        <p:spPr>
          <a:xfrm>
            <a:off x="4266196" y="5600239"/>
            <a:ext cx="321451" cy="321451"/>
          </a:xfrm>
          <a:prstGeom prst="ellipse">
            <a:avLst/>
          </a:prstGeom>
          <a:solidFill>
            <a:srgbClr val="FA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3" name="Teardrop 12"/>
          <p:cNvSpPr/>
          <p:nvPr/>
        </p:nvSpPr>
        <p:spPr>
          <a:xfrm rot="4620000">
            <a:off x="2510778" y="5973051"/>
            <a:ext cx="1145170" cy="1145170"/>
          </a:xfrm>
          <a:prstGeom prst="teardrop">
            <a:avLst/>
          </a:prstGeom>
          <a:solidFill>
            <a:srgbClr val="FABA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4" name="Teardrop 13"/>
          <p:cNvSpPr/>
          <p:nvPr/>
        </p:nvSpPr>
        <p:spPr>
          <a:xfrm rot="5400000">
            <a:off x="3140868" y="4455131"/>
            <a:ext cx="1145170" cy="1145170"/>
          </a:xfrm>
          <a:prstGeom prst="teardrop">
            <a:avLst/>
          </a:prstGeom>
          <a:solidFill>
            <a:srgbClr val="FABA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5" name="Teardrop 14"/>
          <p:cNvSpPr/>
          <p:nvPr/>
        </p:nvSpPr>
        <p:spPr>
          <a:xfrm rot="15720000" flipH="1">
            <a:off x="8589801" y="4380837"/>
            <a:ext cx="1145170" cy="1145170"/>
          </a:xfrm>
          <a:prstGeom prst="teardrop">
            <a:avLst/>
          </a:prstGeom>
          <a:solidFill>
            <a:srgbClr val="FABA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6" name="Teardrop 15"/>
          <p:cNvSpPr/>
          <p:nvPr/>
        </p:nvSpPr>
        <p:spPr>
          <a:xfrm rot="16200000" flipH="1">
            <a:off x="9141618" y="5853036"/>
            <a:ext cx="1145170" cy="1145170"/>
          </a:xfrm>
          <a:prstGeom prst="teardrop">
            <a:avLst/>
          </a:prstGeom>
          <a:solidFill>
            <a:srgbClr val="ABCAC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17" name="Teardrop 16"/>
          <p:cNvSpPr/>
          <p:nvPr/>
        </p:nvSpPr>
        <p:spPr>
          <a:xfrm rot="12180000" flipH="1">
            <a:off x="4663041" y="3230468"/>
            <a:ext cx="1145170" cy="1145170"/>
          </a:xfrm>
          <a:prstGeom prst="teardrop">
            <a:avLst/>
          </a:prstGeom>
          <a:solidFill>
            <a:srgbClr val="ABCAC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cs typeface="+mn-ea"/>
              <a:sym typeface="+mn-lt"/>
            </a:endParaRPr>
          </a:p>
        </p:txBody>
      </p:sp>
      <p:sp>
        <p:nvSpPr>
          <p:cNvPr id="31" name="TextBox 24"/>
          <p:cNvSpPr txBox="1"/>
          <p:nvPr/>
        </p:nvSpPr>
        <p:spPr>
          <a:xfrm>
            <a:off x="411480" y="5776595"/>
            <a:ext cx="2974340" cy="1407160"/>
          </a:xfrm>
          <a:prstGeom prst="rect">
            <a:avLst/>
          </a:prstGeom>
          <a:noFill/>
        </p:spPr>
        <p:txBody>
          <a:bodyPr wrap="square" lIns="0" tIns="0" rIns="0" bIns="0" rtlCol="0">
            <a:noAutofit/>
          </a:bodyPr>
          <a:lstStyle/>
          <a:p>
            <a:pPr algn="just"/>
            <a:r>
              <a:rPr lang="en-US" altLang="zh-CN" sz="2800" dirty="0">
                <a:solidFill>
                  <a:schemeClr val="bg1">
                    <a:lumMod val="65000"/>
                  </a:schemeClr>
                </a:solidFill>
                <a:latin typeface="+mn-lt"/>
                <a:ea typeface="+mn-ea"/>
                <a:cs typeface="+mn-ea"/>
                <a:sym typeface="+mn-lt"/>
              </a:rPr>
              <a:t>Shang Dynasty</a:t>
            </a:r>
            <a:endParaRPr lang="en-US" altLang="zh-CN" sz="2800" dirty="0">
              <a:solidFill>
                <a:schemeClr val="bg1">
                  <a:lumMod val="65000"/>
                </a:schemeClr>
              </a:solidFill>
              <a:latin typeface="+mn-lt"/>
              <a:ea typeface="+mn-ea"/>
              <a:cs typeface="+mn-ea"/>
              <a:sym typeface="+mn-lt"/>
            </a:endParaRPr>
          </a:p>
          <a:p>
            <a:pPr algn="just" eaLnBrk="1" latinLnBrk="0" hangingPunct="1">
              <a:lnSpc>
                <a:spcPts val="2400"/>
              </a:lnSpc>
            </a:pPr>
            <a:r>
              <a:rPr lang="en-US" altLang="zh-CN" sz="2000" dirty="0">
                <a:solidFill>
                  <a:schemeClr val="bg1">
                    <a:lumMod val="65000"/>
                  </a:schemeClr>
                </a:solidFill>
                <a:latin typeface="+mn-lt"/>
                <a:ea typeface="+mn-ea"/>
                <a:cs typeface="+mn-ea"/>
                <a:sym typeface="+mn-lt"/>
              </a:rPr>
              <a:t>saccharification and re-alcoholization</a:t>
            </a:r>
            <a:r>
              <a:rPr lang="zh-CN" altLang="en-US" sz="2000" dirty="0">
                <a:solidFill>
                  <a:schemeClr val="bg1">
                    <a:lumMod val="65000"/>
                  </a:schemeClr>
                </a:solidFill>
                <a:latin typeface="+mn-lt"/>
                <a:ea typeface="+mn-ea"/>
                <a:cs typeface="+mn-ea"/>
                <a:sym typeface="+mn-lt"/>
              </a:rPr>
              <a:t>糖化和再醇化</a:t>
            </a:r>
            <a:endParaRPr lang="zh-CN" altLang="en-US" sz="2000" dirty="0">
              <a:solidFill>
                <a:schemeClr val="bg1">
                  <a:lumMod val="65000"/>
                </a:schemeClr>
              </a:solidFill>
              <a:latin typeface="+mn-lt"/>
              <a:ea typeface="+mn-ea"/>
              <a:cs typeface="+mn-ea"/>
              <a:sym typeface="+mn-lt"/>
            </a:endParaRPr>
          </a:p>
        </p:txBody>
      </p:sp>
      <p:sp>
        <p:nvSpPr>
          <p:cNvPr id="32" name="TextBox 23"/>
          <p:cNvSpPr txBox="1"/>
          <p:nvPr/>
        </p:nvSpPr>
        <p:spPr>
          <a:xfrm>
            <a:off x="1044575" y="4120515"/>
            <a:ext cx="3035935" cy="1487170"/>
          </a:xfrm>
          <a:prstGeom prst="rect">
            <a:avLst/>
          </a:prstGeom>
          <a:noFill/>
        </p:spPr>
        <p:txBody>
          <a:bodyPr wrap="square" lIns="0" tIns="0" rIns="0" bIns="0" rtlCol="0">
            <a:noAutofit/>
          </a:bodyPr>
          <a:lstStyle/>
          <a:p>
            <a:pPr algn="just">
              <a:lnSpc>
                <a:spcPct val="120000"/>
              </a:lnSpc>
            </a:pPr>
            <a:r>
              <a:rPr lang="en-US" altLang="zh-CN" sz="2800" dirty="0">
                <a:solidFill>
                  <a:schemeClr val="bg1">
                    <a:lumMod val="65000"/>
                  </a:schemeClr>
                </a:solidFill>
                <a:latin typeface="+mn-lt"/>
                <a:ea typeface="+mn-ea"/>
                <a:cs typeface="+mn-ea"/>
                <a:sym typeface="+mn-lt"/>
              </a:rPr>
              <a:t>pre </a:t>
            </a:r>
            <a:r>
              <a:rPr lang="en-US" altLang="zh-CN" sz="2800" dirty="0">
                <a:solidFill>
                  <a:schemeClr val="bg1">
                    <a:lumMod val="65000"/>
                  </a:schemeClr>
                </a:solidFill>
                <a:latin typeface="+mn-lt"/>
                <a:ea typeface="+mn-ea"/>
                <a:cs typeface="+mn-ea"/>
                <a:sym typeface="+mn-lt"/>
              </a:rPr>
              <a:t>Qin period</a:t>
            </a:r>
            <a:endParaRPr lang="en-US" altLang="zh-CN" sz="2800" dirty="0">
              <a:solidFill>
                <a:schemeClr val="bg1">
                  <a:lumMod val="65000"/>
                </a:schemeClr>
              </a:solidFill>
              <a:latin typeface="+mn-lt"/>
              <a:ea typeface="+mn-ea"/>
              <a:cs typeface="+mn-ea"/>
              <a:sym typeface="+mn-lt"/>
            </a:endParaRPr>
          </a:p>
          <a:p>
            <a:pPr algn="just" eaLnBrk="1" latinLnBrk="0" hangingPunct="1">
              <a:lnSpc>
                <a:spcPts val="2400"/>
              </a:lnSpc>
            </a:pPr>
            <a:r>
              <a:rPr lang="en-US" altLang="zh-CN" sz="2000" dirty="0">
                <a:solidFill>
                  <a:schemeClr val="bg1">
                    <a:lumMod val="65000"/>
                  </a:schemeClr>
                </a:solidFill>
                <a:latin typeface="+mn-lt"/>
                <a:ea typeface="+mn-ea"/>
                <a:cs typeface="+mn-ea"/>
                <a:sym typeface="+mn-lt"/>
              </a:rPr>
              <a:t>active microorganisms or their enzymes</a:t>
            </a:r>
            <a:r>
              <a:rPr lang="zh-CN" altLang="en-US" sz="2000" dirty="0">
                <a:solidFill>
                  <a:schemeClr val="bg1">
                    <a:lumMod val="65000"/>
                  </a:schemeClr>
                </a:solidFill>
                <a:latin typeface="+mn-lt"/>
                <a:ea typeface="+mn-ea"/>
                <a:cs typeface="+mn-ea"/>
                <a:sym typeface="+mn-lt"/>
              </a:rPr>
              <a:t>活性微生物或酶</a:t>
            </a:r>
            <a:endParaRPr lang="zh-CN" altLang="en-US" sz="2000" dirty="0">
              <a:solidFill>
                <a:schemeClr val="bg1">
                  <a:lumMod val="65000"/>
                </a:schemeClr>
              </a:solidFill>
              <a:latin typeface="+mn-lt"/>
              <a:ea typeface="+mn-ea"/>
              <a:cs typeface="+mn-ea"/>
              <a:sym typeface="+mn-lt"/>
            </a:endParaRPr>
          </a:p>
        </p:txBody>
      </p:sp>
      <p:sp>
        <p:nvSpPr>
          <p:cNvPr id="34" name="TextBox 23"/>
          <p:cNvSpPr txBox="1"/>
          <p:nvPr/>
        </p:nvSpPr>
        <p:spPr>
          <a:xfrm>
            <a:off x="3812540" y="2967990"/>
            <a:ext cx="2426335" cy="1197610"/>
          </a:xfrm>
          <a:prstGeom prst="rect">
            <a:avLst/>
          </a:prstGeom>
          <a:noFill/>
        </p:spPr>
        <p:txBody>
          <a:bodyPr wrap="square" lIns="0" tIns="0" rIns="0" bIns="0" rtlCol="0">
            <a:noAutofit/>
          </a:bodyPr>
          <a:lstStyle/>
          <a:p>
            <a:pPr algn="just">
              <a:lnSpc>
                <a:spcPct val="120000"/>
              </a:lnSpc>
            </a:pPr>
            <a:r>
              <a:rPr lang="en-US" altLang="zh-CN" sz="2800" dirty="0">
                <a:solidFill>
                  <a:schemeClr val="bg1">
                    <a:lumMod val="65000"/>
                  </a:schemeClr>
                </a:solidFill>
                <a:latin typeface="+mn-lt"/>
                <a:ea typeface="+mn-ea"/>
                <a:cs typeface="+mn-ea"/>
                <a:sym typeface="+mn-lt"/>
              </a:rPr>
              <a:t>Han Dynasty</a:t>
            </a:r>
            <a:endParaRPr lang="en-US" altLang="zh-CN" sz="2800" dirty="0">
              <a:solidFill>
                <a:schemeClr val="bg1">
                  <a:lumMod val="65000"/>
                </a:schemeClr>
              </a:solidFill>
              <a:latin typeface="+mn-lt"/>
              <a:ea typeface="+mn-ea"/>
              <a:cs typeface="+mn-ea"/>
              <a:sym typeface="+mn-lt"/>
            </a:endParaRPr>
          </a:p>
          <a:p>
            <a:pPr algn="just" eaLnBrk="1" latinLnBrk="0" hangingPunct="1">
              <a:lnSpc>
                <a:spcPts val="2400"/>
              </a:lnSpc>
            </a:pPr>
            <a:r>
              <a:rPr lang="en-US" altLang="zh-CN" sz="2000" dirty="0">
                <a:solidFill>
                  <a:schemeClr val="bg1">
                    <a:lumMod val="65000"/>
                  </a:schemeClr>
                </a:solidFill>
                <a:latin typeface="+mn-lt"/>
                <a:ea typeface="+mn-ea"/>
                <a:cs typeface="+mn-ea"/>
                <a:sym typeface="+mn-lt"/>
              </a:rPr>
              <a:t>koji making technology</a:t>
            </a:r>
            <a:r>
              <a:rPr lang="zh-CN" altLang="en-US" sz="2000" dirty="0">
                <a:solidFill>
                  <a:schemeClr val="bg1">
                    <a:lumMod val="65000"/>
                  </a:schemeClr>
                </a:solidFill>
                <a:latin typeface="+mn-lt"/>
                <a:ea typeface="+mn-ea"/>
                <a:cs typeface="+mn-ea"/>
                <a:sym typeface="+mn-lt"/>
              </a:rPr>
              <a:t>酒曲</a:t>
            </a:r>
            <a:endParaRPr lang="zh-CN" altLang="en-US" sz="2000" dirty="0">
              <a:solidFill>
                <a:schemeClr val="bg1">
                  <a:lumMod val="65000"/>
                </a:schemeClr>
              </a:solidFill>
              <a:latin typeface="+mn-lt"/>
              <a:ea typeface="+mn-ea"/>
              <a:cs typeface="+mn-ea"/>
              <a:sym typeface="+mn-lt"/>
            </a:endParaRPr>
          </a:p>
        </p:txBody>
      </p:sp>
      <p:sp>
        <p:nvSpPr>
          <p:cNvPr id="38" name="TextBox 23"/>
          <p:cNvSpPr txBox="1"/>
          <p:nvPr/>
        </p:nvSpPr>
        <p:spPr>
          <a:xfrm>
            <a:off x="9779635" y="5683885"/>
            <a:ext cx="3128010" cy="1358900"/>
          </a:xfrm>
          <a:prstGeom prst="rect">
            <a:avLst/>
          </a:prstGeom>
          <a:noFill/>
        </p:spPr>
        <p:txBody>
          <a:bodyPr wrap="square" lIns="0" tIns="0" rIns="0" bIns="0" rtlCol="0">
            <a:spAutoFit/>
          </a:bodyPr>
          <a:lstStyle/>
          <a:p>
            <a:pPr eaLnBrk="1" latinLnBrk="0" hangingPunct="1">
              <a:lnSpc>
                <a:spcPts val="2900"/>
              </a:lnSpc>
            </a:pPr>
            <a:r>
              <a:rPr lang="en-US" altLang="zh-CN" sz="2800" dirty="0">
                <a:solidFill>
                  <a:schemeClr val="bg1">
                    <a:lumMod val="65000"/>
                  </a:schemeClr>
                </a:solidFill>
                <a:latin typeface="+mn-lt"/>
                <a:ea typeface="+mn-ea"/>
                <a:cs typeface="+mn-ea"/>
                <a:sym typeface="+mn-lt"/>
              </a:rPr>
              <a:t>Ming and </a:t>
            </a:r>
            <a:r>
              <a:rPr lang="en-US" altLang="zh-CN" sz="2800" dirty="0">
                <a:solidFill>
                  <a:schemeClr val="bg1">
                    <a:lumMod val="65000"/>
                  </a:schemeClr>
                </a:solidFill>
                <a:latin typeface="+mn-lt"/>
                <a:ea typeface="+mn-ea"/>
                <a:cs typeface="+mn-ea"/>
                <a:sym typeface="+mn-lt"/>
              </a:rPr>
              <a:t>Qing Dynasties</a:t>
            </a:r>
            <a:endParaRPr lang="en-US" altLang="zh-CN" sz="2800" dirty="0">
              <a:solidFill>
                <a:schemeClr val="bg1">
                  <a:lumMod val="65000"/>
                </a:schemeClr>
              </a:solidFill>
              <a:latin typeface="+mn-lt"/>
              <a:ea typeface="+mn-ea"/>
              <a:cs typeface="+mn-ea"/>
              <a:sym typeface="+mn-lt"/>
            </a:endParaRPr>
          </a:p>
          <a:p>
            <a:pPr eaLnBrk="1" latinLnBrk="0" hangingPunct="1">
              <a:lnSpc>
                <a:spcPts val="2400"/>
              </a:lnSpc>
            </a:pPr>
            <a:r>
              <a:rPr lang="en-US" altLang="zh-CN" sz="2000" dirty="0">
                <a:solidFill>
                  <a:schemeClr val="bg1">
                    <a:lumMod val="65000"/>
                  </a:schemeClr>
                </a:solidFill>
                <a:latin typeface="+mn-lt"/>
                <a:ea typeface="+mn-ea"/>
                <a:cs typeface="+mn-ea"/>
                <a:sym typeface="+mn-lt"/>
              </a:rPr>
              <a:t>further development of liquor making</a:t>
            </a:r>
            <a:endParaRPr lang="en-US" altLang="zh-CN" sz="2000" dirty="0">
              <a:solidFill>
                <a:schemeClr val="bg1">
                  <a:lumMod val="65000"/>
                </a:schemeClr>
              </a:solidFill>
              <a:latin typeface="+mn-lt"/>
              <a:ea typeface="+mn-ea"/>
              <a:cs typeface="+mn-ea"/>
              <a:sym typeface="+mn-lt"/>
            </a:endParaRPr>
          </a:p>
        </p:txBody>
      </p:sp>
      <p:sp>
        <p:nvSpPr>
          <p:cNvPr id="42" name="TextBox 8"/>
          <p:cNvSpPr txBox="1"/>
          <p:nvPr/>
        </p:nvSpPr>
        <p:spPr>
          <a:xfrm>
            <a:off x="662183" y="220606"/>
            <a:ext cx="10807752"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mn-lt"/>
                <a:ea typeface="+mn-ea"/>
                <a:cs typeface="+mn-ea"/>
                <a:sym typeface="+mn-lt"/>
              </a:rPr>
              <a:t>The development of Chinese Baijiu</a:t>
            </a:r>
            <a:endParaRPr lang="zh-CN" altLang="en-US" sz="4000" dirty="0">
              <a:solidFill>
                <a:schemeClr val="bg1">
                  <a:lumMod val="65000"/>
                </a:schemeClr>
              </a:solidFill>
              <a:latin typeface="+mn-lt"/>
              <a:ea typeface="+mn-ea"/>
              <a:cs typeface="+mn-ea"/>
              <a:sym typeface="+mn-lt"/>
            </a:endParaRPr>
          </a:p>
        </p:txBody>
      </p:sp>
      <p:sp>
        <p:nvSpPr>
          <p:cNvPr id="45" name="任意多边形: 形状 44"/>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任意多边形: 形状 45"/>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Oval 9"/>
          <p:cNvSpPr/>
          <p:nvPr/>
        </p:nvSpPr>
        <p:spPr>
          <a:xfrm rot="720000">
            <a:off x="7251046" y="4792176"/>
            <a:ext cx="321451" cy="321451"/>
          </a:xfrm>
          <a:prstGeom prst="ellipse">
            <a:avLst/>
          </a:prstGeom>
          <a:solidFill>
            <a:srgbClr val="ABC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600">
              <a:solidFill>
                <a:schemeClr val="bg1">
                  <a:lumMod val="65000"/>
                </a:schemeClr>
              </a:solidFill>
              <a:cs typeface="+mn-ea"/>
              <a:sym typeface="+mn-lt"/>
            </a:endParaRPr>
          </a:p>
        </p:txBody>
      </p:sp>
      <p:sp>
        <p:nvSpPr>
          <p:cNvPr id="4" name="Teardrop 16"/>
          <p:cNvSpPr/>
          <p:nvPr/>
        </p:nvSpPr>
        <p:spPr>
          <a:xfrm rot="14520000" flipH="1">
            <a:off x="7080486" y="3133313"/>
            <a:ext cx="1145170" cy="1145170"/>
          </a:xfrm>
          <a:prstGeom prst="teardrop">
            <a:avLst/>
          </a:prstGeom>
          <a:solidFill>
            <a:srgbClr val="ABCAC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600">
              <a:solidFill>
                <a:schemeClr val="bg1">
                  <a:lumMod val="65000"/>
                </a:schemeClr>
              </a:solidFill>
              <a:cs typeface="+mn-ea"/>
              <a:sym typeface="+mn-lt"/>
            </a:endParaRPr>
          </a:p>
        </p:txBody>
      </p:sp>
      <p:sp>
        <p:nvSpPr>
          <p:cNvPr id="7" name="TextBox 23"/>
          <p:cNvSpPr txBox="1"/>
          <p:nvPr/>
        </p:nvSpPr>
        <p:spPr>
          <a:xfrm>
            <a:off x="9067800" y="4336415"/>
            <a:ext cx="2952115" cy="885825"/>
          </a:xfrm>
          <a:prstGeom prst="rect">
            <a:avLst/>
          </a:prstGeom>
          <a:noFill/>
        </p:spPr>
        <p:txBody>
          <a:bodyPr wrap="square" lIns="0" tIns="0" rIns="0" bIns="0" rtlCol="0">
            <a:spAutoFit/>
          </a:bodyPr>
          <a:p>
            <a:pPr>
              <a:lnSpc>
                <a:spcPct val="120000"/>
              </a:lnSpc>
            </a:pPr>
            <a:r>
              <a:rPr lang="en-US" altLang="zh-CN" sz="2800" dirty="0">
                <a:solidFill>
                  <a:schemeClr val="bg1">
                    <a:lumMod val="65000"/>
                  </a:schemeClr>
                </a:solidFill>
                <a:latin typeface="+mn-lt"/>
                <a:ea typeface="+mn-ea"/>
                <a:cs typeface="+mn-ea"/>
                <a:sym typeface="+mn-lt"/>
              </a:rPr>
              <a:t>Yuan Dynasty</a:t>
            </a:r>
            <a:endParaRPr lang="en-US" altLang="zh-CN" sz="2800" dirty="0">
              <a:solidFill>
                <a:schemeClr val="bg1">
                  <a:lumMod val="65000"/>
                </a:schemeClr>
              </a:solidFill>
              <a:latin typeface="+mn-lt"/>
              <a:ea typeface="+mn-ea"/>
              <a:cs typeface="+mn-ea"/>
              <a:sym typeface="+mn-lt"/>
            </a:endParaRPr>
          </a:p>
          <a:p>
            <a:pPr>
              <a:lnSpc>
                <a:spcPct val="120000"/>
              </a:lnSpc>
            </a:pPr>
            <a:r>
              <a:rPr lang="en-US" altLang="zh-CN" sz="2000" dirty="0">
                <a:solidFill>
                  <a:schemeClr val="bg1">
                    <a:lumMod val="65000"/>
                  </a:schemeClr>
                </a:solidFill>
                <a:latin typeface="+mn-lt"/>
                <a:ea typeface="+mn-ea"/>
                <a:cs typeface="+mn-ea"/>
                <a:sym typeface="+mn-lt"/>
              </a:rPr>
              <a:t>distillation </a:t>
            </a:r>
            <a:endParaRPr lang="en-US" altLang="zh-CN" sz="2000" dirty="0">
              <a:solidFill>
                <a:schemeClr val="bg1">
                  <a:lumMod val="65000"/>
                </a:schemeClr>
              </a:solidFill>
              <a:latin typeface="+mn-lt"/>
              <a:ea typeface="+mn-ea"/>
              <a:cs typeface="+mn-ea"/>
              <a:sym typeface="+mn-lt"/>
            </a:endParaRPr>
          </a:p>
        </p:txBody>
      </p:sp>
      <p:sp>
        <p:nvSpPr>
          <p:cNvPr id="36" name="TextBox 23"/>
          <p:cNvSpPr txBox="1"/>
          <p:nvPr/>
        </p:nvSpPr>
        <p:spPr>
          <a:xfrm>
            <a:off x="6744335" y="2823845"/>
            <a:ext cx="2682875" cy="1358900"/>
          </a:xfrm>
          <a:prstGeom prst="rect">
            <a:avLst/>
          </a:prstGeom>
          <a:noFill/>
        </p:spPr>
        <p:txBody>
          <a:bodyPr wrap="square" lIns="0" tIns="0" rIns="0" bIns="0" rtlCol="0">
            <a:spAutoFit/>
          </a:bodyPr>
          <a:lstStyle/>
          <a:p>
            <a:pPr algn="just" eaLnBrk="1" latinLnBrk="0" hangingPunct="1">
              <a:lnSpc>
                <a:spcPts val="2900"/>
              </a:lnSpc>
              <a:buClrTx/>
              <a:buSzTx/>
              <a:buFontTx/>
            </a:pPr>
            <a:r>
              <a:rPr lang="en-US" altLang="zh-CN" sz="2800" dirty="0">
                <a:solidFill>
                  <a:schemeClr val="bg1">
                    <a:lumMod val="65000"/>
                  </a:schemeClr>
                </a:solidFill>
                <a:latin typeface="+mn-lt"/>
                <a:ea typeface="+mn-ea"/>
                <a:cs typeface="+mn-ea"/>
                <a:sym typeface="+mn-lt"/>
              </a:rPr>
              <a:t>Tang and Song Dynasties</a:t>
            </a:r>
            <a:endParaRPr lang="en-US" altLang="zh-CN" sz="2800" dirty="0">
              <a:solidFill>
                <a:schemeClr val="bg1">
                  <a:lumMod val="65000"/>
                </a:schemeClr>
              </a:solidFill>
              <a:latin typeface="+mn-lt"/>
              <a:ea typeface="+mn-ea"/>
              <a:cs typeface="+mn-ea"/>
              <a:sym typeface="+mn-lt"/>
            </a:endParaRPr>
          </a:p>
          <a:p>
            <a:pPr algn="just" eaLnBrk="1" latinLnBrk="0" hangingPunct="1">
              <a:lnSpc>
                <a:spcPts val="2400"/>
              </a:lnSpc>
              <a:buClrTx/>
              <a:buSzTx/>
              <a:buFontTx/>
            </a:pPr>
            <a:r>
              <a:rPr lang="en-US" altLang="zh-CN" sz="2000" dirty="0">
                <a:solidFill>
                  <a:schemeClr val="bg1">
                    <a:lumMod val="65000"/>
                  </a:schemeClr>
                </a:solidFill>
                <a:latin typeface="+mn-lt"/>
                <a:ea typeface="+mn-ea"/>
                <a:cs typeface="+mn-ea"/>
                <a:sym typeface="+mn-lt"/>
              </a:rPr>
              <a:t>fruit baijiu and medicinal baijiu</a:t>
            </a:r>
            <a:endParaRPr lang="en-US" altLang="zh-CN" sz="2000" dirty="0">
              <a:solidFill>
                <a:schemeClr val="bg1">
                  <a:lumMod val="65000"/>
                </a:schemeClr>
              </a:solidFill>
              <a:latin typeface="+mn-lt"/>
              <a:ea typeface="+mn-ea"/>
              <a:cs typeface="+mn-ea"/>
              <a:sym typeface="+mn-lt"/>
            </a:endParaRPr>
          </a:p>
        </p:txBody>
      </p:sp>
      <p:pic>
        <p:nvPicPr>
          <p:cNvPr id="18" name="图片 17" descr="制酒"/>
          <p:cNvPicPr>
            <a:picLocks noChangeAspect="1"/>
          </p:cNvPicPr>
          <p:nvPr/>
        </p:nvPicPr>
        <p:blipFill>
          <a:blip r:embed="rId1">
            <a:clrChange>
              <a:clrFrom>
                <a:srgbClr val="4A3016">
                  <a:alpha val="100000"/>
                </a:srgbClr>
              </a:clrFrom>
              <a:clrTo>
                <a:srgbClr val="4A3016">
                  <a:alpha val="100000"/>
                  <a:alpha val="0"/>
                </a:srgbClr>
              </a:clrTo>
            </a:clrChange>
            <a:lum bright="12000" contrast="-12000"/>
          </a:blip>
          <a:stretch>
            <a:fillRect/>
          </a:stretch>
        </p:blipFill>
        <p:spPr>
          <a:xfrm>
            <a:off x="452755" y="1036320"/>
            <a:ext cx="3914775" cy="2098675"/>
          </a:xfrm>
          <a:prstGeom prst="rect">
            <a:avLst/>
          </a:prstGeom>
          <a:effectLst>
            <a:softEdge rad="31750"/>
          </a:effectLst>
        </p:spPr>
      </p:pic>
      <p:pic>
        <p:nvPicPr>
          <p:cNvPr id="19" name="图片 18" descr="屏幕截图 2022-12-11 121259"/>
          <p:cNvPicPr>
            <a:picLocks noChangeAspect="1"/>
          </p:cNvPicPr>
          <p:nvPr/>
        </p:nvPicPr>
        <p:blipFill>
          <a:blip r:embed="rId2">
            <a:alphaModFix amt="60000"/>
            <a:lum bright="-6000" contrast="6000"/>
          </a:blip>
          <a:stretch>
            <a:fillRect/>
          </a:stretch>
        </p:blipFill>
        <p:spPr>
          <a:xfrm>
            <a:off x="9789160" y="-19685"/>
            <a:ext cx="3122930" cy="2950845"/>
          </a:xfrm>
          <a:prstGeom prst="rect">
            <a:avLst/>
          </a:prstGeom>
          <a:effectLst>
            <a:softEdge rad="127000"/>
          </a:effectLst>
        </p:spPr>
      </p:pic>
      <p:pic>
        <p:nvPicPr>
          <p:cNvPr id="6" name="图片 5" descr="屏幕截图 2022-12-11 121949"/>
          <p:cNvPicPr>
            <a:picLocks noChangeAspect="1"/>
          </p:cNvPicPr>
          <p:nvPr/>
        </p:nvPicPr>
        <p:blipFill>
          <a:blip r:embed="rId3">
            <a:lum contrast="12000"/>
          </a:blip>
          <a:srcRect l="-1498" t="-1849" r="1498" b="1849"/>
          <a:stretch>
            <a:fillRect/>
          </a:stretch>
        </p:blipFill>
        <p:spPr>
          <a:xfrm>
            <a:off x="5565140" y="5488305"/>
            <a:ext cx="1855470" cy="1711325"/>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500"/>
                            </p:stCondLst>
                            <p:childTnLst>
                              <p:par>
                                <p:cTn id="29" presetID="12" presetClass="entr" presetSubtype="1"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ppt_y</p:attrName>
                                        </p:attrNameLst>
                                      </p:cBhvr>
                                      <p:tavLst>
                                        <p:tav tm="0">
                                          <p:val>
                                            <p:strVal val="#ppt_y-#ppt_h*1.125000"/>
                                          </p:val>
                                        </p:tav>
                                        <p:tav tm="100000">
                                          <p:val>
                                            <p:strVal val="#ppt_y"/>
                                          </p:val>
                                        </p:tav>
                                      </p:tavLst>
                                    </p:anim>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p:tgtEl>
                                          <p:spTgt spid="32"/>
                                        </p:tgtEl>
                                        <p:attrNameLst>
                                          <p:attrName>ppt_y</p:attrName>
                                        </p:attrNameLst>
                                      </p:cBhvr>
                                      <p:tavLst>
                                        <p:tav tm="0">
                                          <p:val>
                                            <p:strVal val="#ppt_y+#ppt_h*1.125000"/>
                                          </p:val>
                                        </p:tav>
                                        <p:tav tm="100000">
                                          <p:val>
                                            <p:strVal val="#ppt_y"/>
                                          </p:val>
                                        </p:tav>
                                      </p:tavLst>
                                    </p:anim>
                                    <p:animEffect transition="in" filter="wipe(up)">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p:tgtEl>
                                          <p:spTgt spid="34"/>
                                        </p:tgtEl>
                                        <p:attrNameLst>
                                          <p:attrName>ppt_y</p:attrName>
                                        </p:attrNameLst>
                                      </p:cBhvr>
                                      <p:tavLst>
                                        <p:tav tm="0">
                                          <p:val>
                                            <p:strVal val="#ppt_y+#ppt_h*1.125000"/>
                                          </p:val>
                                        </p:tav>
                                        <p:tav tm="100000">
                                          <p:val>
                                            <p:strVal val="#ppt_y"/>
                                          </p:val>
                                        </p:tav>
                                      </p:tavLst>
                                    </p:anim>
                                    <p:animEffect transition="in" filter="wipe(up)">
                                      <p:cBhvr>
                                        <p:cTn id="65" dur="500"/>
                                        <p:tgtEl>
                                          <p:spTgt spid="34"/>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par>
                          <p:cTn id="72" fill="hold">
                            <p:stCondLst>
                              <p:cond delay="1000"/>
                            </p:stCondLst>
                            <p:childTnLst>
                              <p:par>
                                <p:cTn id="73" presetID="53" presetClass="entr" presetSubtype="16"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1500"/>
                            </p:stCondLst>
                            <p:childTnLst>
                              <p:par>
                                <p:cTn id="79" presetID="12" presetClass="entr" presetSubtype="4"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p:tgtEl>
                                          <p:spTgt spid="36"/>
                                        </p:tgtEl>
                                        <p:attrNameLst>
                                          <p:attrName>ppt_y</p:attrName>
                                        </p:attrNameLst>
                                      </p:cBhvr>
                                      <p:tavLst>
                                        <p:tav tm="0">
                                          <p:val>
                                            <p:strVal val="#ppt_y+#ppt_h*1.125000"/>
                                          </p:val>
                                        </p:tav>
                                        <p:tav tm="100000">
                                          <p:val>
                                            <p:strVal val="#ppt_y"/>
                                          </p:val>
                                        </p:tav>
                                      </p:tavLst>
                                    </p:anim>
                                    <p:animEffect transition="in" filter="wipe(up)">
                                      <p:cBhvr>
                                        <p:cTn id="82" dur="500"/>
                                        <p:tgtEl>
                                          <p:spTgt spid="36"/>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p:cTn id="86" dur="500" fill="hold"/>
                                        <p:tgtEl>
                                          <p:spTgt spid="9"/>
                                        </p:tgtEl>
                                        <p:attrNameLst>
                                          <p:attrName>ppt_w</p:attrName>
                                        </p:attrNameLst>
                                      </p:cBhvr>
                                      <p:tavLst>
                                        <p:tav tm="0">
                                          <p:val>
                                            <p:fltVal val="0"/>
                                          </p:val>
                                        </p:tav>
                                        <p:tav tm="100000">
                                          <p:val>
                                            <p:strVal val="#ppt_w"/>
                                          </p:val>
                                        </p:tav>
                                      </p:tavLst>
                                    </p:anim>
                                    <p:anim calcmode="lin" valueType="num">
                                      <p:cBhvr>
                                        <p:cTn id="87" dur="500" fill="hold"/>
                                        <p:tgtEl>
                                          <p:spTgt spid="9"/>
                                        </p:tgtEl>
                                        <p:attrNameLst>
                                          <p:attrName>ppt_h</p:attrName>
                                        </p:attrNameLst>
                                      </p:cBhvr>
                                      <p:tavLst>
                                        <p:tav tm="0">
                                          <p:val>
                                            <p:fltVal val="0"/>
                                          </p:val>
                                        </p:tav>
                                        <p:tav tm="100000">
                                          <p:val>
                                            <p:strVal val="#ppt_h"/>
                                          </p:val>
                                        </p:tav>
                                      </p:tavLst>
                                    </p:anim>
                                    <p:animEffect transition="in" filter="fade">
                                      <p:cBhvr>
                                        <p:cTn id="88" dur="500"/>
                                        <p:tgtEl>
                                          <p:spTgt spid="9"/>
                                        </p:tgtEl>
                                      </p:cBhvr>
                                    </p:animEffect>
                                  </p:childTnLst>
                                </p:cTn>
                              </p:par>
                            </p:childTnLst>
                          </p:cTn>
                        </p:par>
                        <p:par>
                          <p:cTn id="89" fill="hold">
                            <p:stCondLst>
                              <p:cond delay="2500"/>
                            </p:stCondLst>
                            <p:childTnLst>
                              <p:par>
                                <p:cTn id="90" presetID="53" presetClass="entr" presetSubtype="16"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3000"/>
                            </p:stCondLst>
                            <p:childTnLst>
                              <p:par>
                                <p:cTn id="96" presetID="12" presetClass="entr" presetSubtype="4"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p:tgtEl>
                                          <p:spTgt spid="38"/>
                                        </p:tgtEl>
                                        <p:attrNameLst>
                                          <p:attrName>ppt_y</p:attrName>
                                        </p:attrNameLst>
                                      </p:cBhvr>
                                      <p:tavLst>
                                        <p:tav tm="0">
                                          <p:val>
                                            <p:strVal val="#ppt_y+#ppt_h*1.125000"/>
                                          </p:val>
                                        </p:tav>
                                        <p:tav tm="100000">
                                          <p:val>
                                            <p:strVal val="#ppt_y"/>
                                          </p:val>
                                        </p:tav>
                                      </p:tavLst>
                                    </p:anim>
                                    <p:animEffect transition="in" filter="wipe(up)">
                                      <p:cBhvr>
                                        <p:cTn id="99" dur="500"/>
                                        <p:tgtEl>
                                          <p:spTgt spid="38"/>
                                        </p:tgtEl>
                                      </p:cBhvr>
                                    </p:animEffect>
                                  </p:childTnLst>
                                </p:cTn>
                              </p:par>
                            </p:childTnLst>
                          </p:cTn>
                        </p:par>
                        <p:par>
                          <p:cTn id="100" fill="hold">
                            <p:stCondLst>
                              <p:cond delay="3500"/>
                            </p:stCondLst>
                            <p:childTnLst>
                              <p:par>
                                <p:cTn id="101" presetID="53" presetClass="entr" presetSubtype="16"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fltVal val="0"/>
                                          </p:val>
                                        </p:tav>
                                        <p:tav tm="100000">
                                          <p:val>
                                            <p:strVal val="#ppt_h"/>
                                          </p:val>
                                        </p:tav>
                                      </p:tavLst>
                                    </p:anim>
                                    <p:animEffect transition="in" filter="fade">
                                      <p:cBhvr>
                                        <p:cTn id="105" dur="500"/>
                                        <p:tgtEl>
                                          <p:spTgt spid="3"/>
                                        </p:tgtEl>
                                      </p:cBhvr>
                                    </p:animEffect>
                                  </p:childTnLst>
                                </p:cTn>
                              </p:par>
                            </p:childTnLst>
                          </p:cTn>
                        </p:par>
                        <p:par>
                          <p:cTn id="106" fill="hold">
                            <p:stCondLst>
                              <p:cond delay="4000"/>
                            </p:stCondLst>
                            <p:childTnLst>
                              <p:par>
                                <p:cTn id="107" presetID="53" presetClass="entr" presetSubtype="16" fill="hold" grpId="0" nodeType="after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cTn>
                              </p:par>
                            </p:childTnLst>
                          </p:cTn>
                        </p:par>
                        <p:par>
                          <p:cTn id="112" fill="hold">
                            <p:stCondLst>
                              <p:cond delay="4500"/>
                            </p:stCondLst>
                            <p:childTnLst>
                              <p:par>
                                <p:cTn id="113" presetID="12" presetClass="entr" presetSubtype="4"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p:tgtEl>
                                          <p:spTgt spid="7"/>
                                        </p:tgtEl>
                                        <p:attrNameLst>
                                          <p:attrName>ppt_y</p:attrName>
                                        </p:attrNameLst>
                                      </p:cBhvr>
                                      <p:tavLst>
                                        <p:tav tm="0">
                                          <p:val>
                                            <p:strVal val="#ppt_y+#ppt_h*1.125000"/>
                                          </p:val>
                                        </p:tav>
                                        <p:tav tm="100000">
                                          <p:val>
                                            <p:strVal val="#ppt_y"/>
                                          </p:val>
                                        </p:tav>
                                      </p:tavLst>
                                    </p:anim>
                                    <p:animEffect transition="in" filter="wipe(up)">
                                      <p:cBhvr>
                                        <p:cTn id="1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 grpId="0" bldLvl="0" animBg="1"/>
      <p:bldP spid="9" grpId="0" animBg="1"/>
      <p:bldP spid="10" grpId="0" bldLvl="0" animBg="1"/>
      <p:bldP spid="11" grpId="0" bldLvl="0" animBg="1"/>
      <p:bldP spid="12" grpId="0" bldLvl="0" animBg="1"/>
      <p:bldP spid="13" grpId="0" bldLvl="0" animBg="1"/>
      <p:bldP spid="14" grpId="0" bldLvl="0" animBg="1"/>
      <p:bldP spid="15" grpId="0" bldLvl="0" animBg="1"/>
      <p:bldP spid="16" grpId="0" animBg="1"/>
      <p:bldP spid="17" grpId="0" bldLvl="0" animBg="1"/>
      <p:bldP spid="31" grpId="0"/>
      <p:bldP spid="32" grpId="0"/>
      <p:bldP spid="34" grpId="0"/>
      <p:bldP spid="36" grpId="0"/>
      <p:bldP spid="38" grpId="0"/>
      <p:bldP spid="3" grpId="0" bldLvl="0" animBg="1"/>
      <p:bldP spid="4" grpId="0" bldLvl="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1444625" y="1663700"/>
            <a:ext cx="1478915" cy="2999740"/>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rgbClr val="CECED0"/>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l">
              <a:lnSpc>
                <a:spcPct val="120000"/>
              </a:lnSpc>
            </a:pPr>
            <a:r>
              <a:rPr lang="zh-CN" altLang="en-US" sz="2400" kern="0">
                <a:solidFill>
                  <a:sysClr val="window" lastClr="FFFFFF"/>
                </a:solidFill>
                <a:latin typeface="+mn-lt"/>
                <a:ea typeface="+mn-ea"/>
                <a:cs typeface="+mn-ea"/>
                <a:sym typeface="+mn-lt"/>
              </a:rPr>
              <a:t>Maotai-flavor liquors</a:t>
            </a:r>
            <a:r>
              <a:rPr lang="en-US" altLang="zh-CN" sz="2400" kern="0">
                <a:solidFill>
                  <a:sysClr val="window" lastClr="FFFFFF"/>
                </a:solidFill>
                <a:latin typeface="+mn-lt"/>
                <a:ea typeface="+mn-ea"/>
                <a:cs typeface="+mn-ea"/>
                <a:sym typeface="+mn-lt"/>
              </a:rPr>
              <a:t>(</a:t>
            </a:r>
            <a:r>
              <a:rPr lang="zh-CN" altLang="en-US" sz="2400" kern="0">
                <a:solidFill>
                  <a:sysClr val="window" lastClr="FFFFFF"/>
                </a:solidFill>
                <a:latin typeface="+mn-lt"/>
                <a:ea typeface="+mn-ea"/>
                <a:cs typeface="+mn-ea"/>
                <a:sym typeface="+mn-lt"/>
              </a:rPr>
              <a:t>酱香型）</a:t>
            </a:r>
            <a:endParaRPr lang="zh-CN" altLang="en-US" sz="2400" kern="0">
              <a:solidFill>
                <a:sysClr val="window" lastClr="FFFFFF"/>
              </a:solidFill>
              <a:latin typeface="+mn-lt"/>
              <a:ea typeface="+mn-ea"/>
              <a:cs typeface="+mn-ea"/>
              <a:sym typeface="+mn-lt"/>
            </a:endParaRPr>
          </a:p>
        </p:txBody>
      </p:sp>
      <p:sp>
        <p:nvSpPr>
          <p:cNvPr id="188" name="任意多边形 187"/>
          <p:cNvSpPr>
            <a:spLocks noChangeArrowheads="1"/>
          </p:cNvSpPr>
          <p:nvPr/>
        </p:nvSpPr>
        <p:spPr bwMode="auto">
          <a:xfrm>
            <a:off x="3561715" y="1663700"/>
            <a:ext cx="1478915" cy="2999740"/>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rgbClr val="FBDBC6"/>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l">
              <a:lnSpc>
                <a:spcPct val="120000"/>
              </a:lnSpc>
            </a:pPr>
            <a:r>
              <a:rPr lang="zh-CN" altLang="en-US" sz="2400" kern="0">
                <a:solidFill>
                  <a:sysClr val="window" lastClr="FFFFFF"/>
                </a:solidFill>
                <a:latin typeface="+mn-lt"/>
                <a:ea typeface="+mn-ea"/>
                <a:cs typeface="+mn-ea"/>
                <a:sym typeface="+mn-lt"/>
              </a:rPr>
              <a:t>Luzhou-flavor liquors</a:t>
            </a:r>
            <a:r>
              <a:rPr lang="en-US" altLang="zh-CN" sz="2400" kern="0">
                <a:solidFill>
                  <a:sysClr val="window" lastClr="FFFFFF"/>
                </a:solidFill>
                <a:latin typeface="+mn-lt"/>
                <a:ea typeface="+mn-ea"/>
                <a:cs typeface="+mn-ea"/>
                <a:sym typeface="+mn-lt"/>
              </a:rPr>
              <a:t>(</a:t>
            </a:r>
            <a:r>
              <a:rPr lang="zh-CN" altLang="en-US" sz="2400" kern="0">
                <a:solidFill>
                  <a:sysClr val="window" lastClr="FFFFFF"/>
                </a:solidFill>
                <a:latin typeface="+mn-lt"/>
                <a:ea typeface="+mn-ea"/>
                <a:cs typeface="+mn-ea"/>
                <a:sym typeface="+mn-lt"/>
              </a:rPr>
              <a:t>浓香型）</a:t>
            </a:r>
            <a:endParaRPr lang="zh-CN" altLang="en-US" kern="0">
              <a:solidFill>
                <a:sysClr val="window" lastClr="FFFFFF"/>
              </a:solidFill>
              <a:latin typeface="+mn-lt"/>
              <a:ea typeface="+mn-ea"/>
              <a:cs typeface="+mn-ea"/>
              <a:sym typeface="+mn-lt"/>
            </a:endParaRPr>
          </a:p>
        </p:txBody>
      </p:sp>
      <p:sp>
        <p:nvSpPr>
          <p:cNvPr id="199" name="任意多边形 198"/>
          <p:cNvSpPr>
            <a:spLocks noChangeArrowheads="1"/>
          </p:cNvSpPr>
          <p:nvPr/>
        </p:nvSpPr>
        <p:spPr bwMode="auto">
          <a:xfrm>
            <a:off x="5591810" y="1663700"/>
            <a:ext cx="1478915" cy="2999740"/>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rgbClr val="CECED0"/>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l">
              <a:lnSpc>
                <a:spcPct val="120000"/>
              </a:lnSpc>
            </a:pPr>
            <a:r>
              <a:rPr lang="zh-CN" altLang="en-US" sz="2400" kern="0">
                <a:solidFill>
                  <a:sysClr val="window" lastClr="FFFFFF"/>
                </a:solidFill>
                <a:latin typeface="+mn-lt"/>
                <a:ea typeface="+mn-ea"/>
                <a:cs typeface="+mn-ea"/>
                <a:sym typeface="+mn-lt"/>
              </a:rPr>
              <a:t>Fen-flavor liquors</a:t>
            </a:r>
            <a:r>
              <a:rPr lang="en-US" altLang="zh-CN" sz="2400" kern="0">
                <a:solidFill>
                  <a:sysClr val="window" lastClr="FFFFFF"/>
                </a:solidFill>
                <a:latin typeface="+mn-lt"/>
                <a:ea typeface="+mn-ea"/>
                <a:cs typeface="+mn-ea"/>
                <a:sym typeface="+mn-lt"/>
              </a:rPr>
              <a:t>(</a:t>
            </a:r>
            <a:r>
              <a:rPr lang="zh-CN" altLang="en-US" sz="2400" kern="0">
                <a:solidFill>
                  <a:sysClr val="window" lastClr="FFFFFF"/>
                </a:solidFill>
                <a:latin typeface="+mn-lt"/>
                <a:ea typeface="+mn-ea"/>
                <a:cs typeface="+mn-ea"/>
                <a:sym typeface="+mn-lt"/>
              </a:rPr>
              <a:t>清香型）</a:t>
            </a:r>
            <a:endParaRPr lang="zh-CN" altLang="en-US" kern="0">
              <a:solidFill>
                <a:sysClr val="window" lastClr="FFFFFF"/>
              </a:solidFill>
              <a:latin typeface="+mn-lt"/>
              <a:ea typeface="+mn-ea"/>
              <a:cs typeface="+mn-ea"/>
              <a:sym typeface="+mn-lt"/>
            </a:endParaRPr>
          </a:p>
        </p:txBody>
      </p:sp>
      <p:sp>
        <p:nvSpPr>
          <p:cNvPr id="62" name="TextBox 8"/>
          <p:cNvSpPr txBox="1"/>
          <p:nvPr/>
        </p:nvSpPr>
        <p:spPr>
          <a:xfrm>
            <a:off x="662305" y="292418"/>
            <a:ext cx="1015492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Classification of Five Flavor Types of Baijiu </a:t>
            </a:r>
            <a:endParaRPr lang="zh-CN" altLang="en-US" sz="3200" dirty="0">
              <a:solidFill>
                <a:schemeClr val="bg1">
                  <a:lumMod val="65000"/>
                </a:schemeClr>
              </a:solidFill>
              <a:latin typeface="+mn-lt"/>
              <a:ea typeface="+mn-ea"/>
              <a:cs typeface="+mn-ea"/>
              <a:sym typeface="+mn-lt"/>
            </a:endParaRPr>
          </a:p>
        </p:txBody>
      </p:sp>
      <p:sp>
        <p:nvSpPr>
          <p:cNvPr id="64" name="任意多边形: 形状 63"/>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任意多边形: 形状 64"/>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a:spLocks noChangeArrowheads="1"/>
          </p:cNvSpPr>
          <p:nvPr/>
        </p:nvSpPr>
        <p:spPr bwMode="auto">
          <a:xfrm>
            <a:off x="9535160" y="1647190"/>
            <a:ext cx="1478915" cy="2999740"/>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rgbClr val="CECED0"/>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p>
            <a:pPr algn="l">
              <a:lnSpc>
                <a:spcPct val="120000"/>
              </a:lnSpc>
            </a:pPr>
            <a:r>
              <a:rPr lang="zh-CN" altLang="en-US" sz="2400" kern="0">
                <a:solidFill>
                  <a:sysClr val="window" lastClr="FFFFFF"/>
                </a:solidFill>
                <a:latin typeface="+mn-lt"/>
                <a:ea typeface="+mn-ea"/>
                <a:cs typeface="+mn-ea"/>
                <a:sym typeface="+mn-lt"/>
              </a:rPr>
              <a:t>other flavour liquors</a:t>
            </a:r>
            <a:r>
              <a:rPr lang="en-US" altLang="zh-CN" sz="2400" kern="0">
                <a:solidFill>
                  <a:sysClr val="window" lastClr="FFFFFF"/>
                </a:solidFill>
                <a:latin typeface="+mn-lt"/>
                <a:ea typeface="+mn-ea"/>
                <a:cs typeface="+mn-ea"/>
                <a:sym typeface="+mn-lt"/>
              </a:rPr>
              <a:t>(</a:t>
            </a:r>
            <a:r>
              <a:rPr lang="zh-CN" altLang="en-US" sz="2400" kern="0">
                <a:solidFill>
                  <a:sysClr val="window" lastClr="FFFFFF"/>
                </a:solidFill>
                <a:latin typeface="+mn-lt"/>
                <a:ea typeface="+mn-ea"/>
                <a:cs typeface="+mn-ea"/>
                <a:sym typeface="+mn-lt"/>
              </a:rPr>
              <a:t>其他香型</a:t>
            </a:r>
            <a:r>
              <a:rPr lang="en-US" altLang="zh-CN" sz="2400" kern="0">
                <a:solidFill>
                  <a:sysClr val="window" lastClr="FFFFFF"/>
                </a:solidFill>
                <a:latin typeface="+mn-lt"/>
                <a:ea typeface="+mn-ea"/>
                <a:cs typeface="+mn-ea"/>
                <a:sym typeface="+mn-lt"/>
              </a:rPr>
              <a:t>)</a:t>
            </a:r>
            <a:endParaRPr lang="en-US" altLang="zh-CN" sz="2400" kern="0">
              <a:solidFill>
                <a:sysClr val="window" lastClr="FFFFFF"/>
              </a:solidFill>
              <a:latin typeface="+mn-lt"/>
              <a:ea typeface="+mn-ea"/>
              <a:cs typeface="+mn-ea"/>
              <a:sym typeface="+mn-lt"/>
            </a:endParaRPr>
          </a:p>
        </p:txBody>
      </p:sp>
      <p:sp>
        <p:nvSpPr>
          <p:cNvPr id="12" name="任意多边形 11"/>
          <p:cNvSpPr>
            <a:spLocks noChangeArrowheads="1"/>
          </p:cNvSpPr>
          <p:nvPr/>
        </p:nvSpPr>
        <p:spPr bwMode="auto">
          <a:xfrm>
            <a:off x="7635240" y="1647190"/>
            <a:ext cx="1478915" cy="2999740"/>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rgbClr val="FBDBC6"/>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p>
            <a:pPr algn="l">
              <a:lnSpc>
                <a:spcPct val="120000"/>
              </a:lnSpc>
            </a:pPr>
            <a:r>
              <a:rPr lang="zh-CN" altLang="en-US" sz="2400" kern="0">
                <a:solidFill>
                  <a:sysClr val="window" lastClr="FFFFFF"/>
                </a:solidFill>
                <a:latin typeface="+mn-lt"/>
                <a:ea typeface="+mn-ea"/>
                <a:cs typeface="+mn-ea"/>
                <a:sym typeface="+mn-lt"/>
              </a:rPr>
              <a:t>rice-flavour liquors</a:t>
            </a:r>
            <a:r>
              <a:rPr lang="en-US" altLang="zh-CN" sz="2400" kern="0">
                <a:solidFill>
                  <a:sysClr val="window" lastClr="FFFFFF"/>
                </a:solidFill>
                <a:latin typeface="+mn-lt"/>
                <a:ea typeface="+mn-ea"/>
                <a:cs typeface="+mn-ea"/>
                <a:sym typeface="+mn-lt"/>
              </a:rPr>
              <a:t>(</a:t>
            </a:r>
            <a:r>
              <a:rPr lang="zh-CN" altLang="en-US" sz="2400" kern="0">
                <a:solidFill>
                  <a:sysClr val="window" lastClr="FFFFFF"/>
                </a:solidFill>
                <a:latin typeface="+mn-lt"/>
                <a:ea typeface="+mn-ea"/>
                <a:cs typeface="+mn-ea"/>
                <a:sym typeface="+mn-lt"/>
              </a:rPr>
              <a:t>米香型）</a:t>
            </a:r>
            <a:endParaRPr lang="zh-CN" altLang="en-US" kern="0">
              <a:solidFill>
                <a:sysClr val="window" lastClr="FFFFFF"/>
              </a:solidFill>
              <a:latin typeface="+mn-lt"/>
              <a:ea typeface="+mn-ea"/>
              <a:cs typeface="+mn-ea"/>
              <a:sym typeface="+mn-lt"/>
            </a:endParaRPr>
          </a:p>
        </p:txBody>
      </p:sp>
      <p:pic>
        <p:nvPicPr>
          <p:cNvPr id="13" name="图片 12" descr="茅台"/>
          <p:cNvPicPr>
            <a:picLocks noChangeAspect="1"/>
          </p:cNvPicPr>
          <p:nvPr/>
        </p:nvPicPr>
        <p:blipFill>
          <a:blip r:embed="rId1"/>
          <a:stretch>
            <a:fillRect/>
          </a:stretch>
        </p:blipFill>
        <p:spPr>
          <a:xfrm>
            <a:off x="946150" y="5003800"/>
            <a:ext cx="1699631" cy="1949450"/>
          </a:xfrm>
          <a:prstGeom prst="rect">
            <a:avLst/>
          </a:prstGeom>
        </p:spPr>
      </p:pic>
      <p:pic>
        <p:nvPicPr>
          <p:cNvPr id="14" name="图片 13" descr="浓香型"/>
          <p:cNvPicPr>
            <a:picLocks noChangeAspect="1"/>
          </p:cNvPicPr>
          <p:nvPr/>
        </p:nvPicPr>
        <p:blipFill>
          <a:blip r:embed="rId2"/>
          <a:stretch>
            <a:fillRect/>
          </a:stretch>
        </p:blipFill>
        <p:spPr>
          <a:xfrm>
            <a:off x="2902956" y="5003800"/>
            <a:ext cx="1932940" cy="1949450"/>
          </a:xfrm>
          <a:prstGeom prst="rect">
            <a:avLst/>
          </a:prstGeom>
        </p:spPr>
      </p:pic>
      <p:pic>
        <p:nvPicPr>
          <p:cNvPr id="15" name="图片 14" descr="清香型"/>
          <p:cNvPicPr>
            <a:picLocks noChangeAspect="1"/>
          </p:cNvPicPr>
          <p:nvPr/>
        </p:nvPicPr>
        <p:blipFill>
          <a:blip r:embed="rId3"/>
          <a:srcRect l="8617" t="7293" r="4568" b="258"/>
          <a:stretch>
            <a:fillRect/>
          </a:stretch>
        </p:blipFill>
        <p:spPr>
          <a:xfrm>
            <a:off x="5093071" y="5003800"/>
            <a:ext cx="1822450" cy="1949450"/>
          </a:xfrm>
          <a:prstGeom prst="rect">
            <a:avLst/>
          </a:prstGeom>
        </p:spPr>
      </p:pic>
      <p:pic>
        <p:nvPicPr>
          <p:cNvPr id="16" name="图片 15" descr="b050d3b134c9bb95cc4dc03fc4a3eabe"/>
          <p:cNvPicPr>
            <a:picLocks noChangeAspect="1"/>
          </p:cNvPicPr>
          <p:nvPr/>
        </p:nvPicPr>
        <p:blipFill>
          <a:blip r:embed="rId4"/>
          <a:srcRect l="14069" t="-3160" r="6841" b="4057"/>
          <a:stretch>
            <a:fillRect/>
          </a:stretch>
        </p:blipFill>
        <p:spPr>
          <a:xfrm>
            <a:off x="7172696" y="5003800"/>
            <a:ext cx="2025015" cy="1949450"/>
          </a:xfrm>
          <a:prstGeom prst="rect">
            <a:avLst/>
          </a:prstGeom>
        </p:spPr>
      </p:pic>
      <p:pic>
        <p:nvPicPr>
          <p:cNvPr id="17" name="图片 16" descr="7394110d7838c9c257a7b32a87375f3c"/>
          <p:cNvPicPr>
            <a:picLocks noChangeAspect="1"/>
          </p:cNvPicPr>
          <p:nvPr/>
        </p:nvPicPr>
        <p:blipFill>
          <a:blip r:embed="rId5"/>
          <a:srcRect l="17944" r="17367" b="3137"/>
          <a:stretch>
            <a:fillRect/>
          </a:stretch>
        </p:blipFill>
        <p:spPr>
          <a:xfrm>
            <a:off x="9454886" y="5003800"/>
            <a:ext cx="2296795" cy="1949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left)">
                                      <p:cBhvr>
                                        <p:cTn id="20" dur="500"/>
                                        <p:tgtEl>
                                          <p:spTgt spid="1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ldLvl="0" animBg="1"/>
      <p:bldP spid="188" grpId="0" bldLvl="0" animBg="1"/>
      <p:bldP spid="199" grpId="0" bldLvl="0" animBg="1"/>
      <p:bldP spid="11" grpId="0" bldLvl="0" animBg="1"/>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880199" y="2599448"/>
            <a:ext cx="1080492" cy="1078259"/>
          </a:xfrm>
          <a:prstGeom prst="ellipse">
            <a:avLst/>
          </a:prstGeom>
          <a:solidFill>
            <a:srgbClr val="FABAAE"/>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5" name="Oval 3"/>
          <p:cNvSpPr>
            <a:spLocks noChangeArrowheads="1"/>
          </p:cNvSpPr>
          <p:nvPr/>
        </p:nvSpPr>
        <p:spPr bwMode="auto">
          <a:xfrm>
            <a:off x="6025308" y="4117495"/>
            <a:ext cx="808137" cy="808137"/>
          </a:xfrm>
          <a:prstGeom prst="ellipse">
            <a:avLst/>
          </a:prstGeom>
          <a:solidFill>
            <a:srgbClr val="A79FAA"/>
          </a:solidFill>
          <a:ln w="9525" cmpd="sng">
            <a:noFill/>
            <a:round/>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6" name="Oval 4"/>
          <p:cNvSpPr>
            <a:spLocks noChangeArrowheads="1"/>
          </p:cNvSpPr>
          <p:nvPr/>
        </p:nvSpPr>
        <p:spPr bwMode="auto">
          <a:xfrm>
            <a:off x="7259837" y="3979085"/>
            <a:ext cx="1078260" cy="1078259"/>
          </a:xfrm>
          <a:prstGeom prst="ellipse">
            <a:avLst/>
          </a:prstGeom>
          <a:solidFill>
            <a:srgbClr val="CECED0"/>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7" name="Oval 5"/>
          <p:cNvSpPr>
            <a:spLocks noChangeArrowheads="1"/>
          </p:cNvSpPr>
          <p:nvPr/>
        </p:nvSpPr>
        <p:spPr bwMode="auto">
          <a:xfrm>
            <a:off x="4502796" y="3979085"/>
            <a:ext cx="1078259" cy="1078259"/>
          </a:xfrm>
          <a:prstGeom prst="ellipse">
            <a:avLst/>
          </a:prstGeom>
          <a:solidFill>
            <a:srgbClr val="CECED0"/>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8" name="Oval 6"/>
          <p:cNvSpPr>
            <a:spLocks noChangeArrowheads="1"/>
          </p:cNvSpPr>
          <p:nvPr/>
        </p:nvSpPr>
        <p:spPr bwMode="auto">
          <a:xfrm>
            <a:off x="5880199" y="5356488"/>
            <a:ext cx="1080492" cy="1080492"/>
          </a:xfrm>
          <a:prstGeom prst="ellipse">
            <a:avLst/>
          </a:prstGeom>
          <a:solidFill>
            <a:srgbClr val="FABAAE"/>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39" name="Freeform 7"/>
          <p:cNvSpPr/>
          <p:nvPr/>
        </p:nvSpPr>
        <p:spPr bwMode="auto">
          <a:xfrm>
            <a:off x="3971480" y="2719999"/>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0" name="Freeform 8"/>
          <p:cNvSpPr/>
          <p:nvPr/>
        </p:nvSpPr>
        <p:spPr bwMode="auto">
          <a:xfrm>
            <a:off x="7833570" y="2720000"/>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1" name="Freeform 9"/>
          <p:cNvSpPr/>
          <p:nvPr/>
        </p:nvSpPr>
        <p:spPr bwMode="auto">
          <a:xfrm>
            <a:off x="7141518" y="5456948"/>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2" name="Freeform 10"/>
          <p:cNvSpPr/>
          <p:nvPr/>
        </p:nvSpPr>
        <p:spPr bwMode="auto">
          <a:xfrm>
            <a:off x="3971479" y="5162268"/>
            <a:ext cx="1069329" cy="31030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3" name="Freeform 11"/>
          <p:cNvSpPr/>
          <p:nvPr/>
        </p:nvSpPr>
        <p:spPr bwMode="auto">
          <a:xfrm>
            <a:off x="7038827" y="4427802"/>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4" name="Freeform 12"/>
          <p:cNvSpPr/>
          <p:nvPr/>
        </p:nvSpPr>
        <p:spPr bwMode="auto">
          <a:xfrm>
            <a:off x="5706071" y="4427802"/>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5" name="Freeform 13"/>
          <p:cNvSpPr/>
          <p:nvPr/>
        </p:nvSpPr>
        <p:spPr bwMode="auto">
          <a:xfrm>
            <a:off x="6324453" y="5142176"/>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6" name="Freeform 14"/>
          <p:cNvSpPr/>
          <p:nvPr/>
        </p:nvSpPr>
        <p:spPr bwMode="auto">
          <a:xfrm>
            <a:off x="6324453" y="3307136"/>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18447" name="Rectangle 15"/>
          <p:cNvSpPr>
            <a:spLocks noChangeArrowheads="1"/>
          </p:cNvSpPr>
          <p:nvPr/>
        </p:nvSpPr>
        <p:spPr bwMode="auto">
          <a:xfrm>
            <a:off x="8805545" y="2462530"/>
            <a:ext cx="37242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sz="2400" dirty="0">
                <a:solidFill>
                  <a:schemeClr val="bg1">
                    <a:lumMod val="65000"/>
                  </a:schemeClr>
                </a:solidFill>
                <a:latin typeface="+mn-lt"/>
                <a:ea typeface="+mn-ea"/>
                <a:cs typeface="+mn-ea"/>
                <a:sym typeface="+mn-lt"/>
              </a:rPr>
              <a:t>2. When do you propose a toast?</a:t>
            </a:r>
            <a:endParaRPr lang="en-US" sz="2400" dirty="0">
              <a:solidFill>
                <a:schemeClr val="bg1">
                  <a:lumMod val="65000"/>
                </a:schemeClr>
              </a:solidFill>
              <a:latin typeface="+mn-lt"/>
              <a:ea typeface="+mn-ea"/>
              <a:cs typeface="+mn-ea"/>
              <a:sym typeface="+mn-lt"/>
            </a:endParaRPr>
          </a:p>
        </p:txBody>
      </p:sp>
      <p:sp>
        <p:nvSpPr>
          <p:cNvPr id="18448" name="Rectangle 16"/>
          <p:cNvSpPr>
            <a:spLocks noChangeArrowheads="1"/>
          </p:cNvSpPr>
          <p:nvPr/>
        </p:nvSpPr>
        <p:spPr bwMode="auto">
          <a:xfrm>
            <a:off x="8833485" y="5199380"/>
            <a:ext cx="369697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sz="2400" dirty="0">
                <a:solidFill>
                  <a:schemeClr val="bg1">
                    <a:lumMod val="65000"/>
                  </a:schemeClr>
                </a:solidFill>
                <a:latin typeface="+mn-lt"/>
                <a:ea typeface="+mn-ea"/>
                <a:cs typeface="+mn-ea"/>
                <a:sym typeface="+mn-lt"/>
              </a:rPr>
              <a:t>4. What you can say during the toast?</a:t>
            </a:r>
            <a:endParaRPr lang="en-US" sz="2400" dirty="0">
              <a:solidFill>
                <a:schemeClr val="bg1">
                  <a:lumMod val="65000"/>
                </a:schemeClr>
              </a:solidFill>
              <a:latin typeface="+mn-lt"/>
              <a:ea typeface="+mn-ea"/>
              <a:cs typeface="+mn-ea"/>
              <a:sym typeface="+mn-lt"/>
            </a:endParaRPr>
          </a:p>
        </p:txBody>
      </p:sp>
      <p:sp>
        <p:nvSpPr>
          <p:cNvPr id="18449" name="Rectangle 17"/>
          <p:cNvSpPr>
            <a:spLocks noChangeArrowheads="1"/>
          </p:cNvSpPr>
          <p:nvPr/>
        </p:nvSpPr>
        <p:spPr bwMode="auto">
          <a:xfrm>
            <a:off x="661670" y="5199380"/>
            <a:ext cx="3097530" cy="13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pPr>
            <a:r>
              <a:rPr lang="en-US" sz="2400" dirty="0">
                <a:solidFill>
                  <a:schemeClr val="bg1">
                    <a:lumMod val="65000"/>
                  </a:schemeClr>
                </a:solidFill>
                <a:latin typeface="+mn-lt"/>
                <a:ea typeface="+mn-ea"/>
                <a:cs typeface="+mn-ea"/>
                <a:sym typeface="+mn-lt"/>
              </a:rPr>
              <a:t>3. What should you   pay attention to when toasting?</a:t>
            </a:r>
            <a:endParaRPr lang="en-US" sz="2400" dirty="0">
              <a:solidFill>
                <a:schemeClr val="bg1">
                  <a:lumMod val="65000"/>
                </a:schemeClr>
              </a:solidFill>
              <a:latin typeface="+mn-lt"/>
              <a:ea typeface="+mn-ea"/>
              <a:cs typeface="+mn-ea"/>
              <a:sym typeface="+mn-lt"/>
            </a:endParaRPr>
          </a:p>
        </p:txBody>
      </p:sp>
      <p:sp>
        <p:nvSpPr>
          <p:cNvPr id="18450" name="Rectangle 18"/>
          <p:cNvSpPr>
            <a:spLocks noChangeArrowheads="1"/>
          </p:cNvSpPr>
          <p:nvPr/>
        </p:nvSpPr>
        <p:spPr bwMode="auto">
          <a:xfrm>
            <a:off x="670560" y="2465070"/>
            <a:ext cx="3088640" cy="4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sz="2400" dirty="0">
                <a:solidFill>
                  <a:schemeClr val="bg1">
                    <a:lumMod val="65000"/>
                  </a:schemeClr>
                </a:solidFill>
                <a:latin typeface="+mn-lt"/>
                <a:ea typeface="+mn-ea"/>
                <a:cs typeface="+mn-ea"/>
                <a:sym typeface="+mn-lt"/>
              </a:rPr>
              <a:t>1. How to pour Baijiu?</a:t>
            </a:r>
            <a:endParaRPr lang="en-US" sz="2400" dirty="0">
              <a:solidFill>
                <a:schemeClr val="bg1">
                  <a:lumMod val="65000"/>
                </a:schemeClr>
              </a:solidFill>
              <a:latin typeface="+mn-lt"/>
              <a:ea typeface="+mn-ea"/>
              <a:cs typeface="+mn-ea"/>
              <a:sym typeface="+mn-lt"/>
            </a:endParaRPr>
          </a:p>
        </p:txBody>
      </p:sp>
      <p:sp>
        <p:nvSpPr>
          <p:cNvPr id="18459" name="Freeform 27"/>
          <p:cNvSpPr>
            <a:spLocks noEditPoints="1"/>
          </p:cNvSpPr>
          <p:nvPr/>
        </p:nvSpPr>
        <p:spPr bwMode="auto">
          <a:xfrm>
            <a:off x="6266409" y="4371991"/>
            <a:ext cx="325934" cy="303609"/>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a:solidFill>
                <a:schemeClr val="bg1">
                  <a:lumMod val="50000"/>
                </a:schemeClr>
              </a:solidFill>
              <a:latin typeface="+mn-lt"/>
              <a:ea typeface="+mn-ea"/>
              <a:cs typeface="+mn-ea"/>
              <a:sym typeface="+mn-lt"/>
            </a:endParaRPr>
          </a:p>
        </p:txBody>
      </p:sp>
      <p:sp>
        <p:nvSpPr>
          <p:cNvPr id="30" name="TextBox 8"/>
          <p:cNvSpPr txBox="1"/>
          <p:nvPr/>
        </p:nvSpPr>
        <p:spPr>
          <a:xfrm>
            <a:off x="590550" y="292735"/>
            <a:ext cx="9739630" cy="492125"/>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mn-lt"/>
                <a:ea typeface="+mn-ea"/>
                <a:cs typeface="+mn-ea"/>
                <a:sym typeface="+mn-lt"/>
              </a:rPr>
              <a:t>Chinese Baijiu etiquette</a:t>
            </a:r>
            <a:endParaRPr lang="en-US" altLang="zh-CN" sz="3200" dirty="0">
              <a:solidFill>
                <a:schemeClr val="bg1">
                  <a:lumMod val="65000"/>
                </a:schemeClr>
              </a:solidFill>
              <a:latin typeface="+mn-lt"/>
              <a:ea typeface="+mn-ea"/>
              <a:cs typeface="+mn-ea"/>
              <a:sym typeface="+mn-lt"/>
            </a:endParaRPr>
          </a:p>
        </p:txBody>
      </p:sp>
      <p:sp>
        <p:nvSpPr>
          <p:cNvPr id="32" name="任意多边形: 形状 31"/>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形状 32"/>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屏幕截图 2022-12-11 121917"/>
          <p:cNvPicPr>
            <a:picLocks noChangeAspect="1"/>
          </p:cNvPicPr>
          <p:nvPr/>
        </p:nvPicPr>
        <p:blipFill>
          <a:blip r:embed="rId1"/>
          <a:stretch>
            <a:fillRect/>
          </a:stretch>
        </p:blipFill>
        <p:spPr>
          <a:xfrm>
            <a:off x="5864225" y="2587625"/>
            <a:ext cx="1109980" cy="1120775"/>
          </a:xfrm>
          <a:prstGeom prst="ellipse">
            <a:avLst/>
          </a:prstGeom>
        </p:spPr>
      </p:pic>
      <p:pic>
        <p:nvPicPr>
          <p:cNvPr id="5" name="图片 4" descr="屏幕截图 2022-12-11 121728"/>
          <p:cNvPicPr>
            <a:picLocks noChangeAspect="1"/>
          </p:cNvPicPr>
          <p:nvPr/>
        </p:nvPicPr>
        <p:blipFill>
          <a:blip r:embed="rId2"/>
          <a:stretch>
            <a:fillRect/>
          </a:stretch>
        </p:blipFill>
        <p:spPr>
          <a:xfrm>
            <a:off x="4496435" y="3978910"/>
            <a:ext cx="1102360" cy="1077595"/>
          </a:xfrm>
          <a:prstGeom prst="ellipse">
            <a:avLst/>
          </a:prstGeom>
        </p:spPr>
      </p:pic>
      <p:pic>
        <p:nvPicPr>
          <p:cNvPr id="6" name="图片 5" descr="屏幕截图 2022-12-11 121809"/>
          <p:cNvPicPr>
            <a:picLocks noChangeAspect="1"/>
          </p:cNvPicPr>
          <p:nvPr/>
        </p:nvPicPr>
        <p:blipFill>
          <a:blip r:embed="rId3"/>
          <a:stretch>
            <a:fillRect/>
          </a:stretch>
        </p:blipFill>
        <p:spPr>
          <a:xfrm>
            <a:off x="7216775" y="3974465"/>
            <a:ext cx="1173480" cy="1120775"/>
          </a:xfrm>
          <a:prstGeom prst="ellipse">
            <a:avLst/>
          </a:prstGeom>
        </p:spPr>
      </p:pic>
      <p:pic>
        <p:nvPicPr>
          <p:cNvPr id="7" name="图片 6" descr="屏幕截图 2022-12-11 121752"/>
          <p:cNvPicPr>
            <a:picLocks noChangeAspect="1"/>
          </p:cNvPicPr>
          <p:nvPr/>
        </p:nvPicPr>
        <p:blipFill>
          <a:blip r:embed="rId4"/>
          <a:stretch>
            <a:fillRect/>
          </a:stretch>
        </p:blipFill>
        <p:spPr>
          <a:xfrm>
            <a:off x="5853430" y="5342890"/>
            <a:ext cx="1186180" cy="1138555"/>
          </a:xfrm>
          <a:prstGeom prst="ellipse">
            <a:avLst/>
          </a:prstGeom>
        </p:spPr>
      </p:pic>
      <p:sp>
        <p:nvSpPr>
          <p:cNvPr id="3" name="文本框 2"/>
          <p:cNvSpPr txBox="1"/>
          <p:nvPr/>
        </p:nvSpPr>
        <p:spPr>
          <a:xfrm>
            <a:off x="661670" y="1024255"/>
            <a:ext cx="11713845" cy="1198880"/>
          </a:xfrm>
          <a:prstGeom prst="rect">
            <a:avLst/>
          </a:prstGeom>
          <a:noFill/>
        </p:spPr>
        <p:txBody>
          <a:bodyPr wrap="square" rtlCol="0">
            <a:spAutoFit/>
          </a:bodyPr>
          <a:p>
            <a:pPr algn="just"/>
            <a:r>
              <a:rPr lang="en-US" sz="2400" dirty="0">
                <a:gradFill>
                  <a:gsLst>
                    <a:gs pos="50000">
                      <a:srgbClr val="97C8E1"/>
                    </a:gs>
                    <a:gs pos="0">
                      <a:srgbClr val="BADAEB"/>
                    </a:gs>
                    <a:gs pos="100000">
                      <a:srgbClr val="74B5D6"/>
                    </a:gs>
                  </a:gsLst>
                  <a:lin scaled="1"/>
                </a:gradFill>
                <a:latin typeface="+mn-lt"/>
                <a:ea typeface="+mn-ea"/>
                <a:cs typeface="+mn-ea"/>
              </a:rPr>
              <a:t>Baijiu  etiquette  is  the  etiquette  of  Baijiu  behavior,  which  is  used  to reflect  the  dignity, status  of  Baijiu  behavior  and  even  the etiquette  norms  of  various  occasions. </a:t>
            </a:r>
            <a:r>
              <a:rPr lang="en-US" sz="2400" dirty="0">
                <a:solidFill>
                  <a:schemeClr val="bg1">
                    <a:lumMod val="65000"/>
                  </a:schemeClr>
                </a:solidFill>
                <a:latin typeface="+mn-lt"/>
                <a:ea typeface="+mn-ea"/>
                <a:cs typeface="+mn-ea"/>
              </a:rPr>
              <a:t> </a:t>
            </a:r>
            <a:endParaRPr lang="en-US" sz="2400" dirty="0">
              <a:solidFill>
                <a:schemeClr val="bg1">
                  <a:lumMod val="65000"/>
                </a:schemeClr>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14:bounceEnd="60000">
                                          <p:cBhvr additive="base">
                                            <p:cTn id="21" dur="750" fill="hold"/>
                                            <p:tgtEl>
                                              <p:spTgt spid="18446"/>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2" presetClass="entr" presetSubtype="1" fill="hold" grpId="0" nodeType="withEffect" p14:presetBounceEnd="60000">
                                      <p:stCondLst>
                                        <p:cond delay="400"/>
                                      </p:stCondLst>
                                      <p:childTnLst>
                                        <p:set>
                                          <p:cBhvr>
                                            <p:cTn id="31" dur="1" fill="hold">
                                              <p:stCondLst>
                                                <p:cond delay="0"/>
                                              </p:stCondLst>
                                            </p:cTn>
                                            <p:tgtEl>
                                              <p:spTgt spid="18445"/>
                                            </p:tgtEl>
                                            <p:attrNameLst>
                                              <p:attrName>style.visibility</p:attrName>
                                            </p:attrNameLst>
                                          </p:cBhvr>
                                          <p:to>
                                            <p:strVal val="visible"/>
                                          </p:to>
                                        </p:set>
                                        <p:anim calcmode="lin" valueType="num" p14:bounceEnd="60000">
                                          <p:cBhvr additive="base">
                                            <p:cTn id="32" dur="750" fill="hold"/>
                                            <p:tgtEl>
                                              <p:spTgt spid="18445"/>
                                            </p:tgtEl>
                                            <p:attrNameLst>
                                              <p:attrName>ppt_x</p:attrName>
                                            </p:attrNameLst>
                                          </p:cBhvr>
                                          <p:tavLst>
                                            <p:tav tm="0">
                                              <p:val>
                                                <p:strVal val="#ppt_x"/>
                                              </p:val>
                                            </p:tav>
                                            <p:tav tm="100000">
                                              <p:val>
                                                <p:strVal val="#ppt_x"/>
                                              </p:val>
                                            </p:tav>
                                          </p:tavLst>
                                        </p:anim>
                                        <p:anim calcmode="lin" valueType="num" p14:bounceEnd="60000">
                                          <p:cBhvr additive="base">
                                            <p:cTn id="33" dur="750" fill="hold"/>
                                            <p:tgtEl>
                                              <p:spTgt spid="1844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400"/>
                                      </p:stCondLst>
                                      <p:childTnLst>
                                        <p:set>
                                          <p:cBhvr>
                                            <p:cTn id="35" dur="1" fill="hold">
                                              <p:stCondLst>
                                                <p:cond delay="0"/>
                                              </p:stCondLst>
                                            </p:cTn>
                                            <p:tgtEl>
                                              <p:spTgt spid="18437"/>
                                            </p:tgtEl>
                                            <p:attrNameLst>
                                              <p:attrName>style.visibility</p:attrName>
                                            </p:attrNameLst>
                                          </p:cBhvr>
                                          <p:to>
                                            <p:strVal val="visible"/>
                                          </p:to>
                                        </p:set>
                                        <p:anim calcmode="lin" valueType="num">
                                          <p:cBhvr>
                                            <p:cTn id="36" dur="300" fill="hold"/>
                                            <p:tgtEl>
                                              <p:spTgt spid="18437"/>
                                            </p:tgtEl>
                                            <p:attrNameLst>
                                              <p:attrName>ppt_w</p:attrName>
                                            </p:attrNameLst>
                                          </p:cBhvr>
                                          <p:tavLst>
                                            <p:tav tm="0">
                                              <p:val>
                                                <p:fltVal val="0"/>
                                              </p:val>
                                            </p:tav>
                                            <p:tav tm="100000">
                                              <p:val>
                                                <p:strVal val="#ppt_w"/>
                                              </p:val>
                                            </p:tav>
                                          </p:tavLst>
                                        </p:anim>
                                        <p:anim calcmode="lin" valueType="num">
                                          <p:cBhvr>
                                            <p:cTn id="37" dur="300" fill="hold"/>
                                            <p:tgtEl>
                                              <p:spTgt spid="18437"/>
                                            </p:tgtEl>
                                            <p:attrNameLst>
                                              <p:attrName>ppt_h</p:attrName>
                                            </p:attrNameLst>
                                          </p:cBhvr>
                                          <p:tavLst>
                                            <p:tav tm="0">
                                              <p:val>
                                                <p:fltVal val="0"/>
                                              </p:val>
                                            </p:tav>
                                            <p:tav tm="100000">
                                              <p:val>
                                                <p:strVal val="#ppt_h"/>
                                              </p:val>
                                            </p:tav>
                                          </p:tavLst>
                                        </p:anim>
                                        <p:animEffect transition="in" filter="fade">
                                          <p:cBhvr>
                                            <p:cTn id="38" dur="300"/>
                                            <p:tgtEl>
                                              <p:spTgt spid="18437"/>
                                            </p:tgtEl>
                                          </p:cBhvr>
                                        </p:animEffect>
                                      </p:childTnLst>
                                    </p:cTn>
                                  </p:par>
                                  <p:par>
                                    <p:cTn id="39" presetID="6" presetClass="emph" presetSubtype="0" autoRev="1" fill="hold" grpId="1" nodeType="withEffect">
                                      <p:stCondLst>
                                        <p:cond delay="700"/>
                                      </p:stCondLst>
                                      <p:childTnLst>
                                        <p:animScale>
                                          <p:cBhvr>
                                            <p:cTn id="40" dur="150" fill="hold"/>
                                            <p:tgtEl>
                                              <p:spTgt spid="18437"/>
                                            </p:tgtEl>
                                          </p:cBhvr>
                                          <p:by x="110000" y="110000"/>
                                        </p:animScale>
                                      </p:childTnLst>
                                    </p:cTn>
                                  </p:par>
                                  <p:par>
                                    <p:cTn id="41" presetID="2" presetClass="entr" presetSubtype="8" fill="hold" grpId="0" nodeType="withEffect" p14:presetBounceEnd="60000">
                                      <p:stCondLst>
                                        <p:cond delay="400"/>
                                      </p:stCondLst>
                                      <p:childTnLst>
                                        <p:set>
                                          <p:cBhvr>
                                            <p:cTn id="42" dur="1" fill="hold">
                                              <p:stCondLst>
                                                <p:cond delay="0"/>
                                              </p:stCondLst>
                                            </p:cTn>
                                            <p:tgtEl>
                                              <p:spTgt spid="18443"/>
                                            </p:tgtEl>
                                            <p:attrNameLst>
                                              <p:attrName>style.visibility</p:attrName>
                                            </p:attrNameLst>
                                          </p:cBhvr>
                                          <p:to>
                                            <p:strVal val="visible"/>
                                          </p:to>
                                        </p:set>
                                        <p:anim calcmode="lin" valueType="num" p14:bounceEnd="60000">
                                          <p:cBhvr additive="base">
                                            <p:cTn id="43" dur="750" fill="hold"/>
                                            <p:tgtEl>
                                              <p:spTgt spid="18443"/>
                                            </p:tgtEl>
                                            <p:attrNameLst>
                                              <p:attrName>ppt_x</p:attrName>
                                            </p:attrNameLst>
                                          </p:cBhvr>
                                          <p:tavLst>
                                            <p:tav tm="0">
                                              <p:val>
                                                <p:strVal val="0-#ppt_w/2"/>
                                              </p:val>
                                            </p:tav>
                                            <p:tav tm="100000">
                                              <p:val>
                                                <p:strVal val="#ppt_x"/>
                                              </p:val>
                                            </p:tav>
                                          </p:tavLst>
                                        </p:anim>
                                        <p:anim calcmode="lin" valueType="num" p14:bounceEnd="60000">
                                          <p:cBhvr additive="base">
                                            <p:cTn id="44" dur="750" fill="hold"/>
                                            <p:tgtEl>
                                              <p:spTgt spid="18443"/>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400"/>
                                      </p:stCondLst>
                                      <p:childTnLst>
                                        <p:set>
                                          <p:cBhvr>
                                            <p:cTn id="46" dur="1" fill="hold">
                                              <p:stCondLst>
                                                <p:cond delay="0"/>
                                              </p:stCondLst>
                                            </p:cTn>
                                            <p:tgtEl>
                                              <p:spTgt spid="18436"/>
                                            </p:tgtEl>
                                            <p:attrNameLst>
                                              <p:attrName>style.visibility</p:attrName>
                                            </p:attrNameLst>
                                          </p:cBhvr>
                                          <p:to>
                                            <p:strVal val="visible"/>
                                          </p:to>
                                        </p:set>
                                        <p:anim calcmode="lin" valueType="num">
                                          <p:cBhvr>
                                            <p:cTn id="47" dur="300" fill="hold"/>
                                            <p:tgtEl>
                                              <p:spTgt spid="18436"/>
                                            </p:tgtEl>
                                            <p:attrNameLst>
                                              <p:attrName>ppt_w</p:attrName>
                                            </p:attrNameLst>
                                          </p:cBhvr>
                                          <p:tavLst>
                                            <p:tav tm="0">
                                              <p:val>
                                                <p:fltVal val="0"/>
                                              </p:val>
                                            </p:tav>
                                            <p:tav tm="100000">
                                              <p:val>
                                                <p:strVal val="#ppt_w"/>
                                              </p:val>
                                            </p:tav>
                                          </p:tavLst>
                                        </p:anim>
                                        <p:anim calcmode="lin" valueType="num">
                                          <p:cBhvr>
                                            <p:cTn id="48" dur="300" fill="hold"/>
                                            <p:tgtEl>
                                              <p:spTgt spid="18436"/>
                                            </p:tgtEl>
                                            <p:attrNameLst>
                                              <p:attrName>ppt_h</p:attrName>
                                            </p:attrNameLst>
                                          </p:cBhvr>
                                          <p:tavLst>
                                            <p:tav tm="0">
                                              <p:val>
                                                <p:fltVal val="0"/>
                                              </p:val>
                                            </p:tav>
                                            <p:tav tm="100000">
                                              <p:val>
                                                <p:strVal val="#ppt_h"/>
                                              </p:val>
                                            </p:tav>
                                          </p:tavLst>
                                        </p:anim>
                                        <p:animEffect transition="in" filter="fade">
                                          <p:cBhvr>
                                            <p:cTn id="49" dur="300"/>
                                            <p:tgtEl>
                                              <p:spTgt spid="18436"/>
                                            </p:tgtEl>
                                          </p:cBhvr>
                                        </p:animEffect>
                                      </p:childTnLst>
                                    </p:cTn>
                                  </p:par>
                                  <p:par>
                                    <p:cTn id="50" presetID="6" presetClass="emph" presetSubtype="0" autoRev="1" fill="hold" grpId="1" nodeType="withEffect">
                                      <p:stCondLst>
                                        <p:cond delay="700"/>
                                      </p:stCondLst>
                                      <p:childTnLst>
                                        <p:animScale>
                                          <p:cBhvr>
                                            <p:cTn id="51" dur="150" fill="hold"/>
                                            <p:tgtEl>
                                              <p:spTgt spid="18436"/>
                                            </p:tgtEl>
                                          </p:cBhvr>
                                          <p:by x="110000" y="110000"/>
                                        </p:animScale>
                                      </p:childTnLst>
                                    </p:cTn>
                                  </p:par>
                                  <p:par>
                                    <p:cTn id="52" presetID="2" presetClass="entr" presetSubtype="2" fill="hold" grpId="0" nodeType="withEffect" p14:presetBounceEnd="60000">
                                      <p:stCondLst>
                                        <p:cond delay="400"/>
                                      </p:stCondLst>
                                      <p:childTnLst>
                                        <p:set>
                                          <p:cBhvr>
                                            <p:cTn id="53" dur="1" fill="hold">
                                              <p:stCondLst>
                                                <p:cond delay="0"/>
                                              </p:stCondLst>
                                            </p:cTn>
                                            <p:tgtEl>
                                              <p:spTgt spid="18444"/>
                                            </p:tgtEl>
                                            <p:attrNameLst>
                                              <p:attrName>style.visibility</p:attrName>
                                            </p:attrNameLst>
                                          </p:cBhvr>
                                          <p:to>
                                            <p:strVal val="visible"/>
                                          </p:to>
                                        </p:set>
                                        <p:anim calcmode="lin" valueType="num" p14:bounceEnd="60000">
                                          <p:cBhvr additive="base">
                                            <p:cTn id="54" dur="750" fill="hold"/>
                                            <p:tgtEl>
                                              <p:spTgt spid="18444"/>
                                            </p:tgtEl>
                                            <p:attrNameLst>
                                              <p:attrName>ppt_x</p:attrName>
                                            </p:attrNameLst>
                                          </p:cBhvr>
                                          <p:tavLst>
                                            <p:tav tm="0">
                                              <p:val>
                                                <p:strVal val="1+#ppt_w/2"/>
                                              </p:val>
                                            </p:tav>
                                            <p:tav tm="100000">
                                              <p:val>
                                                <p:strVal val="#ppt_x"/>
                                              </p:val>
                                            </p:tav>
                                          </p:tavLst>
                                        </p:anim>
                                        <p:anim calcmode="lin" valueType="num" p14:bounceEnd="60000">
                                          <p:cBhvr additive="base">
                                            <p:cTn id="55" dur="750" fill="hold"/>
                                            <p:tgtEl>
                                              <p:spTgt spid="18444"/>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400"/>
                                      </p:stCondLst>
                                      <p:childTnLst>
                                        <p:set>
                                          <p:cBhvr>
                                            <p:cTn id="57" dur="1" fill="hold">
                                              <p:stCondLst>
                                                <p:cond delay="0"/>
                                              </p:stCondLst>
                                            </p:cTn>
                                            <p:tgtEl>
                                              <p:spTgt spid="18438"/>
                                            </p:tgtEl>
                                            <p:attrNameLst>
                                              <p:attrName>style.visibility</p:attrName>
                                            </p:attrNameLst>
                                          </p:cBhvr>
                                          <p:to>
                                            <p:strVal val="visible"/>
                                          </p:to>
                                        </p:set>
                                        <p:anim calcmode="lin" valueType="num">
                                          <p:cBhvr>
                                            <p:cTn id="58" dur="300" fill="hold"/>
                                            <p:tgtEl>
                                              <p:spTgt spid="18438"/>
                                            </p:tgtEl>
                                            <p:attrNameLst>
                                              <p:attrName>ppt_w</p:attrName>
                                            </p:attrNameLst>
                                          </p:cBhvr>
                                          <p:tavLst>
                                            <p:tav tm="0">
                                              <p:val>
                                                <p:fltVal val="0"/>
                                              </p:val>
                                            </p:tav>
                                            <p:tav tm="100000">
                                              <p:val>
                                                <p:strVal val="#ppt_w"/>
                                              </p:val>
                                            </p:tav>
                                          </p:tavLst>
                                        </p:anim>
                                        <p:anim calcmode="lin" valueType="num">
                                          <p:cBhvr>
                                            <p:cTn id="59" dur="300" fill="hold"/>
                                            <p:tgtEl>
                                              <p:spTgt spid="18438"/>
                                            </p:tgtEl>
                                            <p:attrNameLst>
                                              <p:attrName>ppt_h</p:attrName>
                                            </p:attrNameLst>
                                          </p:cBhvr>
                                          <p:tavLst>
                                            <p:tav tm="0">
                                              <p:val>
                                                <p:fltVal val="0"/>
                                              </p:val>
                                            </p:tav>
                                            <p:tav tm="100000">
                                              <p:val>
                                                <p:strVal val="#ppt_h"/>
                                              </p:val>
                                            </p:tav>
                                          </p:tavLst>
                                        </p:anim>
                                        <p:animEffect transition="in" filter="fade">
                                          <p:cBhvr>
                                            <p:cTn id="60" dur="300"/>
                                            <p:tgtEl>
                                              <p:spTgt spid="18438"/>
                                            </p:tgtEl>
                                          </p:cBhvr>
                                        </p:animEffect>
                                      </p:childTnLst>
                                    </p:cTn>
                                  </p:par>
                                  <p:par>
                                    <p:cTn id="61" presetID="6" presetClass="emph" presetSubtype="0" autoRev="1" fill="hold" grpId="1" nodeType="withEffect">
                                      <p:stCondLst>
                                        <p:cond delay="700"/>
                                      </p:stCondLst>
                                      <p:childTnLst>
                                        <p:animScale>
                                          <p:cBhvr>
                                            <p:cTn id="62" dur="150" fill="hold"/>
                                            <p:tgtEl>
                                              <p:spTgt spid="18438"/>
                                            </p:tgtEl>
                                          </p:cBhvr>
                                          <p:by x="110000" y="110000"/>
                                        </p:animScale>
                                      </p:childTnLst>
                                    </p:cTn>
                                  </p:par>
                                  <p:par>
                                    <p:cTn id="63" presetID="22" presetClass="entr" presetSubtype="2" fill="hold" grpId="0" nodeType="withEffect">
                                      <p:stCondLst>
                                        <p:cond delay="700"/>
                                      </p:stCondLst>
                                      <p:childTnLst>
                                        <p:set>
                                          <p:cBhvr>
                                            <p:cTn id="64" dur="1" fill="hold">
                                              <p:stCondLst>
                                                <p:cond delay="0"/>
                                              </p:stCondLst>
                                            </p:cTn>
                                            <p:tgtEl>
                                              <p:spTgt spid="18439"/>
                                            </p:tgtEl>
                                            <p:attrNameLst>
                                              <p:attrName>style.visibility</p:attrName>
                                            </p:attrNameLst>
                                          </p:cBhvr>
                                          <p:to>
                                            <p:strVal val="visible"/>
                                          </p:to>
                                        </p:set>
                                        <p:animEffect transition="in" filter="wipe(right)">
                                          <p:cBhvr>
                                            <p:cTn id="65" dur="500"/>
                                            <p:tgtEl>
                                              <p:spTgt spid="18439"/>
                                            </p:tgtEl>
                                          </p:cBhvr>
                                        </p:animEffect>
                                      </p:childTnLst>
                                    </p:cTn>
                                  </p:par>
                                  <p:par>
                                    <p:cTn id="66" presetID="2" presetClass="entr" presetSubtype="8" fill="hold" grpId="0" nodeType="withEffect" p14:presetBounceEnd="60000">
                                      <p:stCondLst>
                                        <p:cond delay="1200"/>
                                      </p:stCondLst>
                                      <p:childTnLst>
                                        <p:set>
                                          <p:cBhvr>
                                            <p:cTn id="67" dur="1" fill="hold">
                                              <p:stCondLst>
                                                <p:cond delay="0"/>
                                              </p:stCondLst>
                                            </p:cTn>
                                            <p:tgtEl>
                                              <p:spTgt spid="18450"/>
                                            </p:tgtEl>
                                            <p:attrNameLst>
                                              <p:attrName>style.visibility</p:attrName>
                                            </p:attrNameLst>
                                          </p:cBhvr>
                                          <p:to>
                                            <p:strVal val="visible"/>
                                          </p:to>
                                        </p:set>
                                        <p:anim calcmode="lin" valueType="num" p14:bounceEnd="60000">
                                          <p:cBhvr additive="base">
                                            <p:cTn id="68" dur="750" fill="hold"/>
                                            <p:tgtEl>
                                              <p:spTgt spid="18450"/>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18450"/>
                                            </p:tgtEl>
                                            <p:attrNameLst>
                                              <p:attrName>ppt_y</p:attrName>
                                            </p:attrNameLst>
                                          </p:cBhvr>
                                          <p:tavLst>
                                            <p:tav tm="0">
                                              <p:val>
                                                <p:strVal val="#ppt_y"/>
                                              </p:val>
                                            </p:tav>
                                            <p:tav tm="100000">
                                              <p:val>
                                                <p:strVal val="#ppt_y"/>
                                              </p:val>
                                            </p:tav>
                                          </p:tavLst>
                                        </p:anim>
                                      </p:childTnLst>
                                    </p:cTn>
                                  </p:par>
                                  <p:par>
                                    <p:cTn id="70" presetID="22" presetClass="entr" presetSubtype="2" fill="hold" grpId="0" nodeType="withEffect">
                                      <p:stCondLst>
                                        <p:cond delay="800"/>
                                      </p:stCondLst>
                                      <p:childTnLst>
                                        <p:set>
                                          <p:cBhvr>
                                            <p:cTn id="71" dur="1" fill="hold">
                                              <p:stCondLst>
                                                <p:cond delay="0"/>
                                              </p:stCondLst>
                                            </p:cTn>
                                            <p:tgtEl>
                                              <p:spTgt spid="18442"/>
                                            </p:tgtEl>
                                            <p:attrNameLst>
                                              <p:attrName>style.visibility</p:attrName>
                                            </p:attrNameLst>
                                          </p:cBhvr>
                                          <p:to>
                                            <p:strVal val="visible"/>
                                          </p:to>
                                        </p:set>
                                        <p:animEffect transition="in" filter="wipe(right)">
                                          <p:cBhvr>
                                            <p:cTn id="72" dur="500"/>
                                            <p:tgtEl>
                                              <p:spTgt spid="18442"/>
                                            </p:tgtEl>
                                          </p:cBhvr>
                                        </p:animEffect>
                                      </p:childTnLst>
                                    </p:cTn>
                                  </p:par>
                                  <p:par>
                                    <p:cTn id="73" presetID="2" presetClass="entr" presetSubtype="8" fill="hold" grpId="0" nodeType="withEffect" p14:presetBounceEnd="60000">
                                      <p:stCondLst>
                                        <p:cond delay="1300"/>
                                      </p:stCondLst>
                                      <p:childTnLst>
                                        <p:set>
                                          <p:cBhvr>
                                            <p:cTn id="74" dur="1" fill="hold">
                                              <p:stCondLst>
                                                <p:cond delay="0"/>
                                              </p:stCondLst>
                                            </p:cTn>
                                            <p:tgtEl>
                                              <p:spTgt spid="18449"/>
                                            </p:tgtEl>
                                            <p:attrNameLst>
                                              <p:attrName>style.visibility</p:attrName>
                                            </p:attrNameLst>
                                          </p:cBhvr>
                                          <p:to>
                                            <p:strVal val="visible"/>
                                          </p:to>
                                        </p:set>
                                        <p:anim calcmode="lin" valueType="num" p14:bounceEnd="60000">
                                          <p:cBhvr additive="base">
                                            <p:cTn id="75" dur="750" fill="hold"/>
                                            <p:tgtEl>
                                              <p:spTgt spid="18449"/>
                                            </p:tgtEl>
                                            <p:attrNameLst>
                                              <p:attrName>ppt_x</p:attrName>
                                            </p:attrNameLst>
                                          </p:cBhvr>
                                          <p:tavLst>
                                            <p:tav tm="0">
                                              <p:val>
                                                <p:strVal val="0-#ppt_w/2"/>
                                              </p:val>
                                            </p:tav>
                                            <p:tav tm="100000">
                                              <p:val>
                                                <p:strVal val="#ppt_x"/>
                                              </p:val>
                                            </p:tav>
                                          </p:tavLst>
                                        </p:anim>
                                        <p:anim calcmode="lin" valueType="num" p14:bounceEnd="60000">
                                          <p:cBhvr additive="base">
                                            <p:cTn id="76" dur="750" fill="hold"/>
                                            <p:tgtEl>
                                              <p:spTgt spid="18449"/>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900"/>
                                      </p:stCondLst>
                                      <p:childTnLst>
                                        <p:set>
                                          <p:cBhvr>
                                            <p:cTn id="78" dur="1" fill="hold">
                                              <p:stCondLst>
                                                <p:cond delay="0"/>
                                              </p:stCondLst>
                                            </p:cTn>
                                            <p:tgtEl>
                                              <p:spTgt spid="18440"/>
                                            </p:tgtEl>
                                            <p:attrNameLst>
                                              <p:attrName>style.visibility</p:attrName>
                                            </p:attrNameLst>
                                          </p:cBhvr>
                                          <p:to>
                                            <p:strVal val="visible"/>
                                          </p:to>
                                        </p:set>
                                        <p:animEffect transition="in" filter="wipe(left)">
                                          <p:cBhvr>
                                            <p:cTn id="79" dur="500"/>
                                            <p:tgtEl>
                                              <p:spTgt spid="18440"/>
                                            </p:tgtEl>
                                          </p:cBhvr>
                                        </p:animEffect>
                                      </p:childTnLst>
                                    </p:cTn>
                                  </p:par>
                                  <p:par>
                                    <p:cTn id="80" presetID="2" presetClass="entr" presetSubtype="2" fill="hold" grpId="0" nodeType="withEffect" p14:presetBounceEnd="60000">
                                      <p:stCondLst>
                                        <p:cond delay="1400"/>
                                      </p:stCondLst>
                                      <p:childTnLst>
                                        <p:set>
                                          <p:cBhvr>
                                            <p:cTn id="81" dur="1" fill="hold">
                                              <p:stCondLst>
                                                <p:cond delay="0"/>
                                              </p:stCondLst>
                                            </p:cTn>
                                            <p:tgtEl>
                                              <p:spTgt spid="18447"/>
                                            </p:tgtEl>
                                            <p:attrNameLst>
                                              <p:attrName>style.visibility</p:attrName>
                                            </p:attrNameLst>
                                          </p:cBhvr>
                                          <p:to>
                                            <p:strVal val="visible"/>
                                          </p:to>
                                        </p:set>
                                        <p:anim calcmode="lin" valueType="num" p14:bounceEnd="60000">
                                          <p:cBhvr additive="base">
                                            <p:cTn id="82" dur="750" fill="hold"/>
                                            <p:tgtEl>
                                              <p:spTgt spid="18447"/>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18447"/>
                                            </p:tgtEl>
                                            <p:attrNameLst>
                                              <p:attrName>ppt_y</p:attrName>
                                            </p:attrNameLst>
                                          </p:cBhvr>
                                          <p:tavLst>
                                            <p:tav tm="0">
                                              <p:val>
                                                <p:strVal val="#ppt_y"/>
                                              </p:val>
                                            </p:tav>
                                            <p:tav tm="100000">
                                              <p:val>
                                                <p:strVal val="#ppt_y"/>
                                              </p:val>
                                            </p:tav>
                                          </p:tavLst>
                                        </p:anim>
                                      </p:childTnLst>
                                    </p:cTn>
                                  </p:par>
                                  <p:par>
                                    <p:cTn id="84" presetID="22" presetClass="entr" presetSubtype="8" fill="hold" grpId="0" nodeType="withEffect">
                                      <p:stCondLst>
                                        <p:cond delay="1000"/>
                                      </p:stCondLst>
                                      <p:childTnLst>
                                        <p:set>
                                          <p:cBhvr>
                                            <p:cTn id="85" dur="1" fill="hold">
                                              <p:stCondLst>
                                                <p:cond delay="0"/>
                                              </p:stCondLst>
                                            </p:cTn>
                                            <p:tgtEl>
                                              <p:spTgt spid="18441"/>
                                            </p:tgtEl>
                                            <p:attrNameLst>
                                              <p:attrName>style.visibility</p:attrName>
                                            </p:attrNameLst>
                                          </p:cBhvr>
                                          <p:to>
                                            <p:strVal val="visible"/>
                                          </p:to>
                                        </p:set>
                                        <p:animEffect transition="in" filter="wipe(left)">
                                          <p:cBhvr>
                                            <p:cTn id="86" dur="500"/>
                                            <p:tgtEl>
                                              <p:spTgt spid="18441"/>
                                            </p:tgtEl>
                                          </p:cBhvr>
                                        </p:animEffect>
                                      </p:childTnLst>
                                    </p:cTn>
                                  </p:par>
                                  <p:par>
                                    <p:cTn id="87" presetID="2" presetClass="entr" presetSubtype="2" fill="hold" grpId="0" nodeType="withEffect" p14:presetBounceEnd="60000">
                                      <p:stCondLst>
                                        <p:cond delay="1500"/>
                                      </p:stCondLst>
                                      <p:childTnLst>
                                        <p:set>
                                          <p:cBhvr>
                                            <p:cTn id="88" dur="1" fill="hold">
                                              <p:stCondLst>
                                                <p:cond delay="0"/>
                                              </p:stCondLst>
                                            </p:cTn>
                                            <p:tgtEl>
                                              <p:spTgt spid="18448"/>
                                            </p:tgtEl>
                                            <p:attrNameLst>
                                              <p:attrName>style.visibility</p:attrName>
                                            </p:attrNameLst>
                                          </p:cBhvr>
                                          <p:to>
                                            <p:strVal val="visible"/>
                                          </p:to>
                                        </p:set>
                                        <p:anim calcmode="lin" valueType="num" p14:bounceEnd="60000">
                                          <p:cBhvr additive="base">
                                            <p:cTn id="89" dur="750" fill="hold"/>
                                            <p:tgtEl>
                                              <p:spTgt spid="18448"/>
                                            </p:tgtEl>
                                            <p:attrNameLst>
                                              <p:attrName>ppt_x</p:attrName>
                                            </p:attrNameLst>
                                          </p:cBhvr>
                                          <p:tavLst>
                                            <p:tav tm="0">
                                              <p:val>
                                                <p:strVal val="1+#ppt_w/2"/>
                                              </p:val>
                                            </p:tav>
                                            <p:tav tm="100000">
                                              <p:val>
                                                <p:strVal val="#ppt_x"/>
                                              </p:val>
                                            </p:tav>
                                          </p:tavLst>
                                        </p:anim>
                                        <p:anim calcmode="lin" valueType="num" p14:bounceEnd="60000">
                                          <p:cBhvr additive="base">
                                            <p:cTn id="90"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18434" grpId="1" bldLvl="0" animBg="1"/>
          <p:bldP spid="18435" grpId="0" bldLvl="0" animBg="1"/>
          <p:bldP spid="18435" grpId="1" bldLvl="0" animBg="1"/>
          <p:bldP spid="18436" grpId="0" bldLvl="0" animBg="1"/>
          <p:bldP spid="18436" grpId="1" bldLvl="0" animBg="1"/>
          <p:bldP spid="18437" grpId="0" bldLvl="0" animBg="1"/>
          <p:bldP spid="18437" grpId="1" bldLvl="0" animBg="1"/>
          <p:bldP spid="18438" grpId="0" bldLvl="0" animBg="1"/>
          <p:bldP spid="18438" grpId="1" bldLvl="0" animBg="1"/>
          <p:bldP spid="18439" grpId="0" bldLvl="0" animBg="1"/>
          <p:bldP spid="18440" grpId="0" bldLvl="0" animBg="1"/>
          <p:bldP spid="18441" grpId="0" bldLvl="0" animBg="1"/>
          <p:bldP spid="18442" grpId="0" bldLvl="0" animBg="1"/>
          <p:bldP spid="18443" grpId="0" bldLvl="0" animBg="1"/>
          <p:bldP spid="18444" grpId="0" bldLvl="0" animBg="1"/>
          <p:bldP spid="18445" grpId="0" bldLvl="0" animBg="1"/>
          <p:bldP spid="18446" grpId="0" bldLvl="0" animBg="1"/>
          <p:bldP spid="18447" grpId="0"/>
          <p:bldP spid="18448" grpId="0"/>
          <p:bldP spid="18449" grpId="0"/>
          <p:bldP spid="18450" grpId="0"/>
          <p:bldP spid="18459" grpId="0" bldLvl="0" animBg="1"/>
          <p:bldP spid="18459" grpId="1"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2" presetClass="entr" presetSubtype="1" fill="hold" grpId="0" nodeType="withEffect">
                                      <p:stCondLst>
                                        <p:cond delay="400"/>
                                      </p:stCondLst>
                                      <p:childTnLst>
                                        <p:set>
                                          <p:cBhvr>
                                            <p:cTn id="31" dur="1" fill="hold">
                                              <p:stCondLst>
                                                <p:cond delay="0"/>
                                              </p:stCondLst>
                                            </p:cTn>
                                            <p:tgtEl>
                                              <p:spTgt spid="18445"/>
                                            </p:tgtEl>
                                            <p:attrNameLst>
                                              <p:attrName>style.visibility</p:attrName>
                                            </p:attrNameLst>
                                          </p:cBhvr>
                                          <p:to>
                                            <p:strVal val="visible"/>
                                          </p:to>
                                        </p:set>
                                        <p:anim calcmode="lin" valueType="num">
                                          <p:cBhvr additive="base">
                                            <p:cTn id="32" dur="750" fill="hold"/>
                                            <p:tgtEl>
                                              <p:spTgt spid="18445"/>
                                            </p:tgtEl>
                                            <p:attrNameLst>
                                              <p:attrName>ppt_x</p:attrName>
                                            </p:attrNameLst>
                                          </p:cBhvr>
                                          <p:tavLst>
                                            <p:tav tm="0">
                                              <p:val>
                                                <p:strVal val="#ppt_x"/>
                                              </p:val>
                                            </p:tav>
                                            <p:tav tm="100000">
                                              <p:val>
                                                <p:strVal val="#ppt_x"/>
                                              </p:val>
                                            </p:tav>
                                          </p:tavLst>
                                        </p:anim>
                                        <p:anim calcmode="lin" valueType="num">
                                          <p:cBhvr additive="base">
                                            <p:cTn id="33" dur="750" fill="hold"/>
                                            <p:tgtEl>
                                              <p:spTgt spid="1844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400"/>
                                      </p:stCondLst>
                                      <p:childTnLst>
                                        <p:set>
                                          <p:cBhvr>
                                            <p:cTn id="35" dur="1" fill="hold">
                                              <p:stCondLst>
                                                <p:cond delay="0"/>
                                              </p:stCondLst>
                                            </p:cTn>
                                            <p:tgtEl>
                                              <p:spTgt spid="18437"/>
                                            </p:tgtEl>
                                            <p:attrNameLst>
                                              <p:attrName>style.visibility</p:attrName>
                                            </p:attrNameLst>
                                          </p:cBhvr>
                                          <p:to>
                                            <p:strVal val="visible"/>
                                          </p:to>
                                        </p:set>
                                        <p:anim calcmode="lin" valueType="num">
                                          <p:cBhvr>
                                            <p:cTn id="36" dur="300" fill="hold"/>
                                            <p:tgtEl>
                                              <p:spTgt spid="18437"/>
                                            </p:tgtEl>
                                            <p:attrNameLst>
                                              <p:attrName>ppt_w</p:attrName>
                                            </p:attrNameLst>
                                          </p:cBhvr>
                                          <p:tavLst>
                                            <p:tav tm="0">
                                              <p:val>
                                                <p:fltVal val="0"/>
                                              </p:val>
                                            </p:tav>
                                            <p:tav tm="100000">
                                              <p:val>
                                                <p:strVal val="#ppt_w"/>
                                              </p:val>
                                            </p:tav>
                                          </p:tavLst>
                                        </p:anim>
                                        <p:anim calcmode="lin" valueType="num">
                                          <p:cBhvr>
                                            <p:cTn id="37" dur="300" fill="hold"/>
                                            <p:tgtEl>
                                              <p:spTgt spid="18437"/>
                                            </p:tgtEl>
                                            <p:attrNameLst>
                                              <p:attrName>ppt_h</p:attrName>
                                            </p:attrNameLst>
                                          </p:cBhvr>
                                          <p:tavLst>
                                            <p:tav tm="0">
                                              <p:val>
                                                <p:fltVal val="0"/>
                                              </p:val>
                                            </p:tav>
                                            <p:tav tm="100000">
                                              <p:val>
                                                <p:strVal val="#ppt_h"/>
                                              </p:val>
                                            </p:tav>
                                          </p:tavLst>
                                        </p:anim>
                                        <p:animEffect transition="in" filter="fade">
                                          <p:cBhvr>
                                            <p:cTn id="38" dur="300"/>
                                            <p:tgtEl>
                                              <p:spTgt spid="18437"/>
                                            </p:tgtEl>
                                          </p:cBhvr>
                                        </p:animEffect>
                                      </p:childTnLst>
                                    </p:cTn>
                                  </p:par>
                                  <p:par>
                                    <p:cTn id="39" presetID="6" presetClass="emph" presetSubtype="0" autoRev="1" fill="hold" grpId="1" nodeType="withEffect">
                                      <p:stCondLst>
                                        <p:cond delay="700"/>
                                      </p:stCondLst>
                                      <p:childTnLst>
                                        <p:animScale>
                                          <p:cBhvr>
                                            <p:cTn id="40" dur="150" fill="hold"/>
                                            <p:tgtEl>
                                              <p:spTgt spid="18437"/>
                                            </p:tgtEl>
                                          </p:cBhvr>
                                          <p:by x="110000" y="110000"/>
                                        </p:animScale>
                                      </p:childTnLst>
                                    </p:cTn>
                                  </p:par>
                                  <p:par>
                                    <p:cTn id="41" presetID="2" presetClass="entr" presetSubtype="8" fill="hold" grpId="0" nodeType="withEffect">
                                      <p:stCondLst>
                                        <p:cond delay="400"/>
                                      </p:stCondLst>
                                      <p:childTnLst>
                                        <p:set>
                                          <p:cBhvr>
                                            <p:cTn id="42" dur="1" fill="hold">
                                              <p:stCondLst>
                                                <p:cond delay="0"/>
                                              </p:stCondLst>
                                            </p:cTn>
                                            <p:tgtEl>
                                              <p:spTgt spid="18443"/>
                                            </p:tgtEl>
                                            <p:attrNameLst>
                                              <p:attrName>style.visibility</p:attrName>
                                            </p:attrNameLst>
                                          </p:cBhvr>
                                          <p:to>
                                            <p:strVal val="visible"/>
                                          </p:to>
                                        </p:set>
                                        <p:anim calcmode="lin" valueType="num">
                                          <p:cBhvr additive="base">
                                            <p:cTn id="43" dur="750" fill="hold"/>
                                            <p:tgtEl>
                                              <p:spTgt spid="18443"/>
                                            </p:tgtEl>
                                            <p:attrNameLst>
                                              <p:attrName>ppt_x</p:attrName>
                                            </p:attrNameLst>
                                          </p:cBhvr>
                                          <p:tavLst>
                                            <p:tav tm="0">
                                              <p:val>
                                                <p:strVal val="0-#ppt_w/2"/>
                                              </p:val>
                                            </p:tav>
                                            <p:tav tm="100000">
                                              <p:val>
                                                <p:strVal val="#ppt_x"/>
                                              </p:val>
                                            </p:tav>
                                          </p:tavLst>
                                        </p:anim>
                                        <p:anim calcmode="lin" valueType="num">
                                          <p:cBhvr additive="base">
                                            <p:cTn id="44" dur="750" fill="hold"/>
                                            <p:tgtEl>
                                              <p:spTgt spid="18443"/>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400"/>
                                      </p:stCondLst>
                                      <p:childTnLst>
                                        <p:set>
                                          <p:cBhvr>
                                            <p:cTn id="46" dur="1" fill="hold">
                                              <p:stCondLst>
                                                <p:cond delay="0"/>
                                              </p:stCondLst>
                                            </p:cTn>
                                            <p:tgtEl>
                                              <p:spTgt spid="18436"/>
                                            </p:tgtEl>
                                            <p:attrNameLst>
                                              <p:attrName>style.visibility</p:attrName>
                                            </p:attrNameLst>
                                          </p:cBhvr>
                                          <p:to>
                                            <p:strVal val="visible"/>
                                          </p:to>
                                        </p:set>
                                        <p:anim calcmode="lin" valueType="num">
                                          <p:cBhvr>
                                            <p:cTn id="47" dur="300" fill="hold"/>
                                            <p:tgtEl>
                                              <p:spTgt spid="18436"/>
                                            </p:tgtEl>
                                            <p:attrNameLst>
                                              <p:attrName>ppt_w</p:attrName>
                                            </p:attrNameLst>
                                          </p:cBhvr>
                                          <p:tavLst>
                                            <p:tav tm="0">
                                              <p:val>
                                                <p:fltVal val="0"/>
                                              </p:val>
                                            </p:tav>
                                            <p:tav tm="100000">
                                              <p:val>
                                                <p:strVal val="#ppt_w"/>
                                              </p:val>
                                            </p:tav>
                                          </p:tavLst>
                                        </p:anim>
                                        <p:anim calcmode="lin" valueType="num">
                                          <p:cBhvr>
                                            <p:cTn id="48" dur="300" fill="hold"/>
                                            <p:tgtEl>
                                              <p:spTgt spid="18436"/>
                                            </p:tgtEl>
                                            <p:attrNameLst>
                                              <p:attrName>ppt_h</p:attrName>
                                            </p:attrNameLst>
                                          </p:cBhvr>
                                          <p:tavLst>
                                            <p:tav tm="0">
                                              <p:val>
                                                <p:fltVal val="0"/>
                                              </p:val>
                                            </p:tav>
                                            <p:tav tm="100000">
                                              <p:val>
                                                <p:strVal val="#ppt_h"/>
                                              </p:val>
                                            </p:tav>
                                          </p:tavLst>
                                        </p:anim>
                                        <p:animEffect transition="in" filter="fade">
                                          <p:cBhvr>
                                            <p:cTn id="49" dur="300"/>
                                            <p:tgtEl>
                                              <p:spTgt spid="18436"/>
                                            </p:tgtEl>
                                          </p:cBhvr>
                                        </p:animEffect>
                                      </p:childTnLst>
                                    </p:cTn>
                                  </p:par>
                                  <p:par>
                                    <p:cTn id="50" presetID="6" presetClass="emph" presetSubtype="0" autoRev="1" fill="hold" grpId="1" nodeType="withEffect">
                                      <p:stCondLst>
                                        <p:cond delay="700"/>
                                      </p:stCondLst>
                                      <p:childTnLst>
                                        <p:animScale>
                                          <p:cBhvr>
                                            <p:cTn id="51" dur="150" fill="hold"/>
                                            <p:tgtEl>
                                              <p:spTgt spid="18436"/>
                                            </p:tgtEl>
                                          </p:cBhvr>
                                          <p:by x="110000" y="110000"/>
                                        </p:animScale>
                                      </p:childTnLst>
                                    </p:cTn>
                                  </p:par>
                                  <p:par>
                                    <p:cTn id="52" presetID="2" presetClass="entr" presetSubtype="2" fill="hold" grpId="0" nodeType="withEffect">
                                      <p:stCondLst>
                                        <p:cond delay="400"/>
                                      </p:stCondLst>
                                      <p:childTnLst>
                                        <p:set>
                                          <p:cBhvr>
                                            <p:cTn id="53" dur="1" fill="hold">
                                              <p:stCondLst>
                                                <p:cond delay="0"/>
                                              </p:stCondLst>
                                            </p:cTn>
                                            <p:tgtEl>
                                              <p:spTgt spid="18444"/>
                                            </p:tgtEl>
                                            <p:attrNameLst>
                                              <p:attrName>style.visibility</p:attrName>
                                            </p:attrNameLst>
                                          </p:cBhvr>
                                          <p:to>
                                            <p:strVal val="visible"/>
                                          </p:to>
                                        </p:set>
                                        <p:anim calcmode="lin" valueType="num">
                                          <p:cBhvr additive="base">
                                            <p:cTn id="54" dur="750" fill="hold"/>
                                            <p:tgtEl>
                                              <p:spTgt spid="18444"/>
                                            </p:tgtEl>
                                            <p:attrNameLst>
                                              <p:attrName>ppt_x</p:attrName>
                                            </p:attrNameLst>
                                          </p:cBhvr>
                                          <p:tavLst>
                                            <p:tav tm="0">
                                              <p:val>
                                                <p:strVal val="1+#ppt_w/2"/>
                                              </p:val>
                                            </p:tav>
                                            <p:tav tm="100000">
                                              <p:val>
                                                <p:strVal val="#ppt_x"/>
                                              </p:val>
                                            </p:tav>
                                          </p:tavLst>
                                        </p:anim>
                                        <p:anim calcmode="lin" valueType="num">
                                          <p:cBhvr additive="base">
                                            <p:cTn id="55" dur="750" fill="hold"/>
                                            <p:tgtEl>
                                              <p:spTgt spid="18444"/>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400"/>
                                      </p:stCondLst>
                                      <p:childTnLst>
                                        <p:set>
                                          <p:cBhvr>
                                            <p:cTn id="57" dur="1" fill="hold">
                                              <p:stCondLst>
                                                <p:cond delay="0"/>
                                              </p:stCondLst>
                                            </p:cTn>
                                            <p:tgtEl>
                                              <p:spTgt spid="18438"/>
                                            </p:tgtEl>
                                            <p:attrNameLst>
                                              <p:attrName>style.visibility</p:attrName>
                                            </p:attrNameLst>
                                          </p:cBhvr>
                                          <p:to>
                                            <p:strVal val="visible"/>
                                          </p:to>
                                        </p:set>
                                        <p:anim calcmode="lin" valueType="num">
                                          <p:cBhvr>
                                            <p:cTn id="58" dur="300" fill="hold"/>
                                            <p:tgtEl>
                                              <p:spTgt spid="18438"/>
                                            </p:tgtEl>
                                            <p:attrNameLst>
                                              <p:attrName>ppt_w</p:attrName>
                                            </p:attrNameLst>
                                          </p:cBhvr>
                                          <p:tavLst>
                                            <p:tav tm="0">
                                              <p:val>
                                                <p:fltVal val="0"/>
                                              </p:val>
                                            </p:tav>
                                            <p:tav tm="100000">
                                              <p:val>
                                                <p:strVal val="#ppt_w"/>
                                              </p:val>
                                            </p:tav>
                                          </p:tavLst>
                                        </p:anim>
                                        <p:anim calcmode="lin" valueType="num">
                                          <p:cBhvr>
                                            <p:cTn id="59" dur="300" fill="hold"/>
                                            <p:tgtEl>
                                              <p:spTgt spid="18438"/>
                                            </p:tgtEl>
                                            <p:attrNameLst>
                                              <p:attrName>ppt_h</p:attrName>
                                            </p:attrNameLst>
                                          </p:cBhvr>
                                          <p:tavLst>
                                            <p:tav tm="0">
                                              <p:val>
                                                <p:fltVal val="0"/>
                                              </p:val>
                                            </p:tav>
                                            <p:tav tm="100000">
                                              <p:val>
                                                <p:strVal val="#ppt_h"/>
                                              </p:val>
                                            </p:tav>
                                          </p:tavLst>
                                        </p:anim>
                                        <p:animEffect transition="in" filter="fade">
                                          <p:cBhvr>
                                            <p:cTn id="60" dur="300"/>
                                            <p:tgtEl>
                                              <p:spTgt spid="18438"/>
                                            </p:tgtEl>
                                          </p:cBhvr>
                                        </p:animEffect>
                                      </p:childTnLst>
                                    </p:cTn>
                                  </p:par>
                                  <p:par>
                                    <p:cTn id="61" presetID="6" presetClass="emph" presetSubtype="0" autoRev="1" fill="hold" grpId="1" nodeType="withEffect">
                                      <p:stCondLst>
                                        <p:cond delay="700"/>
                                      </p:stCondLst>
                                      <p:childTnLst>
                                        <p:animScale>
                                          <p:cBhvr>
                                            <p:cTn id="62" dur="150" fill="hold"/>
                                            <p:tgtEl>
                                              <p:spTgt spid="18438"/>
                                            </p:tgtEl>
                                          </p:cBhvr>
                                          <p:by x="110000" y="110000"/>
                                        </p:animScale>
                                      </p:childTnLst>
                                    </p:cTn>
                                  </p:par>
                                  <p:par>
                                    <p:cTn id="63" presetID="22" presetClass="entr" presetSubtype="2" fill="hold" grpId="0" nodeType="withEffect">
                                      <p:stCondLst>
                                        <p:cond delay="700"/>
                                      </p:stCondLst>
                                      <p:childTnLst>
                                        <p:set>
                                          <p:cBhvr>
                                            <p:cTn id="64" dur="1" fill="hold">
                                              <p:stCondLst>
                                                <p:cond delay="0"/>
                                              </p:stCondLst>
                                            </p:cTn>
                                            <p:tgtEl>
                                              <p:spTgt spid="18439"/>
                                            </p:tgtEl>
                                            <p:attrNameLst>
                                              <p:attrName>style.visibility</p:attrName>
                                            </p:attrNameLst>
                                          </p:cBhvr>
                                          <p:to>
                                            <p:strVal val="visible"/>
                                          </p:to>
                                        </p:set>
                                        <p:animEffect transition="in" filter="wipe(right)">
                                          <p:cBhvr>
                                            <p:cTn id="65" dur="500"/>
                                            <p:tgtEl>
                                              <p:spTgt spid="18439"/>
                                            </p:tgtEl>
                                          </p:cBhvr>
                                        </p:animEffect>
                                      </p:childTnLst>
                                    </p:cTn>
                                  </p:par>
                                  <p:par>
                                    <p:cTn id="66" presetID="2" presetClass="entr" presetSubtype="8" fill="hold" grpId="0" nodeType="withEffect">
                                      <p:stCondLst>
                                        <p:cond delay="1200"/>
                                      </p:stCondLst>
                                      <p:childTnLst>
                                        <p:set>
                                          <p:cBhvr>
                                            <p:cTn id="67" dur="1" fill="hold">
                                              <p:stCondLst>
                                                <p:cond delay="0"/>
                                              </p:stCondLst>
                                            </p:cTn>
                                            <p:tgtEl>
                                              <p:spTgt spid="18450"/>
                                            </p:tgtEl>
                                            <p:attrNameLst>
                                              <p:attrName>style.visibility</p:attrName>
                                            </p:attrNameLst>
                                          </p:cBhvr>
                                          <p:to>
                                            <p:strVal val="visible"/>
                                          </p:to>
                                        </p:set>
                                        <p:anim calcmode="lin" valueType="num">
                                          <p:cBhvr additive="base">
                                            <p:cTn id="68" dur="750" fill="hold"/>
                                            <p:tgtEl>
                                              <p:spTgt spid="18450"/>
                                            </p:tgtEl>
                                            <p:attrNameLst>
                                              <p:attrName>ppt_x</p:attrName>
                                            </p:attrNameLst>
                                          </p:cBhvr>
                                          <p:tavLst>
                                            <p:tav tm="0">
                                              <p:val>
                                                <p:strVal val="0-#ppt_w/2"/>
                                              </p:val>
                                            </p:tav>
                                            <p:tav tm="100000">
                                              <p:val>
                                                <p:strVal val="#ppt_x"/>
                                              </p:val>
                                            </p:tav>
                                          </p:tavLst>
                                        </p:anim>
                                        <p:anim calcmode="lin" valueType="num">
                                          <p:cBhvr additive="base">
                                            <p:cTn id="69" dur="750" fill="hold"/>
                                            <p:tgtEl>
                                              <p:spTgt spid="18450"/>
                                            </p:tgtEl>
                                            <p:attrNameLst>
                                              <p:attrName>ppt_y</p:attrName>
                                            </p:attrNameLst>
                                          </p:cBhvr>
                                          <p:tavLst>
                                            <p:tav tm="0">
                                              <p:val>
                                                <p:strVal val="#ppt_y"/>
                                              </p:val>
                                            </p:tav>
                                            <p:tav tm="100000">
                                              <p:val>
                                                <p:strVal val="#ppt_y"/>
                                              </p:val>
                                            </p:tav>
                                          </p:tavLst>
                                        </p:anim>
                                      </p:childTnLst>
                                    </p:cTn>
                                  </p:par>
                                  <p:par>
                                    <p:cTn id="70" presetID="22" presetClass="entr" presetSubtype="2" fill="hold" grpId="0" nodeType="withEffect">
                                      <p:stCondLst>
                                        <p:cond delay="800"/>
                                      </p:stCondLst>
                                      <p:childTnLst>
                                        <p:set>
                                          <p:cBhvr>
                                            <p:cTn id="71" dur="1" fill="hold">
                                              <p:stCondLst>
                                                <p:cond delay="0"/>
                                              </p:stCondLst>
                                            </p:cTn>
                                            <p:tgtEl>
                                              <p:spTgt spid="18442"/>
                                            </p:tgtEl>
                                            <p:attrNameLst>
                                              <p:attrName>style.visibility</p:attrName>
                                            </p:attrNameLst>
                                          </p:cBhvr>
                                          <p:to>
                                            <p:strVal val="visible"/>
                                          </p:to>
                                        </p:set>
                                        <p:animEffect transition="in" filter="wipe(right)">
                                          <p:cBhvr>
                                            <p:cTn id="72" dur="500"/>
                                            <p:tgtEl>
                                              <p:spTgt spid="18442"/>
                                            </p:tgtEl>
                                          </p:cBhvr>
                                        </p:animEffect>
                                      </p:childTnLst>
                                    </p:cTn>
                                  </p:par>
                                  <p:par>
                                    <p:cTn id="73" presetID="2" presetClass="entr" presetSubtype="8" fill="hold" grpId="0" nodeType="withEffect">
                                      <p:stCondLst>
                                        <p:cond delay="1300"/>
                                      </p:stCondLst>
                                      <p:childTnLst>
                                        <p:set>
                                          <p:cBhvr>
                                            <p:cTn id="74" dur="1" fill="hold">
                                              <p:stCondLst>
                                                <p:cond delay="0"/>
                                              </p:stCondLst>
                                            </p:cTn>
                                            <p:tgtEl>
                                              <p:spTgt spid="18449"/>
                                            </p:tgtEl>
                                            <p:attrNameLst>
                                              <p:attrName>style.visibility</p:attrName>
                                            </p:attrNameLst>
                                          </p:cBhvr>
                                          <p:to>
                                            <p:strVal val="visible"/>
                                          </p:to>
                                        </p:set>
                                        <p:anim calcmode="lin" valueType="num">
                                          <p:cBhvr additive="base">
                                            <p:cTn id="75" dur="750" fill="hold"/>
                                            <p:tgtEl>
                                              <p:spTgt spid="18449"/>
                                            </p:tgtEl>
                                            <p:attrNameLst>
                                              <p:attrName>ppt_x</p:attrName>
                                            </p:attrNameLst>
                                          </p:cBhvr>
                                          <p:tavLst>
                                            <p:tav tm="0">
                                              <p:val>
                                                <p:strVal val="0-#ppt_w/2"/>
                                              </p:val>
                                            </p:tav>
                                            <p:tav tm="100000">
                                              <p:val>
                                                <p:strVal val="#ppt_x"/>
                                              </p:val>
                                            </p:tav>
                                          </p:tavLst>
                                        </p:anim>
                                        <p:anim calcmode="lin" valueType="num">
                                          <p:cBhvr additive="base">
                                            <p:cTn id="76" dur="750" fill="hold"/>
                                            <p:tgtEl>
                                              <p:spTgt spid="18449"/>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900"/>
                                      </p:stCondLst>
                                      <p:childTnLst>
                                        <p:set>
                                          <p:cBhvr>
                                            <p:cTn id="78" dur="1" fill="hold">
                                              <p:stCondLst>
                                                <p:cond delay="0"/>
                                              </p:stCondLst>
                                            </p:cTn>
                                            <p:tgtEl>
                                              <p:spTgt spid="18440"/>
                                            </p:tgtEl>
                                            <p:attrNameLst>
                                              <p:attrName>style.visibility</p:attrName>
                                            </p:attrNameLst>
                                          </p:cBhvr>
                                          <p:to>
                                            <p:strVal val="visible"/>
                                          </p:to>
                                        </p:set>
                                        <p:animEffect transition="in" filter="wipe(left)">
                                          <p:cBhvr>
                                            <p:cTn id="79" dur="500"/>
                                            <p:tgtEl>
                                              <p:spTgt spid="18440"/>
                                            </p:tgtEl>
                                          </p:cBhvr>
                                        </p:animEffect>
                                      </p:childTnLst>
                                    </p:cTn>
                                  </p:par>
                                  <p:par>
                                    <p:cTn id="80" presetID="2" presetClass="entr" presetSubtype="2" fill="hold" grpId="0" nodeType="withEffect">
                                      <p:stCondLst>
                                        <p:cond delay="1400"/>
                                      </p:stCondLst>
                                      <p:childTnLst>
                                        <p:set>
                                          <p:cBhvr>
                                            <p:cTn id="81" dur="1" fill="hold">
                                              <p:stCondLst>
                                                <p:cond delay="0"/>
                                              </p:stCondLst>
                                            </p:cTn>
                                            <p:tgtEl>
                                              <p:spTgt spid="18447"/>
                                            </p:tgtEl>
                                            <p:attrNameLst>
                                              <p:attrName>style.visibility</p:attrName>
                                            </p:attrNameLst>
                                          </p:cBhvr>
                                          <p:to>
                                            <p:strVal val="visible"/>
                                          </p:to>
                                        </p:set>
                                        <p:anim calcmode="lin" valueType="num">
                                          <p:cBhvr additive="base">
                                            <p:cTn id="82" dur="750" fill="hold"/>
                                            <p:tgtEl>
                                              <p:spTgt spid="18447"/>
                                            </p:tgtEl>
                                            <p:attrNameLst>
                                              <p:attrName>ppt_x</p:attrName>
                                            </p:attrNameLst>
                                          </p:cBhvr>
                                          <p:tavLst>
                                            <p:tav tm="0">
                                              <p:val>
                                                <p:strVal val="1+#ppt_w/2"/>
                                              </p:val>
                                            </p:tav>
                                            <p:tav tm="100000">
                                              <p:val>
                                                <p:strVal val="#ppt_x"/>
                                              </p:val>
                                            </p:tav>
                                          </p:tavLst>
                                        </p:anim>
                                        <p:anim calcmode="lin" valueType="num">
                                          <p:cBhvr additive="base">
                                            <p:cTn id="83" dur="750" fill="hold"/>
                                            <p:tgtEl>
                                              <p:spTgt spid="18447"/>
                                            </p:tgtEl>
                                            <p:attrNameLst>
                                              <p:attrName>ppt_y</p:attrName>
                                            </p:attrNameLst>
                                          </p:cBhvr>
                                          <p:tavLst>
                                            <p:tav tm="0">
                                              <p:val>
                                                <p:strVal val="#ppt_y"/>
                                              </p:val>
                                            </p:tav>
                                            <p:tav tm="100000">
                                              <p:val>
                                                <p:strVal val="#ppt_y"/>
                                              </p:val>
                                            </p:tav>
                                          </p:tavLst>
                                        </p:anim>
                                      </p:childTnLst>
                                    </p:cTn>
                                  </p:par>
                                  <p:par>
                                    <p:cTn id="84" presetID="22" presetClass="entr" presetSubtype="8" fill="hold" grpId="0" nodeType="withEffect">
                                      <p:stCondLst>
                                        <p:cond delay="1000"/>
                                      </p:stCondLst>
                                      <p:childTnLst>
                                        <p:set>
                                          <p:cBhvr>
                                            <p:cTn id="85" dur="1" fill="hold">
                                              <p:stCondLst>
                                                <p:cond delay="0"/>
                                              </p:stCondLst>
                                            </p:cTn>
                                            <p:tgtEl>
                                              <p:spTgt spid="18441"/>
                                            </p:tgtEl>
                                            <p:attrNameLst>
                                              <p:attrName>style.visibility</p:attrName>
                                            </p:attrNameLst>
                                          </p:cBhvr>
                                          <p:to>
                                            <p:strVal val="visible"/>
                                          </p:to>
                                        </p:set>
                                        <p:animEffect transition="in" filter="wipe(left)">
                                          <p:cBhvr>
                                            <p:cTn id="86" dur="500"/>
                                            <p:tgtEl>
                                              <p:spTgt spid="18441"/>
                                            </p:tgtEl>
                                          </p:cBhvr>
                                        </p:animEffect>
                                      </p:childTnLst>
                                    </p:cTn>
                                  </p:par>
                                  <p:par>
                                    <p:cTn id="87" presetID="2" presetClass="entr" presetSubtype="2" fill="hold" grpId="0" nodeType="withEffect">
                                      <p:stCondLst>
                                        <p:cond delay="1500"/>
                                      </p:stCondLst>
                                      <p:childTnLst>
                                        <p:set>
                                          <p:cBhvr>
                                            <p:cTn id="88" dur="1" fill="hold">
                                              <p:stCondLst>
                                                <p:cond delay="0"/>
                                              </p:stCondLst>
                                            </p:cTn>
                                            <p:tgtEl>
                                              <p:spTgt spid="18448"/>
                                            </p:tgtEl>
                                            <p:attrNameLst>
                                              <p:attrName>style.visibility</p:attrName>
                                            </p:attrNameLst>
                                          </p:cBhvr>
                                          <p:to>
                                            <p:strVal val="visible"/>
                                          </p:to>
                                        </p:set>
                                        <p:anim calcmode="lin" valueType="num">
                                          <p:cBhvr additive="base">
                                            <p:cTn id="89" dur="750" fill="hold"/>
                                            <p:tgtEl>
                                              <p:spTgt spid="18448"/>
                                            </p:tgtEl>
                                            <p:attrNameLst>
                                              <p:attrName>ppt_x</p:attrName>
                                            </p:attrNameLst>
                                          </p:cBhvr>
                                          <p:tavLst>
                                            <p:tav tm="0">
                                              <p:val>
                                                <p:strVal val="1+#ppt_w/2"/>
                                              </p:val>
                                            </p:tav>
                                            <p:tav tm="100000">
                                              <p:val>
                                                <p:strVal val="#ppt_x"/>
                                              </p:val>
                                            </p:tav>
                                          </p:tavLst>
                                        </p:anim>
                                        <p:anim calcmode="lin" valueType="num">
                                          <p:cBhvr additive="base">
                                            <p:cTn id="90"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18434" grpId="1" bldLvl="0" animBg="1"/>
          <p:bldP spid="18435" grpId="0" bldLvl="0" animBg="1"/>
          <p:bldP spid="18435" grpId="1" bldLvl="0" animBg="1"/>
          <p:bldP spid="18436" grpId="0" bldLvl="0" animBg="1"/>
          <p:bldP spid="18436" grpId="1" bldLvl="0" animBg="1"/>
          <p:bldP spid="18437" grpId="0" bldLvl="0" animBg="1"/>
          <p:bldP spid="18437" grpId="1" bldLvl="0" animBg="1"/>
          <p:bldP spid="18438" grpId="0" bldLvl="0" animBg="1"/>
          <p:bldP spid="18438" grpId="1" bldLvl="0" animBg="1"/>
          <p:bldP spid="18439" grpId="0" bldLvl="0" animBg="1"/>
          <p:bldP spid="18440" grpId="0" bldLvl="0" animBg="1"/>
          <p:bldP spid="18441" grpId="0" bldLvl="0" animBg="1"/>
          <p:bldP spid="18442" grpId="0" bldLvl="0" animBg="1"/>
          <p:bldP spid="18443" grpId="0" bldLvl="0" animBg="1"/>
          <p:bldP spid="18444" grpId="0" bldLvl="0" animBg="1"/>
          <p:bldP spid="18445" grpId="0" bldLvl="0" animBg="1"/>
          <p:bldP spid="18446" grpId="0" bldLvl="0" animBg="1"/>
          <p:bldP spid="18447" grpId="0"/>
          <p:bldP spid="18448" grpId="0"/>
          <p:bldP spid="18449" grpId="0"/>
          <p:bldP spid="18450" grpId="0"/>
          <p:bldP spid="18459" grpId="0" bldLvl="0" animBg="1"/>
          <p:bldP spid="18459" grpId="1" bldLvl="0" animBg="1"/>
        </p:bldLst>
      </p:timing>
    </mc:Fallback>
  </mc:AlternateContent>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0830110146"/>
  <p:tag name="MH_LIBRARY" val="CONTENTS"/>
  <p:tag name="MH_TYPE" val="ENTRY"/>
  <p:tag name="ID" val="553512"/>
  <p:tag name="MH_ORDER" val="2"/>
</p:tagLst>
</file>

<file path=ppt/tags/tag11.xml><?xml version="1.0" encoding="utf-8"?>
<p:tagLst xmlns:p="http://schemas.openxmlformats.org/presentationml/2006/main">
  <p:tag name="MH" val="20160830110146"/>
  <p:tag name="MH_LIBRARY" val="CONTENTS"/>
  <p:tag name="MH_TYPE" val="ENTRY"/>
  <p:tag name="ID" val="553512"/>
  <p:tag name="MH_ORDER" val="3"/>
</p:tagLst>
</file>

<file path=ppt/tags/tag12.xml><?xml version="1.0" encoding="utf-8"?>
<p:tagLst xmlns:p="http://schemas.openxmlformats.org/presentationml/2006/main">
  <p:tag name="MH" val="20160830110146"/>
  <p:tag name="MH_LIBRARY" val="CONTENTS"/>
  <p:tag name="MH_TYPE" val="ENTRY"/>
  <p:tag name="ID" val="553512"/>
  <p:tag name="MH_ORDER" val="4"/>
</p:tagLst>
</file>

<file path=ppt/tags/tag13.xml><?xml version="1.0" encoding="utf-8"?>
<p:tagLst xmlns:p="http://schemas.openxmlformats.org/presentationml/2006/main">
  <p:tag name="KSO_WM_UNIT_PLACING_PICTURE_USER_VIEWPORT" val="{&quot;height&quot;:6222,&quot;width&quot;:6442}"/>
</p:tagLst>
</file>

<file path=ppt/tags/tag14.xml><?xml version="1.0" encoding="utf-8"?>
<p:tagLst xmlns:p="http://schemas.openxmlformats.org/presentationml/2006/main">
  <p:tag name="KSO_WM_UNIT_PLACING_PICTURE_USER_VIEWPORT" val="{&quot;height&quot;:2800,&quot;width&quot;:3540}"/>
</p:tagLst>
</file>

<file path=ppt/tags/tag15.xml><?xml version="1.0" encoding="utf-8"?>
<p:tagLst xmlns:p="http://schemas.openxmlformats.org/presentationml/2006/main">
  <p:tag name="MH" val="20160830110146"/>
  <p:tag name="MH_LIBRARY" val="CONTENTS"/>
  <p:tag name="MH_TYPE" val="OTHERS"/>
  <p:tag name="ID" val="553512"/>
</p:tagLst>
</file>

<file path=ppt/tags/tag16.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PASSING_SCORE" val="100.000000"/>
  <p:tag name="ISPRING_FIRST_PUBLISH" val="1"/>
  <p:tag name="ISPRING_PRESENTATION_TITLE" val="极简半圆工作总结PPT模板"/>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隔壁王哥\Desktop\6.6\56827"/>
  <p:tag name="KSO_WPP_MARK_KEY" val="882d63f6-72d4-4980-aa93-af4efa00f713"/>
  <p:tag name="COMMONDATA" val="eyJoZGlkIjoiMmQ5OWM2Y2Q0ZTgzMzk3NjY3OGY2NmY5NTQwN2MyN2EifQ=="/>
</p:tagLst>
</file>

<file path=ppt/tags/tag2.xml><?xml version="1.0" encoding="utf-8"?>
<p:tagLst xmlns:p="http://schemas.openxmlformats.org/presentationml/2006/main">
  <p:tag name="MH" val="20160830110146"/>
  <p:tag name="MH_LIBRARY" val="CONTENTS"/>
  <p:tag name="MH_TYPE" val="ENTRY"/>
  <p:tag name="ID" val="553512"/>
  <p:tag name="MH_ORDER" val="1"/>
</p:tagLst>
</file>

<file path=ppt/tags/tag3.xml><?xml version="1.0" encoding="utf-8"?>
<p:tagLst xmlns:p="http://schemas.openxmlformats.org/presentationml/2006/main">
  <p:tag name="MH" val="20160830110146"/>
  <p:tag name="MH_LIBRARY" val="CONTENTS"/>
  <p:tag name="MH_TYPE" val="ENTRY"/>
  <p:tag name="ID" val="553512"/>
  <p:tag name="MH_ORDER" val="2"/>
</p:tagLst>
</file>

<file path=ppt/tags/tag4.xml><?xml version="1.0" encoding="utf-8"?>
<p:tagLst xmlns:p="http://schemas.openxmlformats.org/presentationml/2006/main">
  <p:tag name="MH" val="20160830110146"/>
  <p:tag name="MH_LIBRARY" val="CONTENTS"/>
  <p:tag name="MH_TYPE" val="ENTRY"/>
  <p:tag name="ID" val="553512"/>
  <p:tag name="MH_ORDER" val="3"/>
</p:tagLst>
</file>

<file path=ppt/tags/tag5.xml><?xml version="1.0" encoding="utf-8"?>
<p:tagLst xmlns:p="http://schemas.openxmlformats.org/presentationml/2006/main">
  <p:tag name="MH" val="20160830110146"/>
  <p:tag name="MH_LIBRARY" val="CONTENTS"/>
  <p:tag name="MH_TYPE" val="ENTRY"/>
  <p:tag name="ID" val="553512"/>
  <p:tag name="MH_ORDER" val="4"/>
</p:tagLst>
</file>

<file path=ppt/tags/tag6.xml><?xml version="1.0" encoding="utf-8"?>
<p:tagLst xmlns:p="http://schemas.openxmlformats.org/presentationml/2006/main">
  <p:tag name="MH" val="20160830110146"/>
  <p:tag name="MH_LIBRARY" val="CONTENTS"/>
  <p:tag name="MH_TYPE" val="ENTRY"/>
  <p:tag name="ID" val="553512"/>
  <p:tag name="MH_ORDER" val="4"/>
</p:tagLst>
</file>

<file path=ppt/tags/tag7.xml><?xml version="1.0" encoding="utf-8"?>
<p:tagLst xmlns:p="http://schemas.openxmlformats.org/presentationml/2006/main">
  <p:tag name="MH" val="20160830110146"/>
  <p:tag name="MH_LIBRARY" val="CONTENTS"/>
  <p:tag name="MH_TYPE" val="ENTRY"/>
  <p:tag name="ID" val="553512"/>
  <p:tag name="MH_ORDER" val="4"/>
</p:tagLst>
</file>

<file path=ppt/tags/tag8.xml><?xml version="1.0" encoding="utf-8"?>
<p:tagLst xmlns:p="http://schemas.openxmlformats.org/presentationml/2006/main">
  <p:tag name="MH" val="20160830110146"/>
  <p:tag name="MH_LIBRARY" val="CONTENTS"/>
  <p:tag name="MH_TYPE" val="OTHERS"/>
  <p:tag name="ID" val="553512"/>
</p:tagLst>
</file>

<file path=ppt/tags/tag9.xml><?xml version="1.0" encoding="utf-8"?>
<p:tagLst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第一PPT，www.1ppt.com">
  <a:themeElements>
    <a:clrScheme name="自定义 100">
      <a:dk1>
        <a:sysClr val="windowText" lastClr="000000"/>
      </a:dk1>
      <a:lt1>
        <a:sysClr val="window" lastClr="FFFFFF"/>
      </a:lt1>
      <a:dk2>
        <a:srgbClr val="44546A"/>
      </a:dk2>
      <a:lt2>
        <a:srgbClr val="E7E6E6"/>
      </a:lt2>
      <a:accent1>
        <a:srgbClr val="83CF8F"/>
      </a:accent1>
      <a:accent2>
        <a:srgbClr val="595959"/>
      </a:accent2>
      <a:accent3>
        <a:srgbClr val="83CF8F"/>
      </a:accent3>
      <a:accent4>
        <a:srgbClr val="595959"/>
      </a:accent4>
      <a:accent5>
        <a:srgbClr val="83CF8F"/>
      </a:accent5>
      <a:accent6>
        <a:srgbClr val="595959"/>
      </a:accent6>
      <a:hlink>
        <a:srgbClr val="83CF8F"/>
      </a:hlink>
      <a:folHlink>
        <a:srgbClr val="595959"/>
      </a:folHlink>
    </a:clrScheme>
    <a:fontScheme name="1rwnie5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3727</Words>
  <Application>WPS 演示</Application>
  <PresentationFormat>自定义</PresentationFormat>
  <Paragraphs>158</Paragraphs>
  <Slides>14</Slides>
  <Notes>23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14</vt:i4>
      </vt:variant>
    </vt:vector>
  </HeadingPairs>
  <TitlesOfParts>
    <vt:vector size="26" baseType="lpstr">
      <vt:lpstr>Arial</vt:lpstr>
      <vt:lpstr>宋体</vt:lpstr>
      <vt:lpstr>Wingdings</vt:lpstr>
      <vt:lpstr>Calibri</vt:lpstr>
      <vt:lpstr>微软雅黑</vt:lpstr>
      <vt:lpstr>Calibri</vt:lpstr>
      <vt:lpstr>HGF9_CNKI</vt:lpstr>
      <vt:lpstr>Neris Thin</vt:lpstr>
      <vt:lpstr>Segoe Print</vt:lpstr>
      <vt:lpstr>Arial Unicode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简洁莫兰迪</dc:title>
  <dc:creator/>
  <cp:keywords>www.1ppt.com</cp:keywords>
  <dc:description>www.1ppt.com</dc:description>
  <cp:lastModifiedBy>阳坨</cp:lastModifiedBy>
  <cp:revision>12</cp:revision>
  <dcterms:created xsi:type="dcterms:W3CDTF">2021-05-26T00:22:00Z</dcterms:created>
  <dcterms:modified xsi:type="dcterms:W3CDTF">2022-12-23T12:02:12Z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2966739645A14DBF83E4210C3E986967</vt:lpwstr>
  </property>
  <property fmtid="{D5CDD505-2E9C-101B-9397-08002B2CF9AE}" pid="3" name="KSOProductBuildVer">
    <vt:lpwstr>2052-11.1.0.12980</vt:lpwstr>
  </property>
</Properties>
</file>