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5">
  <p:sldMasterIdLst>
    <p:sldMasterId id="2147483648" r:id="rId1"/>
  </p:sldMasterIdLst>
  <p:notesMasterIdLst>
    <p:notesMasterId r:id="rId119"/>
  </p:notesMasterIdLst>
  <p:sldIdLst>
    <p:sldId id="256" r:id="rId2"/>
    <p:sldId id="471" r:id="rId3"/>
    <p:sldId id="548" r:id="rId4"/>
    <p:sldId id="551" r:id="rId5"/>
    <p:sldId id="554" r:id="rId6"/>
    <p:sldId id="553" r:id="rId7"/>
    <p:sldId id="456" r:id="rId8"/>
    <p:sldId id="468" r:id="rId9"/>
    <p:sldId id="470" r:id="rId10"/>
    <p:sldId id="466" r:id="rId11"/>
    <p:sldId id="440" r:id="rId12"/>
    <p:sldId id="469" r:id="rId13"/>
    <p:sldId id="490" r:id="rId14"/>
    <p:sldId id="555" r:id="rId15"/>
    <p:sldId id="556" r:id="rId16"/>
    <p:sldId id="546" r:id="rId17"/>
    <p:sldId id="557" r:id="rId18"/>
    <p:sldId id="550" r:id="rId19"/>
    <p:sldId id="506" r:id="rId20"/>
    <p:sldId id="507" r:id="rId21"/>
    <p:sldId id="508" r:id="rId22"/>
    <p:sldId id="509" r:id="rId23"/>
    <p:sldId id="510" r:id="rId24"/>
    <p:sldId id="511" r:id="rId25"/>
    <p:sldId id="512" r:id="rId26"/>
    <p:sldId id="513" r:id="rId27"/>
    <p:sldId id="514" r:id="rId28"/>
    <p:sldId id="515" r:id="rId29"/>
    <p:sldId id="547" r:id="rId30"/>
    <p:sldId id="267" r:id="rId31"/>
    <p:sldId id="516" r:id="rId32"/>
    <p:sldId id="517" r:id="rId33"/>
    <p:sldId id="518" r:id="rId34"/>
    <p:sldId id="519" r:id="rId35"/>
    <p:sldId id="520" r:id="rId36"/>
    <p:sldId id="521" r:id="rId37"/>
    <p:sldId id="274" r:id="rId38"/>
    <p:sldId id="275" r:id="rId39"/>
    <p:sldId id="522" r:id="rId40"/>
    <p:sldId id="523" r:id="rId41"/>
    <p:sldId id="524" r:id="rId42"/>
    <p:sldId id="525" r:id="rId43"/>
    <p:sldId id="526" r:id="rId44"/>
    <p:sldId id="527" r:id="rId45"/>
    <p:sldId id="528" r:id="rId46"/>
    <p:sldId id="529" r:id="rId47"/>
    <p:sldId id="530" r:id="rId48"/>
    <p:sldId id="531" r:id="rId49"/>
    <p:sldId id="532" r:id="rId50"/>
    <p:sldId id="533" r:id="rId51"/>
    <p:sldId id="534" r:id="rId52"/>
    <p:sldId id="535" r:id="rId53"/>
    <p:sldId id="536" r:id="rId54"/>
    <p:sldId id="537" r:id="rId55"/>
    <p:sldId id="538" r:id="rId56"/>
    <p:sldId id="539" r:id="rId57"/>
    <p:sldId id="540" r:id="rId58"/>
    <p:sldId id="541" r:id="rId59"/>
    <p:sldId id="542" r:id="rId60"/>
    <p:sldId id="543" r:id="rId61"/>
    <p:sldId id="544" r:id="rId62"/>
    <p:sldId id="545" r:id="rId63"/>
    <p:sldId id="300" r:id="rId64"/>
    <p:sldId id="301" r:id="rId65"/>
    <p:sldId id="302" r:id="rId66"/>
    <p:sldId id="499" r:id="rId67"/>
    <p:sldId id="500" r:id="rId68"/>
    <p:sldId id="276" r:id="rId69"/>
    <p:sldId id="277" r:id="rId70"/>
    <p:sldId id="505" r:id="rId71"/>
    <p:sldId id="278" r:id="rId72"/>
    <p:sldId id="279" r:id="rId73"/>
    <p:sldId id="280" r:id="rId74"/>
    <p:sldId id="281" r:id="rId75"/>
    <p:sldId id="282" r:id="rId76"/>
    <p:sldId id="283" r:id="rId77"/>
    <p:sldId id="284" r:id="rId78"/>
    <p:sldId id="285" r:id="rId79"/>
    <p:sldId id="286" r:id="rId80"/>
    <p:sldId id="287" r:id="rId81"/>
    <p:sldId id="491" r:id="rId82"/>
    <p:sldId id="291" r:id="rId83"/>
    <p:sldId id="295" r:id="rId84"/>
    <p:sldId id="292" r:id="rId85"/>
    <p:sldId id="293" r:id="rId86"/>
    <p:sldId id="294" r:id="rId87"/>
    <p:sldId id="296" r:id="rId88"/>
    <p:sldId id="549" r:id="rId89"/>
    <p:sldId id="501" r:id="rId90"/>
    <p:sldId id="297" r:id="rId91"/>
    <p:sldId id="261" r:id="rId92"/>
    <p:sldId id="502" r:id="rId93"/>
    <p:sldId id="503" r:id="rId94"/>
    <p:sldId id="264" r:id="rId95"/>
    <p:sldId id="504" r:id="rId96"/>
    <p:sldId id="266" r:id="rId97"/>
    <p:sldId id="299" r:id="rId98"/>
    <p:sldId id="268" r:id="rId99"/>
    <p:sldId id="298" r:id="rId100"/>
    <p:sldId id="269" r:id="rId101"/>
    <p:sldId id="270" r:id="rId102"/>
    <p:sldId id="271" r:id="rId103"/>
    <p:sldId id="272" r:id="rId104"/>
    <p:sldId id="273" r:id="rId105"/>
    <p:sldId id="288" r:id="rId106"/>
    <p:sldId id="289" r:id="rId107"/>
    <p:sldId id="290" r:id="rId108"/>
    <p:sldId id="493" r:id="rId109"/>
    <p:sldId id="492" r:id="rId110"/>
    <p:sldId id="494" r:id="rId111"/>
    <p:sldId id="495" r:id="rId112"/>
    <p:sldId id="496" r:id="rId113"/>
    <p:sldId id="497" r:id="rId114"/>
    <p:sldId id="498" r:id="rId115"/>
    <p:sldId id="561" r:id="rId116"/>
    <p:sldId id="443" r:id="rId117"/>
    <p:sldId id="403" r:id="rId11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B5B"/>
    <a:srgbClr val="00FF00"/>
    <a:srgbClr val="00CC00"/>
    <a:srgbClr val="008000"/>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0642" autoAdjust="0"/>
  </p:normalViewPr>
  <p:slideViewPr>
    <p:cSldViewPr>
      <p:cViewPr varScale="1">
        <p:scale>
          <a:sx n="83" d="100"/>
          <a:sy n="83" d="100"/>
        </p:scale>
        <p:origin x="1454"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notesMaster" Target="notesMasters/notes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E097D3-BBD0-4D47-B58D-C84E7A17D7B9}" type="datetimeFigureOut">
              <a:rPr lang="de-DE" smtClean="0"/>
              <a:t>22.02.2024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6A6C2-3F77-47AE-A308-E8BA5ECFF85F}" type="slidenum">
              <a:rPr lang="de-DE" smtClean="0"/>
              <a:t>‹Nr.›</a:t>
            </a:fld>
            <a:endParaRPr lang="de-DE"/>
          </a:p>
        </p:txBody>
      </p:sp>
    </p:spTree>
    <p:extLst>
      <p:ext uri="{BB962C8B-B14F-4D97-AF65-F5344CB8AC3E}">
        <p14:creationId xmlns:p14="http://schemas.microsoft.com/office/powerpoint/2010/main" val="3215102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117</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E8916F88-D5E0-4968-AE1C-8273BB90EA00}" type="datetimeFigureOut">
              <a:rPr lang="de-DE" smtClean="0"/>
              <a:t>22.02.2024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hasCustomPrompt="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916F88-D5E0-4968-AE1C-8273BB90EA00}" type="datetimeFigureOut">
              <a:rPr lang="de-DE" smtClean="0"/>
              <a:t>22.02.2024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hasCustomPrompt="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916F88-D5E0-4968-AE1C-8273BB90EA00}" type="datetimeFigureOut">
              <a:rPr lang="de-DE" smtClean="0"/>
              <a:t>22.02.2024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hasCustomPrompt="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916F88-D5E0-4968-AE1C-8273BB90EA00}" type="datetimeFigureOut">
              <a:rPr lang="de-DE" smtClean="0"/>
              <a:t>22.02.2024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E8916F88-D5E0-4968-AE1C-8273BB90EA00}" type="datetimeFigureOut">
              <a:rPr lang="de-DE" smtClean="0"/>
              <a:t>22.02.2024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E8916F88-D5E0-4968-AE1C-8273BB90EA00}" type="datetimeFigureOut">
              <a:rPr lang="de-DE" smtClean="0"/>
              <a:t>22.02.2024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E8916F88-D5E0-4968-AE1C-8273BB90EA00}" type="datetimeFigureOut">
              <a:rPr lang="de-DE" smtClean="0"/>
              <a:t>22.02.2024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E8916F88-D5E0-4968-AE1C-8273BB90EA00}" type="datetimeFigureOut">
              <a:rPr lang="de-DE" smtClean="0"/>
              <a:t>22.02.2024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8916F88-D5E0-4968-AE1C-8273BB90EA00}" type="datetimeFigureOut">
              <a:rPr lang="de-DE" smtClean="0"/>
              <a:t>22.02.2024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E8916F88-D5E0-4968-AE1C-8273BB90EA00}" type="datetimeFigureOut">
              <a:rPr lang="de-DE" smtClean="0"/>
              <a:t>22.02.2024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E8916F88-D5E0-4968-AE1C-8273BB90EA00}" type="datetimeFigureOut">
              <a:rPr lang="de-DE" smtClean="0"/>
              <a:t>22.02.2024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16F88-D5E0-4968-AE1C-8273BB90EA00}" type="datetimeFigureOut">
              <a:rPr lang="de-DE" smtClean="0"/>
              <a:t>22.02.2024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B387A-7DAD-440A-A4E7-7F9B3B95A46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hyperlink" Target="mailto:martin@woesler.de" TargetMode="Externa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www.christianbook.com/Christian/Books/product?event=AFF&amp;p=1011693&amp;item_no=1161X"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5536" y="136649"/>
            <a:ext cx="8352928" cy="3508375"/>
          </a:xfrm>
        </p:spPr>
        <p:txBody>
          <a:bodyPr>
            <a:noAutofit/>
          </a:bodyPr>
          <a:lstStyle/>
          <a:p>
            <a:r>
              <a:rPr lang="zh-CN" altLang="de-DE" sz="8800" dirty="0"/>
              <a:t>翻译理论与</a:t>
            </a:r>
            <a:br>
              <a:rPr lang="zh-CN" altLang="de-DE" dirty="0"/>
            </a:br>
            <a:r>
              <a:rPr lang="en-US" sz="3200" b="1" dirty="0"/>
              <a:t>Translation </a:t>
            </a:r>
            <a:r>
              <a:rPr lang="de-DE" altLang="zh-CN" sz="3200" b="1" dirty="0"/>
              <a:t>Theory and </a:t>
            </a:r>
            <a:r>
              <a:rPr lang="de-DE" altLang="zh-CN" sz="3200" b="1" dirty="0" err="1"/>
              <a:t>Practise</a:t>
            </a:r>
            <a:endParaRPr lang="de-DE" sz="1600" b="1" dirty="0">
              <a:latin typeface="楷体" panose="02010609060101010101" pitchFamily="49" charset="-122"/>
              <a:ea typeface="楷体" panose="02010609060101010101" pitchFamily="49" charset="-122"/>
            </a:endParaRPr>
          </a:p>
        </p:txBody>
      </p:sp>
      <p:sp>
        <p:nvSpPr>
          <p:cNvPr id="3" name="Untertitel 2"/>
          <p:cNvSpPr>
            <a:spLocks noGrp="1"/>
          </p:cNvSpPr>
          <p:nvPr>
            <p:ph type="subTitle" idx="1"/>
          </p:nvPr>
        </p:nvSpPr>
        <p:spPr>
          <a:xfrm>
            <a:off x="395536" y="3717032"/>
            <a:ext cx="8280920" cy="3024336"/>
          </a:xfrm>
        </p:spPr>
        <p:txBody>
          <a:bodyPr>
            <a:noAutofit/>
          </a:bodyPr>
          <a:lstStyle/>
          <a:p>
            <a:r>
              <a:rPr lang="de-DE" altLang="zh-CN" sz="2400" b="1" dirty="0">
                <a:solidFill>
                  <a:schemeClr val="tx1"/>
                </a:solidFill>
                <a:latin typeface="+mj-lt"/>
              </a:rPr>
              <a:t>2024 </a:t>
            </a:r>
            <a:r>
              <a:rPr lang="zh-CN" altLang="de-DE" sz="2400" dirty="0">
                <a:solidFill>
                  <a:schemeClr val="tx1"/>
                </a:solidFill>
                <a:latin typeface="+mj-lt"/>
              </a:rPr>
              <a:t>年</a:t>
            </a:r>
            <a:r>
              <a:rPr lang="de-DE" altLang="zh-CN" sz="2400" b="1" dirty="0">
                <a:solidFill>
                  <a:schemeClr val="tx1"/>
                </a:solidFill>
                <a:latin typeface="+mj-lt"/>
              </a:rPr>
              <a:t>2 </a:t>
            </a:r>
            <a:r>
              <a:rPr lang="zh-CN" altLang="de-DE" sz="2400" dirty="0">
                <a:solidFill>
                  <a:schemeClr val="tx1"/>
                </a:solidFill>
                <a:latin typeface="+mj-lt"/>
              </a:rPr>
              <a:t>月</a:t>
            </a:r>
            <a:r>
              <a:rPr lang="de-DE" altLang="zh-CN" sz="2400" dirty="0">
                <a:solidFill>
                  <a:schemeClr val="tx1"/>
                </a:solidFill>
                <a:latin typeface="+mj-lt"/>
              </a:rPr>
              <a:t>——</a:t>
            </a:r>
            <a:r>
              <a:rPr lang="de-DE" altLang="zh-CN" sz="2400" b="1" dirty="0">
                <a:solidFill>
                  <a:schemeClr val="tx1"/>
                </a:solidFill>
                <a:latin typeface="+mj-lt"/>
              </a:rPr>
              <a:t>2024 </a:t>
            </a:r>
            <a:r>
              <a:rPr lang="zh-CN" altLang="de-DE" sz="2400" dirty="0">
                <a:solidFill>
                  <a:schemeClr val="tx1"/>
                </a:solidFill>
                <a:latin typeface="+mj-lt"/>
              </a:rPr>
              <a:t>年</a:t>
            </a:r>
            <a:r>
              <a:rPr lang="de-DE" altLang="zh-CN" sz="2400" b="1" dirty="0">
                <a:solidFill>
                  <a:schemeClr val="tx1"/>
                </a:solidFill>
                <a:latin typeface="+mj-lt"/>
              </a:rPr>
              <a:t>6 </a:t>
            </a:r>
            <a:r>
              <a:rPr lang="zh-CN" altLang="de-DE" sz="2400" dirty="0">
                <a:solidFill>
                  <a:schemeClr val="tx1"/>
                </a:solidFill>
                <a:latin typeface="+mj-lt"/>
              </a:rPr>
              <a:t>月</a:t>
            </a:r>
            <a:endParaRPr lang="de-DE" altLang="zh-CN" sz="2400" dirty="0">
              <a:solidFill>
                <a:schemeClr val="tx1"/>
              </a:solidFill>
              <a:latin typeface="+mj-lt"/>
            </a:endParaRPr>
          </a:p>
          <a:p>
            <a:r>
              <a:rPr lang="zh-CN" altLang="de-DE" sz="2400" dirty="0">
                <a:solidFill>
                  <a:schemeClr val="tx1"/>
                </a:solidFill>
              </a:rPr>
              <a:t>助教</a:t>
            </a:r>
            <a:r>
              <a:rPr lang="de-DE" altLang="zh-CN" sz="2400" dirty="0">
                <a:solidFill>
                  <a:schemeClr val="tx1"/>
                </a:solidFill>
              </a:rPr>
              <a:t>TA</a:t>
            </a:r>
            <a:r>
              <a:rPr lang="zh-CN" altLang="de-DE" sz="2400" dirty="0">
                <a:solidFill>
                  <a:schemeClr val="tx1"/>
                </a:solidFill>
              </a:rPr>
              <a:t>：</a:t>
            </a:r>
            <a:r>
              <a:rPr lang="de-DE" altLang="zh-CN" sz="2400" dirty="0">
                <a:solidFill>
                  <a:schemeClr val="tx1"/>
                </a:solidFill>
              </a:rPr>
              <a:t>Zhou Li </a:t>
            </a:r>
            <a:r>
              <a:rPr lang="zh-CN" altLang="de-DE" sz="2400" dirty="0">
                <a:solidFill>
                  <a:schemeClr val="tx1"/>
                </a:solidFill>
              </a:rPr>
              <a:t>翻译一班，</a:t>
            </a:r>
            <a:r>
              <a:rPr lang="de-DE" altLang="zh-CN" sz="2400" dirty="0" err="1">
                <a:solidFill>
                  <a:schemeClr val="tx1"/>
                </a:solidFill>
              </a:rPr>
              <a:t>Yu</a:t>
            </a:r>
            <a:r>
              <a:rPr lang="de-DE" altLang="zh-CN" sz="2400" dirty="0">
                <a:solidFill>
                  <a:schemeClr val="tx1"/>
                </a:solidFill>
              </a:rPr>
              <a:t> </a:t>
            </a:r>
            <a:r>
              <a:rPr lang="de-DE" altLang="zh-CN" sz="2400" dirty="0" err="1">
                <a:solidFill>
                  <a:schemeClr val="tx1"/>
                </a:solidFill>
              </a:rPr>
              <a:t>Xinzhong</a:t>
            </a:r>
            <a:r>
              <a:rPr lang="de-DE" altLang="zh-CN" sz="2400" dirty="0">
                <a:solidFill>
                  <a:schemeClr val="tx1"/>
                </a:solidFill>
              </a:rPr>
              <a:t> </a:t>
            </a:r>
            <a:r>
              <a:rPr lang="zh-CN" altLang="de-DE" sz="2400" dirty="0">
                <a:solidFill>
                  <a:schemeClr val="tx1"/>
                </a:solidFill>
              </a:rPr>
              <a:t>翻译二班</a:t>
            </a:r>
            <a:endParaRPr lang="de-DE" altLang="zh-CN" sz="2400" dirty="0">
              <a:solidFill>
                <a:schemeClr val="tx1"/>
              </a:solidFill>
              <a:latin typeface="楷体" panose="02010609060101010101" pitchFamily="49" charset="-122"/>
              <a:ea typeface="楷体" panose="02010609060101010101" pitchFamily="49" charset="-122"/>
            </a:endParaRPr>
          </a:p>
          <a:p>
            <a:endParaRPr lang="de-DE" altLang="zh-CN" sz="2400" dirty="0">
              <a:solidFill>
                <a:schemeClr val="tx1"/>
              </a:solidFill>
              <a:latin typeface="楷体" panose="02010609060101010101" pitchFamily="49" charset="-122"/>
              <a:ea typeface="楷体" panose="02010609060101010101" pitchFamily="49" charset="-122"/>
            </a:endParaRPr>
          </a:p>
          <a:p>
            <a:r>
              <a:rPr lang="zh-CN" altLang="en-US" sz="2400" dirty="0">
                <a:solidFill>
                  <a:schemeClr val="tx1"/>
                </a:solidFill>
                <a:latin typeface="楷体" panose="02010609060101010101" pitchFamily="49" charset="-122"/>
                <a:ea typeface="楷体" panose="02010609060101010101" pitchFamily="49" charset="-122"/>
              </a:rPr>
              <a:t>教授</a:t>
            </a:r>
            <a:r>
              <a:rPr lang="zh-CN" altLang="de-DE" sz="2400" dirty="0">
                <a:solidFill>
                  <a:schemeClr val="tx1"/>
                </a:solidFill>
                <a:latin typeface="Calibri" panose="020F0502020204030204" pitchFamily="34" charset="0"/>
                <a:ea typeface="楷体" panose="02010609060101010101" pitchFamily="49" charset="-122"/>
                <a:cs typeface="Calibri" panose="020F0502020204030204" pitchFamily="34" charset="0"/>
              </a:rPr>
              <a:t> </a:t>
            </a:r>
            <a:r>
              <a:rPr lang="de-DE" altLang="zh-CN" sz="2400" dirty="0">
                <a:solidFill>
                  <a:schemeClr val="tx1"/>
                </a:solidFill>
                <a:latin typeface="Calibri" panose="020F0502020204030204" pitchFamily="34" charset="0"/>
                <a:ea typeface="楷体" panose="02010609060101010101" pitchFamily="49" charset="-122"/>
                <a:cs typeface="Calibri" panose="020F0502020204030204" pitchFamily="34" charset="0"/>
              </a:rPr>
              <a:t>Professor Dr. Ole Döring</a:t>
            </a:r>
            <a:endParaRPr lang="de-DE" sz="2400" dirty="0">
              <a:solidFill>
                <a:schemeClr val="tx1"/>
              </a:solidFill>
              <a:latin typeface="Calibri" panose="020F0502020204030204" pitchFamily="34" charset="0"/>
              <a:ea typeface="楷体" panose="02010609060101010101" pitchFamily="49" charset="-122"/>
              <a:cs typeface="Calibri" panose="020F0502020204030204" pitchFamily="34" charset="0"/>
            </a:endParaRPr>
          </a:p>
          <a:p>
            <a:r>
              <a:rPr lang="zh-CN" altLang="en-US" sz="2400" dirty="0">
                <a:solidFill>
                  <a:schemeClr val="tx1"/>
                </a:solidFill>
                <a:latin typeface="楷体" panose="02010609060101010101" pitchFamily="49" charset="-122"/>
                <a:ea typeface="楷体" panose="02010609060101010101" pitchFamily="49" charset="-122"/>
              </a:rPr>
              <a:t>吴漠汀</a:t>
            </a:r>
            <a:r>
              <a:rPr lang="zh-CN" altLang="de-DE" sz="2400" dirty="0">
                <a:solidFill>
                  <a:schemeClr val="tx1"/>
                </a:solidFill>
                <a:latin typeface="楷体" panose="02010609060101010101" pitchFamily="49" charset="-122"/>
                <a:ea typeface="楷体" panose="02010609060101010101" pitchFamily="49" charset="-122"/>
              </a:rPr>
              <a:t>特聘</a:t>
            </a:r>
            <a:r>
              <a:rPr lang="zh-CN" altLang="en-US" sz="2400" dirty="0">
                <a:solidFill>
                  <a:schemeClr val="tx1"/>
                </a:solidFill>
                <a:latin typeface="楷体" panose="02010609060101010101" pitchFamily="49" charset="-122"/>
                <a:ea typeface="楷体" panose="02010609060101010101" pitchFamily="49" charset="-122"/>
              </a:rPr>
              <a:t>教授</a:t>
            </a:r>
            <a:r>
              <a:rPr lang="zh-CN" altLang="de-DE" sz="2400" dirty="0">
                <a:solidFill>
                  <a:schemeClr val="tx1"/>
                </a:solidFill>
                <a:latin typeface="Calibri" panose="020F0502020204030204" pitchFamily="34" charset="0"/>
                <a:ea typeface="楷体" panose="02010609060101010101" pitchFamily="49" charset="-122"/>
                <a:cs typeface="Calibri" panose="020F0502020204030204" pitchFamily="34" charset="0"/>
              </a:rPr>
              <a:t> </a:t>
            </a:r>
            <a:r>
              <a:rPr lang="de-DE" altLang="zh-CN" sz="2400" dirty="0" err="1">
                <a:solidFill>
                  <a:schemeClr val="tx1"/>
                </a:solidFill>
                <a:latin typeface="Calibri" panose="020F0502020204030204" pitchFamily="34" charset="0"/>
                <a:ea typeface="楷体" panose="02010609060101010101" pitchFamily="49" charset="-122"/>
                <a:cs typeface="Calibri" panose="020F0502020204030204" pitchFamily="34" charset="0"/>
              </a:rPr>
              <a:t>Distinguished</a:t>
            </a:r>
            <a:r>
              <a:rPr lang="de-DE" altLang="zh-CN" sz="2400" dirty="0">
                <a:solidFill>
                  <a:schemeClr val="tx1"/>
                </a:solidFill>
                <a:latin typeface="Calibri" panose="020F0502020204030204" pitchFamily="34" charset="0"/>
                <a:ea typeface="楷体" panose="02010609060101010101" pitchFamily="49" charset="-122"/>
                <a:cs typeface="Calibri" panose="020F0502020204030204" pitchFamily="34" charset="0"/>
              </a:rPr>
              <a:t> Professor Dr. Martin </a:t>
            </a:r>
            <a:r>
              <a:rPr lang="de-DE" altLang="zh-CN" sz="2400" dirty="0" err="1">
                <a:solidFill>
                  <a:schemeClr val="tx1"/>
                </a:solidFill>
                <a:latin typeface="Calibri" panose="020F0502020204030204" pitchFamily="34" charset="0"/>
                <a:ea typeface="楷体" panose="02010609060101010101" pitchFamily="49" charset="-122"/>
                <a:cs typeface="Calibri" panose="020F0502020204030204" pitchFamily="34" charset="0"/>
              </a:rPr>
              <a:t>Woesler</a:t>
            </a:r>
            <a:endParaRPr lang="de-DE" sz="2400" dirty="0">
              <a:solidFill>
                <a:schemeClr val="tx1"/>
              </a:solidFill>
              <a:latin typeface="Calibri" panose="020F0502020204030204" pitchFamily="34" charset="0"/>
              <a:ea typeface="楷体" panose="02010609060101010101" pitchFamily="49" charset="-122"/>
              <a:cs typeface="Calibri" panose="020F0502020204030204" pitchFamily="34" charset="0"/>
            </a:endParaRPr>
          </a:p>
          <a:p>
            <a:r>
              <a:rPr lang="zh-CN" altLang="de-DE" sz="2400" dirty="0">
                <a:solidFill>
                  <a:schemeClr val="tx1"/>
                </a:solidFill>
                <a:latin typeface="楷体" panose="02010609060101010101" pitchFamily="49" charset="-122"/>
                <a:ea typeface="楷体" panose="02010609060101010101" pitchFamily="49" charset="-122"/>
              </a:rPr>
              <a:t>湖南师范大学外国学院 </a:t>
            </a:r>
            <a:r>
              <a:rPr lang="de-DE" altLang="zh-CN" sz="1800" dirty="0" err="1">
                <a:solidFill>
                  <a:schemeClr val="tx1"/>
                </a:solidFill>
                <a:latin typeface="Calibri" panose="020F0502020204030204" pitchFamily="34" charset="0"/>
                <a:ea typeface="楷体" panose="02010609060101010101" pitchFamily="49" charset="-122"/>
                <a:cs typeface="Calibri" panose="020F0502020204030204" pitchFamily="34" charset="0"/>
              </a:rPr>
              <a:t>Foreign</a:t>
            </a:r>
            <a:r>
              <a:rPr lang="de-DE" altLang="zh-CN" sz="1800" dirty="0">
                <a:solidFill>
                  <a:schemeClr val="tx1"/>
                </a:solidFill>
                <a:latin typeface="Calibri" panose="020F0502020204030204" pitchFamily="34" charset="0"/>
                <a:ea typeface="楷体" panose="02010609060101010101" pitchFamily="49" charset="-122"/>
                <a:cs typeface="Calibri" panose="020F0502020204030204" pitchFamily="34" charset="0"/>
              </a:rPr>
              <a:t> Studies College, Hunan Normal University</a:t>
            </a:r>
            <a:endParaRPr lang="de-DE" altLang="zh-CN" sz="2400" dirty="0">
              <a:solidFill>
                <a:schemeClr val="tx1"/>
              </a:solidFill>
              <a:latin typeface="Calibri" panose="020F0502020204030204" pitchFamily="34" charset="0"/>
              <a:ea typeface="楷体" panose="02010609060101010101" pitchFamily="49" charset="-122"/>
              <a:cs typeface="Calibri" panose="020F0502020204030204" pitchFamily="34" charset="0"/>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a:lstStyle/>
          <a:p>
            <a:pPr eaLnBrk="1" hangingPunct="1"/>
            <a:r>
              <a:rPr kumimoji="1" lang="de-DE" altLang="zh-CN" dirty="0"/>
              <a:t>Über Benotung</a:t>
            </a:r>
            <a:r>
              <a:rPr kumimoji="1" altLang="zh-CN" dirty="0"/>
              <a:t> </a:t>
            </a:r>
            <a:r>
              <a:rPr kumimoji="1" lang="zh-CN" dirty="0"/>
              <a:t>关于成绩</a:t>
            </a:r>
          </a:p>
        </p:txBody>
      </p:sp>
      <p:sp>
        <p:nvSpPr>
          <p:cNvPr id="12291" name="内容占位符 2"/>
          <p:cNvSpPr>
            <a:spLocks noGrp="1"/>
          </p:cNvSpPr>
          <p:nvPr>
            <p:ph idx="1"/>
          </p:nvPr>
        </p:nvSpPr>
        <p:spPr>
          <a:xfrm>
            <a:off x="800100" y="2516189"/>
            <a:ext cx="7543800" cy="3932237"/>
          </a:xfrm>
        </p:spPr>
        <p:txBody>
          <a:bodyPr/>
          <a:lstStyle/>
          <a:p>
            <a:pPr eaLnBrk="1" hangingPunct="1">
              <a:buFont typeface="Garamond" panose="02020404030301010803" pitchFamily="18" charset="0"/>
              <a:buNone/>
            </a:pPr>
            <a:r>
              <a:rPr lang="en-US" altLang="zh-CN" sz="2400" b="1" dirty="0" err="1">
                <a:latin typeface="Arial" panose="020B0604020202020204" pitchFamily="34" charset="0"/>
                <a:cs typeface="Arial" panose="020B0604020202020204" pitchFamily="34" charset="0"/>
              </a:rPr>
              <a:t>Erwartungen</a:t>
            </a:r>
            <a:r>
              <a:rPr lang="en-US" altLang="zh-CN" sz="2400" b="1" dirty="0">
                <a:latin typeface="Arial" panose="020B0604020202020204" pitchFamily="34" charset="0"/>
                <a:cs typeface="Arial" panose="020B0604020202020204" pitchFamily="34" charset="0"/>
              </a:rPr>
              <a:t> </a:t>
            </a:r>
            <a:r>
              <a:rPr lang="en-US" altLang="zh-CN" sz="2400" b="1" dirty="0" err="1">
                <a:latin typeface="Arial" panose="020B0604020202020204" pitchFamily="34" charset="0"/>
                <a:cs typeface="Arial" panose="020B0604020202020204" pitchFamily="34" charset="0"/>
              </a:rPr>
              <a:t>bezüglich</a:t>
            </a:r>
            <a:r>
              <a:rPr lang="en-US" altLang="zh-CN" sz="2400" b="1" dirty="0">
                <a:latin typeface="Arial" panose="020B0604020202020204" pitchFamily="34" charset="0"/>
                <a:cs typeface="Arial" panose="020B0604020202020204" pitchFamily="34" charset="0"/>
              </a:rPr>
              <a:t> der Noten </a:t>
            </a:r>
            <a:r>
              <a:rPr lang="zh-CN" altLang="en-US" sz="2400" b="1" dirty="0">
                <a:latin typeface="Arial" panose="020B0604020202020204" pitchFamily="34" charset="0"/>
                <a:cs typeface="Arial" panose="020B0604020202020204" pitchFamily="34" charset="0"/>
                <a:sym typeface="+mn-ea"/>
              </a:rPr>
              <a:t>对成绩的期许</a:t>
            </a:r>
            <a:endParaRPr lang="en-US" altLang="zh-CN" sz="2400" b="1" dirty="0">
              <a:latin typeface="Arial" panose="020B0604020202020204" pitchFamily="34" charset="0"/>
              <a:cs typeface="Arial" panose="020B0604020202020204" pitchFamily="34" charset="0"/>
            </a:endParaRPr>
          </a:p>
          <a:p>
            <a:pPr algn="ctr" eaLnBrk="1" hangingPunct="1">
              <a:buFont typeface="Garamond" panose="02020404030301010803" pitchFamily="18" charset="0"/>
              <a:buNone/>
            </a:pPr>
            <a:r>
              <a:rPr lang="en-US" altLang="zh-CN" sz="12500" b="1" dirty="0">
                <a:latin typeface="Arial" panose="020B0604020202020204" pitchFamily="34" charset="0"/>
                <a:cs typeface="Arial" panose="020B0604020202020204" pitchFamily="34" charset="0"/>
              </a:rPr>
              <a:t>=</a:t>
            </a:r>
          </a:p>
          <a:p>
            <a:pPr algn="r" eaLnBrk="1" hangingPunct="1">
              <a:buFont typeface="Garamond" panose="02020404030301010803" pitchFamily="18" charset="0"/>
              <a:buNone/>
            </a:pPr>
            <a:r>
              <a:rPr lang="en-US" altLang="zh-CN" sz="2400" b="1" dirty="0" err="1">
                <a:latin typeface="Arial" panose="020B0604020202020204" pitchFamily="34" charset="0"/>
                <a:cs typeface="Arial" panose="020B0604020202020204" pitchFamily="34" charset="0"/>
              </a:rPr>
              <a:t>Anfordernungen</a:t>
            </a:r>
            <a:r>
              <a:rPr lang="en-US" altLang="zh-CN" sz="2400" b="1" dirty="0">
                <a:latin typeface="Arial" panose="020B0604020202020204" pitchFamily="34" charset="0"/>
                <a:cs typeface="Arial" panose="020B0604020202020204" pitchFamily="34" charset="0"/>
              </a:rPr>
              <a:t> des Curriculums </a:t>
            </a:r>
            <a:r>
              <a:rPr lang="zh-CN" altLang="en-US" sz="2400" b="1" dirty="0">
                <a:latin typeface="Arial" panose="020B0604020202020204" pitchFamily="34" charset="0"/>
                <a:cs typeface="Arial" panose="020B0604020202020204" pitchFamily="34" charset="0"/>
                <a:sym typeface="+mn-ea"/>
              </a:rPr>
              <a:t>课程要求</a:t>
            </a:r>
            <a:endParaRPr lang="en-US" altLang="zh-CN" sz="2400" b="1" dirty="0">
              <a:latin typeface="Arial" panose="020B0604020202020204" pitchFamily="34" charset="0"/>
              <a:cs typeface="Arial" panose="020B0604020202020204" pitchFamily="34" charset="0"/>
            </a:endParaRPr>
          </a:p>
          <a:p>
            <a:pPr eaLnBrk="1" hangingPunct="1">
              <a:buFont typeface="Garamond" panose="02020404030301010803" pitchFamily="18" charset="0"/>
              <a:buNone/>
            </a:pPr>
            <a:endParaRPr kumimoji="1" lang="zh-CN" altLang="en-US" dirty="0">
              <a:cs typeface="Arial" panose="020B0604020202020204" pitchFamily="34"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24762F41-3013-4641-B041-F62580956BAA}"/>
              </a:ext>
            </a:extLst>
          </p:cNvPr>
          <p:cNvSpPr>
            <a:spLocks noGrp="1" noChangeArrowheads="1"/>
          </p:cNvSpPr>
          <p:nvPr>
            <p:ph type="title"/>
          </p:nvPr>
        </p:nvSpPr>
        <p:spPr/>
        <p:txBody>
          <a:bodyPr>
            <a:normAutofit fontScale="90000"/>
          </a:bodyPr>
          <a:lstStyle/>
          <a:p>
            <a:r>
              <a:rPr lang="de-DE" altLang="zh-CN" b="1" dirty="0">
                <a:ea typeface="宋体" panose="02010600030101010101" pitchFamily="2" charset="-122"/>
              </a:rPr>
              <a:t>Zusammenfassung </a:t>
            </a:r>
            <a:br>
              <a:rPr lang="de-DE" altLang="zh-CN" b="1" dirty="0">
                <a:ea typeface="宋体" panose="02010600030101010101" pitchFamily="2" charset="-122"/>
              </a:rPr>
            </a:br>
            <a:r>
              <a:rPr lang="de-DE" altLang="zh-CN" b="1" dirty="0">
                <a:ea typeface="宋体" panose="02010600030101010101" pitchFamily="2" charset="-122"/>
              </a:rPr>
              <a:t>der Entwicklungen seit den 1970ern</a:t>
            </a:r>
            <a:endParaRPr lang="de-DE" altLang="de-DE" dirty="0"/>
          </a:p>
        </p:txBody>
      </p:sp>
      <p:sp>
        <p:nvSpPr>
          <p:cNvPr id="19459" name="Rectangle 3">
            <a:extLst>
              <a:ext uri="{FF2B5EF4-FFF2-40B4-BE49-F238E27FC236}">
                <a16:creationId xmlns:a16="http://schemas.microsoft.com/office/drawing/2014/main" id="{6E23E484-48D6-4C40-A2A3-C8D965672767}"/>
              </a:ext>
            </a:extLst>
          </p:cNvPr>
          <p:cNvSpPr>
            <a:spLocks noGrp="1" noChangeArrowheads="1"/>
          </p:cNvSpPr>
          <p:nvPr>
            <p:ph type="body" idx="1"/>
          </p:nvPr>
        </p:nvSpPr>
        <p:spPr>
          <a:xfrm>
            <a:off x="457200" y="2204864"/>
            <a:ext cx="8229600" cy="3921299"/>
          </a:xfrm>
        </p:spPr>
        <p:txBody>
          <a:bodyPr/>
          <a:lstStyle/>
          <a:p>
            <a:pPr marL="552450" indent="-552450">
              <a:buFont typeface="Wingdings" panose="05000000000000000000" pitchFamily="2" charset="2"/>
              <a:buAutoNum type="alphaLcParenR" startAt="8"/>
            </a:pPr>
            <a:r>
              <a:rPr lang="de-DE" altLang="zh-CN" dirty="0">
                <a:ea typeface="宋体" panose="02010600030101010101" pitchFamily="2" charset="-122"/>
              </a:rPr>
              <a:t>Kulturwissenschaftlich orientierte Analyse: Die Unsichtbarkeit des Übersetzers - </a:t>
            </a:r>
            <a:r>
              <a:rPr lang="de-DE" altLang="zh-CN" dirty="0" err="1">
                <a:ea typeface="宋体" panose="02010600030101010101" pitchFamily="2" charset="-122"/>
              </a:rPr>
              <a:t>Venuti</a:t>
            </a:r>
            <a:r>
              <a:rPr lang="de-DE" altLang="zh-CN" dirty="0">
                <a:ea typeface="宋体" panose="02010600030101010101" pitchFamily="2" charset="-122"/>
              </a:rPr>
              <a:t> </a:t>
            </a:r>
          </a:p>
          <a:p>
            <a:pPr marL="552450" indent="-552450">
              <a:buFont typeface="Wingdings" panose="05000000000000000000" pitchFamily="2" charset="2"/>
              <a:buAutoNum type="alphaLcParenR" startAt="8"/>
            </a:pPr>
            <a:r>
              <a:rPr lang="de-DE" altLang="zh-CN" dirty="0">
                <a:ea typeface="宋体" panose="02010600030101010101" pitchFamily="2" charset="-122"/>
              </a:rPr>
              <a:t>Die Übersetzungswissenschaft hat sich als Disziplin etabliert</a:t>
            </a:r>
            <a:endParaRPr lang="hr-HR" altLang="de-DE"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E729190-236F-4B79-897B-12C4AAE29C6C}"/>
              </a:ext>
            </a:extLst>
          </p:cNvPr>
          <p:cNvSpPr>
            <a:spLocks noGrp="1" noChangeArrowheads="1"/>
          </p:cNvSpPr>
          <p:nvPr>
            <p:ph type="title"/>
          </p:nvPr>
        </p:nvSpPr>
        <p:spPr/>
        <p:txBody>
          <a:bodyPr>
            <a:normAutofit/>
          </a:bodyPr>
          <a:lstStyle/>
          <a:p>
            <a:r>
              <a:rPr lang="en-GB" altLang="zh-CN" sz="3600" b="1" dirty="0" err="1">
                <a:ea typeface="宋体" panose="02010600030101010101" pitchFamily="2" charset="-122"/>
              </a:rPr>
              <a:t>Schlussfolgerungen</a:t>
            </a:r>
            <a:endParaRPr lang="hr-HR" altLang="de-DE" sz="3600" b="1" u="sng" dirty="0"/>
          </a:p>
        </p:txBody>
      </p:sp>
      <p:sp>
        <p:nvSpPr>
          <p:cNvPr id="20483" name="Rectangle 3">
            <a:extLst>
              <a:ext uri="{FF2B5EF4-FFF2-40B4-BE49-F238E27FC236}">
                <a16:creationId xmlns:a16="http://schemas.microsoft.com/office/drawing/2014/main" id="{465CA984-213E-4A71-BD0B-144EFDEE6C94}"/>
              </a:ext>
            </a:extLst>
          </p:cNvPr>
          <p:cNvSpPr>
            <a:spLocks noGrp="1" noChangeArrowheads="1"/>
          </p:cNvSpPr>
          <p:nvPr>
            <p:ph type="body" idx="1"/>
          </p:nvPr>
        </p:nvSpPr>
        <p:spPr/>
        <p:txBody>
          <a:bodyPr>
            <a:normAutofit lnSpcReduction="10000"/>
          </a:bodyPr>
          <a:lstStyle/>
          <a:p>
            <a:r>
              <a:rPr lang="de-DE" altLang="zh-CN" sz="2800" dirty="0">
                <a:ea typeface="宋体" panose="02010600030101010101" pitchFamily="2" charset="-122"/>
              </a:rPr>
              <a:t>Verschiedene Theorien konkurrieren um die Vorherrschaft</a:t>
            </a:r>
          </a:p>
          <a:p>
            <a:r>
              <a:rPr lang="de-DE" altLang="zh-CN" sz="2800" dirty="0">
                <a:ea typeface="宋体" panose="02010600030101010101" pitchFamily="2" charset="-122"/>
              </a:rPr>
              <a:t>Spaltung zwischen Theorie und Praxis - Wege zu ihrer Überwindung</a:t>
            </a:r>
          </a:p>
          <a:p>
            <a:r>
              <a:rPr lang="de-DE" altLang="zh-CN" sz="2800" dirty="0">
                <a:ea typeface="宋体" panose="02010600030101010101" pitchFamily="2" charset="-122"/>
              </a:rPr>
              <a:t>Rasche Entwicklung der Disziplin</a:t>
            </a:r>
          </a:p>
          <a:p>
            <a:r>
              <a:rPr lang="de-DE" altLang="zh-CN" sz="2800" dirty="0">
                <a:ea typeface="宋体" panose="02010600030101010101" pitchFamily="2" charset="-122"/>
              </a:rPr>
              <a:t>Herausforderungen durch die neue Technologie</a:t>
            </a:r>
          </a:p>
          <a:p>
            <a:r>
              <a:rPr lang="de-DE" altLang="zh-CN" sz="2800" dirty="0">
                <a:ea typeface="宋体" panose="02010600030101010101" pitchFamily="2" charset="-122"/>
              </a:rPr>
              <a:t>Keine allgemeine und umfassende Theorie </a:t>
            </a:r>
          </a:p>
          <a:p>
            <a:r>
              <a:rPr lang="de-DE" altLang="zh-CN" sz="2800" dirty="0">
                <a:ea typeface="宋体" panose="02010600030101010101" pitchFamily="2" charset="-122"/>
              </a:rPr>
              <a:t>Reichtum an linguistischen, literarischen, historischen, kulturalistischen usw. Ansätzen </a:t>
            </a:r>
          </a:p>
          <a:p>
            <a:r>
              <a:rPr lang="de-DE" altLang="zh-CN" sz="2800" dirty="0">
                <a:ea typeface="宋体" panose="02010600030101010101" pitchFamily="2" charset="-122"/>
              </a:rPr>
              <a:t>Ganzheitlicher Ansatz</a:t>
            </a:r>
            <a:endParaRPr lang="hr-HR" altLang="de-DE" sz="28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688DC85-5D14-46AD-8901-9389F9CB1F3B}"/>
              </a:ext>
            </a:extLst>
          </p:cNvPr>
          <p:cNvSpPr>
            <a:spLocks noGrp="1" noChangeArrowheads="1"/>
          </p:cNvSpPr>
          <p:nvPr>
            <p:ph type="title"/>
          </p:nvPr>
        </p:nvSpPr>
        <p:spPr/>
        <p:txBody>
          <a:bodyPr>
            <a:normAutofit/>
          </a:bodyPr>
          <a:lstStyle/>
          <a:p>
            <a:r>
              <a:rPr lang="de-DE" altLang="zh-CN" b="1" dirty="0">
                <a:ea typeface="宋体" panose="02010600030101010101" pitchFamily="2" charset="-122"/>
              </a:rPr>
              <a:t>Trends seit den 1970ern</a:t>
            </a:r>
            <a:endParaRPr lang="hr-HR" altLang="de-DE" b="1" i="1" dirty="0"/>
          </a:p>
        </p:txBody>
      </p:sp>
      <p:sp>
        <p:nvSpPr>
          <p:cNvPr id="21507" name="Rectangle 3">
            <a:extLst>
              <a:ext uri="{FF2B5EF4-FFF2-40B4-BE49-F238E27FC236}">
                <a16:creationId xmlns:a16="http://schemas.microsoft.com/office/drawing/2014/main" id="{D148B006-8D1B-4582-BEB4-32D44751134D}"/>
              </a:ext>
            </a:extLst>
          </p:cNvPr>
          <p:cNvSpPr>
            <a:spLocks noGrp="1" noChangeArrowheads="1"/>
          </p:cNvSpPr>
          <p:nvPr>
            <p:ph type="body" idx="1"/>
          </p:nvPr>
        </p:nvSpPr>
        <p:spPr/>
        <p:txBody>
          <a:bodyPr>
            <a:normAutofit fontScale="85000" lnSpcReduction="10000"/>
          </a:bodyPr>
          <a:lstStyle/>
          <a:p>
            <a:pPr>
              <a:lnSpc>
                <a:spcPct val="90000"/>
              </a:lnSpc>
            </a:pPr>
            <a:r>
              <a:rPr lang="de-DE" altLang="zh-CN" dirty="0">
                <a:ea typeface="宋体" panose="02010600030101010101" pitchFamily="2" charset="-122"/>
              </a:rPr>
              <a:t>Verschiedene Bereiche von Holmes' Karte treten in den Vordergrund:</a:t>
            </a:r>
          </a:p>
          <a:p>
            <a:pPr>
              <a:lnSpc>
                <a:spcPct val="90000"/>
              </a:lnSpc>
            </a:pPr>
            <a:r>
              <a:rPr lang="de-DE" altLang="zh-CN" dirty="0">
                <a:ea typeface="宋体" panose="02010600030101010101" pitchFamily="2" charset="-122"/>
              </a:rPr>
              <a:t>Die kontrastive Analyse ist auf der Strecke geblieben</a:t>
            </a:r>
          </a:p>
          <a:p>
            <a:pPr>
              <a:lnSpc>
                <a:spcPct val="90000"/>
              </a:lnSpc>
            </a:pPr>
            <a:r>
              <a:rPr lang="de-DE" altLang="zh-CN" dirty="0">
                <a:ea typeface="宋体" panose="02010600030101010101" pitchFamily="2" charset="-122"/>
              </a:rPr>
              <a:t>Die linguistisch orientierte 'Wissenschaft' der Übersetzung hat sich in Deutschland stark weiterentwickelt</a:t>
            </a:r>
          </a:p>
          <a:p>
            <a:pPr>
              <a:lnSpc>
                <a:spcPct val="90000"/>
              </a:lnSpc>
            </a:pPr>
            <a:r>
              <a:rPr lang="de-DE" altLang="zh-CN" dirty="0">
                <a:ea typeface="宋体" panose="02010600030101010101" pitchFamily="2" charset="-122"/>
              </a:rPr>
              <a:t>das mit dem linguistischen Ansatz verbundene Konzept der Äquivalenz ist zurückgegangen</a:t>
            </a:r>
          </a:p>
          <a:p>
            <a:pPr>
              <a:lnSpc>
                <a:spcPct val="90000"/>
              </a:lnSpc>
            </a:pPr>
            <a:r>
              <a:rPr lang="de-DE" altLang="zh-CN" dirty="0">
                <a:ea typeface="宋体" panose="02010600030101010101" pitchFamily="2" charset="-122"/>
              </a:rPr>
              <a:t>das Aufkommen von Theorien, die sich um Textsorten (</a:t>
            </a:r>
            <a:r>
              <a:rPr lang="de-DE" altLang="zh-CN" dirty="0" err="1">
                <a:ea typeface="宋体" panose="02010600030101010101" pitchFamily="2" charset="-122"/>
              </a:rPr>
              <a:t>Reiss</a:t>
            </a:r>
            <a:r>
              <a:rPr lang="de-DE" altLang="zh-CN" dirty="0">
                <a:ea typeface="宋体" panose="02010600030101010101" pitchFamily="2" charset="-122"/>
              </a:rPr>
              <a:t>; siehe Kapitel 5) und Textzwecke (die </a:t>
            </a:r>
            <a:r>
              <a:rPr lang="de-DE" altLang="zh-CN" dirty="0" err="1">
                <a:ea typeface="宋体" panose="02010600030101010101" pitchFamily="2" charset="-122"/>
              </a:rPr>
              <a:t>Skopos</a:t>
            </a:r>
            <a:r>
              <a:rPr lang="de-DE" altLang="zh-CN" dirty="0">
                <a:ea typeface="宋体" panose="02010600030101010101" pitchFamily="2" charset="-122"/>
              </a:rPr>
              <a:t>-Theorie von </a:t>
            </a:r>
            <a:r>
              <a:rPr lang="de-DE" altLang="zh-CN" dirty="0" err="1">
                <a:ea typeface="宋体" panose="02010600030101010101" pitchFamily="2" charset="-122"/>
              </a:rPr>
              <a:t>Reiss</a:t>
            </a:r>
            <a:r>
              <a:rPr lang="de-DE" altLang="zh-CN" dirty="0">
                <a:ea typeface="宋体" panose="02010600030101010101" pitchFamily="2" charset="-122"/>
              </a:rPr>
              <a:t> und Vermeer) drehen</a:t>
            </a:r>
            <a:endParaRPr lang="hr-HR" altLang="de-DE"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1637E303-79CA-40E9-B7DB-F2E7C1DDD0F4}"/>
              </a:ext>
            </a:extLst>
          </p:cNvPr>
          <p:cNvSpPr>
            <a:spLocks noGrp="1" noChangeArrowheads="1"/>
          </p:cNvSpPr>
          <p:nvPr>
            <p:ph type="title"/>
          </p:nvPr>
        </p:nvSpPr>
        <p:spPr/>
        <p:txBody>
          <a:bodyPr/>
          <a:lstStyle/>
          <a:p>
            <a:endParaRPr lang="de-DE" altLang="de-DE"/>
          </a:p>
        </p:txBody>
      </p:sp>
      <p:sp>
        <p:nvSpPr>
          <p:cNvPr id="22531" name="Rectangle 3">
            <a:extLst>
              <a:ext uri="{FF2B5EF4-FFF2-40B4-BE49-F238E27FC236}">
                <a16:creationId xmlns:a16="http://schemas.microsoft.com/office/drawing/2014/main" id="{DC68AE8F-ED3D-427D-8CFB-CCAFF74B87CC}"/>
              </a:ext>
            </a:extLst>
          </p:cNvPr>
          <p:cNvSpPr>
            <a:spLocks noGrp="1" noChangeArrowheads="1"/>
          </p:cNvSpPr>
          <p:nvPr>
            <p:ph type="body" idx="1"/>
          </p:nvPr>
        </p:nvSpPr>
        <p:spPr/>
        <p:txBody>
          <a:bodyPr>
            <a:normAutofit fontScale="85000" lnSpcReduction="20000"/>
          </a:bodyPr>
          <a:lstStyle/>
          <a:p>
            <a:pPr>
              <a:lnSpc>
                <a:spcPct val="110000"/>
              </a:lnSpc>
            </a:pPr>
            <a:r>
              <a:rPr lang="de-DE" altLang="zh-CN" sz="2800" dirty="0" err="1">
                <a:ea typeface="宋体" panose="02010600030101010101" pitchFamily="2" charset="-122"/>
              </a:rPr>
              <a:t>Halliday'scher</a:t>
            </a:r>
            <a:r>
              <a:rPr lang="de-DE" altLang="zh-CN" sz="2800" dirty="0">
                <a:ea typeface="宋体" panose="02010600030101010101" pitchFamily="2" charset="-122"/>
              </a:rPr>
              <a:t> Einfluss der </a:t>
            </a:r>
          </a:p>
          <a:p>
            <a:pPr>
              <a:lnSpc>
                <a:spcPct val="110000"/>
              </a:lnSpc>
            </a:pPr>
            <a:r>
              <a:rPr lang="de-DE" altLang="zh-CN" sz="2800" dirty="0">
                <a:ea typeface="宋体" panose="02010600030101010101" pitchFamily="2" charset="-122"/>
              </a:rPr>
              <a:t>Diskursanalyse und </a:t>
            </a:r>
          </a:p>
          <a:p>
            <a:pPr>
              <a:lnSpc>
                <a:spcPct val="110000"/>
              </a:lnSpc>
            </a:pPr>
            <a:r>
              <a:rPr lang="de-DE" altLang="zh-CN" sz="2800" dirty="0">
                <a:ea typeface="宋体" panose="02010600030101010101" pitchFamily="2" charset="-122"/>
              </a:rPr>
              <a:t>systemisch-funktionalen Grammatik </a:t>
            </a:r>
          </a:p>
          <a:p>
            <a:pPr>
              <a:lnSpc>
                <a:spcPct val="110000"/>
              </a:lnSpc>
            </a:pPr>
            <a:r>
              <a:rPr lang="de-DE" altLang="zh-CN" sz="2800" dirty="0">
                <a:ea typeface="宋体" panose="02010600030101010101" pitchFamily="2" charset="-122"/>
              </a:rPr>
              <a:t>die Sprache als einen kommunikativen Akt in einem soziokulturellen Kontext betrachtet</a:t>
            </a:r>
          </a:p>
          <a:p>
            <a:pPr>
              <a:lnSpc>
                <a:spcPct val="110000"/>
              </a:lnSpc>
            </a:pPr>
            <a:r>
              <a:rPr lang="de-DE" altLang="zh-CN" sz="2800" dirty="0">
                <a:ea typeface="宋体" panose="02010600030101010101" pitchFamily="2" charset="-122"/>
              </a:rPr>
              <a:t>die in den letzten Jahrzehnten in Australien und im Vereinigten Königreich stark vertreten waren: Bell (1991), Baker (1992) und </a:t>
            </a:r>
            <a:r>
              <a:rPr lang="de-DE" altLang="zh-CN" sz="2800" dirty="0" err="1">
                <a:ea typeface="宋体" panose="02010600030101010101" pitchFamily="2" charset="-122"/>
              </a:rPr>
              <a:t>Hatim</a:t>
            </a:r>
            <a:r>
              <a:rPr lang="de-DE" altLang="zh-CN" sz="2800" dirty="0">
                <a:ea typeface="宋体" panose="02010600030101010101" pitchFamily="2" charset="-122"/>
              </a:rPr>
              <a:t> und Mason (1990, 1997)</a:t>
            </a:r>
          </a:p>
          <a:p>
            <a:pPr>
              <a:lnSpc>
                <a:spcPct val="110000"/>
              </a:lnSpc>
            </a:pPr>
            <a:r>
              <a:rPr lang="de-DE" altLang="zh-CN" sz="2800" dirty="0">
                <a:ea typeface="宋体" panose="02010600030101010101" pitchFamily="2" charset="-122"/>
              </a:rPr>
              <a:t>- das Aufkommen eines deskriptiven Ansatzes (Ende der 1970er und in den 1980er Jahren): </a:t>
            </a:r>
          </a:p>
          <a:p>
            <a:pPr>
              <a:lnSpc>
                <a:spcPct val="110000"/>
              </a:lnSpc>
            </a:pPr>
            <a:r>
              <a:rPr lang="de-DE" altLang="zh-CN" sz="2800" dirty="0">
                <a:ea typeface="宋体" panose="02010600030101010101" pitchFamily="2" charset="-122"/>
              </a:rPr>
              <a:t>- Ursprünge in der vergleichenden Literaturwissenschaft und im russischen Formalismus (Levy, </a:t>
            </a:r>
            <a:r>
              <a:rPr lang="de-DE" altLang="zh-CN" sz="2800" dirty="0" err="1">
                <a:ea typeface="宋体" panose="02010600030101010101" pitchFamily="2" charset="-122"/>
              </a:rPr>
              <a:t>Popovič</a:t>
            </a:r>
            <a:r>
              <a:rPr lang="de-DE" altLang="zh-CN" sz="2800" dirty="0">
                <a:ea typeface="宋体" panose="02010600030101010101" pitchFamily="2" charset="-122"/>
              </a:rPr>
              <a:t>)</a:t>
            </a:r>
            <a:endParaRPr lang="hr-HR" altLang="de-DE" sz="2800"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DD5D72C-9BFC-47C2-9433-5F628841D510}"/>
              </a:ext>
            </a:extLst>
          </p:cNvPr>
          <p:cNvSpPr>
            <a:spLocks noGrp="1" noChangeArrowheads="1"/>
          </p:cNvSpPr>
          <p:nvPr>
            <p:ph type="title"/>
          </p:nvPr>
        </p:nvSpPr>
        <p:spPr/>
        <p:txBody>
          <a:bodyPr/>
          <a:lstStyle/>
          <a:p>
            <a:endParaRPr lang="de-DE" altLang="de-DE"/>
          </a:p>
        </p:txBody>
      </p:sp>
      <p:sp>
        <p:nvSpPr>
          <p:cNvPr id="23555" name="Rectangle 3">
            <a:extLst>
              <a:ext uri="{FF2B5EF4-FFF2-40B4-BE49-F238E27FC236}">
                <a16:creationId xmlns:a16="http://schemas.microsoft.com/office/drawing/2014/main" id="{2C122755-590E-4248-908D-EE2859ED3D51}"/>
              </a:ext>
            </a:extLst>
          </p:cNvPr>
          <p:cNvSpPr>
            <a:spLocks noGrp="1" noChangeArrowheads="1"/>
          </p:cNvSpPr>
          <p:nvPr>
            <p:ph type="body" idx="1"/>
          </p:nvPr>
        </p:nvSpPr>
        <p:spPr/>
        <p:txBody>
          <a:bodyPr>
            <a:normAutofit fontScale="85000" lnSpcReduction="20000"/>
          </a:bodyPr>
          <a:lstStyle/>
          <a:p>
            <a:pPr>
              <a:lnSpc>
                <a:spcPct val="110000"/>
              </a:lnSpc>
            </a:pPr>
            <a:r>
              <a:rPr lang="en-GB" altLang="zh-CN" sz="2800" dirty="0">
                <a:ea typeface="宋体" panose="02010600030101010101" pitchFamily="2" charset="-122"/>
              </a:rPr>
              <a:t>Der </a:t>
            </a:r>
            <a:r>
              <a:rPr lang="en-GB" altLang="zh-CN" sz="2800" dirty="0" err="1">
                <a:ea typeface="宋体" panose="02010600030101010101" pitchFamily="2" charset="-122"/>
              </a:rPr>
              <a:t>Polysystem</a:t>
            </a:r>
            <a:r>
              <a:rPr lang="en-GB" altLang="zh-CN" sz="2800" dirty="0">
                <a:ea typeface="宋体" panose="02010600030101010101" pitchFamily="2" charset="-122"/>
              </a:rPr>
              <a:t>-Ansatz:</a:t>
            </a:r>
          </a:p>
          <a:p>
            <a:pPr>
              <a:lnSpc>
                <a:spcPct val="110000"/>
              </a:lnSpc>
            </a:pPr>
            <a:r>
              <a:rPr lang="en-GB" altLang="zh-CN" sz="2800" dirty="0">
                <a:ea typeface="宋体" panose="02010600030101010101" pitchFamily="2" charset="-122"/>
              </a:rPr>
              <a:t>das </a:t>
            </a:r>
            <a:r>
              <a:rPr lang="en-GB" altLang="zh-CN" sz="2800" dirty="0" err="1">
                <a:ea typeface="宋体" panose="02010600030101010101" pitchFamily="2" charset="-122"/>
              </a:rPr>
              <a:t>literarische</a:t>
            </a:r>
            <a:r>
              <a:rPr lang="en-GB" altLang="zh-CN" sz="2800" dirty="0">
                <a:ea typeface="宋体" panose="02010600030101010101" pitchFamily="2" charset="-122"/>
              </a:rPr>
              <a:t> </a:t>
            </a:r>
            <a:r>
              <a:rPr lang="en-GB" altLang="zh-CN" sz="2800" dirty="0" err="1">
                <a:ea typeface="宋体" panose="02010600030101010101" pitchFamily="2" charset="-122"/>
              </a:rPr>
              <a:t>Polysystem</a:t>
            </a:r>
            <a:r>
              <a:rPr lang="en-GB" altLang="zh-CN" sz="2800" dirty="0">
                <a:ea typeface="宋体" panose="02010600030101010101" pitchFamily="2" charset="-122"/>
              </a:rPr>
              <a:t>, in </a:t>
            </a:r>
            <a:r>
              <a:rPr lang="en-GB" altLang="zh-CN" sz="2800" dirty="0" err="1">
                <a:ea typeface="宋体" panose="02010600030101010101" pitchFamily="2" charset="-122"/>
              </a:rPr>
              <a:t>dem</a:t>
            </a:r>
            <a:r>
              <a:rPr lang="en-GB" altLang="zh-CN" sz="2800" dirty="0">
                <a:ea typeface="宋体" panose="02010600030101010101" pitchFamily="2" charset="-122"/>
              </a:rPr>
              <a:t>:</a:t>
            </a:r>
          </a:p>
          <a:p>
            <a:pPr>
              <a:lnSpc>
                <a:spcPct val="110000"/>
              </a:lnSpc>
            </a:pPr>
            <a:r>
              <a:rPr lang="en-GB" altLang="zh-CN" sz="2800" dirty="0" err="1">
                <a:ea typeface="宋体" panose="02010600030101010101" pitchFamily="2" charset="-122"/>
              </a:rPr>
              <a:t>verschiedene</a:t>
            </a:r>
            <a:r>
              <a:rPr lang="en-GB" altLang="zh-CN" sz="2800" dirty="0">
                <a:ea typeface="宋体" panose="02010600030101010101" pitchFamily="2" charset="-122"/>
              </a:rPr>
              <a:t> </a:t>
            </a:r>
            <a:r>
              <a:rPr lang="en-GB" altLang="zh-CN" sz="2800" dirty="0" err="1">
                <a:ea typeface="宋体" panose="02010600030101010101" pitchFamily="2" charset="-122"/>
              </a:rPr>
              <a:t>Literaturen</a:t>
            </a:r>
            <a:r>
              <a:rPr lang="en-GB" altLang="zh-CN" sz="2800" dirty="0">
                <a:ea typeface="宋体" panose="02010600030101010101" pitchFamily="2" charset="-122"/>
              </a:rPr>
              <a:t> und </a:t>
            </a:r>
            <a:r>
              <a:rPr lang="en-GB" altLang="zh-CN" sz="2800" dirty="0" err="1">
                <a:ea typeface="宋体" panose="02010600030101010101" pitchFamily="2" charset="-122"/>
              </a:rPr>
              <a:t>Gattungen</a:t>
            </a:r>
            <a:r>
              <a:rPr lang="en-GB" altLang="zh-CN" sz="2800" dirty="0">
                <a:ea typeface="宋体" panose="02010600030101010101" pitchFamily="2" charset="-122"/>
              </a:rPr>
              <a:t>, </a:t>
            </a:r>
            <a:r>
              <a:rPr lang="en-GB" altLang="zh-CN" sz="2800" dirty="0" err="1">
                <a:ea typeface="宋体" panose="02010600030101010101" pitchFamily="2" charset="-122"/>
              </a:rPr>
              <a:t>einschließlich</a:t>
            </a:r>
            <a:r>
              <a:rPr lang="en-GB" altLang="zh-CN" sz="2800" dirty="0">
                <a:ea typeface="宋体" panose="02010600030101010101" pitchFamily="2" charset="-122"/>
              </a:rPr>
              <a:t> </a:t>
            </a:r>
            <a:r>
              <a:rPr lang="en-GB" altLang="zh-CN" sz="2800" dirty="0" err="1">
                <a:ea typeface="宋体" panose="02010600030101010101" pitchFamily="2" charset="-122"/>
              </a:rPr>
              <a:t>übersetzter</a:t>
            </a:r>
            <a:r>
              <a:rPr lang="en-GB" altLang="zh-CN" sz="2800" dirty="0">
                <a:ea typeface="宋体" panose="02010600030101010101" pitchFamily="2" charset="-122"/>
              </a:rPr>
              <a:t> und </a:t>
            </a:r>
            <a:r>
              <a:rPr lang="en-GB" altLang="zh-CN" sz="2800" dirty="0" err="1">
                <a:ea typeface="宋体" panose="02010600030101010101" pitchFamily="2" charset="-122"/>
              </a:rPr>
              <a:t>nicht</a:t>
            </a:r>
            <a:r>
              <a:rPr lang="en-GB" altLang="zh-CN" sz="2800" dirty="0">
                <a:ea typeface="宋体" panose="02010600030101010101" pitchFamily="2" charset="-122"/>
              </a:rPr>
              <a:t> </a:t>
            </a:r>
            <a:r>
              <a:rPr lang="en-GB" altLang="zh-CN" sz="2800" dirty="0" err="1">
                <a:ea typeface="宋体" panose="02010600030101010101" pitchFamily="2" charset="-122"/>
              </a:rPr>
              <a:t>übersetzter</a:t>
            </a:r>
            <a:r>
              <a:rPr lang="en-GB" altLang="zh-CN" sz="2800" dirty="0">
                <a:ea typeface="宋体" panose="02010600030101010101" pitchFamily="2" charset="-122"/>
              </a:rPr>
              <a:t> Werke, um die </a:t>
            </a:r>
            <a:r>
              <a:rPr lang="en-GB" altLang="zh-CN" sz="2800" dirty="0" err="1">
                <a:ea typeface="宋体" panose="02010600030101010101" pitchFamily="2" charset="-122"/>
              </a:rPr>
              <a:t>Vorherrschaft</a:t>
            </a:r>
            <a:r>
              <a:rPr lang="en-GB" altLang="zh-CN" sz="2800" dirty="0">
                <a:ea typeface="宋体" panose="02010600030101010101" pitchFamily="2" charset="-122"/>
              </a:rPr>
              <a:t> </a:t>
            </a:r>
            <a:r>
              <a:rPr lang="en-GB" altLang="zh-CN" sz="2800" dirty="0" err="1">
                <a:ea typeface="宋体" panose="02010600030101010101" pitchFamily="2" charset="-122"/>
              </a:rPr>
              <a:t>konkurrieren</a:t>
            </a:r>
            <a:r>
              <a:rPr lang="en-GB" altLang="zh-CN" sz="2800" dirty="0">
                <a:ea typeface="宋体" panose="02010600030101010101" pitchFamily="2" charset="-122"/>
              </a:rPr>
              <a:t> (Tel Aviv: Itamar Even-Zohar und Gideon </a:t>
            </a:r>
            <a:r>
              <a:rPr lang="en-GB" altLang="zh-CN" sz="2800" dirty="0" err="1">
                <a:ea typeface="宋体" panose="02010600030101010101" pitchFamily="2" charset="-122"/>
              </a:rPr>
              <a:t>Toury</a:t>
            </a:r>
            <a:r>
              <a:rPr lang="en-GB" altLang="zh-CN" sz="2800" dirty="0">
                <a:ea typeface="宋体" panose="02010600030101010101" pitchFamily="2" charset="-122"/>
              </a:rPr>
              <a:t>)</a:t>
            </a:r>
          </a:p>
          <a:p>
            <a:pPr>
              <a:lnSpc>
                <a:spcPct val="110000"/>
              </a:lnSpc>
            </a:pPr>
            <a:r>
              <a:rPr lang="en-GB" altLang="zh-CN" sz="2800" dirty="0">
                <a:ea typeface="宋体" panose="02010600030101010101" pitchFamily="2" charset="-122"/>
              </a:rPr>
              <a:t> Die </a:t>
            </a:r>
            <a:r>
              <a:rPr lang="en-GB" altLang="zh-CN" sz="2800" dirty="0" err="1">
                <a:ea typeface="宋体" panose="02010600030101010101" pitchFamily="2" charset="-122"/>
              </a:rPr>
              <a:t>Polysystemiker</a:t>
            </a:r>
            <a:r>
              <a:rPr lang="en-GB" altLang="zh-CN" sz="2800" dirty="0">
                <a:ea typeface="宋体" panose="02010600030101010101" pitchFamily="2" charset="-122"/>
              </a:rPr>
              <a:t> (André </a:t>
            </a:r>
            <a:r>
              <a:rPr lang="en-GB" altLang="zh-CN" sz="2800" dirty="0" err="1">
                <a:ea typeface="宋体" panose="02010600030101010101" pitchFamily="2" charset="-122"/>
              </a:rPr>
              <a:t>Lefevere</a:t>
            </a:r>
            <a:r>
              <a:rPr lang="en-GB" altLang="zh-CN" sz="2800" dirty="0">
                <a:ea typeface="宋体" panose="02010600030101010101" pitchFamily="2" charset="-122"/>
              </a:rPr>
              <a:t>, Susan </a:t>
            </a:r>
            <a:r>
              <a:rPr lang="en-GB" altLang="zh-CN" sz="2800" dirty="0" err="1">
                <a:ea typeface="宋体" panose="02010600030101010101" pitchFamily="2" charset="-122"/>
              </a:rPr>
              <a:t>Bassnett</a:t>
            </a:r>
            <a:r>
              <a:rPr lang="en-GB" altLang="zh-CN" sz="2800" dirty="0">
                <a:ea typeface="宋体" panose="02010600030101010101" pitchFamily="2" charset="-122"/>
              </a:rPr>
              <a:t> und Theo Hermans), z. B. The Manipulation of Literature: Studies in Literary Translation (Hermans 1985a), die "</a:t>
            </a:r>
            <a:r>
              <a:rPr lang="en-GB" altLang="zh-CN" sz="2800" dirty="0" err="1">
                <a:ea typeface="宋体" panose="02010600030101010101" pitchFamily="2" charset="-122"/>
              </a:rPr>
              <a:t>Manipulationsschule</a:t>
            </a:r>
            <a:endParaRPr lang="en-GB" altLang="zh-CN" sz="2800" dirty="0">
              <a:ea typeface="宋体" panose="02010600030101010101" pitchFamily="2" charset="-122"/>
            </a:endParaRPr>
          </a:p>
          <a:p>
            <a:pPr>
              <a:lnSpc>
                <a:spcPct val="110000"/>
              </a:lnSpc>
            </a:pPr>
            <a:r>
              <a:rPr lang="en-GB" altLang="zh-CN" sz="2800" dirty="0">
                <a:ea typeface="宋体" panose="02010600030101010101" pitchFamily="2" charset="-122"/>
              </a:rPr>
              <a:t> </a:t>
            </a:r>
            <a:r>
              <a:rPr lang="en-GB" altLang="zh-CN" sz="2800" dirty="0" err="1">
                <a:ea typeface="宋体" panose="02010600030101010101" pitchFamily="2" charset="-122"/>
              </a:rPr>
              <a:t>ein</a:t>
            </a:r>
            <a:r>
              <a:rPr lang="en-GB" altLang="zh-CN" sz="2800" dirty="0">
                <a:ea typeface="宋体" panose="02010600030101010101" pitchFamily="2" charset="-122"/>
              </a:rPr>
              <a:t> </a:t>
            </a:r>
            <a:r>
              <a:rPr lang="en-GB" altLang="zh-CN" sz="2800" dirty="0" err="1">
                <a:ea typeface="宋体" panose="02010600030101010101" pitchFamily="2" charset="-122"/>
              </a:rPr>
              <a:t>dynamischer</a:t>
            </a:r>
            <a:r>
              <a:rPr lang="en-GB" altLang="zh-CN" sz="2800" dirty="0">
                <a:ea typeface="宋体" panose="02010600030101010101" pitchFamily="2" charset="-122"/>
              </a:rPr>
              <a:t>, </a:t>
            </a:r>
            <a:r>
              <a:rPr lang="en-GB" altLang="zh-CN" sz="2800" dirty="0" err="1">
                <a:ea typeface="宋体" panose="02010600030101010101" pitchFamily="2" charset="-122"/>
              </a:rPr>
              <a:t>kulturell</a:t>
            </a:r>
            <a:r>
              <a:rPr lang="en-GB" altLang="zh-CN" sz="2800" dirty="0">
                <a:ea typeface="宋体" panose="02010600030101010101" pitchFamily="2" charset="-122"/>
              </a:rPr>
              <a:t> </a:t>
            </a:r>
            <a:r>
              <a:rPr lang="en-GB" altLang="zh-CN" sz="2800" dirty="0" err="1">
                <a:ea typeface="宋体" panose="02010600030101010101" pitchFamily="2" charset="-122"/>
              </a:rPr>
              <a:t>orientierter</a:t>
            </a:r>
            <a:r>
              <a:rPr lang="en-GB" altLang="zh-CN" sz="2800" dirty="0">
                <a:ea typeface="宋体" panose="02010600030101010101" pitchFamily="2" charset="-122"/>
              </a:rPr>
              <a:t> Ansatz (</a:t>
            </a:r>
            <a:r>
              <a:rPr lang="en-GB" altLang="zh-CN" sz="2800" dirty="0" err="1">
                <a:ea typeface="宋体" panose="02010600030101010101" pitchFamily="2" charset="-122"/>
              </a:rPr>
              <a:t>Fortführung</a:t>
            </a:r>
            <a:r>
              <a:rPr lang="en-GB" altLang="zh-CN" sz="2800" dirty="0">
                <a:ea typeface="宋体" panose="02010600030101010101" pitchFamily="2" charset="-122"/>
              </a:rPr>
              <a:t> der DTS von Holmes)</a:t>
            </a:r>
            <a:endParaRPr lang="hr-HR" altLang="de-DE" sz="2800"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C0EA80A-B2A0-47D7-B779-EB62200E71F0}"/>
              </a:ext>
            </a:extLst>
          </p:cNvPr>
          <p:cNvSpPr>
            <a:spLocks noGrp="1" noChangeArrowheads="1"/>
          </p:cNvSpPr>
          <p:nvPr>
            <p:ph type="title"/>
          </p:nvPr>
        </p:nvSpPr>
        <p:spPr/>
        <p:txBody>
          <a:bodyPr/>
          <a:lstStyle/>
          <a:p>
            <a:r>
              <a:rPr lang="de-DE" altLang="de-DE" dirty="0"/>
              <a:t>Übersetzungs-Natur</a:t>
            </a:r>
            <a:endParaRPr lang="hr-HR" altLang="de-DE" dirty="0"/>
          </a:p>
        </p:txBody>
      </p:sp>
      <p:sp>
        <p:nvSpPr>
          <p:cNvPr id="38915" name="Rectangle 3">
            <a:extLst>
              <a:ext uri="{FF2B5EF4-FFF2-40B4-BE49-F238E27FC236}">
                <a16:creationId xmlns:a16="http://schemas.microsoft.com/office/drawing/2014/main" id="{8529BA33-77E5-455F-810F-1B449B18E686}"/>
              </a:ext>
            </a:extLst>
          </p:cNvPr>
          <p:cNvSpPr>
            <a:spLocks noGrp="1" noChangeArrowheads="1"/>
          </p:cNvSpPr>
          <p:nvPr>
            <p:ph type="body" idx="1"/>
          </p:nvPr>
        </p:nvSpPr>
        <p:spPr/>
        <p:txBody>
          <a:bodyPr/>
          <a:lstStyle/>
          <a:p>
            <a:pPr>
              <a:buFont typeface="Wingdings" panose="05000000000000000000" pitchFamily="2" charset="2"/>
              <a:buNone/>
            </a:pPr>
            <a:r>
              <a:rPr lang="de-DE" altLang="zh-CN" dirty="0">
                <a:ea typeface="宋体" panose="02010600030101010101" pitchFamily="2" charset="-122"/>
              </a:rPr>
              <a:t>TR - eine Form der zwischenmenschlichen Kommunikation</a:t>
            </a:r>
          </a:p>
          <a:p>
            <a:pPr>
              <a:buFont typeface="Wingdings" panose="05000000000000000000" pitchFamily="2" charset="2"/>
              <a:buNone/>
            </a:pPr>
            <a:endParaRPr lang="de-DE" altLang="zh-CN" dirty="0">
              <a:ea typeface="宋体" panose="02010600030101010101" pitchFamily="2" charset="-122"/>
            </a:endParaRPr>
          </a:p>
          <a:p>
            <a:pPr>
              <a:buFont typeface="Wingdings" panose="05000000000000000000" pitchFamily="2" charset="2"/>
              <a:buNone/>
            </a:pPr>
            <a:r>
              <a:rPr lang="de-DE" altLang="zh-CN" dirty="0">
                <a:ea typeface="宋体" panose="02010600030101010101" pitchFamily="2" charset="-122"/>
              </a:rPr>
              <a:t>Jakobson: 	</a:t>
            </a:r>
          </a:p>
          <a:p>
            <a:r>
              <a:rPr lang="de-DE" altLang="zh-CN" dirty="0">
                <a:ea typeface="宋体" panose="02010600030101010101" pitchFamily="2" charset="-122"/>
              </a:rPr>
              <a:t>intralingual</a:t>
            </a:r>
          </a:p>
          <a:p>
            <a:r>
              <a:rPr lang="de-DE" altLang="zh-CN" dirty="0">
                <a:ea typeface="宋体" panose="02010600030101010101" pitchFamily="2" charset="-122"/>
              </a:rPr>
              <a:t>interlingual</a:t>
            </a:r>
          </a:p>
          <a:p>
            <a:r>
              <a:rPr lang="de-DE" altLang="zh-CN" dirty="0">
                <a:ea typeface="宋体" panose="02010600030101010101" pitchFamily="2" charset="-122"/>
              </a:rPr>
              <a:t>intersemiotisch</a:t>
            </a:r>
            <a:endParaRPr lang="hr-HR" altLang="de-DE"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D1234EC3-D6F2-4EA6-A8D9-42F1ED5FE7FF}"/>
              </a:ext>
            </a:extLst>
          </p:cNvPr>
          <p:cNvSpPr>
            <a:spLocks noGrp="1" noChangeArrowheads="1"/>
          </p:cNvSpPr>
          <p:nvPr>
            <p:ph type="title"/>
          </p:nvPr>
        </p:nvSpPr>
        <p:spPr/>
        <p:txBody>
          <a:bodyPr>
            <a:normAutofit fontScale="90000"/>
          </a:bodyPr>
          <a:lstStyle/>
          <a:p>
            <a:r>
              <a:rPr lang="en-GB" altLang="zh-CN" dirty="0" err="1">
                <a:ea typeface="宋体" panose="02010600030101010101" pitchFamily="2" charset="-122"/>
              </a:rPr>
              <a:t>Wichtige</a:t>
            </a:r>
            <a:r>
              <a:rPr lang="en-GB" altLang="zh-CN" dirty="0">
                <a:ea typeface="宋体" panose="02010600030101010101" pitchFamily="2" charset="-122"/>
              </a:rPr>
              <a:t> Werke der </a:t>
            </a:r>
            <a:br>
              <a:rPr lang="en-GB" altLang="zh-CN" dirty="0">
                <a:ea typeface="宋体" panose="02010600030101010101" pitchFamily="2" charset="-122"/>
              </a:rPr>
            </a:br>
            <a:r>
              <a:rPr lang="en-GB" altLang="zh-CN" dirty="0" err="1">
                <a:ea typeface="宋体" panose="02010600030101010101" pitchFamily="2" charset="-122"/>
              </a:rPr>
              <a:t>Übersetzungs-Wissenschaften</a:t>
            </a:r>
            <a:endParaRPr lang="hr-HR" altLang="de-DE" dirty="0"/>
          </a:p>
        </p:txBody>
      </p:sp>
      <p:sp>
        <p:nvSpPr>
          <p:cNvPr id="39939" name="Rectangle 3">
            <a:extLst>
              <a:ext uri="{FF2B5EF4-FFF2-40B4-BE49-F238E27FC236}">
                <a16:creationId xmlns:a16="http://schemas.microsoft.com/office/drawing/2014/main" id="{110B7DAD-DC32-423B-B3E0-9ECF6F02956B}"/>
              </a:ext>
            </a:extLst>
          </p:cNvPr>
          <p:cNvSpPr>
            <a:spLocks noGrp="1" noChangeArrowheads="1"/>
          </p:cNvSpPr>
          <p:nvPr>
            <p:ph type="body" idx="1"/>
          </p:nvPr>
        </p:nvSpPr>
        <p:spPr/>
        <p:txBody>
          <a:bodyPr>
            <a:normAutofit fontScale="92500" lnSpcReduction="20000"/>
          </a:bodyPr>
          <a:lstStyle/>
          <a:p>
            <a:pPr marL="400050" indent="-400050">
              <a:lnSpc>
                <a:spcPct val="80000"/>
              </a:lnSpc>
              <a:buFont typeface="Wingdings" panose="05000000000000000000" pitchFamily="2" charset="2"/>
              <a:buNone/>
            </a:pPr>
            <a:endParaRPr lang="en-GB" altLang="zh-CN" sz="2100" dirty="0">
              <a:ea typeface="宋体" panose="02010600030101010101" pitchFamily="2" charset="-122"/>
            </a:endParaRPr>
          </a:p>
          <a:p>
            <a:pPr marL="400050" indent="-400050"/>
            <a:r>
              <a:rPr lang="de-DE" altLang="zh-CN" sz="2800" dirty="0">
                <a:ea typeface="宋体" panose="02010600030101010101" pitchFamily="2" charset="-122"/>
              </a:rPr>
              <a:t>Holmes: 1972 / 1988 - 2000: Der Name und das Wesen der TR-Studien</a:t>
            </a:r>
          </a:p>
          <a:p>
            <a:pPr marL="800100" lvl="1" indent="-400050"/>
            <a:r>
              <a:rPr lang="de-DE" altLang="zh-CN" sz="2400" dirty="0">
                <a:ea typeface="宋体" panose="02010600030101010101" pitchFamily="2" charset="-122"/>
              </a:rPr>
              <a:t>= 'der Komplex von Problemen, die sich um das Phänomen des Übersetzens und der Übersetzungen gruppieren'</a:t>
            </a:r>
          </a:p>
          <a:p>
            <a:pPr marL="400050" indent="-400050"/>
            <a:r>
              <a:rPr lang="de-DE" altLang="zh-CN" sz="2800" dirty="0">
                <a:ea typeface="宋体" panose="02010600030101010101" pitchFamily="2" charset="-122"/>
              </a:rPr>
              <a:t>M. Snell-Hornby 1988: TR-Studien: Ein integraler Ansatz - </a:t>
            </a:r>
          </a:p>
          <a:p>
            <a:pPr marL="800100" lvl="1" indent="-400050"/>
            <a:r>
              <a:rPr lang="de-DE" altLang="zh-CN" sz="2400" dirty="0">
                <a:ea typeface="宋体" panose="02010600030101010101" pitchFamily="2" charset="-122"/>
              </a:rPr>
              <a:t>Die Forderung, dass die TR-Studien als eigenständige Disziplin betrachtet werden sollten, wurde in den letzten Jahren von verschiedenen Seiten erhoben.</a:t>
            </a:r>
          </a:p>
          <a:p>
            <a:pPr marL="400050" indent="-400050"/>
            <a:r>
              <a:rPr lang="de-DE" altLang="zh-CN" sz="2800" dirty="0">
                <a:ea typeface="宋体" panose="02010600030101010101" pitchFamily="2" charset="-122"/>
              </a:rPr>
              <a:t>M. Baker (1997): The Routledge Encyclopaedia: </a:t>
            </a:r>
          </a:p>
          <a:p>
            <a:pPr marL="800100" lvl="1" indent="-400050"/>
            <a:r>
              <a:rPr lang="de-DE" altLang="zh-CN" sz="2400" dirty="0">
                <a:ea typeface="宋体" panose="02010600030101010101" pitchFamily="2" charset="-122"/>
              </a:rPr>
              <a:t>TRS - "aufregende neue Disziplin", die Wissenschaftler aus einer Vielzahl von oft traditionelleren Disziplinen zusammenbringt</a:t>
            </a:r>
            <a:endParaRPr lang="hr-HR" altLang="de-DE" sz="2000"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DC87E240-E1C8-4EC7-9016-7E31701CF4D5}"/>
              </a:ext>
            </a:extLst>
          </p:cNvPr>
          <p:cNvSpPr>
            <a:spLocks noGrp="1" noChangeArrowheads="1"/>
          </p:cNvSpPr>
          <p:nvPr>
            <p:ph type="title"/>
          </p:nvPr>
        </p:nvSpPr>
        <p:spPr/>
        <p:txBody>
          <a:bodyPr>
            <a:normAutofit fontScale="90000"/>
          </a:bodyPr>
          <a:lstStyle/>
          <a:p>
            <a:r>
              <a:rPr lang="de-DE" altLang="zh-CN" dirty="0">
                <a:ea typeface="宋体" panose="02010600030101010101" pitchFamily="2" charset="-122"/>
              </a:rPr>
              <a:t>Wirkung der </a:t>
            </a:r>
            <a:br>
              <a:rPr lang="de-DE" altLang="zh-CN" dirty="0">
                <a:ea typeface="宋体" panose="02010600030101010101" pitchFamily="2" charset="-122"/>
              </a:rPr>
            </a:br>
            <a:r>
              <a:rPr lang="de-DE" altLang="zh-CN" dirty="0">
                <a:ea typeface="宋体" panose="02010600030101010101" pitchFamily="2" charset="-122"/>
              </a:rPr>
              <a:t>Übersetzungs-Wissenschaften</a:t>
            </a:r>
            <a:endParaRPr lang="hr-HR" altLang="de-DE" dirty="0"/>
          </a:p>
        </p:txBody>
      </p:sp>
      <p:sp>
        <p:nvSpPr>
          <p:cNvPr id="40963" name="Rectangle 3">
            <a:extLst>
              <a:ext uri="{FF2B5EF4-FFF2-40B4-BE49-F238E27FC236}">
                <a16:creationId xmlns:a16="http://schemas.microsoft.com/office/drawing/2014/main" id="{4A52A89A-AD8C-4479-A8BE-A4F1BEB2294A}"/>
              </a:ext>
            </a:extLst>
          </p:cNvPr>
          <p:cNvSpPr>
            <a:spLocks noGrp="1" noChangeArrowheads="1"/>
          </p:cNvSpPr>
          <p:nvPr>
            <p:ph type="body" idx="1"/>
          </p:nvPr>
        </p:nvSpPr>
        <p:spPr>
          <a:xfrm>
            <a:off x="457200" y="1844824"/>
            <a:ext cx="8229600" cy="4896544"/>
          </a:xfrm>
        </p:spPr>
        <p:txBody>
          <a:bodyPr>
            <a:normAutofit fontScale="92500" lnSpcReduction="10000"/>
          </a:bodyPr>
          <a:lstStyle/>
          <a:p>
            <a:r>
              <a:rPr lang="en-GB" altLang="zh-CN" sz="2800" dirty="0" err="1">
                <a:ea typeface="宋体" panose="02010600030101010101" pitchFamily="2" charset="-122"/>
              </a:rPr>
              <a:t>Sichtbare</a:t>
            </a:r>
            <a:r>
              <a:rPr lang="en-GB" altLang="zh-CN" sz="2800" dirty="0">
                <a:ea typeface="宋体" panose="02010600030101010101" pitchFamily="2" charset="-122"/>
              </a:rPr>
              <a:t> </a:t>
            </a:r>
            <a:r>
              <a:rPr lang="en-GB" altLang="zh-CN" sz="2800" dirty="0" err="1">
                <a:ea typeface="宋体" panose="02010600030101010101" pitchFamily="2" charset="-122"/>
              </a:rPr>
              <a:t>Wege</a:t>
            </a:r>
            <a:r>
              <a:rPr lang="en-GB" altLang="zh-CN" sz="2800" dirty="0">
                <a:ea typeface="宋体" panose="02010600030101010101" pitchFamily="2" charset="-122"/>
              </a:rPr>
              <a:t> der </a:t>
            </a:r>
            <a:r>
              <a:rPr lang="en-GB" altLang="zh-CN" sz="2800" dirty="0" err="1">
                <a:ea typeface="宋体" panose="02010600030101010101" pitchFamily="2" charset="-122"/>
              </a:rPr>
              <a:t>Prominenz</a:t>
            </a:r>
            <a:r>
              <a:rPr lang="en-GB" altLang="zh-CN" sz="2800" dirty="0">
                <a:ea typeface="宋体" panose="02010600030101010101" pitchFamily="2" charset="-122"/>
              </a:rPr>
              <a:t>: </a:t>
            </a:r>
          </a:p>
          <a:p>
            <a:r>
              <a:rPr lang="en-GB" altLang="zh-CN" sz="2800" dirty="0" err="1">
                <a:ea typeface="宋体" panose="02010600030101010101" pitchFamily="2" charset="-122"/>
              </a:rPr>
              <a:t>Verbreitung</a:t>
            </a:r>
            <a:r>
              <a:rPr lang="en-GB" altLang="zh-CN" sz="2800" dirty="0">
                <a:ea typeface="宋体" panose="02010600030101010101" pitchFamily="2" charset="-122"/>
              </a:rPr>
              <a:t> von </a:t>
            </a:r>
            <a:r>
              <a:rPr lang="en-GB" altLang="zh-CN" sz="2800" dirty="0" err="1">
                <a:ea typeface="宋体" panose="02010600030101010101" pitchFamily="2" charset="-122"/>
              </a:rPr>
              <a:t>Fachübersetzungen</a:t>
            </a:r>
            <a:r>
              <a:rPr lang="en-GB" altLang="zh-CN" sz="2800" dirty="0">
                <a:ea typeface="宋体" panose="02010600030101010101" pitchFamily="2" charset="-122"/>
              </a:rPr>
              <a:t> (BA / MA)</a:t>
            </a:r>
          </a:p>
          <a:p>
            <a:r>
              <a:rPr lang="en-GB" altLang="zh-CN" sz="2800" dirty="0" err="1">
                <a:ea typeface="宋体" panose="02010600030101010101" pitchFamily="2" charset="-122"/>
              </a:rPr>
              <a:t>Verbreitung</a:t>
            </a:r>
            <a:r>
              <a:rPr lang="en-GB" altLang="zh-CN" sz="2800" dirty="0">
                <a:ea typeface="宋体" panose="02010600030101010101" pitchFamily="2" charset="-122"/>
              </a:rPr>
              <a:t> von </a:t>
            </a:r>
            <a:r>
              <a:rPr lang="en-GB" altLang="zh-CN" sz="2800" dirty="0" err="1">
                <a:ea typeface="宋体" panose="02010600030101010101" pitchFamily="2" charset="-122"/>
              </a:rPr>
              <a:t>Dolmetscherkursen</a:t>
            </a:r>
            <a:endParaRPr lang="en-GB" altLang="zh-CN" sz="2800" dirty="0">
              <a:ea typeface="宋体" panose="02010600030101010101" pitchFamily="2" charset="-122"/>
            </a:endParaRPr>
          </a:p>
          <a:p>
            <a:r>
              <a:rPr lang="en-GB" altLang="zh-CN" sz="2800" dirty="0" err="1">
                <a:ea typeface="宋体" panose="02010600030101010101" pitchFamily="2" charset="-122"/>
              </a:rPr>
              <a:t>literarische</a:t>
            </a:r>
            <a:r>
              <a:rPr lang="en-GB" altLang="zh-CN" sz="2800" dirty="0">
                <a:ea typeface="宋体" panose="02010600030101010101" pitchFamily="2" charset="-122"/>
              </a:rPr>
              <a:t> </a:t>
            </a:r>
            <a:r>
              <a:rPr lang="en-GB" altLang="zh-CN" sz="2800" dirty="0" err="1">
                <a:ea typeface="宋体" panose="02010600030101010101" pitchFamily="2" charset="-122"/>
              </a:rPr>
              <a:t>Übersetzung</a:t>
            </a:r>
            <a:endParaRPr lang="en-GB" altLang="zh-CN" sz="2800" dirty="0">
              <a:ea typeface="宋体" panose="02010600030101010101" pitchFamily="2" charset="-122"/>
            </a:endParaRPr>
          </a:p>
          <a:p>
            <a:r>
              <a:rPr lang="en-GB" altLang="zh-CN" sz="2800" dirty="0" err="1">
                <a:ea typeface="宋体" panose="02010600030101010101" pitchFamily="2" charset="-122"/>
              </a:rPr>
              <a:t>Verbreitung</a:t>
            </a:r>
            <a:r>
              <a:rPr lang="en-GB" altLang="zh-CN" sz="2800" dirty="0">
                <a:ea typeface="宋体" panose="02010600030101010101" pitchFamily="2" charset="-122"/>
              </a:rPr>
              <a:t> von </a:t>
            </a:r>
            <a:r>
              <a:rPr lang="en-GB" altLang="zh-CN" sz="2800" dirty="0" err="1">
                <a:ea typeface="宋体" panose="02010600030101010101" pitchFamily="2" charset="-122"/>
              </a:rPr>
              <a:t>Konferenzen</a:t>
            </a:r>
            <a:r>
              <a:rPr lang="en-GB" altLang="zh-CN" sz="2800" dirty="0">
                <a:ea typeface="宋体" panose="02010600030101010101" pitchFamily="2" charset="-122"/>
              </a:rPr>
              <a:t>, </a:t>
            </a:r>
            <a:r>
              <a:rPr lang="en-GB" altLang="zh-CN" sz="2800" dirty="0" err="1">
                <a:ea typeface="宋体" panose="02010600030101010101" pitchFamily="2" charset="-122"/>
              </a:rPr>
              <a:t>Büchern</a:t>
            </a:r>
            <a:r>
              <a:rPr lang="en-GB" altLang="zh-CN" sz="2800" dirty="0">
                <a:ea typeface="宋体" panose="02010600030101010101" pitchFamily="2" charset="-122"/>
              </a:rPr>
              <a:t> und </a:t>
            </a:r>
            <a:r>
              <a:rPr lang="en-GB" altLang="zh-CN" sz="2800" dirty="0" err="1">
                <a:ea typeface="宋体" panose="02010600030101010101" pitchFamily="2" charset="-122"/>
              </a:rPr>
              <a:t>Fachzeitschriften</a:t>
            </a:r>
            <a:r>
              <a:rPr lang="en-GB" altLang="zh-CN" sz="2800" dirty="0">
                <a:ea typeface="宋体" panose="02010600030101010101" pitchFamily="2" charset="-122"/>
              </a:rPr>
              <a:t> (Babel, </a:t>
            </a:r>
            <a:r>
              <a:rPr lang="en-GB" altLang="zh-CN" sz="2800" dirty="0" err="1">
                <a:ea typeface="宋体" panose="02010600030101010101" pitchFamily="2" charset="-122"/>
              </a:rPr>
              <a:t>Traduire</a:t>
            </a:r>
            <a:r>
              <a:rPr lang="en-GB" altLang="zh-CN" sz="2800" dirty="0">
                <a:ea typeface="宋体" panose="02010600030101010101" pitchFamily="2" charset="-122"/>
              </a:rPr>
              <a:t>, Perspectives, </a:t>
            </a:r>
            <a:r>
              <a:rPr lang="en-GB" altLang="zh-CN" sz="2800" dirty="0" err="1">
                <a:ea typeface="宋体" panose="02010600030101010101" pitchFamily="2" charset="-122"/>
              </a:rPr>
              <a:t>Rivista</a:t>
            </a:r>
            <a:r>
              <a:rPr lang="en-GB" altLang="zh-CN" sz="2800" dirty="0">
                <a:ea typeface="宋体" panose="02010600030101010101" pitchFamily="2" charset="-122"/>
              </a:rPr>
              <a:t> int. di </a:t>
            </a:r>
            <a:r>
              <a:rPr lang="en-GB" altLang="zh-CN" sz="2800" dirty="0" err="1">
                <a:ea typeface="宋体" panose="02010600030101010101" pitchFamily="2" charset="-122"/>
              </a:rPr>
              <a:t>technica</a:t>
            </a:r>
            <a:r>
              <a:rPr lang="en-GB" altLang="zh-CN" sz="2800" dirty="0">
                <a:ea typeface="宋体" panose="02010600030101010101" pitchFamily="2" charset="-122"/>
              </a:rPr>
              <a:t> </a:t>
            </a:r>
            <a:r>
              <a:rPr lang="en-GB" altLang="zh-CN" sz="2800" dirty="0" err="1">
                <a:ea typeface="宋体" panose="02010600030101010101" pitchFamily="2" charset="-122"/>
              </a:rPr>
              <a:t>della</a:t>
            </a:r>
            <a:r>
              <a:rPr lang="en-GB" altLang="zh-CN" sz="2800" dirty="0">
                <a:ea typeface="宋体" panose="02010600030101010101" pitchFamily="2" charset="-122"/>
              </a:rPr>
              <a:t> </a:t>
            </a:r>
            <a:r>
              <a:rPr lang="en-GB" altLang="zh-CN" sz="2800" dirty="0" err="1">
                <a:ea typeface="宋体" panose="02010600030101010101" pitchFamily="2" charset="-122"/>
              </a:rPr>
              <a:t>traduzione</a:t>
            </a:r>
            <a:r>
              <a:rPr lang="en-GB" altLang="zh-CN" sz="2800" dirty="0">
                <a:ea typeface="宋体" panose="02010600030101010101" pitchFamily="2" charset="-122"/>
              </a:rPr>
              <a:t>, Target, Translator)</a:t>
            </a:r>
          </a:p>
          <a:p>
            <a:r>
              <a:rPr lang="en-GB" altLang="zh-CN" sz="2800" dirty="0" err="1">
                <a:ea typeface="宋体" panose="02010600030101010101" pitchFamily="2" charset="-122"/>
              </a:rPr>
              <a:t>Verlage</a:t>
            </a:r>
            <a:r>
              <a:rPr lang="en-GB" altLang="zh-CN" sz="2800" dirty="0">
                <a:ea typeface="宋体" panose="02010600030101010101" pitchFamily="2" charset="-122"/>
              </a:rPr>
              <a:t>: </a:t>
            </a:r>
            <a:r>
              <a:rPr lang="en-GB" altLang="zh-CN" sz="2800" dirty="0" err="1">
                <a:ea typeface="宋体" panose="02010600030101010101" pitchFamily="2" charset="-122"/>
              </a:rPr>
              <a:t>Benjamins</a:t>
            </a:r>
            <a:r>
              <a:rPr lang="en-GB" altLang="zh-CN" sz="2800" dirty="0">
                <a:ea typeface="宋体" panose="02010600030101010101" pitchFamily="2" charset="-122"/>
              </a:rPr>
              <a:t>, Routledge, St. Jerome, Multilingual Matters) </a:t>
            </a:r>
          </a:p>
          <a:p>
            <a:r>
              <a:rPr lang="en-GB" altLang="zh-CN" sz="2800" dirty="0">
                <a:ea typeface="宋体" panose="02010600030101010101" pitchFamily="2" charset="-122"/>
              </a:rPr>
              <a:t>Bulletins der </a:t>
            </a:r>
            <a:r>
              <a:rPr lang="en-GB" altLang="zh-CN" sz="2800" dirty="0" err="1">
                <a:ea typeface="宋体" panose="02010600030101010101" pitchFamily="2" charset="-122"/>
              </a:rPr>
              <a:t>Verbände</a:t>
            </a:r>
            <a:r>
              <a:rPr lang="en-GB" altLang="zh-CN" sz="2800" dirty="0">
                <a:ea typeface="宋体" panose="02010600030101010101" pitchFamily="2" charset="-122"/>
              </a:rPr>
              <a:t>: The Linguist, das ITI-Bulletin (</a:t>
            </a:r>
            <a:r>
              <a:rPr lang="en-GB" altLang="zh-CN" sz="2800" dirty="0" err="1">
                <a:ea typeface="宋体" panose="02010600030101010101" pitchFamily="2" charset="-122"/>
              </a:rPr>
              <a:t>Institut</a:t>
            </a:r>
            <a:r>
              <a:rPr lang="en-GB" altLang="zh-CN" sz="2800" dirty="0">
                <a:ea typeface="宋体" panose="02010600030101010101" pitchFamily="2" charset="-122"/>
              </a:rPr>
              <a:t> für </a:t>
            </a:r>
            <a:r>
              <a:rPr lang="en-GB" altLang="zh-CN" sz="2800" dirty="0" err="1">
                <a:ea typeface="宋体" panose="02010600030101010101" pitchFamily="2" charset="-122"/>
              </a:rPr>
              <a:t>Übersetzen</a:t>
            </a:r>
            <a:r>
              <a:rPr lang="en-GB" altLang="zh-CN" sz="2800" dirty="0">
                <a:ea typeface="宋体" panose="02010600030101010101" pitchFamily="2" charset="-122"/>
              </a:rPr>
              <a:t> und </a:t>
            </a:r>
            <a:r>
              <a:rPr lang="en-GB" altLang="zh-CN" sz="2800" dirty="0" err="1">
                <a:ea typeface="宋体" panose="02010600030101010101" pitchFamily="2" charset="-122"/>
              </a:rPr>
              <a:t>Dolmetschen</a:t>
            </a:r>
            <a:r>
              <a:rPr lang="en-GB" altLang="zh-CN" sz="2800" dirty="0">
                <a:ea typeface="宋体" panose="02010600030101010101" pitchFamily="2" charset="-122"/>
              </a:rPr>
              <a:t>, TRANSST, BET, In Other Words)</a:t>
            </a:r>
            <a:endParaRPr lang="hr-HR" altLang="de-DE" sz="2800"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C9A351-1DE2-4A88-A664-DFA0FB1C21ED}"/>
              </a:ext>
            </a:extLst>
          </p:cNvPr>
          <p:cNvSpPr>
            <a:spLocks noGrp="1"/>
          </p:cNvSpPr>
          <p:nvPr>
            <p:ph type="title"/>
          </p:nvPr>
        </p:nvSpPr>
        <p:spPr/>
        <p:txBody>
          <a:bodyPr>
            <a:normAutofit fontScale="90000"/>
          </a:bodyPr>
          <a:lstStyle/>
          <a:p>
            <a:r>
              <a:rPr lang="de-DE" dirty="0"/>
              <a:t>Entwicklung der </a:t>
            </a:r>
            <a:br>
              <a:rPr lang="de-DE" dirty="0"/>
            </a:br>
            <a:r>
              <a:rPr lang="de-DE" dirty="0"/>
              <a:t>Übersetzungs-Wissenschaften</a:t>
            </a:r>
          </a:p>
        </p:txBody>
      </p:sp>
      <p:sp>
        <p:nvSpPr>
          <p:cNvPr id="3" name="Inhaltsplatzhalter 2">
            <a:extLst>
              <a:ext uri="{FF2B5EF4-FFF2-40B4-BE49-F238E27FC236}">
                <a16:creationId xmlns:a16="http://schemas.microsoft.com/office/drawing/2014/main" id="{7C061342-F07A-4E76-B66E-EE47FC7CEDC7}"/>
              </a:ext>
            </a:extLst>
          </p:cNvPr>
          <p:cNvSpPr>
            <a:spLocks noGrp="1"/>
          </p:cNvSpPr>
          <p:nvPr>
            <p:ph idx="1"/>
          </p:nvPr>
        </p:nvSpPr>
        <p:spPr/>
        <p:txBody>
          <a:bodyPr>
            <a:normAutofit/>
          </a:bodyPr>
          <a:lstStyle/>
          <a:p>
            <a:r>
              <a:rPr lang="de-DE" dirty="0"/>
              <a:t>N. </a:t>
            </a:r>
            <a:r>
              <a:rPr lang="de-DE" dirty="0" err="1"/>
              <a:t>Chomski</a:t>
            </a:r>
            <a:r>
              <a:rPr lang="de-DE" dirty="0"/>
              <a:t>: Generative Transformationsgrammatik mit Tiefen- und Oberflächenstruktur, Kompetenz =&gt; Leistung (nicht fruchtbar für Kommunikation, nicht ausreichend für maschinelle Übersetzung) [Spuren in Leipziger Schule Jäger, Kade, Neubert; aber auch bei </a:t>
            </a:r>
            <a:r>
              <a:rPr lang="de-DE" dirty="0" err="1"/>
              <a:t>Catford</a:t>
            </a:r>
            <a:r>
              <a:rPr lang="de-DE" dirty="0"/>
              <a:t>, </a:t>
            </a:r>
            <a:r>
              <a:rPr lang="de-DE" dirty="0" err="1"/>
              <a:t>Vernay</a:t>
            </a:r>
            <a:r>
              <a:rPr lang="de-DE" dirty="0"/>
              <a:t>, Newmark]</a:t>
            </a:r>
          </a:p>
        </p:txBody>
      </p:sp>
    </p:spTree>
    <p:extLst>
      <p:ext uri="{BB962C8B-B14F-4D97-AF65-F5344CB8AC3E}">
        <p14:creationId xmlns:p14="http://schemas.microsoft.com/office/powerpoint/2010/main" val="121506527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C9A351-1DE2-4A88-A664-DFA0FB1C21ED}"/>
              </a:ext>
            </a:extLst>
          </p:cNvPr>
          <p:cNvSpPr>
            <a:spLocks noGrp="1"/>
          </p:cNvSpPr>
          <p:nvPr>
            <p:ph type="title"/>
          </p:nvPr>
        </p:nvSpPr>
        <p:spPr/>
        <p:txBody>
          <a:bodyPr>
            <a:normAutofit fontScale="90000"/>
          </a:bodyPr>
          <a:lstStyle/>
          <a:p>
            <a:r>
              <a:rPr lang="de-DE" dirty="0"/>
              <a:t>Entwicklung der </a:t>
            </a:r>
            <a:br>
              <a:rPr lang="de-DE" dirty="0"/>
            </a:br>
            <a:r>
              <a:rPr lang="de-DE" dirty="0"/>
              <a:t>Übersetzungs-Wissenschaften</a:t>
            </a:r>
          </a:p>
        </p:txBody>
      </p:sp>
      <p:sp>
        <p:nvSpPr>
          <p:cNvPr id="3" name="Inhaltsplatzhalter 2">
            <a:extLst>
              <a:ext uri="{FF2B5EF4-FFF2-40B4-BE49-F238E27FC236}">
                <a16:creationId xmlns:a16="http://schemas.microsoft.com/office/drawing/2014/main" id="{7C061342-F07A-4E76-B66E-EE47FC7CEDC7}"/>
              </a:ext>
            </a:extLst>
          </p:cNvPr>
          <p:cNvSpPr>
            <a:spLocks noGrp="1"/>
          </p:cNvSpPr>
          <p:nvPr>
            <p:ph idx="1"/>
          </p:nvPr>
        </p:nvSpPr>
        <p:spPr>
          <a:xfrm>
            <a:off x="457200" y="2060848"/>
            <a:ext cx="8229600" cy="4522514"/>
          </a:xfrm>
        </p:spPr>
        <p:txBody>
          <a:bodyPr>
            <a:normAutofit fontScale="85000" lnSpcReduction="10000"/>
          </a:bodyPr>
          <a:lstStyle/>
          <a:p>
            <a:r>
              <a:rPr lang="en-GB" dirty="0" err="1"/>
              <a:t>Übersetzungslinguistik</a:t>
            </a:r>
            <a:r>
              <a:rPr lang="en-GB" dirty="0"/>
              <a:t> - </a:t>
            </a:r>
            <a:r>
              <a:rPr lang="en-GB" dirty="0" err="1"/>
              <a:t>Äquivalenztheorie</a:t>
            </a:r>
            <a:r>
              <a:rPr lang="en-GB" dirty="0"/>
              <a:t> (Listen </a:t>
            </a:r>
            <a:r>
              <a:rPr lang="en-GB" dirty="0" err="1"/>
              <a:t>äquivalenter</a:t>
            </a:r>
            <a:r>
              <a:rPr lang="en-GB" dirty="0"/>
              <a:t> </a:t>
            </a:r>
            <a:r>
              <a:rPr lang="en-GB" dirty="0" err="1"/>
              <a:t>Begriffe</a:t>
            </a:r>
            <a:r>
              <a:rPr lang="en-GB" dirty="0"/>
              <a:t> =&gt; </a:t>
            </a:r>
            <a:r>
              <a:rPr lang="en-GB" dirty="0" err="1"/>
              <a:t>präskriptiv</a:t>
            </a:r>
            <a:r>
              <a:rPr lang="en-GB" dirty="0"/>
              <a:t>) - </a:t>
            </a:r>
            <a:r>
              <a:rPr lang="en-GB" dirty="0" err="1"/>
              <a:t>styistique</a:t>
            </a:r>
            <a:r>
              <a:rPr lang="en-GB" dirty="0"/>
              <a:t> </a:t>
            </a:r>
            <a:r>
              <a:rPr lang="en-GB" dirty="0" err="1"/>
              <a:t>comparée</a:t>
            </a:r>
            <a:r>
              <a:rPr lang="en-GB" dirty="0"/>
              <a:t> (Vinay/</a:t>
            </a:r>
            <a:r>
              <a:rPr lang="en-GB" dirty="0" err="1"/>
              <a:t>Darbelnet</a:t>
            </a:r>
            <a:r>
              <a:rPr lang="en-GB" dirty="0"/>
              <a:t>, </a:t>
            </a:r>
            <a:r>
              <a:rPr lang="en-GB" dirty="0" err="1"/>
              <a:t>Malblanc</a:t>
            </a:r>
            <a:r>
              <a:rPr lang="en-GB" dirty="0"/>
              <a:t>) - Eugene Nida (Sinn/</a:t>
            </a:r>
            <a:r>
              <a:rPr lang="en-GB" dirty="0" err="1"/>
              <a:t>Stil</a:t>
            </a:r>
            <a:r>
              <a:rPr lang="en-GB" dirty="0"/>
              <a:t>/</a:t>
            </a:r>
            <a:r>
              <a:rPr lang="en-GB" dirty="0" err="1"/>
              <a:t>Funktion-Äquivalent</a:t>
            </a:r>
            <a:r>
              <a:rPr lang="en-GB" dirty="0"/>
              <a:t> </a:t>
            </a:r>
            <a:r>
              <a:rPr lang="en-GB" dirty="0" err="1"/>
              <a:t>Bibelübersetzer</a:t>
            </a:r>
            <a:r>
              <a:rPr lang="en-GB" dirty="0"/>
              <a:t> - hat die </a:t>
            </a:r>
            <a:r>
              <a:rPr lang="en-GB" dirty="0" err="1"/>
              <a:t>linguistische</a:t>
            </a:r>
            <a:r>
              <a:rPr lang="en-GB" dirty="0"/>
              <a:t> </a:t>
            </a:r>
            <a:r>
              <a:rPr lang="en-GB" dirty="0" err="1"/>
              <a:t>Vereinfachung</a:t>
            </a:r>
            <a:r>
              <a:rPr lang="en-GB" dirty="0"/>
              <a:t> </a:t>
            </a:r>
            <a:r>
              <a:rPr lang="en-GB" dirty="0" err="1"/>
              <a:t>überwunden</a:t>
            </a:r>
            <a:r>
              <a:rPr lang="en-GB" dirty="0"/>
              <a:t>, </a:t>
            </a:r>
            <a:r>
              <a:rPr lang="en-GB" dirty="0" err="1"/>
              <a:t>indem</a:t>
            </a:r>
            <a:r>
              <a:rPr lang="en-GB" dirty="0"/>
              <a:t> er die </a:t>
            </a:r>
            <a:r>
              <a:rPr lang="en-GB" dirty="0" err="1"/>
              <a:t>Funktion</a:t>
            </a:r>
            <a:r>
              <a:rPr lang="en-GB" dirty="0"/>
              <a:t> </a:t>
            </a:r>
            <a:r>
              <a:rPr lang="en-GB" dirty="0" err="1"/>
              <a:t>betrachtet</a:t>
            </a:r>
            <a:r>
              <a:rPr lang="en-GB" dirty="0"/>
              <a:t>).</a:t>
            </a:r>
          </a:p>
          <a:p>
            <a:r>
              <a:rPr lang="en-GB" dirty="0" err="1"/>
              <a:t>konnte</a:t>
            </a:r>
            <a:r>
              <a:rPr lang="en-GB" dirty="0"/>
              <a:t> die </a:t>
            </a:r>
            <a:r>
              <a:rPr lang="en-GB" dirty="0" err="1"/>
              <a:t>Gültigkeit</a:t>
            </a:r>
            <a:r>
              <a:rPr lang="en-GB" dirty="0"/>
              <a:t>/</a:t>
            </a:r>
            <a:r>
              <a:rPr lang="en-GB" dirty="0" err="1"/>
              <a:t>Korrektheit</a:t>
            </a:r>
            <a:r>
              <a:rPr lang="en-GB" dirty="0"/>
              <a:t> der </a:t>
            </a:r>
            <a:r>
              <a:rPr lang="en-GB" dirty="0" err="1"/>
              <a:t>verschiedenen</a:t>
            </a:r>
            <a:r>
              <a:rPr lang="en-GB" dirty="0"/>
              <a:t> </a:t>
            </a:r>
            <a:r>
              <a:rPr lang="en-GB" dirty="0" err="1"/>
              <a:t>Übersetzungen</a:t>
            </a:r>
            <a:r>
              <a:rPr lang="en-GB" dirty="0"/>
              <a:t> </a:t>
            </a:r>
            <a:r>
              <a:rPr lang="en-GB" dirty="0" err="1"/>
              <a:t>nicht</a:t>
            </a:r>
            <a:r>
              <a:rPr lang="en-GB" dirty="0"/>
              <a:t> </a:t>
            </a:r>
            <a:r>
              <a:rPr lang="en-GB" dirty="0" err="1"/>
              <a:t>erklären</a:t>
            </a:r>
            <a:r>
              <a:rPr lang="en-GB" dirty="0"/>
              <a:t>. </a:t>
            </a:r>
          </a:p>
          <a:p>
            <a:r>
              <a:rPr lang="en-GB" dirty="0"/>
              <a:t>1970er Jahre </a:t>
            </a:r>
            <a:r>
              <a:rPr lang="en-GB" dirty="0" err="1"/>
              <a:t>Feinabstimmung</a:t>
            </a:r>
            <a:r>
              <a:rPr lang="en-GB" dirty="0"/>
              <a:t> der </a:t>
            </a:r>
            <a:r>
              <a:rPr lang="en-GB" dirty="0" err="1"/>
              <a:t>Äquivalenzen</a:t>
            </a:r>
            <a:r>
              <a:rPr lang="en-GB" dirty="0"/>
              <a:t> Koller 1992.</a:t>
            </a:r>
          </a:p>
          <a:p>
            <a:r>
              <a:rPr lang="en-GB" dirty="0"/>
              <a:t>=&gt; </a:t>
            </a:r>
            <a:r>
              <a:rPr lang="en-GB" dirty="0" err="1"/>
              <a:t>Verlassen</a:t>
            </a:r>
            <a:r>
              <a:rPr lang="en-GB" dirty="0"/>
              <a:t> der </a:t>
            </a:r>
            <a:r>
              <a:rPr lang="en-GB" dirty="0" err="1"/>
              <a:t>Äquivalenzen</a:t>
            </a:r>
            <a:endParaRPr lang="de-DE" dirty="0"/>
          </a:p>
        </p:txBody>
      </p:sp>
    </p:spTree>
    <p:extLst>
      <p:ext uri="{BB962C8B-B14F-4D97-AF65-F5344CB8AC3E}">
        <p14:creationId xmlns:p14="http://schemas.microsoft.com/office/powerpoint/2010/main" val="1314068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p:txBody>
          <a:bodyPr/>
          <a:lstStyle/>
          <a:p>
            <a:r>
              <a:rPr kumimoji="1" lang="de-DE" altLang="zh-CN" dirty="0"/>
              <a:t>Zur Benotung</a:t>
            </a:r>
            <a:endParaRPr kumimoji="1" lang="zh-CN" altLang="en-US" dirty="0"/>
          </a:p>
        </p:txBody>
      </p:sp>
      <p:graphicFrame>
        <p:nvGraphicFramePr>
          <p:cNvPr id="13315" name="Diagramm 4"/>
          <p:cNvGraphicFramePr/>
          <p:nvPr>
            <p:extLst>
              <p:ext uri="{D42A27DB-BD31-4B8C-83A1-F6EECF244321}">
                <p14:modId xmlns:p14="http://schemas.microsoft.com/office/powerpoint/2010/main" val="3521359003"/>
              </p:ext>
            </p:extLst>
          </p:nvPr>
        </p:nvGraphicFramePr>
        <p:xfrm>
          <a:off x="457200" y="1666875"/>
          <a:ext cx="8363272" cy="7029450"/>
        </p:xfrm>
        <a:graphic>
          <a:graphicData uri="http://schemas.openxmlformats.org/presentationml/2006/ole">
            <mc:AlternateContent xmlns:mc="http://schemas.openxmlformats.org/markup-compatibility/2006">
              <mc:Choice xmlns:v="urn:schemas-microsoft-com:vml" Requires="v">
                <p:oleObj name="Worksheet" r:id="rId2" imgW="8439145" imgH="5629310" progId="Excel.Sheet.8">
                  <p:embed/>
                </p:oleObj>
              </mc:Choice>
              <mc:Fallback>
                <p:oleObj name="Worksheet" r:id="rId2" imgW="8439145" imgH="5629310" progId="Excel.Sheet.8">
                  <p:embed/>
                  <p:pic>
                    <p:nvPicPr>
                      <p:cNvPr id="0" name="图片 1030"/>
                      <p:cNvPicPr>
                        <a:picLocks noChangeArrowheads="1"/>
                      </p:cNvPicPr>
                      <p:nvPr/>
                    </p:nvPicPr>
                    <p:blipFill>
                      <a:blip r:embed="rId3"/>
                      <a:srcRect/>
                      <a:stretch>
                        <a:fillRect/>
                      </a:stretch>
                    </p:blipFill>
                    <p:spPr bwMode="auto">
                      <a:xfrm>
                        <a:off x="457200" y="1666875"/>
                        <a:ext cx="8363272" cy="7029450"/>
                      </a:xfrm>
                      <a:prstGeom prst="rect">
                        <a:avLst/>
                      </a:prstGeom>
                      <a:noFill/>
                      <a:ln>
                        <a:noFill/>
                      </a:ln>
                    </p:spPr>
                  </p:pic>
                </p:oleObj>
              </mc:Fallback>
            </mc:AlternateContent>
          </a:graphicData>
        </a:graphic>
      </p:graphicFrame>
      <p:sp>
        <p:nvSpPr>
          <p:cNvPr id="2" name="Textfeld 1">
            <a:extLst>
              <a:ext uri="{FF2B5EF4-FFF2-40B4-BE49-F238E27FC236}">
                <a16:creationId xmlns:a16="http://schemas.microsoft.com/office/drawing/2014/main" id="{59A55136-30E9-44B2-92D8-776295813523}"/>
              </a:ext>
            </a:extLst>
          </p:cNvPr>
          <p:cNvSpPr txBox="1"/>
          <p:nvPr/>
        </p:nvSpPr>
        <p:spPr>
          <a:xfrm>
            <a:off x="899591" y="2060848"/>
            <a:ext cx="7667403" cy="1200329"/>
          </a:xfrm>
          <a:prstGeom prst="rect">
            <a:avLst/>
          </a:prstGeom>
          <a:noFill/>
        </p:spPr>
        <p:txBody>
          <a:bodyPr wrap="square" rtlCol="0">
            <a:spAutoFit/>
          </a:bodyPr>
          <a:lstStyle/>
          <a:p>
            <a:r>
              <a:rPr lang="zh-CN" altLang="de-DE" sz="3600" dirty="0"/>
              <a:t>学期论文（结合学期所学，撰写一篇</a:t>
            </a:r>
            <a:br>
              <a:rPr lang="de-DE" sz="3600" dirty="0"/>
            </a:br>
            <a:r>
              <a:rPr lang="zh-CN" altLang="de-DE" sz="3600" dirty="0"/>
              <a:t>以上汉字或单词的论文）成绩占</a:t>
            </a:r>
            <a:r>
              <a:rPr lang="de-DE" sz="3600" dirty="0"/>
              <a:t>70%</a:t>
            </a:r>
            <a:r>
              <a:rPr lang="zh-CN" altLang="de-DE" sz="3600" dirty="0"/>
              <a:t>。</a:t>
            </a:r>
            <a:endParaRPr lang="de-DE" sz="3600"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C9A351-1DE2-4A88-A664-DFA0FB1C21ED}"/>
              </a:ext>
            </a:extLst>
          </p:cNvPr>
          <p:cNvSpPr>
            <a:spLocks noGrp="1"/>
          </p:cNvSpPr>
          <p:nvPr>
            <p:ph type="title"/>
          </p:nvPr>
        </p:nvSpPr>
        <p:spPr/>
        <p:txBody>
          <a:bodyPr>
            <a:normAutofit fontScale="90000"/>
          </a:bodyPr>
          <a:lstStyle/>
          <a:p>
            <a:r>
              <a:rPr lang="de-DE" dirty="0"/>
              <a:t>Entwicklung der </a:t>
            </a:r>
            <a:br>
              <a:rPr lang="de-DE" dirty="0"/>
            </a:br>
            <a:r>
              <a:rPr lang="de-DE" dirty="0"/>
              <a:t>Übersetzungs-Wissenschaften</a:t>
            </a:r>
          </a:p>
        </p:txBody>
      </p:sp>
      <p:sp>
        <p:nvSpPr>
          <p:cNvPr id="3" name="Inhaltsplatzhalter 2">
            <a:extLst>
              <a:ext uri="{FF2B5EF4-FFF2-40B4-BE49-F238E27FC236}">
                <a16:creationId xmlns:a16="http://schemas.microsoft.com/office/drawing/2014/main" id="{7C061342-F07A-4E76-B66E-EE47FC7CEDC7}"/>
              </a:ext>
            </a:extLst>
          </p:cNvPr>
          <p:cNvSpPr>
            <a:spLocks noGrp="1"/>
          </p:cNvSpPr>
          <p:nvPr>
            <p:ph idx="1"/>
          </p:nvPr>
        </p:nvSpPr>
        <p:spPr>
          <a:xfrm>
            <a:off x="457200" y="1916832"/>
            <a:ext cx="8229600" cy="4752528"/>
          </a:xfrm>
        </p:spPr>
        <p:txBody>
          <a:bodyPr>
            <a:normAutofit fontScale="92500" lnSpcReduction="10000"/>
          </a:bodyPr>
          <a:lstStyle/>
          <a:p>
            <a:r>
              <a:rPr lang="de-DE" dirty="0" err="1"/>
              <a:t>translatologische</a:t>
            </a:r>
            <a:r>
              <a:rPr lang="de-DE" dirty="0"/>
              <a:t> Textlinguistik und Pragmatismus - deskriptive Übersetzungsstudien</a:t>
            </a:r>
          </a:p>
          <a:p>
            <a:r>
              <a:rPr lang="de-DE" dirty="0"/>
              <a:t>betrachtet den Text als Ganzes, den Autor, den Übersetzer. Profitiert von der zeitgenössischen Sprechakttheorie. "</a:t>
            </a:r>
            <a:r>
              <a:rPr lang="de-DE" dirty="0" err="1"/>
              <a:t>Situationsadäquanz</a:t>
            </a:r>
            <a:r>
              <a:rPr lang="de-DE" dirty="0"/>
              <a:t> des Zieltextes ist wichtiger als semantische, syntaktische oder formale Äquivalenz". Hönig/</a:t>
            </a:r>
            <a:r>
              <a:rPr lang="de-DE" dirty="0" err="1"/>
              <a:t>Kußmaul</a:t>
            </a:r>
            <a:r>
              <a:rPr lang="de-DE" dirty="0"/>
              <a:t>: "textgebundene Kommunikation zwischen Übersetzer und identifizierbaren Ziellesern" (Kommunikationsfunktion)</a:t>
            </a:r>
          </a:p>
        </p:txBody>
      </p:sp>
    </p:spTree>
    <p:extLst>
      <p:ext uri="{BB962C8B-B14F-4D97-AF65-F5344CB8AC3E}">
        <p14:creationId xmlns:p14="http://schemas.microsoft.com/office/powerpoint/2010/main" val="32032312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C9A351-1DE2-4A88-A664-DFA0FB1C21ED}"/>
              </a:ext>
            </a:extLst>
          </p:cNvPr>
          <p:cNvSpPr>
            <a:spLocks noGrp="1"/>
          </p:cNvSpPr>
          <p:nvPr>
            <p:ph type="title"/>
          </p:nvPr>
        </p:nvSpPr>
        <p:spPr/>
        <p:txBody>
          <a:bodyPr>
            <a:normAutofit fontScale="90000"/>
          </a:bodyPr>
          <a:lstStyle/>
          <a:p>
            <a:r>
              <a:rPr lang="de-DE" dirty="0"/>
              <a:t>Entwicklung der </a:t>
            </a:r>
            <a:br>
              <a:rPr lang="de-DE" dirty="0"/>
            </a:br>
            <a:r>
              <a:rPr lang="de-DE" dirty="0"/>
              <a:t>Übersetzungs-Wissenschaften</a:t>
            </a:r>
          </a:p>
        </p:txBody>
      </p:sp>
      <p:sp>
        <p:nvSpPr>
          <p:cNvPr id="3" name="Inhaltsplatzhalter 2">
            <a:extLst>
              <a:ext uri="{FF2B5EF4-FFF2-40B4-BE49-F238E27FC236}">
                <a16:creationId xmlns:a16="http://schemas.microsoft.com/office/drawing/2014/main" id="{7C061342-F07A-4E76-B66E-EE47FC7CEDC7}"/>
              </a:ext>
            </a:extLst>
          </p:cNvPr>
          <p:cNvSpPr>
            <a:spLocks noGrp="1"/>
          </p:cNvSpPr>
          <p:nvPr>
            <p:ph idx="1"/>
          </p:nvPr>
        </p:nvSpPr>
        <p:spPr>
          <a:xfrm>
            <a:off x="457200" y="2204864"/>
            <a:ext cx="8229600" cy="4464496"/>
          </a:xfrm>
        </p:spPr>
        <p:txBody>
          <a:bodyPr>
            <a:normAutofit fontScale="85000" lnSpcReduction="20000"/>
          </a:bodyPr>
          <a:lstStyle/>
          <a:p>
            <a:r>
              <a:rPr lang="de-DE" dirty="0"/>
              <a:t>4 pragmatische Grundtypen:</a:t>
            </a:r>
          </a:p>
          <a:p>
            <a:r>
              <a:rPr lang="de-DE" dirty="0"/>
              <a:t>1. Zielleser von Ausgangs- und Zieltext sind ähnlich =&gt; Zieltext muss den Erwartungen der Zielleser entsprechen (funktional, zielleserorientiert)</a:t>
            </a:r>
          </a:p>
          <a:p>
            <a:r>
              <a:rPr lang="de-DE" dirty="0"/>
              <a:t>2. Ausgangstext richtet sich an Ausgangsleser =&gt; Übersetzung dokumentarisch-entfremdend</a:t>
            </a:r>
          </a:p>
          <a:p>
            <a:r>
              <a:rPr lang="de-DE" dirty="0"/>
              <a:t>3. zielgerichtete Texte (Texte, die interpretiert werden sollen) =&gt; Dolmetscher/Übersetzer kann den Ausgangstext frei verwenden, um die Funktion im Zieltext zu erreichen</a:t>
            </a:r>
          </a:p>
          <a:p>
            <a:r>
              <a:rPr lang="de-DE" dirty="0"/>
              <a:t>4. deskriptive Übersetzungsstudien (Zieltext ist am wichtigsten)</a:t>
            </a:r>
          </a:p>
        </p:txBody>
      </p:sp>
    </p:spTree>
    <p:extLst>
      <p:ext uri="{BB962C8B-B14F-4D97-AF65-F5344CB8AC3E}">
        <p14:creationId xmlns:p14="http://schemas.microsoft.com/office/powerpoint/2010/main" val="398400484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C9A351-1DE2-4A88-A664-DFA0FB1C21ED}"/>
              </a:ext>
            </a:extLst>
          </p:cNvPr>
          <p:cNvSpPr>
            <a:spLocks noGrp="1"/>
          </p:cNvSpPr>
          <p:nvPr>
            <p:ph type="title"/>
          </p:nvPr>
        </p:nvSpPr>
        <p:spPr/>
        <p:txBody>
          <a:bodyPr>
            <a:normAutofit fontScale="90000"/>
          </a:bodyPr>
          <a:lstStyle/>
          <a:p>
            <a:r>
              <a:rPr lang="de-DE" dirty="0"/>
              <a:t>Entwicklung der </a:t>
            </a:r>
            <a:br>
              <a:rPr lang="de-DE" dirty="0"/>
            </a:br>
            <a:r>
              <a:rPr lang="de-DE" dirty="0"/>
              <a:t>Übersetzungs-Wissenschaften</a:t>
            </a:r>
          </a:p>
        </p:txBody>
      </p:sp>
      <p:sp>
        <p:nvSpPr>
          <p:cNvPr id="3" name="Inhaltsplatzhalter 2">
            <a:extLst>
              <a:ext uri="{FF2B5EF4-FFF2-40B4-BE49-F238E27FC236}">
                <a16:creationId xmlns:a16="http://schemas.microsoft.com/office/drawing/2014/main" id="{7C061342-F07A-4E76-B66E-EE47FC7CEDC7}"/>
              </a:ext>
            </a:extLst>
          </p:cNvPr>
          <p:cNvSpPr>
            <a:spLocks noGrp="1"/>
          </p:cNvSpPr>
          <p:nvPr>
            <p:ph idx="1"/>
          </p:nvPr>
        </p:nvSpPr>
        <p:spPr>
          <a:xfrm>
            <a:off x="457200" y="1916832"/>
            <a:ext cx="8229600" cy="4209331"/>
          </a:xfrm>
        </p:spPr>
        <p:txBody>
          <a:bodyPr>
            <a:normAutofit/>
          </a:bodyPr>
          <a:lstStyle/>
          <a:p>
            <a:r>
              <a:rPr lang="de-DE" dirty="0"/>
              <a:t>interdisziplinäres Schichtungsmodell (Snell-Hornby 1988): situatives Übersetzen - funktionale </a:t>
            </a:r>
            <a:r>
              <a:rPr lang="de-DE" dirty="0" err="1"/>
              <a:t>Translatologie</a:t>
            </a:r>
            <a:r>
              <a:rPr lang="de-DE" dirty="0"/>
              <a:t>: </a:t>
            </a:r>
            <a:r>
              <a:rPr lang="de-DE" dirty="0" err="1"/>
              <a:t>scopos</a:t>
            </a:r>
            <a:r>
              <a:rPr lang="de-DE" dirty="0"/>
              <a:t>-Theorie (Reiß/Vermeer 1984/²1991) Übersetzung ist komplex, interkultureller kommunikativer Akt des Übersetzers (letztlich wichtig), Übersetzungsauftrag bestimmt, ob Zieltext funktional adäquat oder inadäquat sein soll</a:t>
            </a:r>
          </a:p>
        </p:txBody>
      </p:sp>
    </p:spTree>
    <p:extLst>
      <p:ext uri="{BB962C8B-B14F-4D97-AF65-F5344CB8AC3E}">
        <p14:creationId xmlns:p14="http://schemas.microsoft.com/office/powerpoint/2010/main" val="377632373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C9A351-1DE2-4A88-A664-DFA0FB1C21ED}"/>
              </a:ext>
            </a:extLst>
          </p:cNvPr>
          <p:cNvSpPr>
            <a:spLocks noGrp="1"/>
          </p:cNvSpPr>
          <p:nvPr>
            <p:ph type="title"/>
          </p:nvPr>
        </p:nvSpPr>
        <p:spPr/>
        <p:txBody>
          <a:bodyPr>
            <a:normAutofit fontScale="90000"/>
          </a:bodyPr>
          <a:lstStyle/>
          <a:p>
            <a:r>
              <a:rPr lang="de-DE" dirty="0"/>
              <a:t>Status der </a:t>
            </a:r>
            <a:br>
              <a:rPr lang="de-DE" dirty="0"/>
            </a:br>
            <a:r>
              <a:rPr lang="de-DE" dirty="0"/>
              <a:t>Übersetzungs-Wissenschaften</a:t>
            </a:r>
          </a:p>
        </p:txBody>
      </p:sp>
      <p:sp>
        <p:nvSpPr>
          <p:cNvPr id="3" name="Inhaltsplatzhalter 2">
            <a:extLst>
              <a:ext uri="{FF2B5EF4-FFF2-40B4-BE49-F238E27FC236}">
                <a16:creationId xmlns:a16="http://schemas.microsoft.com/office/drawing/2014/main" id="{7C061342-F07A-4E76-B66E-EE47FC7CEDC7}"/>
              </a:ext>
            </a:extLst>
          </p:cNvPr>
          <p:cNvSpPr>
            <a:spLocks noGrp="1"/>
          </p:cNvSpPr>
          <p:nvPr>
            <p:ph idx="1"/>
          </p:nvPr>
        </p:nvSpPr>
        <p:spPr/>
        <p:txBody>
          <a:bodyPr>
            <a:normAutofit fontScale="92500" lnSpcReduction="10000"/>
          </a:bodyPr>
          <a:lstStyle/>
          <a:p>
            <a:r>
              <a:rPr lang="de-DE" dirty="0"/>
              <a:t>W. </a:t>
            </a:r>
            <a:r>
              <a:rPr lang="de-DE" dirty="0" err="1"/>
              <a:t>Wilss</a:t>
            </a:r>
            <a:r>
              <a:rPr lang="de-DE" dirty="0"/>
              <a:t>: ...</a:t>
            </a:r>
          </a:p>
          <a:p>
            <a:r>
              <a:rPr lang="de-DE" dirty="0"/>
              <a:t>R. Stolze: Kategorien der Übersetzung (neohermeneutisch), betont den Verstehens- und Gestaltungsprozess des Übersetzers und den </a:t>
            </a:r>
            <a:r>
              <a:rPr lang="de-DE" dirty="0" err="1"/>
              <a:t>re</a:t>
            </a:r>
            <a:r>
              <a:rPr lang="de-DE" dirty="0"/>
              <a:t>-kreativen Prozess des Ziellesers (G. Steiner 1975; Stolze 2003)</a:t>
            </a:r>
          </a:p>
          <a:p>
            <a:r>
              <a:rPr lang="de-DE" dirty="0"/>
              <a:t>1980er: psycholinguistische Beschreibung des Übersetzungsprozesses (Think-</a:t>
            </a:r>
            <a:r>
              <a:rPr lang="de-DE" dirty="0" err="1"/>
              <a:t>aloud</a:t>
            </a:r>
            <a:r>
              <a:rPr lang="de-DE" dirty="0"/>
              <a:t>-Protokolle, kognitive Operationen)</a:t>
            </a:r>
          </a:p>
          <a:p>
            <a:r>
              <a:rPr lang="de-DE" dirty="0"/>
              <a:t>KI</a:t>
            </a:r>
          </a:p>
        </p:txBody>
      </p:sp>
    </p:spTree>
    <p:extLst>
      <p:ext uri="{BB962C8B-B14F-4D97-AF65-F5344CB8AC3E}">
        <p14:creationId xmlns:p14="http://schemas.microsoft.com/office/powerpoint/2010/main" val="128762766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C9A351-1DE2-4A88-A664-DFA0FB1C21ED}"/>
              </a:ext>
            </a:extLst>
          </p:cNvPr>
          <p:cNvSpPr>
            <a:spLocks noGrp="1"/>
          </p:cNvSpPr>
          <p:nvPr>
            <p:ph type="title"/>
          </p:nvPr>
        </p:nvSpPr>
        <p:spPr/>
        <p:txBody>
          <a:bodyPr>
            <a:normAutofit fontScale="90000"/>
          </a:bodyPr>
          <a:lstStyle/>
          <a:p>
            <a:r>
              <a:rPr lang="de-DE" dirty="0"/>
              <a:t>Status der </a:t>
            </a:r>
            <a:br>
              <a:rPr lang="de-DE" dirty="0"/>
            </a:br>
            <a:r>
              <a:rPr lang="de-DE" dirty="0"/>
              <a:t>Übersetzungs-Wissenschaften</a:t>
            </a:r>
          </a:p>
        </p:txBody>
      </p:sp>
      <p:sp>
        <p:nvSpPr>
          <p:cNvPr id="3" name="Inhaltsplatzhalter 2">
            <a:extLst>
              <a:ext uri="{FF2B5EF4-FFF2-40B4-BE49-F238E27FC236}">
                <a16:creationId xmlns:a16="http://schemas.microsoft.com/office/drawing/2014/main" id="{7C061342-F07A-4E76-B66E-EE47FC7CEDC7}"/>
              </a:ext>
            </a:extLst>
          </p:cNvPr>
          <p:cNvSpPr>
            <a:spLocks noGrp="1"/>
          </p:cNvSpPr>
          <p:nvPr>
            <p:ph idx="1"/>
          </p:nvPr>
        </p:nvSpPr>
        <p:spPr>
          <a:xfrm>
            <a:off x="457200" y="1916832"/>
            <a:ext cx="8229600" cy="4209331"/>
          </a:xfrm>
        </p:spPr>
        <p:txBody>
          <a:bodyPr>
            <a:normAutofit/>
          </a:bodyPr>
          <a:lstStyle/>
          <a:p>
            <a:r>
              <a:rPr lang="de-DE" dirty="0"/>
              <a:t>Heute: funktional, empirisch-pragmatisch, unter Einbeziehung didaktischer Fragestellungen (anstelle der alten normativen/präskriptiven Übersetzungsstudien) =&gt; Bewusstwerdung des Prozesses</a:t>
            </a:r>
          </a:p>
        </p:txBody>
      </p:sp>
    </p:spTree>
    <p:extLst>
      <p:ext uri="{BB962C8B-B14F-4D97-AF65-F5344CB8AC3E}">
        <p14:creationId xmlns:p14="http://schemas.microsoft.com/office/powerpoint/2010/main" val="23931911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C9A351-1DE2-4A88-A664-DFA0FB1C21ED}"/>
              </a:ext>
            </a:extLst>
          </p:cNvPr>
          <p:cNvSpPr>
            <a:spLocks noGrp="1"/>
          </p:cNvSpPr>
          <p:nvPr>
            <p:ph type="title"/>
          </p:nvPr>
        </p:nvSpPr>
        <p:spPr/>
        <p:txBody>
          <a:bodyPr>
            <a:normAutofit fontScale="90000"/>
          </a:bodyPr>
          <a:lstStyle/>
          <a:p>
            <a:r>
              <a:rPr lang="de-DE" dirty="0"/>
              <a:t>Eine von vielen neuen Theorien: „Angemessenheits-Theorie“</a:t>
            </a:r>
          </a:p>
        </p:txBody>
      </p:sp>
      <p:sp>
        <p:nvSpPr>
          <p:cNvPr id="3" name="Inhaltsplatzhalter 2">
            <a:extLst>
              <a:ext uri="{FF2B5EF4-FFF2-40B4-BE49-F238E27FC236}">
                <a16:creationId xmlns:a16="http://schemas.microsoft.com/office/drawing/2014/main" id="{7C061342-F07A-4E76-B66E-EE47FC7CEDC7}"/>
              </a:ext>
            </a:extLst>
          </p:cNvPr>
          <p:cNvSpPr>
            <a:spLocks noGrp="1"/>
          </p:cNvSpPr>
          <p:nvPr>
            <p:ph idx="1"/>
          </p:nvPr>
        </p:nvSpPr>
        <p:spPr>
          <a:xfrm>
            <a:off x="457200" y="1772816"/>
            <a:ext cx="8229600" cy="4810546"/>
          </a:xfrm>
        </p:spPr>
        <p:txBody>
          <a:bodyPr>
            <a:normAutofit fontScale="85000" lnSpcReduction="20000"/>
          </a:bodyPr>
          <a:lstStyle/>
          <a:p>
            <a:pPr marL="0" indent="0">
              <a:lnSpc>
                <a:spcPct val="120000"/>
              </a:lnSpc>
              <a:buNone/>
            </a:pPr>
            <a:r>
              <a:rPr lang="en-GB" dirty="0"/>
              <a:t>M. Woesler </a:t>
            </a:r>
            <a:r>
              <a:rPr lang="en-GB" dirty="0" err="1"/>
              <a:t>selbst</a:t>
            </a:r>
            <a:r>
              <a:rPr lang="en-GB" dirty="0"/>
              <a:t> hat </a:t>
            </a:r>
            <a:r>
              <a:rPr lang="en-GB" dirty="0" err="1"/>
              <a:t>eine</a:t>
            </a:r>
            <a:r>
              <a:rPr lang="en-GB" dirty="0"/>
              <a:t> </a:t>
            </a:r>
            <a:r>
              <a:rPr lang="en-GB" dirty="0" err="1"/>
              <a:t>neue</a:t>
            </a:r>
            <a:r>
              <a:rPr lang="en-GB" dirty="0"/>
              <a:t> </a:t>
            </a:r>
            <a:r>
              <a:rPr lang="en-GB" dirty="0" err="1"/>
              <a:t>Theorie</a:t>
            </a:r>
            <a:r>
              <a:rPr lang="en-GB" dirty="0"/>
              <a:t> (Appropriateness Theory) </a:t>
            </a:r>
            <a:r>
              <a:rPr lang="en-GB" dirty="0" err="1"/>
              <a:t>aufgestellt</a:t>
            </a:r>
            <a:r>
              <a:rPr lang="en-GB" dirty="0"/>
              <a:t>, in der </a:t>
            </a:r>
            <a:r>
              <a:rPr lang="en-GB" dirty="0" err="1"/>
              <a:t>bisherige</a:t>
            </a:r>
            <a:r>
              <a:rPr lang="en-GB" dirty="0"/>
              <a:t> </a:t>
            </a:r>
            <a:r>
              <a:rPr lang="en-GB" dirty="0" err="1"/>
              <a:t>Ansätze</a:t>
            </a:r>
            <a:r>
              <a:rPr lang="en-GB" dirty="0"/>
              <a:t> </a:t>
            </a:r>
            <a:r>
              <a:rPr lang="en-GB" dirty="0" err="1"/>
              <a:t>integriert</a:t>
            </a:r>
            <a:r>
              <a:rPr lang="en-GB" dirty="0"/>
              <a:t> </a:t>
            </a:r>
            <a:r>
              <a:rPr lang="en-GB" dirty="0" err="1"/>
              <a:t>werden</a:t>
            </a:r>
            <a:r>
              <a:rPr lang="en-GB" dirty="0"/>
              <a:t> und </a:t>
            </a:r>
            <a:r>
              <a:rPr lang="en-GB" dirty="0" err="1"/>
              <a:t>nach</a:t>
            </a:r>
            <a:r>
              <a:rPr lang="en-GB" dirty="0"/>
              <a:t> </a:t>
            </a:r>
            <a:r>
              <a:rPr lang="en-GB" dirty="0" err="1"/>
              <a:t>einer</a:t>
            </a:r>
            <a:r>
              <a:rPr lang="en-GB" dirty="0"/>
              <a:t> </a:t>
            </a:r>
            <a:r>
              <a:rPr lang="en-GB" dirty="0" err="1"/>
              <a:t>Beurteilung</a:t>
            </a:r>
            <a:r>
              <a:rPr lang="en-GB" dirty="0"/>
              <a:t> der </a:t>
            </a:r>
            <a:r>
              <a:rPr lang="en-GB" dirty="0" err="1"/>
              <a:t>Korrektheit</a:t>
            </a:r>
            <a:r>
              <a:rPr lang="en-GB" dirty="0"/>
              <a:t> </a:t>
            </a:r>
            <a:r>
              <a:rPr lang="en-GB" dirty="0" err="1"/>
              <a:t>einer</a:t>
            </a:r>
            <a:r>
              <a:rPr lang="en-GB" dirty="0"/>
              <a:t> </a:t>
            </a:r>
            <a:r>
              <a:rPr lang="en-GB" dirty="0" err="1"/>
              <a:t>Übersetzung</a:t>
            </a:r>
            <a:r>
              <a:rPr lang="en-GB" dirty="0"/>
              <a:t> </a:t>
            </a:r>
            <a:r>
              <a:rPr lang="en-GB" dirty="0" err="1"/>
              <a:t>nach</a:t>
            </a:r>
            <a:r>
              <a:rPr lang="en-GB" dirty="0"/>
              <a:t> </a:t>
            </a:r>
            <a:r>
              <a:rPr lang="en-GB" dirty="0" err="1"/>
              <a:t>passenden</a:t>
            </a:r>
            <a:r>
              <a:rPr lang="en-GB" dirty="0"/>
              <a:t>, auf den </a:t>
            </a:r>
            <a:r>
              <a:rPr lang="en-GB" dirty="0" err="1"/>
              <a:t>Einzelfall</a:t>
            </a:r>
            <a:r>
              <a:rPr lang="en-GB" dirty="0"/>
              <a:t> </a:t>
            </a:r>
            <a:r>
              <a:rPr lang="en-GB" dirty="0" err="1"/>
              <a:t>zutreffenden</a:t>
            </a:r>
            <a:r>
              <a:rPr lang="en-GB" dirty="0"/>
              <a:t> </a:t>
            </a:r>
            <a:r>
              <a:rPr lang="en-GB" dirty="0" err="1"/>
              <a:t>Kriterien</a:t>
            </a:r>
            <a:r>
              <a:rPr lang="en-GB" dirty="0"/>
              <a:t> </a:t>
            </a:r>
            <a:r>
              <a:rPr lang="en-GB" dirty="0" err="1"/>
              <a:t>geurteilt</a:t>
            </a:r>
            <a:r>
              <a:rPr lang="en-GB" dirty="0"/>
              <a:t> warden </a:t>
            </a:r>
            <a:r>
              <a:rPr lang="en-GB" dirty="0" err="1"/>
              <a:t>soll</a:t>
            </a:r>
            <a:r>
              <a:rPr lang="en-GB" dirty="0"/>
              <a:t>. </a:t>
            </a:r>
            <a:r>
              <a:rPr lang="en-GB" dirty="0" err="1"/>
              <a:t>Dabei</a:t>
            </a:r>
            <a:r>
              <a:rPr lang="en-GB" dirty="0"/>
              <a:t> </a:t>
            </a:r>
            <a:r>
              <a:rPr lang="en-GB" dirty="0" err="1"/>
              <a:t>werden</a:t>
            </a:r>
            <a:r>
              <a:rPr lang="en-GB" dirty="0"/>
              <a:t> </a:t>
            </a:r>
            <a:r>
              <a:rPr lang="en-GB" dirty="0" err="1"/>
              <a:t>auch</a:t>
            </a:r>
            <a:r>
              <a:rPr lang="en-GB" dirty="0"/>
              <a:t> </a:t>
            </a:r>
            <a:r>
              <a:rPr lang="en-GB" dirty="0" err="1"/>
              <a:t>ethische</a:t>
            </a:r>
            <a:r>
              <a:rPr lang="en-GB" dirty="0"/>
              <a:t> </a:t>
            </a:r>
            <a:r>
              <a:rPr lang="en-GB" dirty="0" err="1"/>
              <a:t>Aspekte</a:t>
            </a:r>
            <a:r>
              <a:rPr lang="en-GB" dirty="0"/>
              <a:t> (</a:t>
            </a:r>
            <a:r>
              <a:rPr lang="en-GB" dirty="0" err="1"/>
              <a:t>Verantwortungs-Bewusstsein</a:t>
            </a:r>
            <a:r>
              <a:rPr lang="en-GB" dirty="0"/>
              <a:t> des </a:t>
            </a:r>
            <a:r>
              <a:rPr lang="en-GB" dirty="0" err="1"/>
              <a:t>Übersetzers</a:t>
            </a:r>
            <a:r>
              <a:rPr lang="en-GB" dirty="0"/>
              <a:t>, </a:t>
            </a:r>
            <a:r>
              <a:rPr lang="en-GB" dirty="0" err="1"/>
              <a:t>Grenzen</a:t>
            </a:r>
            <a:r>
              <a:rPr lang="en-GB" dirty="0"/>
              <a:t>) </a:t>
            </a:r>
            <a:r>
              <a:rPr lang="en-GB" dirty="0" err="1"/>
              <a:t>berücksichtigt</a:t>
            </a:r>
            <a:r>
              <a:rPr lang="en-GB" dirty="0"/>
              <a:t>.</a:t>
            </a:r>
          </a:p>
          <a:p>
            <a:pPr marL="0" indent="0">
              <a:lnSpc>
                <a:spcPct val="120000"/>
              </a:lnSpc>
              <a:buNone/>
            </a:pPr>
            <a:endParaRPr lang="en-GB" sz="1800" i="1" dirty="0">
              <a:effectLst/>
              <a:latin typeface="Times" panose="02020603050405020304" pitchFamily="18" charset="0"/>
              <a:ea typeface="KaiTi" panose="02010609060101010101" pitchFamily="49" charset="-122"/>
            </a:endParaRPr>
          </a:p>
          <a:p>
            <a:pPr marL="0" indent="0">
              <a:lnSpc>
                <a:spcPct val="120000"/>
              </a:lnSpc>
              <a:buNone/>
            </a:pPr>
            <a:r>
              <a:rPr lang="en-GB" sz="1800" i="1" dirty="0">
                <a:effectLst/>
                <a:latin typeface="Times" panose="02020603050405020304" pitchFamily="18" charset="0"/>
                <a:ea typeface="KaiTi" panose="02010609060101010101" pitchFamily="49" charset="-122"/>
              </a:rPr>
              <a:t>Diverse Voices in Chinese Translation and Interpreting. Theory and Practice</a:t>
            </a:r>
            <a:r>
              <a:rPr lang="en-GB" sz="1800" dirty="0">
                <a:effectLst/>
                <a:latin typeface="Times" panose="02020603050405020304" pitchFamily="18" charset="0"/>
                <a:ea typeface="KaiTi" panose="02010609060101010101" pitchFamily="49" charset="-122"/>
              </a:rPr>
              <a:t>. Singapore: Springer</a:t>
            </a:r>
            <a:r>
              <a:rPr lang="en-GB" sz="1800" dirty="0">
                <a:solidFill>
                  <a:srgbClr val="000000"/>
                </a:solidFill>
                <a:effectLst/>
                <a:latin typeface="Times" panose="02020603050405020304" pitchFamily="18" charset="0"/>
                <a:ea typeface="KaiTi" panose="02010609060101010101" pitchFamily="49" charset="-122"/>
                <a:cs typeface="Calibri" panose="020F0502020204030204" pitchFamily="34" charset="0"/>
              </a:rPr>
              <a:t> 2021 (English) with my two papers: </a:t>
            </a:r>
            <a:r>
              <a:rPr lang="en-GB" sz="1800" dirty="0">
                <a:effectLst/>
                <a:latin typeface="Times" panose="02020603050405020304" pitchFamily="18" charset="0"/>
                <a:ea typeface="KaiTi" panose="02010609060101010101" pitchFamily="49" charset="-122"/>
              </a:rPr>
              <a:t>„Preface“ [Appropriateness as the Least Common Denominator of Translation and Interpreting], xi-xiv; „</a:t>
            </a:r>
            <a:r>
              <a:rPr lang="en-GB" sz="1800" i="1" dirty="0">
                <a:effectLst/>
                <a:latin typeface="Times" panose="02020603050405020304" pitchFamily="18" charset="0"/>
                <a:ea typeface="KaiTi" panose="02010609060101010101" pitchFamily="49" charset="-122"/>
              </a:rPr>
              <a:t>Modern Interpreting with Digital and Technical Aids: Challenges for Interpreting in the Twenty-First Century</a:t>
            </a:r>
            <a:r>
              <a:rPr lang="en-GB" sz="1800" dirty="0">
                <a:effectLst/>
                <a:latin typeface="Times" panose="02020603050405020304" pitchFamily="18" charset="0"/>
                <a:ea typeface="KaiTi" panose="02010609060101010101" pitchFamily="49" charset="-122"/>
              </a:rPr>
              <a:t>”, 191-218</a:t>
            </a:r>
            <a:endParaRPr lang="de-DE" dirty="0"/>
          </a:p>
          <a:p>
            <a:pPr>
              <a:lnSpc>
                <a:spcPct val="120000"/>
              </a:lnSpc>
            </a:pPr>
            <a:endParaRPr lang="de-DE" dirty="0"/>
          </a:p>
        </p:txBody>
      </p:sp>
    </p:spTree>
    <p:extLst>
      <p:ext uri="{BB962C8B-B14F-4D97-AF65-F5344CB8AC3E}">
        <p14:creationId xmlns:p14="http://schemas.microsoft.com/office/powerpoint/2010/main" val="104354976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标题 1"/>
          <p:cNvSpPr>
            <a:spLocks noGrp="1"/>
          </p:cNvSpPr>
          <p:nvPr>
            <p:ph type="title"/>
          </p:nvPr>
        </p:nvSpPr>
        <p:spPr/>
        <p:txBody>
          <a:bodyPr>
            <a:normAutofit fontScale="90000"/>
          </a:bodyPr>
          <a:lstStyle/>
          <a:p>
            <a:pPr algn="ctr"/>
            <a:r>
              <a:rPr lang="de-DE" altLang="zh-CN" b="1" dirty="0">
                <a:solidFill>
                  <a:schemeClr val="tx1"/>
                </a:solidFill>
                <a:latin typeface="Arial" panose="020B0604020202020204" pitchFamily="34" charset="0"/>
                <a:cs typeface="Arial" panose="020B0604020202020204" pitchFamily="34" charset="0"/>
              </a:rPr>
              <a:t>Stets für Sie da!</a:t>
            </a:r>
            <a:br>
              <a:rPr altLang="zh-CN" b="1" dirty="0">
                <a:solidFill>
                  <a:schemeClr val="tx1"/>
                </a:solidFill>
                <a:latin typeface="Arial" panose="020B0604020202020204" pitchFamily="34" charset="0"/>
                <a:cs typeface="Arial" panose="020B0604020202020204" pitchFamily="34" charset="0"/>
              </a:rPr>
            </a:br>
            <a:r>
              <a:rPr lang="zh-CN" altLang="en-US" sz="2800" b="1" dirty="0">
                <a:solidFill>
                  <a:schemeClr val="tx1"/>
                </a:solidFill>
                <a:latin typeface="Arial" panose="020B0604020202020204" pitchFamily="34" charset="0"/>
                <a:cs typeface="Arial" panose="020B0604020202020204" pitchFamily="34" charset="0"/>
              </a:rPr>
              <a:t>随时</a:t>
            </a:r>
            <a:r>
              <a:rPr lang="zh-CN" altLang="de-DE" sz="2800" b="1" dirty="0">
                <a:solidFill>
                  <a:schemeClr val="tx1"/>
                </a:solidFill>
                <a:latin typeface="Arial" panose="020B0604020202020204" pitchFamily="34" charset="0"/>
                <a:cs typeface="Arial" panose="020B0604020202020204" pitchFamily="34" charset="0"/>
              </a:rPr>
              <a:t>为你们服务</a:t>
            </a:r>
            <a:endParaRPr kumimoji="1" lang="zh-CN" altLang="en-US" b="1" dirty="0">
              <a:solidFill>
                <a:schemeClr val="tx1"/>
              </a:solidFill>
              <a:cs typeface="Arial" panose="020B0604020202020204" pitchFamily="34" charset="0"/>
            </a:endParaRPr>
          </a:p>
        </p:txBody>
      </p:sp>
      <p:sp>
        <p:nvSpPr>
          <p:cNvPr id="107523" name="内容占位符 2"/>
          <p:cNvSpPr>
            <a:spLocks noGrp="1"/>
          </p:cNvSpPr>
          <p:nvPr>
            <p:ph idx="1"/>
          </p:nvPr>
        </p:nvSpPr>
        <p:spPr>
          <a:xfrm>
            <a:off x="866775" y="2603500"/>
            <a:ext cx="7053263" cy="3722688"/>
          </a:xfrm>
        </p:spPr>
        <p:txBody>
          <a:bodyPr>
            <a:normAutofit/>
          </a:bodyPr>
          <a:lstStyle/>
          <a:p>
            <a:pPr algn="ctr">
              <a:buFont typeface="Garamond" panose="02020404030301010803" pitchFamily="18" charset="0"/>
              <a:buNone/>
            </a:pPr>
            <a:r>
              <a:rPr lang="en-US" altLang="zh-CN" sz="2400" dirty="0">
                <a:latin typeface="Arial" panose="020B0604020202020204" pitchFamily="34" charset="0"/>
                <a:ea typeface="楷体" panose="02010609060101010101" pitchFamily="49" charset="-122"/>
                <a:cs typeface="Arial" panose="020B0604020202020204" pitchFamily="34" charset="0"/>
              </a:rPr>
              <a:t>Distinguished Professor Dr. Martin </a:t>
            </a:r>
            <a:r>
              <a:rPr lang="en-US" altLang="zh-CN" sz="2400" dirty="0" err="1">
                <a:latin typeface="Arial" panose="020B0604020202020204" pitchFamily="34" charset="0"/>
                <a:ea typeface="楷体" panose="02010609060101010101" pitchFamily="49" charset="-122"/>
                <a:cs typeface="Arial" panose="020B0604020202020204" pitchFamily="34" charset="0"/>
              </a:rPr>
              <a:t>Woesler</a:t>
            </a:r>
            <a:r>
              <a:rPr lang="zh-CN" altLang="de-DE" sz="2400" dirty="0">
                <a:latin typeface="Arial" panose="020B0604020202020204" pitchFamily="34" charset="0"/>
                <a:ea typeface="楷体" panose="02010609060101010101" pitchFamily="49" charset="-122"/>
                <a:cs typeface="Arial" panose="020B0604020202020204" pitchFamily="34" charset="0"/>
              </a:rPr>
              <a:t> </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zh-CN" altLang="de-DE" sz="2400" dirty="0">
                <a:latin typeface="Arial" panose="020B0604020202020204" pitchFamily="34" charset="0"/>
                <a:ea typeface="楷体" panose="02010609060101010101" pitchFamily="49" charset="-122"/>
                <a:cs typeface="Arial" panose="020B0604020202020204" pitchFamily="34" charset="0"/>
              </a:rPr>
              <a:t>吴漠汀 湖南师范大学特聘教授、</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zh-CN" altLang="de-DE" sz="2400" dirty="0">
                <a:latin typeface="Arial" panose="020B0604020202020204" pitchFamily="34" charset="0"/>
                <a:ea typeface="楷体" panose="02010609060101010101" pitchFamily="49" charset="-122"/>
                <a:cs typeface="Arial" panose="020B0604020202020204" pitchFamily="34" charset="0"/>
              </a:rPr>
              <a:t>德国威藤</a:t>
            </a:r>
            <a:r>
              <a:rPr lang="de-DE" altLang="zh-CN" sz="2400" dirty="0">
                <a:latin typeface="Arial" panose="020B0604020202020204" pitchFamily="34" charset="0"/>
                <a:ea typeface="楷体" panose="02010609060101010101" pitchFamily="49" charset="-122"/>
                <a:cs typeface="Arial" panose="020B0604020202020204" pitchFamily="34" charset="0"/>
              </a:rPr>
              <a:t>-</a:t>
            </a:r>
            <a:r>
              <a:rPr lang="zh-CN" altLang="de-DE" sz="2400" dirty="0">
                <a:latin typeface="Arial" panose="020B0604020202020204" pitchFamily="34" charset="0"/>
                <a:ea typeface="楷体" panose="02010609060101010101" pitchFamily="49" charset="-122"/>
                <a:cs typeface="Arial" panose="020B0604020202020204" pitchFamily="34" charset="0"/>
              </a:rPr>
              <a:t>海德</a:t>
            </a:r>
            <a:r>
              <a:rPr lang="zh-CN" altLang="en-US" sz="2400" dirty="0">
                <a:latin typeface="Arial" panose="020B0604020202020204" pitchFamily="34" charset="0"/>
                <a:ea typeface="楷体" panose="02010609060101010101" pitchFamily="49" charset="-122"/>
                <a:cs typeface="Arial" panose="020B0604020202020204" pitchFamily="34" charset="0"/>
              </a:rPr>
              <a:t>克</a:t>
            </a:r>
            <a:r>
              <a:rPr lang="zh-CN" altLang="de-DE" sz="2400" dirty="0">
                <a:latin typeface="Arial" panose="020B0604020202020204" pitchFamily="34" charset="0"/>
                <a:ea typeface="楷体" panose="02010609060101010101" pitchFamily="49" charset="-122"/>
                <a:cs typeface="Arial" panose="020B0604020202020204" pitchFamily="34" charset="0"/>
              </a:rPr>
              <a:t>大学研究员</a:t>
            </a:r>
            <a:endParaRPr lang="de-DE" altLang="zh-CN" sz="2400" dirty="0">
              <a:latin typeface="Arial" panose="020B0604020202020204" pitchFamily="34" charset="0"/>
              <a:ea typeface="楷体" panose="02010609060101010101" pitchFamily="49" charset="-122"/>
              <a:cs typeface="Arial" panose="020B0604020202020204" pitchFamily="34" charset="0"/>
            </a:endParaRPr>
          </a:p>
          <a:p>
            <a:pPr marL="0" indent="0" algn="ctr">
              <a:buNone/>
            </a:pPr>
            <a:r>
              <a:rPr lang="en-US" altLang="de-DE" sz="2400" dirty="0" err="1">
                <a:latin typeface="Arial" panose="020B0604020202020204" pitchFamily="34" charset="0"/>
                <a:ea typeface="楷体" panose="02010609060101010101" pitchFamily="49" charset="-122"/>
                <a:cs typeface="Arial" panose="020B0604020202020204" pitchFamily="34" charset="0"/>
              </a:rPr>
              <a:t>Büro</a:t>
            </a:r>
            <a:r>
              <a:rPr lang="en-US" altLang="de-DE" sz="2400" dirty="0">
                <a:latin typeface="Arial" panose="020B0604020202020204" pitchFamily="34" charset="0"/>
                <a:ea typeface="楷体" panose="02010609060101010101" pitchFamily="49" charset="-122"/>
                <a:cs typeface="Arial" panose="020B0604020202020204" pitchFamily="34" charset="0"/>
              </a:rPr>
              <a:t> / </a:t>
            </a:r>
            <a:r>
              <a:rPr lang="zh-CN" altLang="de-DE" sz="2400" dirty="0">
                <a:latin typeface="Arial" panose="020B0604020202020204" pitchFamily="34" charset="0"/>
                <a:ea typeface="楷体" panose="02010609060101010101" pitchFamily="49" charset="-122"/>
                <a:cs typeface="Arial" panose="020B0604020202020204" pitchFamily="34" charset="0"/>
              </a:rPr>
              <a:t>办公室</a:t>
            </a:r>
            <a:r>
              <a:rPr lang="de-DE" altLang="zh-CN" sz="2400" dirty="0">
                <a:latin typeface="Arial" panose="020B0604020202020204" pitchFamily="34" charset="0"/>
                <a:ea typeface="楷体" panose="02010609060101010101" pitchFamily="49" charset="-122"/>
                <a:cs typeface="Arial" panose="020B0604020202020204" pitchFamily="34" charset="0"/>
              </a:rPr>
              <a:t>: </a:t>
            </a:r>
            <a:r>
              <a:rPr lang="zh-CN" altLang="de-DE" sz="2400" dirty="0">
                <a:latin typeface="Arial" panose="020B0604020202020204" pitchFamily="34" charset="0"/>
                <a:ea typeface="楷体" panose="02010609060101010101" pitchFamily="49" charset="-122"/>
                <a:cs typeface="Arial" panose="020B0604020202020204" pitchFamily="34" charset="0"/>
              </a:rPr>
              <a:t>外国语学院</a:t>
            </a:r>
            <a:r>
              <a:rPr lang="de-DE" altLang="zh-CN" sz="2400" dirty="0">
                <a:latin typeface="Arial" panose="020B0604020202020204" pitchFamily="34" charset="0"/>
                <a:ea typeface="楷体" panose="02010609060101010101" pitchFamily="49" charset="-122"/>
                <a:cs typeface="Arial" panose="020B0604020202020204" pitchFamily="34" charset="0"/>
              </a:rPr>
              <a:t>415</a:t>
            </a:r>
          </a:p>
          <a:p>
            <a:pPr algn="ctr">
              <a:buFont typeface="Garamond" panose="02020404030301010803" pitchFamily="18" charset="0"/>
              <a:buNone/>
            </a:pPr>
            <a:r>
              <a:rPr lang="en-US" altLang="zh-CN" sz="2400" dirty="0">
                <a:latin typeface="Arial" panose="020B0604020202020204" pitchFamily="34" charset="0"/>
                <a:ea typeface="楷体" panose="02010609060101010101" pitchFamily="49" charset="-122"/>
                <a:cs typeface="Arial" panose="020B0604020202020204" pitchFamily="34" charset="0"/>
              </a:rPr>
              <a:t>Tel. / </a:t>
            </a:r>
            <a:r>
              <a:rPr lang="zh-CN" altLang="de-DE" sz="2400" dirty="0">
                <a:latin typeface="Arial" panose="020B0604020202020204" pitchFamily="34" charset="0"/>
                <a:ea typeface="楷体" panose="02010609060101010101" pitchFamily="49" charset="-122"/>
                <a:cs typeface="Arial" panose="020B0604020202020204" pitchFamily="34" charset="0"/>
              </a:rPr>
              <a:t>电话</a:t>
            </a:r>
            <a:r>
              <a:rPr lang="en-US" altLang="zh-CN" sz="2400" dirty="0">
                <a:latin typeface="Arial" panose="020B0604020202020204" pitchFamily="34" charset="0"/>
                <a:ea typeface="楷体" panose="02010609060101010101" pitchFamily="49" charset="-122"/>
                <a:cs typeface="Arial" panose="020B0604020202020204" pitchFamily="34" charset="0"/>
              </a:rPr>
              <a:t>: (150) </a:t>
            </a:r>
            <a:r>
              <a:rPr lang="de-DE" altLang="zh-CN" sz="2400" dirty="0">
                <a:latin typeface="Arial" panose="020B0604020202020204" pitchFamily="34" charset="0"/>
                <a:ea typeface="楷体" panose="02010609060101010101" pitchFamily="49" charset="-122"/>
                <a:cs typeface="Arial" panose="020B0604020202020204" pitchFamily="34" charset="0"/>
              </a:rPr>
              <a:t>1138 8818</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en-US" altLang="zh-CN" sz="2400" dirty="0">
                <a:latin typeface="Arial" panose="020B0604020202020204" pitchFamily="34" charset="0"/>
                <a:ea typeface="楷体" panose="02010609060101010101" pitchFamily="49" charset="-122"/>
                <a:cs typeface="Arial" panose="020B0604020202020204" pitchFamily="34" charset="0"/>
              </a:rPr>
              <a:t>Email / </a:t>
            </a:r>
            <a:r>
              <a:rPr lang="zh-CN" altLang="de-DE" sz="2400" dirty="0">
                <a:latin typeface="Arial" panose="020B0604020202020204" pitchFamily="34" charset="0"/>
                <a:ea typeface="楷体" panose="02010609060101010101" pitchFamily="49" charset="-122"/>
                <a:cs typeface="Arial" panose="020B0604020202020204" pitchFamily="34" charset="0"/>
              </a:rPr>
              <a:t>电子邮件</a:t>
            </a:r>
            <a:r>
              <a:rPr lang="en-US" altLang="zh-CN" sz="2400" dirty="0">
                <a:latin typeface="Arial" panose="020B0604020202020204" pitchFamily="34" charset="0"/>
                <a:ea typeface="楷体" panose="02010609060101010101" pitchFamily="49" charset="-122"/>
                <a:cs typeface="Arial" panose="020B0604020202020204" pitchFamily="34" charset="0"/>
              </a:rPr>
              <a:t>: </a:t>
            </a:r>
            <a:r>
              <a:rPr lang="en-US" altLang="zh-CN" sz="2400" dirty="0">
                <a:latin typeface="Arial" panose="020B0604020202020204" pitchFamily="34" charset="0"/>
                <a:ea typeface="楷体" panose="02010609060101010101" pitchFamily="49" charset="-122"/>
                <a:cs typeface="Arial" panose="020B0604020202020204" pitchFamily="34" charset="0"/>
                <a:hlinkClick r:id="rId2"/>
              </a:rPr>
              <a:t>martin@woesler.de</a:t>
            </a:r>
            <a:endParaRPr lang="en-US" altLang="zh-CN" sz="2400" dirty="0">
              <a:latin typeface="Arial" panose="020B0604020202020204" pitchFamily="34" charset="0"/>
              <a:ea typeface="楷体" panose="02010609060101010101" pitchFamily="49" charset="-122"/>
              <a:cs typeface="Arial" panose="020B0604020202020204" pitchFamily="34" charset="0"/>
            </a:endParaRPr>
          </a:p>
          <a:p>
            <a:pPr algn="ctr">
              <a:buFont typeface="Garamond" panose="02020404030301010803" pitchFamily="18" charset="0"/>
              <a:buNone/>
            </a:pPr>
            <a:r>
              <a:rPr lang="en-US" altLang="zh-CN" sz="2400" dirty="0">
                <a:latin typeface="Arial" panose="020B0604020202020204" pitchFamily="34" charset="0"/>
                <a:ea typeface="楷体" panose="02010609060101010101" pitchFamily="49" charset="-122"/>
                <a:cs typeface="Arial" panose="020B0604020202020204" pitchFamily="34" charset="0"/>
              </a:rPr>
              <a:t>WeChat </a:t>
            </a:r>
            <a:r>
              <a:rPr lang="en-US" altLang="zh-CN" sz="2400" dirty="0" err="1">
                <a:latin typeface="Arial" panose="020B0604020202020204" pitchFamily="34" charset="0"/>
                <a:ea typeface="楷体" panose="02010609060101010101" pitchFamily="49" charset="-122"/>
                <a:cs typeface="Arial" panose="020B0604020202020204" pitchFamily="34" charset="0"/>
              </a:rPr>
              <a:t>good_</a:t>
            </a:r>
            <a:r>
              <a:rPr lang="en-US" altLang="zh-CN" sz="2400" err="1">
                <a:latin typeface="Arial" panose="020B0604020202020204" pitchFamily="34" charset="0"/>
                <a:ea typeface="楷体" panose="02010609060101010101" pitchFamily="49" charset="-122"/>
                <a:cs typeface="Arial" panose="020B0604020202020204" pitchFamily="34" charset="0"/>
              </a:rPr>
              <a:t>old</a:t>
            </a:r>
            <a:r>
              <a:rPr lang="en-US" altLang="zh-CN" sz="2400">
                <a:latin typeface="Arial" panose="020B0604020202020204" pitchFamily="34" charset="0"/>
                <a:ea typeface="楷体" panose="02010609060101010101" pitchFamily="49" charset="-122"/>
                <a:cs typeface="Arial" panose="020B0604020202020204" pitchFamily="34" charset="0"/>
              </a:rPr>
              <a:t>_cathay</a:t>
            </a:r>
            <a:endParaRPr lang="en-US" altLang="zh-CN" sz="2400" dirty="0">
              <a:latin typeface="Arial" panose="020B0604020202020204" pitchFamily="34" charset="0"/>
              <a:ea typeface="楷体" panose="02010609060101010101" pitchFamily="49" charset="-122"/>
              <a:cs typeface="Arial" panose="020B0604020202020204" pitchFamily="34"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83568" y="2435404"/>
            <a:ext cx="7704856" cy="2015936"/>
          </a:xfrm>
          <a:prstGeom prst="rect">
            <a:avLst/>
          </a:prstGeom>
          <a:noFill/>
        </p:spPr>
        <p:txBody>
          <a:bodyPr wrap="square" rtlCol="0">
            <a:spAutoFit/>
          </a:bodyPr>
          <a:lstStyle/>
          <a:p>
            <a:pPr algn="ctr"/>
            <a:r>
              <a:rPr lang="de-DE" altLang="zh-CN" sz="12500" dirty="0">
                <a:latin typeface="Calibri" panose="020F0502020204030204" pitchFamily="34" charset="0"/>
                <a:ea typeface="华文新魏" panose="02010800040101010101" pitchFamily="2" charset="-122"/>
              </a:rPr>
              <a:t>Danke</a:t>
            </a:r>
            <a:endParaRPr lang="de-DE" sz="12500" dirty="0">
              <a:latin typeface="Calibri" panose="020F0502020204030204" pitchFamily="34" charset="0"/>
              <a:ea typeface="华文新魏" panose="02010800040101010101" pitchFamily="2" charset="-122"/>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a:normAutofit fontScale="90000"/>
          </a:bodyPr>
          <a:lstStyle/>
          <a:p>
            <a:pPr eaLnBrk="1" hangingPunct="1"/>
            <a:r>
              <a:rPr kumimoji="1" lang="de-DE" altLang="zh-CN" dirty="0"/>
              <a:t>Wie Sie wiss. Material finden</a:t>
            </a:r>
            <a:br>
              <a:rPr kumimoji="1" lang="de-DE" altLang="zh-CN" dirty="0"/>
            </a:br>
            <a:r>
              <a:rPr kumimoji="1" lang="zh-CN" altLang="de-DE" dirty="0"/>
              <a:t>怎麽能找到參考資料</a:t>
            </a:r>
            <a:endParaRPr kumimoji="1" lang="zh-CN" dirty="0"/>
          </a:p>
        </p:txBody>
      </p:sp>
      <p:sp>
        <p:nvSpPr>
          <p:cNvPr id="12291" name="内容占位符 2"/>
          <p:cNvSpPr>
            <a:spLocks noGrp="1"/>
          </p:cNvSpPr>
          <p:nvPr>
            <p:ph idx="1"/>
          </p:nvPr>
        </p:nvSpPr>
        <p:spPr>
          <a:xfrm>
            <a:off x="800100" y="1988841"/>
            <a:ext cx="7543800" cy="4459586"/>
          </a:xfrm>
        </p:spPr>
        <p:txBody>
          <a:bodyPr>
            <a:normAutofit lnSpcReduction="10000"/>
          </a:bodyPr>
          <a:lstStyle/>
          <a:p>
            <a:r>
              <a:rPr kumimoji="1" lang="zh-CN" altLang="de-DE" dirty="0">
                <a:cs typeface="Arial" panose="020B0604020202020204" pitchFamily="34" charset="0"/>
              </a:rPr>
              <a:t>百科百度（起點，要看文章用的參考資料）</a:t>
            </a:r>
            <a:endParaRPr kumimoji="1" lang="de-DE" altLang="zh-CN" dirty="0">
              <a:cs typeface="Arial" panose="020B0604020202020204" pitchFamily="34" charset="0"/>
            </a:endParaRPr>
          </a:p>
          <a:p>
            <a:r>
              <a:rPr lang="de-DE" dirty="0"/>
              <a:t>https://www.gugexueshu.com</a:t>
            </a:r>
            <a:r>
              <a:rPr lang="de-DE"/>
              <a:t>/ </a:t>
            </a:r>
            <a:br>
              <a:rPr lang="de-DE"/>
            </a:br>
            <a:r>
              <a:rPr lang="en-US"/>
              <a:t>(</a:t>
            </a:r>
            <a:r>
              <a:rPr lang="de-DE" altLang="zh-CN" dirty="0"/>
              <a:t>MLA</a:t>
            </a:r>
            <a:r>
              <a:rPr lang="zh-CN" altLang="de-DE" dirty="0"/>
              <a:t>標準</a:t>
            </a:r>
            <a:r>
              <a:rPr lang="en-US" dirty="0"/>
              <a:t>)</a:t>
            </a:r>
          </a:p>
          <a:p>
            <a:r>
              <a:rPr lang="de-DE" altLang="zh-CN" dirty="0"/>
              <a:t>CNKI</a:t>
            </a:r>
          </a:p>
          <a:p>
            <a:r>
              <a:rPr lang="zh-CN" altLang="de-DE" dirty="0"/>
              <a:t>圖書館</a:t>
            </a:r>
            <a:endParaRPr lang="de-DE" altLang="zh-CN" dirty="0"/>
          </a:p>
          <a:p>
            <a:r>
              <a:rPr lang="de-DE" altLang="zh-CN" dirty="0"/>
              <a:t>tupian.baidu.com</a:t>
            </a:r>
            <a:r>
              <a:rPr lang="zh-CN" altLang="de-DE" dirty="0"/>
              <a:t>、</a:t>
            </a:r>
            <a:r>
              <a:rPr lang="de-DE" altLang="zh-CN" dirty="0" err="1"/>
              <a:t>ppt</a:t>
            </a:r>
            <a:r>
              <a:rPr lang="de-DE" altLang="zh-CN" dirty="0"/>
              <a:t> on </a:t>
            </a:r>
            <a:r>
              <a:rPr lang="de-DE" altLang="zh-CN" dirty="0" err="1"/>
              <a:t>baidu</a:t>
            </a:r>
            <a:endParaRPr lang="de-DE" altLang="zh-CN" dirty="0"/>
          </a:p>
          <a:p>
            <a:r>
              <a:rPr lang="de-DE" dirty="0" err="1"/>
              <a:t>Ishare</a:t>
            </a:r>
            <a:r>
              <a:rPr lang="de-DE" dirty="0"/>
              <a:t>? </a:t>
            </a:r>
            <a:r>
              <a:rPr lang="de-DE" dirty="0" err="1"/>
              <a:t>Douban</a:t>
            </a:r>
            <a:r>
              <a:rPr lang="de-DE" dirty="0"/>
              <a:t>? books.google.de?</a:t>
            </a:r>
          </a:p>
          <a:p>
            <a:endParaRPr kumimoji="1" lang="zh-CN" altLang="en-US" dirty="0">
              <a:cs typeface="Arial" panose="020B0604020202020204" pitchFamily="34" charset="0"/>
            </a:endParaRPr>
          </a:p>
        </p:txBody>
      </p:sp>
    </p:spTree>
    <p:extLst>
      <p:ext uri="{BB962C8B-B14F-4D97-AF65-F5344CB8AC3E}">
        <p14:creationId xmlns:p14="http://schemas.microsoft.com/office/powerpoint/2010/main" val="1288725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C9A351-1DE2-4A88-A664-DFA0FB1C21ED}"/>
              </a:ext>
            </a:extLst>
          </p:cNvPr>
          <p:cNvSpPr>
            <a:spLocks noGrp="1"/>
          </p:cNvSpPr>
          <p:nvPr>
            <p:ph type="title"/>
          </p:nvPr>
        </p:nvSpPr>
        <p:spPr/>
        <p:txBody>
          <a:bodyPr>
            <a:normAutofit fontScale="90000"/>
          </a:bodyPr>
          <a:lstStyle/>
          <a:p>
            <a:r>
              <a:rPr lang="de-DE" dirty="0"/>
              <a:t>Warum braucht man </a:t>
            </a:r>
            <a:br>
              <a:rPr lang="de-DE" dirty="0"/>
            </a:br>
            <a:r>
              <a:rPr lang="de-DE" dirty="0"/>
              <a:t>Übersetzungs-Theorien?</a:t>
            </a:r>
          </a:p>
        </p:txBody>
      </p:sp>
      <p:sp>
        <p:nvSpPr>
          <p:cNvPr id="3" name="Inhaltsplatzhalter 2">
            <a:extLst>
              <a:ext uri="{FF2B5EF4-FFF2-40B4-BE49-F238E27FC236}">
                <a16:creationId xmlns:a16="http://schemas.microsoft.com/office/drawing/2014/main" id="{7C061342-F07A-4E76-B66E-EE47FC7CEDC7}"/>
              </a:ext>
            </a:extLst>
          </p:cNvPr>
          <p:cNvSpPr>
            <a:spLocks noGrp="1"/>
          </p:cNvSpPr>
          <p:nvPr>
            <p:ph idx="1"/>
          </p:nvPr>
        </p:nvSpPr>
        <p:spPr>
          <a:xfrm>
            <a:off x="714400" y="1988840"/>
            <a:ext cx="7715200" cy="4453955"/>
          </a:xfrm>
        </p:spPr>
        <p:txBody>
          <a:bodyPr>
            <a:normAutofit fontScale="70000" lnSpcReduction="20000"/>
          </a:bodyPr>
          <a:lstStyle/>
          <a:p>
            <a:pPr marL="0" indent="0">
              <a:buNone/>
            </a:pPr>
            <a:r>
              <a:rPr lang="de-DE" sz="4800" dirty="0"/>
              <a:t>Interpretieren Sie das Gedicht:</a:t>
            </a:r>
          </a:p>
          <a:p>
            <a:pPr marL="0" indent="0">
              <a:buNone/>
            </a:pPr>
            <a:r>
              <a:rPr lang="de-DE" sz="4800" dirty="0"/>
              <a:t>Den Kopf schüttelte sie</a:t>
            </a:r>
          </a:p>
          <a:p>
            <a:pPr marL="0" indent="0">
              <a:buNone/>
            </a:pPr>
            <a:r>
              <a:rPr lang="de-DE" sz="4800" dirty="0"/>
              <a:t>Die Tränen wischte sie weg</a:t>
            </a:r>
          </a:p>
          <a:p>
            <a:pPr marL="0" indent="0">
              <a:buNone/>
            </a:pPr>
            <a:r>
              <a:rPr lang="de-DE" sz="4800" dirty="0"/>
              <a:t>Mit dem Ärmel ihrer weißen Kleidung</a:t>
            </a:r>
          </a:p>
          <a:p>
            <a:pPr marL="0" indent="0">
              <a:buNone/>
            </a:pPr>
            <a:r>
              <a:rPr lang="de-DE" altLang="zh-CN" sz="4800" dirty="0"/>
              <a:t>1. Versuch:</a:t>
            </a:r>
          </a:p>
          <a:p>
            <a:pPr marL="0" indent="0">
              <a:buNone/>
            </a:pPr>
            <a:r>
              <a:rPr lang="zh-CN" altLang="de-DE" sz="4800" dirty="0"/>
              <a:t>她摇了摇头</a:t>
            </a:r>
            <a:endParaRPr lang="de-DE" altLang="zh-CN" sz="4800" dirty="0"/>
          </a:p>
          <a:p>
            <a:pPr marL="0" indent="0">
              <a:buNone/>
            </a:pPr>
            <a:r>
              <a:rPr lang="zh-CN" altLang="de-DE" sz="4800" dirty="0"/>
              <a:t>她拭去泪水</a:t>
            </a:r>
            <a:endParaRPr lang="de-DE" altLang="zh-CN" sz="4800" dirty="0"/>
          </a:p>
          <a:p>
            <a:pPr marL="0" indent="0">
              <a:buNone/>
            </a:pPr>
            <a:r>
              <a:rPr lang="zh-CN" altLang="de-DE" sz="4800" dirty="0"/>
              <a:t>用她的白衣袖</a:t>
            </a:r>
            <a:endParaRPr lang="de-DE" sz="4800" dirty="0"/>
          </a:p>
        </p:txBody>
      </p:sp>
    </p:spTree>
    <p:extLst>
      <p:ext uri="{BB962C8B-B14F-4D97-AF65-F5344CB8AC3E}">
        <p14:creationId xmlns:p14="http://schemas.microsoft.com/office/powerpoint/2010/main" val="4225870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70D1F-EE20-1DA0-11DA-92E3BB00E26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1E9A4DE-B960-4ED7-5873-C9E86AB739A4}"/>
              </a:ext>
            </a:extLst>
          </p:cNvPr>
          <p:cNvSpPr>
            <a:spLocks noGrp="1"/>
          </p:cNvSpPr>
          <p:nvPr>
            <p:ph type="title"/>
          </p:nvPr>
        </p:nvSpPr>
        <p:spPr/>
        <p:txBody>
          <a:bodyPr>
            <a:normAutofit fontScale="90000"/>
          </a:bodyPr>
          <a:lstStyle/>
          <a:p>
            <a:r>
              <a:rPr lang="de-DE" dirty="0"/>
              <a:t>Warum braucht man </a:t>
            </a:r>
            <a:br>
              <a:rPr lang="de-DE" dirty="0"/>
            </a:br>
            <a:r>
              <a:rPr lang="de-DE" dirty="0"/>
              <a:t>Übersetzungs-Theorien?</a:t>
            </a:r>
          </a:p>
        </p:txBody>
      </p:sp>
      <p:sp>
        <p:nvSpPr>
          <p:cNvPr id="3" name="Inhaltsplatzhalter 2">
            <a:extLst>
              <a:ext uri="{FF2B5EF4-FFF2-40B4-BE49-F238E27FC236}">
                <a16:creationId xmlns:a16="http://schemas.microsoft.com/office/drawing/2014/main" id="{8825A68F-0354-81A9-F480-224B5A75FC7F}"/>
              </a:ext>
            </a:extLst>
          </p:cNvPr>
          <p:cNvSpPr>
            <a:spLocks noGrp="1"/>
          </p:cNvSpPr>
          <p:nvPr>
            <p:ph idx="1"/>
          </p:nvPr>
        </p:nvSpPr>
        <p:spPr>
          <a:xfrm>
            <a:off x="714400" y="1772816"/>
            <a:ext cx="7715200" cy="4669979"/>
          </a:xfrm>
        </p:spPr>
        <p:txBody>
          <a:bodyPr>
            <a:normAutofit fontScale="85000" lnSpcReduction="10000"/>
          </a:bodyPr>
          <a:lstStyle/>
          <a:p>
            <a:pPr marL="0" indent="0">
              <a:buNone/>
            </a:pPr>
            <a:r>
              <a:rPr lang="de-DE" sz="2000" dirty="0"/>
              <a:t>Zunächst einmal müssen Sie den Kontext kennen. Es könnte in Indien spielen und das Kopfschütteln könnte Bejahung bedeuten. Da sie weiße Kleidung trägt könnte sie der westlichen Hochzeitsmode folgend gerade heiraten und mit dem Kopfschütteln ihr „Ja“ begleiten. </a:t>
            </a:r>
          </a:p>
          <a:p>
            <a:pPr marL="0" indent="0">
              <a:buNone/>
            </a:pPr>
            <a:r>
              <a:rPr lang="de-DE" sz="2000" dirty="0"/>
              <a:t>Die Übersetzung (ins Chinesische oder Deutsche) könnte also lauten: </a:t>
            </a:r>
          </a:p>
          <a:p>
            <a:pPr marL="0" indent="0">
              <a:buNone/>
            </a:pPr>
            <a:endParaRPr lang="de-DE" sz="2000" dirty="0"/>
          </a:p>
          <a:p>
            <a:pPr marL="0" indent="0">
              <a:buNone/>
            </a:pPr>
            <a:r>
              <a:rPr lang="de-DE" sz="2000" dirty="0"/>
              <a:t>Sie nickte </a:t>
            </a:r>
            <a:r>
              <a:rPr lang="zh-CN" altLang="de-DE" sz="2000" dirty="0"/>
              <a:t>她点了点头 </a:t>
            </a:r>
            <a:r>
              <a:rPr lang="de-DE" altLang="zh-CN" sz="2000" dirty="0"/>
              <a:t>[</a:t>
            </a:r>
            <a:r>
              <a:rPr lang="de-DE" sz="2000" dirty="0"/>
              <a:t>Kulturkompetenz Gestik: Kopfschütteln in Indien bedeutet Bejahung]</a:t>
            </a:r>
          </a:p>
          <a:p>
            <a:pPr marL="0" indent="0">
              <a:buNone/>
            </a:pPr>
            <a:r>
              <a:rPr lang="de-DE" sz="2000" dirty="0"/>
              <a:t>Und wischte sich</a:t>
            </a:r>
          </a:p>
          <a:p>
            <a:pPr marL="0" indent="0">
              <a:buNone/>
            </a:pPr>
            <a:r>
              <a:rPr lang="de-DE" sz="2000" dirty="0"/>
              <a:t>mit dem Ärmel ihres Hochzeitskleids [weißes Kleid in Indien ist eigentlich eine Trauerbekleidung. Vor allem in Städten übernehmen aber vor allem auch junge Inder die westliche Tradition des weißen Hochzeitskleid, was als modern gilt.]</a:t>
            </a:r>
          </a:p>
          <a:p>
            <a:pPr marL="0" indent="0">
              <a:buNone/>
            </a:pPr>
            <a:r>
              <a:rPr lang="de-DE" sz="2000" dirty="0"/>
              <a:t>Eine Krokodilsträne aus dem Knopfloch [Wörtlich wohl eher aus dem Augenwinkel. Naja, das ist nun wirklich Interpretationssache: Weint sie, weil sie heiratet? Oder sind es Freudentränen? Vielleicht ist sie einfach ergriffen, denn es ist ein wichtiger Moment in ihrem Leben. Am Ende hat sie doch kein Hochzeitskleid an, sondern ein Trauerkleid und trauert am Grab. Bejaht sie die Aussage des Priesters „Ruhe in Frieden!“?]</a:t>
            </a:r>
          </a:p>
        </p:txBody>
      </p:sp>
    </p:spTree>
    <p:extLst>
      <p:ext uri="{BB962C8B-B14F-4D97-AF65-F5344CB8AC3E}">
        <p14:creationId xmlns:p14="http://schemas.microsoft.com/office/powerpoint/2010/main" val="3501272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AC675-CDF2-30E3-C0E3-608BC3DBD04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7669935-C8B1-AC59-578D-8C7117ED4438}"/>
              </a:ext>
            </a:extLst>
          </p:cNvPr>
          <p:cNvSpPr>
            <a:spLocks noGrp="1"/>
          </p:cNvSpPr>
          <p:nvPr>
            <p:ph type="title"/>
          </p:nvPr>
        </p:nvSpPr>
        <p:spPr/>
        <p:txBody>
          <a:bodyPr>
            <a:normAutofit fontScale="90000"/>
          </a:bodyPr>
          <a:lstStyle/>
          <a:p>
            <a:r>
              <a:rPr lang="de-DE" dirty="0"/>
              <a:t>Warum braucht man </a:t>
            </a:r>
            <a:br>
              <a:rPr lang="de-DE" dirty="0"/>
            </a:br>
            <a:r>
              <a:rPr lang="de-DE" dirty="0"/>
              <a:t>Übersetzungs-Theorien?</a:t>
            </a:r>
          </a:p>
        </p:txBody>
      </p:sp>
      <p:sp>
        <p:nvSpPr>
          <p:cNvPr id="3" name="Inhaltsplatzhalter 2">
            <a:extLst>
              <a:ext uri="{FF2B5EF4-FFF2-40B4-BE49-F238E27FC236}">
                <a16:creationId xmlns:a16="http://schemas.microsoft.com/office/drawing/2014/main" id="{445EC8E4-78D2-39EC-DD31-8BF5D81A216F}"/>
              </a:ext>
            </a:extLst>
          </p:cNvPr>
          <p:cNvSpPr>
            <a:spLocks noGrp="1"/>
          </p:cNvSpPr>
          <p:nvPr>
            <p:ph idx="1"/>
          </p:nvPr>
        </p:nvSpPr>
        <p:spPr>
          <a:xfrm>
            <a:off x="714400" y="1772816"/>
            <a:ext cx="7715200" cy="4669979"/>
          </a:xfrm>
        </p:spPr>
        <p:txBody>
          <a:bodyPr>
            <a:normAutofit lnSpcReduction="10000"/>
          </a:bodyPr>
          <a:lstStyle/>
          <a:p>
            <a:pPr marL="0" indent="0">
              <a:buNone/>
            </a:pPr>
            <a:r>
              <a:rPr lang="de-DE" sz="2000" dirty="0"/>
              <a:t>Die Theorien helfen dabei, solche komplexen Vorgänge systematisch und VEREINFACHEND zu beschreiben, so dass Sie den Fehler der wörtlichen Übersetzung auf Grundlage theoretischen Vorwissens vermeiden.</a:t>
            </a:r>
          </a:p>
          <a:p>
            <a:pPr marL="0" indent="0">
              <a:buNone/>
            </a:pPr>
            <a:endParaRPr lang="de-DE" sz="2000" dirty="0"/>
          </a:p>
          <a:p>
            <a:pPr marL="0" indent="0">
              <a:buNone/>
            </a:pPr>
            <a:r>
              <a:rPr lang="de-DE" sz="2000" dirty="0"/>
              <a:t>Sie nickte</a:t>
            </a:r>
          </a:p>
          <a:p>
            <a:pPr marL="0" indent="0">
              <a:buNone/>
            </a:pPr>
            <a:r>
              <a:rPr lang="de-DE" sz="2000" dirty="0"/>
              <a:t>Und wischte sich </a:t>
            </a:r>
          </a:p>
          <a:p>
            <a:pPr marL="0" indent="0">
              <a:buNone/>
            </a:pPr>
            <a:r>
              <a:rPr lang="de-DE" sz="2000" dirty="0"/>
              <a:t>mit dem Ärmel ihres Hochzeitskleid      | ihres Trauerkleids</a:t>
            </a:r>
          </a:p>
          <a:p>
            <a:pPr marL="0" indent="0">
              <a:buNone/>
            </a:pPr>
            <a:r>
              <a:rPr lang="de-DE" sz="2000" dirty="0"/>
              <a:t>Eine Träne aus dem Augenwinkel            | die Tränen ab</a:t>
            </a:r>
          </a:p>
          <a:p>
            <a:pPr marL="0" indent="0">
              <a:buNone/>
            </a:pPr>
            <a:endParaRPr lang="de-DE" sz="2000" dirty="0"/>
          </a:p>
          <a:p>
            <a:pPr marL="0" indent="0">
              <a:buNone/>
            </a:pPr>
            <a:r>
              <a:rPr lang="de-DE" sz="2000" dirty="0"/>
              <a:t>Die Theorien helfen dabei, solche komplexen Vorgänge systematisch und VEREINFACHEND zu beschreiben, so dass Sie den Fehler der wörtlichen Übersetzung auf Grundlage theoretischen Vorwissens vermeiden.</a:t>
            </a:r>
          </a:p>
        </p:txBody>
      </p:sp>
    </p:spTree>
    <p:extLst>
      <p:ext uri="{BB962C8B-B14F-4D97-AF65-F5344CB8AC3E}">
        <p14:creationId xmlns:p14="http://schemas.microsoft.com/office/powerpoint/2010/main" val="146667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89D1A6-B8EF-4847-8583-E7DECEA856CC}"/>
              </a:ext>
            </a:extLst>
          </p:cNvPr>
          <p:cNvSpPr>
            <a:spLocks noGrp="1"/>
          </p:cNvSpPr>
          <p:nvPr>
            <p:ph type="title"/>
          </p:nvPr>
        </p:nvSpPr>
        <p:spPr/>
        <p:txBody>
          <a:bodyPr/>
          <a:lstStyle/>
          <a:p>
            <a:r>
              <a:rPr lang="de-DE" dirty="0"/>
              <a:t>Der Übersetzungs-Prozess</a:t>
            </a:r>
          </a:p>
        </p:txBody>
      </p:sp>
      <p:sp>
        <p:nvSpPr>
          <p:cNvPr id="3" name="Inhaltsplatzhalter 2">
            <a:extLst>
              <a:ext uri="{FF2B5EF4-FFF2-40B4-BE49-F238E27FC236}">
                <a16:creationId xmlns:a16="http://schemas.microsoft.com/office/drawing/2014/main" id="{35746D5B-7DEA-4483-B722-820939F48399}"/>
              </a:ext>
            </a:extLst>
          </p:cNvPr>
          <p:cNvSpPr>
            <a:spLocks noGrp="1"/>
          </p:cNvSpPr>
          <p:nvPr>
            <p:ph idx="1"/>
          </p:nvPr>
        </p:nvSpPr>
        <p:spPr/>
        <p:txBody>
          <a:bodyPr/>
          <a:lstStyle/>
          <a:p>
            <a:endParaRPr lang="de-DE" dirty="0"/>
          </a:p>
        </p:txBody>
      </p:sp>
      <p:sp>
        <p:nvSpPr>
          <p:cNvPr id="4" name="Rectangle 2">
            <a:extLst>
              <a:ext uri="{FF2B5EF4-FFF2-40B4-BE49-F238E27FC236}">
                <a16:creationId xmlns:a16="http://schemas.microsoft.com/office/drawing/2014/main" id="{48A2875B-DA37-49DF-9BD1-D9348825F32C}"/>
              </a:ext>
            </a:extLst>
          </p:cNvPr>
          <p:cNvSpPr>
            <a:spLocks noChangeArrowheads="1"/>
          </p:cNvSpPr>
          <p:nvPr/>
        </p:nvSpPr>
        <p:spPr bwMode="auto">
          <a:xfrm>
            <a:off x="2383234" y="4455556"/>
            <a:ext cx="731838" cy="5259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1100" b="0" i="0" u="none" strike="noStrike" cap="none" normalizeH="0" baseline="0">
                <a:ln>
                  <a:noFill/>
                </a:ln>
                <a:solidFill>
                  <a:schemeClr val="tx1"/>
                </a:solidFill>
                <a:effectLst/>
                <a:latin typeface="Arial" panose="020B0604020202020204" pitchFamily="34" charset="0"/>
                <a:ea typeface="宋体" panose="02010600030101010101" pitchFamily="2" charset="-122"/>
              </a:rPr>
              <a:t>LITERATURE‘</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5" name="AutoShape 3">
            <a:extLst>
              <a:ext uri="{FF2B5EF4-FFF2-40B4-BE49-F238E27FC236}">
                <a16:creationId xmlns:a16="http://schemas.microsoft.com/office/drawing/2014/main" id="{4BA35BD1-1E86-47AF-8BDB-4C9CFE93FCED}"/>
              </a:ext>
            </a:extLst>
          </p:cNvPr>
          <p:cNvSpPr>
            <a:spLocks noChangeArrowheads="1"/>
          </p:cNvSpPr>
          <p:nvPr/>
        </p:nvSpPr>
        <p:spPr bwMode="auto">
          <a:xfrm>
            <a:off x="3875484" y="4336803"/>
            <a:ext cx="1858517" cy="736028"/>
          </a:xfrm>
          <a:prstGeom prst="sun">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rPr>
              <a:t>Narrator‘‘</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6" name="Rectangle 4">
            <a:extLst>
              <a:ext uri="{FF2B5EF4-FFF2-40B4-BE49-F238E27FC236}">
                <a16:creationId xmlns:a16="http://schemas.microsoft.com/office/drawing/2014/main" id="{DD06C064-3159-4B2C-99B5-08CD8BB2BF19}"/>
              </a:ext>
            </a:extLst>
          </p:cNvPr>
          <p:cNvSpPr>
            <a:spLocks noChangeArrowheads="1"/>
          </p:cNvSpPr>
          <p:nvPr/>
        </p:nvSpPr>
        <p:spPr bwMode="auto">
          <a:xfrm>
            <a:off x="3393677" y="4221088"/>
            <a:ext cx="1189038" cy="3159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judgements‘‘</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7" name="Rectangle 5">
            <a:extLst>
              <a:ext uri="{FF2B5EF4-FFF2-40B4-BE49-F238E27FC236}">
                <a16:creationId xmlns:a16="http://schemas.microsoft.com/office/drawing/2014/main" id="{8EE8B333-F53D-4503-8E37-845576E818A6}"/>
              </a:ext>
            </a:extLst>
          </p:cNvPr>
          <p:cNvSpPr>
            <a:spLocks noChangeArrowheads="1"/>
          </p:cNvSpPr>
          <p:nvPr/>
        </p:nvSpPr>
        <p:spPr bwMode="auto">
          <a:xfrm>
            <a:off x="3396945" y="4960928"/>
            <a:ext cx="1127125" cy="3159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experiences‘‘</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8" name="Rectangle 6">
            <a:extLst>
              <a:ext uri="{FF2B5EF4-FFF2-40B4-BE49-F238E27FC236}">
                <a16:creationId xmlns:a16="http://schemas.microsoft.com/office/drawing/2014/main" id="{81680F8D-9E4B-492E-8E51-EFF495BBB5B3}"/>
              </a:ext>
            </a:extLst>
          </p:cNvPr>
          <p:cNvSpPr>
            <a:spLocks noChangeArrowheads="1"/>
          </p:cNvSpPr>
          <p:nvPr/>
        </p:nvSpPr>
        <p:spPr bwMode="auto">
          <a:xfrm>
            <a:off x="5058207" y="4960928"/>
            <a:ext cx="1371600" cy="3159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Symbol systems‘‘</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9" name="Rectangle 7">
            <a:extLst>
              <a:ext uri="{FF2B5EF4-FFF2-40B4-BE49-F238E27FC236}">
                <a16:creationId xmlns:a16="http://schemas.microsoft.com/office/drawing/2014/main" id="{6B97666D-696A-4D18-ABF1-712BE8F31F38}"/>
              </a:ext>
            </a:extLst>
          </p:cNvPr>
          <p:cNvSpPr>
            <a:spLocks noChangeArrowheads="1"/>
          </p:cNvSpPr>
          <p:nvPr/>
        </p:nvSpPr>
        <p:spPr bwMode="auto">
          <a:xfrm>
            <a:off x="5252819" y="4221088"/>
            <a:ext cx="1036637" cy="3159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intentions‘‘</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0" name="Rectangle 8">
            <a:extLst>
              <a:ext uri="{FF2B5EF4-FFF2-40B4-BE49-F238E27FC236}">
                <a16:creationId xmlns:a16="http://schemas.microsoft.com/office/drawing/2014/main" id="{383978E2-9ABA-4FA2-975D-BE9462BCE32C}"/>
              </a:ext>
            </a:extLst>
          </p:cNvPr>
          <p:cNvSpPr>
            <a:spLocks noChangeArrowheads="1"/>
          </p:cNvSpPr>
          <p:nvPr/>
        </p:nvSpPr>
        <p:spPr bwMode="auto">
          <a:xfrm>
            <a:off x="97234" y="4468256"/>
            <a:ext cx="549275" cy="5259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READER</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9">
            <a:extLst>
              <a:ext uri="{FF2B5EF4-FFF2-40B4-BE49-F238E27FC236}">
                <a16:creationId xmlns:a16="http://schemas.microsoft.com/office/drawing/2014/main" id="{53431CCA-9D59-414C-A422-3A24F52B64B2}"/>
              </a:ext>
            </a:extLst>
          </p:cNvPr>
          <p:cNvSpPr>
            <a:spLocks noChangeArrowheads="1"/>
          </p:cNvSpPr>
          <p:nvPr/>
        </p:nvSpPr>
        <p:spPr bwMode="auto">
          <a:xfrm>
            <a:off x="1103709" y="4468256"/>
            <a:ext cx="822325" cy="5259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TRANS-LATOR</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AutoShape 10">
            <a:extLst>
              <a:ext uri="{FF2B5EF4-FFF2-40B4-BE49-F238E27FC236}">
                <a16:creationId xmlns:a16="http://schemas.microsoft.com/office/drawing/2014/main" id="{DF02B022-3AAB-4CE5-BD75-88316719AA8F}"/>
              </a:ext>
            </a:extLst>
          </p:cNvPr>
          <p:cNvSpPr>
            <a:spLocks noChangeArrowheads="1"/>
          </p:cNvSpPr>
          <p:nvPr/>
        </p:nvSpPr>
        <p:spPr bwMode="auto">
          <a:xfrm>
            <a:off x="1745506" y="4468256"/>
            <a:ext cx="729803" cy="525995"/>
          </a:xfrm>
          <a:prstGeom prst="homePlate">
            <a:avLst>
              <a:gd name="adj" fmla="val 3003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1200" b="0" i="0" u="none" strike="noStrike" cap="none" normalizeH="0" baseline="0" dirty="0" err="1">
                <a:ln>
                  <a:noFill/>
                </a:ln>
                <a:solidFill>
                  <a:schemeClr val="tx1"/>
                </a:solidFill>
                <a:effectLst/>
                <a:latin typeface="Arial" panose="020B0604020202020204" pitchFamily="34" charset="0"/>
                <a:ea typeface="宋体" panose="02010600030101010101" pitchFamily="2" charset="-122"/>
              </a:rPr>
              <a:t>perceives</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3" name="AutoShape 11">
            <a:extLst>
              <a:ext uri="{FF2B5EF4-FFF2-40B4-BE49-F238E27FC236}">
                <a16:creationId xmlns:a16="http://schemas.microsoft.com/office/drawing/2014/main" id="{0F83FBC9-9700-4357-8122-0141A0E1B71E}"/>
              </a:ext>
            </a:extLst>
          </p:cNvPr>
          <p:cNvSpPr>
            <a:spLocks noChangeArrowheads="1"/>
          </p:cNvSpPr>
          <p:nvPr/>
        </p:nvSpPr>
        <p:spPr bwMode="auto">
          <a:xfrm>
            <a:off x="569572" y="4468256"/>
            <a:ext cx="624625" cy="525995"/>
          </a:xfrm>
          <a:prstGeom prst="homePlate">
            <a:avLst>
              <a:gd name="adj" fmla="val 29948"/>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1200" b="0" i="0" u="none" strike="noStrike" cap="none" normalizeH="0" baseline="0" dirty="0" err="1">
                <a:ln>
                  <a:noFill/>
                </a:ln>
                <a:solidFill>
                  <a:schemeClr val="tx1"/>
                </a:solidFill>
                <a:effectLst/>
                <a:latin typeface="Arial" panose="020B0604020202020204" pitchFamily="34" charset="0"/>
                <a:ea typeface="宋体" panose="02010600030101010101" pitchFamily="2" charset="-122"/>
              </a:rPr>
              <a:t>perceives</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4" name="AutoShape 12">
            <a:extLst>
              <a:ext uri="{FF2B5EF4-FFF2-40B4-BE49-F238E27FC236}">
                <a16:creationId xmlns:a16="http://schemas.microsoft.com/office/drawing/2014/main" id="{0A829AD5-C3DE-4ACF-8BC8-E048F5834F38}"/>
              </a:ext>
            </a:extLst>
          </p:cNvPr>
          <p:cNvSpPr>
            <a:spLocks noChangeArrowheads="1"/>
          </p:cNvSpPr>
          <p:nvPr/>
        </p:nvSpPr>
        <p:spPr bwMode="auto">
          <a:xfrm>
            <a:off x="3022997" y="4468256"/>
            <a:ext cx="731837" cy="525995"/>
          </a:xfrm>
          <a:prstGeom prst="homePlate">
            <a:avLst>
              <a:gd name="adj" fmla="val 4001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ima-gines</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5" name="AutoShape 13">
            <a:extLst>
              <a:ext uri="{FF2B5EF4-FFF2-40B4-BE49-F238E27FC236}">
                <a16:creationId xmlns:a16="http://schemas.microsoft.com/office/drawing/2014/main" id="{D1D66702-59BD-4DC0-81BC-98FB0A943474}"/>
              </a:ext>
            </a:extLst>
          </p:cNvPr>
          <p:cNvSpPr>
            <a:spLocks noChangeArrowheads="1"/>
          </p:cNvSpPr>
          <p:nvPr/>
        </p:nvSpPr>
        <p:spPr bwMode="auto">
          <a:xfrm>
            <a:off x="6285310" y="4472427"/>
            <a:ext cx="731837" cy="525995"/>
          </a:xfrm>
          <a:prstGeom prst="homePlate">
            <a:avLst>
              <a:gd name="adj" fmla="val 4001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imagines</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6" name="AutoShape 14">
            <a:extLst>
              <a:ext uri="{FF2B5EF4-FFF2-40B4-BE49-F238E27FC236}">
                <a16:creationId xmlns:a16="http://schemas.microsoft.com/office/drawing/2014/main" id="{9FE6174C-668A-48D7-9C88-C722D951598F}"/>
              </a:ext>
            </a:extLst>
          </p:cNvPr>
          <p:cNvSpPr>
            <a:spLocks noChangeArrowheads="1"/>
          </p:cNvSpPr>
          <p:nvPr/>
        </p:nvSpPr>
        <p:spPr bwMode="auto">
          <a:xfrm>
            <a:off x="6976617" y="4098269"/>
            <a:ext cx="1696293" cy="1157920"/>
          </a:xfrm>
          <a:prstGeom prst="sun">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Au-</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thor‘‘‘</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75706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B1E2C-F39E-0A91-DBAB-5B1000D16FAD}"/>
            </a:ext>
          </a:extLst>
        </p:cNvPr>
        <p:cNvGrpSpPr/>
        <p:nvPr/>
      </p:nvGrpSpPr>
      <p:grpSpPr>
        <a:xfrm>
          <a:off x="0" y="0"/>
          <a:ext cx="0" cy="0"/>
          <a:chOff x="0" y="0"/>
          <a:chExt cx="0" cy="0"/>
        </a:xfrm>
      </p:grpSpPr>
      <p:sp>
        <p:nvSpPr>
          <p:cNvPr id="7170" name="标题 1">
            <a:extLst>
              <a:ext uri="{FF2B5EF4-FFF2-40B4-BE49-F238E27FC236}">
                <a16:creationId xmlns:a16="http://schemas.microsoft.com/office/drawing/2014/main" id="{CB7E2D0E-3AF9-2968-4051-9CFFE40FC4B0}"/>
              </a:ext>
            </a:extLst>
          </p:cNvPr>
          <p:cNvSpPr>
            <a:spLocks noGrp="1"/>
          </p:cNvSpPr>
          <p:nvPr>
            <p:ph type="title"/>
          </p:nvPr>
        </p:nvSpPr>
        <p:spPr/>
        <p:txBody>
          <a:bodyPr>
            <a:normAutofit fontScale="90000"/>
          </a:bodyPr>
          <a:lstStyle/>
          <a:p>
            <a:pPr eaLnBrk="1" hangingPunct="1"/>
            <a:r>
              <a:rPr altLang="zh-CN" dirty="0">
                <a:solidFill>
                  <a:srgbClr val="0E5772"/>
                </a:solidFill>
                <a:latin typeface="Arial" panose="020B0604020202020204" pitchFamily="34" charset="0"/>
                <a:cs typeface="Arial" panose="020B0604020202020204" pitchFamily="34" charset="0"/>
              </a:rPr>
              <a:t>S</a:t>
            </a:r>
            <a:r>
              <a:rPr lang="de-DE" altLang="zh-CN" dirty="0" err="1">
                <a:solidFill>
                  <a:srgbClr val="0E5772"/>
                </a:solidFill>
                <a:latin typeface="Arial" panose="020B0604020202020204" pitchFamily="34" charset="0"/>
                <a:cs typeface="Arial" panose="020B0604020202020204" pitchFamily="34" charset="0"/>
              </a:rPr>
              <a:t>itzung</a:t>
            </a:r>
            <a:r>
              <a:rPr lang="de-DE" altLang="zh-CN" dirty="0">
                <a:solidFill>
                  <a:srgbClr val="0E5772"/>
                </a:solidFill>
                <a:latin typeface="Arial" panose="020B0604020202020204" pitchFamily="34" charset="0"/>
                <a:cs typeface="Arial" panose="020B0604020202020204" pitchFamily="34" charset="0"/>
              </a:rPr>
              <a:t> 2 Entstehung </a:t>
            </a:r>
            <a:r>
              <a:rPr lang="zh-CN" altLang="de-DE" dirty="0">
                <a:solidFill>
                  <a:srgbClr val="0E5772"/>
                </a:solidFill>
                <a:latin typeface="Arial" panose="020B0604020202020204" pitchFamily="34" charset="0"/>
                <a:cs typeface="Arial" panose="020B0604020202020204" pitchFamily="34" charset="0"/>
              </a:rPr>
              <a:t>第二周</a:t>
            </a:r>
            <a:r>
              <a:rPr altLang="zh-CN" dirty="0">
                <a:solidFill>
                  <a:srgbClr val="0E5772"/>
                </a:solidFill>
                <a:latin typeface="Arial" panose="020B0604020202020204" pitchFamily="34" charset="0"/>
                <a:cs typeface="Arial" panose="020B0604020202020204" pitchFamily="34" charset="0"/>
              </a:rPr>
              <a:t> </a:t>
            </a:r>
            <a:r>
              <a:rPr lang="zh-CN" altLang="de-DE" dirty="0">
                <a:solidFill>
                  <a:srgbClr val="0E5772"/>
                </a:solidFill>
                <a:latin typeface="Arial" panose="020B0604020202020204" pitchFamily="34" charset="0"/>
                <a:cs typeface="Arial" panose="020B0604020202020204" pitchFamily="34" charset="0"/>
              </a:rPr>
              <a:t>起源</a:t>
            </a:r>
            <a:endParaRPr kumimoji="1" lang="zh-CN" altLang="en-US" dirty="0">
              <a:cs typeface="Arial" panose="020B0604020202020204" pitchFamily="34" charset="0"/>
            </a:endParaRPr>
          </a:p>
        </p:txBody>
      </p:sp>
      <p:sp>
        <p:nvSpPr>
          <p:cNvPr id="3" name="Rectangle 2">
            <a:extLst>
              <a:ext uri="{FF2B5EF4-FFF2-40B4-BE49-F238E27FC236}">
                <a16:creationId xmlns:a16="http://schemas.microsoft.com/office/drawing/2014/main" id="{8999E2E3-B9D0-E573-D7BD-74A036F34EBD}"/>
              </a:ext>
            </a:extLst>
          </p:cNvPr>
          <p:cNvSpPr>
            <a:spLocks noGrp="1" noChangeArrowheads="1"/>
          </p:cNvSpPr>
          <p:nvPr>
            <p:ph idx="1"/>
          </p:nvPr>
        </p:nvSpPr>
        <p:spPr bwMode="auto">
          <a:xfrm>
            <a:off x="457200" y="1198493"/>
            <a:ext cx="82296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de-DE" sz="2800" dirty="0" err="1"/>
              <a:t>Dolmetschtheorien</a:t>
            </a:r>
            <a:r>
              <a:rPr lang="de-DE" sz="2800" dirty="0"/>
              <a:t> und </a:t>
            </a:r>
            <a:r>
              <a:rPr lang="de-DE" sz="2800" dirty="0" err="1"/>
              <a:t>Dolmetschstudien</a:t>
            </a:r>
            <a:r>
              <a:rPr lang="de-DE" sz="2800" dirty="0"/>
              <a:t> sind so alt wie die menschlichen Sprachen, denn die </a:t>
            </a:r>
            <a:r>
              <a:rPr lang="de-DE" sz="2800" dirty="0" err="1"/>
              <a:t>Dolmetschpraxis</a:t>
            </a:r>
            <a:r>
              <a:rPr lang="de-DE" sz="2800" dirty="0"/>
              <a:t> ist nicht nur zwischen vollwertigen Sprachen notwendig, sondern wird praktiziert, sobald sich zwei unterschiedliche Individuen begegnen, wie eine Großmutter und ihr Enkelkind. Die ersten Laiendolmetscher haben natürlich über ihre Dolmetschertätigkeit nachgedacht, und das war der Beginn von Theorien und Studien. Sobald die Schriftsprache erfunden wurde, begann auch die kritische Reflexion und mit ihr Übersetzungstheorien und -studien. </a:t>
            </a:r>
          </a:p>
        </p:txBody>
      </p:sp>
    </p:spTree>
    <p:extLst>
      <p:ext uri="{BB962C8B-B14F-4D97-AF65-F5344CB8AC3E}">
        <p14:creationId xmlns:p14="http://schemas.microsoft.com/office/powerpoint/2010/main" val="2049577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normAutofit fontScale="90000"/>
          </a:bodyPr>
          <a:lstStyle/>
          <a:p>
            <a:pPr eaLnBrk="1" hangingPunct="1"/>
            <a:r>
              <a:rPr altLang="zh-CN" dirty="0">
                <a:solidFill>
                  <a:srgbClr val="0E5772"/>
                </a:solidFill>
                <a:latin typeface="Arial" panose="020B0604020202020204" pitchFamily="34" charset="0"/>
                <a:cs typeface="Arial" panose="020B0604020202020204" pitchFamily="34" charset="0"/>
              </a:rPr>
              <a:t>S</a:t>
            </a:r>
            <a:r>
              <a:rPr lang="de-DE" altLang="zh-CN" dirty="0" err="1">
                <a:solidFill>
                  <a:srgbClr val="0E5772"/>
                </a:solidFill>
                <a:latin typeface="Arial" panose="020B0604020202020204" pitchFamily="34" charset="0"/>
                <a:cs typeface="Arial" panose="020B0604020202020204" pitchFamily="34" charset="0"/>
              </a:rPr>
              <a:t>itzung</a:t>
            </a:r>
            <a:r>
              <a:rPr lang="de-DE" altLang="zh-CN" dirty="0">
                <a:solidFill>
                  <a:srgbClr val="0E5772"/>
                </a:solidFill>
                <a:latin typeface="Arial" panose="020B0604020202020204" pitchFamily="34" charset="0"/>
                <a:cs typeface="Arial" panose="020B0604020202020204" pitchFamily="34" charset="0"/>
              </a:rPr>
              <a:t> 2 Entstehung </a:t>
            </a:r>
            <a:r>
              <a:rPr lang="zh-CN" altLang="de-DE" dirty="0">
                <a:solidFill>
                  <a:srgbClr val="0E5772"/>
                </a:solidFill>
                <a:latin typeface="Arial" panose="020B0604020202020204" pitchFamily="34" charset="0"/>
                <a:cs typeface="Arial" panose="020B0604020202020204" pitchFamily="34" charset="0"/>
              </a:rPr>
              <a:t>第二周</a:t>
            </a:r>
            <a:r>
              <a:rPr altLang="zh-CN" dirty="0">
                <a:solidFill>
                  <a:srgbClr val="0E5772"/>
                </a:solidFill>
                <a:latin typeface="Arial" panose="020B0604020202020204" pitchFamily="34" charset="0"/>
                <a:cs typeface="Arial" panose="020B0604020202020204" pitchFamily="34" charset="0"/>
              </a:rPr>
              <a:t> </a:t>
            </a:r>
            <a:r>
              <a:rPr lang="zh-CN" altLang="de-DE" dirty="0">
                <a:solidFill>
                  <a:srgbClr val="0E5772"/>
                </a:solidFill>
                <a:latin typeface="Arial" panose="020B0604020202020204" pitchFamily="34" charset="0"/>
                <a:cs typeface="Arial" panose="020B0604020202020204" pitchFamily="34" charset="0"/>
              </a:rPr>
              <a:t>起源</a:t>
            </a:r>
            <a:endParaRPr kumimoji="1" lang="zh-CN" altLang="en-US" dirty="0">
              <a:cs typeface="Arial" panose="020B0604020202020204" pitchFamily="34" charset="0"/>
            </a:endParaRPr>
          </a:p>
        </p:txBody>
      </p:sp>
      <p:sp>
        <p:nvSpPr>
          <p:cNvPr id="3" name="Rectangle 2">
            <a:extLst>
              <a:ext uri="{FF2B5EF4-FFF2-40B4-BE49-F238E27FC236}">
                <a16:creationId xmlns:a16="http://schemas.microsoft.com/office/drawing/2014/main" id="{03EC58F8-D8E1-4375-B310-8261A78E1CA1}"/>
              </a:ext>
            </a:extLst>
          </p:cNvPr>
          <p:cNvSpPr>
            <a:spLocks noGrp="1" noChangeArrowheads="1"/>
          </p:cNvSpPr>
          <p:nvPr>
            <p:ph idx="1"/>
          </p:nvPr>
        </p:nvSpPr>
        <p:spPr bwMode="auto">
          <a:xfrm>
            <a:off x="457200" y="1112318"/>
            <a:ext cx="8229600" cy="5435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de-DE" sz="2800" dirty="0"/>
              <a:t>Die ersten Überlegungen zur Übertragung der Bedeutung einer Sprache in eine ähnliche Bedeutung einer anderen Sprache waren präskriptiv und enthielten Vorschriften und Grundsätze, die manchmal zu einem Dogma übertrieben wurden, und Menschen, die sich nicht daran hielten, wurden gefoltert oder ermordet.</a:t>
            </a:r>
          </a:p>
          <a:p>
            <a:pPr marL="0" indent="0">
              <a:buNone/>
            </a:pPr>
            <a:endParaRPr lang="de-DE" sz="2800" dirty="0"/>
          </a:p>
          <a:p>
            <a:pPr marL="0" indent="0">
              <a:buNone/>
            </a:pPr>
            <a:r>
              <a:rPr lang="de-DE" sz="2800" dirty="0"/>
              <a:t>Wir beginnen also beim theoretischen Teil dieses Kurses mit der Entstehung von Übersetzungen und Übersetzungs-Theorie und machen einen </a:t>
            </a:r>
            <a:r>
              <a:rPr lang="de-DE" sz="2800"/>
              <a:t>längeren Ausflug in die GESCHICHTE.</a:t>
            </a:r>
            <a:endParaRPr lang="en-US" sz="2800" dirty="0"/>
          </a:p>
        </p:txBody>
      </p:sp>
    </p:spTree>
    <p:extLst>
      <p:ext uri="{BB962C8B-B14F-4D97-AF65-F5344CB8AC3E}">
        <p14:creationId xmlns:p14="http://schemas.microsoft.com/office/powerpoint/2010/main" val="3437313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0AE8F2F-9591-4F7B-B367-479E9EFF9A44}"/>
              </a:ext>
            </a:extLst>
          </p:cNvPr>
          <p:cNvSpPr>
            <a:spLocks noGrp="1" noChangeArrowheads="1"/>
          </p:cNvSpPr>
          <p:nvPr>
            <p:ph type="title"/>
          </p:nvPr>
        </p:nvSpPr>
        <p:spPr>
          <a:xfrm>
            <a:off x="500063" y="571500"/>
            <a:ext cx="8229600" cy="1066800"/>
          </a:xfrm>
        </p:spPr>
        <p:txBody>
          <a:bodyPr>
            <a:normAutofit fontScale="90000"/>
          </a:bodyPr>
          <a:lstStyle/>
          <a:p>
            <a:pPr eaLnBrk="1" fontAlgn="auto" hangingPunct="1">
              <a:spcAft>
                <a:spcPts val="0"/>
              </a:spcAft>
              <a:defRPr/>
            </a:pPr>
            <a:r>
              <a:rPr lang="en-US" sz="3400" b="1" dirty="0"/>
              <a:t>“</a:t>
            </a:r>
            <a:r>
              <a:rPr lang="en-US" sz="3400" b="1" dirty="0" err="1"/>
              <a:t>Entstehung</a:t>
            </a:r>
            <a:r>
              <a:rPr lang="en-US" sz="3400" b="1" dirty="0"/>
              <a:t> I”</a:t>
            </a:r>
            <a:br>
              <a:rPr lang="en-US" sz="3400" b="1" dirty="0"/>
            </a:br>
            <a:r>
              <a:rPr lang="en-US" sz="3400" b="1" dirty="0" err="1"/>
              <a:t>Übersetzung</a:t>
            </a:r>
            <a:r>
              <a:rPr lang="en-US" sz="3400" b="1" dirty="0"/>
              <a:t> in </a:t>
            </a:r>
            <a:r>
              <a:rPr lang="en-US" sz="3400" b="1" dirty="0" err="1"/>
              <a:t>klassischer</a:t>
            </a:r>
            <a:r>
              <a:rPr lang="en-US" sz="3400" b="1" dirty="0"/>
              <a:t> Zeit</a:t>
            </a:r>
            <a:endParaRPr lang="ru-RU" sz="3400" b="1" dirty="0"/>
          </a:p>
        </p:txBody>
      </p:sp>
      <p:sp>
        <p:nvSpPr>
          <p:cNvPr id="6147" name="Rectangle 3">
            <a:extLst>
              <a:ext uri="{FF2B5EF4-FFF2-40B4-BE49-F238E27FC236}">
                <a16:creationId xmlns:a16="http://schemas.microsoft.com/office/drawing/2014/main" id="{E0F15C4E-4466-4E5D-974D-6642954248A2}"/>
              </a:ext>
            </a:extLst>
          </p:cNvPr>
          <p:cNvSpPr>
            <a:spLocks noGrp="1" noChangeArrowheads="1"/>
          </p:cNvSpPr>
          <p:nvPr>
            <p:ph idx="1"/>
          </p:nvPr>
        </p:nvSpPr>
        <p:spPr>
          <a:xfrm>
            <a:off x="500063" y="2492895"/>
            <a:ext cx="8229600" cy="3474517"/>
          </a:xfrm>
        </p:spPr>
        <p:txBody>
          <a:bodyPr/>
          <a:lstStyle/>
          <a:p>
            <a:pPr lvl="2" eaLnBrk="1" hangingPunct="1">
              <a:buFont typeface="Wingdings" panose="05000000000000000000" pitchFamily="2" charset="2"/>
              <a:buNone/>
            </a:pPr>
            <a:r>
              <a:rPr lang="de-DE" altLang="de-DE" sz="3200" dirty="0"/>
              <a:t>1. Die Übersetzung im alten Ägypten.</a:t>
            </a:r>
          </a:p>
          <a:p>
            <a:pPr lvl="2" eaLnBrk="1" hangingPunct="1">
              <a:buFont typeface="Wingdings" panose="05000000000000000000" pitchFamily="2" charset="2"/>
              <a:buNone/>
            </a:pPr>
            <a:r>
              <a:rPr lang="de-DE" altLang="de-DE" sz="3200" dirty="0"/>
              <a:t>2. Übersetzung in Assyrien und Babylonien. </a:t>
            </a:r>
          </a:p>
          <a:p>
            <a:pPr lvl="2" eaLnBrk="1" hangingPunct="1">
              <a:buFont typeface="Wingdings" panose="05000000000000000000" pitchFamily="2" charset="2"/>
              <a:buNone/>
            </a:pPr>
            <a:r>
              <a:rPr lang="de-DE" altLang="de-DE" sz="3200" dirty="0"/>
              <a:t>3. Übersetzung im alten China und Indien.</a:t>
            </a:r>
          </a:p>
          <a:p>
            <a:pPr lvl="2" eaLnBrk="1" hangingPunct="1">
              <a:buFont typeface="Wingdings" panose="05000000000000000000" pitchFamily="2" charset="2"/>
              <a:buNone/>
            </a:pPr>
            <a:r>
              <a:rPr lang="de-DE" altLang="de-DE" sz="3200" dirty="0"/>
              <a:t>4. Übersetzung im Römischen Reich.</a:t>
            </a:r>
            <a:endParaRPr lang="ru-RU" altLang="de-DE"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normAutofit/>
          </a:bodyPr>
          <a:lstStyle/>
          <a:p>
            <a:pPr eaLnBrk="1" hangingPunct="1"/>
            <a:r>
              <a:rPr altLang="zh-CN" dirty="0">
                <a:solidFill>
                  <a:srgbClr val="0E5772"/>
                </a:solidFill>
                <a:latin typeface="Arial" panose="020B0604020202020204" pitchFamily="34" charset="0"/>
                <a:cs typeface="Arial" panose="020B0604020202020204" pitchFamily="34" charset="0"/>
              </a:rPr>
              <a:t>S</a:t>
            </a:r>
            <a:r>
              <a:rPr lang="de-DE" altLang="zh-CN" dirty="0" err="1">
                <a:solidFill>
                  <a:srgbClr val="0E5772"/>
                </a:solidFill>
                <a:latin typeface="Arial" panose="020B0604020202020204" pitchFamily="34" charset="0"/>
                <a:cs typeface="Arial" panose="020B0604020202020204" pitchFamily="34" charset="0"/>
              </a:rPr>
              <a:t>itzungen</a:t>
            </a:r>
            <a:r>
              <a:rPr lang="de-DE" altLang="zh-CN" dirty="0">
                <a:solidFill>
                  <a:srgbClr val="0E5772"/>
                </a:solidFill>
                <a:latin typeface="Arial" panose="020B0604020202020204" pitchFamily="34" charset="0"/>
                <a:cs typeface="Arial" panose="020B0604020202020204" pitchFamily="34" charset="0"/>
              </a:rPr>
              <a:t> </a:t>
            </a:r>
            <a:r>
              <a:rPr lang="zh-CN" altLang="de-DE" dirty="0">
                <a:solidFill>
                  <a:srgbClr val="0E5772"/>
                </a:solidFill>
                <a:latin typeface="Arial" panose="020B0604020202020204" pitchFamily="34" charset="0"/>
                <a:cs typeface="Arial" panose="020B0604020202020204" pitchFamily="34" charset="0"/>
              </a:rPr>
              <a:t>本学期安排</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sp>
        <p:nvSpPr>
          <p:cNvPr id="4" name="Inhaltsplatzhalter 3">
            <a:extLst>
              <a:ext uri="{FF2B5EF4-FFF2-40B4-BE49-F238E27FC236}">
                <a16:creationId xmlns:a16="http://schemas.microsoft.com/office/drawing/2014/main" id="{C1D7A9B5-0308-34D4-85C6-610E5FEE6FB9}"/>
              </a:ext>
            </a:extLst>
          </p:cNvPr>
          <p:cNvSpPr>
            <a:spLocks noGrp="1"/>
          </p:cNvSpPr>
          <p:nvPr>
            <p:ph idx="1"/>
          </p:nvPr>
        </p:nvSpPr>
        <p:spPr>
          <a:xfrm>
            <a:off x="457200" y="1600200"/>
            <a:ext cx="8435280" cy="4525963"/>
          </a:xfrm>
        </p:spPr>
        <p:txBody>
          <a:bodyPr>
            <a:normAutofit fontScale="92500" lnSpcReduction="20000"/>
          </a:bodyPr>
          <a:lstStyle/>
          <a:p>
            <a:pPr marL="0" indent="0">
              <a:buNone/>
            </a:pPr>
            <a:r>
              <a:rPr lang="en-US" dirty="0"/>
              <a:t>1 </a:t>
            </a:r>
            <a:r>
              <a:rPr lang="en-US" dirty="0" err="1"/>
              <a:t>Sitzung</a:t>
            </a:r>
            <a:r>
              <a:rPr lang="en-US" dirty="0"/>
              <a:t> 1 OD THU 29.2. – </a:t>
            </a:r>
            <a:r>
              <a:rPr lang="en-US" dirty="0" err="1"/>
              <a:t>Organisatorisches</a:t>
            </a:r>
            <a:endParaRPr lang="en-US" dirty="0"/>
          </a:p>
          <a:p>
            <a:pPr marL="0" indent="0">
              <a:buNone/>
            </a:pPr>
            <a:r>
              <a:rPr lang="en-US" dirty="0"/>
              <a:t>2 </a:t>
            </a:r>
            <a:r>
              <a:rPr lang="en-US" dirty="0" err="1"/>
              <a:t>Sitzung</a:t>
            </a:r>
            <a:r>
              <a:rPr lang="en-US" dirty="0"/>
              <a:t> 2 MW Don 14.3. - </a:t>
            </a:r>
            <a:r>
              <a:rPr lang="en-US" dirty="0" err="1"/>
              <a:t>Entstehung</a:t>
            </a:r>
            <a:endParaRPr lang="en-US" dirty="0"/>
          </a:p>
          <a:p>
            <a:pPr marL="0" indent="0">
              <a:buNone/>
            </a:pPr>
            <a:r>
              <a:rPr lang="en-US" dirty="0"/>
              <a:t>3 </a:t>
            </a:r>
            <a:r>
              <a:rPr lang="en-US" dirty="0" err="1"/>
              <a:t>Sitzung</a:t>
            </a:r>
            <a:r>
              <a:rPr lang="en-US" dirty="0"/>
              <a:t> 3 MW Don 28.3. – </a:t>
            </a:r>
            <a:r>
              <a:rPr lang="en-US" dirty="0" err="1"/>
              <a:t>Geschichte</a:t>
            </a:r>
            <a:r>
              <a:rPr lang="en-US" dirty="0"/>
              <a:t>, </a:t>
            </a:r>
            <a:r>
              <a:rPr lang="en-US" dirty="0" err="1"/>
              <a:t>Entwicklung</a:t>
            </a:r>
            <a:endParaRPr lang="en-US" dirty="0"/>
          </a:p>
          <a:p>
            <a:pPr marL="0" indent="0">
              <a:buNone/>
            </a:pPr>
            <a:r>
              <a:rPr lang="en-US" dirty="0"/>
              <a:t>4 </a:t>
            </a:r>
            <a:r>
              <a:rPr lang="en-US" dirty="0" err="1"/>
              <a:t>Sitzung</a:t>
            </a:r>
            <a:r>
              <a:rPr lang="en-US" dirty="0"/>
              <a:t> 4 MW Don 11.4. – </a:t>
            </a:r>
            <a:r>
              <a:rPr lang="en-US" dirty="0" err="1"/>
              <a:t>frühe</a:t>
            </a:r>
            <a:r>
              <a:rPr lang="en-US" dirty="0"/>
              <a:t> </a:t>
            </a:r>
            <a:r>
              <a:rPr lang="en-US" dirty="0" err="1"/>
              <a:t>Theorien</a:t>
            </a:r>
            <a:endParaRPr lang="en-US" dirty="0"/>
          </a:p>
          <a:p>
            <a:pPr marL="0" indent="0">
              <a:buNone/>
            </a:pPr>
            <a:r>
              <a:rPr lang="en-US" dirty="0"/>
              <a:t>5 </a:t>
            </a:r>
            <a:r>
              <a:rPr lang="en-US" dirty="0" err="1"/>
              <a:t>Sitzung</a:t>
            </a:r>
            <a:r>
              <a:rPr lang="en-US" dirty="0"/>
              <a:t> 5 OD Don 25.4. – </a:t>
            </a:r>
            <a:r>
              <a:rPr lang="en-US" dirty="0" err="1"/>
              <a:t>westl</a:t>
            </a:r>
            <a:r>
              <a:rPr lang="en-US" dirty="0"/>
              <a:t>. </a:t>
            </a:r>
            <a:r>
              <a:rPr lang="en-US" dirty="0" err="1"/>
              <a:t>Theorien</a:t>
            </a:r>
            <a:endParaRPr lang="en-US" dirty="0"/>
          </a:p>
          <a:p>
            <a:pPr marL="0" indent="0">
              <a:buNone/>
            </a:pPr>
            <a:r>
              <a:rPr lang="en-US" dirty="0"/>
              <a:t>6 </a:t>
            </a:r>
            <a:r>
              <a:rPr lang="en-US" dirty="0" err="1"/>
              <a:t>Sitzung</a:t>
            </a:r>
            <a:r>
              <a:rPr lang="en-US" dirty="0"/>
              <a:t> 6 OD Don 9.5. – </a:t>
            </a:r>
            <a:r>
              <a:rPr lang="en-US" dirty="0" err="1"/>
              <a:t>Methoden</a:t>
            </a:r>
            <a:r>
              <a:rPr lang="en-US" dirty="0"/>
              <a:t>, </a:t>
            </a:r>
            <a:r>
              <a:rPr lang="en-US" dirty="0" err="1"/>
              <a:t>Stil</a:t>
            </a:r>
            <a:endParaRPr lang="en-US" dirty="0"/>
          </a:p>
          <a:p>
            <a:pPr marL="0" indent="0">
              <a:buNone/>
            </a:pPr>
            <a:r>
              <a:rPr lang="en-US" dirty="0"/>
              <a:t>7 </a:t>
            </a:r>
            <a:r>
              <a:rPr lang="en-US" dirty="0" err="1"/>
              <a:t>Sitzung</a:t>
            </a:r>
            <a:r>
              <a:rPr lang="en-US" dirty="0"/>
              <a:t> 7 MW Don 23.5. – </a:t>
            </a:r>
            <a:r>
              <a:rPr lang="en-US" dirty="0" err="1"/>
              <a:t>Theorie</a:t>
            </a:r>
            <a:r>
              <a:rPr lang="en-US" dirty="0"/>
              <a:t> und Praxis</a:t>
            </a:r>
          </a:p>
          <a:p>
            <a:pPr marL="0" indent="0">
              <a:buNone/>
            </a:pPr>
            <a:r>
              <a:rPr lang="en-US" dirty="0"/>
              <a:t>8 </a:t>
            </a:r>
            <a:r>
              <a:rPr lang="en-US" dirty="0" err="1"/>
              <a:t>Sitzung</a:t>
            </a:r>
            <a:r>
              <a:rPr lang="en-US" dirty="0"/>
              <a:t> 8 MW Don 6.6. – Ost und West</a:t>
            </a:r>
          </a:p>
          <a:p>
            <a:pPr marL="0" indent="0">
              <a:buNone/>
            </a:pPr>
            <a:r>
              <a:rPr lang="en-US" dirty="0"/>
              <a:t>9 Semester-</a:t>
            </a:r>
            <a:r>
              <a:rPr lang="en-US" dirty="0" err="1"/>
              <a:t>Abschluss</a:t>
            </a:r>
            <a:r>
              <a:rPr lang="en-US" dirty="0"/>
              <a:t>-</a:t>
            </a:r>
            <a:r>
              <a:rPr lang="en-US" dirty="0" err="1"/>
              <a:t>Prüfung</a:t>
            </a:r>
            <a:r>
              <a:rPr lang="en-US" dirty="0"/>
              <a:t> OD</a:t>
            </a:r>
            <a:endParaRPr lang="de-DE" dirty="0"/>
          </a:p>
        </p:txBody>
      </p:sp>
    </p:spTree>
    <p:extLst>
      <p:ext uri="{BB962C8B-B14F-4D97-AF65-F5344CB8AC3E}">
        <p14:creationId xmlns:p14="http://schemas.microsoft.com/office/powerpoint/2010/main" val="3688123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4E8026D1-4522-4865-B039-5EC56554CA10}"/>
              </a:ext>
            </a:extLst>
          </p:cNvPr>
          <p:cNvSpPr>
            <a:spLocks noGrp="1" noChangeArrowheads="1"/>
          </p:cNvSpPr>
          <p:nvPr>
            <p:ph idx="1"/>
          </p:nvPr>
        </p:nvSpPr>
        <p:spPr>
          <a:xfrm>
            <a:off x="500063" y="571500"/>
            <a:ext cx="4510087" cy="6025852"/>
          </a:xfrm>
        </p:spPr>
        <p:txBody>
          <a:bodyPr>
            <a:normAutofit/>
          </a:bodyPr>
          <a:lstStyle/>
          <a:p>
            <a:pPr eaLnBrk="1" hangingPunct="1">
              <a:buFont typeface="Georgia" panose="02040502050405020303" pitchFamily="18" charset="0"/>
              <a:buNone/>
            </a:pPr>
            <a:r>
              <a:rPr lang="en-US" altLang="de-DE" sz="2400" b="1" dirty="0"/>
              <a:t>   </a:t>
            </a:r>
            <a:r>
              <a:rPr lang="de-DE" altLang="de-DE" sz="2400" b="1" dirty="0"/>
              <a:t>Der Turm von Babel</a:t>
            </a:r>
          </a:p>
          <a:p>
            <a:pPr eaLnBrk="1" hangingPunct="1">
              <a:buFont typeface="Georgia" panose="02040502050405020303" pitchFamily="18" charset="0"/>
              <a:buNone/>
            </a:pPr>
            <a:r>
              <a:rPr lang="de-DE" altLang="de-DE" sz="2400" b="1" dirty="0"/>
              <a:t>     </a:t>
            </a:r>
            <a:r>
              <a:rPr lang="de-DE" altLang="de-DE" sz="2400" dirty="0"/>
              <a:t>Der Herr aber kam herab, um die Stadt und den Turm zu sehen, den die Männer bauten. </a:t>
            </a:r>
          </a:p>
          <a:p>
            <a:pPr eaLnBrk="1" hangingPunct="1">
              <a:buFont typeface="Georgia" panose="02040502050405020303" pitchFamily="18" charset="0"/>
              <a:buNone/>
            </a:pPr>
            <a:r>
              <a:rPr lang="de-DE" altLang="de-DE" sz="2400" dirty="0"/>
              <a:t>     Der Herr sagte: "Wenn sie als ein Volk, das dieselbe Sprache spricht, begonnen haben, dies zu tun, dann wird ihnen nichts, was sie vorhaben, unmöglich sein. Kommt, lasst uns hinabsteigen und ihre Sprache verwirren, damit sie einander nicht mehr verstehen." </a:t>
            </a:r>
          </a:p>
          <a:p>
            <a:pPr eaLnBrk="1" hangingPunct="1">
              <a:buFont typeface="Georgia" panose="02040502050405020303" pitchFamily="18" charset="0"/>
              <a:buNone/>
            </a:pPr>
            <a:r>
              <a:rPr lang="en-US" altLang="de-DE" sz="2800" dirty="0"/>
              <a:t>(Mose 11: 5-7)</a:t>
            </a:r>
          </a:p>
          <a:p>
            <a:pPr eaLnBrk="1" hangingPunct="1">
              <a:buFont typeface="Wingdings" panose="05000000000000000000" pitchFamily="2" charset="2"/>
              <a:buNone/>
            </a:pPr>
            <a:r>
              <a:rPr lang="en-US" altLang="de-DE" sz="2800" dirty="0"/>
              <a:t> </a:t>
            </a:r>
            <a:endParaRPr lang="ru-RU" altLang="de-DE" sz="2800" dirty="0"/>
          </a:p>
          <a:p>
            <a:pPr eaLnBrk="1" hangingPunct="1"/>
            <a:endParaRPr lang="ru-RU" altLang="de-DE" sz="2400" dirty="0"/>
          </a:p>
        </p:txBody>
      </p:sp>
      <p:pic>
        <p:nvPicPr>
          <p:cNvPr id="7171" name="Picture 5" descr="the-tower-of-babel1">
            <a:extLst>
              <a:ext uri="{FF2B5EF4-FFF2-40B4-BE49-F238E27FC236}">
                <a16:creationId xmlns:a16="http://schemas.microsoft.com/office/drawing/2014/main" id="{FBB14E89-3BF9-45E9-A68D-C6ABE1FF1F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333375"/>
            <a:ext cx="3810000" cy="583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A5ACE25-52AC-4A56-802F-14345EA496DC}"/>
              </a:ext>
            </a:extLst>
          </p:cNvPr>
          <p:cNvSpPr>
            <a:spLocks noGrp="1" noChangeArrowheads="1"/>
          </p:cNvSpPr>
          <p:nvPr>
            <p:ph type="title"/>
          </p:nvPr>
        </p:nvSpPr>
        <p:spPr>
          <a:xfrm>
            <a:off x="574675" y="304800"/>
            <a:ext cx="8001000" cy="892175"/>
          </a:xfrm>
        </p:spPr>
        <p:txBody>
          <a:bodyPr/>
          <a:lstStyle/>
          <a:p>
            <a:pPr eaLnBrk="1" hangingPunct="1"/>
            <a:r>
              <a:rPr lang="en-US" altLang="de-DE" sz="2400" dirty="0" err="1"/>
              <a:t>Übersetzung</a:t>
            </a:r>
            <a:r>
              <a:rPr lang="en-US" altLang="de-DE" sz="2400" dirty="0"/>
              <a:t> </a:t>
            </a:r>
            <a:r>
              <a:rPr lang="en-US" altLang="de-DE" sz="2400" dirty="0" err="1"/>
              <a:t>im</a:t>
            </a:r>
            <a:r>
              <a:rPr lang="en-US" altLang="de-DE" sz="2400" dirty="0"/>
              <a:t> </a:t>
            </a:r>
            <a:r>
              <a:rPr lang="en-US" altLang="de-DE" sz="2400" dirty="0" err="1"/>
              <a:t>alten</a:t>
            </a:r>
            <a:r>
              <a:rPr lang="en-US" altLang="de-DE" sz="2400" dirty="0"/>
              <a:t> </a:t>
            </a:r>
            <a:r>
              <a:rPr lang="en-US" altLang="de-DE" sz="2400" dirty="0" err="1"/>
              <a:t>Ägypten</a:t>
            </a:r>
            <a:endParaRPr lang="ru-RU" altLang="de-DE" sz="2400" dirty="0"/>
          </a:p>
        </p:txBody>
      </p:sp>
      <p:sp>
        <p:nvSpPr>
          <p:cNvPr id="8195" name="Rectangle 3">
            <a:extLst>
              <a:ext uri="{FF2B5EF4-FFF2-40B4-BE49-F238E27FC236}">
                <a16:creationId xmlns:a16="http://schemas.microsoft.com/office/drawing/2014/main" id="{2172DF90-03DE-454E-AC06-24E93628DDE9}"/>
              </a:ext>
            </a:extLst>
          </p:cNvPr>
          <p:cNvSpPr>
            <a:spLocks noGrp="1" noChangeArrowheads="1"/>
          </p:cNvSpPr>
          <p:nvPr>
            <p:ph idx="1"/>
          </p:nvPr>
        </p:nvSpPr>
        <p:spPr>
          <a:xfrm>
            <a:off x="2627784" y="1714500"/>
            <a:ext cx="6067425" cy="4305300"/>
          </a:xfrm>
        </p:spPr>
        <p:txBody>
          <a:bodyPr/>
          <a:lstStyle/>
          <a:p>
            <a:pPr eaLnBrk="1" hangingPunct="1">
              <a:buFont typeface="Wingdings" panose="05000000000000000000" pitchFamily="2" charset="2"/>
              <a:buNone/>
            </a:pPr>
            <a:r>
              <a:rPr lang="en-US" altLang="de-DE" sz="2600" i="1" dirty="0"/>
              <a:t>    </a:t>
            </a:r>
            <a:r>
              <a:rPr lang="de-DE" altLang="de-DE" sz="2400" i="1" dirty="0"/>
              <a:t>Bei den Ägyptern gibt es sieben Klassen, von denen eine Klasse die der Priester und eine andere die der Krieger genannt wird, während die anderen die Kuhhirten, Schweinehirten, Ladenbesitzer, Dolmetscher und Bootsführer sind. </a:t>
            </a:r>
          </a:p>
          <a:p>
            <a:pPr eaLnBrk="1" hangingPunct="1">
              <a:buFont typeface="Wingdings" panose="05000000000000000000" pitchFamily="2" charset="2"/>
              <a:buNone/>
            </a:pPr>
            <a:r>
              <a:rPr lang="de-DE" altLang="de-DE" sz="2400" i="1" dirty="0"/>
              <a:t>    Dies ist die Anzahl der Klassen der Ägypter, und ihre Namen wurden ihnen nach den Berufen gegeben, denen sie nachgehen.</a:t>
            </a:r>
          </a:p>
          <a:p>
            <a:pPr eaLnBrk="1" hangingPunct="1">
              <a:buFont typeface="Wingdings" panose="05000000000000000000" pitchFamily="2" charset="2"/>
              <a:buNone/>
            </a:pPr>
            <a:r>
              <a:rPr lang="de-DE" altLang="de-DE" sz="2400" i="1" dirty="0"/>
              <a:t>(Herodot, Geschichten 2.164)</a:t>
            </a:r>
            <a:endParaRPr lang="ru-RU" altLang="de-DE" sz="2000" i="1" dirty="0"/>
          </a:p>
        </p:txBody>
      </p:sp>
      <p:pic>
        <p:nvPicPr>
          <p:cNvPr id="8196" name="Picture 4" descr="220px-AGMA_H%C3%A9rodote">
            <a:extLst>
              <a:ext uri="{FF2B5EF4-FFF2-40B4-BE49-F238E27FC236}">
                <a16:creationId xmlns:a16="http://schemas.microsoft.com/office/drawing/2014/main" id="{9F34ECD9-03B6-4B91-BD9A-B6EB6A8164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714500"/>
            <a:ext cx="20955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6719581-F9F6-40D1-B635-B765E56ADA62}"/>
              </a:ext>
            </a:extLst>
          </p:cNvPr>
          <p:cNvSpPr>
            <a:spLocks noGrp="1" noChangeArrowheads="1"/>
          </p:cNvSpPr>
          <p:nvPr>
            <p:ph type="title"/>
          </p:nvPr>
        </p:nvSpPr>
        <p:spPr>
          <a:xfrm>
            <a:off x="574675" y="304800"/>
            <a:ext cx="8001000" cy="892175"/>
          </a:xfrm>
        </p:spPr>
        <p:txBody>
          <a:bodyPr/>
          <a:lstStyle/>
          <a:p>
            <a:pPr eaLnBrk="1" hangingPunct="1"/>
            <a:r>
              <a:rPr lang="en-US" altLang="de-DE" sz="2400" dirty="0" err="1"/>
              <a:t>Übersetzung</a:t>
            </a:r>
            <a:r>
              <a:rPr lang="en-US" altLang="de-DE" sz="2400" dirty="0"/>
              <a:t> </a:t>
            </a:r>
            <a:r>
              <a:rPr lang="en-US" altLang="de-DE" sz="2400" dirty="0" err="1"/>
              <a:t>im</a:t>
            </a:r>
            <a:r>
              <a:rPr lang="en-US" altLang="de-DE" sz="2400" dirty="0"/>
              <a:t> </a:t>
            </a:r>
            <a:r>
              <a:rPr lang="en-US" altLang="de-DE" sz="2400" dirty="0" err="1"/>
              <a:t>alten</a:t>
            </a:r>
            <a:r>
              <a:rPr lang="en-US" altLang="de-DE" sz="2400" dirty="0"/>
              <a:t> </a:t>
            </a:r>
            <a:r>
              <a:rPr lang="en-US" altLang="de-DE" sz="2400" dirty="0" err="1"/>
              <a:t>Ägypten</a:t>
            </a:r>
            <a:endParaRPr lang="ru-RU" altLang="de-DE" sz="2400" dirty="0"/>
          </a:p>
        </p:txBody>
      </p:sp>
      <p:sp>
        <p:nvSpPr>
          <p:cNvPr id="9219" name="Rectangle 3">
            <a:extLst>
              <a:ext uri="{FF2B5EF4-FFF2-40B4-BE49-F238E27FC236}">
                <a16:creationId xmlns:a16="http://schemas.microsoft.com/office/drawing/2014/main" id="{189E6520-254D-4938-AD8D-3C65C46B9B76}"/>
              </a:ext>
            </a:extLst>
          </p:cNvPr>
          <p:cNvSpPr>
            <a:spLocks noGrp="1" noChangeArrowheads="1"/>
          </p:cNvSpPr>
          <p:nvPr>
            <p:ph idx="1"/>
          </p:nvPr>
        </p:nvSpPr>
        <p:spPr>
          <a:xfrm>
            <a:off x="566738" y="1752600"/>
            <a:ext cx="3860800" cy="4124325"/>
          </a:xfrm>
        </p:spPr>
        <p:txBody>
          <a:bodyPr/>
          <a:lstStyle/>
          <a:p>
            <a:pPr eaLnBrk="1" hangingPunct="1"/>
            <a:r>
              <a:rPr lang="de-DE" altLang="de-DE" dirty="0"/>
              <a:t>Ägyptische Hieroglyphe mit der Bedeutung "dolmetschen".</a:t>
            </a:r>
            <a:endParaRPr lang="ru-RU" altLang="de-DE" dirty="0"/>
          </a:p>
        </p:txBody>
      </p:sp>
      <p:pic>
        <p:nvPicPr>
          <p:cNvPr id="9220" name="Picture 6" descr="hieroglyph">
            <a:extLst>
              <a:ext uri="{FF2B5EF4-FFF2-40B4-BE49-F238E27FC236}">
                <a16:creationId xmlns:a16="http://schemas.microsoft.com/office/drawing/2014/main" id="{5C14CCEE-BDFF-4036-B8A7-F7AF2F74D6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4938" y="1556791"/>
            <a:ext cx="3452812"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7E990D8-CA3F-4B20-8927-5E29EF9E979D}"/>
              </a:ext>
            </a:extLst>
          </p:cNvPr>
          <p:cNvSpPr>
            <a:spLocks noGrp="1" noChangeArrowheads="1"/>
          </p:cNvSpPr>
          <p:nvPr>
            <p:ph type="title"/>
          </p:nvPr>
        </p:nvSpPr>
        <p:spPr>
          <a:xfrm>
            <a:off x="574675" y="304800"/>
            <a:ext cx="8001000" cy="820738"/>
          </a:xfrm>
        </p:spPr>
        <p:txBody>
          <a:bodyPr/>
          <a:lstStyle/>
          <a:p>
            <a:pPr eaLnBrk="1" hangingPunct="1"/>
            <a:r>
              <a:rPr lang="en-US" altLang="de-DE" sz="2000" dirty="0" err="1"/>
              <a:t>Übersetzung</a:t>
            </a:r>
            <a:r>
              <a:rPr lang="en-US" altLang="de-DE" sz="2000" dirty="0"/>
              <a:t> </a:t>
            </a:r>
            <a:r>
              <a:rPr lang="en-US" altLang="de-DE" sz="2000" dirty="0" err="1"/>
              <a:t>im</a:t>
            </a:r>
            <a:r>
              <a:rPr lang="en-US" altLang="de-DE" sz="2000" dirty="0"/>
              <a:t> </a:t>
            </a:r>
            <a:r>
              <a:rPr lang="en-US" altLang="de-DE" sz="2000" dirty="0" err="1"/>
              <a:t>alten</a:t>
            </a:r>
            <a:r>
              <a:rPr lang="en-US" altLang="de-DE" sz="2000" dirty="0"/>
              <a:t> </a:t>
            </a:r>
            <a:r>
              <a:rPr lang="en-US" altLang="de-DE" sz="2000" dirty="0" err="1"/>
              <a:t>Ägypten</a:t>
            </a:r>
            <a:endParaRPr lang="ru-RU" altLang="de-DE" sz="2000" dirty="0"/>
          </a:p>
        </p:txBody>
      </p:sp>
      <p:sp>
        <p:nvSpPr>
          <p:cNvPr id="10243" name="Rectangle 3">
            <a:extLst>
              <a:ext uri="{FF2B5EF4-FFF2-40B4-BE49-F238E27FC236}">
                <a16:creationId xmlns:a16="http://schemas.microsoft.com/office/drawing/2014/main" id="{643DECBF-43C1-4B5C-9C9D-B450FEDB7074}"/>
              </a:ext>
            </a:extLst>
          </p:cNvPr>
          <p:cNvSpPr>
            <a:spLocks noGrp="1" noChangeArrowheads="1"/>
          </p:cNvSpPr>
          <p:nvPr>
            <p:ph idx="1"/>
          </p:nvPr>
        </p:nvSpPr>
        <p:spPr>
          <a:xfrm>
            <a:off x="323528" y="1071563"/>
            <a:ext cx="2272307" cy="5481637"/>
          </a:xfrm>
        </p:spPr>
        <p:txBody>
          <a:bodyPr>
            <a:normAutofit/>
          </a:bodyPr>
          <a:lstStyle/>
          <a:p>
            <a:pPr marL="0" indent="0" eaLnBrk="1" hangingPunct="1">
              <a:lnSpc>
                <a:spcPct val="150000"/>
              </a:lnSpc>
              <a:buNone/>
            </a:pPr>
            <a:r>
              <a:rPr lang="de-DE" altLang="de-DE" sz="2400" i="1" dirty="0"/>
              <a:t>Sie wussten nicht, dass Joseph sie verstand, denn es war ein Dolmetscher unter ihnen.</a:t>
            </a:r>
          </a:p>
          <a:p>
            <a:pPr marL="0" indent="0" eaLnBrk="1" hangingPunct="1">
              <a:lnSpc>
                <a:spcPct val="150000"/>
              </a:lnSpc>
              <a:buNone/>
            </a:pPr>
            <a:endParaRPr lang="de-DE" altLang="de-DE" sz="2400" i="1" dirty="0"/>
          </a:p>
          <a:p>
            <a:pPr marL="0" indent="0" eaLnBrk="1" hangingPunct="1">
              <a:lnSpc>
                <a:spcPct val="150000"/>
              </a:lnSpc>
              <a:buNone/>
            </a:pPr>
            <a:r>
              <a:rPr lang="en-US" altLang="de-DE" sz="2400" i="1" dirty="0"/>
              <a:t>(Mose 42)</a:t>
            </a:r>
            <a:endParaRPr lang="ru-RU" altLang="de-DE" sz="2400" i="1" dirty="0"/>
          </a:p>
        </p:txBody>
      </p:sp>
      <p:pic>
        <p:nvPicPr>
          <p:cNvPr id="10244" name="Picture 4" descr="joseph_brothers">
            <a:extLst>
              <a:ext uri="{FF2B5EF4-FFF2-40B4-BE49-F238E27FC236}">
                <a16:creationId xmlns:a16="http://schemas.microsoft.com/office/drawing/2014/main" id="{7F9567C5-5970-419D-9127-5BB6B5A420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519" y="1357313"/>
            <a:ext cx="6086231"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192BBB8D-569A-4749-BCEA-DB1D35F7FA9F}"/>
              </a:ext>
            </a:extLst>
          </p:cNvPr>
          <p:cNvSpPr>
            <a:spLocks noGrp="1" noChangeArrowheads="1"/>
          </p:cNvSpPr>
          <p:nvPr>
            <p:ph type="title"/>
          </p:nvPr>
        </p:nvSpPr>
        <p:spPr>
          <a:xfrm>
            <a:off x="251521" y="304800"/>
            <a:ext cx="2880320" cy="676275"/>
          </a:xfrm>
        </p:spPr>
        <p:txBody>
          <a:bodyPr>
            <a:normAutofit fontScale="90000"/>
          </a:bodyPr>
          <a:lstStyle/>
          <a:p>
            <a:pPr eaLnBrk="1" hangingPunct="1"/>
            <a:r>
              <a:rPr lang="en-US" altLang="de-DE" sz="2400" dirty="0" err="1"/>
              <a:t>Übersetzung</a:t>
            </a:r>
            <a:r>
              <a:rPr lang="en-US" altLang="de-DE" sz="2400" dirty="0"/>
              <a:t> </a:t>
            </a:r>
            <a:br>
              <a:rPr lang="en-US" altLang="de-DE" sz="2400" dirty="0"/>
            </a:br>
            <a:r>
              <a:rPr lang="en-US" altLang="de-DE" sz="2400" dirty="0" err="1"/>
              <a:t>im</a:t>
            </a:r>
            <a:r>
              <a:rPr lang="en-US" altLang="de-DE" sz="2400" dirty="0"/>
              <a:t> </a:t>
            </a:r>
            <a:r>
              <a:rPr lang="en-US" altLang="de-DE" sz="2400" dirty="0" err="1"/>
              <a:t>alten</a:t>
            </a:r>
            <a:r>
              <a:rPr lang="en-US" altLang="de-DE" sz="2400" dirty="0"/>
              <a:t> </a:t>
            </a:r>
            <a:r>
              <a:rPr lang="en-US" altLang="de-DE" sz="2400" dirty="0" err="1"/>
              <a:t>Ägypten</a:t>
            </a:r>
            <a:endParaRPr lang="ru-RU" altLang="de-DE" sz="2400" b="1" dirty="0"/>
          </a:p>
        </p:txBody>
      </p:sp>
      <p:sp>
        <p:nvSpPr>
          <p:cNvPr id="11267" name="Rectangle 3">
            <a:extLst>
              <a:ext uri="{FF2B5EF4-FFF2-40B4-BE49-F238E27FC236}">
                <a16:creationId xmlns:a16="http://schemas.microsoft.com/office/drawing/2014/main" id="{C16EEFFD-407E-4C33-8B15-2C9542549878}"/>
              </a:ext>
            </a:extLst>
          </p:cNvPr>
          <p:cNvSpPr>
            <a:spLocks noGrp="1" noChangeArrowheads="1"/>
          </p:cNvSpPr>
          <p:nvPr>
            <p:ph idx="1"/>
          </p:nvPr>
        </p:nvSpPr>
        <p:spPr>
          <a:xfrm>
            <a:off x="539751" y="1752600"/>
            <a:ext cx="2376066" cy="4267200"/>
          </a:xfrm>
        </p:spPr>
        <p:txBody>
          <a:bodyPr>
            <a:normAutofit lnSpcReduction="10000"/>
          </a:bodyPr>
          <a:lstStyle/>
          <a:p>
            <a:pPr marL="0" indent="0">
              <a:spcBef>
                <a:spcPct val="0"/>
              </a:spcBef>
              <a:buNone/>
            </a:pPr>
            <a:r>
              <a:rPr lang="en-US" altLang="de-DE" sz="3600" dirty="0"/>
              <a:t>Rosetta Stone, der den </a:t>
            </a:r>
            <a:r>
              <a:rPr lang="en-US" altLang="de-DE" sz="3600" dirty="0" err="1"/>
              <a:t>ersten</a:t>
            </a:r>
            <a:r>
              <a:rPr lang="en-US" altLang="de-DE" sz="3600" dirty="0"/>
              <a:t> </a:t>
            </a:r>
            <a:r>
              <a:rPr lang="en-US" altLang="de-DE" sz="3600" dirty="0" err="1"/>
              <a:t>bekannten</a:t>
            </a:r>
            <a:r>
              <a:rPr lang="en-US" altLang="de-DE" sz="3600" dirty="0"/>
              <a:t> </a:t>
            </a:r>
            <a:r>
              <a:rPr lang="en-US" altLang="de-DE" sz="3600" dirty="0" err="1"/>
              <a:t>zwei-sprachigen</a:t>
            </a:r>
            <a:r>
              <a:rPr lang="en-US" altLang="de-DE" sz="3600" dirty="0"/>
              <a:t> Text </a:t>
            </a:r>
            <a:r>
              <a:rPr lang="en-US" altLang="de-DE" sz="3600" dirty="0" err="1"/>
              <a:t>enthält</a:t>
            </a:r>
            <a:r>
              <a:rPr lang="en-US" altLang="de-DE" sz="3600" dirty="0"/>
              <a:t>.</a:t>
            </a:r>
            <a:endParaRPr lang="ru-RU" altLang="de-DE" sz="3600" dirty="0"/>
          </a:p>
        </p:txBody>
      </p:sp>
      <p:pic>
        <p:nvPicPr>
          <p:cNvPr id="11268" name="Picture 4" descr="&quot;A large dark grey-coloured slab of stone with text that uses Ancient Egyptian hieroglyphs, demotic and Greek script in three separate horizontal registers&quot;">
            <a:extLst>
              <a:ext uri="{FF2B5EF4-FFF2-40B4-BE49-F238E27FC236}">
                <a16:creationId xmlns:a16="http://schemas.microsoft.com/office/drawing/2014/main" id="{1D235A05-7FAA-4D60-9105-7F9EAF868E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404" y="1"/>
            <a:ext cx="568712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747FE7C-59EB-4D51-B68E-A0C48EEF08D6}"/>
              </a:ext>
            </a:extLst>
          </p:cNvPr>
          <p:cNvSpPr>
            <a:spLocks noGrp="1" noChangeArrowheads="1"/>
          </p:cNvSpPr>
          <p:nvPr>
            <p:ph type="title"/>
          </p:nvPr>
        </p:nvSpPr>
        <p:spPr>
          <a:xfrm>
            <a:off x="574675" y="304800"/>
            <a:ext cx="8001000" cy="747713"/>
          </a:xfrm>
        </p:spPr>
        <p:txBody>
          <a:bodyPr>
            <a:normAutofit/>
          </a:bodyPr>
          <a:lstStyle/>
          <a:p>
            <a:pPr eaLnBrk="1" hangingPunct="1"/>
            <a:r>
              <a:rPr lang="en-US" altLang="de-DE" sz="3600" dirty="0" err="1"/>
              <a:t>Übersetzung</a:t>
            </a:r>
            <a:r>
              <a:rPr lang="en-US" altLang="de-DE" sz="3600" dirty="0"/>
              <a:t> </a:t>
            </a:r>
            <a:r>
              <a:rPr lang="en-US" altLang="de-DE" sz="3600" dirty="0" err="1"/>
              <a:t>im</a:t>
            </a:r>
            <a:r>
              <a:rPr lang="en-US" altLang="de-DE" sz="3600" dirty="0"/>
              <a:t> </a:t>
            </a:r>
            <a:r>
              <a:rPr lang="en-US" altLang="de-DE" sz="3600" dirty="0" err="1"/>
              <a:t>alten</a:t>
            </a:r>
            <a:r>
              <a:rPr lang="en-US" altLang="de-DE" sz="3600" dirty="0"/>
              <a:t> </a:t>
            </a:r>
            <a:r>
              <a:rPr lang="en-US" altLang="de-DE" sz="3600" dirty="0" err="1"/>
              <a:t>Ägypten</a:t>
            </a:r>
            <a:endParaRPr lang="ru-RU" altLang="de-DE" sz="3600" b="1" dirty="0"/>
          </a:p>
        </p:txBody>
      </p:sp>
      <p:sp>
        <p:nvSpPr>
          <p:cNvPr id="12291" name="Rectangle 3">
            <a:extLst>
              <a:ext uri="{FF2B5EF4-FFF2-40B4-BE49-F238E27FC236}">
                <a16:creationId xmlns:a16="http://schemas.microsoft.com/office/drawing/2014/main" id="{454A6B9D-2CC6-4225-BE7B-97BA4BAAF8C6}"/>
              </a:ext>
            </a:extLst>
          </p:cNvPr>
          <p:cNvSpPr>
            <a:spLocks noGrp="1" noChangeArrowheads="1"/>
          </p:cNvSpPr>
          <p:nvPr>
            <p:ph idx="1"/>
          </p:nvPr>
        </p:nvSpPr>
        <p:spPr>
          <a:xfrm>
            <a:off x="714375" y="1556792"/>
            <a:ext cx="8229600" cy="3910558"/>
          </a:xfrm>
        </p:spPr>
        <p:txBody>
          <a:bodyPr>
            <a:normAutofit fontScale="92500"/>
          </a:bodyPr>
          <a:lstStyle/>
          <a:p>
            <a:pPr eaLnBrk="1" hangingPunct="1">
              <a:spcBef>
                <a:spcPct val="0"/>
              </a:spcBef>
              <a:buFont typeface="Wingdings" panose="05000000000000000000" pitchFamily="2" charset="2"/>
              <a:buNone/>
            </a:pPr>
            <a:r>
              <a:rPr lang="de-DE" altLang="de-DE" dirty="0"/>
              <a:t>Die Inschrift auf dem Stein von Rosette dokumentiert ein Dekret, das 196 v. Chr. in Memphis im Namen von König Ptolemäus V. erlassen wurde. </a:t>
            </a:r>
          </a:p>
          <a:p>
            <a:pPr eaLnBrk="1" hangingPunct="1">
              <a:spcBef>
                <a:spcPct val="0"/>
              </a:spcBef>
              <a:buFont typeface="Wingdings" panose="05000000000000000000" pitchFamily="2" charset="2"/>
              <a:buNone/>
            </a:pPr>
            <a:r>
              <a:rPr lang="de-DE" altLang="de-DE" dirty="0"/>
              <a:t>Das Dekret erscheint in drei Texten: altägyptische Hieroglyphen, ägyptische demotische Schrift (in der Alltagssprache verwendet) </a:t>
            </a:r>
          </a:p>
          <a:p>
            <a:pPr eaLnBrk="1" hangingPunct="1">
              <a:spcBef>
                <a:spcPct val="0"/>
              </a:spcBef>
              <a:buFont typeface="Wingdings" panose="05000000000000000000" pitchFamily="2" charset="2"/>
              <a:buNone/>
            </a:pPr>
            <a:r>
              <a:rPr lang="de-DE" altLang="de-DE" dirty="0"/>
              <a:t>    und Altgriechisch.</a:t>
            </a:r>
            <a:endParaRPr lang="ru-RU" altLang="de-DE"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29F8E16-6121-4A95-8A48-F22169352EFC}"/>
              </a:ext>
            </a:extLst>
          </p:cNvPr>
          <p:cNvSpPr>
            <a:spLocks noGrp="1" noChangeArrowheads="1"/>
          </p:cNvSpPr>
          <p:nvPr>
            <p:ph type="title"/>
          </p:nvPr>
        </p:nvSpPr>
        <p:spPr>
          <a:xfrm>
            <a:off x="512887" y="102850"/>
            <a:ext cx="8001000" cy="603250"/>
          </a:xfrm>
        </p:spPr>
        <p:txBody>
          <a:bodyPr>
            <a:normAutofit/>
          </a:bodyPr>
          <a:lstStyle/>
          <a:p>
            <a:pPr eaLnBrk="1" hangingPunct="1"/>
            <a:r>
              <a:rPr lang="en-US" altLang="de-DE" sz="3200" dirty="0" err="1"/>
              <a:t>Übersetzung</a:t>
            </a:r>
            <a:r>
              <a:rPr lang="en-US" altLang="de-DE" sz="3200" dirty="0"/>
              <a:t> in </a:t>
            </a:r>
            <a:r>
              <a:rPr lang="en-US" altLang="de-DE" sz="3200" dirty="0" err="1"/>
              <a:t>Assyrien</a:t>
            </a:r>
            <a:r>
              <a:rPr lang="en-US" altLang="de-DE" sz="3200" dirty="0"/>
              <a:t> und Babylon</a:t>
            </a:r>
            <a:r>
              <a:rPr lang="ru-RU" altLang="de-DE" sz="3200" dirty="0"/>
              <a:t> </a:t>
            </a:r>
          </a:p>
        </p:txBody>
      </p:sp>
      <p:sp>
        <p:nvSpPr>
          <p:cNvPr id="13315" name="Rectangle 3">
            <a:extLst>
              <a:ext uri="{FF2B5EF4-FFF2-40B4-BE49-F238E27FC236}">
                <a16:creationId xmlns:a16="http://schemas.microsoft.com/office/drawing/2014/main" id="{21C13328-EBF9-4143-B887-414362CE862E}"/>
              </a:ext>
            </a:extLst>
          </p:cNvPr>
          <p:cNvSpPr>
            <a:spLocks noGrp="1" noChangeArrowheads="1"/>
          </p:cNvSpPr>
          <p:nvPr>
            <p:ph idx="1"/>
          </p:nvPr>
        </p:nvSpPr>
        <p:spPr>
          <a:xfrm>
            <a:off x="500063" y="928688"/>
            <a:ext cx="2631777" cy="5668664"/>
          </a:xfrm>
        </p:spPr>
        <p:txBody>
          <a:bodyPr>
            <a:normAutofit fontScale="92500" lnSpcReduction="10000"/>
          </a:bodyPr>
          <a:lstStyle/>
          <a:p>
            <a:pPr eaLnBrk="1" hangingPunct="1"/>
            <a:r>
              <a:rPr lang="de-DE" altLang="de-DE" sz="2400" dirty="0"/>
              <a:t>Die sumerische Sprache aus Mesopotamien (dem heutigen Irak) ist die älteste bekannte Schriftsprache. </a:t>
            </a:r>
          </a:p>
          <a:p>
            <a:pPr eaLnBrk="1" hangingPunct="1"/>
            <a:r>
              <a:rPr lang="de-DE" altLang="de-DE" sz="2400" dirty="0"/>
              <a:t>Die Sumerer schrieben in Keilschrift auf Tontafeln </a:t>
            </a:r>
          </a:p>
          <a:p>
            <a:pPr eaLnBrk="1" hangingPunct="1"/>
            <a:r>
              <a:rPr lang="de-DE" altLang="de-DE" sz="2400" dirty="0"/>
              <a:t>zweisprachige Keilschrift-Wörterbücher für Sumerisch und Akkadisch (1800-1600 v. Chr.)</a:t>
            </a:r>
            <a:endParaRPr lang="ru-RU" altLang="de-DE" sz="2400" dirty="0"/>
          </a:p>
        </p:txBody>
      </p:sp>
      <p:pic>
        <p:nvPicPr>
          <p:cNvPr id="13316" name="Picture 4" descr="sumerian_tablet">
            <a:extLst>
              <a:ext uri="{FF2B5EF4-FFF2-40B4-BE49-F238E27FC236}">
                <a16:creationId xmlns:a16="http://schemas.microsoft.com/office/drawing/2014/main" id="{65210F2C-E84F-4F8F-AAFB-C15D7D5214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780296"/>
            <a:ext cx="5580112" cy="608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F1825A8-4773-451C-BF00-AA88DE80AD5B}"/>
              </a:ext>
            </a:extLst>
          </p:cNvPr>
          <p:cNvSpPr>
            <a:spLocks noGrp="1" noChangeArrowheads="1"/>
          </p:cNvSpPr>
          <p:nvPr>
            <p:ph type="title"/>
          </p:nvPr>
        </p:nvSpPr>
        <p:spPr>
          <a:xfrm>
            <a:off x="574675" y="304800"/>
            <a:ext cx="8001000" cy="892175"/>
          </a:xfrm>
        </p:spPr>
        <p:txBody>
          <a:bodyPr>
            <a:normAutofit/>
          </a:bodyPr>
          <a:lstStyle/>
          <a:p>
            <a:pPr eaLnBrk="1" hangingPunct="1"/>
            <a:r>
              <a:rPr lang="en-US" altLang="de-DE" sz="4000" dirty="0" err="1"/>
              <a:t>Übersetzung</a:t>
            </a:r>
            <a:r>
              <a:rPr lang="en-US" altLang="de-DE" sz="4000" dirty="0"/>
              <a:t> in </a:t>
            </a:r>
            <a:r>
              <a:rPr lang="en-US" altLang="de-DE" sz="4000" dirty="0" err="1"/>
              <a:t>Assyrien</a:t>
            </a:r>
            <a:r>
              <a:rPr lang="en-US" altLang="de-DE" sz="4000" dirty="0"/>
              <a:t> und Babylon</a:t>
            </a:r>
            <a:r>
              <a:rPr lang="ru-RU" altLang="de-DE" sz="4000" dirty="0"/>
              <a:t> </a:t>
            </a:r>
            <a:endParaRPr lang="ru-RU" altLang="de-DE" sz="4000" b="1" dirty="0"/>
          </a:p>
        </p:txBody>
      </p:sp>
      <p:sp>
        <p:nvSpPr>
          <p:cNvPr id="14339" name="Rectangle 3">
            <a:extLst>
              <a:ext uri="{FF2B5EF4-FFF2-40B4-BE49-F238E27FC236}">
                <a16:creationId xmlns:a16="http://schemas.microsoft.com/office/drawing/2014/main" id="{8720A6E1-2322-44F1-8288-4262DF66E878}"/>
              </a:ext>
            </a:extLst>
          </p:cNvPr>
          <p:cNvSpPr>
            <a:spLocks noGrp="1" noChangeArrowheads="1"/>
          </p:cNvSpPr>
          <p:nvPr>
            <p:ph idx="1"/>
          </p:nvPr>
        </p:nvSpPr>
        <p:spPr>
          <a:xfrm>
            <a:off x="500063" y="1916831"/>
            <a:ext cx="8229600" cy="3693393"/>
          </a:xfrm>
        </p:spPr>
        <p:txBody>
          <a:bodyPr>
            <a:normAutofit lnSpcReduction="10000"/>
          </a:bodyPr>
          <a:lstStyle/>
          <a:p>
            <a:pPr eaLnBrk="1" hangingPunct="1"/>
            <a:r>
              <a:rPr lang="de-DE" altLang="de-DE" dirty="0"/>
              <a:t>Im alten Assyrien und Babylonien gab es ein regelmäßiges Gremium von Dolmetschern, die am Hof arbeiteten. </a:t>
            </a:r>
          </a:p>
          <a:p>
            <a:pPr eaLnBrk="1" hangingPunct="1"/>
            <a:endParaRPr lang="de-DE" altLang="de-DE" dirty="0"/>
          </a:p>
          <a:p>
            <a:pPr eaLnBrk="1" hangingPunct="1"/>
            <a:r>
              <a:rPr lang="de-DE" altLang="de-DE" dirty="0"/>
              <a:t>Während des Krieges begleiteten die Dolmetscher den König zusammen mit Schriftgelehrten und anderen Beamten.</a:t>
            </a:r>
            <a:endParaRPr lang="ru-RU" altLang="de-DE"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A2B95D3-4A13-4323-A09D-9D89D4AC30B7}"/>
              </a:ext>
            </a:extLst>
          </p:cNvPr>
          <p:cNvSpPr>
            <a:spLocks noGrp="1" noChangeArrowheads="1"/>
          </p:cNvSpPr>
          <p:nvPr>
            <p:ph type="title"/>
          </p:nvPr>
        </p:nvSpPr>
        <p:spPr>
          <a:xfrm>
            <a:off x="574675" y="304800"/>
            <a:ext cx="8001000" cy="747713"/>
          </a:xfrm>
        </p:spPr>
        <p:txBody>
          <a:bodyPr>
            <a:normAutofit fontScale="90000"/>
          </a:bodyPr>
          <a:lstStyle/>
          <a:p>
            <a:pPr eaLnBrk="1" hangingPunct="1"/>
            <a:r>
              <a:rPr lang="en-US" altLang="de-DE" sz="4000" dirty="0" err="1"/>
              <a:t>Übersetzung</a:t>
            </a:r>
            <a:r>
              <a:rPr lang="en-US" altLang="de-DE" sz="4000" dirty="0"/>
              <a:t> </a:t>
            </a:r>
            <a:r>
              <a:rPr lang="en-US" altLang="de-DE" sz="4000" dirty="0" err="1"/>
              <a:t>i</a:t>
            </a:r>
            <a:r>
              <a:rPr lang="de-DE" altLang="de-DE" sz="4000" dirty="0"/>
              <a:t>m alten </a:t>
            </a:r>
            <a:r>
              <a:rPr lang="en-US" altLang="de-DE" sz="4000" dirty="0"/>
              <a:t>China und in </a:t>
            </a:r>
            <a:r>
              <a:rPr lang="en-US" altLang="de-DE" sz="4000" dirty="0" err="1"/>
              <a:t>Indien</a:t>
            </a:r>
            <a:r>
              <a:rPr lang="ru-RU" altLang="de-DE" sz="4000" b="1" dirty="0"/>
              <a:t> </a:t>
            </a:r>
          </a:p>
        </p:txBody>
      </p:sp>
      <p:sp>
        <p:nvSpPr>
          <p:cNvPr id="15363" name="Rectangle 3">
            <a:extLst>
              <a:ext uri="{FF2B5EF4-FFF2-40B4-BE49-F238E27FC236}">
                <a16:creationId xmlns:a16="http://schemas.microsoft.com/office/drawing/2014/main" id="{733D584D-A81F-4157-A0E6-C674919AE49B}"/>
              </a:ext>
            </a:extLst>
          </p:cNvPr>
          <p:cNvSpPr>
            <a:spLocks noGrp="1" noChangeArrowheads="1"/>
          </p:cNvSpPr>
          <p:nvPr>
            <p:ph idx="1"/>
          </p:nvPr>
        </p:nvSpPr>
        <p:spPr>
          <a:xfrm>
            <a:off x="714375" y="1412776"/>
            <a:ext cx="8229600" cy="5040560"/>
          </a:xfrm>
        </p:spPr>
        <p:txBody>
          <a:bodyPr>
            <a:normAutofit/>
          </a:bodyPr>
          <a:lstStyle/>
          <a:p>
            <a:pPr eaLnBrk="1" hangingPunct="1"/>
            <a:r>
              <a:rPr lang="de-DE" altLang="de-DE" sz="2600" dirty="0"/>
              <a:t>Die frühesten Übersetzungsaktivitäten in China gehen auf die Zhou-Dynastie (11. Jh. v. Chr.) zurück. Die Übersetzung wurde von Regierungsbeamten durchgeführt.</a:t>
            </a:r>
          </a:p>
          <a:p>
            <a:pPr eaLnBrk="1" hangingPunct="1"/>
            <a:endParaRPr lang="de-DE" altLang="de-DE" sz="2600" dirty="0"/>
          </a:p>
          <a:p>
            <a:pPr eaLnBrk="1" hangingPunct="1"/>
            <a:r>
              <a:rPr lang="de-DE" altLang="de-DE" sz="2600" dirty="0"/>
              <a:t>"Übersetzen bedeutet, eine Schriftsprache durch eine andere zu ersetzen, ohne die Bedeutung zu verändern, um ein gegenseitiges Verständnis zu ermöglichen.“ </a:t>
            </a:r>
            <a:br>
              <a:rPr lang="de-DE" altLang="de-DE" sz="2600" dirty="0"/>
            </a:br>
            <a:br>
              <a:rPr lang="de-DE" altLang="de-DE" sz="2600" dirty="0"/>
            </a:br>
            <a:r>
              <a:rPr lang="de-DE" altLang="de-DE" sz="2600" dirty="0"/>
              <a:t>Jia </a:t>
            </a:r>
            <a:r>
              <a:rPr lang="de-DE" altLang="de-DE" sz="2600" dirty="0" err="1"/>
              <a:t>Gongyan</a:t>
            </a:r>
            <a:r>
              <a:rPr lang="de-DE" altLang="de-DE" sz="2600" dirty="0"/>
              <a:t>, ein kaiserlicher Gelehrter (späte Zhou-Dynastie)</a:t>
            </a:r>
            <a:endParaRPr lang="ru-RU" altLang="de-DE" sz="2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A2B95D3-4A13-4323-A09D-9D89D4AC30B7}"/>
              </a:ext>
            </a:extLst>
          </p:cNvPr>
          <p:cNvSpPr>
            <a:spLocks noGrp="1" noChangeArrowheads="1"/>
          </p:cNvSpPr>
          <p:nvPr>
            <p:ph type="title"/>
          </p:nvPr>
        </p:nvSpPr>
        <p:spPr>
          <a:xfrm>
            <a:off x="574675" y="304800"/>
            <a:ext cx="8001000" cy="747713"/>
          </a:xfrm>
        </p:spPr>
        <p:txBody>
          <a:bodyPr>
            <a:normAutofit/>
          </a:bodyPr>
          <a:lstStyle/>
          <a:p>
            <a:pPr eaLnBrk="1" hangingPunct="1"/>
            <a:r>
              <a:rPr lang="en-US" altLang="de-DE" sz="4000" dirty="0" err="1"/>
              <a:t>Übersetzung</a:t>
            </a:r>
            <a:r>
              <a:rPr lang="en-US" altLang="de-DE" sz="4000" dirty="0"/>
              <a:t> </a:t>
            </a:r>
            <a:r>
              <a:rPr lang="en-US" altLang="de-DE" sz="4000" dirty="0" err="1"/>
              <a:t>i</a:t>
            </a:r>
            <a:r>
              <a:rPr lang="de-DE" altLang="de-DE" sz="4000" dirty="0"/>
              <a:t>m alten </a:t>
            </a:r>
            <a:r>
              <a:rPr lang="en-US" altLang="de-DE" sz="4000" dirty="0"/>
              <a:t>China</a:t>
            </a:r>
            <a:endParaRPr lang="ru-RU" altLang="de-DE" sz="4000" b="1" dirty="0"/>
          </a:p>
        </p:txBody>
      </p:sp>
      <p:sp>
        <p:nvSpPr>
          <p:cNvPr id="15363" name="Rectangle 3">
            <a:extLst>
              <a:ext uri="{FF2B5EF4-FFF2-40B4-BE49-F238E27FC236}">
                <a16:creationId xmlns:a16="http://schemas.microsoft.com/office/drawing/2014/main" id="{733D584D-A81F-4157-A0E6-C674919AE49B}"/>
              </a:ext>
            </a:extLst>
          </p:cNvPr>
          <p:cNvSpPr>
            <a:spLocks noGrp="1" noChangeArrowheads="1"/>
          </p:cNvSpPr>
          <p:nvPr>
            <p:ph idx="1"/>
          </p:nvPr>
        </p:nvSpPr>
        <p:spPr>
          <a:xfrm>
            <a:off x="714375" y="1412776"/>
            <a:ext cx="8229600" cy="4054574"/>
          </a:xfrm>
        </p:spPr>
        <p:txBody>
          <a:bodyPr/>
          <a:lstStyle/>
          <a:p>
            <a:pPr eaLnBrk="1" hangingPunct="1"/>
            <a:endParaRPr lang="ru-RU" altLang="de-DE" sz="2600" dirty="0"/>
          </a:p>
        </p:txBody>
      </p:sp>
      <p:graphicFrame>
        <p:nvGraphicFramePr>
          <p:cNvPr id="4" name="Content Placeholder 5">
            <a:extLst>
              <a:ext uri="{FF2B5EF4-FFF2-40B4-BE49-F238E27FC236}">
                <a16:creationId xmlns:a16="http://schemas.microsoft.com/office/drawing/2014/main" id="{6A5C3CE2-4D3D-428D-BC05-E01351EB7F28}"/>
              </a:ext>
            </a:extLst>
          </p:cNvPr>
          <p:cNvGraphicFramePr>
            <a:graphicFrameLocks/>
          </p:cNvGraphicFramePr>
          <p:nvPr>
            <p:extLst>
              <p:ext uri="{D42A27DB-BD31-4B8C-83A1-F6EECF244321}">
                <p14:modId xmlns:p14="http://schemas.microsoft.com/office/powerpoint/2010/main" val="2559083953"/>
              </p:ext>
            </p:extLst>
          </p:nvPr>
        </p:nvGraphicFramePr>
        <p:xfrm>
          <a:off x="-71421" y="1052513"/>
          <a:ext cx="9683981" cy="6729142"/>
        </p:xfrm>
        <a:graphic>
          <a:graphicData uri="http://schemas.openxmlformats.org/drawingml/2006/table">
            <a:tbl>
              <a:tblPr firstRow="1" bandRow="1">
                <a:tableStyleId>{5A111915-BE36-4E01-A7E5-04B1672EAD32}</a:tableStyleId>
              </a:tblPr>
              <a:tblGrid>
                <a:gridCol w="1003566">
                  <a:extLst>
                    <a:ext uri="{9D8B030D-6E8A-4147-A177-3AD203B41FA5}">
                      <a16:colId xmlns:a16="http://schemas.microsoft.com/office/drawing/2014/main" val="20000"/>
                    </a:ext>
                  </a:extLst>
                </a:gridCol>
                <a:gridCol w="3052064">
                  <a:extLst>
                    <a:ext uri="{9D8B030D-6E8A-4147-A177-3AD203B41FA5}">
                      <a16:colId xmlns:a16="http://schemas.microsoft.com/office/drawing/2014/main" val="20001"/>
                    </a:ext>
                  </a:extLst>
                </a:gridCol>
                <a:gridCol w="4074655">
                  <a:extLst>
                    <a:ext uri="{9D8B030D-6E8A-4147-A177-3AD203B41FA5}">
                      <a16:colId xmlns:a16="http://schemas.microsoft.com/office/drawing/2014/main" val="20002"/>
                    </a:ext>
                  </a:extLst>
                </a:gridCol>
                <a:gridCol w="985610">
                  <a:extLst>
                    <a:ext uri="{9D8B030D-6E8A-4147-A177-3AD203B41FA5}">
                      <a16:colId xmlns:a16="http://schemas.microsoft.com/office/drawing/2014/main" val="20003"/>
                    </a:ext>
                  </a:extLst>
                </a:gridCol>
                <a:gridCol w="568086">
                  <a:extLst>
                    <a:ext uri="{9D8B030D-6E8A-4147-A177-3AD203B41FA5}">
                      <a16:colId xmlns:a16="http://schemas.microsoft.com/office/drawing/2014/main" val="20004"/>
                    </a:ext>
                  </a:extLst>
                </a:gridCol>
              </a:tblGrid>
              <a:tr h="432271">
                <a:tc>
                  <a:txBody>
                    <a:bodyPr/>
                    <a:lstStyle/>
                    <a:p>
                      <a:pPr marL="0" marR="0" indent="0" algn="ctr" defTabSz="914327" rtl="0" eaLnBrk="1" fontAlgn="auto" latinLnBrk="0" hangingPunct="1">
                        <a:lnSpc>
                          <a:spcPct val="100000"/>
                        </a:lnSpc>
                        <a:spcBef>
                          <a:spcPts val="0"/>
                        </a:spcBef>
                        <a:spcAft>
                          <a:spcPts val="0"/>
                        </a:spcAft>
                        <a:buClrTx/>
                        <a:buSzTx/>
                        <a:buFontTx/>
                        <a:buNone/>
                        <a:tabLst/>
                        <a:defRPr/>
                      </a:pPr>
                      <a:endParaRPr lang="de-DE" altLang="zh-CN" sz="1400" b="1" baseline="0" dirty="0">
                        <a:solidFill>
                          <a:schemeClr val="tx1"/>
                        </a:solidFill>
                        <a:latin typeface="Arial" pitchFamily="34" charset="0"/>
                        <a:cs typeface="Arial" pitchFamily="34" charset="0"/>
                      </a:endParaRPr>
                    </a:p>
                    <a:p>
                      <a:pPr marL="0" marR="0" indent="0" algn="ctr" defTabSz="914327" rtl="0" eaLnBrk="1" fontAlgn="auto" latinLnBrk="0" hangingPunct="1">
                        <a:lnSpc>
                          <a:spcPct val="100000"/>
                        </a:lnSpc>
                        <a:spcBef>
                          <a:spcPts val="0"/>
                        </a:spcBef>
                        <a:spcAft>
                          <a:spcPts val="0"/>
                        </a:spcAft>
                        <a:buClrTx/>
                        <a:buSzTx/>
                        <a:buFontTx/>
                        <a:buNone/>
                        <a:tabLst/>
                        <a:defRPr/>
                      </a:pPr>
                      <a:r>
                        <a:rPr lang="de-DE" altLang="zh-CN" sz="1400" b="1" dirty="0">
                          <a:solidFill>
                            <a:schemeClr val="tx1"/>
                          </a:solidFill>
                          <a:latin typeface="Arial" pitchFamily="34" charset="0"/>
                          <a:cs typeface="Arial" pitchFamily="34" charset="0"/>
                        </a:rPr>
                        <a:t>Jahr</a:t>
                      </a:r>
                      <a:endParaRPr lang="en-US" sz="1400" b="1" dirty="0">
                        <a:solidFill>
                          <a:schemeClr val="tx1"/>
                        </a:solidFill>
                        <a:latin typeface="Arial" pitchFamily="34" charset="0"/>
                        <a:cs typeface="Arial" pitchFamily="34" charset="0"/>
                      </a:endParaRPr>
                    </a:p>
                  </a:txBody>
                  <a:tcPr marL="121920" marR="12192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altLang="zh-CN" sz="1400" b="1" dirty="0">
                          <a:solidFill>
                            <a:schemeClr val="tx1"/>
                          </a:solidFill>
                          <a:latin typeface="Arial" pitchFamily="34" charset="0"/>
                          <a:cs typeface="Arial" pitchFamily="34" charset="0"/>
                        </a:rPr>
                        <a:t>Werk</a:t>
                      </a:r>
                      <a:endParaRPr lang="en-US" sz="1400" b="1" dirty="0">
                        <a:solidFill>
                          <a:schemeClr val="tx1"/>
                        </a:solidFill>
                        <a:latin typeface="Arial" pitchFamily="34" charset="0"/>
                        <a:cs typeface="Arial" pitchFamily="34" charset="0"/>
                      </a:endParaRPr>
                    </a:p>
                  </a:txBody>
                  <a:tcPr marL="121920" marR="12192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1" kern="1200" dirty="0">
                          <a:solidFill>
                            <a:schemeClr val="tx1"/>
                          </a:solidFill>
                          <a:latin typeface="Arial" pitchFamily="34" charset="0"/>
                          <a:ea typeface="+mn-ea"/>
                          <a:cs typeface="Arial" pitchFamily="34" charset="0"/>
                        </a:rPr>
                        <a:t>Autor</a:t>
                      </a:r>
                      <a:endParaRPr lang="en-US" sz="1400" b="1" dirty="0">
                        <a:solidFill>
                          <a:schemeClr val="tx1"/>
                        </a:solidFill>
                        <a:latin typeface="Arial" pitchFamily="34" charset="0"/>
                        <a:cs typeface="Arial" pitchFamily="34" charset="0"/>
                      </a:endParaRPr>
                    </a:p>
                  </a:txBody>
                  <a:tcPr marL="121920" marR="12192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chemeClr val="tx1"/>
                          </a:solidFill>
                          <a:latin typeface="Arial" pitchFamily="34" charset="0"/>
                          <a:cs typeface="Arial" pitchFamily="34" charset="0"/>
                        </a:rPr>
                        <a:t>Über-</a:t>
                      </a:r>
                      <a:r>
                        <a:rPr lang="en-US" sz="1400" b="1" dirty="0" err="1">
                          <a:solidFill>
                            <a:schemeClr val="tx1"/>
                          </a:solidFill>
                          <a:latin typeface="Arial" pitchFamily="34" charset="0"/>
                          <a:cs typeface="Arial" pitchFamily="34" charset="0"/>
                        </a:rPr>
                        <a:t>setzer</a:t>
                      </a:r>
                      <a:endParaRPr lang="en-US" sz="1400" b="1" dirty="0">
                        <a:solidFill>
                          <a:schemeClr val="tx1"/>
                        </a:solidFill>
                        <a:latin typeface="Arial" pitchFamily="34" charset="0"/>
                        <a:cs typeface="Arial" pitchFamily="34" charset="0"/>
                      </a:endParaRPr>
                    </a:p>
                  </a:txBody>
                  <a:tcPr marL="121920" marR="12192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err="1">
                          <a:solidFill>
                            <a:schemeClr val="tx1"/>
                          </a:solidFill>
                          <a:latin typeface="Arial" pitchFamily="34" charset="0"/>
                          <a:cs typeface="Arial" pitchFamily="34" charset="0"/>
                        </a:rPr>
                        <a:t>Bedeutung</a:t>
                      </a:r>
                      <a:endParaRPr lang="en-US" sz="1400" b="1" dirty="0">
                        <a:solidFill>
                          <a:schemeClr val="tx1"/>
                        </a:solidFill>
                        <a:latin typeface="Arial" pitchFamily="34" charset="0"/>
                        <a:cs typeface="Arial" pitchFamily="34" charset="0"/>
                      </a:endParaRPr>
                    </a:p>
                  </a:txBody>
                  <a:tcPr marL="121920" marR="121920"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821068">
                <a:tc>
                  <a:txBody>
                    <a:bodyPr/>
                    <a:lstStyle/>
                    <a:p>
                      <a:pPr>
                        <a:spcAft>
                          <a:spcPts val="0"/>
                        </a:spcAft>
                      </a:pPr>
                      <a:r>
                        <a:rPr lang="de-DE" sz="1400" dirty="0">
                          <a:effectLst/>
                          <a:latin typeface="Calibri"/>
                          <a:ea typeface="KaiTi"/>
                        </a:rPr>
                        <a:t>-1100 (</a:t>
                      </a:r>
                      <a:r>
                        <a:rPr lang="zh-CN" sz="1400" dirty="0">
                          <a:effectLst/>
                          <a:latin typeface="Calibri"/>
                          <a:ea typeface="KaiTi"/>
                        </a:rPr>
                        <a:t>周公居摄六年</a:t>
                      </a:r>
                      <a:r>
                        <a:rPr lang="de-DE" sz="1400" dirty="0">
                          <a:effectLst/>
                          <a:latin typeface="Calibri"/>
                          <a:ea typeface="KaiTi"/>
                        </a:rPr>
                        <a:t>)</a:t>
                      </a:r>
                      <a:endParaRPr lang="de-DE" sz="1400" dirty="0">
                        <a:effectLst/>
                        <a:latin typeface="Times New Roman"/>
                        <a:ea typeface="SimSun"/>
                      </a:endParaRPr>
                    </a:p>
                  </a:txBody>
                  <a:tcPr marT="0" marB="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spcAft>
                          <a:spcPts val="0"/>
                        </a:spcAft>
                      </a:pPr>
                      <a:r>
                        <a:rPr lang="de-DE" sz="1400" dirty="0">
                          <a:effectLst/>
                          <a:latin typeface="Calibri"/>
                          <a:ea typeface="KaiTi"/>
                        </a:rPr>
                        <a:t> “</a:t>
                      </a:r>
                      <a:r>
                        <a:rPr lang="zh-CN" sz="1400" dirty="0">
                          <a:effectLst/>
                          <a:latin typeface="Calibri"/>
                          <a:ea typeface="KaiTi"/>
                        </a:rPr>
                        <a:t>道路悠远，山川岨深，音使不通，故重译而朝。</a:t>
                      </a:r>
                      <a:r>
                        <a:rPr lang="de-DE" sz="1400" dirty="0">
                          <a:effectLst/>
                          <a:latin typeface="Calibri"/>
                          <a:ea typeface="KaiTi"/>
                        </a:rPr>
                        <a:t>” [keine Literatur]</a:t>
                      </a:r>
                      <a:endParaRPr lang="de-DE" sz="1400" dirty="0">
                        <a:effectLst/>
                        <a:latin typeface="Times New Roman"/>
                        <a:ea typeface="SimSun"/>
                      </a:endParaRPr>
                    </a:p>
                  </a:txBody>
                  <a:tcPr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spcAft>
                          <a:spcPts val="0"/>
                        </a:spcAft>
                      </a:pPr>
                      <a:r>
                        <a:rPr lang="de-DE" sz="1400" dirty="0">
                          <a:effectLst/>
                          <a:latin typeface="Calibri"/>
                          <a:ea typeface="KaiTi"/>
                        </a:rPr>
                        <a:t>Bericht über die Übersetzung der Gespräche von Yue Shang </a:t>
                      </a:r>
                      <a:r>
                        <a:rPr lang="de-DE" sz="1400" dirty="0" err="1">
                          <a:effectLst/>
                          <a:latin typeface="Calibri"/>
                          <a:ea typeface="KaiTi"/>
                        </a:rPr>
                        <a:t>越裳</a:t>
                      </a:r>
                      <a:r>
                        <a:rPr lang="de-DE" sz="1400" dirty="0">
                          <a:effectLst/>
                          <a:latin typeface="Calibri"/>
                          <a:ea typeface="KaiTi"/>
                        </a:rPr>
                        <a:t> mit Herzog Zhou </a:t>
                      </a:r>
                      <a:r>
                        <a:rPr lang="zh-CN" sz="1400" dirty="0">
                          <a:effectLst/>
                          <a:latin typeface="Calibri"/>
                          <a:ea typeface="KaiTi"/>
                        </a:rPr>
                        <a:t>周公</a:t>
                      </a:r>
                      <a:r>
                        <a:rPr lang="de-DE" sz="1400" dirty="0">
                          <a:effectLst/>
                          <a:latin typeface="Calibri"/>
                          <a:ea typeface="KaiTi"/>
                        </a:rPr>
                        <a:t>: “</a:t>
                      </a:r>
                      <a:r>
                        <a:rPr lang="zh-CN" sz="1400" dirty="0">
                          <a:effectLst/>
                          <a:latin typeface="Calibri"/>
                          <a:ea typeface="KaiTi"/>
                        </a:rPr>
                        <a:t>道路悠远，山川岨深，音使不通，故重译而朝。</a:t>
                      </a:r>
                      <a:r>
                        <a:rPr lang="de-DE" sz="1400" dirty="0">
                          <a:effectLst/>
                          <a:latin typeface="Calibri"/>
                          <a:ea typeface="KaiTi"/>
                        </a:rPr>
                        <a:t>”, dokumentiert in: </a:t>
                      </a:r>
                      <a:r>
                        <a:rPr lang="zh-CN" sz="1400" dirty="0">
                          <a:effectLst/>
                          <a:latin typeface="Calibri"/>
                          <a:ea typeface="KaiTi"/>
                        </a:rPr>
                        <a:t>《册府元龟</a:t>
                      </a:r>
                      <a:r>
                        <a:rPr lang="de-DE" sz="1400" dirty="0">
                          <a:effectLst/>
                          <a:latin typeface="Calibri"/>
                          <a:ea typeface="KaiTi"/>
                        </a:rPr>
                        <a:t>·</a:t>
                      </a:r>
                      <a:r>
                        <a:rPr lang="zh-CN" sz="1400" dirty="0">
                          <a:effectLst/>
                          <a:latin typeface="Calibri"/>
                          <a:ea typeface="KaiTi"/>
                        </a:rPr>
                        <a:t>外臣部》</a:t>
                      </a:r>
                      <a:endParaRPr lang="de-DE" sz="1400" dirty="0">
                        <a:effectLst/>
                        <a:latin typeface="Times New Roman"/>
                        <a:ea typeface="SimSun"/>
                      </a:endParaRPr>
                    </a:p>
                  </a:txBody>
                  <a:tcPr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spcAft>
                          <a:spcPts val="0"/>
                        </a:spcAft>
                      </a:pPr>
                      <a:r>
                        <a:rPr lang="en-GB" sz="1400" dirty="0" err="1">
                          <a:effectLst/>
                          <a:latin typeface="Calibri"/>
                          <a:ea typeface="KaiTi"/>
                        </a:rPr>
                        <a:t>Übersetzer</a:t>
                      </a:r>
                      <a:r>
                        <a:rPr lang="en-GB" sz="1400" dirty="0">
                          <a:effectLst/>
                          <a:latin typeface="Calibri"/>
                          <a:ea typeface="KaiTi"/>
                        </a:rPr>
                        <a:t> Zhou Gong </a:t>
                      </a:r>
                      <a:r>
                        <a:rPr lang="zh-CN" sz="1400" dirty="0">
                          <a:effectLst/>
                          <a:latin typeface="Calibri"/>
                          <a:ea typeface="KaiTi"/>
                        </a:rPr>
                        <a:t>周公</a:t>
                      </a:r>
                      <a:endParaRPr lang="de-DE" sz="1400" dirty="0">
                        <a:effectLst/>
                        <a:latin typeface="Times New Roman"/>
                        <a:ea typeface="SimSun"/>
                      </a:endParaRPr>
                    </a:p>
                  </a:txBody>
                  <a:tcPr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spcAft>
                          <a:spcPts val="0"/>
                        </a:spcAft>
                      </a:pPr>
                      <a:endParaRPr lang="zh-CN" sz="1400" kern="1200" dirty="0">
                        <a:solidFill>
                          <a:schemeClr val="tx1"/>
                        </a:solidFill>
                        <a:latin typeface="Arial" pitchFamily="34" charset="0"/>
                        <a:ea typeface="TSC UKai M TT"/>
                        <a:cs typeface="Arial" pitchFamily="34" charset="0"/>
                      </a:endParaRPr>
                    </a:p>
                  </a:txBody>
                  <a:tcPr marT="0" marB="0">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r h="1799639">
                <a:tc>
                  <a:txBody>
                    <a:bodyPr/>
                    <a:lstStyle/>
                    <a:p>
                      <a:pPr>
                        <a:spcAft>
                          <a:spcPts val="0"/>
                        </a:spcAft>
                      </a:pPr>
                      <a:r>
                        <a:rPr lang="zh-CN" sz="1400" dirty="0">
                          <a:effectLst/>
                          <a:latin typeface="Calibri"/>
                          <a:ea typeface="KaiTi"/>
                        </a:rPr>
                        <a:t>周</a:t>
                      </a:r>
                      <a:endParaRPr lang="de-DE" sz="1400" dirty="0">
                        <a:effectLst/>
                        <a:latin typeface="Times New Roman"/>
                        <a:ea typeface="SimSun"/>
                      </a:endParaRPr>
                    </a:p>
                  </a:txBody>
                  <a:tcPr marT="0" marB="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spcAft>
                          <a:spcPts val="0"/>
                        </a:spcAft>
                      </a:pPr>
                      <a:r>
                        <a:rPr lang="zh-CN" sz="1400" dirty="0">
                          <a:solidFill>
                            <a:schemeClr val="tx1"/>
                          </a:solidFill>
                          <a:effectLst/>
                          <a:latin typeface="Calibri"/>
                          <a:ea typeface="KaiTi"/>
                        </a:rPr>
                        <a:t>越人歌</a:t>
                      </a:r>
                      <a:endParaRPr lang="de-DE" altLang="zh-CN" sz="1400" dirty="0">
                        <a:solidFill>
                          <a:schemeClr val="tx1"/>
                        </a:solidFill>
                        <a:effectLst/>
                        <a:latin typeface="Calibri"/>
                        <a:ea typeface="KaiTi"/>
                      </a:endParaRPr>
                    </a:p>
                    <a:p>
                      <a:pPr>
                        <a:spcAft>
                          <a:spcPts val="0"/>
                        </a:spcAft>
                      </a:pPr>
                      <a:r>
                        <a:rPr lang="zh-CN" altLang="de-DE" sz="1400" dirty="0">
                          <a:solidFill>
                            <a:schemeClr val="tx1"/>
                          </a:solidFill>
                          <a:effectLst/>
                          <a:latin typeface="Calibri"/>
                          <a:ea typeface="KaiTi"/>
                        </a:rPr>
                        <a:t>第一篇诗歌翻译：越人歌（楚国和越国之间语言不通）</a:t>
                      </a:r>
                      <a:r>
                        <a:rPr lang="de-DE" sz="1400" dirty="0">
                          <a:solidFill>
                            <a:schemeClr val="tx1"/>
                          </a:solidFill>
                          <a:effectLst/>
                          <a:latin typeface="Calibri"/>
                          <a:ea typeface="KaiTi"/>
                        </a:rPr>
                        <a:t>P3-4</a:t>
                      </a:r>
                      <a:endParaRPr lang="de-DE" sz="1400" dirty="0">
                        <a:solidFill>
                          <a:schemeClr val="tx1"/>
                        </a:solidFill>
                        <a:effectLst/>
                        <a:latin typeface="Times New Roman"/>
                        <a:ea typeface="SimSun"/>
                      </a:endParaRPr>
                    </a:p>
                    <a:p>
                      <a:pPr indent="304800">
                        <a:spcAft>
                          <a:spcPts val="0"/>
                        </a:spcAft>
                      </a:pPr>
                      <a:r>
                        <a:rPr lang="zh-CN" altLang="de-DE" sz="1400" dirty="0">
                          <a:solidFill>
                            <a:schemeClr val="tx1"/>
                          </a:solidFill>
                          <a:effectLst/>
                          <a:latin typeface="Calibri"/>
                          <a:ea typeface="KaiTi"/>
                          <a:cs typeface="Arial"/>
                        </a:rPr>
                        <a:t>刘向书中对歌词的古越语记音用了三十二个汉字，如下：</a:t>
                      </a:r>
                      <a:endParaRPr lang="de-DE" sz="1400" dirty="0">
                        <a:solidFill>
                          <a:schemeClr val="tx1"/>
                        </a:solidFill>
                        <a:effectLst/>
                        <a:latin typeface="Times New Roman"/>
                        <a:ea typeface="SimSun"/>
                      </a:endParaRPr>
                    </a:p>
                    <a:p>
                      <a:pPr marL="0" marR="0" indent="304800" algn="l" defTabSz="914400" rtl="0" eaLnBrk="1" fontAlgn="auto" latinLnBrk="0" hangingPunct="1">
                        <a:lnSpc>
                          <a:spcPct val="100000"/>
                        </a:lnSpc>
                        <a:spcBef>
                          <a:spcPts val="0"/>
                        </a:spcBef>
                        <a:spcAft>
                          <a:spcPts val="0"/>
                        </a:spcAft>
                        <a:buClrTx/>
                        <a:buSzTx/>
                        <a:buFontTx/>
                        <a:buNone/>
                        <a:tabLst/>
                        <a:defRPr/>
                      </a:pPr>
                      <a:r>
                        <a:rPr lang="zh-CN" altLang="de-DE" sz="1400" dirty="0">
                          <a:solidFill>
                            <a:schemeClr val="tx1"/>
                          </a:solidFill>
                          <a:effectLst/>
                          <a:latin typeface="Calibri"/>
                          <a:ea typeface="KaiTi"/>
                          <a:cs typeface="Arial"/>
                        </a:rPr>
                        <a:t>滥兮抃、草滥予、昌枑泽予、昌州州、鍖州焉乎秦胥胥、缦予乎昭澶秦逾、渗惿随河湖（</a:t>
                      </a:r>
                      <a:r>
                        <a:rPr lang="de-DE" sz="1400" dirty="0">
                          <a:solidFill>
                            <a:schemeClr val="tx1"/>
                          </a:solidFill>
                          <a:effectLst/>
                          <a:latin typeface="Calibri"/>
                          <a:ea typeface="KaiTi"/>
                          <a:cs typeface="Arial"/>
                        </a:rPr>
                        <a:t>[</a:t>
                      </a:r>
                      <a:r>
                        <a:rPr lang="zh-CN" altLang="de-DE" sz="1400" dirty="0">
                          <a:solidFill>
                            <a:schemeClr val="tx1"/>
                          </a:solidFill>
                          <a:effectLst/>
                          <a:latin typeface="Calibri"/>
                          <a:ea typeface="KaiTi"/>
                          <a:cs typeface="Arial"/>
                        </a:rPr>
                        <a:t>汉</a:t>
                      </a:r>
                      <a:r>
                        <a:rPr lang="de-DE" sz="1400" dirty="0">
                          <a:solidFill>
                            <a:schemeClr val="tx1"/>
                          </a:solidFill>
                          <a:effectLst/>
                          <a:latin typeface="Calibri"/>
                          <a:ea typeface="KaiTi"/>
                          <a:cs typeface="Arial"/>
                        </a:rPr>
                        <a:t>]</a:t>
                      </a:r>
                      <a:r>
                        <a:rPr lang="zh-CN" altLang="de-DE" sz="1400" dirty="0">
                          <a:solidFill>
                            <a:schemeClr val="tx1"/>
                          </a:solidFill>
                          <a:effectLst/>
                          <a:latin typeface="Calibri"/>
                          <a:ea typeface="KaiTi"/>
                          <a:cs typeface="Arial"/>
                        </a:rPr>
                        <a:t>刘向．说苑校正．卷第十一．中华书局，</a:t>
                      </a:r>
                      <a:r>
                        <a:rPr lang="de-DE" sz="1400" dirty="0">
                          <a:solidFill>
                            <a:schemeClr val="tx1"/>
                          </a:solidFill>
                          <a:effectLst/>
                          <a:latin typeface="Calibri"/>
                          <a:ea typeface="KaiTi"/>
                          <a:cs typeface="Arial"/>
                        </a:rPr>
                        <a:t>1987</a:t>
                      </a:r>
                      <a:r>
                        <a:rPr lang="zh-CN" altLang="de-DE" sz="1400" dirty="0">
                          <a:solidFill>
                            <a:schemeClr val="tx1"/>
                          </a:solidFill>
                          <a:effectLst/>
                          <a:latin typeface="Calibri"/>
                          <a:ea typeface="KaiTi"/>
                          <a:cs typeface="Arial"/>
                        </a:rPr>
                        <a:t>．）</a:t>
                      </a:r>
                      <a:endParaRPr lang="de-DE" sz="1400" dirty="0">
                        <a:solidFill>
                          <a:schemeClr val="tx1"/>
                        </a:solidFill>
                        <a:effectLst/>
                        <a:latin typeface="Times New Roman"/>
                        <a:ea typeface="SimSun"/>
                      </a:endParaRPr>
                    </a:p>
                  </a:txBody>
                  <a:tcPr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indent="304800">
                        <a:spcAft>
                          <a:spcPts val="0"/>
                        </a:spcAft>
                      </a:pPr>
                      <a:r>
                        <a:rPr lang="zh-CN" sz="1400" dirty="0">
                          <a:solidFill>
                            <a:schemeClr val="tx1"/>
                          </a:solidFill>
                          <a:effectLst/>
                          <a:latin typeface="Calibri"/>
                          <a:ea typeface="KaiTi"/>
                          <a:cs typeface="Arial"/>
                        </a:rPr>
                        <a:t>楚译人把它译成</a:t>
                      </a:r>
                      <a:r>
                        <a:rPr lang="de-DE" sz="1400" dirty="0">
                          <a:solidFill>
                            <a:schemeClr val="tx1"/>
                          </a:solidFill>
                          <a:effectLst/>
                          <a:latin typeface="Calibri"/>
                          <a:ea typeface="KaiTi"/>
                          <a:cs typeface="Arial"/>
                        </a:rPr>
                        <a:t>“</a:t>
                      </a:r>
                      <a:r>
                        <a:rPr lang="zh-CN" sz="1400" dirty="0">
                          <a:solidFill>
                            <a:schemeClr val="tx1"/>
                          </a:solidFill>
                          <a:effectLst/>
                          <a:latin typeface="Calibri"/>
                          <a:ea typeface="KaiTi"/>
                          <a:cs typeface="Arial"/>
                        </a:rPr>
                        <a:t>楚语</a:t>
                      </a:r>
                      <a:r>
                        <a:rPr lang="de-DE" sz="1400" dirty="0">
                          <a:solidFill>
                            <a:schemeClr val="tx1"/>
                          </a:solidFill>
                          <a:effectLst/>
                          <a:latin typeface="Calibri"/>
                          <a:ea typeface="KaiTi"/>
                          <a:cs typeface="Arial"/>
                        </a:rPr>
                        <a:t>”</a:t>
                      </a:r>
                      <a:r>
                        <a:rPr lang="zh-CN" sz="1400" dirty="0">
                          <a:solidFill>
                            <a:schemeClr val="tx1"/>
                          </a:solidFill>
                          <a:effectLst/>
                          <a:latin typeface="Calibri"/>
                          <a:ea typeface="KaiTi"/>
                          <a:cs typeface="Arial"/>
                        </a:rPr>
                        <a:t>（即姚先生说的楚地汉语），用了五十四个汉字，</a:t>
                      </a:r>
                      <a:r>
                        <a:rPr lang="de-DE" sz="1400" dirty="0">
                          <a:solidFill>
                            <a:schemeClr val="tx1"/>
                          </a:solidFill>
                          <a:effectLst/>
                          <a:latin typeface="Calibri"/>
                          <a:ea typeface="KaiTi"/>
                          <a:cs typeface="Arial"/>
                        </a:rPr>
                        <a:t>“</a:t>
                      </a:r>
                      <a:r>
                        <a:rPr lang="zh-CN" sz="1400" dirty="0">
                          <a:solidFill>
                            <a:schemeClr val="tx1"/>
                          </a:solidFill>
                          <a:effectLst/>
                          <a:latin typeface="Calibri"/>
                          <a:ea typeface="KaiTi"/>
                          <a:cs typeface="Arial"/>
                        </a:rPr>
                        <a:t>词采声调，宛然楚辞</a:t>
                      </a:r>
                      <a:r>
                        <a:rPr lang="de-DE" sz="1400" dirty="0">
                          <a:solidFill>
                            <a:schemeClr val="tx1"/>
                          </a:solidFill>
                          <a:effectLst/>
                          <a:latin typeface="Calibri"/>
                          <a:ea typeface="KaiTi"/>
                          <a:cs typeface="Arial"/>
                        </a:rPr>
                        <a:t>”</a:t>
                      </a:r>
                      <a:r>
                        <a:rPr lang="zh-CN" sz="1400" dirty="0">
                          <a:solidFill>
                            <a:schemeClr val="tx1"/>
                          </a:solidFill>
                          <a:effectLst/>
                          <a:latin typeface="Calibri"/>
                          <a:ea typeface="KaiTi"/>
                          <a:cs typeface="Arial"/>
                        </a:rPr>
                        <a:t>：</a:t>
                      </a:r>
                      <a:endParaRPr lang="de-DE" sz="1400" dirty="0">
                        <a:solidFill>
                          <a:schemeClr val="tx1"/>
                        </a:solidFill>
                        <a:effectLst/>
                        <a:latin typeface="Times New Roman"/>
                        <a:ea typeface="SimSun"/>
                      </a:endParaRPr>
                    </a:p>
                    <a:p>
                      <a:pPr indent="304800">
                        <a:spcAft>
                          <a:spcPts val="0"/>
                        </a:spcAft>
                      </a:pPr>
                      <a:r>
                        <a:rPr lang="zh-CN" sz="1400" dirty="0">
                          <a:solidFill>
                            <a:schemeClr val="tx1"/>
                          </a:solidFill>
                          <a:effectLst/>
                          <a:latin typeface="Calibri"/>
                          <a:ea typeface="KaiTi"/>
                          <a:cs typeface="Arial"/>
                        </a:rPr>
                        <a:t>今夕何夕兮，搴舟中流。</a:t>
                      </a:r>
                      <a:endParaRPr lang="de-DE" sz="1400" dirty="0">
                        <a:solidFill>
                          <a:schemeClr val="tx1"/>
                        </a:solidFill>
                        <a:effectLst/>
                        <a:latin typeface="Times New Roman"/>
                        <a:ea typeface="SimSun"/>
                      </a:endParaRPr>
                    </a:p>
                    <a:p>
                      <a:pPr indent="304800">
                        <a:spcAft>
                          <a:spcPts val="0"/>
                        </a:spcAft>
                      </a:pPr>
                      <a:r>
                        <a:rPr lang="zh-CN" sz="1400" dirty="0">
                          <a:solidFill>
                            <a:schemeClr val="tx1"/>
                          </a:solidFill>
                          <a:effectLst/>
                          <a:latin typeface="Calibri"/>
                          <a:ea typeface="KaiTi"/>
                          <a:cs typeface="Arial"/>
                        </a:rPr>
                        <a:t>今日何日兮，得与王子同舟。</a:t>
                      </a:r>
                      <a:endParaRPr lang="de-DE" sz="1400" dirty="0">
                        <a:solidFill>
                          <a:schemeClr val="tx1"/>
                        </a:solidFill>
                        <a:effectLst/>
                        <a:latin typeface="Times New Roman"/>
                        <a:ea typeface="SimSun"/>
                      </a:endParaRPr>
                    </a:p>
                    <a:p>
                      <a:pPr indent="304800">
                        <a:spcAft>
                          <a:spcPts val="0"/>
                        </a:spcAft>
                      </a:pPr>
                      <a:r>
                        <a:rPr lang="zh-CN" sz="1400" dirty="0">
                          <a:solidFill>
                            <a:schemeClr val="tx1"/>
                          </a:solidFill>
                          <a:effectLst/>
                          <a:latin typeface="Calibri"/>
                          <a:ea typeface="KaiTi"/>
                          <a:cs typeface="Arial"/>
                        </a:rPr>
                        <a:t>蒙羞被好兮，不訾诟耻。</a:t>
                      </a:r>
                      <a:endParaRPr lang="de-DE" sz="1400" dirty="0">
                        <a:solidFill>
                          <a:schemeClr val="tx1"/>
                        </a:solidFill>
                        <a:effectLst/>
                        <a:latin typeface="Times New Roman"/>
                        <a:ea typeface="SimSun"/>
                      </a:endParaRPr>
                    </a:p>
                    <a:p>
                      <a:pPr indent="304800">
                        <a:spcAft>
                          <a:spcPts val="0"/>
                        </a:spcAft>
                      </a:pPr>
                      <a:r>
                        <a:rPr lang="zh-CN" sz="1400" dirty="0">
                          <a:solidFill>
                            <a:schemeClr val="tx1"/>
                          </a:solidFill>
                          <a:effectLst/>
                          <a:latin typeface="Calibri"/>
                          <a:ea typeface="KaiTi"/>
                          <a:cs typeface="Arial"/>
                        </a:rPr>
                        <a:t>心几烦而不绝兮，得知王子。</a:t>
                      </a:r>
                      <a:endParaRPr lang="de-DE" sz="1400" dirty="0">
                        <a:solidFill>
                          <a:schemeClr val="tx1"/>
                        </a:solidFill>
                        <a:effectLst/>
                        <a:latin typeface="Times New Roman"/>
                        <a:ea typeface="SimSun"/>
                      </a:endParaRPr>
                    </a:p>
                    <a:p>
                      <a:pPr indent="304800">
                        <a:spcAft>
                          <a:spcPts val="0"/>
                        </a:spcAft>
                      </a:pPr>
                      <a:r>
                        <a:rPr lang="zh-CN" sz="1400" dirty="0">
                          <a:solidFill>
                            <a:schemeClr val="tx1"/>
                          </a:solidFill>
                          <a:effectLst/>
                          <a:latin typeface="Calibri"/>
                          <a:ea typeface="KaiTi"/>
                          <a:cs typeface="Arial"/>
                        </a:rPr>
                        <a:t>山有木兮木有枝，心悦君兮君不知。</a:t>
                      </a:r>
                      <a:endParaRPr lang="de-DE" sz="1400" dirty="0">
                        <a:solidFill>
                          <a:schemeClr val="tx1"/>
                        </a:solidFill>
                        <a:effectLst/>
                        <a:latin typeface="Times New Roman"/>
                        <a:ea typeface="SimSun"/>
                      </a:endParaRPr>
                    </a:p>
                  </a:txBody>
                  <a:tcPr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spcAft>
                          <a:spcPts val="0"/>
                        </a:spcAft>
                      </a:pPr>
                      <a:r>
                        <a:rPr lang="zh-CN" sz="1400">
                          <a:solidFill>
                            <a:srgbClr val="333333"/>
                          </a:solidFill>
                          <a:effectLst/>
                          <a:latin typeface="Calibri"/>
                          <a:ea typeface="KaiTi"/>
                          <a:cs typeface="Arial"/>
                        </a:rPr>
                        <a:t>刘向</a:t>
                      </a:r>
                      <a:endParaRPr lang="de-DE" sz="1400">
                        <a:effectLst/>
                        <a:latin typeface="Times New Roman"/>
                        <a:ea typeface="SimSun"/>
                      </a:endParaRPr>
                    </a:p>
                  </a:txBody>
                  <a:tcPr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spcAft>
                          <a:spcPts val="0"/>
                        </a:spcAft>
                      </a:pPr>
                      <a:endParaRPr lang="zh-CN" sz="1400" kern="1200" dirty="0">
                        <a:solidFill>
                          <a:schemeClr val="tx1"/>
                        </a:solidFill>
                        <a:latin typeface="Arial" pitchFamily="34" charset="0"/>
                        <a:ea typeface="TSC UKai M TT"/>
                        <a:cs typeface="Arial" pitchFamily="34" charset="0"/>
                      </a:endParaRPr>
                    </a:p>
                  </a:txBody>
                  <a:tcPr marT="0" marB="0">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2"/>
                  </a:ext>
                </a:extLst>
              </a:tr>
              <a:tr h="2189514">
                <a:tc>
                  <a:txBody>
                    <a:bodyPr/>
                    <a:lstStyle/>
                    <a:p>
                      <a:pPr>
                        <a:spcAft>
                          <a:spcPts val="0"/>
                        </a:spcAft>
                      </a:pPr>
                      <a:r>
                        <a:rPr lang="zh-CN" sz="1400" dirty="0">
                          <a:effectLst/>
                          <a:latin typeface="Calibri"/>
                          <a:ea typeface="KaiTi"/>
                        </a:rPr>
                        <a:t>秦汉时代</a:t>
                      </a:r>
                      <a:endParaRPr lang="de-DE" sz="1400" dirty="0">
                        <a:effectLst/>
                        <a:latin typeface="Times New Roman"/>
                        <a:ea typeface="SimSun"/>
                      </a:endParaRPr>
                    </a:p>
                  </a:txBody>
                  <a:tcPr marT="0" marB="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spcAft>
                          <a:spcPts val="0"/>
                        </a:spcAft>
                      </a:pPr>
                      <a:r>
                        <a:rPr lang="zh-CN" sz="1400">
                          <a:effectLst/>
                          <a:latin typeface="Calibri"/>
                          <a:ea typeface="KaiTi"/>
                        </a:rPr>
                        <a:t>〈亡我祁连山〉匈奴诗歌</a:t>
                      </a:r>
                      <a:endParaRPr lang="de-DE" sz="1400">
                        <a:effectLst/>
                        <a:latin typeface="Times New Roman"/>
                        <a:ea typeface="SimSun"/>
                      </a:endParaRPr>
                    </a:p>
                  </a:txBody>
                  <a:tcPr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spcAft>
                          <a:spcPts val="0"/>
                        </a:spcAft>
                      </a:pPr>
                      <a:r>
                        <a:rPr lang="zh-CN" sz="1400">
                          <a:effectLst/>
                          <a:latin typeface="Calibri"/>
                          <a:ea typeface="KaiTi"/>
                        </a:rPr>
                        <a:t>与北方匈奴打交道，他们使用的语言是阿尔泰语系，与汉语截然不同。</a:t>
                      </a:r>
                      <a:r>
                        <a:rPr lang="de-DE" sz="1400">
                          <a:effectLst/>
                          <a:latin typeface="Calibri"/>
                          <a:ea typeface="KaiTi"/>
                        </a:rPr>
                        <a:t>P4</a:t>
                      </a:r>
                      <a:endParaRPr lang="de-DE" sz="1400">
                        <a:effectLst/>
                        <a:latin typeface="Times New Roman"/>
                        <a:ea typeface="SimSun"/>
                      </a:endParaRPr>
                    </a:p>
                    <a:p>
                      <a:pPr>
                        <a:spcAft>
                          <a:spcPts val="0"/>
                        </a:spcAft>
                      </a:pPr>
                      <a:r>
                        <a:rPr lang="zh-CN" sz="1400">
                          <a:effectLst/>
                          <a:latin typeface="Calibri"/>
                          <a:ea typeface="KaiTi"/>
                        </a:rPr>
                        <a:t>《西河旧事》中，翻译了一首古代匈奴的歌，这是古代匈奴留存下来的唯一文学作品，但是不知道译者是谁。</a:t>
                      </a:r>
                      <a:endParaRPr lang="de-DE" sz="1400">
                        <a:effectLst/>
                        <a:latin typeface="Times New Roman"/>
                        <a:ea typeface="SimSun"/>
                      </a:endParaRPr>
                    </a:p>
                    <a:p>
                      <a:pPr>
                        <a:spcAft>
                          <a:spcPts val="0"/>
                        </a:spcAft>
                      </a:pPr>
                      <a:r>
                        <a:rPr lang="zh-CN" sz="1400">
                          <a:effectLst/>
                          <a:latin typeface="Calibri"/>
                          <a:ea typeface="KaiTi"/>
                        </a:rPr>
                        <a:t>亡我祁连山，</a:t>
                      </a:r>
                      <a:endParaRPr lang="de-DE" sz="1400">
                        <a:effectLst/>
                        <a:latin typeface="Times New Roman"/>
                        <a:ea typeface="SimSun"/>
                      </a:endParaRPr>
                    </a:p>
                    <a:p>
                      <a:pPr>
                        <a:spcAft>
                          <a:spcPts val="0"/>
                        </a:spcAft>
                      </a:pPr>
                      <a:r>
                        <a:rPr lang="zh-CN" sz="1400">
                          <a:effectLst/>
                          <a:latin typeface="Calibri"/>
                          <a:ea typeface="KaiTi"/>
                        </a:rPr>
                        <a:t>使我六畜不蕃息。</a:t>
                      </a:r>
                      <a:endParaRPr lang="de-DE" sz="1400">
                        <a:effectLst/>
                        <a:latin typeface="Times New Roman"/>
                        <a:ea typeface="SimSun"/>
                      </a:endParaRPr>
                    </a:p>
                    <a:p>
                      <a:pPr>
                        <a:spcAft>
                          <a:spcPts val="0"/>
                        </a:spcAft>
                      </a:pPr>
                      <a:r>
                        <a:rPr lang="zh-CN" sz="1400">
                          <a:effectLst/>
                          <a:latin typeface="Calibri"/>
                          <a:ea typeface="KaiTi"/>
                        </a:rPr>
                        <a:t>失我燕支山，</a:t>
                      </a:r>
                      <a:endParaRPr lang="de-DE" sz="1400">
                        <a:effectLst/>
                        <a:latin typeface="Times New Roman"/>
                        <a:ea typeface="SimSun"/>
                      </a:endParaRPr>
                    </a:p>
                    <a:p>
                      <a:pPr>
                        <a:spcAft>
                          <a:spcPts val="0"/>
                        </a:spcAft>
                      </a:pPr>
                      <a:r>
                        <a:rPr lang="zh-CN" sz="1400">
                          <a:effectLst/>
                          <a:latin typeface="Calibri"/>
                          <a:ea typeface="KaiTi"/>
                        </a:rPr>
                        <a:t>使我嫁妇无颜色。</a:t>
                      </a:r>
                      <a:r>
                        <a:rPr lang="de-DE" sz="1400">
                          <a:effectLst/>
                          <a:latin typeface="Calibri"/>
                          <a:ea typeface="KaiTi"/>
                        </a:rPr>
                        <a:t>P5</a:t>
                      </a:r>
                      <a:endParaRPr lang="de-DE" sz="1400">
                        <a:effectLst/>
                        <a:latin typeface="Times New Roman"/>
                        <a:ea typeface="SimSun"/>
                      </a:endParaRPr>
                    </a:p>
                  </a:txBody>
                  <a:tcPr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spcAft>
                          <a:spcPts val="0"/>
                        </a:spcAft>
                      </a:pPr>
                      <a:r>
                        <a:rPr lang="de-DE" sz="1400" dirty="0">
                          <a:effectLst/>
                          <a:latin typeface="Calibri"/>
                          <a:ea typeface="KaiTi"/>
                        </a:rPr>
                        <a:t>anonym</a:t>
                      </a:r>
                      <a:endParaRPr lang="de-DE" sz="1400" dirty="0">
                        <a:effectLst/>
                        <a:latin typeface="Times New Roman"/>
                        <a:ea typeface="SimSun"/>
                      </a:endParaRPr>
                    </a:p>
                  </a:txBody>
                  <a:tcPr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just">
                        <a:spcAft>
                          <a:spcPts val="0"/>
                        </a:spcAft>
                      </a:pPr>
                      <a:endParaRPr lang="de-DE" sz="1400" dirty="0">
                        <a:latin typeface="Arial" pitchFamily="34" charset="0"/>
                        <a:ea typeface="SimSun"/>
                        <a:cs typeface="Arial" pitchFamily="34" charset="0"/>
                      </a:endParaRPr>
                    </a:p>
                  </a:txBody>
                  <a:tcPr marT="0" marB="0">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3"/>
                  </a:ext>
                </a:extLst>
              </a:tr>
              <a:tr h="821068">
                <a:tc>
                  <a:txBody>
                    <a:bodyPr/>
                    <a:lstStyle/>
                    <a:p>
                      <a:pPr>
                        <a:spcAft>
                          <a:spcPts val="0"/>
                        </a:spcAft>
                      </a:pPr>
                      <a:endParaRPr lang="de-DE" sz="1400" dirty="0">
                        <a:effectLst/>
                        <a:latin typeface="Times New Roman"/>
                        <a:ea typeface="SimSun"/>
                      </a:endParaRPr>
                    </a:p>
                  </a:txBody>
                  <a:tcPr marT="0" marB="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spcAft>
                          <a:spcPts val="0"/>
                        </a:spcAft>
                      </a:pPr>
                      <a:endParaRPr lang="de-DE" sz="1400" dirty="0">
                        <a:effectLst/>
                        <a:latin typeface="Times New Roman"/>
                        <a:ea typeface="SimSun"/>
                      </a:endParaRPr>
                    </a:p>
                  </a:txBody>
                  <a:tcPr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spcAft>
                          <a:spcPts val="0"/>
                        </a:spcAft>
                      </a:pPr>
                      <a:endParaRPr lang="de-DE" sz="1400" dirty="0">
                        <a:effectLst/>
                        <a:latin typeface="Times New Roman"/>
                        <a:ea typeface="SimSun"/>
                      </a:endParaRPr>
                    </a:p>
                  </a:txBody>
                  <a:tcPr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spcAft>
                          <a:spcPts val="0"/>
                        </a:spcAft>
                      </a:pPr>
                      <a:endParaRPr lang="de-DE" sz="1400" dirty="0">
                        <a:effectLst/>
                        <a:latin typeface="Times New Roman"/>
                        <a:ea typeface="SimSun"/>
                      </a:endParaRPr>
                    </a:p>
                  </a:txBody>
                  <a:tcPr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just">
                        <a:spcAft>
                          <a:spcPts val="0"/>
                        </a:spcAft>
                      </a:pPr>
                      <a:endParaRPr lang="de-DE" sz="1400" dirty="0">
                        <a:latin typeface="Arial" pitchFamily="34" charset="0"/>
                        <a:ea typeface="SimSun"/>
                        <a:cs typeface="Arial" pitchFamily="34" charset="0"/>
                      </a:endParaRPr>
                    </a:p>
                  </a:txBody>
                  <a:tcPr marT="0" marB="0">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7387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dirty="0">
                <a:solidFill>
                  <a:srgbClr val="0E5772"/>
                </a:solidFill>
                <a:latin typeface="Arial" panose="020B0604020202020204" pitchFamily="34" charset="0"/>
                <a:cs typeface="Arial" panose="020B0604020202020204" pitchFamily="34" charset="0"/>
              </a:rPr>
              <a:t>S</a:t>
            </a:r>
            <a:r>
              <a:rPr lang="de-DE" altLang="zh-CN" dirty="0" err="1">
                <a:solidFill>
                  <a:srgbClr val="0E5772"/>
                </a:solidFill>
                <a:latin typeface="Arial" panose="020B0604020202020204" pitchFamily="34" charset="0"/>
                <a:cs typeface="Arial" panose="020B0604020202020204" pitchFamily="34" charset="0"/>
              </a:rPr>
              <a:t>itzung</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1 </a:t>
            </a:r>
            <a:r>
              <a:rPr lang="zh-CN" altLang="de-DE" dirty="0">
                <a:solidFill>
                  <a:srgbClr val="0E5772"/>
                </a:solidFill>
                <a:latin typeface="Arial" panose="020B0604020202020204" pitchFamily="34" charset="0"/>
                <a:cs typeface="Arial" panose="020B0604020202020204" pitchFamily="34" charset="0"/>
              </a:rPr>
              <a:t>第一周</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257175" y="1772816"/>
            <a:ext cx="8629650" cy="5017135"/>
          </a:xfrm>
        </p:spPr>
        <p:txBody>
          <a:bodyPr>
            <a:normAutofit/>
          </a:bodyPr>
          <a:lstStyle/>
          <a:p>
            <a:pPr eaLnBrk="1" hangingPunct="1">
              <a:buFont typeface="Garamond" panose="02020404030301010803" pitchFamily="18" charset="0"/>
              <a:buNone/>
            </a:pPr>
            <a:r>
              <a:rPr lang="en-GB" altLang="zh-CN" sz="2200" b="1" dirty="0" err="1">
                <a:latin typeface="Arial" panose="020B0604020202020204" pitchFamily="34" charset="0"/>
                <a:cs typeface="Arial" panose="020B0604020202020204" pitchFamily="34" charset="0"/>
                <a:sym typeface="+mn-ea"/>
              </a:rPr>
              <a:t>Überblick</a:t>
            </a:r>
            <a:r>
              <a:rPr lang="en-GB" altLang="zh-CN" sz="2200" b="1" dirty="0">
                <a:latin typeface="Arial" panose="020B0604020202020204" pitchFamily="34" charset="0"/>
                <a:cs typeface="Arial" panose="020B0604020202020204" pitchFamily="34" charset="0"/>
                <a:sym typeface="+mn-ea"/>
              </a:rPr>
              <a:t> </a:t>
            </a:r>
            <a:r>
              <a:rPr lang="en-GB" altLang="zh-CN" sz="2200" b="1" dirty="0" err="1">
                <a:latin typeface="Arial" panose="020B0604020202020204" pitchFamily="34" charset="0"/>
                <a:cs typeface="Arial" panose="020B0604020202020204" pitchFamily="34" charset="0"/>
                <a:sym typeface="+mn-ea"/>
              </a:rPr>
              <a:t>über</a:t>
            </a:r>
            <a:r>
              <a:rPr lang="en-GB" altLang="zh-CN" sz="2200" b="1" dirty="0">
                <a:latin typeface="Arial" panose="020B0604020202020204" pitchFamily="34" charset="0"/>
                <a:cs typeface="Arial" panose="020B0604020202020204" pitchFamily="34" charset="0"/>
                <a:sym typeface="+mn-ea"/>
              </a:rPr>
              <a:t> die </a:t>
            </a:r>
            <a:r>
              <a:rPr lang="en-GB" altLang="zh-CN" sz="2200" b="1" dirty="0" err="1">
                <a:latin typeface="Arial" panose="020B0604020202020204" pitchFamily="34" charset="0"/>
                <a:cs typeface="Arial" panose="020B0604020202020204" pitchFamily="34" charset="0"/>
                <a:sym typeface="+mn-ea"/>
              </a:rPr>
              <a:t>Sitzung</a:t>
            </a:r>
            <a:r>
              <a:rPr lang="en-GB" altLang="zh-CN" sz="2200" b="1" dirty="0">
                <a:latin typeface="Arial" panose="020B0604020202020204" pitchFamily="34" charset="0"/>
                <a:cs typeface="Arial" panose="020B0604020202020204" pitchFamily="34" charset="0"/>
                <a:sym typeface="+mn-ea"/>
              </a:rPr>
              <a:t> </a:t>
            </a:r>
            <a:r>
              <a:rPr lang="zh-CN" altLang="de-DE" sz="2200" b="1" dirty="0">
                <a:latin typeface="Arial" panose="020B0604020202020204" pitchFamily="34" charset="0"/>
                <a:cs typeface="Arial" panose="020B0604020202020204" pitchFamily="34" charset="0"/>
                <a:sym typeface="+mn-ea"/>
              </a:rPr>
              <a:t>本节概览 </a:t>
            </a:r>
            <a:r>
              <a:rPr lang="de-DE" altLang="zh-CN" sz="2200" b="1" dirty="0">
                <a:latin typeface="Arial" panose="020B0604020202020204" pitchFamily="34" charset="0"/>
                <a:cs typeface="Arial" panose="020B0604020202020204" pitchFamily="34" charset="0"/>
                <a:sym typeface="+mn-ea"/>
              </a:rPr>
              <a:t>(</a:t>
            </a:r>
            <a:r>
              <a:rPr lang="en-GB" altLang="zh-CN" sz="2200" b="1" dirty="0" err="1">
                <a:latin typeface="Arial" panose="020B0604020202020204" pitchFamily="34" charset="0"/>
                <a:cs typeface="Arial" panose="020B0604020202020204" pitchFamily="34" charset="0"/>
                <a:sym typeface="+mn-ea"/>
              </a:rPr>
              <a:t>Organisatorische</a:t>
            </a:r>
            <a:r>
              <a:rPr lang="en-GB" altLang="zh-CN" sz="2200" b="1" dirty="0">
                <a:latin typeface="Arial" panose="020B0604020202020204" pitchFamily="34" charset="0"/>
                <a:cs typeface="Arial" panose="020B0604020202020204" pitchFamily="34" charset="0"/>
                <a:sym typeface="+mn-ea"/>
              </a:rPr>
              <a:t> Dinge)</a:t>
            </a:r>
          </a:p>
          <a:p>
            <a:r>
              <a:rPr lang="en-GB" altLang="zh-CN" sz="2200" dirty="0" err="1">
                <a:latin typeface="Arial" panose="020B0604020202020204" pitchFamily="34" charset="0"/>
                <a:cs typeface="Arial" panose="020B0604020202020204" pitchFamily="34" charset="0"/>
                <a:sym typeface="+mn-ea"/>
              </a:rPr>
              <a:t>Selbstvorstellung</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Vorstellung</a:t>
            </a:r>
            <a:r>
              <a:rPr lang="en-GB" altLang="zh-CN" sz="2200" dirty="0">
                <a:latin typeface="Arial" panose="020B0604020202020204" pitchFamily="34" charset="0"/>
                <a:cs typeface="Arial" panose="020B0604020202020204" pitchFamily="34" charset="0"/>
                <a:sym typeface="+mn-ea"/>
              </a:rPr>
              <a:t> der </a:t>
            </a:r>
            <a:r>
              <a:rPr lang="en-GB" altLang="zh-CN" sz="2200" dirty="0" err="1">
                <a:latin typeface="Arial" panose="020B0604020202020204" pitchFamily="34" charset="0"/>
                <a:cs typeface="Arial" panose="020B0604020202020204" pitchFamily="34" charset="0"/>
                <a:sym typeface="+mn-ea"/>
              </a:rPr>
              <a:t>Studierenden</a:t>
            </a:r>
            <a:r>
              <a:rPr lang="en-GB" altLang="zh-CN" sz="2200" dirty="0">
                <a:latin typeface="Arial" panose="020B0604020202020204" pitchFamily="34" charset="0"/>
                <a:cs typeface="Arial" panose="020B0604020202020204" pitchFamily="34" charset="0"/>
                <a:sym typeface="+mn-ea"/>
              </a:rPr>
              <a:t> (falls </a:t>
            </a:r>
            <a:r>
              <a:rPr lang="en-GB" altLang="zh-CN" sz="2200" dirty="0" err="1">
                <a:latin typeface="Arial" panose="020B0604020202020204" pitchFamily="34" charset="0"/>
                <a:cs typeface="Arial" panose="020B0604020202020204" pitchFamily="34" charset="0"/>
                <a:sym typeface="+mn-ea"/>
              </a:rPr>
              <a:t>zu</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viele</a:t>
            </a:r>
            <a:r>
              <a:rPr lang="en-GB" altLang="zh-CN" sz="2200" dirty="0">
                <a:latin typeface="Arial" panose="020B0604020202020204" pitchFamily="34" charset="0"/>
                <a:cs typeface="Arial" panose="020B0604020202020204" pitchFamily="34" charset="0"/>
                <a:sym typeface="+mn-ea"/>
              </a:rPr>
              <a:t>, bitte </a:t>
            </a:r>
            <a:r>
              <a:rPr lang="en-GB" altLang="zh-CN" sz="2200" dirty="0" err="1">
                <a:latin typeface="Arial" panose="020B0604020202020204" pitchFamily="34" charset="0"/>
                <a:cs typeface="Arial" panose="020B0604020202020204" pitchFamily="34" charset="0"/>
                <a:sym typeface="+mn-ea"/>
              </a:rPr>
              <a:t>jeder</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nur</a:t>
            </a:r>
            <a:r>
              <a:rPr lang="en-GB" altLang="zh-CN" sz="2200" dirty="0">
                <a:latin typeface="Arial" panose="020B0604020202020204" pitchFamily="34" charset="0"/>
                <a:cs typeface="Arial" panose="020B0604020202020204" pitchFamily="34" charset="0"/>
                <a:sym typeface="+mn-ea"/>
              </a:rPr>
              <a:t> 1 min.)</a:t>
            </a:r>
          </a:p>
          <a:p>
            <a:r>
              <a:rPr lang="en-GB" altLang="zh-CN" sz="2200" dirty="0" err="1">
                <a:latin typeface="Arial" panose="020B0604020202020204" pitchFamily="34" charset="0"/>
                <a:cs typeface="Arial" panose="020B0604020202020204" pitchFamily="34" charset="0"/>
                <a:sym typeface="+mn-ea"/>
              </a:rPr>
              <a:t>Inhalte</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Theorie</a:t>
            </a:r>
            <a:r>
              <a:rPr lang="en-GB" altLang="zh-CN" sz="2200" dirty="0">
                <a:latin typeface="Arial" panose="020B0604020202020204" pitchFamily="34" charset="0"/>
                <a:cs typeface="Arial" panose="020B0604020202020204" pitchFamily="34" charset="0"/>
                <a:sym typeface="+mn-ea"/>
              </a:rPr>
              <a:t>, Praxis), </a:t>
            </a:r>
            <a:r>
              <a:rPr lang="en-GB" altLang="zh-CN" sz="2200" dirty="0" err="1">
                <a:latin typeface="Arial" panose="020B0604020202020204" pitchFamily="34" charset="0"/>
                <a:cs typeface="Arial" panose="020B0604020202020204" pitchFamily="34" charset="0"/>
                <a:sym typeface="+mn-ea"/>
              </a:rPr>
              <a:t>benötigtes</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Lehrmaterial</a:t>
            </a:r>
            <a:r>
              <a:rPr lang="en-GB" altLang="zh-CN" sz="2200" dirty="0">
                <a:latin typeface="Arial" panose="020B0604020202020204" pitchFamily="34" charset="0"/>
                <a:cs typeface="Arial" panose="020B0604020202020204" pitchFamily="34" charset="0"/>
                <a:sym typeface="+mn-ea"/>
              </a:rPr>
              <a:t>: (ppt, </a:t>
            </a:r>
            <a:r>
              <a:rPr lang="en-GB" altLang="zh-CN" sz="2200" dirty="0" err="1">
                <a:latin typeface="Arial" panose="020B0604020202020204" pitchFamily="34" charset="0"/>
                <a:cs typeface="Arial" panose="020B0604020202020204" pitchFamily="34" charset="0"/>
                <a:sym typeface="+mn-ea"/>
              </a:rPr>
              <a:t>Kurswebseite</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Übersetzer-Werkstatt</a:t>
            </a:r>
            <a:r>
              <a:rPr lang="en-GB" altLang="zh-CN" sz="2200" dirty="0">
                <a:latin typeface="Arial" panose="020B0604020202020204" pitchFamily="34" charset="0"/>
                <a:cs typeface="Arial" panose="020B0604020202020204" pitchFamily="34" charset="0"/>
                <a:sym typeface="+mn-ea"/>
              </a:rPr>
              <a:t>, pdfs </a:t>
            </a:r>
            <a:r>
              <a:rPr lang="en-GB" altLang="zh-CN" sz="2200" dirty="0" err="1">
                <a:latin typeface="Arial" panose="020B0604020202020204" pitchFamily="34" charset="0"/>
                <a:cs typeface="Arial" panose="020B0604020202020204" pitchFamily="34" charset="0"/>
                <a:sym typeface="+mn-ea"/>
              </a:rPr>
              <a:t>zu</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Übersetzungstheorien</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werden</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zur</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Verfügung</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gestellt</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Kommunikation</a:t>
            </a:r>
            <a:r>
              <a:rPr lang="en-GB" altLang="zh-CN" sz="2200" dirty="0">
                <a:latin typeface="Arial" panose="020B0604020202020204" pitchFamily="34" charset="0"/>
                <a:cs typeface="Arial" panose="020B0604020202020204" pitchFamily="34" charset="0"/>
                <a:sym typeface="+mn-ea"/>
              </a:rPr>
              <a:t>: WeChat-Gruppe</a:t>
            </a:r>
          </a:p>
          <a:p>
            <a:r>
              <a:rPr lang="en-GB" altLang="zh-CN" sz="2200" dirty="0" err="1">
                <a:latin typeface="Arial" panose="020B0604020202020204" pitchFamily="34" charset="0"/>
                <a:cs typeface="Arial" panose="020B0604020202020204" pitchFamily="34" charset="0"/>
                <a:sym typeface="+mn-ea"/>
              </a:rPr>
              <a:t>Wiederholung</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bestehender</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Konzepte</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Entwicklung</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vom</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Ethnozentrismus</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zum</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Universalismus</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Vorschau</a:t>
            </a:r>
            <a:r>
              <a:rPr lang="en-GB" altLang="zh-CN" sz="2200" dirty="0">
                <a:latin typeface="Arial" panose="020B0604020202020204" pitchFamily="34" charset="0"/>
                <a:cs typeface="Arial" panose="020B0604020202020204" pitchFamily="34" charset="0"/>
                <a:sym typeface="+mn-ea"/>
              </a:rPr>
              <a:t> auf die </a:t>
            </a:r>
            <a:r>
              <a:rPr lang="en-GB" altLang="zh-CN" sz="2200" dirty="0" err="1">
                <a:latin typeface="Arial" panose="020B0604020202020204" pitchFamily="34" charset="0"/>
                <a:cs typeface="Arial" panose="020B0604020202020204" pitchFamily="34" charset="0"/>
                <a:sym typeface="+mn-ea"/>
              </a:rPr>
              <a:t>Inhalte</a:t>
            </a:r>
            <a:r>
              <a:rPr lang="en-GB" altLang="zh-CN" sz="2200" dirty="0">
                <a:latin typeface="Arial" panose="020B0604020202020204" pitchFamily="34" charset="0"/>
                <a:cs typeface="Arial" panose="020B0604020202020204" pitchFamily="34" charset="0"/>
                <a:sym typeface="+mn-ea"/>
              </a:rPr>
              <a:t> dieses Semesters: </a:t>
            </a:r>
            <a:r>
              <a:rPr lang="zh-CN" altLang="de-DE" sz="2200" dirty="0">
                <a:latin typeface="Arial" panose="020B0604020202020204" pitchFamily="34" charset="0"/>
                <a:cs typeface="Arial" panose="020B0604020202020204" pitchFamily="34" charset="0"/>
                <a:sym typeface="+mn-ea"/>
              </a:rPr>
              <a:t>复习已有的概念，预习本学期的内容</a:t>
            </a:r>
            <a:endParaRPr lang="de-DE" altLang="zh-CN" sz="2200" dirty="0">
              <a:latin typeface="Arial" panose="020B0604020202020204" pitchFamily="34" charset="0"/>
              <a:cs typeface="Arial" panose="020B0604020202020204" pitchFamily="34" charset="0"/>
              <a:sym typeface="+mn-ea"/>
            </a:endParaRPr>
          </a:p>
          <a:p>
            <a:r>
              <a:rPr lang="en-GB" altLang="zh-CN" sz="2200" dirty="0">
                <a:latin typeface="Arial" panose="020B0604020202020204" pitchFamily="34" charset="0"/>
                <a:cs typeface="Arial" panose="020B0604020202020204" pitchFamily="34" charset="0"/>
                <a:sym typeface="+mn-ea"/>
              </a:rPr>
              <a:t>Was </a:t>
            </a:r>
            <a:r>
              <a:rPr lang="en-GB" altLang="zh-CN" sz="2200" dirty="0" err="1">
                <a:latin typeface="Arial" panose="020B0604020202020204" pitchFamily="34" charset="0"/>
                <a:cs typeface="Arial" panose="020B0604020202020204" pitchFamily="34" charset="0"/>
                <a:sym typeface="+mn-ea"/>
              </a:rPr>
              <a:t>werden</a:t>
            </a:r>
            <a:r>
              <a:rPr lang="en-GB" altLang="zh-CN" sz="2200" dirty="0">
                <a:latin typeface="Arial" panose="020B0604020202020204" pitchFamily="34" charset="0"/>
                <a:cs typeface="Arial" panose="020B0604020202020204" pitchFamily="34" charset="0"/>
                <a:sym typeface="+mn-ea"/>
              </a:rPr>
              <a:t> Sie am Ende dieses Semesters </a:t>
            </a:r>
            <a:r>
              <a:rPr lang="en-GB" altLang="zh-CN" sz="2200" dirty="0" err="1">
                <a:latin typeface="Arial" panose="020B0604020202020204" pitchFamily="34" charset="0"/>
                <a:cs typeface="Arial" panose="020B0604020202020204" pitchFamily="34" charset="0"/>
                <a:sym typeface="+mn-ea"/>
              </a:rPr>
              <a:t>können</a:t>
            </a:r>
            <a:r>
              <a:rPr lang="en-GB" altLang="zh-CN" sz="2200" dirty="0">
                <a:latin typeface="Arial" panose="020B0604020202020204" pitchFamily="34" charset="0"/>
                <a:cs typeface="Arial" panose="020B0604020202020204" pitchFamily="34" charset="0"/>
                <a:sym typeface="+mn-ea"/>
              </a:rPr>
              <a:t>?</a:t>
            </a:r>
          </a:p>
          <a:p>
            <a:r>
              <a:rPr lang="en-GB" altLang="zh-CN" sz="2200" dirty="0" err="1">
                <a:latin typeface="Arial" panose="020B0604020202020204" pitchFamily="34" charset="0"/>
                <a:cs typeface="Arial" panose="020B0604020202020204" pitchFamily="34" charset="0"/>
                <a:sym typeface="+mn-ea"/>
              </a:rPr>
              <a:t>Gemeinsame</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Vereinbarung</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über</a:t>
            </a:r>
            <a:r>
              <a:rPr lang="en-GB" altLang="zh-CN" sz="2200" dirty="0">
                <a:latin typeface="Arial" panose="020B0604020202020204" pitchFamily="34" charset="0"/>
                <a:cs typeface="Arial" panose="020B0604020202020204" pitchFamily="34" charset="0"/>
                <a:sym typeface="+mn-ea"/>
              </a:rPr>
              <a:t> Engagement, </a:t>
            </a:r>
            <a:r>
              <a:rPr lang="en-GB" altLang="zh-CN" sz="2200" dirty="0" err="1">
                <a:latin typeface="Arial" panose="020B0604020202020204" pitchFamily="34" charset="0"/>
                <a:cs typeface="Arial" panose="020B0604020202020204" pitchFamily="34" charset="0"/>
                <a:sym typeface="+mn-ea"/>
              </a:rPr>
              <a:t>Nutzung</a:t>
            </a:r>
            <a:r>
              <a:rPr lang="en-GB" altLang="zh-CN" sz="2200" dirty="0">
                <a:latin typeface="Arial" panose="020B0604020202020204" pitchFamily="34" charset="0"/>
                <a:cs typeface="Arial" panose="020B0604020202020204" pitchFamily="34" charset="0"/>
                <a:sym typeface="+mn-ea"/>
              </a:rPr>
              <a:t> der </a:t>
            </a:r>
            <a:r>
              <a:rPr lang="en-GB" altLang="zh-CN" sz="2200" dirty="0" err="1">
                <a:latin typeface="Arial" panose="020B0604020202020204" pitchFamily="34" charset="0"/>
                <a:cs typeface="Arial" panose="020B0604020202020204" pitchFamily="34" charset="0"/>
                <a:sym typeface="+mn-ea"/>
              </a:rPr>
              <a:t>Unterrichtszeit</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Gewichtung</a:t>
            </a:r>
            <a:r>
              <a:rPr lang="en-GB" altLang="zh-CN" sz="2200" dirty="0">
                <a:latin typeface="Arial" panose="020B0604020202020204" pitchFamily="34" charset="0"/>
                <a:cs typeface="Arial" panose="020B0604020202020204" pitchFamily="34" charset="0"/>
                <a:sym typeface="+mn-ea"/>
              </a:rPr>
              <a:t> der Noten</a:t>
            </a:r>
            <a:endParaRPr lang="zh-CN" altLang="de-DE" sz="2200" dirty="0">
              <a:latin typeface="Arial" panose="020B0604020202020204" pitchFamily="34" charset="0"/>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B0859EA-EB74-438B-BE46-A44A2CA8982C}"/>
              </a:ext>
            </a:extLst>
          </p:cNvPr>
          <p:cNvSpPr>
            <a:spLocks noGrp="1" noChangeArrowheads="1"/>
          </p:cNvSpPr>
          <p:nvPr>
            <p:ph type="title"/>
          </p:nvPr>
        </p:nvSpPr>
        <p:spPr>
          <a:xfrm>
            <a:off x="574675" y="304800"/>
            <a:ext cx="8001000" cy="747713"/>
          </a:xfrm>
        </p:spPr>
        <p:txBody>
          <a:bodyPr>
            <a:normAutofit/>
          </a:bodyPr>
          <a:lstStyle/>
          <a:p>
            <a:pPr eaLnBrk="1" hangingPunct="1"/>
            <a:r>
              <a:rPr lang="en-US" altLang="de-DE" sz="3600" dirty="0" err="1"/>
              <a:t>Übersetzung</a:t>
            </a:r>
            <a:r>
              <a:rPr lang="en-US" altLang="de-DE" sz="3600" dirty="0"/>
              <a:t> </a:t>
            </a:r>
            <a:r>
              <a:rPr lang="en-US" altLang="de-DE" sz="3600" dirty="0" err="1"/>
              <a:t>i</a:t>
            </a:r>
            <a:r>
              <a:rPr lang="de-DE" altLang="de-DE" sz="3600" dirty="0"/>
              <a:t>m alten </a:t>
            </a:r>
            <a:r>
              <a:rPr lang="en-US" altLang="de-DE" sz="3600" dirty="0"/>
              <a:t>China und </a:t>
            </a:r>
            <a:r>
              <a:rPr lang="en-US" altLang="de-DE" sz="3600" dirty="0" err="1"/>
              <a:t>Indien</a:t>
            </a:r>
            <a:endParaRPr lang="ru-RU" altLang="de-DE" sz="3600" b="1" dirty="0"/>
          </a:p>
        </p:txBody>
      </p:sp>
      <p:sp>
        <p:nvSpPr>
          <p:cNvPr id="16387" name="Rectangle 3">
            <a:extLst>
              <a:ext uri="{FF2B5EF4-FFF2-40B4-BE49-F238E27FC236}">
                <a16:creationId xmlns:a16="http://schemas.microsoft.com/office/drawing/2014/main" id="{0C072F2B-3EDD-4E83-A1C1-EB1F79407CB8}"/>
              </a:ext>
            </a:extLst>
          </p:cNvPr>
          <p:cNvSpPr>
            <a:spLocks noGrp="1" noChangeArrowheads="1"/>
          </p:cNvSpPr>
          <p:nvPr>
            <p:ph idx="1"/>
          </p:nvPr>
        </p:nvSpPr>
        <p:spPr>
          <a:xfrm>
            <a:off x="642938" y="1556791"/>
            <a:ext cx="8229600" cy="4996409"/>
          </a:xfrm>
        </p:spPr>
        <p:txBody>
          <a:bodyPr>
            <a:normAutofit/>
          </a:bodyPr>
          <a:lstStyle/>
          <a:p>
            <a:pPr eaLnBrk="1" hangingPunct="1"/>
            <a:r>
              <a:rPr lang="de-DE" altLang="de-DE" dirty="0"/>
              <a:t>Im fünften Jahrhundert wurde die Übersetzung der </a:t>
            </a:r>
            <a:r>
              <a:rPr lang="de-DE" altLang="de-DE" dirty="0">
                <a:solidFill>
                  <a:srgbClr val="FF0000"/>
                </a:solidFill>
              </a:rPr>
              <a:t>buddhistischen Schriften</a:t>
            </a:r>
            <a:r>
              <a:rPr lang="de-DE" altLang="de-DE" dirty="0"/>
              <a:t> in China offiziell und in großem Umfang organisiert. </a:t>
            </a:r>
          </a:p>
          <a:p>
            <a:pPr eaLnBrk="1" hangingPunct="1"/>
            <a:r>
              <a:rPr lang="de-DE" altLang="de-DE" dirty="0">
                <a:solidFill>
                  <a:srgbClr val="FF0000"/>
                </a:solidFill>
              </a:rPr>
              <a:t>Dao An</a:t>
            </a:r>
            <a:r>
              <a:rPr lang="de-DE" altLang="de-DE" dirty="0"/>
              <a:t>, der Leiter der staatlichen Übersetzungsschule, trat für eine strikte </a:t>
            </a:r>
            <a:r>
              <a:rPr lang="de-DE" altLang="de-DE" dirty="0">
                <a:solidFill>
                  <a:srgbClr val="FF0000"/>
                </a:solidFill>
              </a:rPr>
              <a:t>wörtliche</a:t>
            </a:r>
            <a:r>
              <a:rPr lang="de-DE" altLang="de-DE" dirty="0"/>
              <a:t> Übersetzung der buddhistischen Schriften ein, da er selbst kein Sanskrit kannte.</a:t>
            </a:r>
            <a:endParaRPr lang="ru-RU" altLang="de-DE"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E660742-63E0-4A5C-9548-51A3DC2E5F2F}"/>
              </a:ext>
            </a:extLst>
          </p:cNvPr>
          <p:cNvSpPr>
            <a:spLocks noGrp="1" noChangeArrowheads="1"/>
          </p:cNvSpPr>
          <p:nvPr>
            <p:ph type="title"/>
          </p:nvPr>
        </p:nvSpPr>
        <p:spPr>
          <a:xfrm>
            <a:off x="574675" y="304800"/>
            <a:ext cx="8001000" cy="676275"/>
          </a:xfrm>
        </p:spPr>
        <p:txBody>
          <a:bodyPr>
            <a:normAutofit/>
          </a:bodyPr>
          <a:lstStyle/>
          <a:p>
            <a:pPr eaLnBrk="1" hangingPunct="1"/>
            <a:r>
              <a:rPr lang="en-US" altLang="de-DE" sz="3600" dirty="0" err="1"/>
              <a:t>Übersetzung</a:t>
            </a:r>
            <a:r>
              <a:rPr lang="en-US" altLang="de-DE" sz="3600" dirty="0"/>
              <a:t> </a:t>
            </a:r>
            <a:r>
              <a:rPr lang="en-US" altLang="de-DE" sz="3600" dirty="0" err="1"/>
              <a:t>i</a:t>
            </a:r>
            <a:r>
              <a:rPr lang="de-DE" altLang="de-DE" sz="3600" dirty="0"/>
              <a:t>m alten </a:t>
            </a:r>
            <a:r>
              <a:rPr lang="en-US" altLang="de-DE" sz="3600" dirty="0"/>
              <a:t>China und </a:t>
            </a:r>
            <a:r>
              <a:rPr lang="en-US" altLang="de-DE" sz="3600" dirty="0" err="1"/>
              <a:t>Indien</a:t>
            </a:r>
            <a:endParaRPr lang="ru-RU" altLang="de-DE" sz="3600" b="1" dirty="0"/>
          </a:p>
        </p:txBody>
      </p:sp>
      <p:sp>
        <p:nvSpPr>
          <p:cNvPr id="17411" name="Rectangle 3">
            <a:extLst>
              <a:ext uri="{FF2B5EF4-FFF2-40B4-BE49-F238E27FC236}">
                <a16:creationId xmlns:a16="http://schemas.microsoft.com/office/drawing/2014/main" id="{205D7B14-5113-4A5F-8735-7A924ED42B35}"/>
              </a:ext>
            </a:extLst>
          </p:cNvPr>
          <p:cNvSpPr>
            <a:spLocks noGrp="1" noChangeArrowheads="1"/>
          </p:cNvSpPr>
          <p:nvPr>
            <p:ph idx="1"/>
          </p:nvPr>
        </p:nvSpPr>
        <p:spPr>
          <a:xfrm>
            <a:off x="428625" y="1772815"/>
            <a:ext cx="8229600" cy="4780385"/>
          </a:xfrm>
        </p:spPr>
        <p:txBody>
          <a:bodyPr>
            <a:normAutofit fontScale="85000" lnSpcReduction="20000"/>
          </a:bodyPr>
          <a:lstStyle/>
          <a:p>
            <a:pPr eaLnBrk="1" hangingPunct="1"/>
            <a:r>
              <a:rPr lang="de-DE" altLang="de-DE" dirty="0"/>
              <a:t>Der indische buddhistische Mönch </a:t>
            </a:r>
            <a:r>
              <a:rPr lang="de-DE" altLang="de-DE" dirty="0" err="1">
                <a:solidFill>
                  <a:srgbClr val="FF0000"/>
                </a:solidFill>
              </a:rPr>
              <a:t>Kumarajiva</a:t>
            </a:r>
            <a:r>
              <a:rPr lang="de-DE" altLang="de-DE" dirty="0">
                <a:solidFill>
                  <a:srgbClr val="FF0000"/>
                </a:solidFill>
              </a:rPr>
              <a:t> </a:t>
            </a:r>
            <a:r>
              <a:rPr lang="de-DE" altLang="de-DE" dirty="0"/>
              <a:t>(350-410) führte eine große Reform der Prinzipien und Methoden für die Übersetzung von Sanskrit-Sutras durch. </a:t>
            </a:r>
          </a:p>
          <a:p>
            <a:pPr eaLnBrk="1" hangingPunct="1"/>
            <a:endParaRPr lang="de-DE" altLang="de-DE" dirty="0"/>
          </a:p>
          <a:p>
            <a:pPr eaLnBrk="1" hangingPunct="1"/>
            <a:r>
              <a:rPr lang="de-DE" altLang="de-DE" dirty="0"/>
              <a:t>Er wandte einen Ansatz der </a:t>
            </a:r>
            <a:r>
              <a:rPr lang="de-DE" altLang="de-DE" dirty="0">
                <a:solidFill>
                  <a:srgbClr val="FF0000"/>
                </a:solidFill>
              </a:rPr>
              <a:t>freien Übersetzung </a:t>
            </a:r>
            <a:r>
              <a:rPr lang="de-DE" altLang="de-DE" dirty="0"/>
              <a:t>an, um die wahre Essenz der Sanskrit-Sutras zu übertragen. </a:t>
            </a:r>
          </a:p>
          <a:p>
            <a:pPr eaLnBrk="1" hangingPunct="1"/>
            <a:endParaRPr lang="de-DE" altLang="de-DE" dirty="0"/>
          </a:p>
          <a:p>
            <a:pPr eaLnBrk="1" hangingPunct="1"/>
            <a:r>
              <a:rPr lang="de-DE" altLang="de-DE" dirty="0"/>
              <a:t>Er war die erste Person in der Geschichte der Übersetzung in China, die vorschlug, dass die Übersetzer ihre übersetzten Werke mit ihrem Namen versehen sollten.</a:t>
            </a:r>
            <a:endParaRPr lang="ru-RU" altLang="de-DE" sz="2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119A1E6-C097-4773-9064-6D3760ACF2E0}"/>
              </a:ext>
            </a:extLst>
          </p:cNvPr>
          <p:cNvSpPr>
            <a:spLocks noGrp="1" noChangeArrowheads="1"/>
          </p:cNvSpPr>
          <p:nvPr>
            <p:ph type="title"/>
          </p:nvPr>
        </p:nvSpPr>
        <p:spPr>
          <a:xfrm>
            <a:off x="574675" y="304800"/>
            <a:ext cx="8001000" cy="676275"/>
          </a:xfrm>
        </p:spPr>
        <p:txBody>
          <a:bodyPr>
            <a:normAutofit fontScale="90000"/>
          </a:bodyPr>
          <a:lstStyle/>
          <a:p>
            <a:pPr eaLnBrk="1" hangingPunct="1"/>
            <a:r>
              <a:rPr lang="en-US" altLang="de-DE" sz="4000" dirty="0" err="1"/>
              <a:t>Übersetzung</a:t>
            </a:r>
            <a:r>
              <a:rPr lang="en-US" altLang="de-DE" sz="4000" dirty="0"/>
              <a:t> </a:t>
            </a:r>
            <a:r>
              <a:rPr lang="en-US" altLang="de-DE" sz="4000" dirty="0" err="1"/>
              <a:t>i</a:t>
            </a:r>
            <a:r>
              <a:rPr lang="de-DE" altLang="de-DE" sz="4000" dirty="0"/>
              <a:t>m alten </a:t>
            </a:r>
            <a:r>
              <a:rPr lang="en-US" altLang="de-DE" sz="4000" dirty="0"/>
              <a:t>China und </a:t>
            </a:r>
            <a:r>
              <a:rPr lang="en-US" altLang="de-DE" sz="4000" dirty="0" err="1"/>
              <a:t>Indien</a:t>
            </a:r>
            <a:endParaRPr lang="ru-RU" altLang="de-DE" sz="4000" b="1" dirty="0"/>
          </a:p>
        </p:txBody>
      </p:sp>
      <p:sp>
        <p:nvSpPr>
          <p:cNvPr id="18435" name="Rectangle 3">
            <a:extLst>
              <a:ext uri="{FF2B5EF4-FFF2-40B4-BE49-F238E27FC236}">
                <a16:creationId xmlns:a16="http://schemas.microsoft.com/office/drawing/2014/main" id="{6F72CAB9-A8CF-44B8-B55F-F70D5DE9BFD1}"/>
              </a:ext>
            </a:extLst>
          </p:cNvPr>
          <p:cNvSpPr>
            <a:spLocks noGrp="1" noChangeArrowheads="1"/>
          </p:cNvSpPr>
          <p:nvPr>
            <p:ph idx="1"/>
          </p:nvPr>
        </p:nvSpPr>
        <p:spPr>
          <a:xfrm>
            <a:off x="500063" y="1340767"/>
            <a:ext cx="8229600" cy="3983707"/>
          </a:xfrm>
        </p:spPr>
        <p:txBody>
          <a:bodyPr>
            <a:normAutofit lnSpcReduction="10000"/>
          </a:bodyPr>
          <a:lstStyle/>
          <a:p>
            <a:pPr eaLnBrk="1" hangingPunct="1"/>
            <a:r>
              <a:rPr lang="de-DE" altLang="de-DE" dirty="0"/>
              <a:t>Im Jahr 150 wurde ein griechischer astrologischer Text, der hundert Jahre zuvor in Alexandria geschrieben worden war, ins Sanskrit übersetzt. </a:t>
            </a:r>
          </a:p>
          <a:p>
            <a:pPr eaLnBrk="1" hangingPunct="1"/>
            <a:r>
              <a:rPr lang="de-DE" altLang="de-DE" dirty="0"/>
              <a:t>In der klassischen Periode (100-1000) war die Übersetzungstätigkeit in Indien mit einer bedeutenden Entwicklung des Dramas verbunden.</a:t>
            </a:r>
            <a:endParaRPr lang="ru-RU" altLang="de-DE"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C6CAC8D-0239-4DF6-9586-A2F6041D803B}"/>
              </a:ext>
            </a:extLst>
          </p:cNvPr>
          <p:cNvSpPr>
            <a:spLocks noGrp="1" noChangeArrowheads="1"/>
          </p:cNvSpPr>
          <p:nvPr>
            <p:ph type="title"/>
          </p:nvPr>
        </p:nvSpPr>
        <p:spPr>
          <a:xfrm>
            <a:off x="574675" y="304800"/>
            <a:ext cx="8001000" cy="603250"/>
          </a:xfrm>
        </p:spPr>
        <p:txBody>
          <a:bodyPr>
            <a:normAutofit fontScale="90000"/>
          </a:bodyPr>
          <a:lstStyle/>
          <a:p>
            <a:pPr eaLnBrk="1" hangingPunct="1"/>
            <a:r>
              <a:rPr lang="en-US" altLang="de-DE" sz="3600" dirty="0" err="1"/>
              <a:t>Übersetzung</a:t>
            </a:r>
            <a:r>
              <a:rPr lang="en-US" altLang="de-DE" sz="3600" dirty="0"/>
              <a:t> </a:t>
            </a:r>
            <a:r>
              <a:rPr lang="en-US" altLang="de-DE" sz="3600" dirty="0" err="1"/>
              <a:t>i</a:t>
            </a:r>
            <a:r>
              <a:rPr lang="de-DE" altLang="de-DE" sz="3600" dirty="0"/>
              <a:t>m alten </a:t>
            </a:r>
            <a:r>
              <a:rPr lang="en-US" altLang="de-DE" sz="3600" dirty="0"/>
              <a:t>China und </a:t>
            </a:r>
            <a:r>
              <a:rPr lang="en-US" altLang="de-DE" sz="3600" dirty="0" err="1"/>
              <a:t>Indien</a:t>
            </a:r>
            <a:endParaRPr lang="ru-RU" altLang="de-DE" sz="3600" b="1" dirty="0"/>
          </a:p>
        </p:txBody>
      </p:sp>
      <p:sp>
        <p:nvSpPr>
          <p:cNvPr id="19459" name="Rectangle 3">
            <a:extLst>
              <a:ext uri="{FF2B5EF4-FFF2-40B4-BE49-F238E27FC236}">
                <a16:creationId xmlns:a16="http://schemas.microsoft.com/office/drawing/2014/main" id="{C72CC2C2-6D3D-4DFD-A798-F72A0224EFE3}"/>
              </a:ext>
            </a:extLst>
          </p:cNvPr>
          <p:cNvSpPr>
            <a:spLocks noGrp="1" noChangeArrowheads="1"/>
          </p:cNvSpPr>
          <p:nvPr>
            <p:ph idx="1"/>
          </p:nvPr>
        </p:nvSpPr>
        <p:spPr>
          <a:xfrm>
            <a:off x="571500" y="1988840"/>
            <a:ext cx="8229600" cy="4564360"/>
          </a:xfrm>
        </p:spPr>
        <p:txBody>
          <a:bodyPr>
            <a:normAutofit/>
          </a:bodyPr>
          <a:lstStyle/>
          <a:p>
            <a:pPr eaLnBrk="1" hangingPunct="1"/>
            <a:r>
              <a:rPr lang="de-DE" altLang="de-DE" dirty="0"/>
              <a:t>In Sanskrit-Stücken begannen die Figuren, die keine Könige oder Brahmanen waren, in Prakrit zu sprechen, einer Zwischenstufe zwischen dem klassischen Sanskrit und den modernen indischen Sprachen, die vom Sanskrit abgeleitet sind. </a:t>
            </a:r>
          </a:p>
          <a:p>
            <a:pPr eaLnBrk="1" hangingPunct="1"/>
            <a:r>
              <a:rPr lang="de-DE" altLang="de-DE" dirty="0"/>
              <a:t>Prakrit-Reden in Theaterstücken wurden mit Glossen in Sanskrit versehen.</a:t>
            </a:r>
            <a:r>
              <a:rPr lang="en-US" altLang="de-DE" dirty="0"/>
              <a:t> </a:t>
            </a:r>
            <a:endParaRPr lang="ru-RU" altLang="de-DE"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6CAA510-2BBC-455E-84DA-4D90A7B242CE}"/>
              </a:ext>
            </a:extLst>
          </p:cNvPr>
          <p:cNvSpPr>
            <a:spLocks noGrp="1" noChangeArrowheads="1"/>
          </p:cNvSpPr>
          <p:nvPr>
            <p:ph type="title"/>
          </p:nvPr>
        </p:nvSpPr>
        <p:spPr>
          <a:xfrm>
            <a:off x="574675" y="304800"/>
            <a:ext cx="8001000" cy="747713"/>
          </a:xfrm>
        </p:spPr>
        <p:txBody>
          <a:bodyPr>
            <a:normAutofit/>
          </a:bodyPr>
          <a:lstStyle/>
          <a:p>
            <a:pPr eaLnBrk="1" hangingPunct="1"/>
            <a:r>
              <a:rPr lang="en-US" altLang="de-DE" sz="3600" dirty="0" err="1"/>
              <a:t>Übersetzung</a:t>
            </a:r>
            <a:r>
              <a:rPr lang="en-US" altLang="de-DE" sz="3600" dirty="0"/>
              <a:t> </a:t>
            </a:r>
            <a:r>
              <a:rPr lang="en-US" altLang="de-DE" sz="3600" dirty="0" err="1"/>
              <a:t>i</a:t>
            </a:r>
            <a:r>
              <a:rPr lang="de-DE" altLang="de-DE" sz="3600" dirty="0"/>
              <a:t>m alten </a:t>
            </a:r>
            <a:r>
              <a:rPr lang="en-US" altLang="de-DE" sz="3600" dirty="0"/>
              <a:t>China und </a:t>
            </a:r>
            <a:r>
              <a:rPr lang="en-US" altLang="de-DE" sz="3600" dirty="0" err="1"/>
              <a:t>Indien</a:t>
            </a:r>
            <a:endParaRPr lang="ru-RU" altLang="de-DE" sz="3600" b="1" dirty="0"/>
          </a:p>
        </p:txBody>
      </p:sp>
      <p:sp>
        <p:nvSpPr>
          <p:cNvPr id="20483" name="Rectangle 3">
            <a:extLst>
              <a:ext uri="{FF2B5EF4-FFF2-40B4-BE49-F238E27FC236}">
                <a16:creationId xmlns:a16="http://schemas.microsoft.com/office/drawing/2014/main" id="{3E394AEF-6F88-49CA-8389-A04628BE31D4}"/>
              </a:ext>
            </a:extLst>
          </p:cNvPr>
          <p:cNvSpPr>
            <a:spLocks noGrp="1" noChangeArrowheads="1"/>
          </p:cNvSpPr>
          <p:nvPr>
            <p:ph idx="1"/>
          </p:nvPr>
        </p:nvSpPr>
        <p:spPr>
          <a:xfrm>
            <a:off x="571500" y="1700808"/>
            <a:ext cx="8229600" cy="3766542"/>
          </a:xfrm>
        </p:spPr>
        <p:txBody>
          <a:bodyPr/>
          <a:lstStyle/>
          <a:p>
            <a:pPr marL="0" indent="0">
              <a:buNone/>
            </a:pPr>
            <a:r>
              <a:rPr lang="de-DE" altLang="de-DE" sz="3200" dirty="0"/>
              <a:t>Ab dem 7. Jahrhundert führten die Kontakte mit arabischen Händlern zum Austausch von medizinischem Fachwissen zwischen Indern und Arabern. Medizinische Abhandlungen wurden aus dem Sanskrit in andere Sprachen übersetzt, sowohl innerhalb als auch außerhalb Indiens.</a:t>
            </a:r>
            <a:endParaRPr lang="ru-RU" altLang="de-DE" sz="3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93618A8-B12D-47D0-856A-037F83D0D467}"/>
              </a:ext>
            </a:extLst>
          </p:cNvPr>
          <p:cNvSpPr>
            <a:spLocks noGrp="1" noChangeArrowheads="1"/>
          </p:cNvSpPr>
          <p:nvPr>
            <p:ph type="title"/>
          </p:nvPr>
        </p:nvSpPr>
        <p:spPr>
          <a:xfrm>
            <a:off x="574675" y="260648"/>
            <a:ext cx="8001000" cy="820738"/>
          </a:xfrm>
        </p:spPr>
        <p:txBody>
          <a:bodyPr>
            <a:normAutofit/>
          </a:bodyPr>
          <a:lstStyle/>
          <a:p>
            <a:pPr eaLnBrk="1" hangingPunct="1"/>
            <a:r>
              <a:rPr lang="de-DE" altLang="de-DE" sz="3600" b="1" dirty="0"/>
              <a:t>Übersetzung im Römischen Reich</a:t>
            </a:r>
            <a:endParaRPr lang="ru-RU" altLang="de-DE" sz="3600" b="1" dirty="0"/>
          </a:p>
        </p:txBody>
      </p:sp>
      <p:sp>
        <p:nvSpPr>
          <p:cNvPr id="21507" name="Rectangle 3">
            <a:extLst>
              <a:ext uri="{FF2B5EF4-FFF2-40B4-BE49-F238E27FC236}">
                <a16:creationId xmlns:a16="http://schemas.microsoft.com/office/drawing/2014/main" id="{409D3CB4-B62F-4AED-A891-4234EE8D5F46}"/>
              </a:ext>
            </a:extLst>
          </p:cNvPr>
          <p:cNvSpPr>
            <a:spLocks noGrp="1" noChangeArrowheads="1"/>
          </p:cNvSpPr>
          <p:nvPr>
            <p:ph idx="1"/>
          </p:nvPr>
        </p:nvSpPr>
        <p:spPr>
          <a:xfrm>
            <a:off x="500063" y="1071562"/>
            <a:ext cx="1695673" cy="5669805"/>
          </a:xfrm>
        </p:spPr>
        <p:txBody>
          <a:bodyPr>
            <a:normAutofit fontScale="92500" lnSpcReduction="10000"/>
          </a:bodyPr>
          <a:lstStyle/>
          <a:p>
            <a:pPr marL="0" indent="0" eaLnBrk="1" hangingPunct="1">
              <a:buNone/>
            </a:pPr>
            <a:r>
              <a:rPr lang="de-DE" altLang="de-DE" sz="2400" dirty="0"/>
              <a:t>In der griechischen Literatur über die Feldzüge Alexanders des Großen in Asien, die ihn bis nach Indien führten, finden sich Hinweise auf die Dienste von Militärdolmetschern.</a:t>
            </a:r>
            <a:endParaRPr lang="ru-RU" altLang="de-DE" sz="2400" dirty="0"/>
          </a:p>
        </p:txBody>
      </p:sp>
      <p:pic>
        <p:nvPicPr>
          <p:cNvPr id="21508" name="Picture 4" descr="alexander">
            <a:extLst>
              <a:ext uri="{FF2B5EF4-FFF2-40B4-BE49-F238E27FC236}">
                <a16:creationId xmlns:a16="http://schemas.microsoft.com/office/drawing/2014/main" id="{7CA2AE70-3E29-4163-893D-A8CF12158B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8267" y="1268760"/>
            <a:ext cx="6615733" cy="558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53774E1-DC45-49CA-A346-659446F854F7}"/>
              </a:ext>
            </a:extLst>
          </p:cNvPr>
          <p:cNvSpPr>
            <a:spLocks noGrp="1" noChangeArrowheads="1"/>
          </p:cNvSpPr>
          <p:nvPr>
            <p:ph type="title"/>
          </p:nvPr>
        </p:nvSpPr>
        <p:spPr>
          <a:xfrm>
            <a:off x="574675" y="304800"/>
            <a:ext cx="8001000" cy="747713"/>
          </a:xfrm>
        </p:spPr>
        <p:txBody>
          <a:bodyPr>
            <a:normAutofit/>
          </a:bodyPr>
          <a:lstStyle/>
          <a:p>
            <a:pPr eaLnBrk="1" hangingPunct="1"/>
            <a:r>
              <a:rPr lang="de-DE" altLang="de-DE" sz="3600" b="1" dirty="0"/>
              <a:t>Übersetzung im Römischen Reich</a:t>
            </a:r>
            <a:endParaRPr lang="ru-RU" altLang="de-DE" sz="3600" b="1" dirty="0"/>
          </a:p>
        </p:txBody>
      </p:sp>
      <p:sp>
        <p:nvSpPr>
          <p:cNvPr id="22531" name="Rectangle 3">
            <a:extLst>
              <a:ext uri="{FF2B5EF4-FFF2-40B4-BE49-F238E27FC236}">
                <a16:creationId xmlns:a16="http://schemas.microsoft.com/office/drawing/2014/main" id="{BE5AC581-0141-4450-9196-29B86703A3EF}"/>
              </a:ext>
            </a:extLst>
          </p:cNvPr>
          <p:cNvSpPr>
            <a:spLocks noGrp="1" noChangeArrowheads="1"/>
          </p:cNvSpPr>
          <p:nvPr>
            <p:ph idx="1"/>
          </p:nvPr>
        </p:nvSpPr>
        <p:spPr>
          <a:xfrm>
            <a:off x="6012160" y="1340768"/>
            <a:ext cx="3131840" cy="5040559"/>
          </a:xfrm>
        </p:spPr>
        <p:txBody>
          <a:bodyPr>
            <a:normAutofit fontScale="92500" lnSpcReduction="20000"/>
          </a:bodyPr>
          <a:lstStyle/>
          <a:p>
            <a:pPr marL="0" indent="0" eaLnBrk="1" hangingPunct="1">
              <a:buNone/>
            </a:pPr>
            <a:r>
              <a:rPr lang="de-DE" altLang="de-DE" dirty="0"/>
              <a:t>Im 3. Jh. v. Chr. ermutigte die Beliebtheit des griechischen Theaters bei den Römern lateinische Autoren zu </a:t>
            </a:r>
            <a:r>
              <a:rPr lang="de-DE" altLang="de-DE" dirty="0">
                <a:solidFill>
                  <a:srgbClr val="FF0000"/>
                </a:solidFill>
              </a:rPr>
              <a:t>freien Übersetzungen </a:t>
            </a:r>
            <a:r>
              <a:rPr lang="de-DE" altLang="de-DE" dirty="0"/>
              <a:t>und Bearbeitungen griechischer Stücke.</a:t>
            </a:r>
            <a:endParaRPr lang="ru-RU" altLang="de-DE" dirty="0"/>
          </a:p>
        </p:txBody>
      </p:sp>
      <p:pic>
        <p:nvPicPr>
          <p:cNvPr id="22532" name="Picture 4" descr="300px-Masks_pushkin">
            <a:extLst>
              <a:ext uri="{FF2B5EF4-FFF2-40B4-BE49-F238E27FC236}">
                <a16:creationId xmlns:a16="http://schemas.microsoft.com/office/drawing/2014/main" id="{09C14F17-7A10-4517-BD1B-2B59D16DB4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2857"/>
            <a:ext cx="5830845" cy="4725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9C991A9B-669A-4EAC-A588-034BC5FD32E2}"/>
              </a:ext>
            </a:extLst>
          </p:cNvPr>
          <p:cNvSpPr>
            <a:spLocks noGrp="1" noChangeArrowheads="1"/>
          </p:cNvSpPr>
          <p:nvPr>
            <p:ph type="title"/>
          </p:nvPr>
        </p:nvSpPr>
        <p:spPr>
          <a:xfrm>
            <a:off x="574675" y="304800"/>
            <a:ext cx="8001000" cy="747713"/>
          </a:xfrm>
        </p:spPr>
        <p:txBody>
          <a:bodyPr>
            <a:normAutofit fontScale="90000"/>
          </a:bodyPr>
          <a:lstStyle/>
          <a:p>
            <a:pPr eaLnBrk="1" hangingPunct="1"/>
            <a:r>
              <a:rPr lang="de-DE" altLang="de-DE" sz="4400" b="1" dirty="0"/>
              <a:t>Übersetzung im Römischen Reich</a:t>
            </a:r>
            <a:endParaRPr lang="ru-RU" altLang="de-DE" b="1" dirty="0"/>
          </a:p>
        </p:txBody>
      </p:sp>
      <p:sp>
        <p:nvSpPr>
          <p:cNvPr id="23555" name="Rectangle 3">
            <a:extLst>
              <a:ext uri="{FF2B5EF4-FFF2-40B4-BE49-F238E27FC236}">
                <a16:creationId xmlns:a16="http://schemas.microsoft.com/office/drawing/2014/main" id="{AFBBDF12-81AD-4564-A15E-3C57423F8667}"/>
              </a:ext>
            </a:extLst>
          </p:cNvPr>
          <p:cNvSpPr>
            <a:spLocks noGrp="1" noChangeArrowheads="1"/>
          </p:cNvSpPr>
          <p:nvPr>
            <p:ph idx="1"/>
          </p:nvPr>
        </p:nvSpPr>
        <p:spPr>
          <a:xfrm>
            <a:off x="428625" y="2492896"/>
            <a:ext cx="8229600" cy="3045892"/>
          </a:xfrm>
        </p:spPr>
        <p:txBody>
          <a:bodyPr/>
          <a:lstStyle/>
          <a:p>
            <a:pPr marL="0" indent="0">
              <a:buNone/>
            </a:pPr>
            <a:r>
              <a:rPr lang="de-DE" altLang="de-DE" dirty="0"/>
              <a:t>Livius </a:t>
            </a:r>
            <a:r>
              <a:rPr lang="de-DE" altLang="de-DE" dirty="0" err="1"/>
              <a:t>Andronicus</a:t>
            </a:r>
            <a:r>
              <a:rPr lang="de-DE" altLang="de-DE" dirty="0"/>
              <a:t> (ca. 285-204 v. Chr.) schrieb eine lateinische Version der </a:t>
            </a:r>
            <a:r>
              <a:rPr lang="de-DE" altLang="de-DE" i="1" dirty="0"/>
              <a:t>Odyssee</a:t>
            </a:r>
            <a:r>
              <a:rPr lang="de-DE" altLang="de-DE" dirty="0"/>
              <a:t> (250 v. Chr.) und eine Reihe von Theaterstücken für die Römischen Spiele 240 v. Chr.</a:t>
            </a:r>
            <a:endParaRPr lang="ru-RU" altLang="de-DE"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E98D8DE-2649-47D8-AAA7-4F7DF7A31A99}"/>
              </a:ext>
            </a:extLst>
          </p:cNvPr>
          <p:cNvSpPr>
            <a:spLocks noGrp="1" noChangeArrowheads="1"/>
          </p:cNvSpPr>
          <p:nvPr>
            <p:ph type="title"/>
          </p:nvPr>
        </p:nvSpPr>
        <p:spPr>
          <a:xfrm>
            <a:off x="610658" y="304800"/>
            <a:ext cx="7921782" cy="676275"/>
          </a:xfrm>
        </p:spPr>
        <p:txBody>
          <a:bodyPr>
            <a:normAutofit fontScale="90000"/>
          </a:bodyPr>
          <a:lstStyle/>
          <a:p>
            <a:pPr eaLnBrk="1" hangingPunct="1"/>
            <a:r>
              <a:rPr lang="en-US" altLang="de-DE" sz="4000" b="1" dirty="0" err="1"/>
              <a:t>Übersetzung</a:t>
            </a:r>
            <a:r>
              <a:rPr lang="en-US" altLang="de-DE" sz="4000" b="1" dirty="0"/>
              <a:t> </a:t>
            </a:r>
            <a:r>
              <a:rPr lang="en-US" altLang="de-DE" sz="4000" b="1" dirty="0" err="1"/>
              <a:t>im</a:t>
            </a:r>
            <a:r>
              <a:rPr lang="en-US" altLang="de-DE" sz="4000" b="1" dirty="0"/>
              <a:t> </a:t>
            </a:r>
            <a:r>
              <a:rPr lang="en-US" altLang="de-DE" sz="4000" b="1" dirty="0" err="1"/>
              <a:t>Römischen</a:t>
            </a:r>
            <a:r>
              <a:rPr lang="en-US" altLang="de-DE" sz="4000" b="1" dirty="0"/>
              <a:t> Reich</a:t>
            </a:r>
            <a:endParaRPr lang="ru-RU" altLang="de-DE" sz="4000" b="1" dirty="0"/>
          </a:p>
        </p:txBody>
      </p:sp>
      <p:sp>
        <p:nvSpPr>
          <p:cNvPr id="24579" name="Rectangle 3">
            <a:extLst>
              <a:ext uri="{FF2B5EF4-FFF2-40B4-BE49-F238E27FC236}">
                <a16:creationId xmlns:a16="http://schemas.microsoft.com/office/drawing/2014/main" id="{D061D6BE-9E01-4853-B9C2-81E15AD85E7E}"/>
              </a:ext>
            </a:extLst>
          </p:cNvPr>
          <p:cNvSpPr>
            <a:spLocks noGrp="1" noChangeArrowheads="1"/>
          </p:cNvSpPr>
          <p:nvPr>
            <p:ph idx="1"/>
          </p:nvPr>
        </p:nvSpPr>
        <p:spPr>
          <a:xfrm>
            <a:off x="642938" y="1214438"/>
            <a:ext cx="8181975" cy="1104900"/>
          </a:xfrm>
        </p:spPr>
        <p:txBody>
          <a:bodyPr/>
          <a:lstStyle/>
          <a:p>
            <a:pPr eaLnBrk="1" hangingPunct="1">
              <a:lnSpc>
                <a:spcPct val="80000"/>
              </a:lnSpc>
              <a:buFont typeface="Georgia" panose="02040502050405020303" pitchFamily="18" charset="0"/>
              <a:buNone/>
            </a:pPr>
            <a:r>
              <a:rPr lang="en-US" altLang="de-DE" sz="2600" dirty="0"/>
              <a:t>Plautus (d.184 </a:t>
            </a:r>
            <a:r>
              <a:rPr lang="en-US" altLang="de-DE" sz="2600" dirty="0" err="1"/>
              <a:t>v.Chr</a:t>
            </a:r>
            <a:r>
              <a:rPr lang="en-US" altLang="de-DE" sz="2600" dirty="0"/>
              <a:t>.) and Terence (?190-?159 </a:t>
            </a:r>
            <a:r>
              <a:rPr lang="en-US" altLang="de-DE" sz="2600" dirty="0" err="1"/>
              <a:t>v.Chr</a:t>
            </a:r>
            <a:r>
              <a:rPr lang="en-US" altLang="de-DE" sz="2600" dirty="0"/>
              <a:t>.) - </a:t>
            </a:r>
            <a:r>
              <a:rPr lang="de-DE" altLang="de-DE" sz="2600" dirty="0"/>
              <a:t>die ersten kommerziellen Literaturübersetzer der Welt</a:t>
            </a:r>
            <a:r>
              <a:rPr lang="en-US" altLang="de-DE" sz="2600" dirty="0"/>
              <a:t>.</a:t>
            </a:r>
            <a:r>
              <a:rPr lang="ru-RU" altLang="de-DE" sz="2600" dirty="0"/>
              <a:t> </a:t>
            </a:r>
            <a:endParaRPr lang="en-US" altLang="de-DE" sz="2600" dirty="0"/>
          </a:p>
          <a:p>
            <a:pPr eaLnBrk="1" hangingPunct="1">
              <a:lnSpc>
                <a:spcPct val="80000"/>
              </a:lnSpc>
              <a:buFont typeface="Wingdings" panose="05000000000000000000" pitchFamily="2" charset="2"/>
              <a:buNone/>
            </a:pPr>
            <a:endParaRPr lang="ru-RU" altLang="de-DE" sz="2600" dirty="0"/>
          </a:p>
        </p:txBody>
      </p:sp>
      <p:pic>
        <p:nvPicPr>
          <p:cNvPr id="24580" name="Picture 4">
            <a:extLst>
              <a:ext uri="{FF2B5EF4-FFF2-40B4-BE49-F238E27FC236}">
                <a16:creationId xmlns:a16="http://schemas.microsoft.com/office/drawing/2014/main" id="{96C2C02C-5F8C-46CC-A761-3C5F894BED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500313"/>
            <a:ext cx="4257600" cy="4276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Plautus">
            <a:extLst>
              <a:ext uri="{FF2B5EF4-FFF2-40B4-BE49-F238E27FC236}">
                <a16:creationId xmlns:a16="http://schemas.microsoft.com/office/drawing/2014/main" id="{4D35275C-1BB8-4C31-BCD0-E75A23003E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286000"/>
            <a:ext cx="362243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B618DED-1842-41CD-BE8C-D239D3E737C3}"/>
              </a:ext>
            </a:extLst>
          </p:cNvPr>
          <p:cNvSpPr>
            <a:spLocks noGrp="1" noChangeArrowheads="1"/>
          </p:cNvSpPr>
          <p:nvPr>
            <p:ph type="title"/>
          </p:nvPr>
        </p:nvSpPr>
        <p:spPr>
          <a:xfrm>
            <a:off x="574675" y="304800"/>
            <a:ext cx="8001000" cy="603250"/>
          </a:xfrm>
        </p:spPr>
        <p:txBody>
          <a:bodyPr>
            <a:normAutofit fontScale="90000"/>
          </a:bodyPr>
          <a:lstStyle/>
          <a:p>
            <a:pPr eaLnBrk="1" hangingPunct="1"/>
            <a:r>
              <a:rPr lang="en-US" altLang="de-DE" sz="3600" b="1" dirty="0" err="1"/>
              <a:t>Übersetzung</a:t>
            </a:r>
            <a:r>
              <a:rPr lang="en-US" altLang="de-DE" sz="3600" b="1" dirty="0"/>
              <a:t> </a:t>
            </a:r>
            <a:r>
              <a:rPr lang="en-US" altLang="de-DE" sz="3600" b="1" dirty="0" err="1"/>
              <a:t>im</a:t>
            </a:r>
            <a:r>
              <a:rPr lang="en-US" altLang="de-DE" sz="3600" b="1" dirty="0"/>
              <a:t> </a:t>
            </a:r>
            <a:r>
              <a:rPr lang="en-US" altLang="de-DE" sz="3600" b="1" dirty="0" err="1"/>
              <a:t>Römischen</a:t>
            </a:r>
            <a:r>
              <a:rPr lang="en-US" altLang="de-DE" sz="3600" b="1" dirty="0"/>
              <a:t> Reich</a:t>
            </a:r>
            <a:endParaRPr lang="ru-RU" altLang="de-DE" sz="3600" b="1" dirty="0"/>
          </a:p>
        </p:txBody>
      </p:sp>
      <p:sp>
        <p:nvSpPr>
          <p:cNvPr id="25603" name="Rectangle 3">
            <a:extLst>
              <a:ext uri="{FF2B5EF4-FFF2-40B4-BE49-F238E27FC236}">
                <a16:creationId xmlns:a16="http://schemas.microsoft.com/office/drawing/2014/main" id="{A51FCE6D-4D88-40A0-AE2B-26CCAAA5BD0F}"/>
              </a:ext>
            </a:extLst>
          </p:cNvPr>
          <p:cNvSpPr>
            <a:spLocks noGrp="1" noChangeArrowheads="1"/>
          </p:cNvSpPr>
          <p:nvPr>
            <p:ph idx="1"/>
          </p:nvPr>
        </p:nvSpPr>
        <p:spPr>
          <a:xfrm>
            <a:off x="571500" y="1214438"/>
            <a:ext cx="8229600" cy="4324350"/>
          </a:xfrm>
        </p:spPr>
        <p:txBody>
          <a:bodyPr/>
          <a:lstStyle/>
          <a:p>
            <a:pPr marL="0" indent="0">
              <a:buNone/>
            </a:pPr>
            <a:r>
              <a:rPr lang="de-DE" altLang="de-DE" sz="3600" dirty="0"/>
              <a:t>Die römischen Autoren haben die griechischen Originalstücke frei nach dem Geschmack des römischen Publikums adaptiert.</a:t>
            </a:r>
            <a:endParaRPr lang="ru-RU" altLang="de-D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normAutofit/>
          </a:bodyPr>
          <a:lstStyle/>
          <a:p>
            <a:pPr eaLnBrk="1" hangingPunct="1"/>
            <a:r>
              <a:rPr altLang="zh-CN" dirty="0">
                <a:solidFill>
                  <a:srgbClr val="0E5772"/>
                </a:solidFill>
                <a:latin typeface="Arial" panose="020B0604020202020204" pitchFamily="34" charset="0"/>
                <a:cs typeface="Arial" panose="020B0604020202020204" pitchFamily="34" charset="0"/>
              </a:rPr>
              <a:t>S</a:t>
            </a:r>
            <a:r>
              <a:rPr lang="de-DE" altLang="zh-CN" dirty="0" err="1">
                <a:solidFill>
                  <a:srgbClr val="0E5772"/>
                </a:solidFill>
                <a:latin typeface="Arial" panose="020B0604020202020204" pitchFamily="34" charset="0"/>
                <a:cs typeface="Arial" panose="020B0604020202020204" pitchFamily="34" charset="0"/>
              </a:rPr>
              <a:t>itzung</a:t>
            </a:r>
            <a:r>
              <a:rPr lang="de-DE" altLang="zh-CN" dirty="0">
                <a:solidFill>
                  <a:srgbClr val="0E5772"/>
                </a:solidFill>
                <a:latin typeface="Arial" panose="020B0604020202020204" pitchFamily="34" charset="0"/>
                <a:cs typeface="Arial" panose="020B0604020202020204" pitchFamily="34" charset="0"/>
              </a:rPr>
              <a:t> 1 </a:t>
            </a:r>
            <a:r>
              <a:rPr lang="zh-CN" altLang="de-DE" dirty="0">
                <a:solidFill>
                  <a:srgbClr val="0E5772"/>
                </a:solidFill>
                <a:latin typeface="Arial" panose="020B0604020202020204" pitchFamily="34" charset="0"/>
                <a:cs typeface="Arial" panose="020B0604020202020204" pitchFamily="34" charset="0"/>
              </a:rPr>
              <a:t>第一周</a:t>
            </a:r>
            <a:endParaRPr kumimoji="1" lang="zh-CN" altLang="en-US" dirty="0">
              <a:cs typeface="Arial" panose="020B0604020202020204" pitchFamily="34" charset="0"/>
            </a:endParaRPr>
          </a:p>
        </p:txBody>
      </p:sp>
      <p:sp>
        <p:nvSpPr>
          <p:cNvPr id="3" name="Rectangle 2">
            <a:extLst>
              <a:ext uri="{FF2B5EF4-FFF2-40B4-BE49-F238E27FC236}">
                <a16:creationId xmlns:a16="http://schemas.microsoft.com/office/drawing/2014/main" id="{03EC58F8-D8E1-4375-B310-8261A78E1CA1}"/>
              </a:ext>
            </a:extLst>
          </p:cNvPr>
          <p:cNvSpPr>
            <a:spLocks noGrp="1" noChangeArrowheads="1"/>
          </p:cNvSpPr>
          <p:nvPr>
            <p:ph idx="1"/>
          </p:nvPr>
        </p:nvSpPr>
        <p:spPr bwMode="auto">
          <a:xfrm>
            <a:off x="457200" y="1994876"/>
            <a:ext cx="8229600" cy="474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de-DE" altLang="zh-CN" sz="2800" dirty="0"/>
              <a:t>Was wir in diesem Kurs lernen (und was Sie dann können):</a:t>
            </a:r>
          </a:p>
          <a:p>
            <a:r>
              <a:rPr lang="de-DE" altLang="zh-CN" sz="2800" dirty="0"/>
              <a:t>Vorstellung einiger Übersetzungs-Theorien</a:t>
            </a:r>
          </a:p>
          <a:p>
            <a:r>
              <a:rPr lang="de-DE" altLang="zh-CN" sz="2800" dirty="0"/>
              <a:t>Übersetzungs-Praxis: Übersetzungs-Übungen</a:t>
            </a:r>
          </a:p>
          <a:p>
            <a:pPr marL="0" indent="0">
              <a:buNone/>
            </a:pPr>
            <a:r>
              <a:rPr lang="de-DE" altLang="zh-CN" sz="2800" dirty="0"/>
              <a:t>Hausaufgaben: Übersetzung von Textabschnitten im Rahmen der Übersetzerwerkstatt</a:t>
            </a:r>
          </a:p>
          <a:p>
            <a:pPr marL="0" indent="0">
              <a:buNone/>
            </a:pPr>
            <a:r>
              <a:rPr lang="en-US" sz="2800" dirty="0"/>
              <a:t>Semester-</a:t>
            </a:r>
            <a:r>
              <a:rPr lang="en-US" sz="2800" dirty="0" err="1"/>
              <a:t>Abschlussarbeit</a:t>
            </a:r>
            <a:r>
              <a:rPr lang="en-US" sz="2800" dirty="0"/>
              <a:t>: </a:t>
            </a:r>
            <a:r>
              <a:rPr lang="en-US" sz="2800" dirty="0" err="1"/>
              <a:t>Schreiben</a:t>
            </a:r>
            <a:r>
              <a:rPr lang="en-US" sz="2800" dirty="0"/>
              <a:t> Sie </a:t>
            </a:r>
            <a:r>
              <a:rPr lang="en-US" sz="2800" dirty="0" err="1"/>
              <a:t>einen</a:t>
            </a:r>
            <a:r>
              <a:rPr lang="en-US" sz="2800" dirty="0"/>
              <a:t> </a:t>
            </a:r>
            <a:r>
              <a:rPr lang="en-US" sz="2800" dirty="0" err="1"/>
              <a:t>Aufsatz</a:t>
            </a:r>
            <a:r>
              <a:rPr lang="en-US" sz="2800" dirty="0"/>
              <a:t>, in dem </a:t>
            </a:r>
            <a:r>
              <a:rPr lang="en-US" sz="2800" dirty="0" err="1"/>
              <a:t>sie</a:t>
            </a:r>
            <a:r>
              <a:rPr lang="en-US" sz="2800" dirty="0"/>
              <a:t> </a:t>
            </a:r>
            <a:r>
              <a:rPr lang="en-US" sz="2800" dirty="0" err="1"/>
              <a:t>mindestens</a:t>
            </a:r>
            <a:r>
              <a:rPr lang="en-US" sz="2800" dirty="0"/>
              <a:t> </a:t>
            </a:r>
            <a:r>
              <a:rPr lang="en-US" sz="2800" dirty="0" err="1"/>
              <a:t>eine</a:t>
            </a:r>
            <a:r>
              <a:rPr lang="en-US" sz="2800" dirty="0"/>
              <a:t> </a:t>
            </a:r>
            <a:r>
              <a:rPr lang="en-US" sz="2800" dirty="0" err="1"/>
              <a:t>Übersetzungs-Theorie</a:t>
            </a:r>
            <a:r>
              <a:rPr lang="en-US" sz="2800" dirty="0"/>
              <a:t> </a:t>
            </a:r>
            <a:r>
              <a:rPr lang="en-US" sz="2800" dirty="0" err="1"/>
              <a:t>verwenden</a:t>
            </a:r>
            <a:r>
              <a:rPr lang="en-US" sz="2800" dirty="0"/>
              <a:t> und </a:t>
            </a:r>
            <a:r>
              <a:rPr lang="en-US" sz="2800" dirty="0" err="1"/>
              <a:t>diese</a:t>
            </a:r>
            <a:r>
              <a:rPr lang="en-US" sz="2800" dirty="0"/>
              <a:t> auf </a:t>
            </a:r>
            <a:r>
              <a:rPr lang="en-US" sz="2800" dirty="0" err="1"/>
              <a:t>eine</a:t>
            </a:r>
            <a:r>
              <a:rPr lang="en-US" sz="2800" dirty="0"/>
              <a:t> </a:t>
            </a:r>
            <a:r>
              <a:rPr lang="en-US" sz="2800" dirty="0" err="1"/>
              <a:t>konkrete</a:t>
            </a:r>
            <a:r>
              <a:rPr lang="en-US" sz="2800" dirty="0"/>
              <a:t> </a:t>
            </a:r>
            <a:r>
              <a:rPr lang="en-US" sz="2800" dirty="0" err="1"/>
              <a:t>Übersetzungspraxis</a:t>
            </a:r>
            <a:r>
              <a:rPr lang="en-US" sz="2800" dirty="0"/>
              <a:t> </a:t>
            </a:r>
            <a:r>
              <a:rPr lang="en-US" sz="2800" dirty="0" err="1"/>
              <a:t>anwenden</a:t>
            </a:r>
            <a:endParaRPr lang="en-US" sz="2800" dirty="0"/>
          </a:p>
        </p:txBody>
      </p:sp>
    </p:spTree>
    <p:extLst>
      <p:ext uri="{BB962C8B-B14F-4D97-AF65-F5344CB8AC3E}">
        <p14:creationId xmlns:p14="http://schemas.microsoft.com/office/powerpoint/2010/main" val="18852629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B40F287-2F86-414F-80D4-24ABEC1D9226}"/>
              </a:ext>
            </a:extLst>
          </p:cNvPr>
          <p:cNvSpPr>
            <a:spLocks noGrp="1" noChangeArrowheads="1"/>
          </p:cNvSpPr>
          <p:nvPr>
            <p:ph type="title"/>
          </p:nvPr>
        </p:nvSpPr>
        <p:spPr>
          <a:xfrm>
            <a:off x="574675" y="304800"/>
            <a:ext cx="8001000" cy="747713"/>
          </a:xfrm>
        </p:spPr>
        <p:txBody>
          <a:bodyPr>
            <a:normAutofit/>
          </a:bodyPr>
          <a:lstStyle/>
          <a:p>
            <a:pPr eaLnBrk="1" hangingPunct="1"/>
            <a:r>
              <a:rPr lang="en-US" altLang="de-DE" sz="3600" b="1" dirty="0" err="1"/>
              <a:t>Übersetzung</a:t>
            </a:r>
            <a:r>
              <a:rPr lang="en-US" altLang="de-DE" sz="3600" b="1" dirty="0"/>
              <a:t> </a:t>
            </a:r>
            <a:r>
              <a:rPr lang="en-US" altLang="de-DE" sz="3600" b="1" dirty="0" err="1"/>
              <a:t>im</a:t>
            </a:r>
            <a:r>
              <a:rPr lang="en-US" altLang="de-DE" sz="3600" b="1" dirty="0"/>
              <a:t> </a:t>
            </a:r>
            <a:r>
              <a:rPr lang="en-US" altLang="de-DE" sz="3600" b="1" dirty="0" err="1"/>
              <a:t>Römischen</a:t>
            </a:r>
            <a:r>
              <a:rPr lang="en-US" altLang="de-DE" sz="3600" b="1" dirty="0"/>
              <a:t> Reich</a:t>
            </a:r>
            <a:endParaRPr lang="ru-RU" altLang="de-DE" sz="3600" b="1" dirty="0"/>
          </a:p>
        </p:txBody>
      </p:sp>
      <p:sp>
        <p:nvSpPr>
          <p:cNvPr id="26627" name="Rectangle 3">
            <a:extLst>
              <a:ext uri="{FF2B5EF4-FFF2-40B4-BE49-F238E27FC236}">
                <a16:creationId xmlns:a16="http://schemas.microsoft.com/office/drawing/2014/main" id="{8A203A62-3FC0-4DBB-A5FA-480DFD8D7B19}"/>
              </a:ext>
            </a:extLst>
          </p:cNvPr>
          <p:cNvSpPr>
            <a:spLocks noGrp="1" noChangeArrowheads="1"/>
          </p:cNvSpPr>
          <p:nvPr>
            <p:ph idx="1"/>
          </p:nvPr>
        </p:nvSpPr>
        <p:spPr>
          <a:xfrm>
            <a:off x="571500" y="1143000"/>
            <a:ext cx="8229600" cy="4324350"/>
          </a:xfrm>
        </p:spPr>
        <p:txBody>
          <a:bodyPr/>
          <a:lstStyle/>
          <a:p>
            <a:pPr marL="0" indent="0">
              <a:buNone/>
            </a:pPr>
            <a:r>
              <a:rPr lang="de-DE" altLang="de-DE" sz="3600" dirty="0"/>
              <a:t>Im Jahrhundert nach </a:t>
            </a:r>
            <a:r>
              <a:rPr lang="de-DE" altLang="de-DE" sz="3600" dirty="0" err="1"/>
              <a:t>Terenz</a:t>
            </a:r>
            <a:r>
              <a:rPr lang="de-DE" altLang="de-DE" sz="3600" dirty="0"/>
              <a:t> führten die Griechen die Rhetorik in Rom ein, und die Übersetzung wurde allmählich als ein Zweig der Rhetorik angesehen.</a:t>
            </a:r>
            <a:endParaRPr lang="ru-RU" altLang="de-DE"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00A46110-3410-49B3-A603-C9595FD48E17}"/>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4000" b="1" dirty="0" err="1"/>
              <a:t>Übersetzung</a:t>
            </a:r>
            <a:r>
              <a:rPr lang="en-US" altLang="de-DE" sz="4000" b="1" dirty="0"/>
              <a:t> </a:t>
            </a:r>
            <a:r>
              <a:rPr lang="en-US" altLang="de-DE" sz="4000" b="1" dirty="0" err="1"/>
              <a:t>im</a:t>
            </a:r>
            <a:r>
              <a:rPr lang="en-US" altLang="de-DE" sz="4000" b="1" dirty="0"/>
              <a:t> </a:t>
            </a:r>
            <a:r>
              <a:rPr lang="en-US" altLang="de-DE" sz="4000" b="1" dirty="0" err="1"/>
              <a:t>Römischen</a:t>
            </a:r>
            <a:r>
              <a:rPr lang="en-US" altLang="de-DE" sz="4000" b="1" dirty="0"/>
              <a:t> Reich</a:t>
            </a:r>
            <a:endParaRPr lang="ru-RU" altLang="de-DE" sz="4000" b="1" dirty="0"/>
          </a:p>
        </p:txBody>
      </p:sp>
      <p:sp>
        <p:nvSpPr>
          <p:cNvPr id="27651" name="Rectangle 3">
            <a:extLst>
              <a:ext uri="{FF2B5EF4-FFF2-40B4-BE49-F238E27FC236}">
                <a16:creationId xmlns:a16="http://schemas.microsoft.com/office/drawing/2014/main" id="{F95FA8F6-0ABC-4363-823E-7520F9E0D43A}"/>
              </a:ext>
            </a:extLst>
          </p:cNvPr>
          <p:cNvSpPr>
            <a:spLocks noGrp="1" noChangeArrowheads="1"/>
          </p:cNvSpPr>
          <p:nvPr>
            <p:ph idx="1"/>
          </p:nvPr>
        </p:nvSpPr>
        <p:spPr>
          <a:xfrm>
            <a:off x="571500" y="1214438"/>
            <a:ext cx="8229600" cy="4324350"/>
          </a:xfrm>
        </p:spPr>
        <p:txBody>
          <a:bodyPr/>
          <a:lstStyle/>
          <a:p>
            <a:pPr eaLnBrk="1" hangingPunct="1"/>
            <a:r>
              <a:rPr lang="de-DE" altLang="de-DE" dirty="0"/>
              <a:t>Das größte Zeitalter der römischen Literaturübersetzung begann mit einer Übersetzung von Homer durch </a:t>
            </a:r>
            <a:r>
              <a:rPr lang="de-DE" altLang="de-DE" dirty="0" err="1"/>
              <a:t>Matius</a:t>
            </a:r>
            <a:r>
              <a:rPr lang="de-DE" altLang="de-DE" dirty="0"/>
              <a:t> (um 100 v. Chr.) und dauerte bis zur Mitte des 1. </a:t>
            </a:r>
          </a:p>
          <a:p>
            <a:pPr eaLnBrk="1" hangingPunct="1"/>
            <a:r>
              <a:rPr lang="de-DE" altLang="de-DE" dirty="0"/>
              <a:t>Jh. n. Chr. Diese Epoche begründete die Tradition, die </a:t>
            </a:r>
            <a:r>
              <a:rPr lang="de-DE" altLang="de-DE" dirty="0">
                <a:solidFill>
                  <a:srgbClr val="FF0000"/>
                </a:solidFill>
              </a:rPr>
              <a:t>Übersetzung als literarische Lehre </a:t>
            </a:r>
            <a:r>
              <a:rPr lang="de-DE" altLang="de-DE" dirty="0"/>
              <a:t>zu betrachten.</a:t>
            </a:r>
            <a:endParaRPr lang="ru-RU" altLang="de-DE"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EB53D29-BC51-43CA-B249-096C16FD5BFE}"/>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4000" b="1" dirty="0" err="1"/>
              <a:t>Übersetzung</a:t>
            </a:r>
            <a:r>
              <a:rPr lang="en-US" altLang="de-DE" sz="4000" b="1" dirty="0"/>
              <a:t> </a:t>
            </a:r>
            <a:r>
              <a:rPr lang="en-US" altLang="de-DE" sz="4000" b="1" dirty="0" err="1"/>
              <a:t>im</a:t>
            </a:r>
            <a:r>
              <a:rPr lang="en-US" altLang="de-DE" sz="4000" b="1" dirty="0"/>
              <a:t> </a:t>
            </a:r>
            <a:r>
              <a:rPr lang="en-US" altLang="de-DE" sz="4000" b="1" dirty="0" err="1"/>
              <a:t>Römischen</a:t>
            </a:r>
            <a:r>
              <a:rPr lang="en-US" altLang="de-DE" sz="4000" b="1" dirty="0"/>
              <a:t> Reich</a:t>
            </a:r>
            <a:endParaRPr lang="ru-RU" altLang="de-DE" sz="4000" b="1" dirty="0"/>
          </a:p>
        </p:txBody>
      </p:sp>
      <p:sp>
        <p:nvSpPr>
          <p:cNvPr id="28675" name="Rectangle 3">
            <a:extLst>
              <a:ext uri="{FF2B5EF4-FFF2-40B4-BE49-F238E27FC236}">
                <a16:creationId xmlns:a16="http://schemas.microsoft.com/office/drawing/2014/main" id="{7B4BDA4E-F65D-4E13-8ED2-F368CFCF56B3}"/>
              </a:ext>
            </a:extLst>
          </p:cNvPr>
          <p:cNvSpPr>
            <a:spLocks noGrp="1" noChangeArrowheads="1"/>
          </p:cNvSpPr>
          <p:nvPr>
            <p:ph idx="1"/>
          </p:nvPr>
        </p:nvSpPr>
        <p:spPr>
          <a:xfrm>
            <a:off x="571500" y="1214438"/>
            <a:ext cx="8077200" cy="4267200"/>
          </a:xfrm>
        </p:spPr>
        <p:txBody>
          <a:bodyPr/>
          <a:lstStyle/>
          <a:p>
            <a:pPr marL="0" indent="0">
              <a:buNone/>
            </a:pPr>
            <a:r>
              <a:rPr lang="de-DE" altLang="de-DE" dirty="0"/>
              <a:t>Zu den größten Namen, die mit der Entwicklung einer echten römischen Literatur in Verbindung gebracht werden, gehören die Dichter Catull (87-57 v. Chr.) und Horaz (65-8 v. Chr.) sowie der Staatsmann, Redner und Philosoph Cicero (106-43 v. Chr.).</a:t>
            </a:r>
            <a:endParaRPr lang="ru-RU" altLang="de-DE"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CBC923F-49D8-4575-BE97-714FF658DD53}"/>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4000" b="1" dirty="0" err="1"/>
              <a:t>Übersetzung</a:t>
            </a:r>
            <a:r>
              <a:rPr lang="en-US" altLang="de-DE" sz="4000" b="1" dirty="0"/>
              <a:t> </a:t>
            </a:r>
            <a:r>
              <a:rPr lang="en-US" altLang="de-DE" sz="4000" b="1" dirty="0" err="1"/>
              <a:t>im</a:t>
            </a:r>
            <a:r>
              <a:rPr lang="en-US" altLang="de-DE" sz="4000" b="1" dirty="0"/>
              <a:t> </a:t>
            </a:r>
            <a:r>
              <a:rPr lang="en-US" altLang="de-DE" sz="4000" b="1" dirty="0" err="1"/>
              <a:t>Römischen</a:t>
            </a:r>
            <a:r>
              <a:rPr lang="en-US" altLang="de-DE" sz="4000" b="1" dirty="0"/>
              <a:t> Reich</a:t>
            </a:r>
            <a:endParaRPr lang="ru-RU" altLang="de-DE" sz="4000" b="1" dirty="0"/>
          </a:p>
        </p:txBody>
      </p:sp>
      <p:sp>
        <p:nvSpPr>
          <p:cNvPr id="29699" name="Rectangle 3">
            <a:extLst>
              <a:ext uri="{FF2B5EF4-FFF2-40B4-BE49-F238E27FC236}">
                <a16:creationId xmlns:a16="http://schemas.microsoft.com/office/drawing/2014/main" id="{C1317086-EFE8-4930-9102-3BDA0FD02403}"/>
              </a:ext>
            </a:extLst>
          </p:cNvPr>
          <p:cNvSpPr>
            <a:spLocks noGrp="1" noChangeArrowheads="1"/>
          </p:cNvSpPr>
          <p:nvPr>
            <p:ph idx="1"/>
          </p:nvPr>
        </p:nvSpPr>
        <p:spPr>
          <a:xfrm>
            <a:off x="4427984" y="1306027"/>
            <a:ext cx="4432548" cy="5410200"/>
          </a:xfrm>
        </p:spPr>
        <p:txBody>
          <a:bodyPr>
            <a:normAutofit fontScale="92500"/>
          </a:bodyPr>
          <a:lstStyle/>
          <a:p>
            <a:pPr eaLnBrk="1" hangingPunct="1">
              <a:lnSpc>
                <a:spcPct val="120000"/>
              </a:lnSpc>
              <a:buFont typeface="Georgia" panose="02040502050405020303" pitchFamily="18" charset="0"/>
              <a:buNone/>
            </a:pPr>
            <a:r>
              <a:rPr lang="de-DE" altLang="de-DE" sz="2400" b="1" dirty="0"/>
              <a:t>In De optimo genere </a:t>
            </a:r>
            <a:r>
              <a:rPr lang="de-DE" altLang="de-DE" sz="2400" b="1" dirty="0" err="1"/>
              <a:t>oratum</a:t>
            </a:r>
            <a:r>
              <a:rPr lang="de-DE" altLang="de-DE" sz="2400" b="1" dirty="0"/>
              <a:t> </a:t>
            </a:r>
          </a:p>
          <a:p>
            <a:pPr eaLnBrk="1" hangingPunct="1">
              <a:lnSpc>
                <a:spcPct val="120000"/>
              </a:lnSpc>
              <a:buFont typeface="Georgia" panose="02040502050405020303" pitchFamily="18" charset="0"/>
              <a:buNone/>
            </a:pPr>
            <a:r>
              <a:rPr lang="de-DE" altLang="de-DE" sz="2400" b="1" dirty="0"/>
              <a:t>   (Die beste Art von Redner) stellt </a:t>
            </a:r>
            <a:r>
              <a:rPr lang="de-DE" altLang="de-DE" sz="2400" b="1" dirty="0">
                <a:solidFill>
                  <a:srgbClr val="FF0000"/>
                </a:solidFill>
              </a:rPr>
              <a:t>Cicero</a:t>
            </a:r>
            <a:r>
              <a:rPr lang="de-DE" altLang="de-DE" sz="2400" b="1" dirty="0"/>
              <a:t> zwei wichtige Punkte heraus: </a:t>
            </a:r>
          </a:p>
          <a:p>
            <a:pPr marL="514350" indent="-514350" eaLnBrk="1" hangingPunct="1">
              <a:lnSpc>
                <a:spcPct val="120000"/>
              </a:lnSpc>
              <a:buFont typeface="+mj-lt"/>
              <a:buAutoNum type="arabicPeriod"/>
            </a:pPr>
            <a:r>
              <a:rPr lang="de-DE" altLang="de-DE" sz="2400" dirty="0"/>
              <a:t>Eine </a:t>
            </a:r>
            <a:r>
              <a:rPr lang="de-DE" altLang="de-DE" sz="2400" dirty="0">
                <a:solidFill>
                  <a:srgbClr val="FF0000"/>
                </a:solidFill>
              </a:rPr>
              <a:t>Wort-für-Wort-Übersetzung ist nicht geeignet</a:t>
            </a:r>
            <a:r>
              <a:rPr lang="de-DE" altLang="de-DE" sz="2400" dirty="0"/>
              <a:t>; </a:t>
            </a:r>
          </a:p>
          <a:p>
            <a:pPr marL="514350" indent="-514350" eaLnBrk="1" hangingPunct="1">
              <a:lnSpc>
                <a:spcPct val="120000"/>
              </a:lnSpc>
              <a:buFont typeface="+mj-lt"/>
              <a:buAutoNum type="arabicPeriod"/>
            </a:pPr>
            <a:r>
              <a:rPr lang="de-DE" altLang="de-DE" sz="2400" dirty="0"/>
              <a:t>die Übersetzer sollten in ihrer eigenen Sprache nach Ausdrücken suchen, die die Übersetzung genauso kraftvoll und überzeugend klingen lassen wie den Originaltext.</a:t>
            </a:r>
            <a:endParaRPr lang="ru-RU" altLang="de-DE" sz="2400" dirty="0"/>
          </a:p>
        </p:txBody>
      </p:sp>
      <p:pic>
        <p:nvPicPr>
          <p:cNvPr id="29700" name="Picture 4" descr="240px-M-T-Cicero">
            <a:extLst>
              <a:ext uri="{FF2B5EF4-FFF2-40B4-BE49-F238E27FC236}">
                <a16:creationId xmlns:a16="http://schemas.microsoft.com/office/drawing/2014/main" id="{BB5EFADC-F649-4A56-A6EC-726FC5C05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6829"/>
            <a:ext cx="4211960" cy="5668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0A4D34C-C34F-4758-828B-2BDD20690E22}"/>
              </a:ext>
            </a:extLst>
          </p:cNvPr>
          <p:cNvSpPr>
            <a:spLocks noGrp="1" noChangeArrowheads="1"/>
          </p:cNvSpPr>
          <p:nvPr>
            <p:ph type="title"/>
          </p:nvPr>
        </p:nvSpPr>
        <p:spPr>
          <a:xfrm>
            <a:off x="500063" y="357188"/>
            <a:ext cx="8001000" cy="820737"/>
          </a:xfrm>
        </p:spPr>
        <p:txBody>
          <a:bodyPr>
            <a:normAutofit/>
          </a:bodyPr>
          <a:lstStyle/>
          <a:p>
            <a:pPr eaLnBrk="1" hangingPunct="1"/>
            <a:r>
              <a:rPr lang="en-US" altLang="de-DE" sz="4000" b="1" dirty="0" err="1"/>
              <a:t>Übersetzung</a:t>
            </a:r>
            <a:r>
              <a:rPr lang="en-US" altLang="de-DE" sz="4000" b="1" dirty="0"/>
              <a:t> </a:t>
            </a:r>
            <a:r>
              <a:rPr lang="en-US" altLang="de-DE" sz="4000" b="1" dirty="0" err="1"/>
              <a:t>im</a:t>
            </a:r>
            <a:r>
              <a:rPr lang="en-US" altLang="de-DE" sz="4000" b="1" dirty="0"/>
              <a:t> </a:t>
            </a:r>
            <a:r>
              <a:rPr lang="en-US" altLang="de-DE" sz="4000" b="1" dirty="0" err="1"/>
              <a:t>Römischen</a:t>
            </a:r>
            <a:r>
              <a:rPr lang="en-US" altLang="de-DE" sz="4000" b="1" dirty="0"/>
              <a:t> Reich</a:t>
            </a:r>
            <a:endParaRPr lang="ru-RU" altLang="de-DE" sz="4000" b="1" dirty="0"/>
          </a:p>
        </p:txBody>
      </p:sp>
      <p:sp>
        <p:nvSpPr>
          <p:cNvPr id="30723" name="Rectangle 3">
            <a:extLst>
              <a:ext uri="{FF2B5EF4-FFF2-40B4-BE49-F238E27FC236}">
                <a16:creationId xmlns:a16="http://schemas.microsoft.com/office/drawing/2014/main" id="{ECCEDF29-749D-4BF0-8353-8C884CAB845F}"/>
              </a:ext>
            </a:extLst>
          </p:cNvPr>
          <p:cNvSpPr>
            <a:spLocks noGrp="1" noChangeArrowheads="1"/>
          </p:cNvSpPr>
          <p:nvPr>
            <p:ph idx="1"/>
          </p:nvPr>
        </p:nvSpPr>
        <p:spPr>
          <a:xfrm>
            <a:off x="500063" y="1214438"/>
            <a:ext cx="8229600" cy="4324350"/>
          </a:xfrm>
        </p:spPr>
        <p:txBody>
          <a:bodyPr/>
          <a:lstStyle/>
          <a:p>
            <a:pPr eaLnBrk="1" hangingPunct="1">
              <a:buFont typeface="Georgia" panose="02040502050405020303" pitchFamily="18" charset="0"/>
              <a:buNone/>
            </a:pPr>
            <a:r>
              <a:rPr lang="de-DE" altLang="de-DE" sz="3600" dirty="0"/>
              <a:t>Ciceros Übersetzungen der griechischen Philosophen bereiteten den Boden für die meisten modernen philosophischen Begriffe.</a:t>
            </a:r>
            <a:endParaRPr lang="ru-RU" altLang="de-DE"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FE708188-DEF3-488B-B712-63649926952B}"/>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4000" b="1" dirty="0" err="1"/>
              <a:t>Übersetzung</a:t>
            </a:r>
            <a:r>
              <a:rPr lang="en-US" altLang="de-DE" sz="4000" b="1" dirty="0"/>
              <a:t> </a:t>
            </a:r>
            <a:r>
              <a:rPr lang="en-US" altLang="de-DE" sz="4000" b="1" dirty="0" err="1"/>
              <a:t>im</a:t>
            </a:r>
            <a:r>
              <a:rPr lang="en-US" altLang="de-DE" sz="4000" b="1" dirty="0"/>
              <a:t> </a:t>
            </a:r>
            <a:r>
              <a:rPr lang="en-US" altLang="de-DE" sz="4000" b="1" dirty="0" err="1"/>
              <a:t>Römischen</a:t>
            </a:r>
            <a:r>
              <a:rPr lang="en-US" altLang="de-DE" sz="4000" b="1" dirty="0"/>
              <a:t> Reich</a:t>
            </a:r>
            <a:endParaRPr lang="ru-RU" altLang="de-DE" sz="4000" b="1" dirty="0"/>
          </a:p>
        </p:txBody>
      </p:sp>
      <p:sp>
        <p:nvSpPr>
          <p:cNvPr id="31747" name="Rectangle 3">
            <a:extLst>
              <a:ext uri="{FF2B5EF4-FFF2-40B4-BE49-F238E27FC236}">
                <a16:creationId xmlns:a16="http://schemas.microsoft.com/office/drawing/2014/main" id="{EC6AAB58-1E66-475C-BC86-DC45A1D726BD}"/>
              </a:ext>
            </a:extLst>
          </p:cNvPr>
          <p:cNvSpPr>
            <a:spLocks noGrp="1" noChangeArrowheads="1"/>
          </p:cNvSpPr>
          <p:nvPr>
            <p:ph idx="1"/>
          </p:nvPr>
        </p:nvSpPr>
        <p:spPr>
          <a:xfrm>
            <a:off x="500063" y="1071562"/>
            <a:ext cx="8229600" cy="5597797"/>
          </a:xfrm>
        </p:spPr>
        <p:txBody>
          <a:bodyPr>
            <a:normAutofit/>
          </a:bodyPr>
          <a:lstStyle/>
          <a:p>
            <a:pPr marL="0" indent="0">
              <a:lnSpc>
                <a:spcPct val="90000"/>
              </a:lnSpc>
              <a:buNone/>
            </a:pPr>
            <a:r>
              <a:rPr lang="de-DE" altLang="de-DE" b="1" dirty="0"/>
              <a:t>De optimo genere </a:t>
            </a:r>
            <a:r>
              <a:rPr lang="de-DE" altLang="de-DE" b="1" dirty="0" err="1"/>
              <a:t>oratorum</a:t>
            </a:r>
            <a:r>
              <a:rPr lang="de-DE" altLang="de-DE" b="1" dirty="0"/>
              <a:t>" (Über die beste Art von Rednern):</a:t>
            </a:r>
          </a:p>
          <a:p>
            <a:pPr marL="0" indent="0">
              <a:lnSpc>
                <a:spcPct val="90000"/>
              </a:lnSpc>
              <a:buNone/>
            </a:pPr>
            <a:r>
              <a:rPr lang="de-DE" altLang="de-DE" dirty="0"/>
              <a:t>Denn ich habe zwei der </a:t>
            </a:r>
            <a:r>
              <a:rPr lang="de-DE" altLang="de-DE" dirty="0" err="1"/>
              <a:t>beredtesten</a:t>
            </a:r>
            <a:r>
              <a:rPr lang="de-DE" altLang="de-DE" dirty="0"/>
              <a:t> und edelsten Reden der athenischen Literatur ins Lateinische übersetzt, jene zwei Reden, in denen sich </a:t>
            </a:r>
            <a:r>
              <a:rPr lang="de-DE" altLang="de-DE" dirty="0" err="1"/>
              <a:t>Aischines</a:t>
            </a:r>
            <a:r>
              <a:rPr lang="de-DE" altLang="de-DE" dirty="0"/>
              <a:t> und Demosthenes gegenüberstehen. Und ich habe nicht wie ein bloßer Schreiberling übersetzt, sondern in der Art eines Redners, indem ich dieselben Themen und ihre Ausdrucks- und Satzformen in Worte übersetzt habe, die unseren Gepflogenheiten entsprechen.</a:t>
            </a:r>
            <a:endParaRPr lang="ru-RU" altLang="de-DE" i="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2D4BCED2-EF4C-4AB6-A97F-8C908500EFF2}"/>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4000" b="1" dirty="0" err="1"/>
              <a:t>Übersetzung</a:t>
            </a:r>
            <a:r>
              <a:rPr lang="en-US" altLang="de-DE" sz="4000" b="1" dirty="0"/>
              <a:t> </a:t>
            </a:r>
            <a:r>
              <a:rPr lang="en-US" altLang="de-DE" sz="4000" b="1" dirty="0" err="1"/>
              <a:t>im</a:t>
            </a:r>
            <a:r>
              <a:rPr lang="en-US" altLang="de-DE" sz="4000" b="1" dirty="0"/>
              <a:t> </a:t>
            </a:r>
            <a:r>
              <a:rPr lang="en-US" altLang="de-DE" sz="4000" b="1" dirty="0" err="1"/>
              <a:t>Römischen</a:t>
            </a:r>
            <a:r>
              <a:rPr lang="en-US" altLang="de-DE" sz="4000" b="1" dirty="0"/>
              <a:t> Reich</a:t>
            </a:r>
            <a:endParaRPr lang="ru-RU" altLang="de-DE" sz="4000" b="1" dirty="0"/>
          </a:p>
        </p:txBody>
      </p:sp>
      <p:sp>
        <p:nvSpPr>
          <p:cNvPr id="32771" name="Rectangle 3">
            <a:extLst>
              <a:ext uri="{FF2B5EF4-FFF2-40B4-BE49-F238E27FC236}">
                <a16:creationId xmlns:a16="http://schemas.microsoft.com/office/drawing/2014/main" id="{E9E827EC-E1FA-41BD-B9A9-F31120B38492}"/>
              </a:ext>
            </a:extLst>
          </p:cNvPr>
          <p:cNvSpPr>
            <a:spLocks noGrp="1" noChangeArrowheads="1"/>
          </p:cNvSpPr>
          <p:nvPr>
            <p:ph idx="1"/>
          </p:nvPr>
        </p:nvSpPr>
        <p:spPr>
          <a:xfrm>
            <a:off x="357188" y="1484784"/>
            <a:ext cx="8229600" cy="5256584"/>
          </a:xfrm>
        </p:spPr>
        <p:txBody>
          <a:bodyPr>
            <a:normAutofit/>
          </a:bodyPr>
          <a:lstStyle/>
          <a:p>
            <a:pPr marL="0" indent="0">
              <a:buNone/>
            </a:pPr>
            <a:r>
              <a:rPr lang="de-DE" altLang="de-DE" i="1" dirty="0"/>
              <a:t>Dabei habe ich es nicht für nötig gehalten, Wort für Wort zu übersetzen, sondern ich habe die Kraft und den Geschmack des Textes beibehalten. Denn ich sah meine Aufgabe nicht darin, dem Leser die Worte abzuzählen, sondern sie abzuwägen. Und das ist das Ziel meines Vorhabens: meinen Landsleuten verständlich zu machen, was sie bei den Vorbildern suchen sollen, die den attischen Stil anstreben, und auf welche Sprachformeln sie zurückgreifen sollen.</a:t>
            </a:r>
            <a:endParaRPr lang="ru-RU" altLang="de-DE" i="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EB2E3B61-2DAF-4CE8-BFD2-9781175D644B}"/>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3600" b="1" dirty="0" err="1"/>
              <a:t>Übersetzung</a:t>
            </a:r>
            <a:r>
              <a:rPr lang="en-US" altLang="de-DE" sz="3600" b="1" dirty="0"/>
              <a:t> </a:t>
            </a:r>
            <a:r>
              <a:rPr lang="en-US" altLang="de-DE" sz="3600" b="1" dirty="0" err="1"/>
              <a:t>im</a:t>
            </a:r>
            <a:r>
              <a:rPr lang="en-US" altLang="de-DE" sz="3600" b="1" dirty="0"/>
              <a:t> </a:t>
            </a:r>
            <a:r>
              <a:rPr lang="en-US" altLang="de-DE" sz="3600" b="1" dirty="0" err="1"/>
              <a:t>Römischen</a:t>
            </a:r>
            <a:r>
              <a:rPr lang="en-US" altLang="de-DE" sz="3600" b="1" dirty="0"/>
              <a:t> Reich</a:t>
            </a:r>
            <a:endParaRPr lang="ru-RU" altLang="de-DE" sz="3600" b="1" dirty="0"/>
          </a:p>
        </p:txBody>
      </p:sp>
      <p:sp>
        <p:nvSpPr>
          <p:cNvPr id="33795" name="Rectangle 3">
            <a:extLst>
              <a:ext uri="{FF2B5EF4-FFF2-40B4-BE49-F238E27FC236}">
                <a16:creationId xmlns:a16="http://schemas.microsoft.com/office/drawing/2014/main" id="{A172A1C6-E53D-40CD-94AF-2893F7E6A02E}"/>
              </a:ext>
            </a:extLst>
          </p:cNvPr>
          <p:cNvSpPr>
            <a:spLocks noGrp="1" noChangeArrowheads="1"/>
          </p:cNvSpPr>
          <p:nvPr>
            <p:ph idx="1"/>
          </p:nvPr>
        </p:nvSpPr>
        <p:spPr>
          <a:xfrm>
            <a:off x="571500" y="1214438"/>
            <a:ext cx="3496444" cy="5338762"/>
          </a:xfrm>
        </p:spPr>
        <p:txBody>
          <a:bodyPr>
            <a:normAutofit/>
          </a:bodyPr>
          <a:lstStyle/>
          <a:p>
            <a:pPr marL="0" indent="0">
              <a:buNone/>
            </a:pPr>
            <a:r>
              <a:rPr lang="de-DE" altLang="de-DE" sz="4000" dirty="0">
                <a:solidFill>
                  <a:srgbClr val="FF0000"/>
                </a:solidFill>
              </a:rPr>
              <a:t>Horaz </a:t>
            </a:r>
            <a:r>
              <a:rPr lang="de-DE" altLang="de-DE" sz="4000" dirty="0"/>
              <a:t>kritisiert den "treuen" Übersetzer und geht den Weg der </a:t>
            </a:r>
            <a:r>
              <a:rPr lang="de-DE" altLang="de-DE" sz="4000" dirty="0">
                <a:solidFill>
                  <a:srgbClr val="FF0000"/>
                </a:solidFill>
              </a:rPr>
              <a:t>freien Interpretation </a:t>
            </a:r>
            <a:r>
              <a:rPr lang="de-DE" altLang="de-DE" sz="4000" dirty="0"/>
              <a:t>der Originale.</a:t>
            </a:r>
            <a:endParaRPr lang="en-US" altLang="de-DE" sz="4000" dirty="0"/>
          </a:p>
        </p:txBody>
      </p:sp>
      <p:pic>
        <p:nvPicPr>
          <p:cNvPr id="33796" name="Picture 4" descr="220px-Quintus_Horatius_Flaccus">
            <a:extLst>
              <a:ext uri="{FF2B5EF4-FFF2-40B4-BE49-F238E27FC236}">
                <a16:creationId xmlns:a16="http://schemas.microsoft.com/office/drawing/2014/main" id="{58D710D7-AAAF-41FE-A5D7-7B5425BD5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071563"/>
            <a:ext cx="2945904" cy="5838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6C42A09F-1C47-4ED8-B538-652FA1362522}"/>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3600" b="1" dirty="0" err="1"/>
              <a:t>Übersetzung</a:t>
            </a:r>
            <a:r>
              <a:rPr lang="en-US" altLang="de-DE" sz="3600" b="1" dirty="0"/>
              <a:t> </a:t>
            </a:r>
            <a:r>
              <a:rPr lang="en-US" altLang="de-DE" sz="3600" b="1" dirty="0" err="1"/>
              <a:t>im</a:t>
            </a:r>
            <a:r>
              <a:rPr lang="en-US" altLang="de-DE" sz="3600" b="1" dirty="0"/>
              <a:t> </a:t>
            </a:r>
            <a:r>
              <a:rPr lang="en-US" altLang="de-DE" sz="3600" b="1" dirty="0" err="1"/>
              <a:t>Römischen</a:t>
            </a:r>
            <a:r>
              <a:rPr lang="en-US" altLang="de-DE" sz="3600" b="1" dirty="0"/>
              <a:t> Reich</a:t>
            </a:r>
            <a:endParaRPr lang="ru-RU" altLang="de-DE" sz="3600" b="1" dirty="0"/>
          </a:p>
        </p:txBody>
      </p:sp>
      <p:sp>
        <p:nvSpPr>
          <p:cNvPr id="34819" name="Rectangle 3">
            <a:extLst>
              <a:ext uri="{FF2B5EF4-FFF2-40B4-BE49-F238E27FC236}">
                <a16:creationId xmlns:a16="http://schemas.microsoft.com/office/drawing/2014/main" id="{0F11ED7F-2069-4038-8E64-131D709927FD}"/>
              </a:ext>
            </a:extLst>
          </p:cNvPr>
          <p:cNvSpPr>
            <a:spLocks noGrp="1" noChangeArrowheads="1"/>
          </p:cNvSpPr>
          <p:nvPr>
            <p:ph idx="1"/>
          </p:nvPr>
        </p:nvSpPr>
        <p:spPr>
          <a:xfrm>
            <a:off x="571500" y="1214438"/>
            <a:ext cx="8229600" cy="4324350"/>
          </a:xfrm>
        </p:spPr>
        <p:txBody>
          <a:bodyPr/>
          <a:lstStyle/>
          <a:p>
            <a:pPr marL="0" indent="0">
              <a:buNone/>
            </a:pPr>
            <a:r>
              <a:rPr lang="de-DE" altLang="de-DE" dirty="0"/>
              <a:t>Horaz unterstützte Ciceros Empfehlungen für Übersetzer von Reden, bei denen es nicht so sehr um eine wörtliche Übertragung der griechischen Wörter geht, sondern um eine Darstellung der Überzeugungskraft der Ausgangstexte, bei denen es sich um Abschriften von gehaltenen Reden handelt.</a:t>
            </a:r>
            <a:endParaRPr lang="ru-RU" altLang="de-DE"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FFB4ED1-ABF0-4876-B3B5-146DC94E28B0}"/>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3600" b="1" dirty="0" err="1"/>
              <a:t>Übersetzung</a:t>
            </a:r>
            <a:r>
              <a:rPr lang="en-US" altLang="de-DE" sz="3600" b="1" dirty="0"/>
              <a:t> </a:t>
            </a:r>
            <a:r>
              <a:rPr lang="en-US" altLang="de-DE" sz="3600" b="1" dirty="0" err="1"/>
              <a:t>im</a:t>
            </a:r>
            <a:r>
              <a:rPr lang="en-US" altLang="de-DE" sz="3600" b="1" dirty="0"/>
              <a:t> </a:t>
            </a:r>
            <a:r>
              <a:rPr lang="en-US" altLang="de-DE" sz="3600" b="1" dirty="0" err="1"/>
              <a:t>Römischen</a:t>
            </a:r>
            <a:r>
              <a:rPr lang="en-US" altLang="de-DE" sz="3600" b="1" dirty="0"/>
              <a:t> Reich</a:t>
            </a:r>
            <a:endParaRPr lang="ru-RU" altLang="de-DE" sz="3600" b="1" dirty="0"/>
          </a:p>
        </p:txBody>
      </p:sp>
      <p:sp>
        <p:nvSpPr>
          <p:cNvPr id="35843" name="Rectangle 3">
            <a:extLst>
              <a:ext uri="{FF2B5EF4-FFF2-40B4-BE49-F238E27FC236}">
                <a16:creationId xmlns:a16="http://schemas.microsoft.com/office/drawing/2014/main" id="{81F25420-2608-4134-80A4-7087FA5EB5D9}"/>
              </a:ext>
            </a:extLst>
          </p:cNvPr>
          <p:cNvSpPr>
            <a:spLocks noGrp="1" noChangeArrowheads="1"/>
          </p:cNvSpPr>
          <p:nvPr>
            <p:ph idx="1"/>
          </p:nvPr>
        </p:nvSpPr>
        <p:spPr>
          <a:xfrm>
            <a:off x="802698" y="1336898"/>
            <a:ext cx="7481455" cy="4324350"/>
          </a:xfrm>
        </p:spPr>
        <p:txBody>
          <a:bodyPr/>
          <a:lstStyle/>
          <a:p>
            <a:pPr marL="0" indent="0">
              <a:buNone/>
            </a:pPr>
            <a:r>
              <a:rPr lang="de-DE" altLang="de-DE" b="1" dirty="0"/>
              <a:t>Aus Horaz, Satiren, Episteln und Ars </a:t>
            </a:r>
            <a:r>
              <a:rPr lang="de-DE" altLang="de-DE" b="1" dirty="0" err="1"/>
              <a:t>Poetica</a:t>
            </a:r>
            <a:r>
              <a:rPr lang="de-DE" altLang="de-DE" b="1" dirty="0"/>
              <a:t>:</a:t>
            </a:r>
          </a:p>
          <a:p>
            <a:pPr marL="0" indent="0">
              <a:buNone/>
            </a:pPr>
            <a:r>
              <a:rPr lang="de-DE" altLang="de-DE" dirty="0"/>
              <a:t>In einem für alle offenen Boden wirst du private Rechte gewinnen, wenn du nicht auf dem einfachen und offenen Weg verweilst, wenn du nicht versuchst, Wort für Wort als sklavischer Übersetzer wiederzugeben.</a:t>
            </a:r>
            <a:endParaRPr lang="ru-RU" altLang="de-DE"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10967-EB2B-BC29-C55C-628B58249FE2}"/>
            </a:ext>
          </a:extLst>
        </p:cNvPr>
        <p:cNvGrpSpPr/>
        <p:nvPr/>
      </p:nvGrpSpPr>
      <p:grpSpPr>
        <a:xfrm>
          <a:off x="0" y="0"/>
          <a:ext cx="0" cy="0"/>
          <a:chOff x="0" y="0"/>
          <a:chExt cx="0" cy="0"/>
        </a:xfrm>
      </p:grpSpPr>
      <p:sp>
        <p:nvSpPr>
          <p:cNvPr id="7170" name="标题 1">
            <a:extLst>
              <a:ext uri="{FF2B5EF4-FFF2-40B4-BE49-F238E27FC236}">
                <a16:creationId xmlns:a16="http://schemas.microsoft.com/office/drawing/2014/main" id="{32815A90-E18F-5AF5-6436-102FE9AE0CD9}"/>
              </a:ext>
            </a:extLst>
          </p:cNvPr>
          <p:cNvSpPr>
            <a:spLocks noGrp="1"/>
          </p:cNvSpPr>
          <p:nvPr>
            <p:ph type="title"/>
          </p:nvPr>
        </p:nvSpPr>
        <p:spPr/>
        <p:txBody>
          <a:bodyPr>
            <a:normAutofit/>
          </a:bodyPr>
          <a:lstStyle/>
          <a:p>
            <a:pPr eaLnBrk="1" hangingPunct="1"/>
            <a:r>
              <a:rPr altLang="zh-CN" dirty="0">
                <a:solidFill>
                  <a:srgbClr val="0E5772"/>
                </a:solidFill>
                <a:latin typeface="Arial" panose="020B0604020202020204" pitchFamily="34" charset="0"/>
                <a:cs typeface="Arial" panose="020B0604020202020204" pitchFamily="34" charset="0"/>
              </a:rPr>
              <a:t>S</a:t>
            </a:r>
            <a:r>
              <a:rPr lang="de-DE" altLang="zh-CN" dirty="0" err="1">
                <a:solidFill>
                  <a:srgbClr val="0E5772"/>
                </a:solidFill>
                <a:latin typeface="Arial" panose="020B0604020202020204" pitchFamily="34" charset="0"/>
                <a:cs typeface="Arial" panose="020B0604020202020204" pitchFamily="34" charset="0"/>
              </a:rPr>
              <a:t>itzung</a:t>
            </a:r>
            <a:r>
              <a:rPr lang="de-DE" altLang="zh-CN" dirty="0">
                <a:solidFill>
                  <a:srgbClr val="0E5772"/>
                </a:solidFill>
                <a:latin typeface="Arial" panose="020B0604020202020204" pitchFamily="34" charset="0"/>
                <a:cs typeface="Arial" panose="020B0604020202020204" pitchFamily="34" charset="0"/>
              </a:rPr>
              <a:t> 1 </a:t>
            </a:r>
            <a:r>
              <a:rPr lang="zh-CN" altLang="de-DE" dirty="0">
                <a:solidFill>
                  <a:srgbClr val="0E5772"/>
                </a:solidFill>
                <a:latin typeface="Arial" panose="020B0604020202020204" pitchFamily="34" charset="0"/>
                <a:cs typeface="Arial" panose="020B0604020202020204" pitchFamily="34" charset="0"/>
              </a:rPr>
              <a:t>第一周</a:t>
            </a:r>
            <a:endParaRPr kumimoji="1" lang="zh-CN" altLang="en-US" dirty="0">
              <a:cs typeface="Arial" panose="020B0604020202020204" pitchFamily="34" charset="0"/>
            </a:endParaRPr>
          </a:p>
        </p:txBody>
      </p:sp>
      <p:sp>
        <p:nvSpPr>
          <p:cNvPr id="3" name="Rectangle 2">
            <a:extLst>
              <a:ext uri="{FF2B5EF4-FFF2-40B4-BE49-F238E27FC236}">
                <a16:creationId xmlns:a16="http://schemas.microsoft.com/office/drawing/2014/main" id="{7D1E8A22-4577-EAD7-05EE-ED8C1AED3C86}"/>
              </a:ext>
            </a:extLst>
          </p:cNvPr>
          <p:cNvSpPr>
            <a:spLocks noGrp="1" noChangeArrowheads="1"/>
          </p:cNvSpPr>
          <p:nvPr>
            <p:ph idx="1"/>
          </p:nvPr>
        </p:nvSpPr>
        <p:spPr bwMode="auto">
          <a:xfrm>
            <a:off x="457200" y="2401138"/>
            <a:ext cx="8229600" cy="393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de-DE" altLang="zh-CN" sz="2400" dirty="0"/>
              <a:t>Zustimmung, dass Ihre Daten (Name, Studiennummer, Studienrichtung, E-Mail, technische Daten Ihres Geräts, IP-Adresse usw.) für die Benotung und die akademische Nutzung (Lehre und ANONYMISIERT für die Forschung) gespeichert werden.</a:t>
            </a:r>
          </a:p>
          <a:p>
            <a:pPr marL="0" indent="0">
              <a:buNone/>
            </a:pPr>
            <a:r>
              <a:rPr lang="de-DE" altLang="zh-CN" sz="2400" dirty="0"/>
              <a:t>Sie stimmen zu, dass Ihre Beiträge von den Lehrkräften unter deren Namen verwendet werden können.</a:t>
            </a:r>
          </a:p>
          <a:p>
            <a:pPr marL="0" indent="0">
              <a:buNone/>
            </a:pPr>
            <a:r>
              <a:rPr lang="de-DE" altLang="zh-CN" sz="2400" dirty="0"/>
              <a:t>Nehmen Sie an folgendem Quiz teil, um über grundlegende Konzepte des Datenrechts und Datenschutzes zu reflektieren: http://bit.ly/Eval-01</a:t>
            </a:r>
            <a:endParaRPr lang="en-US" sz="2400" dirty="0"/>
          </a:p>
        </p:txBody>
      </p:sp>
    </p:spTree>
    <p:extLst>
      <p:ext uri="{BB962C8B-B14F-4D97-AF65-F5344CB8AC3E}">
        <p14:creationId xmlns:p14="http://schemas.microsoft.com/office/powerpoint/2010/main" val="23194452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46C388D7-B120-47EC-93FA-3A18AB6073C0}"/>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3600" b="1" dirty="0" err="1"/>
              <a:t>Übersetzung</a:t>
            </a:r>
            <a:r>
              <a:rPr lang="en-US" altLang="de-DE" sz="3600" b="1" dirty="0"/>
              <a:t> </a:t>
            </a:r>
            <a:r>
              <a:rPr lang="en-US" altLang="de-DE" sz="3600" b="1" dirty="0" err="1"/>
              <a:t>im</a:t>
            </a:r>
            <a:r>
              <a:rPr lang="en-US" altLang="de-DE" sz="3600" b="1" dirty="0"/>
              <a:t> </a:t>
            </a:r>
            <a:r>
              <a:rPr lang="en-US" altLang="de-DE" sz="3600" b="1" dirty="0" err="1"/>
              <a:t>Römischen</a:t>
            </a:r>
            <a:r>
              <a:rPr lang="en-US" altLang="de-DE" sz="3600" b="1" dirty="0"/>
              <a:t> Reich</a:t>
            </a:r>
            <a:endParaRPr lang="ru-RU" altLang="de-DE" sz="3600" b="1" dirty="0"/>
          </a:p>
        </p:txBody>
      </p:sp>
      <p:sp>
        <p:nvSpPr>
          <p:cNvPr id="36867" name="Rectangle 3">
            <a:extLst>
              <a:ext uri="{FF2B5EF4-FFF2-40B4-BE49-F238E27FC236}">
                <a16:creationId xmlns:a16="http://schemas.microsoft.com/office/drawing/2014/main" id="{431B9371-9665-46FA-B4AF-A58F9203D460}"/>
              </a:ext>
            </a:extLst>
          </p:cNvPr>
          <p:cNvSpPr>
            <a:spLocks noGrp="1" noChangeArrowheads="1"/>
          </p:cNvSpPr>
          <p:nvPr>
            <p:ph idx="1"/>
          </p:nvPr>
        </p:nvSpPr>
        <p:spPr>
          <a:xfrm>
            <a:off x="3635895" y="1628799"/>
            <a:ext cx="4939779" cy="4924401"/>
          </a:xfrm>
        </p:spPr>
        <p:txBody>
          <a:bodyPr>
            <a:normAutofit fontScale="92500" lnSpcReduction="10000"/>
          </a:bodyPr>
          <a:lstStyle/>
          <a:p>
            <a:pPr marL="0" indent="0">
              <a:buNone/>
            </a:pPr>
            <a:r>
              <a:rPr lang="de-DE" altLang="de-DE" dirty="0"/>
              <a:t>Der Weg der </a:t>
            </a:r>
            <a:r>
              <a:rPr lang="de-DE" altLang="de-DE" dirty="0">
                <a:solidFill>
                  <a:srgbClr val="FF0000"/>
                </a:solidFill>
              </a:rPr>
              <a:t>freien </a:t>
            </a:r>
            <a:r>
              <a:rPr lang="de-DE" altLang="de-DE" dirty="0"/>
              <a:t>Interpretation aus den quellsprachlichen Werken in der Übersetzung wurde im 2. Jh. n. Chr. von </a:t>
            </a:r>
            <a:r>
              <a:rPr lang="de-DE" altLang="de-DE" dirty="0">
                <a:solidFill>
                  <a:srgbClr val="FF0000"/>
                </a:solidFill>
              </a:rPr>
              <a:t>Apuleius </a:t>
            </a:r>
            <a:r>
              <a:rPr lang="de-DE" altLang="de-DE" dirty="0"/>
              <a:t>(ca. 125 - ca. 180) aufgenommen und weiterentwickelt, der die altgriechischen Originale noch bewusster umgestaltete und </a:t>
            </a:r>
            <a:r>
              <a:rPr lang="de-DE" altLang="de-DE" dirty="0">
                <a:solidFill>
                  <a:srgbClr val="FF0000"/>
                </a:solidFill>
              </a:rPr>
              <a:t>teilweise bis zur Unkenntlichkeit veränderte.</a:t>
            </a:r>
            <a:endParaRPr lang="ru-RU" altLang="de-DE" dirty="0">
              <a:solidFill>
                <a:srgbClr val="FF0000"/>
              </a:solidFill>
            </a:endParaRPr>
          </a:p>
        </p:txBody>
      </p:sp>
      <p:pic>
        <p:nvPicPr>
          <p:cNvPr id="36868" name="Picture 4" descr="140px-Apuleius_-_Project_Gutenberg_eText_12788">
            <a:extLst>
              <a:ext uri="{FF2B5EF4-FFF2-40B4-BE49-F238E27FC236}">
                <a16:creationId xmlns:a16="http://schemas.microsoft.com/office/drawing/2014/main" id="{C7200712-18E8-4487-8F6D-FC6D589C71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7" y="2564904"/>
            <a:ext cx="3066497" cy="429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62452957-A6F3-4B98-8B5D-ED555F75A2D2}"/>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3600" b="1" dirty="0" err="1"/>
              <a:t>Übersetzung</a:t>
            </a:r>
            <a:r>
              <a:rPr lang="en-US" altLang="de-DE" sz="3600" b="1" dirty="0"/>
              <a:t> </a:t>
            </a:r>
            <a:r>
              <a:rPr lang="en-US" altLang="de-DE" sz="3600" b="1" dirty="0" err="1"/>
              <a:t>im</a:t>
            </a:r>
            <a:r>
              <a:rPr lang="en-US" altLang="de-DE" sz="3600" b="1" dirty="0"/>
              <a:t> </a:t>
            </a:r>
            <a:r>
              <a:rPr lang="en-US" altLang="de-DE" sz="3600" b="1" dirty="0" err="1"/>
              <a:t>Römischen</a:t>
            </a:r>
            <a:r>
              <a:rPr lang="en-US" altLang="de-DE" sz="3600" b="1" dirty="0"/>
              <a:t> Reich</a:t>
            </a:r>
            <a:endParaRPr lang="ru-RU" altLang="de-DE" sz="3600" b="1" dirty="0"/>
          </a:p>
        </p:txBody>
      </p:sp>
      <p:sp>
        <p:nvSpPr>
          <p:cNvPr id="37891" name="Rectangle 3">
            <a:extLst>
              <a:ext uri="{FF2B5EF4-FFF2-40B4-BE49-F238E27FC236}">
                <a16:creationId xmlns:a16="http://schemas.microsoft.com/office/drawing/2014/main" id="{4C9E8ADA-AC58-460E-A2E2-7BBF0E5850FB}"/>
              </a:ext>
            </a:extLst>
          </p:cNvPr>
          <p:cNvSpPr>
            <a:spLocks noGrp="1" noChangeArrowheads="1"/>
          </p:cNvSpPr>
          <p:nvPr>
            <p:ph idx="1"/>
          </p:nvPr>
        </p:nvSpPr>
        <p:spPr>
          <a:xfrm>
            <a:off x="5004048" y="1752600"/>
            <a:ext cx="3888432" cy="4267200"/>
          </a:xfrm>
        </p:spPr>
        <p:txBody>
          <a:bodyPr>
            <a:normAutofit/>
          </a:bodyPr>
          <a:lstStyle/>
          <a:p>
            <a:pPr marL="0" indent="0">
              <a:buNone/>
            </a:pPr>
            <a:r>
              <a:rPr lang="en-US" altLang="de-DE" dirty="0"/>
              <a:t>Quintilian </a:t>
            </a:r>
          </a:p>
          <a:p>
            <a:pPr marL="0" indent="0">
              <a:buNone/>
            </a:pPr>
            <a:r>
              <a:rPr lang="en-US" altLang="de-DE" dirty="0"/>
              <a:t>   (?30-?96 </a:t>
            </a:r>
            <a:r>
              <a:rPr lang="en-US" altLang="de-DE" dirty="0" err="1"/>
              <a:t>v.Chr</a:t>
            </a:r>
            <a:r>
              <a:rPr lang="en-US" altLang="de-DE" dirty="0"/>
              <a:t>.)</a:t>
            </a:r>
          </a:p>
          <a:p>
            <a:pPr marL="0" indent="0">
              <a:buNone/>
            </a:pPr>
            <a:r>
              <a:rPr lang="en-US" altLang="de-DE" i="1" dirty="0"/>
              <a:t>   </a:t>
            </a:r>
            <a:r>
              <a:rPr lang="en-US" altLang="de-DE" i="1" dirty="0" err="1"/>
              <a:t>Institutio</a:t>
            </a:r>
            <a:r>
              <a:rPr lang="en-US" altLang="de-DE" i="1" dirty="0"/>
              <a:t> </a:t>
            </a:r>
            <a:r>
              <a:rPr lang="en-US" altLang="de-DE" i="1" dirty="0" err="1"/>
              <a:t>Oratoria</a:t>
            </a:r>
            <a:r>
              <a:rPr lang="en-US" altLang="de-DE" i="1" dirty="0"/>
              <a:t> </a:t>
            </a:r>
          </a:p>
          <a:p>
            <a:pPr marL="0" indent="0">
              <a:buNone/>
            </a:pPr>
            <a:r>
              <a:rPr lang="en-US" altLang="de-DE" i="1" dirty="0"/>
              <a:t>   (</a:t>
            </a:r>
            <a:r>
              <a:rPr lang="en-US" altLang="de-DE" i="1" dirty="0" err="1"/>
              <a:t>Erziehung</a:t>
            </a:r>
            <a:r>
              <a:rPr lang="en-US" altLang="de-DE" i="1" dirty="0"/>
              <a:t> </a:t>
            </a:r>
            <a:r>
              <a:rPr lang="en-US" altLang="de-DE" i="1" dirty="0" err="1"/>
              <a:t>eines</a:t>
            </a:r>
            <a:r>
              <a:rPr lang="en-US" altLang="de-DE" i="1" dirty="0"/>
              <a:t> </a:t>
            </a:r>
            <a:r>
              <a:rPr lang="en-US" altLang="de-DE" i="1" dirty="0" err="1"/>
              <a:t>Redners</a:t>
            </a:r>
            <a:r>
              <a:rPr lang="en-US" altLang="de-DE" dirty="0"/>
              <a:t>)</a:t>
            </a:r>
            <a:endParaRPr lang="ru-RU" altLang="de-DE" dirty="0"/>
          </a:p>
        </p:txBody>
      </p:sp>
      <p:pic>
        <p:nvPicPr>
          <p:cNvPr id="37892" name="Picture 4" descr="Quintilian">
            <a:extLst>
              <a:ext uri="{FF2B5EF4-FFF2-40B4-BE49-F238E27FC236}">
                <a16:creationId xmlns:a16="http://schemas.microsoft.com/office/drawing/2014/main" id="{6B585A3B-10CA-4207-A72B-4ABB45D433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4685025" cy="587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C85AA846-BCE9-4050-A2FE-5ED70D3DF040}"/>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4000" b="1" dirty="0" err="1"/>
              <a:t>Übersetzung</a:t>
            </a:r>
            <a:r>
              <a:rPr lang="en-US" altLang="de-DE" sz="4000" b="1" dirty="0"/>
              <a:t> </a:t>
            </a:r>
            <a:r>
              <a:rPr lang="en-US" altLang="de-DE" sz="4000" b="1" dirty="0" err="1"/>
              <a:t>im</a:t>
            </a:r>
            <a:r>
              <a:rPr lang="en-US" altLang="de-DE" sz="4000" b="1" dirty="0"/>
              <a:t> </a:t>
            </a:r>
            <a:r>
              <a:rPr lang="en-US" altLang="de-DE" sz="4000" b="1" dirty="0" err="1"/>
              <a:t>Römischen</a:t>
            </a:r>
            <a:r>
              <a:rPr lang="en-US" altLang="de-DE" sz="4000" b="1" dirty="0"/>
              <a:t> Reich</a:t>
            </a:r>
            <a:endParaRPr lang="ru-RU" altLang="de-DE" sz="4000" b="1" dirty="0"/>
          </a:p>
        </p:txBody>
      </p:sp>
      <p:sp>
        <p:nvSpPr>
          <p:cNvPr id="38915" name="Rectangle 3">
            <a:extLst>
              <a:ext uri="{FF2B5EF4-FFF2-40B4-BE49-F238E27FC236}">
                <a16:creationId xmlns:a16="http://schemas.microsoft.com/office/drawing/2014/main" id="{1ADCB06D-7905-4CE3-AA6F-06EF8FF6DF97}"/>
              </a:ext>
            </a:extLst>
          </p:cNvPr>
          <p:cNvSpPr>
            <a:spLocks noGrp="1" noChangeArrowheads="1"/>
          </p:cNvSpPr>
          <p:nvPr>
            <p:ph idx="1"/>
          </p:nvPr>
        </p:nvSpPr>
        <p:spPr>
          <a:xfrm>
            <a:off x="571500" y="1071563"/>
            <a:ext cx="8229600" cy="4324350"/>
          </a:xfrm>
        </p:spPr>
        <p:txBody>
          <a:bodyPr/>
          <a:lstStyle/>
          <a:p>
            <a:pPr eaLnBrk="1" hangingPunct="1"/>
            <a:r>
              <a:rPr lang="de-DE" altLang="de-DE" sz="2600" dirty="0">
                <a:solidFill>
                  <a:srgbClr val="FF0000"/>
                </a:solidFill>
              </a:rPr>
              <a:t>Quintilian </a:t>
            </a:r>
            <a:r>
              <a:rPr lang="de-DE" altLang="de-DE" sz="2600" dirty="0"/>
              <a:t>sieht in der Übersetzung nicht nur ein Hilfsmittel für den Erwerb einer Fremdsprache, sondern auch ein Mittel zur Bereicherung der Zielsprache. </a:t>
            </a:r>
          </a:p>
          <a:p>
            <a:pPr eaLnBrk="1" hangingPunct="1"/>
            <a:r>
              <a:rPr lang="de-DE" altLang="de-DE" sz="2600" dirty="0"/>
              <a:t>Er systematisiert vieles von dem, was frühere Autoren zu sagen hatten, und macht zum Beispiel den Unterschied zwischen </a:t>
            </a:r>
            <a:r>
              <a:rPr lang="de-DE" altLang="de-DE" sz="2600" dirty="0" err="1">
                <a:solidFill>
                  <a:srgbClr val="FF0000"/>
                </a:solidFill>
              </a:rPr>
              <a:t>Metaphrasis</a:t>
            </a:r>
            <a:r>
              <a:rPr lang="de-DE" altLang="de-DE" sz="2600" dirty="0"/>
              <a:t> (wörtliche Übersetzung) und </a:t>
            </a:r>
            <a:r>
              <a:rPr lang="de-DE" altLang="de-DE" sz="2600" dirty="0" err="1">
                <a:solidFill>
                  <a:srgbClr val="FF0000"/>
                </a:solidFill>
              </a:rPr>
              <a:t>Paraphrasis</a:t>
            </a:r>
            <a:r>
              <a:rPr lang="de-DE" altLang="de-DE" sz="2600" dirty="0"/>
              <a:t> (Satz-für-Satz-Übersetzung) deutlich.</a:t>
            </a:r>
            <a:endParaRPr lang="ru-RU" altLang="de-DE" sz="26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5C800EB9-07F3-4264-A812-4C4BA4864A86}"/>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4000" b="1" dirty="0" err="1"/>
              <a:t>Übersetzung</a:t>
            </a:r>
            <a:r>
              <a:rPr lang="en-US" altLang="de-DE" sz="4000" b="1" dirty="0"/>
              <a:t> </a:t>
            </a:r>
            <a:r>
              <a:rPr lang="en-US" altLang="de-DE" sz="4000" b="1" dirty="0" err="1"/>
              <a:t>im</a:t>
            </a:r>
            <a:r>
              <a:rPr lang="en-US" altLang="de-DE" sz="4000" b="1" dirty="0"/>
              <a:t> </a:t>
            </a:r>
            <a:r>
              <a:rPr lang="en-US" altLang="de-DE" sz="4000" b="1" dirty="0" err="1"/>
              <a:t>Römischen</a:t>
            </a:r>
            <a:r>
              <a:rPr lang="en-US" altLang="de-DE" sz="4000" b="1" dirty="0"/>
              <a:t> Reich</a:t>
            </a:r>
            <a:endParaRPr lang="ru-RU" altLang="de-DE" sz="4000" b="1" dirty="0"/>
          </a:p>
        </p:txBody>
      </p:sp>
      <p:sp>
        <p:nvSpPr>
          <p:cNvPr id="39939" name="Rectangle 3">
            <a:extLst>
              <a:ext uri="{FF2B5EF4-FFF2-40B4-BE49-F238E27FC236}">
                <a16:creationId xmlns:a16="http://schemas.microsoft.com/office/drawing/2014/main" id="{9EDD8F5C-2143-45C6-B583-6EDDF321387A}"/>
              </a:ext>
            </a:extLst>
          </p:cNvPr>
          <p:cNvSpPr>
            <a:spLocks noGrp="1" noChangeArrowheads="1"/>
          </p:cNvSpPr>
          <p:nvPr>
            <p:ph idx="1"/>
          </p:nvPr>
        </p:nvSpPr>
        <p:spPr>
          <a:xfrm>
            <a:off x="500063" y="1412776"/>
            <a:ext cx="8229600" cy="5140424"/>
          </a:xfrm>
        </p:spPr>
        <p:txBody>
          <a:bodyPr>
            <a:normAutofit fontScale="92500"/>
          </a:bodyPr>
          <a:lstStyle/>
          <a:p>
            <a:pPr marL="0" indent="0">
              <a:buNone/>
            </a:pPr>
            <a:r>
              <a:rPr lang="de-DE" altLang="de-DE" sz="2800" b="1" dirty="0"/>
              <a:t>Aus dem Institut der Redekunst; oder Erziehung eines Redners </a:t>
            </a:r>
          </a:p>
          <a:p>
            <a:pPr marL="0" indent="0">
              <a:buNone/>
            </a:pPr>
            <a:r>
              <a:rPr lang="de-DE" altLang="de-DE" sz="2800" dirty="0"/>
              <a:t>     Von diesen [griechischen] Autoren und anderen, die es wert sind, gelesen zu werden, muss man sich einen Vorrat an Worten, eine Vielfalt von Figuren und die Kunst der Komposition aneignen; und unser Geist muss auf die Nachahmung all ihrer Vorzüge gerichtet sein; denn es kann nicht bezweifelt werden, dass ein großer Teil der Kunst in der Nachahmung besteht, da, obwohl das Erfinden in der Reihenfolge der Zeit an erster Stelle steht und den ersten Platz im Verdienst einnimmt, es dennoch von Vorteil ist, das zu kopieren, was mit Erfolg erfunden worden ist. [ . . . ]</a:t>
            </a:r>
            <a:endParaRPr lang="en-US" altLang="de-DE" i="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C650D00-530B-4756-A9D7-1A573BA43776}"/>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4000" b="1" dirty="0" err="1"/>
              <a:t>Übersetzung</a:t>
            </a:r>
            <a:r>
              <a:rPr lang="en-US" altLang="de-DE" sz="4000" b="1" dirty="0"/>
              <a:t> </a:t>
            </a:r>
            <a:r>
              <a:rPr lang="en-US" altLang="de-DE" sz="4000" b="1" dirty="0" err="1"/>
              <a:t>im</a:t>
            </a:r>
            <a:r>
              <a:rPr lang="en-US" altLang="de-DE" sz="4000" b="1" dirty="0"/>
              <a:t> </a:t>
            </a:r>
            <a:r>
              <a:rPr lang="en-US" altLang="de-DE" sz="4000" b="1" dirty="0" err="1"/>
              <a:t>Römischen</a:t>
            </a:r>
            <a:r>
              <a:rPr lang="en-US" altLang="de-DE" sz="4000" b="1" dirty="0"/>
              <a:t> Reich</a:t>
            </a:r>
            <a:endParaRPr lang="ru-RU" altLang="de-DE" sz="4000" b="1" dirty="0"/>
          </a:p>
        </p:txBody>
      </p:sp>
      <p:sp>
        <p:nvSpPr>
          <p:cNvPr id="40963" name="Rectangle 3">
            <a:extLst>
              <a:ext uri="{FF2B5EF4-FFF2-40B4-BE49-F238E27FC236}">
                <a16:creationId xmlns:a16="http://schemas.microsoft.com/office/drawing/2014/main" id="{8045207A-640B-4AC0-BBF6-823DB1C8FB52}"/>
              </a:ext>
            </a:extLst>
          </p:cNvPr>
          <p:cNvSpPr>
            <a:spLocks noGrp="1" noChangeArrowheads="1"/>
          </p:cNvSpPr>
          <p:nvPr>
            <p:ph idx="1"/>
          </p:nvPr>
        </p:nvSpPr>
        <p:spPr>
          <a:xfrm>
            <a:off x="500063" y="1340767"/>
            <a:ext cx="8229600" cy="5212433"/>
          </a:xfrm>
        </p:spPr>
        <p:txBody>
          <a:bodyPr>
            <a:normAutofit lnSpcReduction="10000"/>
          </a:bodyPr>
          <a:lstStyle/>
          <a:p>
            <a:pPr marL="0" indent="0">
              <a:buNone/>
            </a:pPr>
            <a:r>
              <a:rPr lang="de-DE" altLang="de-DE" b="1" dirty="0"/>
              <a:t>Aus dem Institut der Redekunst; oder Erziehung eines Redners </a:t>
            </a:r>
          </a:p>
          <a:p>
            <a:pPr marL="0" indent="0">
              <a:buNone/>
            </a:pPr>
            <a:r>
              <a:rPr lang="de-DE" altLang="de-DE" dirty="0"/>
              <a:t>Wir müssen in der Tat entweder denen ähnlich oder unähnlich sein, die sich auszeichnen, und die Natur formt selten eine Ähnlichkeit, obwohl die Nachahmung dies häufig tut. Aber gerade der Umstand, der uns das Studium aller Fächer so viel leichter macht als denen, die nichts zum Nachahmen hatten, wird sich für uns als Nachteil erweisen, wenn wir ihn nicht mit Umsicht und Urteilsvermögen ausnutzen.</a:t>
            </a:r>
            <a:endParaRPr lang="ru-RU" altLang="de-DE" i="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8DFACAAF-2046-48E6-A20A-9DE11BD3FD51}"/>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4000" b="1" dirty="0" err="1"/>
              <a:t>Übersetzung</a:t>
            </a:r>
            <a:r>
              <a:rPr lang="en-US" altLang="de-DE" sz="4000" b="1" dirty="0"/>
              <a:t> </a:t>
            </a:r>
            <a:r>
              <a:rPr lang="en-US" altLang="de-DE" sz="4000" b="1" dirty="0" err="1"/>
              <a:t>im</a:t>
            </a:r>
            <a:r>
              <a:rPr lang="en-US" altLang="de-DE" sz="4000" b="1" dirty="0"/>
              <a:t> </a:t>
            </a:r>
            <a:r>
              <a:rPr lang="en-US" altLang="de-DE" sz="4000" b="1" dirty="0" err="1"/>
              <a:t>Römischen</a:t>
            </a:r>
            <a:r>
              <a:rPr lang="en-US" altLang="de-DE" sz="4000" b="1" dirty="0"/>
              <a:t> Reich</a:t>
            </a:r>
            <a:endParaRPr lang="ru-RU" altLang="de-DE" sz="4000" b="1" dirty="0"/>
          </a:p>
        </p:txBody>
      </p:sp>
      <p:sp>
        <p:nvSpPr>
          <p:cNvPr id="41987" name="Rectangle 3">
            <a:extLst>
              <a:ext uri="{FF2B5EF4-FFF2-40B4-BE49-F238E27FC236}">
                <a16:creationId xmlns:a16="http://schemas.microsoft.com/office/drawing/2014/main" id="{8B5C8333-7405-4EAB-9296-B43B0B0982EF}"/>
              </a:ext>
            </a:extLst>
          </p:cNvPr>
          <p:cNvSpPr>
            <a:spLocks noGrp="1" noChangeArrowheads="1"/>
          </p:cNvSpPr>
          <p:nvPr>
            <p:ph idx="1"/>
          </p:nvPr>
        </p:nvSpPr>
        <p:spPr>
          <a:xfrm>
            <a:off x="428625" y="1844824"/>
            <a:ext cx="8229600" cy="4708375"/>
          </a:xfrm>
        </p:spPr>
        <p:txBody>
          <a:bodyPr>
            <a:normAutofit/>
          </a:bodyPr>
          <a:lstStyle/>
          <a:p>
            <a:pPr marL="0" indent="0">
              <a:lnSpc>
                <a:spcPct val="90000"/>
              </a:lnSpc>
              <a:buNone/>
            </a:pPr>
            <a:r>
              <a:rPr lang="de-DE" altLang="de-DE" sz="2800" b="1" dirty="0"/>
              <a:t>Aus: Institut der Redekunst oder Erziehung eines Redners </a:t>
            </a:r>
          </a:p>
          <a:p>
            <a:pPr marL="0" indent="0">
              <a:lnSpc>
                <a:spcPct val="90000"/>
              </a:lnSpc>
              <a:buNone/>
            </a:pPr>
            <a:r>
              <a:rPr lang="de-DE" altLang="de-DE" sz="2800" dirty="0"/>
              <a:t>Die Nachahmung reicht also zweifellos nicht aus, und zwar aus keinem anderen Grund als dem, dass es das Kennzeichen einer trägen Natur ist, sich mit dem zufrieden zu geben, was von anderen erfunden wurde. Denn was wäre, wenn die Menschen in jenen Zeiten, in denen es keine Vorbilder gab, geglaubt hätten, dass sie nichts anderes ausführen oder sich vorstellen dürften als das, was sie bereits kannten? Sicherlich wäre nichts erfunden worden.  [ . . . ]</a:t>
            </a:r>
            <a:endParaRPr lang="ru-RU" altLang="de-DE" i="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566D9998-08B8-4053-8A2E-64DBFDC1FC40}"/>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3600" b="1" dirty="0" err="1"/>
              <a:t>Übersetzung</a:t>
            </a:r>
            <a:r>
              <a:rPr lang="en-US" altLang="de-DE" sz="3600" b="1" dirty="0"/>
              <a:t> </a:t>
            </a:r>
            <a:r>
              <a:rPr lang="en-US" altLang="de-DE" sz="3600" b="1" dirty="0" err="1"/>
              <a:t>im</a:t>
            </a:r>
            <a:r>
              <a:rPr lang="en-US" altLang="de-DE" sz="3600" b="1" dirty="0"/>
              <a:t> </a:t>
            </a:r>
            <a:r>
              <a:rPr lang="en-US" altLang="de-DE" sz="3600" b="1" dirty="0" err="1"/>
              <a:t>Römischen</a:t>
            </a:r>
            <a:r>
              <a:rPr lang="en-US" altLang="de-DE" sz="3600" b="1" dirty="0"/>
              <a:t> Reich</a:t>
            </a:r>
            <a:endParaRPr lang="ru-RU" altLang="de-DE" sz="3600" b="1" dirty="0"/>
          </a:p>
        </p:txBody>
      </p:sp>
      <p:sp>
        <p:nvSpPr>
          <p:cNvPr id="43011" name="Rectangle 3">
            <a:extLst>
              <a:ext uri="{FF2B5EF4-FFF2-40B4-BE49-F238E27FC236}">
                <a16:creationId xmlns:a16="http://schemas.microsoft.com/office/drawing/2014/main" id="{C38A833A-9C19-4945-A063-F9AB385050B1}"/>
              </a:ext>
            </a:extLst>
          </p:cNvPr>
          <p:cNvSpPr>
            <a:spLocks noGrp="1" noChangeArrowheads="1"/>
          </p:cNvSpPr>
          <p:nvPr>
            <p:ph idx="1"/>
          </p:nvPr>
        </p:nvSpPr>
        <p:spPr>
          <a:xfrm>
            <a:off x="500063" y="1340767"/>
            <a:ext cx="8229600" cy="5212433"/>
          </a:xfrm>
        </p:spPr>
        <p:txBody>
          <a:bodyPr>
            <a:normAutofit/>
          </a:bodyPr>
          <a:lstStyle/>
          <a:p>
            <a:pPr marL="0" indent="0">
              <a:lnSpc>
                <a:spcPct val="90000"/>
              </a:lnSpc>
              <a:buNone/>
            </a:pPr>
            <a:r>
              <a:rPr lang="de-DE" altLang="de-DE" sz="2800" b="1" dirty="0"/>
              <a:t>Aus: Institut der Redekunst oder Erziehung eines Redners </a:t>
            </a:r>
          </a:p>
          <a:p>
            <a:pPr marL="0" indent="0">
              <a:lnSpc>
                <a:spcPct val="90000"/>
              </a:lnSpc>
              <a:buNone/>
            </a:pPr>
            <a:r>
              <a:rPr lang="de-DE" altLang="de-DE" sz="2800" dirty="0"/>
              <a:t>    Es ist sogar unehrenhaft, sich damit zu begnügen, das zu erreichen, was man nachahmt. Denn was wäre wiederum der Fall, wenn niemand mehr geleistet hätte als der, den er nachgeahmt hat? [Wenn es aber nicht erlaubt ist, dem, was uns vorausgegangen ist, etwas hinzuzufügen, wie können wir dann jemals hoffen, einen vollständigen Redner zu sehen, wenn unter denen, die wir bisher als die Größten anerkannt haben, niemand gefunden wurde, an dem nicht etwas fehlerhaft oder tadelnswert ist?</a:t>
            </a:r>
            <a:endParaRPr lang="ru-RU" altLang="de-DE" i="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7786E654-3593-407F-AF0C-01290E8CF70C}"/>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4000" b="1" dirty="0" err="1"/>
              <a:t>Übersetzung</a:t>
            </a:r>
            <a:r>
              <a:rPr lang="en-US" altLang="de-DE" sz="4000" b="1" dirty="0"/>
              <a:t> </a:t>
            </a:r>
            <a:r>
              <a:rPr lang="en-US" altLang="de-DE" sz="4000" b="1" dirty="0" err="1"/>
              <a:t>im</a:t>
            </a:r>
            <a:r>
              <a:rPr lang="en-US" altLang="de-DE" sz="4000" b="1" dirty="0"/>
              <a:t> </a:t>
            </a:r>
            <a:r>
              <a:rPr lang="en-US" altLang="de-DE" sz="4000" b="1" dirty="0" err="1"/>
              <a:t>Römischen</a:t>
            </a:r>
            <a:r>
              <a:rPr lang="en-US" altLang="de-DE" sz="4000" b="1" dirty="0"/>
              <a:t> Reich</a:t>
            </a:r>
            <a:endParaRPr lang="ru-RU" altLang="de-DE" sz="4000" b="1" dirty="0"/>
          </a:p>
        </p:txBody>
      </p:sp>
      <p:sp>
        <p:nvSpPr>
          <p:cNvPr id="44035" name="Rectangle 3">
            <a:extLst>
              <a:ext uri="{FF2B5EF4-FFF2-40B4-BE49-F238E27FC236}">
                <a16:creationId xmlns:a16="http://schemas.microsoft.com/office/drawing/2014/main" id="{B25DC009-D102-4F76-9FD5-189FDE6FB5F2}"/>
              </a:ext>
            </a:extLst>
          </p:cNvPr>
          <p:cNvSpPr>
            <a:spLocks noGrp="1" noChangeArrowheads="1"/>
          </p:cNvSpPr>
          <p:nvPr>
            <p:ph idx="1"/>
          </p:nvPr>
        </p:nvSpPr>
        <p:spPr>
          <a:xfrm>
            <a:off x="357188" y="1214438"/>
            <a:ext cx="8229600" cy="5886970"/>
          </a:xfrm>
        </p:spPr>
        <p:txBody>
          <a:bodyPr>
            <a:normAutofit fontScale="92500"/>
          </a:bodyPr>
          <a:lstStyle/>
          <a:p>
            <a:pPr marL="0" indent="0">
              <a:buNone/>
            </a:pPr>
            <a:r>
              <a:rPr lang="de-DE" altLang="de-DE" b="1" dirty="0"/>
              <a:t>Aus dem Institut der Redekunst; oder Erziehung eines Redners </a:t>
            </a:r>
          </a:p>
          <a:p>
            <a:pPr marL="0" indent="0">
              <a:buNone/>
            </a:pPr>
            <a:r>
              <a:rPr lang="de-DE" altLang="de-DE" dirty="0"/>
              <a:t>    Auch wer nicht nach der höchsten Vortrefflichkeit strebt, sollte lieber versuchen, seine Vorgänger zu übertreffen, als ihnen bloß zu folgen; denn wer es sich zum Ziel setzt, einem anderen zuvorzukommen, wird vielleicht, wenn er nicht an ihm vorbeigeht, an ihm vorbeikommen. Aber gewiss wird niemand mit ihm aufschließen, in dessen Fußstapfen er zu treten glaubt; denn wer einem anderen folgt, muss notwendigerweise immer hinter ihm sein. [ . . . ]</a:t>
            </a:r>
            <a:endParaRPr lang="ru-RU" altLang="de-DE" i="1"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E5AB1FFD-627C-466A-B417-25E7A3BC36FE}"/>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4000" b="1" dirty="0" err="1"/>
              <a:t>Übersetzung</a:t>
            </a:r>
            <a:r>
              <a:rPr lang="en-US" altLang="de-DE" sz="4000" b="1" dirty="0"/>
              <a:t> </a:t>
            </a:r>
            <a:r>
              <a:rPr lang="en-US" altLang="de-DE" sz="4000" b="1" dirty="0" err="1"/>
              <a:t>im</a:t>
            </a:r>
            <a:r>
              <a:rPr lang="en-US" altLang="de-DE" sz="4000" b="1" dirty="0"/>
              <a:t> </a:t>
            </a:r>
            <a:r>
              <a:rPr lang="en-US" altLang="de-DE" sz="4000" b="1" dirty="0" err="1"/>
              <a:t>Römischen</a:t>
            </a:r>
            <a:r>
              <a:rPr lang="en-US" altLang="de-DE" sz="4000" b="1" dirty="0"/>
              <a:t> Reich</a:t>
            </a:r>
            <a:endParaRPr lang="ru-RU" altLang="de-DE" sz="4000" b="1" dirty="0"/>
          </a:p>
        </p:txBody>
      </p:sp>
      <p:sp>
        <p:nvSpPr>
          <p:cNvPr id="45059" name="Rectangle 3">
            <a:extLst>
              <a:ext uri="{FF2B5EF4-FFF2-40B4-BE49-F238E27FC236}">
                <a16:creationId xmlns:a16="http://schemas.microsoft.com/office/drawing/2014/main" id="{A2B82B90-1B5F-46B5-AA20-2A9E19C43369}"/>
              </a:ext>
            </a:extLst>
          </p:cNvPr>
          <p:cNvSpPr>
            <a:spLocks noGrp="1" noChangeArrowheads="1"/>
          </p:cNvSpPr>
          <p:nvPr>
            <p:ph idx="1"/>
          </p:nvPr>
        </p:nvSpPr>
        <p:spPr>
          <a:xfrm>
            <a:off x="571500" y="1340768"/>
            <a:ext cx="8229600" cy="5400599"/>
          </a:xfrm>
        </p:spPr>
        <p:txBody>
          <a:bodyPr>
            <a:normAutofit fontScale="92500" lnSpcReduction="20000"/>
          </a:bodyPr>
          <a:lstStyle/>
          <a:p>
            <a:pPr eaLnBrk="1" hangingPunct="1">
              <a:lnSpc>
                <a:spcPct val="110000"/>
              </a:lnSpc>
              <a:buFont typeface="Georgia" panose="02040502050405020303" pitchFamily="18" charset="0"/>
              <a:buNone/>
            </a:pPr>
            <a:r>
              <a:rPr lang="de-DE" altLang="de-DE" sz="2800" b="1" dirty="0"/>
              <a:t>Aus dem Institut für Redekunst; oder die Erziehung eines Redners </a:t>
            </a:r>
          </a:p>
          <a:p>
            <a:pPr eaLnBrk="1" hangingPunct="1">
              <a:lnSpc>
                <a:spcPct val="110000"/>
              </a:lnSpc>
              <a:buFont typeface="Georgia" panose="02040502050405020303" pitchFamily="18" charset="0"/>
              <a:buNone/>
            </a:pPr>
            <a:r>
              <a:rPr lang="de-DE" altLang="de-DE" sz="2800" dirty="0"/>
              <a:t>    Unsere antiken Redner glaubten, dass die Übersetzung griechischer Werke ins Lateinische das wirksamste Mittel sei, um ihre Sprache zu </a:t>
            </a:r>
            <a:r>
              <a:rPr lang="de-DE" altLang="de-DE" sz="2800" dirty="0">
                <a:solidFill>
                  <a:srgbClr val="FF0000"/>
                </a:solidFill>
              </a:rPr>
              <a:t>erlernen</a:t>
            </a:r>
            <a:r>
              <a:rPr lang="de-DE" altLang="de-DE" sz="2800" dirty="0"/>
              <a:t>. Crassus, der in Cicero, De </a:t>
            </a:r>
            <a:r>
              <a:rPr lang="de-DE" altLang="de-DE" sz="2800" dirty="0" err="1"/>
              <a:t>Oratore</a:t>
            </a:r>
            <a:r>
              <a:rPr lang="de-DE" altLang="de-DE" sz="2800" dirty="0"/>
              <a:t> l. 155, zitiert wird, sagt, dass er sich dies zur Gewohnheit gemacht hat; und Cicero, der in seinem eigenen Namen spricht, hat dies sehr oft empfohlen. Und tatsächlich veröffentlichte er Bücher von Xenophon und Platon, die er übersetzt hatte. </a:t>
            </a:r>
          </a:p>
          <a:p>
            <a:pPr eaLnBrk="1" hangingPunct="1">
              <a:lnSpc>
                <a:spcPct val="110000"/>
              </a:lnSpc>
              <a:buFont typeface="Georgia" panose="02040502050405020303" pitchFamily="18" charset="0"/>
              <a:buNone/>
            </a:pPr>
            <a:r>
              <a:rPr lang="de-DE" altLang="de-DE" sz="2800" dirty="0"/>
              <a:t>    [Der Grund für diese Übung ist sehr offensichtlich. Denn die griechischen Autoren sind reich an Ausdrucksreichtum und bringen die größte Finesse in ihre Redekunst.</a:t>
            </a:r>
            <a:endParaRPr lang="ru-RU" altLang="de-DE" i="1"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1C7CEA3-BA17-4622-A326-07E065ED6CFA}"/>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3600" b="1" dirty="0" err="1"/>
              <a:t>Übersetzung</a:t>
            </a:r>
            <a:r>
              <a:rPr lang="en-US" altLang="de-DE" sz="3600" b="1" dirty="0"/>
              <a:t> </a:t>
            </a:r>
            <a:r>
              <a:rPr lang="en-US" altLang="de-DE" sz="3600" b="1" dirty="0" err="1"/>
              <a:t>im</a:t>
            </a:r>
            <a:r>
              <a:rPr lang="en-US" altLang="de-DE" sz="3600" b="1" dirty="0"/>
              <a:t> </a:t>
            </a:r>
            <a:r>
              <a:rPr lang="en-US" altLang="de-DE" sz="3600" b="1" dirty="0" err="1"/>
              <a:t>Römischen</a:t>
            </a:r>
            <a:r>
              <a:rPr lang="en-US" altLang="de-DE" sz="3600" b="1" dirty="0"/>
              <a:t> Reich</a:t>
            </a:r>
            <a:endParaRPr lang="ru-RU" altLang="de-DE" sz="3600" b="1" dirty="0"/>
          </a:p>
        </p:txBody>
      </p:sp>
      <p:sp>
        <p:nvSpPr>
          <p:cNvPr id="46083" name="Rectangle 3">
            <a:extLst>
              <a:ext uri="{FF2B5EF4-FFF2-40B4-BE49-F238E27FC236}">
                <a16:creationId xmlns:a16="http://schemas.microsoft.com/office/drawing/2014/main" id="{950F2A7B-BFE4-40A9-82E6-17BA2D41DDA3}"/>
              </a:ext>
            </a:extLst>
          </p:cNvPr>
          <p:cNvSpPr>
            <a:spLocks noGrp="1" noChangeArrowheads="1"/>
          </p:cNvSpPr>
          <p:nvPr>
            <p:ph idx="1"/>
          </p:nvPr>
        </p:nvSpPr>
        <p:spPr>
          <a:xfrm>
            <a:off x="428625" y="1268760"/>
            <a:ext cx="8229600" cy="5589239"/>
          </a:xfrm>
        </p:spPr>
        <p:txBody>
          <a:bodyPr>
            <a:normAutofit/>
          </a:bodyPr>
          <a:lstStyle/>
          <a:p>
            <a:pPr eaLnBrk="1" hangingPunct="1">
              <a:buFont typeface="Georgia" panose="02040502050405020303" pitchFamily="18" charset="0"/>
              <a:buNone/>
            </a:pPr>
            <a:r>
              <a:rPr lang="de-DE" altLang="de-DE" sz="2800" dirty="0"/>
              <a:t>Aus Institut der Redekunst oder Erziehung eines Redners </a:t>
            </a:r>
          </a:p>
          <a:p>
            <a:pPr eaLnBrk="1" hangingPunct="1">
              <a:buFont typeface="Georgia" panose="02040502050405020303" pitchFamily="18" charset="0"/>
              <a:buNone/>
            </a:pPr>
            <a:r>
              <a:rPr lang="de-DE" altLang="de-DE" sz="2800" dirty="0"/>
              <a:t>     Wer also diese Autoren übersetzen will, muss sich der besten Sprache bedienen und sich dabei auf die eigenen Ressourcen stützen. Da sich unsere römische Sprache stark vom Griechischen unterscheidet, ist es notwendig, die vielen und unterschiedlichen Figuren, mit denen ein Werk geschmückt ist, neu zu überdenken.</a:t>
            </a:r>
          </a:p>
          <a:p>
            <a:pPr eaLnBrk="1" hangingPunct="1">
              <a:buFont typeface="Georgia" panose="02040502050405020303" pitchFamily="18" charset="0"/>
              <a:buNone/>
            </a:pPr>
            <a:r>
              <a:rPr lang="de-DE" altLang="de-DE" sz="2800" dirty="0"/>
              <a:t>     [ . . . ] Denn ich will nicht, dass die Übersetzung eine bloße Umschreibung ist, sondern ein Kampf und eine Rivalität um dieselben Bedeutungen.</a:t>
            </a:r>
            <a:endParaRPr lang="ru-RU" altLang="de-DE"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dirty="0">
                <a:solidFill>
                  <a:srgbClr val="0E5772"/>
                </a:solidFill>
                <a:latin typeface="Arial" panose="020B0604020202020204" pitchFamily="34" charset="0"/>
                <a:cs typeface="Arial" panose="020B0604020202020204" pitchFamily="34" charset="0"/>
              </a:rPr>
              <a:t>S</a:t>
            </a:r>
            <a:r>
              <a:rPr lang="de-DE" altLang="zh-CN" dirty="0" err="1">
                <a:solidFill>
                  <a:srgbClr val="0E5772"/>
                </a:solidFill>
                <a:latin typeface="Arial" panose="020B0604020202020204" pitchFamily="34" charset="0"/>
                <a:cs typeface="Arial" panose="020B0604020202020204" pitchFamily="34" charset="0"/>
              </a:rPr>
              <a:t>itzung</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1 </a:t>
            </a:r>
            <a:r>
              <a:rPr lang="zh-CN" altLang="de-DE" dirty="0">
                <a:solidFill>
                  <a:srgbClr val="0E5772"/>
                </a:solidFill>
                <a:latin typeface="Arial" panose="020B0604020202020204" pitchFamily="34" charset="0"/>
                <a:cs typeface="Arial" panose="020B0604020202020204" pitchFamily="34" charset="0"/>
              </a:rPr>
              <a:t>第一周</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257175" y="1916832"/>
            <a:ext cx="8629650" cy="4680520"/>
          </a:xfrm>
        </p:spPr>
        <p:txBody>
          <a:bodyPr>
            <a:normAutofit/>
          </a:bodyPr>
          <a:lstStyle/>
          <a:p>
            <a:pPr eaLnBrk="1" hangingPunct="1">
              <a:buFont typeface="Garamond" panose="02020404030301010803" pitchFamily="18" charset="0"/>
              <a:buNone/>
            </a:pPr>
            <a:r>
              <a:rPr lang="en-GB" altLang="zh-CN" sz="2200" dirty="0" err="1">
                <a:latin typeface="Arial" panose="020B0604020202020204" pitchFamily="34" charset="0"/>
                <a:cs typeface="Arial" panose="020B0604020202020204" pitchFamily="34" charset="0"/>
                <a:sym typeface="+mn-ea"/>
              </a:rPr>
              <a:t>Überblick</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über</a:t>
            </a:r>
            <a:r>
              <a:rPr lang="en-GB" altLang="zh-CN" sz="2200" dirty="0">
                <a:latin typeface="Arial" panose="020B0604020202020204" pitchFamily="34" charset="0"/>
                <a:cs typeface="Arial" panose="020B0604020202020204" pitchFamily="34" charset="0"/>
                <a:sym typeface="+mn-ea"/>
              </a:rPr>
              <a:t> die </a:t>
            </a:r>
            <a:r>
              <a:rPr lang="en-GB" altLang="zh-CN" sz="2200" dirty="0" err="1">
                <a:latin typeface="Arial" panose="020B0604020202020204" pitchFamily="34" charset="0"/>
                <a:cs typeface="Arial" panose="020B0604020202020204" pitchFamily="34" charset="0"/>
                <a:sym typeface="+mn-ea"/>
              </a:rPr>
              <a:t>Sitzung</a:t>
            </a:r>
            <a:r>
              <a:rPr lang="en-GB" altLang="zh-CN" sz="2200" dirty="0">
                <a:latin typeface="Arial" panose="020B0604020202020204" pitchFamily="34" charset="0"/>
                <a:cs typeface="Arial" panose="020B0604020202020204" pitchFamily="34" charset="0"/>
                <a:sym typeface="+mn-ea"/>
              </a:rPr>
              <a:t> </a:t>
            </a:r>
            <a:r>
              <a:rPr lang="zh-CN" altLang="de-DE" sz="2200" dirty="0">
                <a:latin typeface="Arial" panose="020B0604020202020204" pitchFamily="34" charset="0"/>
                <a:cs typeface="Arial" panose="020B0604020202020204" pitchFamily="34" charset="0"/>
                <a:sym typeface="+mn-ea"/>
              </a:rPr>
              <a:t>本节概览 </a:t>
            </a:r>
            <a:r>
              <a:rPr lang="de-DE" altLang="zh-CN" sz="2200" dirty="0">
                <a:latin typeface="Arial" panose="020B0604020202020204" pitchFamily="34" charset="0"/>
                <a:cs typeface="Arial" panose="020B0604020202020204" pitchFamily="34" charset="0"/>
                <a:sym typeface="+mn-ea"/>
              </a:rPr>
              <a:t>(</a:t>
            </a:r>
            <a:r>
              <a:rPr lang="en-GB" altLang="zh-CN" sz="2200" dirty="0" err="1">
                <a:latin typeface="Arial" panose="020B0604020202020204" pitchFamily="34" charset="0"/>
                <a:cs typeface="Arial" panose="020B0604020202020204" pitchFamily="34" charset="0"/>
                <a:sym typeface="+mn-ea"/>
              </a:rPr>
              <a:t>Organisatorische</a:t>
            </a:r>
            <a:r>
              <a:rPr lang="en-GB" altLang="zh-CN" sz="2200" dirty="0">
                <a:latin typeface="Arial" panose="020B0604020202020204" pitchFamily="34" charset="0"/>
                <a:cs typeface="Arial" panose="020B0604020202020204" pitchFamily="34" charset="0"/>
                <a:sym typeface="+mn-ea"/>
              </a:rPr>
              <a:t> Dinge)</a:t>
            </a:r>
          </a:p>
          <a:p>
            <a:pPr eaLnBrk="1" hangingPunct="1">
              <a:buFont typeface="Garamond" panose="02020404030301010803" pitchFamily="18" charset="0"/>
              <a:buNone/>
            </a:pPr>
            <a:endParaRPr lang="en-GB" altLang="zh-CN" sz="2200"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r>
              <a:rPr lang="en-GB" altLang="zh-CN" sz="2200" dirty="0" err="1">
                <a:latin typeface="Arial" panose="020B0604020202020204" pitchFamily="34" charset="0"/>
                <a:cs typeface="Arial" panose="020B0604020202020204" pitchFamily="34" charset="0"/>
                <a:sym typeface="+mn-ea"/>
              </a:rPr>
              <a:t>Vorbereitung</a:t>
            </a:r>
            <a:r>
              <a:rPr lang="en-GB" altLang="zh-CN" sz="2200" dirty="0">
                <a:latin typeface="Arial" panose="020B0604020202020204" pitchFamily="34" charset="0"/>
                <a:cs typeface="Arial" panose="020B0604020202020204" pitchFamily="34" charset="0"/>
                <a:sym typeface="+mn-ea"/>
              </a:rPr>
              <a:t>:</a:t>
            </a:r>
          </a:p>
          <a:p>
            <a:pPr eaLnBrk="1" hangingPunct="1">
              <a:buFont typeface="Garamond" panose="02020404030301010803" pitchFamily="18" charset="0"/>
              <a:buNone/>
            </a:pPr>
            <a:r>
              <a:rPr lang="en-GB" altLang="zh-CN" sz="2200" dirty="0">
                <a:latin typeface="Arial" panose="020B0604020202020204" pitchFamily="34" charset="0"/>
                <a:cs typeface="Arial" panose="020B0604020202020204" pitchFamily="34" charset="0"/>
                <a:sym typeface="+mn-ea"/>
              </a:rPr>
              <a:t>1. WeChat-Gruppe, </a:t>
            </a:r>
            <a:r>
              <a:rPr lang="en-GB" altLang="zh-CN" sz="2200" dirty="0" err="1">
                <a:latin typeface="Arial" panose="020B0604020202020204" pitchFamily="34" charset="0"/>
                <a:cs typeface="Arial" panose="020B0604020202020204" pitchFamily="34" charset="0"/>
                <a:sym typeface="+mn-ea"/>
              </a:rPr>
              <a:t>benenne</a:t>
            </a:r>
            <a:r>
              <a:rPr lang="en-GB" altLang="zh-CN" sz="2200" dirty="0">
                <a:latin typeface="Arial" panose="020B0604020202020204" pitchFamily="34" charset="0"/>
                <a:cs typeface="Arial" panose="020B0604020202020204" pitchFamily="34" charset="0"/>
                <a:sym typeface="+mn-ea"/>
              </a:rPr>
              <a:t> dich in "Wang Jianguo</a:t>
            </a:r>
            <a:r>
              <a:rPr lang="zh-CN" altLang="de-DE" sz="2200" dirty="0">
                <a:latin typeface="Arial" panose="020B0604020202020204" pitchFamily="34" charset="0"/>
                <a:cs typeface="Arial" panose="020B0604020202020204" pitchFamily="34" charset="0"/>
                <a:sym typeface="+mn-ea"/>
              </a:rPr>
              <a:t>王建国 </a:t>
            </a:r>
            <a:r>
              <a:rPr lang="de-DE" altLang="zh-CN" sz="2200" dirty="0">
                <a:latin typeface="Arial" panose="020B0604020202020204" pitchFamily="34" charset="0"/>
                <a:cs typeface="Arial" panose="020B0604020202020204" pitchFamily="34" charset="0"/>
                <a:sym typeface="+mn-ea"/>
              </a:rPr>
              <a:t>22</a:t>
            </a:r>
            <a:r>
              <a:rPr lang="zh-CN" altLang="de-DE" sz="2200" dirty="0">
                <a:latin typeface="Arial" panose="020B0604020202020204" pitchFamily="34" charset="0"/>
                <a:cs typeface="Arial" panose="020B0604020202020204" pitchFamily="34" charset="0"/>
                <a:sym typeface="+mn-ea"/>
              </a:rPr>
              <a:t>级笔译</a:t>
            </a:r>
            <a:r>
              <a:rPr lang="de-DE" altLang="zh-CN" sz="2200" dirty="0">
                <a:latin typeface="Arial" panose="020B0604020202020204" pitchFamily="34" charset="0"/>
                <a:cs typeface="Arial" panose="020B0604020202020204" pitchFamily="34" charset="0"/>
                <a:sym typeface="+mn-ea"/>
              </a:rPr>
              <a:t>" </a:t>
            </a:r>
            <a:r>
              <a:rPr lang="en-GB" altLang="zh-CN" sz="2200" dirty="0">
                <a:latin typeface="Arial" panose="020B0604020202020204" pitchFamily="34" charset="0"/>
                <a:cs typeface="Arial" panose="020B0604020202020204" pitchFamily="34" charset="0"/>
                <a:sym typeface="+mn-ea"/>
              </a:rPr>
              <a:t>um.</a:t>
            </a:r>
          </a:p>
          <a:p>
            <a:pPr eaLnBrk="1" hangingPunct="1">
              <a:buFont typeface="Garamond" panose="02020404030301010803" pitchFamily="18" charset="0"/>
              <a:buNone/>
            </a:pPr>
            <a:r>
              <a:rPr lang="en-GB" altLang="zh-CN" sz="2200" dirty="0">
                <a:latin typeface="Arial" panose="020B0604020202020204" pitchFamily="34" charset="0"/>
                <a:cs typeface="Arial" panose="020B0604020202020204" pitchFamily="34" charset="0"/>
                <a:sym typeface="+mn-ea"/>
              </a:rPr>
              <a:t>2. </a:t>
            </a:r>
            <a:r>
              <a:rPr lang="en-GB" altLang="zh-CN" sz="2200" dirty="0" err="1">
                <a:latin typeface="Arial" panose="020B0604020202020204" pitchFamily="34" charset="0"/>
                <a:cs typeface="Arial" panose="020B0604020202020204" pitchFamily="34" charset="0"/>
                <a:sym typeface="+mn-ea"/>
              </a:rPr>
              <a:t>Registriere</a:t>
            </a:r>
            <a:r>
              <a:rPr lang="en-GB" altLang="zh-CN" sz="2200" dirty="0">
                <a:latin typeface="Arial" panose="020B0604020202020204" pitchFamily="34" charset="0"/>
                <a:cs typeface="Arial" panose="020B0604020202020204" pitchFamily="34" charset="0"/>
                <a:sym typeface="+mn-ea"/>
              </a:rPr>
              <a:t> dich </a:t>
            </a:r>
            <a:r>
              <a:rPr lang="en-GB" altLang="zh-CN" sz="2200" dirty="0" err="1">
                <a:latin typeface="Arial" panose="020B0604020202020204" pitchFamily="34" charset="0"/>
                <a:cs typeface="Arial" panose="020B0604020202020204" pitchFamily="34" charset="0"/>
                <a:sym typeface="+mn-ea"/>
              </a:rPr>
              <a:t>im</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Kurswiki</a:t>
            </a:r>
            <a:r>
              <a:rPr lang="en-GB" altLang="zh-CN" sz="2200" dirty="0">
                <a:latin typeface="Arial" panose="020B0604020202020204" pitchFamily="34" charset="0"/>
                <a:cs typeface="Arial" panose="020B0604020202020204" pitchFamily="34" charset="0"/>
                <a:sym typeface="+mn-ea"/>
              </a:rPr>
              <a:t> https://bit.ly/WIKIREG gib </a:t>
            </a:r>
            <a:r>
              <a:rPr lang="en-GB" altLang="zh-CN" sz="2200" dirty="0" err="1">
                <a:latin typeface="Arial" panose="020B0604020202020204" pitchFamily="34" charset="0"/>
                <a:cs typeface="Arial" panose="020B0604020202020204" pitchFamily="34" charset="0"/>
                <a:sym typeface="+mn-ea"/>
              </a:rPr>
              <a:t>deinen</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Benutzernamen</a:t>
            </a:r>
            <a:r>
              <a:rPr lang="en-GB" altLang="zh-CN" sz="2200" dirty="0">
                <a:latin typeface="Arial" panose="020B0604020202020204" pitchFamily="34" charset="0"/>
                <a:cs typeface="Arial" panose="020B0604020202020204" pitchFamily="34" charset="0"/>
                <a:sym typeface="+mn-ea"/>
              </a:rPr>
              <a:t> und </a:t>
            </a:r>
            <a:r>
              <a:rPr lang="en-GB" altLang="zh-CN" sz="2200" dirty="0" err="1">
                <a:latin typeface="Arial" panose="020B0604020202020204" pitchFamily="34" charset="0"/>
                <a:cs typeface="Arial" panose="020B0604020202020204" pitchFamily="34" charset="0"/>
                <a:sym typeface="+mn-ea"/>
              </a:rPr>
              <a:t>deinen</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richtigen</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Namen</a:t>
            </a:r>
            <a:r>
              <a:rPr lang="en-GB" altLang="zh-CN" sz="2200" dirty="0">
                <a:latin typeface="Arial" panose="020B0604020202020204" pitchFamily="34" charset="0"/>
                <a:cs typeface="Arial" panose="020B0604020202020204" pitchFamily="34" charset="0"/>
                <a:sym typeface="+mn-ea"/>
              </a:rPr>
              <a:t> (PINYIN!!!) </a:t>
            </a:r>
            <a:r>
              <a:rPr lang="en-GB" altLang="zh-CN" sz="2200" dirty="0" err="1">
                <a:latin typeface="Arial" panose="020B0604020202020204" pitchFamily="34" charset="0"/>
                <a:cs typeface="Arial" panose="020B0604020202020204" pitchFamily="34" charset="0"/>
                <a:sym typeface="+mn-ea"/>
              </a:rPr>
              <a:t>ein</a:t>
            </a:r>
            <a:r>
              <a:rPr lang="en-GB" altLang="zh-CN" sz="2200" dirty="0">
                <a:latin typeface="Arial" panose="020B0604020202020204" pitchFamily="34" charset="0"/>
                <a:cs typeface="Arial" panose="020B0604020202020204" pitchFamily="34" charset="0"/>
                <a:sym typeface="+mn-ea"/>
              </a:rPr>
              <a:t>, das </a:t>
            </a:r>
            <a:r>
              <a:rPr lang="en-GB" altLang="zh-CN" sz="2200" dirty="0" err="1">
                <a:latin typeface="Arial" panose="020B0604020202020204" pitchFamily="34" charset="0"/>
                <a:cs typeface="Arial" panose="020B0604020202020204" pitchFamily="34" charset="0"/>
                <a:sym typeface="+mn-ea"/>
              </a:rPr>
              <a:t>erste</a:t>
            </a:r>
            <a:r>
              <a:rPr lang="en-GB" altLang="zh-CN" sz="2200" dirty="0">
                <a:latin typeface="Arial" panose="020B0604020202020204" pitchFamily="34" charset="0"/>
                <a:cs typeface="Arial" panose="020B0604020202020204" pitchFamily="34" charset="0"/>
                <a:sym typeface="+mn-ea"/>
              </a:rPr>
              <a:t> Mal das </a:t>
            </a:r>
            <a:r>
              <a:rPr lang="en-GB" altLang="zh-CN" sz="2200" dirty="0" err="1">
                <a:latin typeface="Arial" panose="020B0604020202020204" pitchFamily="34" charset="0"/>
                <a:cs typeface="Arial" panose="020B0604020202020204" pitchFamily="34" charset="0"/>
                <a:sym typeface="+mn-ea"/>
              </a:rPr>
              <a:t>Passwort</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wikicaptcha</a:t>
            </a:r>
            <a:r>
              <a:rPr lang="en-GB" altLang="zh-CN" sz="2200" dirty="0">
                <a:latin typeface="Arial" panose="020B0604020202020204" pitchFamily="34" charset="0"/>
                <a:cs typeface="Arial" panose="020B0604020202020204" pitchFamily="34" charset="0"/>
                <a:sym typeface="+mn-ea"/>
              </a:rPr>
              <a:t> "</a:t>
            </a:r>
            <a:r>
              <a:rPr lang="zh-CN" altLang="de-DE" sz="2200" dirty="0">
                <a:latin typeface="Arial" panose="020B0604020202020204" pitchFamily="34" charset="0"/>
                <a:cs typeface="Arial" panose="020B0604020202020204" pitchFamily="34" charset="0"/>
                <a:sym typeface="+mn-ea"/>
              </a:rPr>
              <a:t>更多资源：打开维基网站，请点击登录、申请，然后输入用户名字和真实姓名（以拼音的方式，第一次登录密码是 </a:t>
            </a:r>
            <a:r>
              <a:rPr lang="de-DE" altLang="zh-CN" sz="2200" dirty="0">
                <a:latin typeface="Arial" panose="020B0604020202020204" pitchFamily="34" charset="0"/>
                <a:cs typeface="Arial" panose="020B0604020202020204" pitchFamily="34" charset="0"/>
                <a:sym typeface="+mn-ea"/>
              </a:rPr>
              <a:t>"</a:t>
            </a:r>
            <a:r>
              <a:rPr lang="en-GB" altLang="zh-CN" sz="2200" dirty="0" err="1">
                <a:latin typeface="Arial" panose="020B0604020202020204" pitchFamily="34" charset="0"/>
                <a:cs typeface="Arial" panose="020B0604020202020204" pitchFamily="34" charset="0"/>
                <a:sym typeface="+mn-ea"/>
              </a:rPr>
              <a:t>wikicaptcha</a:t>
            </a:r>
            <a:r>
              <a:rPr lang="en-GB" altLang="zh-CN" sz="2200" dirty="0">
                <a:latin typeface="Arial" panose="020B0604020202020204" pitchFamily="34" charset="0"/>
                <a:cs typeface="Arial" panose="020B0604020202020204" pitchFamily="34" charset="0"/>
                <a:sym typeface="+mn-ea"/>
              </a:rPr>
              <a:t>"</a:t>
            </a:r>
            <a:r>
              <a:rPr lang="zh-CN" altLang="en-GB" sz="2200" dirty="0">
                <a:latin typeface="Arial" panose="020B0604020202020204" pitchFamily="34" charset="0"/>
                <a:cs typeface="Arial" panose="020B0604020202020204" pitchFamily="34" charset="0"/>
                <a:sym typeface="+mn-ea"/>
              </a:rPr>
              <a:t>）</a:t>
            </a:r>
            <a:endParaRPr lang="de-DE" altLang="zh-CN" sz="2200"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r>
              <a:rPr lang="de-DE" altLang="zh-CN" sz="2200" dirty="0">
                <a:latin typeface="Arial" panose="020B0604020202020204" pitchFamily="34" charset="0"/>
                <a:cs typeface="Arial" panose="020B0604020202020204" pitchFamily="34" charset="0"/>
                <a:sym typeface="+mn-ea"/>
              </a:rPr>
              <a:t>3</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Rufen</a:t>
            </a:r>
            <a:r>
              <a:rPr lang="en-GB" altLang="zh-CN" sz="2200" dirty="0">
                <a:latin typeface="Arial" panose="020B0604020202020204" pitchFamily="34" charset="0"/>
                <a:cs typeface="Arial" panose="020B0604020202020204" pitchFamily="34" charset="0"/>
                <a:sym typeface="+mn-ea"/>
              </a:rPr>
              <a:t> Sie </a:t>
            </a:r>
            <a:r>
              <a:rPr lang="en-GB" altLang="zh-CN" sz="2200" dirty="0" err="1">
                <a:latin typeface="Arial" panose="020B0604020202020204" pitchFamily="34" charset="0"/>
                <a:cs typeface="Arial" panose="020B0604020202020204" pitchFamily="34" charset="0"/>
                <a:sym typeface="+mn-ea"/>
              </a:rPr>
              <a:t>unsere</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Kurs</a:t>
            </a:r>
            <a:r>
              <a:rPr lang="en-GB" altLang="zh-CN" sz="2200" dirty="0">
                <a:latin typeface="Arial" panose="020B0604020202020204" pitchFamily="34" charset="0"/>
                <a:cs typeface="Arial" panose="020B0604020202020204" pitchFamily="34" charset="0"/>
                <a:sym typeface="+mn-ea"/>
              </a:rPr>
              <a:t>-Website </a:t>
            </a:r>
            <a:r>
              <a:rPr lang="en-GB" altLang="zh-CN" sz="2200" dirty="0" err="1">
                <a:latin typeface="Arial" panose="020B0604020202020204" pitchFamily="34" charset="0"/>
                <a:cs typeface="Arial" panose="020B0604020202020204" pitchFamily="34" charset="0"/>
                <a:sym typeface="+mn-ea"/>
              </a:rPr>
              <a:t>mit</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dem</a:t>
            </a:r>
            <a:r>
              <a:rPr lang="en-GB" altLang="zh-CN" sz="2200" dirty="0">
                <a:latin typeface="Arial" panose="020B0604020202020204" pitchFamily="34" charset="0"/>
                <a:cs typeface="Arial" panose="020B0604020202020204" pitchFamily="34" charset="0"/>
                <a:sym typeface="+mn-ea"/>
              </a:rPr>
              <a:t> </a:t>
            </a:r>
            <a:r>
              <a:rPr lang="en-GB" altLang="zh-CN" sz="2200" dirty="0" err="1">
                <a:latin typeface="Arial" panose="020B0604020202020204" pitchFamily="34" charset="0"/>
                <a:cs typeface="Arial" panose="020B0604020202020204" pitchFamily="34" charset="0"/>
                <a:sym typeface="+mn-ea"/>
              </a:rPr>
              <a:t>Semesterplan</a:t>
            </a:r>
            <a:r>
              <a:rPr lang="en-GB" altLang="zh-CN" sz="2200" dirty="0">
                <a:latin typeface="Arial" panose="020B0604020202020204" pitchFamily="34" charset="0"/>
                <a:cs typeface="Arial" panose="020B0604020202020204" pitchFamily="34" charset="0"/>
                <a:sym typeface="+mn-ea"/>
              </a:rPr>
              <a:t> auf: https://wiki.rub.de/uvu/index.php/Trans_TP_2024</a:t>
            </a:r>
            <a:endParaRPr kumimoji="1" lang="zh-CN" altLang="en-US" sz="2100" dirty="0">
              <a:cs typeface="Arial" panose="020B060402020202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C11088DE-D437-4B46-AB8C-E683A3BD6B19}"/>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3600" b="1" dirty="0" err="1"/>
              <a:t>Übersetzung</a:t>
            </a:r>
            <a:r>
              <a:rPr lang="en-US" altLang="de-DE" sz="3600" b="1" dirty="0"/>
              <a:t> </a:t>
            </a:r>
            <a:r>
              <a:rPr lang="en-US" altLang="de-DE" sz="3600" b="1" dirty="0" err="1"/>
              <a:t>im</a:t>
            </a:r>
            <a:r>
              <a:rPr lang="en-US" altLang="de-DE" sz="3600" b="1" dirty="0"/>
              <a:t> </a:t>
            </a:r>
            <a:r>
              <a:rPr lang="en-US" altLang="de-DE" sz="3600" b="1" dirty="0" err="1"/>
              <a:t>Römischen</a:t>
            </a:r>
            <a:r>
              <a:rPr lang="en-US" altLang="de-DE" sz="3600" b="1" dirty="0"/>
              <a:t> Reich</a:t>
            </a:r>
            <a:endParaRPr lang="ru-RU" altLang="de-DE" sz="3600" b="1" dirty="0"/>
          </a:p>
        </p:txBody>
      </p:sp>
      <p:sp>
        <p:nvSpPr>
          <p:cNvPr id="47107" name="Rectangle 3">
            <a:extLst>
              <a:ext uri="{FF2B5EF4-FFF2-40B4-BE49-F238E27FC236}">
                <a16:creationId xmlns:a16="http://schemas.microsoft.com/office/drawing/2014/main" id="{462EE95C-8C18-4AC0-9B0C-4D1C397CEA47}"/>
              </a:ext>
            </a:extLst>
          </p:cNvPr>
          <p:cNvSpPr>
            <a:spLocks noGrp="1" noChangeArrowheads="1"/>
          </p:cNvSpPr>
          <p:nvPr>
            <p:ph idx="1"/>
          </p:nvPr>
        </p:nvSpPr>
        <p:spPr>
          <a:xfrm>
            <a:off x="4788027" y="2259608"/>
            <a:ext cx="3632668" cy="4267200"/>
          </a:xfrm>
        </p:spPr>
        <p:txBody>
          <a:bodyPr/>
          <a:lstStyle/>
          <a:p>
            <a:pPr eaLnBrk="1" hangingPunct="1">
              <a:buFont typeface="Georgia" panose="02040502050405020303" pitchFamily="18" charset="0"/>
              <a:buNone/>
            </a:pPr>
            <a:r>
              <a:rPr lang="en-US" altLang="de-DE" dirty="0"/>
              <a:t>Gaius Plinius </a:t>
            </a:r>
            <a:r>
              <a:rPr lang="en-US" altLang="de-DE" dirty="0" err="1"/>
              <a:t>Caecilius</a:t>
            </a:r>
            <a:r>
              <a:rPr lang="en-US" altLang="de-DE" dirty="0"/>
              <a:t> </a:t>
            </a:r>
            <a:r>
              <a:rPr lang="en-US" altLang="de-DE" dirty="0" err="1"/>
              <a:t>Secundus</a:t>
            </a:r>
            <a:r>
              <a:rPr lang="en-US" altLang="de-DE" dirty="0"/>
              <a:t> (Pliny der </a:t>
            </a:r>
            <a:r>
              <a:rPr lang="en-US" altLang="de-DE" dirty="0" err="1"/>
              <a:t>Jüngere</a:t>
            </a:r>
            <a:r>
              <a:rPr lang="en-US" altLang="de-DE" dirty="0"/>
              <a:t>) </a:t>
            </a:r>
          </a:p>
          <a:p>
            <a:pPr eaLnBrk="1" hangingPunct="1">
              <a:buFont typeface="Wingdings" panose="05000000000000000000" pitchFamily="2" charset="2"/>
              <a:buNone/>
            </a:pPr>
            <a:r>
              <a:rPr lang="en-US" altLang="de-DE" dirty="0"/>
              <a:t>    (61? – 112? </a:t>
            </a:r>
            <a:r>
              <a:rPr lang="de-DE" altLang="de-DE" dirty="0"/>
              <a:t>n.</a:t>
            </a:r>
            <a:r>
              <a:rPr lang="en-US" altLang="de-DE" dirty="0"/>
              <a:t>Chr.) </a:t>
            </a:r>
            <a:endParaRPr lang="ru-RU" altLang="de-DE" dirty="0"/>
          </a:p>
        </p:txBody>
      </p:sp>
      <p:pic>
        <p:nvPicPr>
          <p:cNvPr id="47108" name="Picture 4" descr="220px-Como_-_Dom_-_Fassade_-_Plinius_der_J%C3%BCngere">
            <a:extLst>
              <a:ext uri="{FF2B5EF4-FFF2-40B4-BE49-F238E27FC236}">
                <a16:creationId xmlns:a16="http://schemas.microsoft.com/office/drawing/2014/main" id="{40C1FA68-15B8-495E-BA6A-01E1E8A30D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0" y="1069480"/>
            <a:ext cx="4361745" cy="5809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EC30D251-A8AE-4528-A536-9371B7CEE8CD}"/>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4000" b="1" dirty="0" err="1"/>
              <a:t>Übersetzung</a:t>
            </a:r>
            <a:r>
              <a:rPr lang="en-US" altLang="de-DE" sz="4000" b="1" dirty="0"/>
              <a:t> </a:t>
            </a:r>
            <a:r>
              <a:rPr lang="en-US" altLang="de-DE" sz="4000" b="1" dirty="0" err="1"/>
              <a:t>im</a:t>
            </a:r>
            <a:r>
              <a:rPr lang="en-US" altLang="de-DE" sz="4000" b="1" dirty="0"/>
              <a:t> </a:t>
            </a:r>
            <a:r>
              <a:rPr lang="en-US" altLang="de-DE" sz="4000" b="1" dirty="0" err="1"/>
              <a:t>Römischen</a:t>
            </a:r>
            <a:r>
              <a:rPr lang="en-US" altLang="de-DE" sz="4000" b="1" dirty="0"/>
              <a:t> Reich</a:t>
            </a:r>
            <a:endParaRPr lang="ru-RU" altLang="de-DE" sz="4000" b="1" dirty="0"/>
          </a:p>
        </p:txBody>
      </p:sp>
      <p:sp>
        <p:nvSpPr>
          <p:cNvPr id="48131" name="Rectangle 3">
            <a:extLst>
              <a:ext uri="{FF2B5EF4-FFF2-40B4-BE49-F238E27FC236}">
                <a16:creationId xmlns:a16="http://schemas.microsoft.com/office/drawing/2014/main" id="{64277429-7FF8-4EDC-9F9F-D632E9A71643}"/>
              </a:ext>
            </a:extLst>
          </p:cNvPr>
          <p:cNvSpPr>
            <a:spLocks noGrp="1" noChangeArrowheads="1"/>
          </p:cNvSpPr>
          <p:nvPr>
            <p:ph idx="1"/>
          </p:nvPr>
        </p:nvSpPr>
        <p:spPr>
          <a:xfrm>
            <a:off x="500063" y="1340768"/>
            <a:ext cx="8229600" cy="5328591"/>
          </a:xfrm>
        </p:spPr>
        <p:txBody>
          <a:bodyPr>
            <a:normAutofit fontScale="92500" lnSpcReduction="20000"/>
          </a:bodyPr>
          <a:lstStyle/>
          <a:p>
            <a:pPr eaLnBrk="1" hangingPunct="1">
              <a:lnSpc>
                <a:spcPct val="120000"/>
              </a:lnSpc>
              <a:buFont typeface="Georgia" panose="02040502050405020303" pitchFamily="18" charset="0"/>
              <a:buNone/>
            </a:pPr>
            <a:r>
              <a:rPr lang="de-DE" altLang="de-DE" sz="2800" dirty="0"/>
              <a:t>Aus Epistel VII ix. 1-6, Brief an </a:t>
            </a:r>
            <a:r>
              <a:rPr lang="de-DE" altLang="de-DE" sz="2800" dirty="0" err="1"/>
              <a:t>Fuscus</a:t>
            </a:r>
            <a:r>
              <a:rPr lang="de-DE" altLang="de-DE" sz="2800" dirty="0"/>
              <a:t> </a:t>
            </a:r>
            <a:r>
              <a:rPr lang="de-DE" altLang="de-DE" sz="2800" dirty="0" err="1"/>
              <a:t>Salinator</a:t>
            </a:r>
            <a:r>
              <a:rPr lang="de-DE" altLang="de-DE" sz="2800" dirty="0"/>
              <a:t> (85 n. Chr.)</a:t>
            </a:r>
          </a:p>
          <a:p>
            <a:pPr eaLnBrk="1" hangingPunct="1">
              <a:lnSpc>
                <a:spcPct val="120000"/>
              </a:lnSpc>
              <a:buFont typeface="Georgia" panose="02040502050405020303" pitchFamily="18" charset="0"/>
              <a:buNone/>
            </a:pPr>
            <a:r>
              <a:rPr lang="de-DE" altLang="de-DE" sz="2800" dirty="0"/>
              <a:t>     Du fragst mich nach meiner Meinung darüber, wie du während deines Ruhestandes, den du nun schon seit einiger Zeit genießt, studieren sollst. Wie viele raten, ist es von größter Wichtigkeit, vom Griechischen ins Lateinische oder vom Lateinischen ins Griechische zu übersetzen. Durch diese Art von Übung wird man sensibel für die Eigenschaften und den Reichtum des Wortschatzes, für den Reichtum der Redewendungen, für eine wirkungsvolle Darstellung; und darüber hinaus lernt man durch die Nachahmung der besten Vorbilder die Fähigkeit, über denselben Gegenstand zu schreiben.</a:t>
            </a:r>
            <a:endParaRPr lang="ru-RU" altLang="de-DE" i="1"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734EC0C9-25E3-4798-8FE5-3F5C26A9B109}"/>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4000" b="1" dirty="0" err="1"/>
              <a:t>Übersetzung</a:t>
            </a:r>
            <a:r>
              <a:rPr lang="en-US" altLang="de-DE" sz="4000" b="1" dirty="0"/>
              <a:t> </a:t>
            </a:r>
            <a:r>
              <a:rPr lang="en-US" altLang="de-DE" sz="4000" b="1" dirty="0" err="1"/>
              <a:t>im</a:t>
            </a:r>
            <a:r>
              <a:rPr lang="en-US" altLang="de-DE" sz="4000" b="1" dirty="0"/>
              <a:t> </a:t>
            </a:r>
            <a:r>
              <a:rPr lang="en-US" altLang="de-DE" sz="4000" b="1" dirty="0" err="1"/>
              <a:t>Römischen</a:t>
            </a:r>
            <a:r>
              <a:rPr lang="en-US" altLang="de-DE" sz="4000" b="1" dirty="0"/>
              <a:t> Reich</a:t>
            </a:r>
            <a:endParaRPr lang="ru-RU" altLang="de-DE" sz="4000" b="1" dirty="0"/>
          </a:p>
        </p:txBody>
      </p:sp>
      <p:sp>
        <p:nvSpPr>
          <p:cNvPr id="49155" name="Rectangle 3">
            <a:extLst>
              <a:ext uri="{FF2B5EF4-FFF2-40B4-BE49-F238E27FC236}">
                <a16:creationId xmlns:a16="http://schemas.microsoft.com/office/drawing/2014/main" id="{AEF8BB13-AA48-4A4C-93B8-79054D826164}"/>
              </a:ext>
            </a:extLst>
          </p:cNvPr>
          <p:cNvSpPr>
            <a:spLocks noGrp="1" noChangeArrowheads="1"/>
          </p:cNvSpPr>
          <p:nvPr>
            <p:ph idx="1"/>
          </p:nvPr>
        </p:nvSpPr>
        <p:spPr>
          <a:xfrm>
            <a:off x="500063" y="1268760"/>
            <a:ext cx="8229600" cy="5472607"/>
          </a:xfrm>
        </p:spPr>
        <p:txBody>
          <a:bodyPr>
            <a:normAutofit fontScale="92500"/>
          </a:bodyPr>
          <a:lstStyle/>
          <a:p>
            <a:pPr eaLnBrk="1" hangingPunct="1">
              <a:buFont typeface="Georgia" panose="02040502050405020303" pitchFamily="18" charset="0"/>
              <a:buNone/>
            </a:pPr>
            <a:r>
              <a:rPr lang="de-DE" altLang="de-DE" sz="2800" dirty="0"/>
              <a:t>Aus Epistel VII ix. 1-6, Brief an </a:t>
            </a:r>
            <a:r>
              <a:rPr lang="de-DE" altLang="de-DE" sz="2800" dirty="0" err="1"/>
              <a:t>Fuscus</a:t>
            </a:r>
            <a:r>
              <a:rPr lang="de-DE" altLang="de-DE" sz="2800" dirty="0"/>
              <a:t> </a:t>
            </a:r>
            <a:r>
              <a:rPr lang="de-DE" altLang="de-DE" sz="2800" dirty="0" err="1"/>
              <a:t>Salinator</a:t>
            </a:r>
            <a:r>
              <a:rPr lang="de-DE" altLang="de-DE" sz="2800" dirty="0"/>
              <a:t> (85 n. Chr.)</a:t>
            </a:r>
          </a:p>
          <a:p>
            <a:pPr eaLnBrk="1" hangingPunct="1">
              <a:buFont typeface="Georgia" panose="02040502050405020303" pitchFamily="18" charset="0"/>
              <a:buNone/>
            </a:pPr>
            <a:r>
              <a:rPr lang="de-DE" altLang="de-DE" sz="2800" dirty="0"/>
              <a:t>       Zugleich kann ein Übersetzer die Verantwortung des Lesers nicht ignorieren. Denn von ihm kommen Verständnis und kritischer Sinn.</a:t>
            </a:r>
          </a:p>
          <a:p>
            <a:pPr eaLnBrk="1" hangingPunct="1">
              <a:buFont typeface="Georgia" panose="02040502050405020303" pitchFamily="18" charset="0"/>
              <a:buNone/>
            </a:pPr>
            <a:r>
              <a:rPr lang="de-DE" altLang="de-DE" sz="2800" dirty="0"/>
              <a:t>       Wenn du genau genug gelesen hast, um den Inhalt und die Argumente zu erfassen, spricht nichts dagegen, wie der Rivale deines Autors zu schreiben und dein Werk mit dem Gelesenen zu vergleichen. Dann sollten Sie herausfinden, was in Ihrer Version besser ist und was in seiner besser. Es wird Sie sehr befriedigen, wenn ein Teil Ihrer Arbeit besser ist, und es wird Ihnen sehr peinlich sein, wenn die gesamte Arbeit mehr Geschick zeigt.</a:t>
            </a:r>
            <a:endParaRPr lang="ru-RU" altLang="de-DE" i="1"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AA8B3373-3D84-4A64-B825-63CDB217775C}"/>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3600" b="1" dirty="0" err="1"/>
              <a:t>Übersetzung</a:t>
            </a:r>
            <a:r>
              <a:rPr lang="en-US" altLang="de-DE" sz="3600" b="1" dirty="0"/>
              <a:t> </a:t>
            </a:r>
            <a:r>
              <a:rPr lang="en-US" altLang="de-DE" sz="3600" b="1" dirty="0" err="1"/>
              <a:t>im</a:t>
            </a:r>
            <a:r>
              <a:rPr lang="en-US" altLang="de-DE" sz="3600" b="1" dirty="0"/>
              <a:t> </a:t>
            </a:r>
            <a:r>
              <a:rPr lang="en-US" altLang="de-DE" sz="3600" b="1" dirty="0" err="1"/>
              <a:t>Römischen</a:t>
            </a:r>
            <a:r>
              <a:rPr lang="en-US" altLang="de-DE" sz="3600" b="1" dirty="0"/>
              <a:t> Reich</a:t>
            </a:r>
            <a:endParaRPr lang="ru-RU" altLang="de-DE" sz="3600" b="1" dirty="0"/>
          </a:p>
        </p:txBody>
      </p:sp>
      <p:sp>
        <p:nvSpPr>
          <p:cNvPr id="50179" name="Rectangle 3">
            <a:extLst>
              <a:ext uri="{FF2B5EF4-FFF2-40B4-BE49-F238E27FC236}">
                <a16:creationId xmlns:a16="http://schemas.microsoft.com/office/drawing/2014/main" id="{E634B65C-2462-41B1-A6FA-49409D91AB08}"/>
              </a:ext>
            </a:extLst>
          </p:cNvPr>
          <p:cNvSpPr>
            <a:spLocks noGrp="1" noChangeArrowheads="1"/>
          </p:cNvSpPr>
          <p:nvPr>
            <p:ph idx="1"/>
          </p:nvPr>
        </p:nvSpPr>
        <p:spPr>
          <a:xfrm>
            <a:off x="457200" y="1311049"/>
            <a:ext cx="8229600" cy="5237757"/>
          </a:xfrm>
        </p:spPr>
        <p:txBody>
          <a:bodyPr>
            <a:normAutofit fontScale="92500"/>
          </a:bodyPr>
          <a:lstStyle/>
          <a:p>
            <a:pPr eaLnBrk="1" hangingPunct="1">
              <a:buFont typeface="Georgia" panose="02040502050405020303" pitchFamily="18" charset="0"/>
              <a:buNone/>
            </a:pPr>
            <a:r>
              <a:rPr lang="de-DE" altLang="de-DE" dirty="0"/>
              <a:t>Aus Epistel VII ix. 1-6, Brief an </a:t>
            </a:r>
            <a:r>
              <a:rPr lang="de-DE" altLang="de-DE" dirty="0" err="1"/>
              <a:t>Fuscus</a:t>
            </a:r>
            <a:r>
              <a:rPr lang="de-DE" altLang="de-DE" dirty="0"/>
              <a:t> </a:t>
            </a:r>
            <a:r>
              <a:rPr lang="de-DE" altLang="de-DE" dirty="0" err="1"/>
              <a:t>Salinator</a:t>
            </a:r>
            <a:r>
              <a:rPr lang="de-DE" altLang="de-DE" dirty="0"/>
              <a:t> (85 n. Chr.)</a:t>
            </a:r>
          </a:p>
          <a:p>
            <a:pPr eaLnBrk="1" hangingPunct="1">
              <a:buFont typeface="Georgia" panose="02040502050405020303" pitchFamily="18" charset="0"/>
              <a:buNone/>
            </a:pPr>
            <a:r>
              <a:rPr lang="de-DE" altLang="de-DE" dirty="0"/>
              <a:t>       Manchmal kann man sehr vertraute Passagen auswählen und dann versuchen, die von dir ausgewählten zu übertreffen. Als Privatperson ist dieser Kampf zwar kühn, aber nicht unangebracht: Wir sehen jedoch viele, die diese Wettkämpfe mit großem Verdienst auf sich genommen und genug Selbstvertrauen gezeigt haben, um diejenigen zu übertreffen, denen sie nur zu folgen beabsichtigten.</a:t>
            </a:r>
            <a:endParaRPr lang="ru-RU" altLang="de-DE" i="1"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87BC2153-75F5-43F2-A39E-9F8C35369DE3}"/>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3600" b="1" dirty="0" err="1"/>
              <a:t>Übersetzung</a:t>
            </a:r>
            <a:r>
              <a:rPr lang="en-US" altLang="de-DE" sz="3600" b="1" dirty="0"/>
              <a:t> </a:t>
            </a:r>
            <a:r>
              <a:rPr lang="en-US" altLang="de-DE" sz="3600" b="1" dirty="0" err="1"/>
              <a:t>im</a:t>
            </a:r>
            <a:r>
              <a:rPr lang="en-US" altLang="de-DE" sz="3600" b="1" dirty="0"/>
              <a:t> </a:t>
            </a:r>
            <a:r>
              <a:rPr lang="en-US" altLang="de-DE" sz="3600" b="1" dirty="0" err="1"/>
              <a:t>Römischen</a:t>
            </a:r>
            <a:r>
              <a:rPr lang="en-US" altLang="de-DE" sz="3600" b="1" dirty="0"/>
              <a:t> Reich</a:t>
            </a:r>
            <a:endParaRPr lang="ru-RU" altLang="de-DE" sz="3600" b="1" dirty="0"/>
          </a:p>
        </p:txBody>
      </p:sp>
      <p:sp>
        <p:nvSpPr>
          <p:cNvPr id="51203" name="Rectangle 3">
            <a:extLst>
              <a:ext uri="{FF2B5EF4-FFF2-40B4-BE49-F238E27FC236}">
                <a16:creationId xmlns:a16="http://schemas.microsoft.com/office/drawing/2014/main" id="{25A56302-092F-4145-908B-E1E633017D0B}"/>
              </a:ext>
            </a:extLst>
          </p:cNvPr>
          <p:cNvSpPr>
            <a:spLocks noGrp="1" noChangeArrowheads="1"/>
          </p:cNvSpPr>
          <p:nvPr>
            <p:ph idx="1"/>
          </p:nvPr>
        </p:nvSpPr>
        <p:spPr>
          <a:xfrm>
            <a:off x="428625" y="1412776"/>
            <a:ext cx="8229600" cy="5328591"/>
          </a:xfrm>
        </p:spPr>
        <p:txBody>
          <a:bodyPr>
            <a:normAutofit fontScale="92500" lnSpcReduction="20000"/>
          </a:bodyPr>
          <a:lstStyle/>
          <a:p>
            <a:pPr eaLnBrk="1" hangingPunct="1">
              <a:buFont typeface="Georgia" panose="02040502050405020303" pitchFamily="18" charset="0"/>
              <a:buNone/>
            </a:pPr>
            <a:r>
              <a:rPr lang="de-DE" altLang="de-DE" dirty="0"/>
              <a:t>Aus Epistel VII ix. 1-6, Brief an </a:t>
            </a:r>
            <a:r>
              <a:rPr lang="de-DE" altLang="de-DE" dirty="0" err="1"/>
              <a:t>Fuscus</a:t>
            </a:r>
            <a:r>
              <a:rPr lang="de-DE" altLang="de-DE" dirty="0"/>
              <a:t> </a:t>
            </a:r>
            <a:r>
              <a:rPr lang="de-DE" altLang="de-DE" dirty="0" err="1"/>
              <a:t>Salinator</a:t>
            </a:r>
            <a:r>
              <a:rPr lang="de-DE" altLang="de-DE" dirty="0"/>
              <a:t> (85 n. Chr.)</a:t>
            </a:r>
          </a:p>
          <a:p>
            <a:pPr eaLnBrk="1" hangingPunct="1">
              <a:buFont typeface="Georgia" panose="02040502050405020303" pitchFamily="18" charset="0"/>
              <a:buNone/>
            </a:pPr>
            <a:r>
              <a:rPr lang="de-DE" altLang="de-DE" dirty="0"/>
              <a:t>       Du kannst das, was du geschrieben hast, nachdem du es liegen gelassen hast, überarbeiten, vieles davon behalten, vieles überfliegen, neues Material hinzufügen, vieles neu schreiben. Das ist mühsam und langwierig; aber weil es so schwierig ist, trägt es Früchte, indem es euch neues Feuer bringt und euch neuen Schwung verleiht, wenn eure Begeisterung nachgelassen hat. Denn Sie werden neue Glieder in den Gesamtkörper einflechten, ohne das Gleichgewicht des Originals zu stören.</a:t>
            </a:r>
            <a:endParaRPr lang="ru-RU" altLang="de-DE" i="1"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F2E08BBC-DF07-4F3C-B8EF-8C892F5F4381}"/>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4000" b="1" dirty="0" err="1"/>
              <a:t>Übersetzung</a:t>
            </a:r>
            <a:r>
              <a:rPr lang="en-US" altLang="de-DE" sz="4000" b="1" dirty="0"/>
              <a:t> </a:t>
            </a:r>
            <a:r>
              <a:rPr lang="en-US" altLang="de-DE" sz="4000" b="1" dirty="0" err="1"/>
              <a:t>im</a:t>
            </a:r>
            <a:r>
              <a:rPr lang="en-US" altLang="de-DE" sz="4000" b="1" dirty="0"/>
              <a:t> </a:t>
            </a:r>
            <a:r>
              <a:rPr lang="en-US" altLang="de-DE" sz="4000" b="1" dirty="0" err="1"/>
              <a:t>Römischen</a:t>
            </a:r>
            <a:r>
              <a:rPr lang="en-US" altLang="de-DE" sz="4000" b="1" dirty="0"/>
              <a:t> Reich</a:t>
            </a:r>
            <a:endParaRPr lang="ru-RU" altLang="de-DE" sz="4000" b="1" dirty="0"/>
          </a:p>
        </p:txBody>
      </p:sp>
      <p:sp>
        <p:nvSpPr>
          <p:cNvPr id="52227" name="Rectangle 3">
            <a:extLst>
              <a:ext uri="{FF2B5EF4-FFF2-40B4-BE49-F238E27FC236}">
                <a16:creationId xmlns:a16="http://schemas.microsoft.com/office/drawing/2014/main" id="{54CD8D66-97DE-4442-B7E1-C12BF0F03E88}"/>
              </a:ext>
            </a:extLst>
          </p:cNvPr>
          <p:cNvSpPr>
            <a:spLocks noGrp="1" noChangeArrowheads="1"/>
          </p:cNvSpPr>
          <p:nvPr>
            <p:ph idx="1"/>
          </p:nvPr>
        </p:nvSpPr>
        <p:spPr>
          <a:xfrm>
            <a:off x="571500" y="3284984"/>
            <a:ext cx="4216524" cy="3268216"/>
          </a:xfrm>
        </p:spPr>
        <p:txBody>
          <a:bodyPr/>
          <a:lstStyle/>
          <a:p>
            <a:pPr marL="0" indent="0" eaLnBrk="1" hangingPunct="1">
              <a:buFont typeface="Georgia" panose="02040502050405020303" pitchFamily="18" charset="0"/>
              <a:buNone/>
            </a:pPr>
            <a:r>
              <a:rPr lang="de-DE" altLang="de-DE" dirty="0"/>
              <a:t>Kaiser Augustus (63 v. Chr. - 14 n. Chr.) richtete ein </a:t>
            </a:r>
            <a:r>
              <a:rPr lang="de-DE" altLang="de-DE" dirty="0">
                <a:solidFill>
                  <a:srgbClr val="FF0000"/>
                </a:solidFill>
              </a:rPr>
              <a:t>Übersetzungsbüro </a:t>
            </a:r>
            <a:r>
              <a:rPr lang="de-DE" altLang="de-DE" dirty="0"/>
              <a:t>ein, das bei der Verwaltung des Reiches helfen sollte.</a:t>
            </a:r>
            <a:endParaRPr lang="ru-RU" altLang="de-DE" dirty="0"/>
          </a:p>
        </p:txBody>
      </p:sp>
      <p:pic>
        <p:nvPicPr>
          <p:cNvPr id="52228" name="Picture 4" descr="200px-Statue-Augustus">
            <a:extLst>
              <a:ext uri="{FF2B5EF4-FFF2-40B4-BE49-F238E27FC236}">
                <a16:creationId xmlns:a16="http://schemas.microsoft.com/office/drawing/2014/main" id="{85CBA81A-7D8F-41E4-86BF-A0B47E04FE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051147"/>
            <a:ext cx="3871235" cy="580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C9A351-1DE2-4A88-A664-DFA0FB1C21ED}"/>
              </a:ext>
            </a:extLst>
          </p:cNvPr>
          <p:cNvSpPr>
            <a:spLocks noGrp="1"/>
          </p:cNvSpPr>
          <p:nvPr>
            <p:ph type="title"/>
          </p:nvPr>
        </p:nvSpPr>
        <p:spPr/>
        <p:txBody>
          <a:bodyPr>
            <a:normAutofit fontScale="90000"/>
          </a:bodyPr>
          <a:lstStyle/>
          <a:p>
            <a:r>
              <a:rPr lang="de-DE" b="1" dirty="0"/>
              <a:t>Entstehung der </a:t>
            </a:r>
            <a:br>
              <a:rPr lang="de-DE" b="1" dirty="0"/>
            </a:br>
            <a:r>
              <a:rPr lang="de-DE" b="1" dirty="0"/>
              <a:t>Übersetzungs-</a:t>
            </a:r>
            <a:r>
              <a:rPr lang="de-DE" b="1" dirty="0">
                <a:solidFill>
                  <a:srgbClr val="FF0000"/>
                </a:solidFill>
              </a:rPr>
              <a:t>Wissenschaft</a:t>
            </a:r>
          </a:p>
        </p:txBody>
      </p:sp>
      <p:sp>
        <p:nvSpPr>
          <p:cNvPr id="3" name="Inhaltsplatzhalter 2">
            <a:extLst>
              <a:ext uri="{FF2B5EF4-FFF2-40B4-BE49-F238E27FC236}">
                <a16:creationId xmlns:a16="http://schemas.microsoft.com/office/drawing/2014/main" id="{7C061342-F07A-4E76-B66E-EE47FC7CEDC7}"/>
              </a:ext>
            </a:extLst>
          </p:cNvPr>
          <p:cNvSpPr>
            <a:spLocks noGrp="1"/>
          </p:cNvSpPr>
          <p:nvPr>
            <p:ph idx="1"/>
          </p:nvPr>
        </p:nvSpPr>
        <p:spPr/>
        <p:txBody>
          <a:bodyPr>
            <a:normAutofit/>
          </a:bodyPr>
          <a:lstStyle/>
          <a:p>
            <a:r>
              <a:rPr lang="de-DE" dirty="0"/>
              <a:t>erste Praxis der Verdolmetschung: 4. Jahrtausend v. Chr. Ägypten: Dolmetscher Adelige, sogar Priester </a:t>
            </a:r>
          </a:p>
          <a:p>
            <a:r>
              <a:rPr lang="de-DE" dirty="0"/>
              <a:t>erstes Wörterbuch: Sumerisch-Akkadisch</a:t>
            </a:r>
          </a:p>
          <a:p>
            <a:r>
              <a:rPr lang="de-DE" dirty="0"/>
              <a:t>Cicero 1. Jahrhundert, Hieronymus (5. Jahrhundert), Luther (16. Jahrhundert): "so viel Wort für Wort wie nötig, so frei wie möglich"</a:t>
            </a:r>
          </a:p>
        </p:txBody>
      </p:sp>
    </p:spTree>
    <p:extLst>
      <p:ext uri="{BB962C8B-B14F-4D97-AF65-F5344CB8AC3E}">
        <p14:creationId xmlns:p14="http://schemas.microsoft.com/office/powerpoint/2010/main" val="11596822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B0BB468-C704-47FA-8101-2FD9E5AB20BB}"/>
              </a:ext>
            </a:extLst>
          </p:cNvPr>
          <p:cNvSpPr>
            <a:spLocks noGrp="1" noChangeArrowheads="1"/>
          </p:cNvSpPr>
          <p:nvPr>
            <p:ph type="title"/>
          </p:nvPr>
        </p:nvSpPr>
        <p:spPr/>
        <p:txBody>
          <a:bodyPr/>
          <a:lstStyle/>
          <a:p>
            <a:r>
              <a:rPr lang="de-DE" altLang="zh-CN" b="1" dirty="0">
                <a:ea typeface="宋体" panose="02010600030101010101" pitchFamily="2" charset="-122"/>
              </a:rPr>
              <a:t>Eine kurze Geschichte des Faches</a:t>
            </a:r>
            <a:endParaRPr lang="hr-HR" altLang="de-DE" dirty="0"/>
          </a:p>
        </p:txBody>
      </p:sp>
      <p:sp>
        <p:nvSpPr>
          <p:cNvPr id="9219" name="Rectangle 3">
            <a:extLst>
              <a:ext uri="{FF2B5EF4-FFF2-40B4-BE49-F238E27FC236}">
                <a16:creationId xmlns:a16="http://schemas.microsoft.com/office/drawing/2014/main" id="{A49B05D9-DFC4-43BA-9FA0-8C24637212B7}"/>
              </a:ext>
            </a:extLst>
          </p:cNvPr>
          <p:cNvSpPr>
            <a:spLocks noGrp="1" noChangeArrowheads="1"/>
          </p:cNvSpPr>
          <p:nvPr>
            <p:ph type="body" idx="1"/>
          </p:nvPr>
        </p:nvSpPr>
        <p:spPr/>
        <p:txBody>
          <a:bodyPr>
            <a:normAutofit fontScale="77500" lnSpcReduction="20000"/>
          </a:bodyPr>
          <a:lstStyle/>
          <a:p>
            <a:pPr marL="552450" indent="-552450">
              <a:lnSpc>
                <a:spcPct val="110000"/>
              </a:lnSpc>
              <a:buFont typeface="Wingdings" panose="05000000000000000000" pitchFamily="2" charset="2"/>
              <a:buAutoNum type="arabicPeriod"/>
            </a:pPr>
            <a:r>
              <a:rPr lang="de-DE" altLang="de-DE" sz="2800" b="1" dirty="0"/>
              <a:t>Cicero, Horaz</a:t>
            </a:r>
            <a:r>
              <a:rPr lang="de-DE" altLang="de-DE" sz="2800" dirty="0"/>
              <a:t> (1. Jh. v. Chr.), der </a:t>
            </a:r>
            <a:r>
              <a:rPr lang="de-DE" altLang="de-DE" sz="2800" b="1" dirty="0"/>
              <a:t>Hl. Hieronymus</a:t>
            </a:r>
            <a:r>
              <a:rPr lang="de-DE" altLang="de-DE" sz="2800" dirty="0"/>
              <a:t> (4. Jh. n. Chr.): Die </a:t>
            </a:r>
            <a:r>
              <a:rPr lang="de-DE" altLang="de-DE" sz="2800" b="1" dirty="0"/>
              <a:t>Bibel </a:t>
            </a:r>
            <a:r>
              <a:rPr lang="de-DE" altLang="de-DE" sz="2800" dirty="0"/>
              <a:t>- Schlachtfeld widerstreitender Ideologien in Westeuropa: wörtlich vs. </a:t>
            </a:r>
            <a:r>
              <a:rPr lang="de-DE" altLang="de-DE" sz="2800" dirty="0">
                <a:solidFill>
                  <a:srgbClr val="FF0000"/>
                </a:solidFill>
              </a:rPr>
              <a:t>frei</a:t>
            </a:r>
            <a:r>
              <a:rPr lang="de-DE" altLang="de-DE" sz="2800" dirty="0"/>
              <a:t> (Wort oder Sinn; </a:t>
            </a:r>
            <a:r>
              <a:rPr lang="de-DE" altLang="de-DE" sz="2800" dirty="0" err="1"/>
              <a:t>interpres</a:t>
            </a:r>
            <a:r>
              <a:rPr lang="de-DE" altLang="de-DE" sz="2800" dirty="0"/>
              <a:t> </a:t>
            </a:r>
            <a:r>
              <a:rPr lang="de-DE" altLang="de-DE" sz="2800" dirty="0" err="1"/>
              <a:t>ut</a:t>
            </a:r>
            <a:r>
              <a:rPr lang="de-DE" altLang="de-DE" sz="2800" dirty="0"/>
              <a:t> </a:t>
            </a:r>
            <a:r>
              <a:rPr lang="de-DE" altLang="de-DE" sz="2800" dirty="0" err="1"/>
              <a:t>orator</a:t>
            </a:r>
            <a:r>
              <a:rPr lang="de-DE" altLang="de-DE" sz="2800" dirty="0"/>
              <a:t>)</a:t>
            </a:r>
          </a:p>
          <a:p>
            <a:pPr marL="552450" indent="-552450">
              <a:lnSpc>
                <a:spcPct val="110000"/>
              </a:lnSpc>
              <a:buFont typeface="Wingdings" panose="05000000000000000000" pitchFamily="2" charset="2"/>
              <a:buAutoNum type="arabicPeriod"/>
            </a:pPr>
            <a:r>
              <a:rPr lang="de-DE" altLang="de-DE" sz="2800" b="1" dirty="0"/>
              <a:t>Zeitraum bis Ende der </a:t>
            </a:r>
            <a:r>
              <a:rPr lang="de-DE" altLang="de-DE" sz="2800" b="1" dirty="0">
                <a:solidFill>
                  <a:srgbClr val="FF0000"/>
                </a:solidFill>
              </a:rPr>
              <a:t>1960er</a:t>
            </a:r>
            <a:r>
              <a:rPr lang="de-DE" altLang="de-DE" sz="2800" dirty="0"/>
              <a:t> Jahre: TR - ein Element des </a:t>
            </a:r>
            <a:r>
              <a:rPr lang="de-DE" altLang="de-DE" sz="2800" dirty="0">
                <a:solidFill>
                  <a:srgbClr val="FF0000"/>
                </a:solidFill>
              </a:rPr>
              <a:t>Sprachenlernens</a:t>
            </a:r>
            <a:r>
              <a:rPr lang="de-DE" altLang="de-DE" sz="2800" dirty="0"/>
              <a:t> (in modernen Sprachkursen)</a:t>
            </a:r>
          </a:p>
          <a:p>
            <a:pPr marL="952500" lvl="1" indent="-552450">
              <a:lnSpc>
                <a:spcPct val="110000"/>
              </a:lnSpc>
              <a:buFont typeface="Wingdings" panose="05000000000000000000" pitchFamily="2" charset="2"/>
              <a:buAutoNum type="arabicPeriod"/>
            </a:pPr>
            <a:r>
              <a:rPr lang="de-DE" altLang="de-DE" sz="2400" dirty="0"/>
              <a:t>die Grammatik-Übersetzungs-Methode)</a:t>
            </a:r>
          </a:p>
          <a:p>
            <a:pPr marL="952500" lvl="1" indent="-552450">
              <a:lnSpc>
                <a:spcPct val="110000"/>
              </a:lnSpc>
              <a:buFont typeface="Wingdings" panose="05000000000000000000" pitchFamily="2" charset="2"/>
              <a:buAutoNum type="arabicPeriod"/>
            </a:pPr>
            <a:r>
              <a:rPr lang="de-DE" altLang="de-DE" sz="2400" dirty="0"/>
              <a:t>klassische Sprachen + M. Luther (moderne Sprachen) - Übersetzungsübungen</a:t>
            </a:r>
          </a:p>
          <a:p>
            <a:pPr marL="952500" lvl="1" indent="-552450">
              <a:lnSpc>
                <a:spcPct val="110000"/>
              </a:lnSpc>
              <a:buFont typeface="Wingdings" panose="05000000000000000000" pitchFamily="2" charset="2"/>
              <a:buAutoNum type="arabicPeriod"/>
            </a:pPr>
            <a:r>
              <a:rPr lang="de-DE" altLang="de-DE" sz="2400" dirty="0"/>
              <a:t>ein Mittel zum Erlernen einer Fremdsprache (Lesekompetenz)</a:t>
            </a:r>
          </a:p>
          <a:p>
            <a:pPr marL="952500" lvl="1" indent="-552450">
              <a:lnSpc>
                <a:spcPct val="110000"/>
              </a:lnSpc>
              <a:buFont typeface="Wingdings" panose="05000000000000000000" pitchFamily="2" charset="2"/>
              <a:buAutoNum type="arabicPeriod"/>
            </a:pPr>
            <a:r>
              <a:rPr lang="de-DE" altLang="de-DE" sz="2400" dirty="0"/>
              <a:t>Änderung der Einstellung mit dem Aufkommen der direkten Methode (gesprochene Sprache) - KEINE Übersetzung im Klassenzimmer</a:t>
            </a:r>
          </a:p>
          <a:p>
            <a:pPr marL="552450" indent="-552450">
              <a:lnSpc>
                <a:spcPct val="110000"/>
              </a:lnSpc>
              <a:buFont typeface="Wingdings" panose="05000000000000000000" pitchFamily="2" charset="2"/>
              <a:buAutoNum type="arabicPeriod"/>
            </a:pPr>
            <a:r>
              <a:rPr lang="de-DE" altLang="de-DE" sz="2800" b="1" dirty="0"/>
              <a:t>Seit den </a:t>
            </a:r>
            <a:r>
              <a:rPr lang="de-DE" altLang="de-DE" sz="2800" b="1" dirty="0">
                <a:solidFill>
                  <a:srgbClr val="FF0000"/>
                </a:solidFill>
              </a:rPr>
              <a:t>1970er</a:t>
            </a:r>
            <a:r>
              <a:rPr lang="de-DE" altLang="de-DE" sz="2800" dirty="0"/>
              <a:t> Jahren: TR entwickelte sich zu einer akademischen </a:t>
            </a:r>
            <a:r>
              <a:rPr lang="de-DE" altLang="de-DE" sz="2800" dirty="0">
                <a:solidFill>
                  <a:srgbClr val="FF0000"/>
                </a:solidFill>
              </a:rPr>
              <a:t>Disziplin</a:t>
            </a:r>
            <a:endParaRPr lang="hr-HR" altLang="de-DE" sz="2800" dirty="0">
              <a:solidFill>
                <a:srgbClr val="FF0000"/>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0E62E8D-C5F1-44E1-8B4A-57722F451A5A}"/>
              </a:ext>
            </a:extLst>
          </p:cNvPr>
          <p:cNvSpPr>
            <a:spLocks noGrp="1" noChangeArrowheads="1"/>
          </p:cNvSpPr>
          <p:nvPr>
            <p:ph type="title"/>
          </p:nvPr>
        </p:nvSpPr>
        <p:spPr/>
        <p:txBody>
          <a:bodyPr/>
          <a:lstStyle/>
          <a:p>
            <a:r>
              <a:rPr lang="hr-HR" altLang="de-DE" dirty="0"/>
              <a:t>1. </a:t>
            </a:r>
            <a:r>
              <a:rPr lang="de-DE" altLang="de-DE" dirty="0"/>
              <a:t>Die frühe Periode</a:t>
            </a:r>
            <a:endParaRPr lang="hr-HR" altLang="de-DE" dirty="0"/>
          </a:p>
        </p:txBody>
      </p:sp>
      <p:sp>
        <p:nvSpPr>
          <p:cNvPr id="26627" name="Rectangle 3">
            <a:extLst>
              <a:ext uri="{FF2B5EF4-FFF2-40B4-BE49-F238E27FC236}">
                <a16:creationId xmlns:a16="http://schemas.microsoft.com/office/drawing/2014/main" id="{64244454-066B-4E47-B7FC-40FF5FE76118}"/>
              </a:ext>
            </a:extLst>
          </p:cNvPr>
          <p:cNvSpPr>
            <a:spLocks noGrp="1" noChangeArrowheads="1"/>
          </p:cNvSpPr>
          <p:nvPr>
            <p:ph type="body" idx="1"/>
          </p:nvPr>
        </p:nvSpPr>
        <p:spPr>
          <a:xfrm>
            <a:off x="457200" y="1600200"/>
            <a:ext cx="8229600" cy="5069160"/>
          </a:xfrm>
        </p:spPr>
        <p:txBody>
          <a:bodyPr>
            <a:normAutofit/>
          </a:bodyPr>
          <a:lstStyle/>
          <a:p>
            <a:r>
              <a:rPr lang="de-DE" altLang="de-DE" sz="2400" dirty="0"/>
              <a:t>Die Praxis der Übersetzung wurde von </a:t>
            </a:r>
            <a:r>
              <a:rPr lang="de-DE" altLang="de-DE" sz="2400" b="1" dirty="0"/>
              <a:t>Cicero und Horaz</a:t>
            </a:r>
            <a:r>
              <a:rPr lang="de-DE" altLang="de-DE" sz="2400" dirty="0"/>
              <a:t> (1. Jahrhundert v. Chr.) und dem </a:t>
            </a:r>
            <a:r>
              <a:rPr lang="de-DE" altLang="de-DE" sz="2400" b="1" dirty="0"/>
              <a:t>Hl. Hieronymus</a:t>
            </a:r>
            <a:r>
              <a:rPr lang="de-DE" altLang="de-DE" sz="2400" dirty="0"/>
              <a:t> (4. Jahrhundert n. Chr.) diskutiert; </a:t>
            </a:r>
          </a:p>
          <a:p>
            <a:pPr lvl="1"/>
            <a:r>
              <a:rPr lang="de-DE" altLang="de-DE" sz="2000" dirty="0"/>
              <a:t>ihre Schriften übten bis ins zwanzigste Jahrhundert hinein einen wichtigen Einfluss aus</a:t>
            </a:r>
          </a:p>
          <a:p>
            <a:pPr lvl="1"/>
            <a:r>
              <a:rPr lang="de-DE" altLang="de-DE" sz="2000" dirty="0"/>
              <a:t>Der Ansatz des heiligen Hieronymus bei der Übersetzung der griechischen Septuaginta-Bibel ins Lateinische hat spätere Übersetzungen der Heiligen Schrift beeinflusst.</a:t>
            </a:r>
          </a:p>
          <a:p>
            <a:pPr lvl="1"/>
            <a:r>
              <a:rPr lang="de-DE" altLang="de-DE" sz="2000" dirty="0"/>
              <a:t>Non </a:t>
            </a:r>
            <a:r>
              <a:rPr lang="de-DE" altLang="de-DE" sz="2000" i="1" dirty="0" err="1"/>
              <a:t>verbum</a:t>
            </a:r>
            <a:r>
              <a:rPr lang="de-DE" altLang="de-DE" sz="2000" i="1" dirty="0"/>
              <a:t> de </a:t>
            </a:r>
            <a:r>
              <a:rPr lang="de-DE" altLang="de-DE" sz="2000" i="1" dirty="0" err="1"/>
              <a:t>verbo</a:t>
            </a:r>
            <a:r>
              <a:rPr lang="de-DE" altLang="de-DE" sz="2000" dirty="0"/>
              <a:t> sed </a:t>
            </a:r>
            <a:r>
              <a:rPr lang="de-DE" altLang="de-DE" sz="2000" i="1" dirty="0" err="1"/>
              <a:t>sensum</a:t>
            </a:r>
            <a:r>
              <a:rPr lang="de-DE" altLang="de-DE" sz="2000" i="1" dirty="0"/>
              <a:t> de </a:t>
            </a:r>
            <a:r>
              <a:rPr lang="de-DE" altLang="de-DE" sz="2000" i="1" dirty="0" err="1"/>
              <a:t>senso</a:t>
            </a:r>
            <a:r>
              <a:rPr lang="de-DE" altLang="de-DE" sz="2000" dirty="0"/>
              <a:t>!</a:t>
            </a:r>
          </a:p>
          <a:p>
            <a:r>
              <a:rPr lang="de-DE" altLang="de-DE" sz="2400" dirty="0"/>
              <a:t>war die </a:t>
            </a:r>
            <a:r>
              <a:rPr lang="de-DE" altLang="de-DE" sz="2400" b="1" dirty="0"/>
              <a:t>Bibelübersetzung </a:t>
            </a:r>
            <a:r>
              <a:rPr lang="de-DE" altLang="de-DE" sz="2400" dirty="0"/>
              <a:t>weit über tausend Jahre lang und vor allem während der Reformation im 16. Jahrhundert das Schlachtfeld der gegensätzlichen Ideologien im westlichen Europa</a:t>
            </a:r>
            <a:endParaRPr lang="hr-HR" altLang="de-DE" sz="24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5738547-0C86-4650-A20F-D14A13D0A9D0}"/>
              </a:ext>
            </a:extLst>
          </p:cNvPr>
          <p:cNvSpPr>
            <a:spLocks noGrp="1" noChangeArrowheads="1"/>
          </p:cNvSpPr>
          <p:nvPr>
            <p:ph type="title"/>
          </p:nvPr>
        </p:nvSpPr>
        <p:spPr/>
        <p:txBody>
          <a:bodyPr/>
          <a:lstStyle/>
          <a:p>
            <a:r>
              <a:rPr lang="en-US" altLang="zh-CN" sz="3200" b="1" dirty="0">
                <a:ea typeface="宋体" panose="02010600030101010101" pitchFamily="2" charset="-122"/>
              </a:rPr>
              <a:t>"Was </a:t>
            </a:r>
            <a:r>
              <a:rPr lang="en-US" altLang="zh-CN" sz="3200" b="1" dirty="0" err="1">
                <a:ea typeface="宋体" panose="02010600030101010101" pitchFamily="2" charset="-122"/>
              </a:rPr>
              <a:t>passierte</a:t>
            </a:r>
            <a:r>
              <a:rPr lang="en-US" altLang="zh-CN" sz="3200" b="1" dirty="0">
                <a:ea typeface="宋体" panose="02010600030101010101" pitchFamily="2" charset="-122"/>
              </a:rPr>
              <a:t> am </a:t>
            </a:r>
            <a:r>
              <a:rPr lang="en-US" altLang="zh-CN" sz="3200" b="1" dirty="0" err="1">
                <a:ea typeface="宋体" panose="02010600030101010101" pitchFamily="2" charset="-122"/>
              </a:rPr>
              <a:t>Turm</a:t>
            </a:r>
            <a:r>
              <a:rPr lang="en-US" altLang="zh-CN" sz="3200" b="1" dirty="0">
                <a:ea typeface="宋体" panose="02010600030101010101" pitchFamily="2" charset="-122"/>
              </a:rPr>
              <a:t> </a:t>
            </a:r>
            <a:r>
              <a:rPr lang="en-US" altLang="zh-CN" sz="3200" b="1" dirty="0" err="1">
                <a:ea typeface="宋体" panose="02010600030101010101" pitchFamily="2" charset="-122"/>
              </a:rPr>
              <a:t>zu</a:t>
            </a:r>
            <a:r>
              <a:rPr lang="en-US" altLang="zh-CN" sz="3200" b="1" dirty="0">
                <a:ea typeface="宋体" panose="02010600030101010101" pitchFamily="2" charset="-122"/>
              </a:rPr>
              <a:t> Babel?"</a:t>
            </a:r>
            <a:endParaRPr lang="hr-HR" altLang="de-DE" sz="3200" b="1" dirty="0"/>
          </a:p>
        </p:txBody>
      </p:sp>
      <p:sp>
        <p:nvSpPr>
          <p:cNvPr id="27651" name="Rectangle 3">
            <a:extLst>
              <a:ext uri="{FF2B5EF4-FFF2-40B4-BE49-F238E27FC236}">
                <a16:creationId xmlns:a16="http://schemas.microsoft.com/office/drawing/2014/main" id="{9F5BD22E-C490-4EC2-8761-A42F5FAEDBA2}"/>
              </a:ext>
            </a:extLst>
          </p:cNvPr>
          <p:cNvSpPr>
            <a:spLocks noGrp="1" noChangeArrowheads="1"/>
          </p:cNvSpPr>
          <p:nvPr>
            <p:ph type="body" idx="1"/>
          </p:nvPr>
        </p:nvSpPr>
        <p:spPr/>
        <p:txBody>
          <a:bodyPr>
            <a:normAutofit/>
          </a:bodyPr>
          <a:lstStyle/>
          <a:p>
            <a:r>
              <a:rPr lang="de-DE" altLang="zh-CN" sz="2000" dirty="0"/>
              <a:t>Der Turmbau zu Babel wird in Mose Kapitel 11, Verse 1-9 beschrieben. Nach der Sintflut befahl Gott der Menschheit, "</a:t>
            </a:r>
            <a:r>
              <a:rPr lang="de-DE" altLang="zh-CN" sz="2000" dirty="0">
                <a:solidFill>
                  <a:srgbClr val="7030A0"/>
                </a:solidFill>
              </a:rPr>
              <a:t>sich zu vermehren und die Erde zu füllen</a:t>
            </a:r>
            <a:r>
              <a:rPr lang="de-DE" altLang="zh-CN" sz="2000" dirty="0"/>
              <a:t>" (1. Mose 9,1). </a:t>
            </a:r>
          </a:p>
          <a:p>
            <a:r>
              <a:rPr lang="de-DE" altLang="zh-CN" sz="2000" dirty="0"/>
              <a:t>Die Menschen beschlossen, genau das Gegenteil zu tun: "Da sprachen sie: </a:t>
            </a:r>
            <a:r>
              <a:rPr lang="de-DE" altLang="zh-CN" sz="2000" dirty="0">
                <a:solidFill>
                  <a:srgbClr val="FF0000"/>
                </a:solidFill>
              </a:rPr>
              <a:t>Kommt, lasst uns eine Stadt bauen, mit einem Turm, der bis zum Himmel reicht, damit wir uns einen Namen machen und nicht über die ganze Erde zerstreut werden</a:t>
            </a:r>
            <a:r>
              <a:rPr lang="de-DE" altLang="zh-CN" sz="2000" dirty="0"/>
              <a:t>" (1. Mose 11,4). </a:t>
            </a:r>
          </a:p>
          <a:p>
            <a:r>
              <a:rPr lang="de-DE" altLang="zh-CN" sz="2000" dirty="0"/>
              <a:t>Die Menschen beschlossen, eine große Stadt zu bauen und sich dort zu versammeln. Sie beschlossen, einen gigantischen Turm als Symbol ihrer Macht zu bauen, um sich einen Namen zu machen (1. Mose 11,4). </a:t>
            </a:r>
          </a:p>
          <a:p>
            <a:r>
              <a:rPr lang="de-DE" altLang="zh-CN" sz="2000" dirty="0"/>
              <a:t>Als Reaktion darauf </a:t>
            </a:r>
            <a:r>
              <a:rPr lang="de-DE" altLang="zh-CN" sz="2000" dirty="0">
                <a:solidFill>
                  <a:srgbClr val="7030A0"/>
                </a:solidFill>
              </a:rPr>
              <a:t>verwirrte Gott die Sprachen der Menschen, so dass sie sich nicht mehr miteinander verständigen konnten</a:t>
            </a:r>
            <a:r>
              <a:rPr lang="de-DE" altLang="zh-CN" sz="2000" dirty="0"/>
              <a:t> (1. Mose 11,7).</a:t>
            </a:r>
            <a:endParaRPr lang="hr-HR" altLang="zh-CN"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normAutofit fontScale="90000"/>
          </a:bodyPr>
          <a:lstStyle/>
          <a:p>
            <a:pPr eaLnBrk="1" hangingPunct="1"/>
            <a:r>
              <a:rPr lang="de-DE" altLang="zh-CN" dirty="0">
                <a:solidFill>
                  <a:srgbClr val="0E5772"/>
                </a:solidFill>
                <a:latin typeface="Arial" panose="020B0604020202020204" pitchFamily="34" charset="0"/>
                <a:cs typeface="Arial" panose="020B0604020202020204" pitchFamily="34" charset="0"/>
              </a:rPr>
              <a:t>Selbstvorstellung Woesler</a:t>
            </a:r>
            <a:r>
              <a:rPr altLang="zh-CN" dirty="0">
                <a:solidFill>
                  <a:srgbClr val="0E5772"/>
                </a:solidFill>
                <a:latin typeface="Arial" panose="020B0604020202020204" pitchFamily="34" charset="0"/>
                <a:cs typeface="Arial" panose="020B0604020202020204" pitchFamily="34" charset="0"/>
              </a:rPr>
              <a:t> </a:t>
            </a:r>
            <a:r>
              <a:rPr lang="zh-CN" altLang="de-DE" dirty="0">
                <a:solidFill>
                  <a:srgbClr val="0E5772"/>
                </a:solidFill>
                <a:latin typeface="Arial" panose="020B0604020202020204" pitchFamily="34" charset="0"/>
                <a:cs typeface="Arial" panose="020B0604020202020204" pitchFamily="34" charset="0"/>
              </a:rPr>
              <a:t>自我介绍</a:t>
            </a:r>
            <a:endParaRPr kumimoji="1" lang="zh-CN" altLang="en-US" dirty="0">
              <a:cs typeface="Arial" panose="020B0604020202020204" pitchFamily="34" charset="0"/>
            </a:endParaRPr>
          </a:p>
        </p:txBody>
      </p:sp>
      <p:sp>
        <p:nvSpPr>
          <p:cNvPr id="8195" name="内容占位符 2"/>
          <p:cNvSpPr>
            <a:spLocks noGrp="1"/>
          </p:cNvSpPr>
          <p:nvPr>
            <p:ph idx="1"/>
          </p:nvPr>
        </p:nvSpPr>
        <p:spPr>
          <a:xfrm>
            <a:off x="457200" y="1244600"/>
            <a:ext cx="8229600" cy="5316220"/>
          </a:xfrm>
        </p:spPr>
        <p:txBody>
          <a:bodyPr>
            <a:normAutofit fontScale="82500" lnSpcReduction="20000"/>
          </a:bodyPr>
          <a:lstStyle/>
          <a:p>
            <a:pPr eaLnBrk="1" hangingPunct="1"/>
            <a:r>
              <a:rPr lang="de-DE" altLang="zh-CN" sz="2800" dirty="0">
                <a:latin typeface="Arial" panose="020B0604020202020204" pitchFamily="34" charset="0"/>
                <a:cs typeface="Arial" panose="020B0604020202020204" pitchFamily="34" charset="0"/>
              </a:rPr>
              <a:t>Deutsche China-Gesellschaft, Präsident </a:t>
            </a:r>
            <a:r>
              <a:rPr lang="zh-CN" altLang="de-DE" sz="2800" dirty="0">
                <a:latin typeface="Arial" panose="020B0604020202020204" pitchFamily="34" charset="0"/>
                <a:cs typeface="Arial" panose="020B0604020202020204" pitchFamily="34" charset="0"/>
              </a:rPr>
              <a:t>德中協會主席</a:t>
            </a:r>
            <a:endParaRPr lang="de-DE" altLang="zh-CN" sz="2800" dirty="0">
              <a:latin typeface="Arial" panose="020B0604020202020204" pitchFamily="34" charset="0"/>
              <a:cs typeface="Arial" panose="020B0604020202020204" pitchFamily="34" charset="0"/>
            </a:endParaRPr>
          </a:p>
          <a:p>
            <a:pPr eaLnBrk="1" hangingPunct="1"/>
            <a:r>
              <a:rPr lang="de-DE" altLang="zh-CN" sz="2800" dirty="0">
                <a:latin typeface="Arial" panose="020B0604020202020204" pitchFamily="34" charset="0"/>
                <a:cs typeface="Arial" panose="020B0604020202020204" pitchFamily="34" charset="0"/>
              </a:rPr>
              <a:t>World </a:t>
            </a:r>
            <a:r>
              <a:rPr lang="de-DE" altLang="zh-CN" sz="2800" dirty="0" err="1">
                <a:latin typeface="Arial" panose="020B0604020202020204" pitchFamily="34" charset="0"/>
                <a:cs typeface="Arial" panose="020B0604020202020204" pitchFamily="34" charset="0"/>
              </a:rPr>
              <a:t>Association</a:t>
            </a:r>
            <a:r>
              <a:rPr lang="de-DE" altLang="zh-CN" sz="2800" dirty="0">
                <a:latin typeface="Arial" panose="020B0604020202020204" pitchFamily="34" charset="0"/>
                <a:cs typeface="Arial" panose="020B0604020202020204" pitchFamily="34" charset="0"/>
              </a:rPr>
              <a:t> </a:t>
            </a:r>
            <a:r>
              <a:rPr lang="de-DE" altLang="zh-CN" sz="2800" dirty="0" err="1">
                <a:latin typeface="Arial" panose="020B0604020202020204" pitchFamily="34" charset="0"/>
                <a:cs typeface="Arial" panose="020B0604020202020204" pitchFamily="34" charset="0"/>
              </a:rPr>
              <a:t>of</a:t>
            </a:r>
            <a:r>
              <a:rPr lang="de-DE" altLang="zh-CN" sz="2800" dirty="0">
                <a:latin typeface="Arial" panose="020B0604020202020204" pitchFamily="34" charset="0"/>
                <a:cs typeface="Arial" panose="020B0604020202020204" pitchFamily="34" charset="0"/>
              </a:rPr>
              <a:t> Chinese Studies, </a:t>
            </a:r>
            <a:r>
              <a:rPr lang="de-DE" altLang="zh-CN" sz="2800" dirty="0" err="1">
                <a:latin typeface="Arial" panose="020B0604020202020204" pitchFamily="34" charset="0"/>
                <a:cs typeface="Arial" panose="020B0604020202020204" pitchFamily="34" charset="0"/>
              </a:rPr>
              <a:t>President</a:t>
            </a:r>
            <a:r>
              <a:rPr lang="de-DE" altLang="zh-CN" sz="2800" dirty="0">
                <a:latin typeface="Arial" panose="020B0604020202020204" pitchFamily="34" charset="0"/>
                <a:cs typeface="Arial" panose="020B0604020202020204" pitchFamily="34" charset="0"/>
              </a:rPr>
              <a:t> </a:t>
            </a:r>
            <a:r>
              <a:rPr lang="zh-CN" altLang="de-DE" sz="2800" dirty="0">
                <a:latin typeface="Arial" panose="020B0604020202020204" pitchFamily="34" charset="0"/>
                <a:cs typeface="Arial" panose="020B0604020202020204" pitchFamily="34" charset="0"/>
              </a:rPr>
              <a:t>世界喊學研究會會長</a:t>
            </a:r>
            <a:endParaRPr lang="de-DE" altLang="zh-CN" sz="2800" dirty="0">
              <a:latin typeface="Arial" panose="020B0604020202020204" pitchFamily="34" charset="0"/>
              <a:cs typeface="Arial" panose="020B0604020202020204" pitchFamily="34" charset="0"/>
            </a:endParaRPr>
          </a:p>
          <a:p>
            <a:pPr eaLnBrk="1" hangingPunct="1"/>
            <a:r>
              <a:rPr lang="de-DE" altLang="zh-CN" sz="2800" dirty="0">
                <a:latin typeface="Arial" panose="020B0604020202020204" pitchFamily="34" charset="0"/>
                <a:cs typeface="Arial" panose="020B0604020202020204" pitchFamily="34" charset="0"/>
              </a:rPr>
              <a:t>Bochum, Peking, Harvard, Mainz/Germersheim, Witten, Harvard, Orem/USA, Rome, Peking Normal, Witten, Posen </a:t>
            </a:r>
            <a:r>
              <a:rPr lang="zh-CN" altLang="en-US" sz="2800" dirty="0">
                <a:latin typeface="Arial" panose="020B0604020202020204" pitchFamily="34" charset="0"/>
                <a:cs typeface="Arial" panose="020B0604020202020204" pitchFamily="34" charset="0"/>
                <a:sym typeface="+mn-ea"/>
              </a:rPr>
              <a:t>波鸿，北京，哈佛，美因茨</a:t>
            </a:r>
            <a:r>
              <a:rPr lang="en-US" altLang="zh-CN" sz="2800" dirty="0">
                <a:latin typeface="Arial" panose="020B0604020202020204" pitchFamily="34" charset="0"/>
                <a:cs typeface="Arial" panose="020B0604020202020204" pitchFamily="34" charset="0"/>
                <a:sym typeface="+mn-ea"/>
              </a:rPr>
              <a:t>/</a:t>
            </a:r>
            <a:r>
              <a:rPr lang="zh-CN" altLang="en-US" sz="2800" dirty="0">
                <a:sym typeface="+mn-ea"/>
              </a:rPr>
              <a:t>盖默斯海姆，威腾，哈佛，奥勒姆</a:t>
            </a:r>
            <a:r>
              <a:rPr lang="en-US" altLang="zh-CN" sz="2800" dirty="0">
                <a:sym typeface="+mn-ea"/>
              </a:rPr>
              <a:t>/</a:t>
            </a:r>
            <a:r>
              <a:rPr lang="zh-CN" altLang="en-US" sz="2800" dirty="0">
                <a:sym typeface="+mn-ea"/>
              </a:rPr>
              <a:t>美国，罗马，北师大</a:t>
            </a:r>
            <a:r>
              <a:rPr lang="en-US" altLang="zh-CN" sz="2800" dirty="0">
                <a:sym typeface="+mn-ea"/>
              </a:rPr>
              <a:t>&amp;</a:t>
            </a:r>
            <a:r>
              <a:rPr lang="zh-CN" altLang="en-US" sz="2800" dirty="0">
                <a:sym typeface="+mn-ea"/>
              </a:rPr>
              <a:t>威腾</a:t>
            </a:r>
            <a:endParaRPr lang="de-DE" altLang="zh-CN" sz="2800" dirty="0">
              <a:latin typeface="Arial" panose="020B0604020202020204" pitchFamily="34" charset="0"/>
              <a:cs typeface="Arial" panose="020B0604020202020204" pitchFamily="34" charset="0"/>
            </a:endParaRPr>
          </a:p>
          <a:p>
            <a:pPr eaLnBrk="1" hangingPunct="1"/>
            <a:r>
              <a:rPr lang="de-DE" altLang="zh-CN" sz="2800" dirty="0">
                <a:latin typeface="Arial" panose="020B0604020202020204" pitchFamily="34" charset="0"/>
                <a:cs typeface="Arial" panose="020B0604020202020204" pitchFamily="34" charset="0"/>
              </a:rPr>
              <a:t>Essays (westl. Einfluss, soziale Wirkung, vgl.: </a:t>
            </a:r>
            <a:r>
              <a:rPr lang="de-DE" altLang="zh-CN" sz="2800" dirty="0" err="1">
                <a:latin typeface="Arial" panose="020B0604020202020204" pitchFamily="34" charset="0"/>
                <a:cs typeface="Arial" panose="020B0604020202020204" pitchFamily="34" charset="0"/>
              </a:rPr>
              <a:t>blogs</a:t>
            </a:r>
            <a:r>
              <a:rPr lang="de-DE" altLang="zh-CN" sz="2800" dirty="0">
                <a:latin typeface="Arial" panose="020B0604020202020204" pitchFamily="34" charset="0"/>
                <a:cs typeface="Arial" panose="020B0604020202020204" pitchFamily="34" charset="0"/>
              </a:rPr>
              <a:t>)</a:t>
            </a:r>
            <a:r>
              <a:rPr lang="zh-CN" altLang="en-US" sz="2800" dirty="0">
                <a:latin typeface="Arial" panose="020B0604020202020204" pitchFamily="34" charset="0"/>
                <a:cs typeface="Arial" panose="020B0604020202020204" pitchFamily="34" charset="0"/>
                <a:sym typeface="+mn-ea"/>
              </a:rPr>
              <a:t>文章（西方的影响，社会影响）</a:t>
            </a:r>
            <a:endParaRPr lang="de-DE" altLang="zh-CN" sz="2800" dirty="0">
              <a:latin typeface="Arial" panose="020B0604020202020204" pitchFamily="34" charset="0"/>
              <a:cs typeface="Arial" panose="020B0604020202020204" pitchFamily="34" charset="0"/>
            </a:endParaRPr>
          </a:p>
          <a:p>
            <a:pPr eaLnBrk="1" hangingPunct="1"/>
            <a:r>
              <a:rPr lang="de-DE" altLang="zh-CN" sz="2800" dirty="0">
                <a:latin typeface="Arial" panose="020B0604020202020204" pitchFamily="34" charset="0"/>
                <a:cs typeface="Arial" panose="020B0604020202020204" pitchFamily="34" charset="0"/>
              </a:rPr>
              <a:t>Frühe literarische Übersetzungen </a:t>
            </a:r>
            <a:r>
              <a:rPr lang="zh-CN" altLang="en-US" sz="2800" dirty="0">
                <a:latin typeface="Arial" panose="020B0604020202020204" pitchFamily="34" charset="0"/>
                <a:cs typeface="Arial" panose="020B0604020202020204" pitchFamily="34" charset="0"/>
                <a:sym typeface="+mn-ea"/>
              </a:rPr>
              <a:t>早期文学翻译</a:t>
            </a:r>
            <a:endParaRPr lang="de-DE" altLang="zh-CN" sz="2800" dirty="0">
              <a:latin typeface="Arial" panose="020B0604020202020204" pitchFamily="34" charset="0"/>
              <a:cs typeface="Arial" panose="020B0604020202020204" pitchFamily="34" charset="0"/>
            </a:endParaRPr>
          </a:p>
          <a:p>
            <a:pPr eaLnBrk="1" hangingPunct="1"/>
            <a:r>
              <a:rPr lang="de-DE" altLang="zh-CN" sz="2800" dirty="0">
                <a:latin typeface="Arial" panose="020B0604020202020204" pitchFamily="34" charset="0"/>
                <a:cs typeface="Arial" panose="020B0604020202020204" pitchFamily="34" charset="0"/>
              </a:rPr>
              <a:t>Literatur-Entwicklung (Kanonisierung, Kategorisierung) </a:t>
            </a:r>
            <a:r>
              <a:rPr lang="zh-CN" altLang="en-US" sz="2800" dirty="0">
                <a:latin typeface="Arial" panose="020B0604020202020204" pitchFamily="34" charset="0"/>
                <a:cs typeface="Arial" panose="020B0604020202020204" pitchFamily="34" charset="0"/>
                <a:sym typeface="+mn-ea"/>
              </a:rPr>
              <a:t>文学的发展（经典，分类）</a:t>
            </a:r>
            <a:endParaRPr lang="de-DE" altLang="zh-CN" sz="2800" dirty="0">
              <a:latin typeface="Arial" panose="020B0604020202020204" pitchFamily="34" charset="0"/>
              <a:cs typeface="Arial" panose="020B0604020202020204" pitchFamily="34" charset="0"/>
            </a:endParaRPr>
          </a:p>
          <a:p>
            <a:pPr eaLnBrk="1" hangingPunct="1"/>
            <a:r>
              <a:rPr lang="de-DE" altLang="zh-CN" sz="2800" dirty="0">
                <a:latin typeface="Arial" panose="020B0604020202020204" pitchFamily="34" charset="0"/>
                <a:cs typeface="Arial" panose="020B0604020202020204" pitchFamily="34" charset="0"/>
              </a:rPr>
              <a:t>Frühe westliche Rezeption des Rotkammertraums </a:t>
            </a:r>
            <a:r>
              <a:rPr lang="en-US" altLang="zh-CN" sz="2800" dirty="0">
                <a:latin typeface="Arial" panose="020B0604020202020204" pitchFamily="34" charset="0"/>
                <a:cs typeface="Arial" panose="020B0604020202020204" pitchFamily="34" charset="0"/>
                <a:sym typeface="+mn-ea"/>
              </a:rPr>
              <a:t>《</a:t>
            </a:r>
            <a:r>
              <a:rPr lang="zh-CN" altLang="en-US" sz="2800" dirty="0">
                <a:latin typeface="Arial" panose="020B0604020202020204" pitchFamily="34" charset="0"/>
                <a:cs typeface="Arial" panose="020B0604020202020204" pitchFamily="34" charset="0"/>
                <a:sym typeface="+mn-ea"/>
              </a:rPr>
              <a:t>红楼梦</a:t>
            </a:r>
            <a:r>
              <a:rPr lang="en-US" altLang="zh-CN" sz="2800" dirty="0">
                <a:latin typeface="Arial" panose="020B0604020202020204" pitchFamily="34" charset="0"/>
                <a:cs typeface="Arial" panose="020B0604020202020204" pitchFamily="34" charset="0"/>
                <a:sym typeface="+mn-ea"/>
              </a:rPr>
              <a:t>》</a:t>
            </a:r>
            <a:r>
              <a:rPr lang="zh-CN" altLang="en-US" sz="2800" dirty="0">
                <a:latin typeface="Arial" panose="020B0604020202020204" pitchFamily="34" charset="0"/>
                <a:cs typeface="Arial" panose="020B0604020202020204" pitchFamily="34" charset="0"/>
                <a:sym typeface="+mn-ea"/>
              </a:rPr>
              <a:t>在西方的早期反响</a:t>
            </a:r>
            <a:endParaRPr lang="de-DE" altLang="zh-CN" sz="2800" dirty="0">
              <a:latin typeface="Arial" panose="020B0604020202020204" pitchFamily="34" charset="0"/>
              <a:cs typeface="Arial" panose="020B0604020202020204" pitchFamily="34" charset="0"/>
            </a:endParaRPr>
          </a:p>
          <a:p>
            <a:pPr eaLnBrk="1" hangingPunct="1"/>
            <a:r>
              <a:rPr lang="de-DE" altLang="zh-CN" sz="2800" dirty="0">
                <a:latin typeface="Arial" panose="020B0604020202020204" pitchFamily="34" charset="0"/>
                <a:cs typeface="Arial" panose="020B0604020202020204" pitchFamily="34" charset="0"/>
              </a:rPr>
              <a:t>Übersetzer-Werkstatt (nutzen wir auch hier im Kurs für Hausarbeiten) </a:t>
            </a:r>
            <a:r>
              <a:rPr lang="zh-CN" altLang="de-DE" sz="2800" dirty="0">
                <a:latin typeface="Arial" panose="020B0604020202020204" pitchFamily="34" charset="0"/>
                <a:cs typeface="Arial" panose="020B0604020202020204" pitchFamily="34" charset="0"/>
                <a:sym typeface="+mn-ea"/>
              </a:rPr>
              <a:t>翻译工作坊（</a:t>
            </a:r>
            <a:r>
              <a:rPr lang="zh-CN" altLang="en-US" sz="2800" dirty="0">
                <a:latin typeface="Arial" panose="020B0604020202020204" pitchFamily="34" charset="0"/>
                <a:cs typeface="Arial" panose="020B0604020202020204" pitchFamily="34" charset="0"/>
                <a:sym typeface="+mn-ea"/>
              </a:rPr>
              <a:t>有志愿者可以找我报名？）</a:t>
            </a:r>
            <a:endParaRPr lang="de-DE" altLang="zh-CN" sz="2800" dirty="0">
              <a:latin typeface="Arial" panose="020B0604020202020204" pitchFamily="34" charset="0"/>
              <a:cs typeface="Arial" panose="020B060402020202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5738547-0C86-4650-A20F-D14A13D0A9D0}"/>
              </a:ext>
            </a:extLst>
          </p:cNvPr>
          <p:cNvSpPr>
            <a:spLocks noGrp="1" noChangeArrowheads="1"/>
          </p:cNvSpPr>
          <p:nvPr>
            <p:ph type="title"/>
          </p:nvPr>
        </p:nvSpPr>
        <p:spPr/>
        <p:txBody>
          <a:bodyPr/>
          <a:lstStyle/>
          <a:p>
            <a:r>
              <a:rPr lang="en-US" altLang="zh-CN" sz="3200" b="1" dirty="0">
                <a:ea typeface="宋体" panose="02010600030101010101" pitchFamily="2" charset="-122"/>
              </a:rPr>
              <a:t>"Was </a:t>
            </a:r>
            <a:r>
              <a:rPr lang="en-US" altLang="zh-CN" sz="3200" b="1" dirty="0" err="1">
                <a:ea typeface="宋体" panose="02010600030101010101" pitchFamily="2" charset="-122"/>
              </a:rPr>
              <a:t>passierte</a:t>
            </a:r>
            <a:r>
              <a:rPr lang="en-US" altLang="zh-CN" sz="3200" b="1" dirty="0">
                <a:ea typeface="宋体" panose="02010600030101010101" pitchFamily="2" charset="-122"/>
              </a:rPr>
              <a:t> am </a:t>
            </a:r>
            <a:r>
              <a:rPr lang="en-US" altLang="zh-CN" sz="3200" b="1" dirty="0" err="1">
                <a:ea typeface="宋体" panose="02010600030101010101" pitchFamily="2" charset="-122"/>
              </a:rPr>
              <a:t>Turm</a:t>
            </a:r>
            <a:r>
              <a:rPr lang="en-US" altLang="zh-CN" sz="3200" b="1" dirty="0">
                <a:ea typeface="宋体" panose="02010600030101010101" pitchFamily="2" charset="-122"/>
              </a:rPr>
              <a:t> </a:t>
            </a:r>
            <a:r>
              <a:rPr lang="en-US" altLang="zh-CN" sz="3200" b="1" dirty="0" err="1">
                <a:ea typeface="宋体" panose="02010600030101010101" pitchFamily="2" charset="-122"/>
              </a:rPr>
              <a:t>zu</a:t>
            </a:r>
            <a:r>
              <a:rPr lang="en-US" altLang="zh-CN" sz="3200" b="1" dirty="0">
                <a:ea typeface="宋体" panose="02010600030101010101" pitchFamily="2" charset="-122"/>
              </a:rPr>
              <a:t> Babel?"</a:t>
            </a:r>
            <a:endParaRPr lang="hr-HR" altLang="de-DE" sz="3200" b="1" dirty="0"/>
          </a:p>
        </p:txBody>
      </p:sp>
      <p:sp>
        <p:nvSpPr>
          <p:cNvPr id="27651" name="Rectangle 3">
            <a:extLst>
              <a:ext uri="{FF2B5EF4-FFF2-40B4-BE49-F238E27FC236}">
                <a16:creationId xmlns:a16="http://schemas.microsoft.com/office/drawing/2014/main" id="{9F5BD22E-C490-4EC2-8761-A42F5FAEDBA2}"/>
              </a:ext>
            </a:extLst>
          </p:cNvPr>
          <p:cNvSpPr>
            <a:spLocks noGrp="1" noChangeArrowheads="1"/>
          </p:cNvSpPr>
          <p:nvPr>
            <p:ph type="body" idx="1"/>
          </p:nvPr>
        </p:nvSpPr>
        <p:spPr/>
        <p:txBody>
          <a:bodyPr>
            <a:normAutofit fontScale="92500" lnSpcReduction="20000"/>
          </a:bodyPr>
          <a:lstStyle/>
          <a:p>
            <a:r>
              <a:rPr lang="de-DE" altLang="zh-CN" sz="2000" dirty="0">
                <a:ea typeface="宋体" panose="02010600030101010101" pitchFamily="2" charset="-122"/>
              </a:rPr>
              <a:t>Das Ergebnis war, dass die Menschen sich mit anderen Menschen zusammentaten, die dieselbe Sprache sprachen - und sich dann in anderen Teilen der Welt niederließen (1. Mose 11,8-9). </a:t>
            </a:r>
          </a:p>
          <a:p>
            <a:r>
              <a:rPr lang="de-DE" altLang="zh-CN" sz="2000" dirty="0">
                <a:ea typeface="宋体" panose="02010600030101010101" pitchFamily="2" charset="-122"/>
              </a:rPr>
              <a:t>Gott verwirrte die Sprachen beim Turmbau zu Babel, um seinen Befehl durchzusetzen, dass sich die Menschheit über die ganze Welt ausbreiten sollte.</a:t>
            </a:r>
          </a:p>
          <a:p>
            <a:r>
              <a:rPr lang="de-DE" altLang="zh-CN" sz="2000" dirty="0">
                <a:ea typeface="宋体" panose="02010600030101010101" pitchFamily="2" charset="-122"/>
              </a:rPr>
              <a:t>Manche Bibellehrer glauben auch, dass Gott beim Turmbau zu Babel die verschiedenen Rassen der Menschheit geschaffen hat. Das ist möglich, wird aber im biblischen Text nicht gelehrt. Über den Ursprung der Rassen - http://www.gotquestions.org/different-races.html. </a:t>
            </a:r>
          </a:p>
          <a:p>
            <a:r>
              <a:rPr lang="de-DE" altLang="zh-CN" sz="2000" dirty="0">
                <a:ea typeface="宋体" panose="02010600030101010101" pitchFamily="2" charset="-122"/>
              </a:rPr>
              <a:t>Es scheint wahrscheinlicher, dass die verschiedenen Rassen schon vor dem Turmbau zu Babel existierten und dass Gott die Sprachen zumindest teilweise aufgrund der verschiedenen Rassen verwirrt hat. Nach dem Turmbau zu Babel teilte sich die Menschheit aufgrund der Sprache (und möglicherweise der Rasse) auf und siedelte in verschiedenen Teilen der Welt. </a:t>
            </a:r>
          </a:p>
          <a:p>
            <a:r>
              <a:rPr lang="de-DE" altLang="zh-CN" sz="2000" dirty="0">
                <a:ea typeface="宋体" panose="02010600030101010101" pitchFamily="2" charset="-122"/>
              </a:rPr>
              <a:t>Empfohlene Quelle:  Das Buch der Antworten von Ken </a:t>
            </a:r>
            <a:r>
              <a:rPr lang="de-DE" altLang="zh-CN" sz="2000" dirty="0" err="1">
                <a:ea typeface="宋体" panose="02010600030101010101" pitchFamily="2" charset="-122"/>
              </a:rPr>
              <a:t>Ham</a:t>
            </a:r>
            <a:r>
              <a:rPr lang="de-DE" altLang="zh-CN" sz="2000" dirty="0">
                <a:ea typeface="宋体" panose="02010600030101010101" pitchFamily="2" charset="-122"/>
              </a:rPr>
              <a:t>.</a:t>
            </a:r>
            <a:r>
              <a:rPr lang="en-US" altLang="zh-CN" sz="2000" b="1" dirty="0">
                <a:ea typeface="宋体" panose="02010600030101010101" pitchFamily="2" charset="-122"/>
              </a:rPr>
              <a:t> (</a:t>
            </a:r>
            <a:r>
              <a:rPr lang="en-US" altLang="zh-CN" sz="2000" dirty="0">
                <a:ea typeface="宋体" panose="02010600030101010101" pitchFamily="2" charset="-122"/>
                <a:hlinkClick r:id="rId2"/>
              </a:rPr>
              <a:t>The Answers Book by Ken Ham</a:t>
            </a:r>
            <a:r>
              <a:rPr lang="en-US" altLang="zh-CN" sz="2000" dirty="0">
                <a:ea typeface="宋体" panose="02010600030101010101" pitchFamily="2" charset="-122"/>
              </a:rPr>
              <a:t>.)</a:t>
            </a:r>
            <a:endParaRPr lang="hr-HR" altLang="de-DE" sz="2000" dirty="0"/>
          </a:p>
        </p:txBody>
      </p:sp>
    </p:spTree>
    <p:extLst>
      <p:ext uri="{BB962C8B-B14F-4D97-AF65-F5344CB8AC3E}">
        <p14:creationId xmlns:p14="http://schemas.microsoft.com/office/powerpoint/2010/main" val="27191277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5507C58D-52BA-487A-9934-963CA0D9DADF}"/>
              </a:ext>
            </a:extLst>
          </p:cNvPr>
          <p:cNvSpPr>
            <a:spLocks noGrp="1" noChangeArrowheads="1"/>
          </p:cNvSpPr>
          <p:nvPr>
            <p:ph type="title"/>
          </p:nvPr>
        </p:nvSpPr>
        <p:spPr/>
        <p:txBody>
          <a:bodyPr/>
          <a:lstStyle/>
          <a:p>
            <a:r>
              <a:rPr lang="hr-HR" altLang="de-DE" sz="3200" dirty="0"/>
              <a:t>1. </a:t>
            </a:r>
            <a:r>
              <a:rPr lang="de-DE" altLang="de-DE" sz="3200" dirty="0"/>
              <a:t>Übersetzung</a:t>
            </a:r>
            <a:r>
              <a:rPr lang="hr-HR" altLang="de-DE" sz="3200" dirty="0"/>
              <a:t> – </a:t>
            </a:r>
            <a:r>
              <a:rPr lang="de-DE" altLang="de-DE" sz="3200" dirty="0"/>
              <a:t>vor dem 20. Jh.</a:t>
            </a:r>
            <a:endParaRPr lang="hr-HR" altLang="de-DE" sz="3200" dirty="0"/>
          </a:p>
        </p:txBody>
      </p:sp>
      <p:sp>
        <p:nvSpPr>
          <p:cNvPr id="28675" name="Rectangle 3">
            <a:extLst>
              <a:ext uri="{FF2B5EF4-FFF2-40B4-BE49-F238E27FC236}">
                <a16:creationId xmlns:a16="http://schemas.microsoft.com/office/drawing/2014/main" id="{A3B86FA9-FC77-47FD-8A34-CBFAADFE6D87}"/>
              </a:ext>
            </a:extLst>
          </p:cNvPr>
          <p:cNvSpPr>
            <a:spLocks noGrp="1" noChangeArrowheads="1"/>
          </p:cNvSpPr>
          <p:nvPr>
            <p:ph type="body" idx="1"/>
          </p:nvPr>
        </p:nvSpPr>
        <p:spPr/>
        <p:txBody>
          <a:bodyPr/>
          <a:lstStyle/>
          <a:p>
            <a:pPr marL="552450" indent="-552450">
              <a:lnSpc>
                <a:spcPct val="90000"/>
              </a:lnSpc>
              <a:buFont typeface="Wingdings" panose="05000000000000000000" pitchFamily="2" charset="2"/>
              <a:buAutoNum type="arabicPeriod"/>
            </a:pPr>
            <a:r>
              <a:rPr lang="de-DE" altLang="de-DE" dirty="0"/>
              <a:t>Wort-für-Wort oder Sinn-für-Sinn TR</a:t>
            </a:r>
          </a:p>
          <a:p>
            <a:pPr marL="552450" indent="-552450">
              <a:lnSpc>
                <a:spcPct val="90000"/>
              </a:lnSpc>
              <a:buFont typeface="Wingdings" panose="05000000000000000000" pitchFamily="2" charset="2"/>
              <a:buAutoNum type="arabicPeriod"/>
            </a:pPr>
            <a:r>
              <a:rPr lang="de-DE" altLang="de-DE" dirty="0"/>
              <a:t>Martin Luther</a:t>
            </a:r>
          </a:p>
          <a:p>
            <a:pPr marL="552450" indent="-552450">
              <a:lnSpc>
                <a:spcPct val="90000"/>
              </a:lnSpc>
              <a:buFont typeface="Wingdings" panose="05000000000000000000" pitchFamily="2" charset="2"/>
              <a:buAutoNum type="arabicPeriod"/>
            </a:pPr>
            <a:r>
              <a:rPr lang="de-DE" altLang="de-DE" dirty="0"/>
              <a:t>Frühe Versuche einer </a:t>
            </a:r>
            <a:r>
              <a:rPr lang="de-DE" altLang="de-DE" dirty="0">
                <a:solidFill>
                  <a:srgbClr val="FF0000"/>
                </a:solidFill>
              </a:rPr>
              <a:t>systematischen TR</a:t>
            </a:r>
            <a:r>
              <a:rPr lang="de-DE" altLang="de-DE" dirty="0"/>
              <a:t>: Dryden, </a:t>
            </a:r>
            <a:r>
              <a:rPr lang="de-DE" altLang="de-DE" dirty="0" err="1"/>
              <a:t>Dolet</a:t>
            </a:r>
            <a:r>
              <a:rPr lang="de-DE" altLang="de-DE" dirty="0"/>
              <a:t>, </a:t>
            </a:r>
            <a:r>
              <a:rPr lang="de-DE" altLang="de-DE" dirty="0" err="1"/>
              <a:t>Tytler</a:t>
            </a:r>
            <a:endParaRPr lang="de-DE" altLang="de-DE" dirty="0"/>
          </a:p>
          <a:p>
            <a:pPr marL="552450" indent="-552450">
              <a:lnSpc>
                <a:spcPct val="90000"/>
              </a:lnSpc>
              <a:buFont typeface="Wingdings" panose="05000000000000000000" pitchFamily="2" charset="2"/>
              <a:buAutoNum type="arabicPeriod"/>
            </a:pPr>
            <a:r>
              <a:rPr lang="de-DE" altLang="de-DE" dirty="0" err="1"/>
              <a:t>Schleirmacher</a:t>
            </a:r>
            <a:r>
              <a:rPr lang="de-DE" altLang="de-DE" dirty="0"/>
              <a:t> und die Auswertung der fremden</a:t>
            </a:r>
          </a:p>
          <a:p>
            <a:pPr marL="552450" indent="-552450">
              <a:lnSpc>
                <a:spcPct val="90000"/>
              </a:lnSpc>
              <a:buFont typeface="Wingdings" panose="05000000000000000000" pitchFamily="2" charset="2"/>
              <a:buAutoNum type="arabicPeriod"/>
            </a:pPr>
            <a:r>
              <a:rPr lang="de-DE" altLang="de-DE" dirty="0"/>
              <a:t>TR-Theorien im 19. und frühen 20. Jahrhundert.</a:t>
            </a:r>
            <a:endParaRPr lang="hr-HR" altLang="de-DE"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F6C530CB-3468-48A1-BA24-4A72EFE6E7F1}"/>
              </a:ext>
            </a:extLst>
          </p:cNvPr>
          <p:cNvSpPr>
            <a:spLocks noGrp="1" noChangeArrowheads="1"/>
          </p:cNvSpPr>
          <p:nvPr>
            <p:ph type="title"/>
          </p:nvPr>
        </p:nvSpPr>
        <p:spPr/>
        <p:txBody>
          <a:bodyPr/>
          <a:lstStyle/>
          <a:p>
            <a:r>
              <a:rPr lang="hr-HR" altLang="de-DE" sz="3200" dirty="0"/>
              <a:t>Wort-für-Wort oder Sinn-für-Sinn TR</a:t>
            </a:r>
          </a:p>
        </p:txBody>
      </p:sp>
      <p:sp>
        <p:nvSpPr>
          <p:cNvPr id="29699" name="Rectangle 3">
            <a:extLst>
              <a:ext uri="{FF2B5EF4-FFF2-40B4-BE49-F238E27FC236}">
                <a16:creationId xmlns:a16="http://schemas.microsoft.com/office/drawing/2014/main" id="{5A10ED3E-3D8B-4FE9-970D-1EF941B2CB41}"/>
              </a:ext>
            </a:extLst>
          </p:cNvPr>
          <p:cNvSpPr>
            <a:spLocks noGrp="1" noChangeArrowheads="1"/>
          </p:cNvSpPr>
          <p:nvPr>
            <p:ph type="body" idx="1"/>
          </p:nvPr>
        </p:nvSpPr>
        <p:spPr/>
        <p:txBody>
          <a:bodyPr>
            <a:normAutofit fontScale="92500" lnSpcReduction="10000"/>
          </a:bodyPr>
          <a:lstStyle/>
          <a:p>
            <a:pPr>
              <a:lnSpc>
                <a:spcPct val="80000"/>
              </a:lnSpc>
            </a:pPr>
            <a:r>
              <a:rPr lang="de-DE" altLang="de-DE" dirty="0"/>
              <a:t>TR-Theorie bis 20. Jh.: eine sterile Debatte über die Trias wörtliche, freie und getreue TR (Steiner 1998)</a:t>
            </a:r>
          </a:p>
          <a:p>
            <a:pPr>
              <a:lnSpc>
                <a:spcPct val="80000"/>
              </a:lnSpc>
            </a:pPr>
            <a:r>
              <a:rPr lang="de-DE" altLang="de-DE" b="1" dirty="0"/>
              <a:t>Cicero</a:t>
            </a:r>
            <a:r>
              <a:rPr lang="de-DE" altLang="de-DE" dirty="0"/>
              <a:t> (1. Jh. v. Chr., De optimo genere </a:t>
            </a:r>
            <a:r>
              <a:rPr lang="de-DE" altLang="de-DE" dirty="0" err="1"/>
              <a:t>oratorum</a:t>
            </a:r>
            <a:r>
              <a:rPr lang="de-DE" altLang="de-DE" dirty="0"/>
              <a:t>): </a:t>
            </a:r>
          </a:p>
          <a:p>
            <a:pPr lvl="1">
              <a:lnSpc>
                <a:spcPct val="80000"/>
              </a:lnSpc>
            </a:pPr>
            <a:r>
              <a:rPr lang="de-DE" altLang="de-DE" dirty="0"/>
              <a:t>Wort für Wort vs. Sinn für Sinn TR - Hauptprinzipien der TR des Zeitalters </a:t>
            </a:r>
          </a:p>
          <a:p>
            <a:pPr lvl="1">
              <a:lnSpc>
                <a:spcPct val="80000"/>
              </a:lnSpc>
            </a:pPr>
            <a:r>
              <a:rPr lang="de-DE" altLang="de-DE" dirty="0">
                <a:solidFill>
                  <a:srgbClr val="7030A0"/>
                </a:solidFill>
              </a:rPr>
              <a:t>Wort für Wort</a:t>
            </a:r>
            <a:r>
              <a:rPr lang="de-DE" altLang="de-DE" dirty="0"/>
              <a:t> (Ausleger / wörtliche TLR) - Die Ersetzung jedes einzelnen Wortes der ST (Griechisch) mit seinem nächsten grammatikalischen Äquivalent im Lateinischen (</a:t>
            </a:r>
            <a:r>
              <a:rPr lang="de-DE" altLang="de-DE" dirty="0" err="1"/>
              <a:t>Gr</a:t>
            </a:r>
            <a:r>
              <a:rPr lang="de-DE" altLang="de-DE" dirty="0"/>
              <a:t> &amp; </a:t>
            </a:r>
            <a:r>
              <a:rPr lang="de-DE" altLang="de-DE" dirty="0" err="1"/>
              <a:t>Lat</a:t>
            </a:r>
            <a:r>
              <a:rPr lang="de-DE" altLang="de-DE" dirty="0"/>
              <a:t> nebeneinander lesen), S. 19</a:t>
            </a:r>
            <a:endParaRPr lang="de-DE" altLang="de-DE" dirty="0">
              <a:solidFill>
                <a:srgbClr val="7030A0"/>
              </a:solidFill>
            </a:endParaRPr>
          </a:p>
          <a:p>
            <a:pPr lvl="1">
              <a:lnSpc>
                <a:spcPct val="80000"/>
              </a:lnSpc>
            </a:pPr>
            <a:r>
              <a:rPr lang="de-DE" altLang="de-DE" dirty="0">
                <a:solidFill>
                  <a:srgbClr val="7030A0"/>
                </a:solidFill>
              </a:rPr>
              <a:t>Sinn für Sinn</a:t>
            </a:r>
            <a:r>
              <a:rPr lang="de-DE" altLang="de-DE" dirty="0"/>
              <a:t> (Redner) - eine Rede zu halten, die die Zuhörer bewegt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64934E9-9FDD-4374-A065-5BA6AB8D5023}"/>
              </a:ext>
            </a:extLst>
          </p:cNvPr>
          <p:cNvSpPr>
            <a:spLocks noGrp="1" noChangeArrowheads="1"/>
          </p:cNvSpPr>
          <p:nvPr>
            <p:ph type="title"/>
          </p:nvPr>
        </p:nvSpPr>
        <p:spPr/>
        <p:txBody>
          <a:bodyPr/>
          <a:lstStyle/>
          <a:p>
            <a:r>
              <a:rPr lang="hr-HR" altLang="de-DE" dirty="0"/>
              <a:t>Alte Tradition, das Mittelalter</a:t>
            </a:r>
          </a:p>
        </p:txBody>
      </p:sp>
      <p:sp>
        <p:nvSpPr>
          <p:cNvPr id="30723" name="Rectangle 3">
            <a:extLst>
              <a:ext uri="{FF2B5EF4-FFF2-40B4-BE49-F238E27FC236}">
                <a16:creationId xmlns:a16="http://schemas.microsoft.com/office/drawing/2014/main" id="{A1D6E6C4-41BD-4003-B117-C0666CBB7B0C}"/>
              </a:ext>
            </a:extLst>
          </p:cNvPr>
          <p:cNvSpPr>
            <a:spLocks noGrp="1" noChangeArrowheads="1"/>
          </p:cNvSpPr>
          <p:nvPr>
            <p:ph type="body" idx="1"/>
          </p:nvPr>
        </p:nvSpPr>
        <p:spPr>
          <a:xfrm>
            <a:off x="457200" y="1600200"/>
            <a:ext cx="8229600" cy="4853136"/>
          </a:xfrm>
        </p:spPr>
        <p:txBody>
          <a:bodyPr>
            <a:normAutofit fontScale="85000" lnSpcReduction="10000"/>
          </a:bodyPr>
          <a:lstStyle/>
          <a:p>
            <a:pPr>
              <a:lnSpc>
                <a:spcPct val="110000"/>
              </a:lnSpc>
            </a:pPr>
            <a:r>
              <a:rPr lang="de-DE" altLang="de-DE" sz="2400" b="1" dirty="0"/>
              <a:t>Horaz</a:t>
            </a:r>
            <a:r>
              <a:rPr lang="de-DE" altLang="de-DE" sz="2400" dirty="0"/>
              <a:t> (Ars </a:t>
            </a:r>
            <a:r>
              <a:rPr lang="de-DE" altLang="de-DE" sz="2400" dirty="0" err="1"/>
              <a:t>poetica</a:t>
            </a:r>
            <a:r>
              <a:rPr lang="de-DE" altLang="de-DE" sz="2400" dirty="0"/>
              <a:t>): das Ziel, einen ästhetisch ansprechenden und kreativen Text in der TL zu erstellen</a:t>
            </a:r>
          </a:p>
          <a:p>
            <a:pPr>
              <a:lnSpc>
                <a:spcPct val="110000"/>
              </a:lnSpc>
            </a:pPr>
            <a:r>
              <a:rPr lang="de-DE" altLang="de-DE" sz="2400" dirty="0"/>
              <a:t>Der </a:t>
            </a:r>
            <a:r>
              <a:rPr lang="de-DE" altLang="de-DE" sz="2400" b="1" dirty="0"/>
              <a:t>Hl. Hieronymus</a:t>
            </a:r>
            <a:r>
              <a:rPr lang="de-DE" altLang="de-DE" sz="2400" dirty="0"/>
              <a:t> (beeinflusst von Cicero und Horaz) - De optimo genere </a:t>
            </a:r>
            <a:r>
              <a:rPr lang="de-DE" altLang="de-DE" sz="2400" dirty="0" err="1"/>
              <a:t>interpretandi</a:t>
            </a:r>
            <a:r>
              <a:rPr lang="de-DE" altLang="de-DE" sz="2400" dirty="0"/>
              <a:t> - 395 AD - </a:t>
            </a:r>
          </a:p>
          <a:p>
            <a:pPr lvl="1">
              <a:lnSpc>
                <a:spcPct val="110000"/>
              </a:lnSpc>
            </a:pPr>
            <a:r>
              <a:rPr lang="de-DE" altLang="de-DE" sz="2000" dirty="0"/>
              <a:t>Nun gebe ich nicht nur zu, sondern verkünde freimütig, dass ich bei der Übersetzung aus dem Griechischen - außer natürlich im Fall der Heiligen Schrift, wo sogar die Syntax ein Geheimnis enthält - nicht </a:t>
            </a:r>
            <a:r>
              <a:rPr lang="de-DE" altLang="de-DE" sz="2000" dirty="0">
                <a:solidFill>
                  <a:srgbClr val="7030A0"/>
                </a:solidFill>
              </a:rPr>
              <a:t>Wort für Wort, sondern Sinn für Sinn </a:t>
            </a:r>
            <a:r>
              <a:rPr lang="de-DE" altLang="de-DE" sz="2000" dirty="0"/>
              <a:t>wiedergebe.</a:t>
            </a:r>
          </a:p>
          <a:p>
            <a:pPr lvl="1">
              <a:lnSpc>
                <a:spcPct val="110000"/>
              </a:lnSpc>
            </a:pPr>
            <a:r>
              <a:rPr lang="de-DE" altLang="de-DE" sz="2000" dirty="0"/>
              <a:t>Hieronymus' Ansicht wurde später als gegensätzliche Pole interpretiert: wörtliche vs. freie TR (Form vs. Inhalt) - eine immerwährende Debatte</a:t>
            </a:r>
          </a:p>
          <a:p>
            <a:pPr lvl="1">
              <a:lnSpc>
                <a:spcPct val="110000"/>
              </a:lnSpc>
            </a:pPr>
            <a:r>
              <a:rPr lang="de-DE" altLang="de-DE" sz="2000" dirty="0"/>
              <a:t>Wort-für-Wort ergibt eine absurde TR, die den Sinn des Originals verschleiert</a:t>
            </a:r>
          </a:p>
          <a:p>
            <a:pPr>
              <a:lnSpc>
                <a:spcPct val="110000"/>
              </a:lnSpc>
            </a:pPr>
            <a:r>
              <a:rPr lang="de-DE" altLang="de-DE" sz="2400" dirty="0"/>
              <a:t>Chinesische TR: dieselbe Art von Besorgnis über TR (buddhistische Sutras aus dem Sanskrit ins Chinesische)</a:t>
            </a:r>
          </a:p>
          <a:p>
            <a:pPr>
              <a:lnSpc>
                <a:spcPct val="110000"/>
              </a:lnSpc>
            </a:pPr>
            <a:r>
              <a:rPr lang="de-DE" altLang="de-DE" sz="2400" dirty="0"/>
              <a:t>Reiche TR-Tradition der arabischen Welt: Wort-für-Wort-TR erfolglos (die </a:t>
            </a:r>
            <a:r>
              <a:rPr lang="de-DE" altLang="de-DE" sz="2400" dirty="0" err="1"/>
              <a:t>Abbasidenzeit</a:t>
            </a:r>
            <a:r>
              <a:rPr lang="de-DE" altLang="de-DE" sz="2400" dirty="0"/>
              <a:t> - 750-1250)</a:t>
            </a:r>
            <a:endParaRPr lang="hr-HR" altLang="de-DE" sz="24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2E9A3040-D191-4809-92C3-F0AA63CD5AAB}"/>
              </a:ext>
            </a:extLst>
          </p:cNvPr>
          <p:cNvSpPr>
            <a:spLocks noGrp="1" noChangeArrowheads="1"/>
          </p:cNvSpPr>
          <p:nvPr>
            <p:ph type="title"/>
          </p:nvPr>
        </p:nvSpPr>
        <p:spPr/>
        <p:txBody>
          <a:bodyPr/>
          <a:lstStyle/>
          <a:p>
            <a:r>
              <a:rPr lang="hr-HR" altLang="de-DE" dirty="0"/>
              <a:t>Ma</a:t>
            </a:r>
            <a:r>
              <a:rPr lang="de-DE" altLang="de-DE" dirty="0"/>
              <a:t>r</a:t>
            </a:r>
            <a:r>
              <a:rPr lang="hr-HR" altLang="de-DE" dirty="0"/>
              <a:t>tin Luther</a:t>
            </a:r>
          </a:p>
        </p:txBody>
      </p:sp>
      <p:sp>
        <p:nvSpPr>
          <p:cNvPr id="31747" name="Rectangle 3">
            <a:extLst>
              <a:ext uri="{FF2B5EF4-FFF2-40B4-BE49-F238E27FC236}">
                <a16:creationId xmlns:a16="http://schemas.microsoft.com/office/drawing/2014/main" id="{8F46A298-429F-4AA3-A6B2-64904AA7ACD0}"/>
              </a:ext>
            </a:extLst>
          </p:cNvPr>
          <p:cNvSpPr>
            <a:spLocks noGrp="1" noChangeArrowheads="1"/>
          </p:cNvSpPr>
          <p:nvPr>
            <p:ph type="body" idx="1"/>
          </p:nvPr>
        </p:nvSpPr>
        <p:spPr/>
        <p:txBody>
          <a:bodyPr/>
          <a:lstStyle/>
          <a:p>
            <a:pPr>
              <a:lnSpc>
                <a:spcPct val="90000"/>
              </a:lnSpc>
            </a:pPr>
            <a:r>
              <a:rPr lang="de-DE" altLang="de-DE" dirty="0"/>
              <a:t>Wörtliche vs. freie TR-Debatte fortgesetzt</a:t>
            </a:r>
          </a:p>
          <a:p>
            <a:pPr>
              <a:lnSpc>
                <a:spcPct val="90000"/>
              </a:lnSpc>
            </a:pPr>
            <a:r>
              <a:rPr lang="de-DE" altLang="de-DE" dirty="0"/>
              <a:t>die "richtige" etablierte Bedeutung der Bibel</a:t>
            </a:r>
          </a:p>
          <a:p>
            <a:pPr>
              <a:lnSpc>
                <a:spcPct val="90000"/>
              </a:lnSpc>
            </a:pPr>
            <a:r>
              <a:rPr lang="de-DE" altLang="de-DE" dirty="0"/>
              <a:t>Jede Abweichung von der akzeptierten Auslegung wurde als häretisch angesehen</a:t>
            </a:r>
          </a:p>
          <a:p>
            <a:pPr>
              <a:lnSpc>
                <a:spcPct val="90000"/>
              </a:lnSpc>
            </a:pPr>
            <a:r>
              <a:rPr lang="de-DE" altLang="de-DE" dirty="0" err="1">
                <a:solidFill>
                  <a:srgbClr val="FF0000"/>
                </a:solidFill>
              </a:rPr>
              <a:t>Dolet</a:t>
            </a:r>
            <a:r>
              <a:rPr lang="de-DE" altLang="de-DE" dirty="0"/>
              <a:t> (1546) wurde (anscheinend) </a:t>
            </a:r>
            <a:r>
              <a:rPr lang="de-DE" altLang="de-DE" dirty="0">
                <a:solidFill>
                  <a:srgbClr val="FF0000"/>
                </a:solidFill>
              </a:rPr>
              <a:t>verbrannt</a:t>
            </a:r>
            <a:r>
              <a:rPr lang="de-DE" altLang="de-DE" dirty="0"/>
              <a:t>, weil er in einer Passage über die Existenz nach dem Tod die Formulierung rien du </a:t>
            </a:r>
            <a:r>
              <a:rPr lang="de-DE" altLang="de-DE" dirty="0" err="1"/>
              <a:t>tout</a:t>
            </a:r>
            <a:r>
              <a:rPr lang="de-DE" altLang="de-DE" dirty="0"/>
              <a:t> hinzugefügt hatte - Thema Unsterblichkeit!</a:t>
            </a:r>
            <a:endParaRPr lang="hr-HR" altLang="de-DE"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3111EEC1-94EC-44C1-9BC4-AAF95B840C74}"/>
              </a:ext>
            </a:extLst>
          </p:cNvPr>
          <p:cNvSpPr>
            <a:spLocks noGrp="1" noChangeArrowheads="1"/>
          </p:cNvSpPr>
          <p:nvPr>
            <p:ph type="title"/>
          </p:nvPr>
        </p:nvSpPr>
        <p:spPr/>
        <p:txBody>
          <a:bodyPr/>
          <a:lstStyle/>
          <a:p>
            <a:r>
              <a:rPr lang="de-DE" altLang="de-DE" sz="3200" dirty="0"/>
              <a:t>Eine nicht wörtliche TR wird als Blasphemie angesehen, als Waffe gegen die Kirche:</a:t>
            </a:r>
            <a:endParaRPr lang="hr-HR" altLang="de-DE" sz="3200" dirty="0"/>
          </a:p>
        </p:txBody>
      </p:sp>
      <p:sp>
        <p:nvSpPr>
          <p:cNvPr id="32771" name="Rectangle 3">
            <a:extLst>
              <a:ext uri="{FF2B5EF4-FFF2-40B4-BE49-F238E27FC236}">
                <a16:creationId xmlns:a16="http://schemas.microsoft.com/office/drawing/2014/main" id="{245FBE8D-64F2-4C8F-A656-5AF2D7A2A544}"/>
              </a:ext>
            </a:extLst>
          </p:cNvPr>
          <p:cNvSpPr>
            <a:spLocks noGrp="1" noChangeArrowheads="1"/>
          </p:cNvSpPr>
          <p:nvPr>
            <p:ph type="body" idx="1"/>
          </p:nvPr>
        </p:nvSpPr>
        <p:spPr>
          <a:xfrm>
            <a:off x="457200" y="1916832"/>
            <a:ext cx="8229600" cy="4666530"/>
          </a:xfrm>
        </p:spPr>
        <p:txBody>
          <a:bodyPr>
            <a:normAutofit fontScale="92500" lnSpcReduction="10000"/>
          </a:bodyPr>
          <a:lstStyle/>
          <a:p>
            <a:r>
              <a:rPr lang="de-DE" altLang="de-DE" i="1" dirty="0"/>
              <a:t>Das Neue Testament ins Ostmitteldeutsche (1522)</a:t>
            </a:r>
          </a:p>
          <a:p>
            <a:r>
              <a:rPr lang="de-DE" altLang="de-DE" i="1" dirty="0"/>
              <a:t>Altes Testament (1534)</a:t>
            </a:r>
          </a:p>
          <a:p>
            <a:r>
              <a:rPr lang="de-DE" altLang="de-DE" i="1" dirty="0"/>
              <a:t>Sendbrief vom Dolmetschen (1530) - angeklagt, die Heilige Schrift in </a:t>
            </a:r>
            <a:r>
              <a:rPr lang="de-DE" altLang="de-DE" i="1" dirty="0" err="1"/>
              <a:t>gis</a:t>
            </a:r>
            <a:r>
              <a:rPr lang="de-DE" altLang="de-DE" i="1" dirty="0"/>
              <a:t> Volkssprache, Dialekt TR, S. 22) verändert zu haben</a:t>
            </a:r>
          </a:p>
          <a:p>
            <a:r>
              <a:rPr lang="de-DE" altLang="de-DE" i="1" dirty="0"/>
              <a:t>Angeklagt wegen Hinzufügung des Wortes allein - im Original nicht vorhanden</a:t>
            </a:r>
          </a:p>
          <a:p>
            <a:r>
              <a:rPr lang="de-DE" altLang="de-DE" i="1" dirty="0"/>
              <a:t>Abgelehnter wortwörtlicher TR</a:t>
            </a:r>
          </a:p>
          <a:p>
            <a:r>
              <a:rPr lang="de-DE" altLang="de-DE" i="1" dirty="0"/>
              <a:t>Fokussierung auf den TL- und TLT-Leser (in der Volkssprache)</a:t>
            </a:r>
            <a:endParaRPr lang="hr-HR" altLang="de-DE"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3BE3481E-A0B9-41B0-AF9B-2F75B69B89FC}"/>
              </a:ext>
            </a:extLst>
          </p:cNvPr>
          <p:cNvSpPr>
            <a:spLocks noGrp="1" noChangeArrowheads="1"/>
          </p:cNvSpPr>
          <p:nvPr>
            <p:ph type="title"/>
          </p:nvPr>
        </p:nvSpPr>
        <p:spPr/>
        <p:txBody>
          <a:bodyPr/>
          <a:lstStyle/>
          <a:p>
            <a:r>
              <a:rPr lang="de-DE" altLang="de-DE" sz="3200" dirty="0"/>
              <a:t>Wahrheitsgetreue Übersetzung</a:t>
            </a:r>
            <a:endParaRPr lang="hr-HR" altLang="de-DE" sz="3200" dirty="0"/>
          </a:p>
        </p:txBody>
      </p:sp>
      <p:sp>
        <p:nvSpPr>
          <p:cNvPr id="33795" name="Rectangle 3">
            <a:extLst>
              <a:ext uri="{FF2B5EF4-FFF2-40B4-BE49-F238E27FC236}">
                <a16:creationId xmlns:a16="http://schemas.microsoft.com/office/drawing/2014/main" id="{C4B19C8C-BE39-4691-8941-9FAF6D07283F}"/>
              </a:ext>
            </a:extLst>
          </p:cNvPr>
          <p:cNvSpPr>
            <a:spLocks noGrp="1" noChangeArrowheads="1"/>
          </p:cNvSpPr>
          <p:nvPr>
            <p:ph type="body" idx="1"/>
          </p:nvPr>
        </p:nvSpPr>
        <p:spPr>
          <a:xfrm>
            <a:off x="457200" y="2204864"/>
            <a:ext cx="8229600" cy="3921299"/>
          </a:xfrm>
        </p:spPr>
        <p:txBody>
          <a:bodyPr/>
          <a:lstStyle/>
          <a:p>
            <a:r>
              <a:rPr lang="de-DE" altLang="de-DE" dirty="0"/>
              <a:t>Keine Theorie der TR, nur Erklärungen in Vorworten (</a:t>
            </a:r>
            <a:r>
              <a:rPr lang="de-DE" altLang="de-DE" dirty="0" err="1"/>
              <a:t>faithful</a:t>
            </a:r>
            <a:r>
              <a:rPr lang="de-DE" altLang="de-DE" dirty="0"/>
              <a:t>, </a:t>
            </a:r>
            <a:r>
              <a:rPr lang="de-DE" altLang="de-DE" dirty="0" err="1"/>
              <a:t>matching</a:t>
            </a:r>
            <a:r>
              <a:rPr lang="de-DE" altLang="de-DE" dirty="0"/>
              <a:t> </a:t>
            </a:r>
            <a:r>
              <a:rPr lang="de-DE" altLang="de-DE" dirty="0" err="1"/>
              <a:t>the</a:t>
            </a:r>
            <a:r>
              <a:rPr lang="de-DE" altLang="de-DE" dirty="0"/>
              <a:t> </a:t>
            </a:r>
            <a:r>
              <a:rPr lang="de-DE" altLang="de-DE" dirty="0" err="1"/>
              <a:t>spirit</a:t>
            </a:r>
            <a:r>
              <a:rPr lang="de-DE" altLang="de-DE" dirty="0"/>
              <a:t>, </a:t>
            </a:r>
            <a:r>
              <a:rPr lang="de-DE" altLang="de-DE" dirty="0" err="1"/>
              <a:t>accurate</a:t>
            </a:r>
            <a:r>
              <a:rPr lang="de-DE" altLang="de-DE" dirty="0"/>
              <a:t>)</a:t>
            </a:r>
          </a:p>
          <a:p>
            <a:r>
              <a:rPr lang="de-DE" altLang="de-DE" dirty="0"/>
              <a:t>Keine Berücksichtigung der früheren TR-Arbeiten</a:t>
            </a:r>
          </a:p>
          <a:p>
            <a:r>
              <a:rPr lang="de-DE" altLang="de-DE" dirty="0"/>
              <a:t>Mangel an Kontinuität (Amos 1920)</a:t>
            </a:r>
            <a:endParaRPr lang="hr-HR" altLang="de-DE"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434F5094-C72E-4F29-9C23-90790C0942A3}"/>
              </a:ext>
            </a:extLst>
          </p:cNvPr>
          <p:cNvSpPr>
            <a:spLocks noGrp="1" noChangeArrowheads="1"/>
          </p:cNvSpPr>
          <p:nvPr>
            <p:ph type="title"/>
          </p:nvPr>
        </p:nvSpPr>
        <p:spPr/>
        <p:txBody>
          <a:bodyPr>
            <a:normAutofit/>
          </a:bodyPr>
          <a:lstStyle/>
          <a:p>
            <a:r>
              <a:rPr lang="hr-HR" altLang="de-DE" dirty="0"/>
              <a:t>Kelly (1979) </a:t>
            </a:r>
            <a:r>
              <a:rPr lang="de-DE" altLang="de-DE" i="1" dirty="0"/>
              <a:t>Der Wahre</a:t>
            </a:r>
            <a:r>
              <a:rPr lang="hr-HR" altLang="de-DE" i="1" dirty="0"/>
              <a:t> </a:t>
            </a:r>
            <a:r>
              <a:rPr lang="de-DE" altLang="de-DE" i="1" dirty="0"/>
              <a:t>Übersetzer</a:t>
            </a:r>
            <a:endParaRPr lang="hr-HR" altLang="de-DE" i="1" dirty="0"/>
          </a:p>
        </p:txBody>
      </p:sp>
      <p:sp>
        <p:nvSpPr>
          <p:cNvPr id="34819" name="Rectangle 3">
            <a:extLst>
              <a:ext uri="{FF2B5EF4-FFF2-40B4-BE49-F238E27FC236}">
                <a16:creationId xmlns:a16="http://schemas.microsoft.com/office/drawing/2014/main" id="{D37FCD3F-48DC-42A1-8B41-025F359795E8}"/>
              </a:ext>
            </a:extLst>
          </p:cNvPr>
          <p:cNvSpPr>
            <a:spLocks noGrp="1" noChangeArrowheads="1"/>
          </p:cNvSpPr>
          <p:nvPr>
            <p:ph type="body" idx="1"/>
          </p:nvPr>
        </p:nvSpPr>
        <p:spPr/>
        <p:txBody>
          <a:bodyPr>
            <a:normAutofit/>
          </a:bodyPr>
          <a:lstStyle/>
          <a:p>
            <a:pPr>
              <a:lnSpc>
                <a:spcPct val="80000"/>
              </a:lnSpc>
            </a:pPr>
            <a:r>
              <a:rPr lang="de-DE" altLang="de-DE" sz="2500" dirty="0"/>
              <a:t>FIDELITÄT - (</a:t>
            </a:r>
            <a:r>
              <a:rPr lang="de-DE" altLang="de-DE" sz="2500" dirty="0" err="1"/>
              <a:t>fidus</a:t>
            </a:r>
            <a:r>
              <a:rPr lang="de-DE" altLang="de-DE" sz="2500" dirty="0"/>
              <a:t> </a:t>
            </a:r>
            <a:r>
              <a:rPr lang="de-DE" altLang="de-DE" sz="2500" dirty="0" err="1"/>
              <a:t>interpres</a:t>
            </a:r>
            <a:r>
              <a:rPr lang="de-DE" altLang="de-DE" sz="2500" dirty="0"/>
              <a:t>) </a:t>
            </a:r>
          </a:p>
          <a:p>
            <a:pPr lvl="1">
              <a:lnSpc>
                <a:spcPct val="80000"/>
              </a:lnSpc>
            </a:pPr>
            <a:r>
              <a:rPr lang="de-DE" altLang="de-DE" sz="2100" dirty="0"/>
              <a:t>zunächst als wortwörtliche TR abgetan</a:t>
            </a:r>
          </a:p>
          <a:p>
            <a:pPr lvl="1">
              <a:lnSpc>
                <a:spcPct val="80000"/>
              </a:lnSpc>
            </a:pPr>
            <a:r>
              <a:rPr lang="de-DE" altLang="de-DE" sz="2100" dirty="0"/>
              <a:t>Ende des 17. Jh.: Treue gegenüber dem Sinn und nicht gegenüber den Worten des Autors</a:t>
            </a:r>
          </a:p>
          <a:p>
            <a:pPr>
              <a:lnSpc>
                <a:spcPct val="80000"/>
              </a:lnSpc>
            </a:pPr>
            <a:r>
              <a:rPr lang="de-DE" altLang="de-DE" sz="2500" dirty="0"/>
              <a:t>den GEIST treffen</a:t>
            </a:r>
          </a:p>
          <a:p>
            <a:pPr lvl="1">
              <a:lnSpc>
                <a:spcPct val="80000"/>
              </a:lnSpc>
            </a:pPr>
            <a:r>
              <a:rPr lang="de-DE" altLang="de-DE" sz="2100" dirty="0"/>
              <a:t>Schöpferische Energie, Inspiration (für die Literatur)</a:t>
            </a:r>
          </a:p>
          <a:p>
            <a:pPr lvl="1">
              <a:lnSpc>
                <a:spcPct val="80000"/>
              </a:lnSpc>
            </a:pPr>
            <a:r>
              <a:rPr lang="de-DE" altLang="de-DE" sz="2100" dirty="0"/>
              <a:t>St. Augustin: Der Heilige Geist</a:t>
            </a:r>
          </a:p>
          <a:p>
            <a:pPr>
              <a:lnSpc>
                <a:spcPct val="80000"/>
              </a:lnSpc>
            </a:pPr>
            <a:r>
              <a:rPr lang="de-DE" altLang="de-DE" sz="2500" dirty="0"/>
              <a:t>WAHRHEIT</a:t>
            </a:r>
          </a:p>
          <a:p>
            <a:pPr lvl="1">
              <a:lnSpc>
                <a:spcPct val="80000"/>
              </a:lnSpc>
            </a:pPr>
            <a:r>
              <a:rPr lang="de-DE" altLang="de-DE" sz="2100" dirty="0"/>
              <a:t>Geist und Wahrheit - miteinander verwoben (Wahrheit = Inhalt)</a:t>
            </a:r>
          </a:p>
          <a:p>
            <a:pPr lvl="1">
              <a:lnSpc>
                <a:spcPct val="80000"/>
              </a:lnSpc>
            </a:pPr>
            <a:r>
              <a:rPr lang="de-DE" altLang="de-DE" sz="2100" dirty="0"/>
              <a:t>=&lt;Inhalt&gt; erst im 20. Jh.</a:t>
            </a:r>
          </a:p>
          <a:p>
            <a:pPr>
              <a:lnSpc>
                <a:spcPct val="80000"/>
              </a:lnSpc>
            </a:pPr>
            <a:r>
              <a:rPr lang="de-DE" altLang="de-DE" sz="2500" dirty="0"/>
              <a:t>Eine Verbindung zwischen Treue, Geist und Wahrheit in der TR der sakralen Texte</a:t>
            </a:r>
            <a:endParaRPr lang="hr-HR" altLang="de-DE" sz="25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917684D0-D8F7-4A95-8F1E-A8B4100925D5}"/>
              </a:ext>
            </a:extLst>
          </p:cNvPr>
          <p:cNvSpPr>
            <a:spLocks noGrp="1" noChangeArrowheads="1"/>
          </p:cNvSpPr>
          <p:nvPr>
            <p:ph type="title"/>
          </p:nvPr>
        </p:nvSpPr>
        <p:spPr/>
        <p:txBody>
          <a:bodyPr/>
          <a:lstStyle/>
          <a:p>
            <a:r>
              <a:rPr lang="de-DE" altLang="de-DE" sz="3200" dirty="0"/>
              <a:t>Frühe Versuche einer systematischen Theorie des TR</a:t>
            </a:r>
            <a:endParaRPr lang="hr-HR" altLang="de-DE" sz="3200" dirty="0"/>
          </a:p>
        </p:txBody>
      </p:sp>
      <p:sp>
        <p:nvSpPr>
          <p:cNvPr id="35843" name="Rectangle 3">
            <a:extLst>
              <a:ext uri="{FF2B5EF4-FFF2-40B4-BE49-F238E27FC236}">
                <a16:creationId xmlns:a16="http://schemas.microsoft.com/office/drawing/2014/main" id="{600762A0-4AF2-4470-AE7E-A3E276207152}"/>
              </a:ext>
            </a:extLst>
          </p:cNvPr>
          <p:cNvSpPr>
            <a:spLocks noGrp="1" noChangeArrowheads="1"/>
          </p:cNvSpPr>
          <p:nvPr>
            <p:ph type="body" idx="1"/>
          </p:nvPr>
        </p:nvSpPr>
        <p:spPr>
          <a:xfrm>
            <a:off x="457200" y="2132856"/>
            <a:ext cx="8229600" cy="3993307"/>
          </a:xfrm>
        </p:spPr>
        <p:txBody>
          <a:bodyPr/>
          <a:lstStyle/>
          <a:p>
            <a:r>
              <a:rPr lang="de-DE" altLang="de-DE" b="1" dirty="0"/>
              <a:t>Dryden</a:t>
            </a:r>
            <a:r>
              <a:rPr lang="de-DE" altLang="de-DE" dirty="0"/>
              <a:t> (1680): TR-Kategorien:</a:t>
            </a:r>
          </a:p>
          <a:p>
            <a:pPr lvl="1"/>
            <a:r>
              <a:rPr lang="de-DE" altLang="de-DE" b="1" dirty="0"/>
              <a:t>Metaphrase</a:t>
            </a:r>
            <a:r>
              <a:rPr lang="de-DE" altLang="de-DE" dirty="0"/>
              <a:t>: wortgetreu, Wort für Wort, Zeile für Zeile</a:t>
            </a:r>
          </a:p>
          <a:p>
            <a:pPr lvl="1"/>
            <a:r>
              <a:rPr lang="de-DE" altLang="de-DE" b="1" dirty="0"/>
              <a:t>Paraphrase</a:t>
            </a:r>
            <a:r>
              <a:rPr lang="de-DE" altLang="de-DE" dirty="0"/>
              <a:t>: TR mit Spielraum, Wörter nicht so strikt befolgt wie der Sinn; korrespondiert mit treuem, Sinn-für-Sinn-TR</a:t>
            </a:r>
          </a:p>
          <a:p>
            <a:pPr lvl="1"/>
            <a:r>
              <a:rPr lang="de-DE" altLang="de-DE" b="1" dirty="0"/>
              <a:t>Nachahmung</a:t>
            </a:r>
            <a:r>
              <a:rPr lang="de-DE" altLang="de-DE" dirty="0"/>
              <a:t>: Verzicht auf Wort und Sinn; entspricht dem freien TR und der Anpassung</a:t>
            </a:r>
            <a:endParaRPr lang="hr-HR" altLang="de-DE"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13A831F7-5411-4522-B9C4-EE4E59E71932}"/>
              </a:ext>
            </a:extLst>
          </p:cNvPr>
          <p:cNvSpPr>
            <a:spLocks noGrp="1" noChangeArrowheads="1"/>
          </p:cNvSpPr>
          <p:nvPr>
            <p:ph type="title"/>
          </p:nvPr>
        </p:nvSpPr>
        <p:spPr/>
        <p:txBody>
          <a:bodyPr/>
          <a:lstStyle/>
          <a:p>
            <a:r>
              <a:rPr lang="hr-HR" altLang="de-DE" dirty="0"/>
              <a:t>Dolet (1540): TR</a:t>
            </a:r>
            <a:r>
              <a:rPr lang="de-DE" altLang="de-DE" dirty="0"/>
              <a:t>-Prinzipien</a:t>
            </a:r>
            <a:endParaRPr lang="hr-HR" altLang="de-DE" dirty="0"/>
          </a:p>
        </p:txBody>
      </p:sp>
      <p:sp>
        <p:nvSpPr>
          <p:cNvPr id="36867" name="Rectangle 3">
            <a:extLst>
              <a:ext uri="{FF2B5EF4-FFF2-40B4-BE49-F238E27FC236}">
                <a16:creationId xmlns:a16="http://schemas.microsoft.com/office/drawing/2014/main" id="{E9200E54-D497-416B-A86E-CD6B6A0279F0}"/>
              </a:ext>
            </a:extLst>
          </p:cNvPr>
          <p:cNvSpPr>
            <a:spLocks noGrp="1" noChangeArrowheads="1"/>
          </p:cNvSpPr>
          <p:nvPr>
            <p:ph type="body" idx="1"/>
          </p:nvPr>
        </p:nvSpPr>
        <p:spPr/>
        <p:txBody>
          <a:bodyPr>
            <a:normAutofit fontScale="92500" lnSpcReduction="10000"/>
          </a:bodyPr>
          <a:lstStyle/>
          <a:p>
            <a:pPr marL="552450" indent="-552450">
              <a:lnSpc>
                <a:spcPct val="90000"/>
              </a:lnSpc>
              <a:buFont typeface="Wingdings" panose="05000000000000000000" pitchFamily="2" charset="2"/>
              <a:buAutoNum type="arabicPeriod"/>
            </a:pPr>
            <a:r>
              <a:rPr lang="de-DE" altLang="de-DE" sz="2800" dirty="0"/>
              <a:t>Der Translator (TLR) muss den Sinn und das Material des ursprünglichen Autors perfekt verstehen, wobei er sich frei fühlen sollte, Unklarheiten zu klären</a:t>
            </a:r>
          </a:p>
          <a:p>
            <a:pPr marL="552450" indent="-552450">
              <a:lnSpc>
                <a:spcPct val="90000"/>
              </a:lnSpc>
              <a:buFont typeface="Wingdings" panose="05000000000000000000" pitchFamily="2" charset="2"/>
              <a:buAutoNum type="arabicPeriod"/>
            </a:pPr>
            <a:r>
              <a:rPr lang="de-DE" altLang="de-DE" sz="2800" dirty="0"/>
              <a:t>der TLR sollte sowohl die SL als auch die TL perfekt beherrschen, um die Erhabenheit der Sprache nicht zu schmälern</a:t>
            </a:r>
          </a:p>
          <a:p>
            <a:pPr marL="552450" indent="-552450">
              <a:lnSpc>
                <a:spcPct val="90000"/>
              </a:lnSpc>
              <a:buFont typeface="Wingdings" panose="05000000000000000000" pitchFamily="2" charset="2"/>
              <a:buAutoNum type="arabicPeriod"/>
            </a:pPr>
            <a:r>
              <a:rPr lang="de-DE" altLang="de-DE" sz="2800" dirty="0"/>
              <a:t>Der TLR sollte wörtliche Wiedergaben vermeiden.</a:t>
            </a:r>
          </a:p>
          <a:p>
            <a:pPr marL="552450" indent="-552450">
              <a:lnSpc>
                <a:spcPct val="90000"/>
              </a:lnSpc>
              <a:buFont typeface="Wingdings" panose="05000000000000000000" pitchFamily="2" charset="2"/>
              <a:buAutoNum type="arabicPeriod"/>
            </a:pPr>
            <a:r>
              <a:rPr lang="de-DE" altLang="de-DE" sz="2800" dirty="0"/>
              <a:t>Der TLR sollte lateinische und ungewöhnliche Formen vermeiden.</a:t>
            </a:r>
          </a:p>
          <a:p>
            <a:pPr marL="552450" indent="-552450">
              <a:lnSpc>
                <a:spcPct val="90000"/>
              </a:lnSpc>
              <a:buFont typeface="Wingdings" panose="05000000000000000000" pitchFamily="2" charset="2"/>
              <a:buAutoNum type="arabicPeriod"/>
            </a:pPr>
            <a:r>
              <a:rPr lang="de-DE" altLang="de-DE" sz="2800" dirty="0"/>
              <a:t>Der TLR sollte die Wörter wortgewandt zusammensetzen und mit ihnen in Verbindung treten, um Unbeholfenheit zu vermeiden.</a:t>
            </a:r>
            <a:endParaRPr lang="hr-HR" altLang="de-DE" sz="2800" dirty="0"/>
          </a:p>
          <a:p>
            <a:pPr marL="933450" lvl="1" indent="-476250">
              <a:lnSpc>
                <a:spcPct val="90000"/>
              </a:lnSpc>
            </a:pPr>
            <a:endParaRPr lang="hr-HR" altLang="de-DE"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p:txBody>
          <a:bodyPr>
            <a:normAutofit fontScale="90000"/>
          </a:bodyPr>
          <a:lstStyle/>
          <a:p>
            <a:r>
              <a:rPr altLang="zh-CN" dirty="0">
                <a:solidFill>
                  <a:srgbClr val="0E5772"/>
                </a:solidFill>
                <a:latin typeface="Arial" panose="020B0604020202020204" pitchFamily="34" charset="0"/>
                <a:cs typeface="Arial" panose="020B0604020202020204" pitchFamily="34" charset="0"/>
              </a:rPr>
              <a:t>Unique Selling Points</a:t>
            </a:r>
            <a:r>
              <a:rPr lang="de-DE" altLang="zh-CN" dirty="0">
                <a:solidFill>
                  <a:srgbClr val="0E5772"/>
                </a:solidFill>
                <a:latin typeface="Arial" panose="020B0604020202020204" pitchFamily="34" charset="0"/>
                <a:cs typeface="Arial" panose="020B0604020202020204" pitchFamily="34" charset="0"/>
              </a:rPr>
              <a:t> </a:t>
            </a:r>
            <a:r>
              <a:rPr lang="zh-CN" altLang="en-US" dirty="0">
                <a:solidFill>
                  <a:srgbClr val="0E5772"/>
                </a:solidFill>
                <a:latin typeface="Arial" panose="020B0604020202020204" pitchFamily="34" charset="0"/>
                <a:cs typeface="Arial" panose="020B0604020202020204" pitchFamily="34" charset="0"/>
                <a:sym typeface="+mn-ea"/>
              </a:rPr>
              <a:t>独特的卖点</a:t>
            </a:r>
            <a:endParaRPr kumimoji="1" lang="zh-CN" altLang="en-US" dirty="0">
              <a:latin typeface="Arial" panose="020B0604020202020204" pitchFamily="34" charset="0"/>
              <a:cs typeface="Arial" panose="020B0604020202020204" pitchFamily="34" charset="0"/>
            </a:endParaRPr>
          </a:p>
        </p:txBody>
      </p:sp>
      <p:sp>
        <p:nvSpPr>
          <p:cNvPr id="14339" name="内容占位符 2"/>
          <p:cNvSpPr>
            <a:spLocks noGrp="1"/>
          </p:cNvSpPr>
          <p:nvPr>
            <p:ph idx="1"/>
          </p:nvPr>
        </p:nvSpPr>
        <p:spPr/>
        <p:txBody>
          <a:bodyPr>
            <a:normAutofit fontScale="90000" lnSpcReduction="20000"/>
          </a:bodyPr>
          <a:lstStyle/>
          <a:p>
            <a:r>
              <a:rPr lang="de-DE" altLang="zh-CN" sz="2400" dirty="0">
                <a:latin typeface="Arial" panose="020B0604020202020204" pitchFamily="34" charset="0"/>
                <a:cs typeface="Arial" panose="020B0604020202020204" pitchFamily="34" charset="0"/>
                <a:sym typeface="+mn-ea"/>
              </a:rPr>
              <a:t>EU-Expertenkurs - zählt für das Diploma Supplement (EU-Mehrsprachigkeit, 26. September Tag der Sprachen)</a:t>
            </a:r>
          </a:p>
          <a:p>
            <a:r>
              <a:rPr lang="de-DE" altLang="zh-CN" sz="2400" dirty="0">
                <a:latin typeface="Arial" panose="020B0604020202020204" pitchFamily="34" charset="0"/>
                <a:cs typeface="Arial" panose="020B0604020202020204" pitchFamily="34" charset="0"/>
                <a:sym typeface="+mn-ea"/>
              </a:rPr>
              <a:t>Qualität: basierend auf Erfahrungen in Deutschland (Bochum, Mainz/Germers-heim, UAL München, Witten), Italien (Rom III), den USA (Harvard, UVU) </a:t>
            </a:r>
            <a:r>
              <a:rPr lang="zh-CN" altLang="de-DE" sz="2400" dirty="0">
                <a:latin typeface="Arial" panose="020B0604020202020204" pitchFamily="34" charset="0"/>
                <a:cs typeface="Arial" panose="020B0604020202020204" pitchFamily="34" charset="0"/>
                <a:sym typeface="+mn-ea"/>
              </a:rPr>
              <a:t>质量：基于在德国、意大利、美国的经历</a:t>
            </a:r>
          </a:p>
          <a:p>
            <a:r>
              <a:rPr lang="de-DE" altLang="zh-CN" sz="2400" dirty="0">
                <a:latin typeface="Arial" panose="020B0604020202020204" pitchFamily="34" charset="0"/>
                <a:cs typeface="Arial" panose="020B0604020202020204" pitchFamily="34" charset="0"/>
                <a:sym typeface="+mn-ea"/>
              </a:rPr>
              <a:t>gemeinsam vereinbaren: Gewichtung der Noten </a:t>
            </a:r>
            <a:r>
              <a:rPr lang="zh-CN" altLang="de-DE" sz="2400" dirty="0">
                <a:latin typeface="Arial" panose="020B0604020202020204" pitchFamily="34" charset="0"/>
                <a:cs typeface="Arial" panose="020B0604020202020204" pitchFamily="34" charset="0"/>
                <a:sym typeface="+mn-ea"/>
              </a:rPr>
              <a:t>共同协议：成绩的比重</a:t>
            </a:r>
          </a:p>
          <a:p>
            <a:r>
              <a:rPr lang="de-DE" altLang="zh-CN" sz="2400" dirty="0">
                <a:latin typeface="Arial" panose="020B0604020202020204" pitchFamily="34" charset="0"/>
                <a:cs typeface="Arial" panose="020B0604020202020204" pitchFamily="34" charset="0"/>
                <a:sym typeface="+mn-ea"/>
              </a:rPr>
              <a:t>gemeinsam vereinbaren: dein Vortrag wird in einem Wiki-Artikel dokumentiert und veröffentlicht </a:t>
            </a:r>
            <a:r>
              <a:rPr lang="zh-CN" altLang="de-DE" sz="2400" dirty="0">
                <a:latin typeface="Arial" panose="020B0604020202020204" pitchFamily="34" charset="0"/>
                <a:cs typeface="Arial" panose="020B0604020202020204" pitchFamily="34" charset="0"/>
                <a:sym typeface="+mn-ea"/>
              </a:rPr>
              <a:t>共同协议：你的口头展示会被收录到维基文章中并被公开</a:t>
            </a:r>
          </a:p>
          <a:p>
            <a:r>
              <a:rPr lang="de-DE" altLang="zh-CN" sz="2400" dirty="0">
                <a:latin typeface="Arial" panose="020B0604020202020204" pitchFamily="34" charset="0"/>
                <a:cs typeface="Arial" panose="020B0604020202020204" pitchFamily="34" charset="0"/>
                <a:sym typeface="+mn-ea"/>
              </a:rPr>
              <a:t>Gemeinschaft: Hilfe von anderen bekommen und anderen helfen </a:t>
            </a:r>
            <a:r>
              <a:rPr lang="zh-CN" altLang="de-DE" sz="2400" dirty="0">
                <a:latin typeface="Arial" panose="020B0604020202020204" pitchFamily="34" charset="0"/>
                <a:cs typeface="Arial" panose="020B0604020202020204" pitchFamily="34" charset="0"/>
                <a:sym typeface="+mn-ea"/>
              </a:rPr>
              <a:t>友谊：互帮互助</a:t>
            </a:r>
          </a:p>
          <a:p>
            <a:r>
              <a:rPr lang="de-DE" altLang="zh-CN" sz="2400" dirty="0">
                <a:latin typeface="Arial" panose="020B0604020202020204" pitchFamily="34" charset="0"/>
                <a:cs typeface="Arial" panose="020B0604020202020204" pitchFamily="34" charset="0"/>
                <a:sym typeface="+mn-ea"/>
              </a:rPr>
              <a:t>einfache Quizfragen als Leseantwort </a:t>
            </a:r>
            <a:r>
              <a:rPr lang="zh-CN" altLang="de-DE" sz="2400" dirty="0">
                <a:latin typeface="Arial" panose="020B0604020202020204" pitchFamily="34" charset="0"/>
                <a:cs typeface="Arial" panose="020B0604020202020204" pitchFamily="34" charset="0"/>
                <a:sym typeface="+mn-ea"/>
              </a:rPr>
              <a:t>对阅读反馈的简单测验</a:t>
            </a:r>
            <a:endParaRPr kumimoji="1" lang="zh-CN"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50236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F1E50EB2-A798-475B-B968-EE1B5549BF89}"/>
              </a:ext>
            </a:extLst>
          </p:cNvPr>
          <p:cNvSpPr>
            <a:spLocks noGrp="1" noChangeArrowheads="1"/>
          </p:cNvSpPr>
          <p:nvPr>
            <p:ph type="title"/>
          </p:nvPr>
        </p:nvSpPr>
        <p:spPr/>
        <p:txBody>
          <a:bodyPr>
            <a:normAutofit/>
          </a:bodyPr>
          <a:lstStyle/>
          <a:p>
            <a:r>
              <a:rPr lang="hr-HR" altLang="de-DE" dirty="0"/>
              <a:t>Tytler (1797): </a:t>
            </a:r>
            <a:r>
              <a:rPr lang="de-DE" altLang="de-DE" dirty="0"/>
              <a:t>Gesetze und Regeln</a:t>
            </a:r>
            <a:endParaRPr lang="hr-HR" altLang="de-DE" dirty="0"/>
          </a:p>
        </p:txBody>
      </p:sp>
      <p:sp>
        <p:nvSpPr>
          <p:cNvPr id="37891" name="Rectangle 3">
            <a:extLst>
              <a:ext uri="{FF2B5EF4-FFF2-40B4-BE49-F238E27FC236}">
                <a16:creationId xmlns:a16="http://schemas.microsoft.com/office/drawing/2014/main" id="{EB5B1EF9-5C21-49EF-81EF-4B4361293639}"/>
              </a:ext>
            </a:extLst>
          </p:cNvPr>
          <p:cNvSpPr>
            <a:spLocks noGrp="1" noChangeArrowheads="1"/>
          </p:cNvSpPr>
          <p:nvPr>
            <p:ph type="body" idx="1"/>
          </p:nvPr>
        </p:nvSpPr>
        <p:spPr>
          <a:xfrm>
            <a:off x="457200" y="2492896"/>
            <a:ext cx="8229600" cy="3633267"/>
          </a:xfrm>
        </p:spPr>
        <p:txBody>
          <a:bodyPr/>
          <a:lstStyle/>
          <a:p>
            <a:pPr marL="552450" indent="-552450">
              <a:buFont typeface="Wingdings" panose="05000000000000000000" pitchFamily="2" charset="2"/>
              <a:buAutoNum type="arabicPeriod"/>
            </a:pPr>
            <a:r>
              <a:rPr lang="de-DE" altLang="de-DE" dirty="0"/>
              <a:t>Der TR sollte eine vollständige Wiedergabe der Ideen des Originalwerks darstellen.</a:t>
            </a:r>
          </a:p>
          <a:p>
            <a:pPr marL="552450" indent="-552450">
              <a:buFont typeface="Wingdings" panose="05000000000000000000" pitchFamily="2" charset="2"/>
              <a:buAutoNum type="arabicPeriod"/>
            </a:pPr>
            <a:r>
              <a:rPr lang="de-DE" altLang="de-DE" dirty="0"/>
              <a:t>Der Stil und die Art des Schreibens sollten mit dem des Originals übereinstimmen.</a:t>
            </a:r>
          </a:p>
          <a:p>
            <a:pPr marL="552450" indent="-552450">
              <a:buFont typeface="Wingdings" panose="05000000000000000000" pitchFamily="2" charset="2"/>
              <a:buAutoNum type="arabicPeriod"/>
            </a:pPr>
            <a:r>
              <a:rPr lang="de-DE" altLang="de-DE" dirty="0"/>
              <a:t>Der TR sollte die ganze Leichtigkeit der ursprünglichen Komposition aufweisen.</a:t>
            </a:r>
            <a:endParaRPr lang="hr-HR" altLang="de-DE"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C9A351-1DE2-4A88-A664-DFA0FB1C21ED}"/>
              </a:ext>
            </a:extLst>
          </p:cNvPr>
          <p:cNvSpPr>
            <a:spLocks noGrp="1"/>
          </p:cNvSpPr>
          <p:nvPr>
            <p:ph type="title"/>
          </p:nvPr>
        </p:nvSpPr>
        <p:spPr/>
        <p:txBody>
          <a:bodyPr>
            <a:normAutofit fontScale="90000"/>
          </a:bodyPr>
          <a:lstStyle/>
          <a:p>
            <a:r>
              <a:rPr lang="de-DE" dirty="0"/>
              <a:t>Aufkommen der </a:t>
            </a:r>
            <a:r>
              <a:rPr lang="de-DE" dirty="0" err="1"/>
              <a:t>Disiplin</a:t>
            </a:r>
            <a:r>
              <a:rPr lang="de-DE" dirty="0"/>
              <a:t> „Übersetzungs-Wissenschaft“</a:t>
            </a:r>
          </a:p>
        </p:txBody>
      </p:sp>
      <p:sp>
        <p:nvSpPr>
          <p:cNvPr id="3" name="Inhaltsplatzhalter 2">
            <a:extLst>
              <a:ext uri="{FF2B5EF4-FFF2-40B4-BE49-F238E27FC236}">
                <a16:creationId xmlns:a16="http://schemas.microsoft.com/office/drawing/2014/main" id="{7C061342-F07A-4E76-B66E-EE47FC7CEDC7}"/>
              </a:ext>
            </a:extLst>
          </p:cNvPr>
          <p:cNvSpPr>
            <a:spLocks noGrp="1"/>
          </p:cNvSpPr>
          <p:nvPr>
            <p:ph idx="1"/>
          </p:nvPr>
        </p:nvSpPr>
        <p:spPr>
          <a:xfrm>
            <a:off x="457200" y="1844824"/>
            <a:ext cx="8229600" cy="4896544"/>
          </a:xfrm>
        </p:spPr>
        <p:txBody>
          <a:bodyPr>
            <a:normAutofit/>
          </a:bodyPr>
          <a:lstStyle/>
          <a:p>
            <a:r>
              <a:rPr lang="de-DE" dirty="0"/>
              <a:t>Schleiermacher 19. Jahrhundert: Die Ausgangssprache soll im Zieltext durchscheinen (Denken=Sprechen), auch Benjamin, Ortega y Gasset. Nicht-Übersetzbarkeit: W. von Humboldt 19. Jh., L. Weisgerber 20. Jh. =&gt; am prägnantesten: Sapir/</a:t>
            </a:r>
            <a:r>
              <a:rPr lang="de-DE" dirty="0" err="1"/>
              <a:t>Whorf</a:t>
            </a:r>
            <a:r>
              <a:rPr lang="de-DE" dirty="0"/>
              <a:t>-Hypothese: Unterschiedliche Sprachen führen zu einem unterschiedlichen Verständnis der Welt</a:t>
            </a:r>
          </a:p>
        </p:txBody>
      </p:sp>
    </p:spTree>
    <p:extLst>
      <p:ext uri="{BB962C8B-B14F-4D97-AF65-F5344CB8AC3E}">
        <p14:creationId xmlns:p14="http://schemas.microsoft.com/office/powerpoint/2010/main" val="6067736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50521497-C909-47D4-8338-8F7CDDEDD32C}"/>
              </a:ext>
            </a:extLst>
          </p:cNvPr>
          <p:cNvSpPr>
            <a:spLocks noGrp="1" noChangeArrowheads="1"/>
          </p:cNvSpPr>
          <p:nvPr>
            <p:ph type="title"/>
          </p:nvPr>
        </p:nvSpPr>
        <p:spPr/>
        <p:txBody>
          <a:bodyPr/>
          <a:lstStyle/>
          <a:p>
            <a:r>
              <a:rPr lang="de-DE" altLang="de-DE" sz="3200" dirty="0"/>
              <a:t>Schleiermacher und die </a:t>
            </a:r>
            <a:br>
              <a:rPr lang="de-DE" altLang="de-DE" sz="3200" dirty="0"/>
            </a:br>
            <a:r>
              <a:rPr lang="de-DE" altLang="de-DE" sz="3200" dirty="0"/>
              <a:t>Inwertsetzung des Fremden</a:t>
            </a:r>
            <a:endParaRPr lang="hr-HR" altLang="de-DE" sz="3200" dirty="0"/>
          </a:p>
        </p:txBody>
      </p:sp>
      <p:sp>
        <p:nvSpPr>
          <p:cNvPr id="41987" name="Rectangle 3">
            <a:extLst>
              <a:ext uri="{FF2B5EF4-FFF2-40B4-BE49-F238E27FC236}">
                <a16:creationId xmlns:a16="http://schemas.microsoft.com/office/drawing/2014/main" id="{5273C582-0A31-4C16-8DC1-59D9C7B203CA}"/>
              </a:ext>
            </a:extLst>
          </p:cNvPr>
          <p:cNvSpPr>
            <a:spLocks noGrp="1" noChangeArrowheads="1"/>
          </p:cNvSpPr>
          <p:nvPr>
            <p:ph type="body" idx="1"/>
          </p:nvPr>
        </p:nvSpPr>
        <p:spPr>
          <a:xfrm>
            <a:off x="457200" y="1916832"/>
            <a:ext cx="8229600" cy="4666530"/>
          </a:xfrm>
        </p:spPr>
        <p:txBody>
          <a:bodyPr>
            <a:normAutofit fontScale="85000" lnSpcReduction="20000"/>
          </a:bodyPr>
          <a:lstStyle/>
          <a:p>
            <a:pPr>
              <a:lnSpc>
                <a:spcPct val="110000"/>
              </a:lnSpc>
            </a:pPr>
            <a:r>
              <a:rPr lang="de-DE" altLang="de-DE" sz="2800" dirty="0"/>
              <a:t>17. Jahrhundert: TR als Nachahmung</a:t>
            </a:r>
          </a:p>
          <a:p>
            <a:pPr>
              <a:lnSpc>
                <a:spcPct val="110000"/>
              </a:lnSpc>
            </a:pPr>
            <a:r>
              <a:rPr lang="de-DE" altLang="de-DE" sz="2800" dirty="0"/>
              <a:t>18. Jh.: TLRs Aufgabe, den Geist der ST für den Leser der Zeit neu zu erschaffen</a:t>
            </a:r>
          </a:p>
          <a:p>
            <a:pPr>
              <a:lnSpc>
                <a:spcPct val="110000"/>
              </a:lnSpc>
            </a:pPr>
            <a:r>
              <a:rPr lang="de-DE" altLang="de-DE" sz="2800" dirty="0"/>
              <a:t>Frühes 19. Jahrhundert (Romantik): </a:t>
            </a:r>
          </a:p>
          <a:p>
            <a:pPr lvl="1">
              <a:lnSpc>
                <a:spcPct val="110000"/>
              </a:lnSpc>
            </a:pPr>
            <a:r>
              <a:rPr lang="de-DE" altLang="de-DE" sz="2400" dirty="0"/>
              <a:t>Übersetzbarkeit vs. Unübersetzbarkeit</a:t>
            </a:r>
          </a:p>
          <a:p>
            <a:pPr>
              <a:lnSpc>
                <a:spcPct val="110000"/>
              </a:lnSpc>
            </a:pPr>
            <a:r>
              <a:rPr lang="de-DE" altLang="de-DE" sz="2800" dirty="0"/>
              <a:t>Schleiermacher (1813) </a:t>
            </a:r>
            <a:r>
              <a:rPr lang="de-DE" altLang="de-DE" sz="2800" dirty="0" err="1"/>
              <a:t>Ueber</a:t>
            </a:r>
            <a:r>
              <a:rPr lang="de-DE" altLang="de-DE" sz="2800" dirty="0"/>
              <a:t> die verschiedenen Methoden des </a:t>
            </a:r>
            <a:r>
              <a:rPr lang="de-DE" altLang="de-DE" sz="2800" dirty="0" err="1"/>
              <a:t>Uebersetzens</a:t>
            </a:r>
            <a:endParaRPr lang="de-DE" altLang="de-DE" sz="2800" dirty="0"/>
          </a:p>
          <a:p>
            <a:pPr>
              <a:lnSpc>
                <a:spcPct val="110000"/>
              </a:lnSpc>
            </a:pPr>
            <a:r>
              <a:rPr lang="de-DE" altLang="de-DE" sz="2800" dirty="0"/>
              <a:t>Begründer der protestantischen Theologie und der modernen </a:t>
            </a:r>
            <a:r>
              <a:rPr lang="de-DE" altLang="de-DE" sz="2800" dirty="0" err="1"/>
              <a:t>Hemeneutik</a:t>
            </a:r>
            <a:r>
              <a:rPr lang="de-DE" altLang="de-DE" sz="2800" dirty="0"/>
              <a:t>:</a:t>
            </a:r>
          </a:p>
          <a:p>
            <a:pPr lvl="1">
              <a:lnSpc>
                <a:spcPct val="110000"/>
              </a:lnSpc>
            </a:pPr>
            <a:r>
              <a:rPr lang="de-DE" altLang="de-DE" sz="2400" dirty="0"/>
              <a:t>ein romantischer Ansatz zur Interpretation </a:t>
            </a:r>
          </a:p>
          <a:p>
            <a:pPr lvl="1">
              <a:lnSpc>
                <a:spcPct val="110000"/>
              </a:lnSpc>
            </a:pPr>
            <a:r>
              <a:rPr lang="de-DE" altLang="de-DE" sz="2400" dirty="0"/>
              <a:t>der sich nicht auf die absolute Wahrheit </a:t>
            </a:r>
          </a:p>
          <a:p>
            <a:pPr lvl="1">
              <a:lnSpc>
                <a:spcPct val="110000"/>
              </a:lnSpc>
            </a:pPr>
            <a:r>
              <a:rPr lang="de-DE" altLang="de-DE" sz="2400" dirty="0"/>
              <a:t>sondern auf dem inneren Gefühl und Verständnis des Einzelnen</a:t>
            </a:r>
            <a:endParaRPr lang="hr-HR" altLang="de-DE" sz="24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4274CEF0-E7F0-498D-8FF5-ED08F18A1E6D}"/>
              </a:ext>
            </a:extLst>
          </p:cNvPr>
          <p:cNvSpPr>
            <a:spLocks noGrp="1" noChangeArrowheads="1"/>
          </p:cNvSpPr>
          <p:nvPr>
            <p:ph type="title"/>
          </p:nvPr>
        </p:nvSpPr>
        <p:spPr/>
        <p:txBody>
          <a:bodyPr/>
          <a:lstStyle/>
          <a:p>
            <a:r>
              <a:rPr lang="hr-HR" altLang="de-DE" dirty="0"/>
              <a:t>Schleiermacher, </a:t>
            </a:r>
            <a:r>
              <a:rPr lang="de-DE" altLang="de-DE" dirty="0"/>
              <a:t>fortgesetzt</a:t>
            </a:r>
            <a:endParaRPr lang="hr-HR" altLang="de-DE" dirty="0"/>
          </a:p>
        </p:txBody>
      </p:sp>
      <p:sp>
        <p:nvSpPr>
          <p:cNvPr id="46083" name="Rectangle 3">
            <a:extLst>
              <a:ext uri="{FF2B5EF4-FFF2-40B4-BE49-F238E27FC236}">
                <a16:creationId xmlns:a16="http://schemas.microsoft.com/office/drawing/2014/main" id="{31412DE7-6C8D-441C-8197-67C405E6D5CB}"/>
              </a:ext>
            </a:extLst>
          </p:cNvPr>
          <p:cNvSpPr>
            <a:spLocks noGrp="1" noChangeArrowheads="1"/>
          </p:cNvSpPr>
          <p:nvPr>
            <p:ph type="body" idx="1"/>
          </p:nvPr>
        </p:nvSpPr>
        <p:spPr/>
        <p:txBody>
          <a:bodyPr/>
          <a:lstStyle/>
          <a:p>
            <a:r>
              <a:rPr lang="de-DE" altLang="de-DE" dirty="0"/>
              <a:t>Unterschieden wird zwischen: </a:t>
            </a:r>
          </a:p>
          <a:p>
            <a:pPr lvl="1"/>
            <a:r>
              <a:rPr lang="de-DE" altLang="de-DE" dirty="0" err="1"/>
              <a:t>Dollmetscher</a:t>
            </a:r>
            <a:r>
              <a:rPr lang="de-DE" altLang="de-DE" dirty="0"/>
              <a:t> (kommerzielle Texte)</a:t>
            </a:r>
          </a:p>
          <a:p>
            <a:pPr lvl="1"/>
            <a:r>
              <a:rPr lang="de-DE" altLang="de-DE" dirty="0" err="1"/>
              <a:t>Uebersetzer</a:t>
            </a:r>
            <a:r>
              <a:rPr lang="de-DE" altLang="de-DE" dirty="0"/>
              <a:t> (wissenschaftliche und künstlerische Texte):</a:t>
            </a:r>
          </a:p>
          <a:p>
            <a:r>
              <a:rPr lang="de-DE" altLang="de-DE" dirty="0"/>
              <a:t>Auf einer höheren kreativen Ebene</a:t>
            </a:r>
          </a:p>
          <a:p>
            <a:r>
              <a:rPr lang="de-DE" altLang="de-DE" dirty="0"/>
              <a:t>Der Sprache neues Leben einhauchen</a:t>
            </a:r>
          </a:p>
          <a:p>
            <a:r>
              <a:rPr lang="de-DE" altLang="de-DE" dirty="0"/>
              <a:t>F: Wie bringt man den ST-Autor und den TT-Leser zusammen?</a:t>
            </a:r>
            <a:endParaRPr lang="hr-HR" altLang="de-DE"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C7053032-5D95-4F2A-8C74-1F0DF8A40160}"/>
              </a:ext>
            </a:extLst>
          </p:cNvPr>
          <p:cNvSpPr>
            <a:spLocks noGrp="1" noChangeArrowheads="1"/>
          </p:cNvSpPr>
          <p:nvPr>
            <p:ph type="title"/>
          </p:nvPr>
        </p:nvSpPr>
        <p:spPr/>
        <p:txBody>
          <a:bodyPr>
            <a:normAutofit fontScale="90000"/>
          </a:bodyPr>
          <a:lstStyle/>
          <a:p>
            <a:r>
              <a:rPr lang="de-DE" altLang="de-DE" dirty="0"/>
              <a:t>Es gibt nur zwei Wege für den „wahren" TLR:</a:t>
            </a:r>
            <a:endParaRPr lang="hr-HR" altLang="de-DE" dirty="0"/>
          </a:p>
        </p:txBody>
      </p:sp>
      <p:sp>
        <p:nvSpPr>
          <p:cNvPr id="43011" name="Rectangle 3">
            <a:extLst>
              <a:ext uri="{FF2B5EF4-FFF2-40B4-BE49-F238E27FC236}">
                <a16:creationId xmlns:a16="http://schemas.microsoft.com/office/drawing/2014/main" id="{E78079F4-7FA6-41F0-B64F-8FEF91289878}"/>
              </a:ext>
            </a:extLst>
          </p:cNvPr>
          <p:cNvSpPr>
            <a:spLocks noGrp="1" noChangeArrowheads="1"/>
          </p:cNvSpPr>
          <p:nvPr>
            <p:ph type="body" idx="1"/>
          </p:nvPr>
        </p:nvSpPr>
        <p:spPr>
          <a:xfrm>
            <a:off x="457200" y="1988840"/>
            <a:ext cx="8229600" cy="4594522"/>
          </a:xfrm>
        </p:spPr>
        <p:txBody>
          <a:bodyPr>
            <a:normAutofit fontScale="92500"/>
          </a:bodyPr>
          <a:lstStyle/>
          <a:p>
            <a:r>
              <a:rPr lang="de-DE" altLang="de-DE" sz="2400" dirty="0"/>
              <a:t>Entweder lässt der TLR den Autor so weit wie möglich in Ruhe und bewegt den Leser zum Autor, oder</a:t>
            </a:r>
          </a:p>
          <a:p>
            <a:r>
              <a:rPr lang="de-DE" altLang="de-DE" sz="2400" dirty="0"/>
              <a:t>er lässt den Leser so weit wie möglich in Ruhe und bewegt den Schreiber zum Leser hin</a:t>
            </a:r>
          </a:p>
          <a:p>
            <a:r>
              <a:rPr lang="de-DE" altLang="de-DE" sz="2400" dirty="0"/>
              <a:t>Der TLR muss eine "verfremdende" Methode des TR anwenden, die sich an der Sprache und dem Inhalt des ST orientiert</a:t>
            </a:r>
          </a:p>
          <a:p>
            <a:r>
              <a:rPr lang="de-DE" altLang="de-DE" sz="2400" dirty="0"/>
              <a:t>Der TLR muss das Fremde aufwerten und in den TL übertragen</a:t>
            </a:r>
          </a:p>
          <a:p>
            <a:pPr lvl="1"/>
            <a:r>
              <a:rPr lang="de-DE" altLang="de-DE" sz="2000" dirty="0"/>
              <a:t>Er muss den gleichen Eindruck vermitteln, den er/sie vom SLT erhalten hat</a:t>
            </a:r>
          </a:p>
          <a:p>
            <a:pPr lvl="1"/>
            <a:r>
              <a:rPr lang="de-DE" altLang="de-DE" sz="2000" dirty="0"/>
              <a:t>Eine spezielle Sprache des TR ist notwendig, um den abgedroschenen Ausdruck zu kompensieren, der den Eindruck des Fremden nicht vermitteln kann</a:t>
            </a:r>
            <a:endParaRPr lang="hr-HR" altLang="de-DE" sz="16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3930970D-ACAC-42DE-99D8-2A1090FFA9D8}"/>
              </a:ext>
            </a:extLst>
          </p:cNvPr>
          <p:cNvSpPr>
            <a:spLocks noGrp="1" noChangeArrowheads="1"/>
          </p:cNvSpPr>
          <p:nvPr>
            <p:ph type="title"/>
          </p:nvPr>
        </p:nvSpPr>
        <p:spPr/>
        <p:txBody>
          <a:bodyPr/>
          <a:lstStyle/>
          <a:p>
            <a:r>
              <a:rPr lang="hr-HR" altLang="de-DE" dirty="0"/>
              <a:t>Schleiermachers </a:t>
            </a:r>
            <a:r>
              <a:rPr lang="de-DE" altLang="de-DE" dirty="0"/>
              <a:t>Einfluss</a:t>
            </a:r>
            <a:endParaRPr lang="hr-HR" altLang="de-DE" dirty="0"/>
          </a:p>
        </p:txBody>
      </p:sp>
      <p:sp>
        <p:nvSpPr>
          <p:cNvPr id="44035" name="Rectangle 3">
            <a:extLst>
              <a:ext uri="{FF2B5EF4-FFF2-40B4-BE49-F238E27FC236}">
                <a16:creationId xmlns:a16="http://schemas.microsoft.com/office/drawing/2014/main" id="{1A63D291-ECDD-4C91-945E-52F136CA346F}"/>
              </a:ext>
            </a:extLst>
          </p:cNvPr>
          <p:cNvSpPr>
            <a:spLocks noGrp="1" noChangeArrowheads="1"/>
          </p:cNvSpPr>
          <p:nvPr>
            <p:ph type="body" idx="1"/>
          </p:nvPr>
        </p:nvSpPr>
        <p:spPr>
          <a:xfrm>
            <a:off x="457200" y="2420888"/>
            <a:ext cx="8229600" cy="3705275"/>
          </a:xfrm>
        </p:spPr>
        <p:txBody>
          <a:bodyPr>
            <a:normAutofit lnSpcReduction="10000"/>
          </a:bodyPr>
          <a:lstStyle/>
          <a:p>
            <a:r>
              <a:rPr lang="de-DE" altLang="de-DE" dirty="0"/>
              <a:t>Enormer Einfluss auf die moderne Übersetzung</a:t>
            </a:r>
          </a:p>
          <a:p>
            <a:r>
              <a:rPr lang="de-DE" altLang="de-DE" dirty="0"/>
              <a:t>Berücksichtigung verschiedener Textsorten (</a:t>
            </a:r>
            <a:r>
              <a:rPr lang="de-DE" altLang="de-DE" dirty="0" err="1"/>
              <a:t>Reiss</a:t>
            </a:r>
            <a:r>
              <a:rPr lang="de-DE" altLang="de-DE" dirty="0"/>
              <a:t>)</a:t>
            </a:r>
          </a:p>
          <a:p>
            <a:r>
              <a:rPr lang="de-DE" altLang="de-DE" dirty="0"/>
              <a:t>Verfremdung vs. Naturalisierung (</a:t>
            </a:r>
            <a:r>
              <a:rPr lang="de-DE" altLang="de-DE" dirty="0" err="1"/>
              <a:t>Venuti</a:t>
            </a:r>
            <a:r>
              <a:rPr lang="de-DE" altLang="de-DE" dirty="0"/>
              <a:t>)</a:t>
            </a:r>
          </a:p>
          <a:p>
            <a:r>
              <a:rPr lang="de-DE" altLang="de-DE" dirty="0"/>
              <a:t>Sprache der Übersetzung" (Benjamin)</a:t>
            </a:r>
          </a:p>
          <a:p>
            <a:r>
              <a:rPr lang="de-DE" altLang="de-DE" dirty="0"/>
              <a:t>Hermeneutik (Steiner)</a:t>
            </a:r>
            <a:endParaRPr lang="hr-HR" altLang="de-DE"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EA9EC6F6-83D4-48EA-9A6D-67CB646330A5}"/>
              </a:ext>
            </a:extLst>
          </p:cNvPr>
          <p:cNvSpPr>
            <a:spLocks noGrp="1" noChangeArrowheads="1"/>
          </p:cNvSpPr>
          <p:nvPr>
            <p:ph type="title"/>
          </p:nvPr>
        </p:nvSpPr>
        <p:spPr/>
        <p:txBody>
          <a:bodyPr>
            <a:normAutofit fontScale="90000"/>
          </a:bodyPr>
          <a:lstStyle/>
          <a:p>
            <a:r>
              <a:rPr lang="de-DE" altLang="de-DE" dirty="0"/>
              <a:t>Spätes 19. und frühes 20. Jahrhundert</a:t>
            </a:r>
            <a:endParaRPr lang="hr-HR" altLang="de-DE" dirty="0"/>
          </a:p>
        </p:txBody>
      </p:sp>
      <p:sp>
        <p:nvSpPr>
          <p:cNvPr id="45059" name="Rectangle 3">
            <a:extLst>
              <a:ext uri="{FF2B5EF4-FFF2-40B4-BE49-F238E27FC236}">
                <a16:creationId xmlns:a16="http://schemas.microsoft.com/office/drawing/2014/main" id="{4A57ADC5-D77A-4A56-925E-CEC162698895}"/>
              </a:ext>
            </a:extLst>
          </p:cNvPr>
          <p:cNvSpPr>
            <a:spLocks noGrp="1" noChangeArrowheads="1"/>
          </p:cNvSpPr>
          <p:nvPr>
            <p:ph type="body" idx="1"/>
          </p:nvPr>
        </p:nvSpPr>
        <p:spPr/>
        <p:txBody>
          <a:bodyPr>
            <a:normAutofit lnSpcReduction="10000"/>
          </a:bodyPr>
          <a:lstStyle/>
          <a:p>
            <a:pPr>
              <a:lnSpc>
                <a:spcPct val="90000"/>
              </a:lnSpc>
            </a:pPr>
            <a:r>
              <a:rPr lang="de-DE" altLang="de-DE" dirty="0"/>
              <a:t>Fokus auf den Status des Source Language Text (SLT) und die Form des Target LT (TLT)</a:t>
            </a:r>
          </a:p>
          <a:p>
            <a:pPr>
              <a:lnSpc>
                <a:spcPct val="90000"/>
              </a:lnSpc>
            </a:pPr>
            <a:r>
              <a:rPr lang="de-DE" altLang="de-DE" dirty="0"/>
              <a:t>Newman (Homer-Übersetzung): Fremdheit des Werks (bewusste archaische Sprache)</a:t>
            </a:r>
          </a:p>
          <a:p>
            <a:pPr>
              <a:lnSpc>
                <a:spcPct val="90000"/>
              </a:lnSpc>
            </a:pPr>
            <a:r>
              <a:rPr lang="de-DE" altLang="de-DE" dirty="0"/>
              <a:t>M. Arnold: befürwortete eine transparente TR von Homer</a:t>
            </a:r>
          </a:p>
          <a:p>
            <a:pPr>
              <a:lnSpc>
                <a:spcPct val="90000"/>
              </a:lnSpc>
            </a:pPr>
            <a:r>
              <a:rPr lang="de-DE" altLang="de-DE" dirty="0"/>
              <a:t>Elitäre Haltung: Man war der Meinung, dass die TR niemals die Höhe der ST erreichen könne, es sei besser, das Werk in der Originalsprache zu lesen</a:t>
            </a:r>
            <a:endParaRPr lang="hr-HR" altLang="de-DE"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8125AF2D-53A1-48DB-B3DF-C00428AAD695}"/>
              </a:ext>
            </a:extLst>
          </p:cNvPr>
          <p:cNvSpPr>
            <a:spLocks noGrp="1" noChangeArrowheads="1"/>
          </p:cNvSpPr>
          <p:nvPr>
            <p:ph type="title"/>
          </p:nvPr>
        </p:nvSpPr>
        <p:spPr/>
        <p:txBody>
          <a:bodyPr/>
          <a:lstStyle/>
          <a:p>
            <a:r>
              <a:rPr lang="de-DE" altLang="de-DE" sz="3200" b="1" dirty="0"/>
              <a:t>Ergebnis: Abwertung und Marginalisierung der TR (im Vereinigten Königreich)</a:t>
            </a:r>
            <a:endParaRPr lang="hr-HR" altLang="de-DE" sz="3200" b="1" dirty="0"/>
          </a:p>
        </p:txBody>
      </p:sp>
      <p:sp>
        <p:nvSpPr>
          <p:cNvPr id="47107" name="Rectangle 3">
            <a:extLst>
              <a:ext uri="{FF2B5EF4-FFF2-40B4-BE49-F238E27FC236}">
                <a16:creationId xmlns:a16="http://schemas.microsoft.com/office/drawing/2014/main" id="{42DE4B7E-0432-4699-871E-63ECD9914B67}"/>
              </a:ext>
            </a:extLst>
          </p:cNvPr>
          <p:cNvSpPr>
            <a:spLocks noGrp="1" noChangeArrowheads="1"/>
          </p:cNvSpPr>
          <p:nvPr>
            <p:ph type="body" idx="1"/>
          </p:nvPr>
        </p:nvSpPr>
        <p:spPr>
          <a:xfrm>
            <a:off x="457200" y="1844824"/>
            <a:ext cx="8229600" cy="4281339"/>
          </a:xfrm>
        </p:spPr>
        <p:txBody>
          <a:bodyPr/>
          <a:lstStyle/>
          <a:p>
            <a:r>
              <a:rPr lang="de-DE" altLang="de-DE" dirty="0"/>
              <a:t>Voruniversitäre und universitäre Sprachstudenten werden davon abgehalten, Übersetzungen zu Rate zu ziehen</a:t>
            </a:r>
          </a:p>
          <a:p>
            <a:r>
              <a:rPr lang="de-DE" altLang="de-DE" dirty="0"/>
              <a:t>Sehr wenig populäre Literatur ins Englische übersetzt</a:t>
            </a:r>
          </a:p>
          <a:p>
            <a:r>
              <a:rPr lang="de-DE" altLang="de-DE" dirty="0"/>
              <a:t>Relativ wenige untertitelte ausländische Filme in Kinos oder im Fernsehen</a:t>
            </a:r>
            <a:endParaRPr lang="hr-HR" altLang="de-DE"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C914B5-D896-4F1C-B431-2E915CA63EDB}"/>
              </a:ext>
            </a:extLst>
          </p:cNvPr>
          <p:cNvSpPr>
            <a:spLocks noGrp="1"/>
          </p:cNvSpPr>
          <p:nvPr>
            <p:ph type="title"/>
          </p:nvPr>
        </p:nvSpPr>
        <p:spPr/>
        <p:txBody>
          <a:bodyPr/>
          <a:lstStyle/>
          <a:p>
            <a:r>
              <a:rPr lang="de-DE" dirty="0"/>
              <a:t>Empfohlene Literatur</a:t>
            </a:r>
          </a:p>
        </p:txBody>
      </p:sp>
      <p:graphicFrame>
        <p:nvGraphicFramePr>
          <p:cNvPr id="4" name="Inhaltsplatzhalter 3">
            <a:extLst>
              <a:ext uri="{FF2B5EF4-FFF2-40B4-BE49-F238E27FC236}">
                <a16:creationId xmlns:a16="http://schemas.microsoft.com/office/drawing/2014/main" id="{FF89028A-E9B4-4CB3-BC04-D97F58D9BD49}"/>
              </a:ext>
            </a:extLst>
          </p:cNvPr>
          <p:cNvGraphicFramePr>
            <a:graphicFrameLocks noGrp="1"/>
          </p:cNvGraphicFramePr>
          <p:nvPr>
            <p:ph idx="1"/>
            <p:extLst>
              <p:ext uri="{D42A27DB-BD31-4B8C-83A1-F6EECF244321}">
                <p14:modId xmlns:p14="http://schemas.microsoft.com/office/powerpoint/2010/main" val="2679641671"/>
              </p:ext>
            </p:extLst>
          </p:nvPr>
        </p:nvGraphicFramePr>
        <p:xfrm>
          <a:off x="107504" y="1268761"/>
          <a:ext cx="8579296" cy="5634772"/>
        </p:xfrm>
        <a:graphic>
          <a:graphicData uri="http://schemas.openxmlformats.org/drawingml/2006/table">
            <a:tbl>
              <a:tblPr>
                <a:tableStyleId>{5C22544A-7EE6-4342-B048-85BDC9FD1C3A}</a:tableStyleId>
              </a:tblPr>
              <a:tblGrid>
                <a:gridCol w="1734113">
                  <a:extLst>
                    <a:ext uri="{9D8B030D-6E8A-4147-A177-3AD203B41FA5}">
                      <a16:colId xmlns:a16="http://schemas.microsoft.com/office/drawing/2014/main" val="1905828756"/>
                    </a:ext>
                  </a:extLst>
                </a:gridCol>
                <a:gridCol w="6845183">
                  <a:extLst>
                    <a:ext uri="{9D8B030D-6E8A-4147-A177-3AD203B41FA5}">
                      <a16:colId xmlns:a16="http://schemas.microsoft.com/office/drawing/2014/main" val="3649507283"/>
                    </a:ext>
                  </a:extLst>
                </a:gridCol>
              </a:tblGrid>
              <a:tr h="1716499">
                <a:tc>
                  <a:txBody>
                    <a:bodyPr/>
                    <a:lstStyle/>
                    <a:p>
                      <a:pPr>
                        <a:lnSpc>
                          <a:spcPct val="100000"/>
                        </a:lnSpc>
                        <a:spcAft>
                          <a:spcPts val="0"/>
                        </a:spcAft>
                      </a:pPr>
                      <a:r>
                        <a:rPr lang="en-GB" sz="2700" dirty="0">
                          <a:effectLst/>
                        </a:rPr>
                        <a:t>4a Early under­stan­ding</a:t>
                      </a:r>
                      <a:endParaRPr lang="de-DE" sz="2700" dirty="0">
                        <a:effectLst/>
                        <a:latin typeface="Times New Roman" panose="02020603050405020304" pitchFamily="18" charset="0"/>
                        <a:ea typeface="宋体" panose="02010600030101010101" pitchFamily="2" charset="-122"/>
                      </a:endParaRPr>
                    </a:p>
                  </a:txBody>
                  <a:tcPr marL="68580" marR="68580" marT="0" marB="0"/>
                </a:tc>
                <a:tc>
                  <a:txBody>
                    <a:bodyPr/>
                    <a:lstStyle/>
                    <a:p>
                      <a:pPr>
                        <a:lnSpc>
                          <a:spcPct val="100000"/>
                        </a:lnSpc>
                        <a:spcAft>
                          <a:spcPts val="0"/>
                        </a:spcAft>
                      </a:pPr>
                      <a:r>
                        <a:rPr lang="en-GB" sz="2700" dirty="0">
                          <a:effectLst/>
                        </a:rPr>
                        <a:t>Holmes, James.  </a:t>
                      </a:r>
                      <a:r>
                        <a:rPr lang="en-GB" sz="2700" dirty="0">
                          <a:solidFill>
                            <a:srgbClr val="FF0000"/>
                          </a:solidFill>
                          <a:effectLst/>
                        </a:rPr>
                        <a:t>1972</a:t>
                      </a:r>
                      <a:r>
                        <a:rPr lang="en-GB" sz="2700" dirty="0">
                          <a:effectLst/>
                        </a:rPr>
                        <a:t>. The Name and Nature of Translation Studies. Papers on Literary Translation and </a:t>
                      </a:r>
                      <a:r>
                        <a:rPr lang="en-GB" sz="2700" dirty="0" err="1">
                          <a:effectLst/>
                        </a:rPr>
                        <a:t>Transla-tion</a:t>
                      </a:r>
                      <a:r>
                        <a:rPr lang="en-GB" sz="2700" dirty="0">
                          <a:effectLst/>
                        </a:rPr>
                        <a:t> Studies[M]. Amsterdam:  </a:t>
                      </a:r>
                      <a:r>
                        <a:rPr lang="en-GB" sz="2700" dirty="0" err="1">
                          <a:effectLst/>
                        </a:rPr>
                        <a:t>Rodopi</a:t>
                      </a:r>
                      <a:r>
                        <a:rPr lang="en-GB" sz="2700" dirty="0">
                          <a:effectLst/>
                        </a:rPr>
                        <a:t>, 1988: 67-80.</a:t>
                      </a:r>
                      <a:endParaRPr lang="de-DE" sz="27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894781953"/>
                  </a:ext>
                </a:extLst>
              </a:tr>
              <a:tr h="1716499">
                <a:tc>
                  <a:txBody>
                    <a:bodyPr/>
                    <a:lstStyle/>
                    <a:p>
                      <a:pPr>
                        <a:lnSpc>
                          <a:spcPct val="100000"/>
                        </a:lnSpc>
                        <a:spcAft>
                          <a:spcPts val="0"/>
                        </a:spcAft>
                      </a:pPr>
                      <a:r>
                        <a:rPr lang="en-GB" sz="2700" dirty="0">
                          <a:effectLst/>
                        </a:rPr>
                        <a:t>4b </a:t>
                      </a:r>
                      <a:r>
                        <a:rPr lang="en-GB" sz="2700" dirty="0">
                          <a:solidFill>
                            <a:srgbClr val="FF0000"/>
                          </a:solidFill>
                          <a:effectLst/>
                        </a:rPr>
                        <a:t>Sourcebook</a:t>
                      </a:r>
                      <a:endParaRPr lang="de-DE" sz="2700" dirty="0">
                        <a:solidFill>
                          <a:srgbClr val="FF0000"/>
                        </a:solidFill>
                        <a:effectLst/>
                        <a:latin typeface="Times New Roman" panose="02020603050405020304" pitchFamily="18" charset="0"/>
                        <a:ea typeface="宋体" panose="02010600030101010101" pitchFamily="2" charset="-122"/>
                      </a:endParaRPr>
                    </a:p>
                  </a:txBody>
                  <a:tcPr marL="68580" marR="68580" marT="0" marB="0"/>
                </a:tc>
                <a:tc>
                  <a:txBody>
                    <a:bodyPr/>
                    <a:lstStyle/>
                    <a:p>
                      <a:pPr>
                        <a:lnSpc>
                          <a:spcPct val="100000"/>
                        </a:lnSpc>
                        <a:spcAft>
                          <a:spcPts val="0"/>
                        </a:spcAft>
                      </a:pPr>
                      <a:r>
                        <a:rPr lang="en-GB" sz="2700" dirty="0" err="1">
                          <a:effectLst/>
                        </a:rPr>
                        <a:t>Bassnett</a:t>
                      </a:r>
                      <a:r>
                        <a:rPr lang="en-GB" sz="2700" dirty="0">
                          <a:effectLst/>
                        </a:rPr>
                        <a:t>, Susan and Andre </a:t>
                      </a:r>
                      <a:r>
                        <a:rPr lang="en-GB" sz="2700" dirty="0" err="1">
                          <a:effectLst/>
                        </a:rPr>
                        <a:t>Lefevere</a:t>
                      </a:r>
                      <a:r>
                        <a:rPr lang="en-GB" sz="2700" dirty="0">
                          <a:effectLst/>
                        </a:rPr>
                        <a:t>. Translation, History and Culture: A Sourcebook[M]. London and New York</a:t>
                      </a:r>
                      <a:r>
                        <a:rPr lang="zh-CN" sz="2700" dirty="0">
                          <a:effectLst/>
                        </a:rPr>
                        <a:t>：</a:t>
                      </a:r>
                      <a:r>
                        <a:rPr lang="en-GB" sz="2700" dirty="0">
                          <a:effectLst/>
                        </a:rPr>
                        <a:t>Routledge, 1990.</a:t>
                      </a:r>
                      <a:endParaRPr lang="de-DE" sz="27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682153289"/>
                  </a:ext>
                </a:extLst>
              </a:tr>
              <a:tr h="1287374">
                <a:tc>
                  <a:txBody>
                    <a:bodyPr/>
                    <a:lstStyle/>
                    <a:p>
                      <a:pPr>
                        <a:lnSpc>
                          <a:spcPct val="100000"/>
                        </a:lnSpc>
                        <a:spcAft>
                          <a:spcPts val="0"/>
                        </a:spcAft>
                      </a:pPr>
                      <a:r>
                        <a:rPr lang="en-GB" sz="2700">
                          <a:effectLst/>
                        </a:rPr>
                        <a:t>4c Early linguistic theory</a:t>
                      </a:r>
                      <a:endParaRPr lang="de-DE" sz="2700">
                        <a:effectLst/>
                        <a:latin typeface="Times New Roman" panose="02020603050405020304" pitchFamily="18" charset="0"/>
                        <a:ea typeface="宋体" panose="02010600030101010101" pitchFamily="2" charset="-122"/>
                      </a:endParaRPr>
                    </a:p>
                  </a:txBody>
                  <a:tcPr marL="68580" marR="68580" marT="0" marB="0"/>
                </a:tc>
                <a:tc>
                  <a:txBody>
                    <a:bodyPr/>
                    <a:lstStyle/>
                    <a:p>
                      <a:pPr>
                        <a:lnSpc>
                          <a:spcPct val="100000"/>
                        </a:lnSpc>
                        <a:spcAft>
                          <a:spcPts val="0"/>
                        </a:spcAft>
                      </a:pPr>
                      <a:r>
                        <a:rPr lang="en-GB" sz="2700" dirty="0">
                          <a:effectLst/>
                        </a:rPr>
                        <a:t>Catford, J. A Linguistic Theory of Translation[M]. London: Oxford University Press, </a:t>
                      </a:r>
                      <a:r>
                        <a:rPr lang="en-GB" sz="2700" dirty="0">
                          <a:solidFill>
                            <a:srgbClr val="FF0000"/>
                          </a:solidFill>
                          <a:effectLst/>
                        </a:rPr>
                        <a:t>1965</a:t>
                      </a:r>
                      <a:r>
                        <a:rPr lang="en-GB" sz="2700" dirty="0">
                          <a:effectLst/>
                        </a:rPr>
                        <a:t>.</a:t>
                      </a:r>
                      <a:endParaRPr lang="de-DE" sz="27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1846069059"/>
                  </a:ext>
                </a:extLst>
              </a:tr>
              <a:tr h="608219">
                <a:tc>
                  <a:txBody>
                    <a:bodyPr/>
                    <a:lstStyle/>
                    <a:p>
                      <a:pPr>
                        <a:lnSpc>
                          <a:spcPct val="100000"/>
                        </a:lnSpc>
                        <a:spcAft>
                          <a:spcPts val="0"/>
                        </a:spcAft>
                      </a:pPr>
                      <a:r>
                        <a:rPr lang="en-GB" sz="2000" dirty="0">
                          <a:effectLst/>
                        </a:rPr>
                        <a:t>4d Early important understanding</a:t>
                      </a:r>
                      <a:endParaRPr lang="de-DE" sz="2700" dirty="0">
                        <a:effectLst/>
                        <a:latin typeface="Times New Roman" panose="02020603050405020304" pitchFamily="18" charset="0"/>
                        <a:ea typeface="宋体" panose="02010600030101010101" pitchFamily="2" charset="-122"/>
                      </a:endParaRPr>
                    </a:p>
                  </a:txBody>
                  <a:tcPr marL="68580" marR="68580" marT="0" marB="0"/>
                </a:tc>
                <a:tc>
                  <a:txBody>
                    <a:bodyPr/>
                    <a:lstStyle/>
                    <a:p>
                      <a:pPr>
                        <a:lnSpc>
                          <a:spcPct val="100000"/>
                        </a:lnSpc>
                        <a:spcAft>
                          <a:spcPts val="0"/>
                        </a:spcAft>
                      </a:pPr>
                      <a:r>
                        <a:rPr lang="en-GB" sz="2700" dirty="0">
                          <a:solidFill>
                            <a:srgbClr val="FF0000"/>
                          </a:solidFill>
                          <a:effectLst/>
                        </a:rPr>
                        <a:t>Nida</a:t>
                      </a:r>
                      <a:r>
                        <a:rPr lang="en-GB" sz="2700" dirty="0">
                          <a:effectLst/>
                        </a:rPr>
                        <a:t>, E. A. Toward a Science of Trans-</a:t>
                      </a:r>
                      <a:r>
                        <a:rPr lang="en-GB" sz="2700" dirty="0" err="1">
                          <a:effectLst/>
                        </a:rPr>
                        <a:t>lating</a:t>
                      </a:r>
                      <a:r>
                        <a:rPr lang="en-GB" sz="2700" dirty="0">
                          <a:effectLst/>
                        </a:rPr>
                        <a:t>[M]. </a:t>
                      </a:r>
                      <a:r>
                        <a:rPr lang="de-DE" sz="2700" dirty="0">
                          <a:effectLst/>
                        </a:rPr>
                        <a:t>Leiden: E. J. Brill, 1964.</a:t>
                      </a:r>
                      <a:endParaRPr lang="de-DE" sz="27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624707604"/>
                  </a:ext>
                </a:extLst>
              </a:tr>
            </a:tbl>
          </a:graphicData>
        </a:graphic>
      </p:graphicFrame>
    </p:spTree>
    <p:extLst>
      <p:ext uri="{BB962C8B-B14F-4D97-AF65-F5344CB8AC3E}">
        <p14:creationId xmlns:p14="http://schemas.microsoft.com/office/powerpoint/2010/main" val="32393425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E71A644-4C58-4796-9C49-CFE845EBF43C}"/>
              </a:ext>
            </a:extLst>
          </p:cNvPr>
          <p:cNvSpPr>
            <a:spLocks noGrp="1" noChangeArrowheads="1"/>
          </p:cNvSpPr>
          <p:nvPr>
            <p:ph type="title"/>
          </p:nvPr>
        </p:nvSpPr>
        <p:spPr/>
        <p:txBody>
          <a:bodyPr>
            <a:normAutofit fontScale="90000"/>
          </a:bodyPr>
          <a:lstStyle/>
          <a:p>
            <a:r>
              <a:rPr lang="de-DE" altLang="zh-CN" b="1" dirty="0"/>
              <a:t>Übersetzungs-Wissenschaft </a:t>
            </a:r>
            <a:br>
              <a:rPr lang="de-DE" altLang="zh-CN" b="1" dirty="0"/>
            </a:br>
            <a:r>
              <a:rPr lang="de-DE" altLang="zh-CN" b="1" dirty="0"/>
              <a:t>seit den 1970er Jahren</a:t>
            </a:r>
            <a:endParaRPr lang="hr-HR" altLang="de-DE" b="1" dirty="0"/>
          </a:p>
        </p:txBody>
      </p:sp>
      <p:sp>
        <p:nvSpPr>
          <p:cNvPr id="10243" name="Rectangle 3">
            <a:extLst>
              <a:ext uri="{FF2B5EF4-FFF2-40B4-BE49-F238E27FC236}">
                <a16:creationId xmlns:a16="http://schemas.microsoft.com/office/drawing/2014/main" id="{F536E896-1185-4A10-8C41-78AACFAB1F32}"/>
              </a:ext>
            </a:extLst>
          </p:cNvPr>
          <p:cNvSpPr>
            <a:spLocks noGrp="1" noChangeArrowheads="1"/>
          </p:cNvSpPr>
          <p:nvPr>
            <p:ph type="body" idx="1"/>
          </p:nvPr>
        </p:nvSpPr>
        <p:spPr/>
        <p:txBody>
          <a:bodyPr>
            <a:normAutofit fontScale="92500" lnSpcReduction="20000"/>
          </a:bodyPr>
          <a:lstStyle/>
          <a:p>
            <a:pPr marL="552450" indent="-552450">
              <a:lnSpc>
                <a:spcPct val="110000"/>
              </a:lnSpc>
            </a:pPr>
            <a:r>
              <a:rPr lang="de-DE" altLang="zh-CN" sz="2800" dirty="0">
                <a:ea typeface="宋体" panose="02010600030101010101" pitchFamily="2" charset="-122"/>
              </a:rPr>
              <a:t>TR entwickelte sich zu einer akademischen Disziplin</a:t>
            </a:r>
          </a:p>
          <a:p>
            <a:pPr marL="552450" indent="-552450">
              <a:lnSpc>
                <a:spcPct val="110000"/>
              </a:lnSpc>
            </a:pPr>
            <a:r>
              <a:rPr lang="de-DE" altLang="zh-CN" sz="2800" dirty="0">
                <a:ea typeface="宋体" panose="02010600030101010101" pitchFamily="2" charset="-122"/>
              </a:rPr>
              <a:t>USA: TR-Workshops, kreatives Schreiben, Princeton, Iowa; vergleichende Literaturwissenschaft (Kulturwissenschaften)</a:t>
            </a:r>
          </a:p>
          <a:p>
            <a:pPr marL="552450" indent="-552450">
              <a:lnSpc>
                <a:spcPct val="110000"/>
              </a:lnSpc>
            </a:pPr>
            <a:r>
              <a:rPr lang="de-DE" altLang="zh-CN" sz="2800" dirty="0">
                <a:ea typeface="宋体" panose="02010600030101010101" pitchFamily="2" charset="-122"/>
              </a:rPr>
              <a:t>Kontrastive Analyse (CA). (TR = Gegenstand der Forschung): Linguistischer Ansatz: Sprachen im Kontrast (1960er - 1970er Jahre)</a:t>
            </a:r>
          </a:p>
          <a:p>
            <a:pPr marL="952500" lvl="1" indent="-552450">
              <a:lnSpc>
                <a:spcPct val="110000"/>
              </a:lnSpc>
            </a:pPr>
            <a:r>
              <a:rPr lang="de-DE" altLang="zh-CN" sz="2400" dirty="0">
                <a:ea typeface="宋体" panose="02010600030101010101" pitchFamily="2" charset="-122"/>
              </a:rPr>
              <a:t>CA: James 1980, </a:t>
            </a:r>
            <a:r>
              <a:rPr lang="de-DE" altLang="zh-CN" sz="2400" dirty="0" err="1">
                <a:ea typeface="宋体" panose="02010600030101010101" pitchFamily="2" charset="-122"/>
              </a:rPr>
              <a:t>Vinay</a:t>
            </a:r>
            <a:r>
              <a:rPr lang="de-DE" altLang="zh-CN" sz="2400" dirty="0">
                <a:ea typeface="宋体" panose="02010600030101010101" pitchFamily="2" charset="-122"/>
              </a:rPr>
              <a:t> </a:t>
            </a:r>
            <a:r>
              <a:rPr lang="de-DE" altLang="zh-CN" sz="2400" dirty="0" err="1">
                <a:ea typeface="宋体" panose="02010600030101010101" pitchFamily="2" charset="-122"/>
              </a:rPr>
              <a:t>Darbelnet</a:t>
            </a:r>
            <a:r>
              <a:rPr lang="de-DE" altLang="zh-CN" sz="2400" dirty="0">
                <a:ea typeface="宋体" panose="02010600030101010101" pitchFamily="2" charset="-122"/>
              </a:rPr>
              <a:t> (1958), </a:t>
            </a:r>
            <a:r>
              <a:rPr lang="de-DE" altLang="zh-CN" sz="2400" dirty="0" err="1">
                <a:ea typeface="宋体" panose="02010600030101010101" pitchFamily="2" charset="-122"/>
              </a:rPr>
              <a:t>Catford</a:t>
            </a:r>
            <a:r>
              <a:rPr lang="de-DE" altLang="zh-CN" sz="2400" dirty="0">
                <a:ea typeface="宋体" panose="02010600030101010101" pitchFamily="2" charset="-122"/>
              </a:rPr>
              <a:t> 1965, Connor, </a:t>
            </a:r>
            <a:r>
              <a:rPr lang="de-DE" altLang="zh-CN" sz="2400" dirty="0" err="1">
                <a:ea typeface="宋体" panose="02010600030101010101" pitchFamily="2" charset="-122"/>
              </a:rPr>
              <a:t>Chesterman</a:t>
            </a:r>
            <a:r>
              <a:rPr lang="de-DE" altLang="zh-CN" sz="2400" dirty="0">
                <a:ea typeface="宋体" panose="02010600030101010101" pitchFamily="2" charset="-122"/>
              </a:rPr>
              <a:t> (2001)</a:t>
            </a:r>
          </a:p>
          <a:p>
            <a:pPr marL="952500" lvl="1" indent="-552450">
              <a:lnSpc>
                <a:spcPct val="110000"/>
              </a:lnSpc>
            </a:pPr>
            <a:r>
              <a:rPr lang="de-DE" altLang="zh-CN" sz="2400" dirty="0">
                <a:ea typeface="宋体" panose="02010600030101010101" pitchFamily="2" charset="-122"/>
              </a:rPr>
              <a:t>CA ist nützlich, berücksichtigt aber weder soziolinguistische und pragmatische Faktoren noch die Rolle von TR als kommunikativer Akt.</a:t>
            </a:r>
            <a:endParaRPr lang="en-GB" altLang="zh-CN" dirty="0">
              <a:ea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dirty="0">
                <a:solidFill>
                  <a:srgbClr val="0E5772"/>
                </a:solidFill>
                <a:latin typeface="Arial" panose="020B0604020202020204" pitchFamily="34" charset="0"/>
                <a:cs typeface="Arial" panose="020B0604020202020204" pitchFamily="34" charset="0"/>
              </a:rPr>
              <a:t>S</a:t>
            </a:r>
            <a:r>
              <a:rPr lang="de-DE" altLang="zh-CN" dirty="0" err="1">
                <a:solidFill>
                  <a:srgbClr val="0E5772"/>
                </a:solidFill>
                <a:latin typeface="Arial" panose="020B0604020202020204" pitchFamily="34" charset="0"/>
                <a:cs typeface="Arial" panose="020B0604020202020204" pitchFamily="34" charset="0"/>
              </a:rPr>
              <a:t>itzung</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1 </a:t>
            </a:r>
            <a:r>
              <a:rPr lang="zh-CN" altLang="de-DE" dirty="0">
                <a:solidFill>
                  <a:srgbClr val="0E5772"/>
                </a:solidFill>
                <a:latin typeface="Arial" panose="020B0604020202020204" pitchFamily="34" charset="0"/>
                <a:cs typeface="Arial" panose="020B0604020202020204" pitchFamily="34" charset="0"/>
              </a:rPr>
              <a:t>第一次上课</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257175" y="1566227"/>
            <a:ext cx="8629650" cy="5017135"/>
          </a:xfrm>
        </p:spPr>
        <p:txBody>
          <a:bodyPr>
            <a:normAutofit lnSpcReduction="10000"/>
          </a:bodyPr>
          <a:lstStyle/>
          <a:p>
            <a:pPr eaLnBrk="1" hangingPunct="1">
              <a:buFont typeface="Garamond" panose="02020404030301010803" pitchFamily="18" charset="0"/>
              <a:buNone/>
            </a:pPr>
            <a:r>
              <a:rPr lang="de-DE" altLang="zh-CN" sz="2200" dirty="0">
                <a:latin typeface="Arial" panose="020B0604020202020204" pitchFamily="34" charset="0"/>
                <a:cs typeface="Arial" panose="020B0604020202020204" pitchFamily="34" charset="0"/>
                <a:sym typeface="+mn-ea"/>
              </a:rPr>
              <a:t>Brainstorming</a:t>
            </a:r>
          </a:p>
          <a:p>
            <a:pPr eaLnBrk="1" hangingPunct="1">
              <a:buFont typeface="Garamond" panose="02020404030301010803" pitchFamily="18" charset="0"/>
              <a:buNone/>
            </a:pPr>
            <a:r>
              <a:rPr lang="de-DE" altLang="zh-CN" sz="2200" dirty="0">
                <a:latin typeface="Arial" panose="020B0604020202020204" pitchFamily="34" charset="0"/>
                <a:cs typeface="Arial" panose="020B0604020202020204" pitchFamily="34" charset="0"/>
                <a:sym typeface="+mn-ea"/>
              </a:rPr>
              <a:t>WeChat-Gruppe: Bitte echten Namen angeben</a:t>
            </a:r>
          </a:p>
          <a:p>
            <a:pPr eaLnBrk="1" hangingPunct="1">
              <a:buFont typeface="Garamond" panose="02020404030301010803" pitchFamily="18" charset="0"/>
              <a:buNone/>
            </a:pPr>
            <a:r>
              <a:rPr lang="de-DE" altLang="zh-CN" sz="2200" dirty="0">
                <a:latin typeface="Arial" panose="020B0604020202020204" pitchFamily="34" charset="0"/>
                <a:cs typeface="Arial" panose="020B0604020202020204" pitchFamily="34" charset="0"/>
                <a:sym typeface="+mn-ea"/>
              </a:rPr>
              <a:t>Material: Viele Texte. Wir werden die Themen chronologisch sortieren. </a:t>
            </a:r>
          </a:p>
          <a:p>
            <a:pPr eaLnBrk="1" hangingPunct="1">
              <a:buFont typeface="Garamond" panose="02020404030301010803" pitchFamily="18" charset="0"/>
              <a:buNone/>
            </a:pPr>
            <a:r>
              <a:rPr lang="de-DE" altLang="zh-CN" sz="2200" dirty="0">
                <a:latin typeface="Arial" panose="020B0604020202020204" pitchFamily="34" charset="0"/>
                <a:cs typeface="Arial" panose="020B0604020202020204" pitchFamily="34" charset="0"/>
                <a:sym typeface="+mn-ea"/>
              </a:rPr>
              <a:t>Hausaufgabe für die nächste Sitzung: </a:t>
            </a:r>
          </a:p>
          <a:p>
            <a:pPr eaLnBrk="1" hangingPunct="1">
              <a:buFont typeface="Garamond" panose="02020404030301010803" pitchFamily="18" charset="0"/>
              <a:buNone/>
            </a:pPr>
            <a:r>
              <a:rPr lang="de-DE" altLang="zh-CN" sz="2200" dirty="0">
                <a:latin typeface="Arial" panose="020B0604020202020204" pitchFamily="34" charset="0"/>
                <a:cs typeface="Arial" panose="020B0604020202020204" pitchFamily="34" charset="0"/>
                <a:sym typeface="+mn-ea"/>
              </a:rPr>
              <a:t>- Übersetzen Sie eine kurze Passage Chinesisch-Deutsch auf Wiki</a:t>
            </a:r>
          </a:p>
          <a:p>
            <a:pPr eaLnBrk="1" hangingPunct="1">
              <a:buFont typeface="Garamond" panose="02020404030301010803" pitchFamily="18" charset="0"/>
              <a:buNone/>
            </a:pPr>
            <a:r>
              <a:rPr lang="de-DE" altLang="zh-CN" sz="2200" dirty="0">
                <a:latin typeface="Arial" panose="020B0604020202020204" pitchFamily="34" charset="0"/>
                <a:cs typeface="Arial" panose="020B0604020202020204" pitchFamily="34" charset="0"/>
                <a:sym typeface="+mn-ea"/>
              </a:rPr>
              <a:t>- Jeweils zwei Schüler wählen ein Thema für eine 5-minütige Präsentation aus (1 Schüler hält die Präsentation, der andere bereitet ein Handout vor und legt es in der Gruppe aus). Das Thema sollte von allen vor der Stunde vorbereitet werden (Handout oder Artikel lesen) (Thema WeChat-Quiz) und von einem Schüler für die Präsentation vorbereitet werden. </a:t>
            </a:r>
          </a:p>
          <a:p>
            <a:pPr eaLnBrk="1" hangingPunct="1">
              <a:buFont typeface="Garamond" panose="02020404030301010803" pitchFamily="18" charset="0"/>
              <a:buNone/>
            </a:pPr>
            <a:r>
              <a:rPr lang="de-DE" altLang="zh-CN" sz="2200" dirty="0">
                <a:latin typeface="Arial" panose="020B0604020202020204" pitchFamily="34" charset="0"/>
                <a:cs typeface="Arial" panose="020B0604020202020204" pitchFamily="34" charset="0"/>
                <a:sym typeface="+mn-ea"/>
              </a:rPr>
              <a:t>Hausaufgaben für später:</a:t>
            </a:r>
          </a:p>
          <a:p>
            <a:pPr eaLnBrk="1" hangingPunct="1">
              <a:buFont typeface="Garamond" panose="02020404030301010803" pitchFamily="18" charset="0"/>
              <a:buNone/>
            </a:pPr>
            <a:r>
              <a:rPr lang="de-DE" altLang="zh-CN" sz="2200" dirty="0">
                <a:latin typeface="Arial" panose="020B0604020202020204" pitchFamily="34" charset="0"/>
                <a:cs typeface="Arial" panose="020B0604020202020204" pitchFamily="34" charset="0"/>
              </a:rPr>
              <a:t>- Thema für Semester-Abschluss-Arbeit finden</a:t>
            </a:r>
            <a:endParaRPr lang="zh-CN" alt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85884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BAD704FB-5638-41D3-A175-6BD6E8856CE7}"/>
              </a:ext>
            </a:extLst>
          </p:cNvPr>
          <p:cNvSpPr>
            <a:spLocks noGrp="1" noChangeArrowheads="1"/>
          </p:cNvSpPr>
          <p:nvPr>
            <p:ph type="title"/>
          </p:nvPr>
        </p:nvSpPr>
        <p:spPr/>
        <p:txBody>
          <a:bodyPr/>
          <a:lstStyle/>
          <a:p>
            <a:r>
              <a:rPr lang="de-DE" altLang="zh-CN" b="1" dirty="0"/>
              <a:t>Seit</a:t>
            </a:r>
            <a:r>
              <a:rPr lang="hr-HR" altLang="zh-CN" b="1" dirty="0"/>
              <a:t> </a:t>
            </a:r>
            <a:r>
              <a:rPr lang="de-DE" altLang="zh-CN" b="1" dirty="0"/>
              <a:t>den </a:t>
            </a:r>
            <a:r>
              <a:rPr lang="hr-HR" altLang="zh-CN" b="1" dirty="0"/>
              <a:t>1970</a:t>
            </a:r>
            <a:r>
              <a:rPr lang="de-DE" altLang="zh-CN" b="1" dirty="0" err="1"/>
              <a:t>ern</a:t>
            </a:r>
            <a:r>
              <a:rPr lang="de-DE" altLang="zh-CN" b="1" dirty="0"/>
              <a:t>, Forts.</a:t>
            </a:r>
            <a:endParaRPr lang="hr-HR" altLang="de-DE" b="1" dirty="0"/>
          </a:p>
        </p:txBody>
      </p:sp>
      <p:sp>
        <p:nvSpPr>
          <p:cNvPr id="48131" name="Rectangle 3">
            <a:extLst>
              <a:ext uri="{FF2B5EF4-FFF2-40B4-BE49-F238E27FC236}">
                <a16:creationId xmlns:a16="http://schemas.microsoft.com/office/drawing/2014/main" id="{D871E107-FEC3-42F3-BE01-7D3B03269625}"/>
              </a:ext>
            </a:extLst>
          </p:cNvPr>
          <p:cNvSpPr>
            <a:spLocks noGrp="1" noChangeArrowheads="1"/>
          </p:cNvSpPr>
          <p:nvPr>
            <p:ph type="body" idx="1"/>
          </p:nvPr>
        </p:nvSpPr>
        <p:spPr/>
        <p:txBody>
          <a:bodyPr>
            <a:normAutofit fontScale="92500"/>
          </a:bodyPr>
          <a:lstStyle/>
          <a:p>
            <a:r>
              <a:rPr lang="en-GB" altLang="zh-CN" sz="2800" i="1" dirty="0">
                <a:ea typeface="宋体" panose="02010600030101010101" pitchFamily="2" charset="-122"/>
              </a:rPr>
              <a:t>LINGUISTISCHER / SYSTEMATISCHER ANSATZ: (1950er - 1960er Jahre)</a:t>
            </a:r>
          </a:p>
          <a:p>
            <a:r>
              <a:rPr lang="en-GB" altLang="zh-CN" sz="2800" i="1" dirty="0">
                <a:ea typeface="宋体" panose="02010600030101010101" pitchFamily="2" charset="-122"/>
              </a:rPr>
              <a:t>J.P. Vinay &amp; J. </a:t>
            </a:r>
            <a:r>
              <a:rPr lang="en-GB" altLang="zh-CN" sz="2800" i="1" dirty="0" err="1">
                <a:ea typeface="宋体" panose="02010600030101010101" pitchFamily="2" charset="-122"/>
              </a:rPr>
              <a:t>Darbelnet</a:t>
            </a:r>
            <a:r>
              <a:rPr lang="en-GB" altLang="zh-CN" sz="2800" i="1" dirty="0">
                <a:ea typeface="宋体" panose="02010600030101010101" pitchFamily="2" charset="-122"/>
              </a:rPr>
              <a:t> (1958) </a:t>
            </a:r>
            <a:r>
              <a:rPr lang="en-GB" altLang="zh-CN" sz="2800" i="1" dirty="0" err="1">
                <a:ea typeface="宋体" panose="02010600030101010101" pitchFamily="2" charset="-122"/>
              </a:rPr>
              <a:t>Stylistique</a:t>
            </a:r>
            <a:r>
              <a:rPr lang="en-GB" altLang="zh-CN" sz="2800" i="1" dirty="0">
                <a:ea typeface="宋体" panose="02010600030101010101" pitchFamily="2" charset="-122"/>
              </a:rPr>
              <a:t> </a:t>
            </a:r>
            <a:r>
              <a:rPr lang="en-GB" altLang="zh-CN" sz="2800" i="1" dirty="0" err="1">
                <a:ea typeface="宋体" panose="02010600030101010101" pitchFamily="2" charset="-122"/>
              </a:rPr>
              <a:t>comparee</a:t>
            </a:r>
            <a:r>
              <a:rPr lang="en-GB" altLang="zh-CN" sz="2800" i="1" dirty="0">
                <a:ea typeface="宋体" panose="02010600030101010101" pitchFamily="2" charset="-122"/>
              </a:rPr>
              <a:t> du </a:t>
            </a:r>
            <a:r>
              <a:rPr lang="en-GB" altLang="zh-CN" sz="2800" i="1" dirty="0" err="1">
                <a:ea typeface="宋体" panose="02010600030101010101" pitchFamily="2" charset="-122"/>
              </a:rPr>
              <a:t>francais</a:t>
            </a:r>
            <a:r>
              <a:rPr lang="en-GB" altLang="zh-CN" sz="2800" i="1" dirty="0">
                <a:ea typeface="宋体" panose="02010600030101010101" pitchFamily="2" charset="-122"/>
              </a:rPr>
              <a:t> et de </a:t>
            </a:r>
            <a:r>
              <a:rPr lang="en-GB" altLang="zh-CN" sz="2800" i="1" dirty="0" err="1">
                <a:ea typeface="宋体" panose="02010600030101010101" pitchFamily="2" charset="-122"/>
              </a:rPr>
              <a:t>l'anglais</a:t>
            </a:r>
            <a:r>
              <a:rPr lang="en-GB" altLang="zh-CN" sz="2800" i="1" dirty="0">
                <a:ea typeface="宋体" panose="02010600030101010101" pitchFamily="2" charset="-122"/>
              </a:rPr>
              <a:t> - </a:t>
            </a:r>
            <a:r>
              <a:rPr lang="en-GB" altLang="zh-CN" sz="2800" i="1" dirty="0" err="1">
                <a:ea typeface="宋体" panose="02010600030101010101" pitchFamily="2" charset="-122"/>
              </a:rPr>
              <a:t>kontrastiver</a:t>
            </a:r>
            <a:r>
              <a:rPr lang="en-GB" altLang="zh-CN" sz="2800" i="1" dirty="0">
                <a:ea typeface="宋体" panose="02010600030101010101" pitchFamily="2" charset="-122"/>
              </a:rPr>
              <a:t> Ansatz</a:t>
            </a:r>
          </a:p>
          <a:p>
            <a:r>
              <a:rPr lang="en-GB" altLang="zh-CN" sz="2800" i="1" dirty="0">
                <a:ea typeface="宋体" panose="02010600030101010101" pitchFamily="2" charset="-122"/>
              </a:rPr>
              <a:t> G. </a:t>
            </a:r>
            <a:r>
              <a:rPr lang="en-GB" altLang="zh-CN" sz="2800" i="1" dirty="0" err="1">
                <a:ea typeface="宋体" panose="02010600030101010101" pitchFamily="2" charset="-122"/>
              </a:rPr>
              <a:t>Mounin</a:t>
            </a:r>
            <a:r>
              <a:rPr lang="en-GB" altLang="zh-CN" sz="2800" i="1" dirty="0">
                <a:ea typeface="宋体" panose="02010600030101010101" pitchFamily="2" charset="-122"/>
              </a:rPr>
              <a:t> (1963) Les </a:t>
            </a:r>
            <a:r>
              <a:rPr lang="en-GB" altLang="zh-CN" sz="2800" i="1" dirty="0" err="1">
                <a:ea typeface="宋体" panose="02010600030101010101" pitchFamily="2" charset="-122"/>
              </a:rPr>
              <a:t>problemes</a:t>
            </a:r>
            <a:r>
              <a:rPr lang="en-GB" altLang="zh-CN" sz="2800" i="1" dirty="0">
                <a:ea typeface="宋体" panose="02010600030101010101" pitchFamily="2" charset="-122"/>
              </a:rPr>
              <a:t> </a:t>
            </a:r>
            <a:r>
              <a:rPr lang="en-GB" altLang="zh-CN" sz="2800" i="1" dirty="0" err="1">
                <a:ea typeface="宋体" panose="02010600030101010101" pitchFamily="2" charset="-122"/>
              </a:rPr>
              <a:t>theoriques</a:t>
            </a:r>
            <a:r>
              <a:rPr lang="en-GB" altLang="zh-CN" sz="2800" i="1" dirty="0">
                <a:ea typeface="宋体" panose="02010600030101010101" pitchFamily="2" charset="-122"/>
              </a:rPr>
              <a:t> de la </a:t>
            </a:r>
            <a:r>
              <a:rPr lang="en-GB" altLang="zh-CN" sz="2800" i="1" dirty="0" err="1">
                <a:ea typeface="宋体" panose="02010600030101010101" pitchFamily="2" charset="-122"/>
              </a:rPr>
              <a:t>traduction</a:t>
            </a:r>
            <a:r>
              <a:rPr lang="en-GB" altLang="zh-CN" sz="2800" i="1" dirty="0">
                <a:ea typeface="宋体" panose="02010600030101010101" pitchFamily="2" charset="-122"/>
              </a:rPr>
              <a:t> - </a:t>
            </a:r>
            <a:r>
              <a:rPr lang="en-GB" altLang="zh-CN" sz="2800" i="1" dirty="0" err="1">
                <a:ea typeface="宋体" panose="02010600030101010101" pitchFamily="2" charset="-122"/>
              </a:rPr>
              <a:t>linguistische</a:t>
            </a:r>
            <a:r>
              <a:rPr lang="en-GB" altLang="zh-CN" sz="2800" i="1" dirty="0">
                <a:ea typeface="宋体" panose="02010600030101010101" pitchFamily="2" charset="-122"/>
              </a:rPr>
              <a:t> </a:t>
            </a:r>
            <a:r>
              <a:rPr lang="en-GB" altLang="zh-CN" sz="2800" i="1" dirty="0" err="1">
                <a:ea typeface="宋体" panose="02010600030101010101" pitchFamily="2" charset="-122"/>
              </a:rPr>
              <a:t>Fragen</a:t>
            </a:r>
            <a:endParaRPr lang="en-GB" altLang="zh-CN" sz="2800" i="1" dirty="0">
              <a:ea typeface="宋体" panose="02010600030101010101" pitchFamily="2" charset="-122"/>
            </a:endParaRPr>
          </a:p>
          <a:p>
            <a:r>
              <a:rPr lang="en-GB" altLang="zh-CN" sz="2800" i="1" dirty="0">
                <a:ea typeface="宋体" panose="02010600030101010101" pitchFamily="2" charset="-122"/>
              </a:rPr>
              <a:t>E. Nida (1964) Toward a Science of Translating = </a:t>
            </a:r>
            <a:r>
              <a:rPr lang="en-GB" altLang="zh-CN" sz="2800" i="1" dirty="0" err="1">
                <a:ea typeface="宋体" panose="02010600030101010101" pitchFamily="2" charset="-122"/>
              </a:rPr>
              <a:t>Übersetzungswissenschaft</a:t>
            </a:r>
            <a:r>
              <a:rPr lang="en-GB" altLang="zh-CN" sz="2800" i="1" dirty="0">
                <a:ea typeface="宋体" panose="02010600030101010101" pitchFamily="2" charset="-122"/>
              </a:rPr>
              <a:t> (W. Wills, Koller, Kade, Neubert)</a:t>
            </a:r>
          </a:p>
          <a:p>
            <a:r>
              <a:rPr lang="en-GB" altLang="zh-CN" sz="2800" i="1" dirty="0" err="1">
                <a:ea typeface="宋体" panose="02010600030101010101" pitchFamily="2" charset="-122"/>
              </a:rPr>
              <a:t>Kandidatennamen</a:t>
            </a:r>
            <a:r>
              <a:rPr lang="en-GB" altLang="zh-CN" sz="2800" i="1" dirty="0">
                <a:ea typeface="宋体" panose="02010600030101010101" pitchFamily="2" charset="-122"/>
              </a:rPr>
              <a:t>: </a:t>
            </a:r>
            <a:r>
              <a:rPr lang="en-GB" altLang="zh-CN" sz="2800" i="1" dirty="0" err="1">
                <a:ea typeface="宋体" panose="02010600030101010101" pitchFamily="2" charset="-122"/>
              </a:rPr>
              <a:t>Wissenschaft</a:t>
            </a:r>
            <a:r>
              <a:rPr lang="en-GB" altLang="zh-CN" sz="2800" i="1" dirty="0">
                <a:ea typeface="宋体" panose="02010600030101010101" pitchFamily="2" charset="-122"/>
              </a:rPr>
              <a:t>, </a:t>
            </a:r>
            <a:r>
              <a:rPr lang="en-GB" altLang="zh-CN" sz="2800" i="1" dirty="0" err="1">
                <a:ea typeface="宋体" panose="02010600030101010101" pitchFamily="2" charset="-122"/>
              </a:rPr>
              <a:t>Translatologie</a:t>
            </a:r>
            <a:r>
              <a:rPr lang="en-GB" altLang="zh-CN" sz="2800" i="1" dirty="0">
                <a:ea typeface="宋体" panose="02010600030101010101" pitchFamily="2" charset="-122"/>
              </a:rPr>
              <a:t>, </a:t>
            </a:r>
            <a:r>
              <a:rPr lang="en-GB" altLang="zh-CN" sz="2800" i="1" dirty="0" err="1">
                <a:ea typeface="宋体" panose="02010600030101010101" pitchFamily="2" charset="-122"/>
              </a:rPr>
              <a:t>Translatologie</a:t>
            </a:r>
            <a:r>
              <a:rPr lang="en-GB" altLang="zh-CN" sz="2800" i="1" dirty="0">
                <a:ea typeface="宋体" panose="02010600030101010101" pitchFamily="2" charset="-122"/>
              </a:rPr>
              <a:t>, </a:t>
            </a:r>
            <a:r>
              <a:rPr lang="en-GB" altLang="zh-CN" sz="2800" i="1" dirty="0" err="1">
                <a:ea typeface="宋体" panose="02010600030101010101" pitchFamily="2" charset="-122"/>
              </a:rPr>
              <a:t>Traductolgia</a:t>
            </a:r>
            <a:r>
              <a:rPr lang="en-GB" altLang="zh-CN" sz="2800" i="1" dirty="0">
                <a:ea typeface="宋体" panose="02010600030101010101" pitchFamily="2" charset="-122"/>
              </a:rPr>
              <a:t> - </a:t>
            </a:r>
            <a:r>
              <a:rPr lang="en-GB" altLang="zh-CN" sz="2800" i="1" dirty="0" err="1">
                <a:ea typeface="宋体" panose="02010600030101010101" pitchFamily="2" charset="-122"/>
              </a:rPr>
              <a:t>Studien</a:t>
            </a:r>
            <a:endParaRPr lang="hr-HR" altLang="de-DE" sz="28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CFCCDF3-8FF6-4207-BC48-FF9B575DDC58}"/>
              </a:ext>
            </a:extLst>
          </p:cNvPr>
          <p:cNvSpPr>
            <a:spLocks noGrp="1" noChangeArrowheads="1"/>
          </p:cNvSpPr>
          <p:nvPr>
            <p:ph type="title"/>
          </p:nvPr>
        </p:nvSpPr>
        <p:spPr/>
        <p:txBody>
          <a:bodyPr/>
          <a:lstStyle/>
          <a:p>
            <a:r>
              <a:rPr lang="en-GB" altLang="zh-CN" b="1" i="1" dirty="0" err="1">
                <a:ea typeface="宋体" panose="02010600030101010101" pitchFamily="2" charset="-122"/>
              </a:rPr>
              <a:t>Übersetzungs-Wissenschaften</a:t>
            </a:r>
            <a:endParaRPr lang="hr-HR" altLang="de-DE" b="1" i="1" dirty="0"/>
          </a:p>
        </p:txBody>
      </p:sp>
      <p:sp>
        <p:nvSpPr>
          <p:cNvPr id="11267" name="Rectangle 3">
            <a:extLst>
              <a:ext uri="{FF2B5EF4-FFF2-40B4-BE49-F238E27FC236}">
                <a16:creationId xmlns:a16="http://schemas.microsoft.com/office/drawing/2014/main" id="{36567777-4A67-4DBC-98C8-735324860E7D}"/>
              </a:ext>
            </a:extLst>
          </p:cNvPr>
          <p:cNvSpPr>
            <a:spLocks noGrp="1" noChangeArrowheads="1"/>
          </p:cNvSpPr>
          <p:nvPr>
            <p:ph type="body" idx="1"/>
          </p:nvPr>
        </p:nvSpPr>
        <p:spPr>
          <a:xfrm>
            <a:off x="457200" y="1844675"/>
            <a:ext cx="8259763" cy="4114800"/>
          </a:xfrm>
        </p:spPr>
        <p:txBody>
          <a:bodyPr>
            <a:normAutofit fontScale="92500" lnSpcReduction="20000"/>
          </a:bodyPr>
          <a:lstStyle/>
          <a:p>
            <a:r>
              <a:rPr lang="de-DE" altLang="zh-CN" dirty="0">
                <a:ea typeface="宋体" panose="02010600030101010101" pitchFamily="2" charset="-122"/>
              </a:rPr>
              <a:t>André Lefevere - Louvain Colloquium on </a:t>
            </a:r>
            <a:r>
              <a:rPr lang="de-DE" altLang="zh-CN" dirty="0" err="1">
                <a:ea typeface="宋体" panose="02010600030101010101" pitchFamily="2" charset="-122"/>
              </a:rPr>
              <a:t>Literature</a:t>
            </a:r>
            <a:r>
              <a:rPr lang="de-DE" altLang="zh-CN" dirty="0">
                <a:ea typeface="宋体" panose="02010600030101010101" pitchFamily="2" charset="-122"/>
              </a:rPr>
              <a:t> and Translation, 1976</a:t>
            </a:r>
          </a:p>
          <a:p>
            <a:r>
              <a:rPr lang="de-DE" altLang="zh-CN" dirty="0">
                <a:ea typeface="宋体" panose="02010600030101010101" pitchFamily="2" charset="-122"/>
              </a:rPr>
              <a:t>	Übersetzungswissenschaft - eine Disziplin, die sich mit "den Problemen der Herstellung und Beschreibung von Übersetzungen" beschäftigt</a:t>
            </a:r>
          </a:p>
          <a:p>
            <a:r>
              <a:rPr lang="de-DE" altLang="zh-CN" dirty="0">
                <a:ea typeface="宋体" panose="02010600030101010101" pitchFamily="2" charset="-122"/>
              </a:rPr>
              <a:t>eine eigenständige Disziplin: komplex</a:t>
            </a:r>
          </a:p>
          <a:p>
            <a:r>
              <a:rPr lang="de-DE" altLang="zh-CN" dirty="0">
                <a:ea typeface="宋体" panose="02010600030101010101" pitchFamily="2" charset="-122"/>
              </a:rPr>
              <a:t>kein Nebenzweig der vergleichenden Literaturwissenschaft</a:t>
            </a:r>
          </a:p>
          <a:p>
            <a:r>
              <a:rPr lang="de-DE" altLang="zh-CN" dirty="0">
                <a:ea typeface="宋体" panose="02010600030101010101" pitchFamily="2" charset="-122"/>
              </a:rPr>
              <a:t>kein spezifischer Bereich der Linguistik</a:t>
            </a:r>
            <a:endParaRPr lang="hr-HR" altLang="de-DE"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B280A77-6ABC-4FF0-9FCC-026214E1550D}"/>
              </a:ext>
            </a:extLst>
          </p:cNvPr>
          <p:cNvSpPr>
            <a:spLocks noGrp="1" noChangeArrowheads="1"/>
          </p:cNvSpPr>
          <p:nvPr>
            <p:ph type="title"/>
          </p:nvPr>
        </p:nvSpPr>
        <p:spPr/>
        <p:txBody>
          <a:bodyPr>
            <a:normAutofit fontScale="90000"/>
          </a:bodyPr>
          <a:lstStyle/>
          <a:p>
            <a:r>
              <a:rPr lang="de-DE" altLang="zh-CN" b="1" dirty="0"/>
              <a:t>Die </a:t>
            </a:r>
            <a:r>
              <a:rPr lang="en-GB" altLang="zh-CN" b="1" dirty="0">
                <a:ea typeface="宋体" panose="02010600030101010101" pitchFamily="2" charset="-122"/>
              </a:rPr>
              <a:t>HOLMES – TOURY ‘</a:t>
            </a:r>
            <a:r>
              <a:rPr lang="en-GB" altLang="zh-CN" b="1" dirty="0" err="1">
                <a:ea typeface="宋体" panose="02010600030101010101" pitchFamily="2" charset="-122"/>
              </a:rPr>
              <a:t>Landkarte</a:t>
            </a:r>
            <a:r>
              <a:rPr lang="en-GB" altLang="zh-CN" b="1" dirty="0">
                <a:ea typeface="宋体" panose="02010600030101010101" pitchFamily="2" charset="-122"/>
              </a:rPr>
              <a:t>’</a:t>
            </a:r>
            <a:endParaRPr lang="hr-HR" altLang="de-DE" dirty="0"/>
          </a:p>
        </p:txBody>
      </p:sp>
      <p:sp>
        <p:nvSpPr>
          <p:cNvPr id="12291" name="Rectangle 3">
            <a:extLst>
              <a:ext uri="{FF2B5EF4-FFF2-40B4-BE49-F238E27FC236}">
                <a16:creationId xmlns:a16="http://schemas.microsoft.com/office/drawing/2014/main" id="{1AE68EAE-E599-4E11-BFE7-C2908516570C}"/>
              </a:ext>
            </a:extLst>
          </p:cNvPr>
          <p:cNvSpPr>
            <a:spLocks noGrp="1" noChangeArrowheads="1"/>
          </p:cNvSpPr>
          <p:nvPr>
            <p:ph type="body" idx="1"/>
          </p:nvPr>
        </p:nvSpPr>
        <p:spPr/>
        <p:txBody>
          <a:bodyPr>
            <a:normAutofit fontScale="92500"/>
          </a:bodyPr>
          <a:lstStyle/>
          <a:p>
            <a:pPr marL="552450" indent="-552450">
              <a:buFont typeface="Wingdings" panose="05000000000000000000" pitchFamily="2" charset="2"/>
              <a:buNone/>
            </a:pPr>
            <a:r>
              <a:rPr lang="de-DE" altLang="zh-CN" sz="2400" dirty="0">
                <a:ea typeface="宋体" panose="02010600030101010101" pitchFamily="2" charset="-122"/>
              </a:rPr>
              <a:t>J. S. Holmes (1972 / 1988 / 2000)</a:t>
            </a:r>
          </a:p>
          <a:p>
            <a:r>
              <a:rPr lang="de-DE" altLang="zh-CN" sz="2400" dirty="0">
                <a:ea typeface="宋体" panose="02010600030101010101" pitchFamily="2" charset="-122"/>
              </a:rPr>
              <a:t>Vortrag - 1972: Dritter Internationaler Kongress für Angewandte Linguistik (Holmes' Gründungserklärung für das Fachgebiet:</a:t>
            </a:r>
          </a:p>
          <a:p>
            <a:r>
              <a:rPr lang="de-DE" altLang="zh-CN" sz="2400" dirty="0">
                <a:ea typeface="宋体" panose="02010600030101010101" pitchFamily="2" charset="-122"/>
              </a:rPr>
              <a:t>Beschränkungen durch die Verteilung der TR auf andere Disziplinen  </a:t>
            </a:r>
          </a:p>
          <a:p>
            <a:r>
              <a:rPr lang="de-DE" altLang="zh-CN" sz="2400" dirty="0">
                <a:ea typeface="宋体" panose="02010600030101010101" pitchFamily="2" charset="-122"/>
              </a:rPr>
              <a:t>Notwendigkeit, alle Wissenschaftler zu erreichen, die auf diesem Gebiet arbeiten (unabhängig von ihrem Hintergrund)</a:t>
            </a:r>
          </a:p>
          <a:p>
            <a:r>
              <a:rPr lang="de-DE" altLang="zh-CN" sz="2400" dirty="0">
                <a:ea typeface="宋体" panose="02010600030101010101" pitchFamily="2" charset="-122"/>
              </a:rPr>
              <a:t>vgl. "Landkarte" der TR-Studien</a:t>
            </a:r>
          </a:p>
          <a:p>
            <a:r>
              <a:rPr lang="de-DE" altLang="zh-CN" sz="2400" dirty="0">
                <a:ea typeface="宋体" panose="02010600030101010101" pitchFamily="2" charset="-122"/>
              </a:rPr>
              <a:t>Holmes in G. </a:t>
            </a:r>
            <a:r>
              <a:rPr lang="de-DE" altLang="zh-CN" sz="2400" dirty="0" err="1">
                <a:ea typeface="宋体" panose="02010600030101010101" pitchFamily="2" charset="-122"/>
              </a:rPr>
              <a:t>Toury</a:t>
            </a:r>
            <a:r>
              <a:rPr lang="de-DE" altLang="zh-CN" sz="2400" dirty="0">
                <a:ea typeface="宋体" panose="02010600030101010101" pitchFamily="2" charset="-122"/>
              </a:rPr>
              <a:t> (1995): TR-Studien umfassen:</a:t>
            </a:r>
          </a:p>
          <a:p>
            <a:r>
              <a:rPr lang="de-DE" altLang="zh-CN" sz="2400" dirty="0">
                <a:ea typeface="宋体" panose="02010600030101010101" pitchFamily="2" charset="-122"/>
              </a:rPr>
              <a:t>die Beschreibung der Phänomene der TR (</a:t>
            </a:r>
            <a:r>
              <a:rPr lang="de-DE" altLang="zh-CN" sz="2400" dirty="0" err="1">
                <a:ea typeface="宋体" panose="02010600030101010101" pitchFamily="2" charset="-122"/>
              </a:rPr>
              <a:t>descr</a:t>
            </a:r>
            <a:r>
              <a:rPr lang="de-DE" altLang="zh-CN" sz="2400" dirty="0">
                <a:ea typeface="宋体" panose="02010600030101010101" pitchFamily="2" charset="-122"/>
              </a:rPr>
              <a:t>. TR-Theorie - DTS)</a:t>
            </a:r>
          </a:p>
          <a:p>
            <a:r>
              <a:rPr lang="de-DE" altLang="zh-CN" sz="2400" dirty="0">
                <a:ea typeface="宋体" panose="02010600030101010101" pitchFamily="2" charset="-122"/>
              </a:rPr>
              <a:t>die Aufstellung allgemeiner Prinzipien zur Erklärung und Vorhersage solcher Phänomene (TR-Theorie)</a:t>
            </a:r>
            <a:endParaRPr lang="hr-HR" altLang="de-DE" sz="240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E7078A9-CDB0-4612-8ED9-D6B4B8DBF667}"/>
              </a:ext>
            </a:extLst>
          </p:cNvPr>
          <p:cNvSpPr>
            <a:spLocks noGrp="1" noChangeArrowheads="1"/>
          </p:cNvSpPr>
          <p:nvPr>
            <p:ph type="title"/>
          </p:nvPr>
        </p:nvSpPr>
        <p:spPr/>
        <p:txBody>
          <a:bodyPr/>
          <a:lstStyle/>
          <a:p>
            <a:r>
              <a:rPr lang="en-GB" altLang="zh-CN" sz="3200" b="1" dirty="0" err="1">
                <a:ea typeface="宋体" panose="02010600030101010101" pitchFamily="2" charset="-122"/>
              </a:rPr>
              <a:t>Deskriptive</a:t>
            </a:r>
            <a:r>
              <a:rPr lang="en-GB" altLang="zh-CN" sz="3200" b="1" dirty="0">
                <a:ea typeface="宋体" panose="02010600030101010101" pitchFamily="2" charset="-122"/>
              </a:rPr>
              <a:t> </a:t>
            </a:r>
            <a:r>
              <a:rPr lang="en-GB" altLang="zh-CN" sz="3200" b="1" dirty="0" err="1">
                <a:ea typeface="宋体" panose="02010600030101010101" pitchFamily="2" charset="-122"/>
              </a:rPr>
              <a:t>Übersetzungs-Wissenschaft</a:t>
            </a:r>
            <a:r>
              <a:rPr lang="en-GB" altLang="zh-CN" sz="3200" b="1" dirty="0">
                <a:ea typeface="宋体" panose="02010600030101010101" pitchFamily="2" charset="-122"/>
              </a:rPr>
              <a:t> (DTS)</a:t>
            </a:r>
            <a:br>
              <a:rPr lang="en-GB" altLang="zh-CN" sz="3200" dirty="0">
                <a:ea typeface="宋体" panose="02010600030101010101" pitchFamily="2" charset="-122"/>
              </a:rPr>
            </a:br>
            <a:endParaRPr lang="hr-HR" altLang="de-DE" sz="3200" dirty="0"/>
          </a:p>
        </p:txBody>
      </p:sp>
      <p:sp>
        <p:nvSpPr>
          <p:cNvPr id="13315" name="Rectangle 3">
            <a:extLst>
              <a:ext uri="{FF2B5EF4-FFF2-40B4-BE49-F238E27FC236}">
                <a16:creationId xmlns:a16="http://schemas.microsoft.com/office/drawing/2014/main" id="{6B497CB5-20D3-4E72-86B3-5828CBE56304}"/>
              </a:ext>
            </a:extLst>
          </p:cNvPr>
          <p:cNvSpPr>
            <a:spLocks noGrp="1" noChangeArrowheads="1"/>
          </p:cNvSpPr>
          <p:nvPr>
            <p:ph type="body" idx="1"/>
          </p:nvPr>
        </p:nvSpPr>
        <p:spPr/>
        <p:txBody>
          <a:bodyPr/>
          <a:lstStyle/>
          <a:p>
            <a:r>
              <a:rPr lang="de-DE" altLang="zh-CN" dirty="0">
                <a:ea typeface="宋体" panose="02010600030101010101" pitchFamily="2" charset="-122"/>
              </a:rPr>
              <a:t>produktorientierte DTS (untersucht bestehende Übersetzungen) - diachron - synchron )</a:t>
            </a:r>
          </a:p>
          <a:p>
            <a:r>
              <a:rPr lang="de-DE" altLang="zh-CN" dirty="0">
                <a:ea typeface="宋体" panose="02010600030101010101" pitchFamily="2" charset="-122"/>
              </a:rPr>
              <a:t>funktionsorientierte DTS (Funktion der Übersetzung in der soziokulturellen Situation des Empfängers)</a:t>
            </a:r>
          </a:p>
          <a:p>
            <a:r>
              <a:rPr lang="de-DE" altLang="zh-CN" dirty="0">
                <a:ea typeface="宋体" panose="02010600030101010101" pitchFamily="2" charset="-122"/>
              </a:rPr>
              <a:t>prozessorientierte DTS (Psychologie der Übersetzung)</a:t>
            </a:r>
            <a:endParaRPr lang="hr-HR" altLang="de-DE"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7EAA899-D1FA-4E7D-B4E8-B64F42697E0D}"/>
              </a:ext>
            </a:extLst>
          </p:cNvPr>
          <p:cNvSpPr>
            <a:spLocks noGrp="1" noChangeArrowheads="1"/>
          </p:cNvSpPr>
          <p:nvPr>
            <p:ph type="title"/>
          </p:nvPr>
        </p:nvSpPr>
        <p:spPr/>
        <p:txBody>
          <a:bodyPr/>
          <a:lstStyle/>
          <a:p>
            <a:r>
              <a:rPr lang="de-DE" altLang="zh-CN" sz="3200" b="1" dirty="0">
                <a:ea typeface="宋体" panose="02010600030101010101" pitchFamily="2" charset="-122"/>
              </a:rPr>
              <a:t>Keine allgemeinen - nur partielle Theorien</a:t>
            </a:r>
            <a:endParaRPr lang="hr-HR" altLang="de-DE" sz="3200" b="1" dirty="0"/>
          </a:p>
        </p:txBody>
      </p:sp>
      <p:sp>
        <p:nvSpPr>
          <p:cNvPr id="14339" name="Rectangle 3">
            <a:extLst>
              <a:ext uri="{FF2B5EF4-FFF2-40B4-BE49-F238E27FC236}">
                <a16:creationId xmlns:a16="http://schemas.microsoft.com/office/drawing/2014/main" id="{9A3C4086-DF20-4FE6-AA22-36BFDB3C42A4}"/>
              </a:ext>
            </a:extLst>
          </p:cNvPr>
          <p:cNvSpPr>
            <a:spLocks noGrp="1" noChangeArrowheads="1"/>
          </p:cNvSpPr>
          <p:nvPr>
            <p:ph type="body" idx="1"/>
          </p:nvPr>
        </p:nvSpPr>
        <p:spPr/>
        <p:txBody>
          <a:bodyPr>
            <a:normAutofit lnSpcReduction="10000"/>
          </a:bodyPr>
          <a:lstStyle/>
          <a:p>
            <a:r>
              <a:rPr lang="de-DE" altLang="zh-CN" sz="2800" dirty="0">
                <a:ea typeface="宋体" panose="02010600030101010101" pitchFamily="2" charset="-122"/>
              </a:rPr>
              <a:t>auf das Medium beschränkte Theorien - MT / Mensch</a:t>
            </a:r>
          </a:p>
          <a:p>
            <a:r>
              <a:rPr lang="de-DE" altLang="zh-CN" sz="2800" dirty="0">
                <a:ea typeface="宋体" panose="02010600030101010101" pitchFamily="2" charset="-122"/>
              </a:rPr>
              <a:t>bereichsbeschränkte Theorien - auf bestimmte Sprachpaare (kontrastiv; Stilistik)</a:t>
            </a:r>
          </a:p>
          <a:p>
            <a:r>
              <a:rPr lang="de-DE" altLang="zh-CN" sz="2800" dirty="0">
                <a:ea typeface="宋体" panose="02010600030101010101" pitchFamily="2" charset="-122"/>
              </a:rPr>
              <a:t>rangbeschränkte Theorien - Wort oder Satz</a:t>
            </a:r>
          </a:p>
          <a:p>
            <a:r>
              <a:rPr lang="de-DE" altLang="zh-CN" sz="2800" dirty="0">
                <a:ea typeface="宋体" panose="02010600030101010101" pitchFamily="2" charset="-122"/>
              </a:rPr>
              <a:t>textartbeschränkt - Geschichte der TR</a:t>
            </a:r>
          </a:p>
          <a:p>
            <a:r>
              <a:rPr lang="de-DE" altLang="zh-CN" sz="2800" dirty="0">
                <a:ea typeface="宋体" panose="02010600030101010101" pitchFamily="2" charset="-122"/>
              </a:rPr>
              <a:t>problemorientiert - Äquivalenz, Einheit der TR, Universalien usw.</a:t>
            </a:r>
          </a:p>
          <a:p>
            <a:r>
              <a:rPr lang="de-DE" altLang="zh-CN" sz="2800" dirty="0">
                <a:ea typeface="宋体" panose="02010600030101010101" pitchFamily="2" charset="-122"/>
              </a:rPr>
              <a:t>NB: eine Mischung von Theorien ("reine" Aspekte der Theorie - von Holmes bevorzugt)</a:t>
            </a:r>
            <a:endParaRPr lang="hr-HR" altLang="de-DE" sz="2800"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A5688E2-C1BF-4690-AF67-11A9129B04E0}"/>
              </a:ext>
            </a:extLst>
          </p:cNvPr>
          <p:cNvSpPr>
            <a:spLocks noGrp="1" noChangeArrowheads="1"/>
          </p:cNvSpPr>
          <p:nvPr>
            <p:ph type="title"/>
          </p:nvPr>
        </p:nvSpPr>
        <p:spPr/>
        <p:txBody>
          <a:bodyPr/>
          <a:lstStyle/>
          <a:p>
            <a:r>
              <a:rPr lang="en-GB" altLang="zh-CN" sz="3200" u="sng" dirty="0">
                <a:ea typeface="宋体" panose="02010600030101010101" pitchFamily="2" charset="-122"/>
              </a:rPr>
              <a:t>Haupt-</a:t>
            </a:r>
            <a:r>
              <a:rPr lang="en-GB" altLang="zh-CN" sz="3200" u="sng" dirty="0" err="1">
                <a:ea typeface="宋体" panose="02010600030101010101" pitchFamily="2" charset="-122"/>
              </a:rPr>
              <a:t>Knackpunkte</a:t>
            </a:r>
            <a:br>
              <a:rPr lang="en-GB" altLang="zh-CN" sz="3200" dirty="0">
                <a:ea typeface="宋体" panose="02010600030101010101" pitchFamily="2" charset="-122"/>
              </a:rPr>
            </a:br>
            <a:endParaRPr lang="hr-HR" altLang="de-DE" sz="3200" dirty="0"/>
          </a:p>
        </p:txBody>
      </p:sp>
      <p:sp>
        <p:nvSpPr>
          <p:cNvPr id="15363" name="Rectangle 3">
            <a:extLst>
              <a:ext uri="{FF2B5EF4-FFF2-40B4-BE49-F238E27FC236}">
                <a16:creationId xmlns:a16="http://schemas.microsoft.com/office/drawing/2014/main" id="{1EF38213-5CF3-4C73-99F7-83C557A7AF7D}"/>
              </a:ext>
            </a:extLst>
          </p:cNvPr>
          <p:cNvSpPr>
            <a:spLocks noGrp="1" noChangeArrowheads="1"/>
          </p:cNvSpPr>
          <p:nvPr>
            <p:ph type="body" idx="1"/>
          </p:nvPr>
        </p:nvSpPr>
        <p:spPr>
          <a:xfrm>
            <a:off x="457200" y="1600200"/>
            <a:ext cx="8229600" cy="4983162"/>
          </a:xfrm>
        </p:spPr>
        <p:txBody>
          <a:bodyPr>
            <a:normAutofit fontScale="92500" lnSpcReduction="20000"/>
          </a:bodyPr>
          <a:lstStyle/>
          <a:p>
            <a:pPr marL="361950" indent="-361950">
              <a:lnSpc>
                <a:spcPct val="110000"/>
              </a:lnSpc>
              <a:buFont typeface="Wingdings" panose="05000000000000000000" pitchFamily="2" charset="2"/>
              <a:buAutoNum type="arabicPeriod"/>
            </a:pPr>
            <a:r>
              <a:rPr lang="de-DE" altLang="zh-CN" sz="2400" dirty="0">
                <a:ea typeface="宋体" panose="02010600030101010101" pitchFamily="2" charset="-122"/>
              </a:rPr>
              <a:t>wörtlich vs. frei vs. getreu</a:t>
            </a:r>
          </a:p>
          <a:p>
            <a:pPr marL="361950" indent="-361950">
              <a:lnSpc>
                <a:spcPct val="110000"/>
              </a:lnSpc>
              <a:buFont typeface="Wingdings" panose="05000000000000000000" pitchFamily="2" charset="2"/>
              <a:buAutoNum type="arabicPeriod"/>
            </a:pPr>
            <a:r>
              <a:rPr lang="de-DE" altLang="zh-CN" sz="2400" dirty="0">
                <a:ea typeface="宋体" panose="02010600030101010101" pitchFamily="2" charset="-122"/>
              </a:rPr>
              <a:t>Einheit der Übersetzung</a:t>
            </a:r>
          </a:p>
          <a:p>
            <a:pPr marL="361950" indent="-361950">
              <a:lnSpc>
                <a:spcPct val="110000"/>
              </a:lnSpc>
              <a:buFont typeface="Wingdings" panose="05000000000000000000" pitchFamily="2" charset="2"/>
              <a:buAutoNum type="arabicPeriod"/>
            </a:pPr>
            <a:r>
              <a:rPr lang="de-DE" altLang="zh-CN" sz="2400" dirty="0">
                <a:ea typeface="宋体" panose="02010600030101010101" pitchFamily="2" charset="-122"/>
              </a:rPr>
              <a:t>kontrastive Analyse</a:t>
            </a:r>
          </a:p>
          <a:p>
            <a:pPr marL="361950" indent="-361950">
              <a:lnSpc>
                <a:spcPct val="110000"/>
              </a:lnSpc>
              <a:buFont typeface="Wingdings" panose="05000000000000000000" pitchFamily="2" charset="2"/>
              <a:buAutoNum type="arabicPeriod"/>
            </a:pPr>
            <a:r>
              <a:rPr lang="de-DE" altLang="zh-CN" sz="2400" dirty="0">
                <a:ea typeface="宋体" panose="02010600030101010101" pitchFamily="2" charset="-122"/>
              </a:rPr>
              <a:t>das Äquivalenzproblem</a:t>
            </a:r>
          </a:p>
          <a:p>
            <a:pPr marL="361950" indent="-361950">
              <a:lnSpc>
                <a:spcPct val="110000"/>
              </a:lnSpc>
              <a:buFont typeface="Wingdings" panose="05000000000000000000" pitchFamily="2" charset="2"/>
              <a:buAutoNum type="arabicPeriod"/>
            </a:pPr>
            <a:r>
              <a:rPr lang="de-DE" altLang="zh-CN" sz="2400" dirty="0">
                <a:ea typeface="宋体" panose="02010600030101010101" pitchFamily="2" charset="-122"/>
              </a:rPr>
              <a:t>Übersetzbarkeit vs. Unübersetzbarkeit </a:t>
            </a:r>
          </a:p>
          <a:p>
            <a:pPr marL="361950" indent="-361950">
              <a:lnSpc>
                <a:spcPct val="110000"/>
              </a:lnSpc>
              <a:buFont typeface="Wingdings" panose="05000000000000000000" pitchFamily="2" charset="2"/>
              <a:buAutoNum type="arabicPeriod"/>
            </a:pPr>
            <a:r>
              <a:rPr lang="de-DE" altLang="zh-CN" sz="2400" dirty="0">
                <a:ea typeface="宋体" panose="02010600030101010101" pitchFamily="2" charset="-122"/>
              </a:rPr>
              <a:t>Beziehung SLT vs. TLT</a:t>
            </a:r>
          </a:p>
          <a:p>
            <a:pPr marL="361950" indent="-361950">
              <a:lnSpc>
                <a:spcPct val="110000"/>
              </a:lnSpc>
              <a:buFont typeface="Wingdings" panose="05000000000000000000" pitchFamily="2" charset="2"/>
              <a:buAutoNum type="arabicPeriod"/>
            </a:pPr>
            <a:r>
              <a:rPr lang="de-DE" altLang="zh-CN" sz="2400" dirty="0">
                <a:ea typeface="宋体" panose="02010600030101010101" pitchFamily="2" charset="-122"/>
              </a:rPr>
              <a:t>Übersetzungstypen</a:t>
            </a:r>
          </a:p>
          <a:p>
            <a:pPr marL="361950" indent="-361950">
              <a:lnSpc>
                <a:spcPct val="110000"/>
              </a:lnSpc>
              <a:buFont typeface="Wingdings" panose="05000000000000000000" pitchFamily="2" charset="2"/>
              <a:buAutoNum type="arabicPeriod"/>
            </a:pPr>
            <a:r>
              <a:rPr lang="de-DE" altLang="zh-CN" sz="2400" dirty="0">
                <a:ea typeface="宋体" panose="02010600030101010101" pitchFamily="2" charset="-122"/>
              </a:rPr>
              <a:t>Übersetzungsstrategien</a:t>
            </a:r>
          </a:p>
          <a:p>
            <a:pPr marL="361950" indent="-361950">
              <a:lnSpc>
                <a:spcPct val="110000"/>
              </a:lnSpc>
              <a:buFont typeface="Wingdings" panose="05000000000000000000" pitchFamily="2" charset="2"/>
              <a:buAutoNum type="arabicPeriod"/>
            </a:pPr>
            <a:r>
              <a:rPr lang="de-DE" altLang="zh-CN" sz="2400" dirty="0">
                <a:ea typeface="宋体" panose="02010600030101010101" pitchFamily="2" charset="-122"/>
              </a:rPr>
              <a:t>Kommunikationsfaktoren</a:t>
            </a:r>
          </a:p>
          <a:p>
            <a:pPr marL="361950" indent="-361950">
              <a:lnSpc>
                <a:spcPct val="110000"/>
              </a:lnSpc>
              <a:buFont typeface="Wingdings" panose="05000000000000000000" pitchFamily="2" charset="2"/>
              <a:buAutoNum type="arabicPeriod"/>
            </a:pPr>
            <a:r>
              <a:rPr lang="de-DE" altLang="zh-CN" sz="2400" dirty="0">
                <a:ea typeface="宋体" panose="02010600030101010101" pitchFamily="2" charset="-122"/>
              </a:rPr>
              <a:t>kognitive Faktoren</a:t>
            </a:r>
          </a:p>
          <a:p>
            <a:pPr marL="361950" indent="-361950">
              <a:lnSpc>
                <a:spcPct val="110000"/>
              </a:lnSpc>
              <a:buFont typeface="Wingdings" panose="05000000000000000000" pitchFamily="2" charset="2"/>
              <a:buAutoNum type="arabicPeriod"/>
            </a:pPr>
            <a:r>
              <a:rPr lang="de-DE" altLang="zh-CN" sz="2400" dirty="0">
                <a:ea typeface="宋体" panose="02010600030101010101" pitchFamily="2" charset="-122"/>
              </a:rPr>
              <a:t>maschinelle Übersetzung</a:t>
            </a:r>
          </a:p>
          <a:p>
            <a:pPr marL="361950" indent="-361950">
              <a:lnSpc>
                <a:spcPct val="110000"/>
              </a:lnSpc>
              <a:buFont typeface="Wingdings" panose="05000000000000000000" pitchFamily="2" charset="2"/>
              <a:buAutoNum type="arabicPeriod"/>
            </a:pPr>
            <a:r>
              <a:rPr lang="de-DE" altLang="zh-CN" sz="2400" dirty="0">
                <a:ea typeface="宋体" panose="02010600030101010101" pitchFamily="2" charset="-122"/>
              </a:rPr>
              <a:t>Bewertung der Übersetzungsqualität</a:t>
            </a:r>
          </a:p>
          <a:p>
            <a:pPr marL="361950" indent="-361950">
              <a:lnSpc>
                <a:spcPct val="110000"/>
              </a:lnSpc>
              <a:buFont typeface="Wingdings" panose="05000000000000000000" pitchFamily="2" charset="2"/>
              <a:buAutoNum type="arabicPeriod"/>
            </a:pPr>
            <a:r>
              <a:rPr lang="de-DE" altLang="zh-CN" sz="2400" dirty="0">
                <a:ea typeface="宋体" panose="02010600030101010101" pitchFamily="2" charset="-122"/>
              </a:rPr>
              <a:t>Übersetzungsethik / Manipulation usw.</a:t>
            </a:r>
            <a:endParaRPr lang="hr-HR" altLang="de-DE" sz="24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D3414FA-2D7A-4E13-BAC1-6B9B1B538BDD}"/>
              </a:ext>
            </a:extLst>
          </p:cNvPr>
          <p:cNvSpPr>
            <a:spLocks noGrp="1" noChangeArrowheads="1"/>
          </p:cNvSpPr>
          <p:nvPr>
            <p:ph type="title"/>
          </p:nvPr>
        </p:nvSpPr>
        <p:spPr/>
        <p:txBody>
          <a:bodyPr>
            <a:normAutofit/>
          </a:bodyPr>
          <a:lstStyle/>
          <a:p>
            <a:r>
              <a:rPr lang="de-DE" altLang="zh-CN" sz="3200" b="1" dirty="0"/>
              <a:t>Zusammenfassung der Entwicklungen </a:t>
            </a:r>
            <a:br>
              <a:rPr lang="de-DE" altLang="zh-CN" sz="3200" b="1" dirty="0"/>
            </a:br>
            <a:r>
              <a:rPr lang="de-DE" altLang="zh-CN" sz="3200" b="1" dirty="0"/>
              <a:t>seit den 1970er Jahren</a:t>
            </a:r>
            <a:endParaRPr lang="hr-HR" altLang="de-DE" sz="4000" dirty="0"/>
          </a:p>
        </p:txBody>
      </p:sp>
      <p:sp>
        <p:nvSpPr>
          <p:cNvPr id="16387" name="Rectangle 3">
            <a:extLst>
              <a:ext uri="{FF2B5EF4-FFF2-40B4-BE49-F238E27FC236}">
                <a16:creationId xmlns:a16="http://schemas.microsoft.com/office/drawing/2014/main" id="{1BE925D7-8257-469A-99BC-92CEA9B26F99}"/>
              </a:ext>
            </a:extLst>
          </p:cNvPr>
          <p:cNvSpPr>
            <a:spLocks noGrp="1" noChangeArrowheads="1"/>
          </p:cNvSpPr>
          <p:nvPr>
            <p:ph type="body" idx="1"/>
          </p:nvPr>
        </p:nvSpPr>
        <p:spPr/>
        <p:txBody>
          <a:bodyPr>
            <a:normAutofit fontScale="92500" lnSpcReduction="10000"/>
          </a:bodyPr>
          <a:lstStyle/>
          <a:p>
            <a:pPr marL="552450" indent="-552450">
              <a:buFont typeface="Wingdings" panose="05000000000000000000" pitchFamily="2" charset="2"/>
              <a:buAutoNum type="alphaLcParenR"/>
            </a:pPr>
            <a:r>
              <a:rPr lang="en-GB" altLang="zh-CN" sz="2800" dirty="0">
                <a:ea typeface="宋体" panose="02010600030101010101" pitchFamily="2" charset="-122"/>
              </a:rPr>
              <a:t>die </a:t>
            </a:r>
            <a:r>
              <a:rPr lang="en-GB" altLang="zh-CN" sz="2800" dirty="0" err="1">
                <a:ea typeface="宋体" panose="02010600030101010101" pitchFamily="2" charset="-122"/>
              </a:rPr>
              <a:t>kontrastive</a:t>
            </a:r>
            <a:r>
              <a:rPr lang="en-GB" altLang="zh-CN" sz="2800" dirty="0">
                <a:ea typeface="宋体" panose="02010600030101010101" pitchFamily="2" charset="-122"/>
              </a:rPr>
              <a:t> Analyse </a:t>
            </a:r>
            <a:r>
              <a:rPr lang="en-GB" altLang="zh-CN" sz="2800" dirty="0" err="1">
                <a:ea typeface="宋体" panose="02010600030101010101" pitchFamily="2" charset="-122"/>
              </a:rPr>
              <a:t>weicht</a:t>
            </a:r>
            <a:endParaRPr lang="en-GB" altLang="zh-CN" sz="2800" dirty="0">
              <a:ea typeface="宋体" panose="02010600030101010101" pitchFamily="2" charset="-122"/>
            </a:endParaRPr>
          </a:p>
          <a:p>
            <a:pPr marL="552450" indent="-552450">
              <a:buFont typeface="Wingdings" panose="05000000000000000000" pitchFamily="2" charset="2"/>
              <a:buAutoNum type="alphaLcParenR"/>
            </a:pPr>
            <a:r>
              <a:rPr lang="en-GB" altLang="zh-CN" sz="2800" dirty="0">
                <a:ea typeface="宋体" panose="02010600030101010101" pitchFamily="2" charset="-122"/>
              </a:rPr>
              <a:t>stark </a:t>
            </a:r>
            <a:r>
              <a:rPr lang="en-GB" altLang="zh-CN" sz="2800" dirty="0" err="1">
                <a:ea typeface="宋体" panose="02010600030101010101" pitchFamily="2" charset="-122"/>
              </a:rPr>
              <a:t>linguistisch</a:t>
            </a:r>
            <a:r>
              <a:rPr lang="en-GB" altLang="zh-CN" sz="2800" dirty="0">
                <a:ea typeface="宋体" panose="02010600030101010101" pitchFamily="2" charset="-122"/>
              </a:rPr>
              <a:t> </a:t>
            </a:r>
            <a:r>
              <a:rPr lang="en-GB" altLang="zh-CN" sz="2800" dirty="0" err="1">
                <a:ea typeface="宋体" panose="02010600030101010101" pitchFamily="2" charset="-122"/>
              </a:rPr>
              <a:t>orientierter</a:t>
            </a:r>
            <a:r>
              <a:rPr lang="en-GB" altLang="zh-CN" sz="2800" dirty="0">
                <a:ea typeface="宋体" panose="02010600030101010101" pitchFamily="2" charset="-122"/>
              </a:rPr>
              <a:t> "</a:t>
            </a:r>
            <a:r>
              <a:rPr lang="en-GB" altLang="zh-CN" sz="2800" dirty="0" err="1">
                <a:ea typeface="宋体" panose="02010600030101010101" pitchFamily="2" charset="-122"/>
              </a:rPr>
              <a:t>wissenschaftlicher</a:t>
            </a:r>
            <a:r>
              <a:rPr lang="en-GB" altLang="zh-CN" sz="2800" dirty="0">
                <a:ea typeface="宋体" panose="02010600030101010101" pitchFamily="2" charset="-122"/>
              </a:rPr>
              <a:t>" Ansatz für TR (Deutschland), </a:t>
            </a:r>
            <a:r>
              <a:rPr lang="en-GB" altLang="zh-CN" sz="2800" dirty="0" err="1">
                <a:ea typeface="宋体" panose="02010600030101010101" pitchFamily="2" charset="-122"/>
              </a:rPr>
              <a:t>Rückgang</a:t>
            </a:r>
            <a:r>
              <a:rPr lang="en-GB" altLang="zh-CN" sz="2800" dirty="0">
                <a:ea typeface="宋体" panose="02010600030101010101" pitchFamily="2" charset="-122"/>
              </a:rPr>
              <a:t> der </a:t>
            </a:r>
            <a:r>
              <a:rPr lang="en-GB" altLang="zh-CN" sz="2800" dirty="0" err="1">
                <a:ea typeface="宋体" panose="02010600030101010101" pitchFamily="2" charset="-122"/>
              </a:rPr>
              <a:t>Äquivalenzfrage</a:t>
            </a:r>
            <a:r>
              <a:rPr lang="en-GB" altLang="zh-CN" sz="2800" dirty="0">
                <a:ea typeface="宋体" panose="02010600030101010101" pitchFamily="2" charset="-122"/>
              </a:rPr>
              <a:t> (Snell-Hornby 1995)</a:t>
            </a:r>
          </a:p>
          <a:p>
            <a:pPr marL="552450" indent="-552450">
              <a:buFont typeface="Wingdings" panose="05000000000000000000" pitchFamily="2" charset="2"/>
              <a:buAutoNum type="alphaLcParenR"/>
            </a:pPr>
            <a:r>
              <a:rPr lang="en-GB" altLang="zh-CN" sz="2800" dirty="0">
                <a:ea typeface="宋体" panose="02010600030101010101" pitchFamily="2" charset="-122"/>
              </a:rPr>
              <a:t> </a:t>
            </a:r>
            <a:r>
              <a:rPr lang="en-GB" altLang="zh-CN" sz="2800" dirty="0" err="1">
                <a:ea typeface="宋体" panose="02010600030101010101" pitchFamily="2" charset="-122"/>
              </a:rPr>
              <a:t>Theorien</a:t>
            </a:r>
            <a:r>
              <a:rPr lang="en-GB" altLang="zh-CN" sz="2800" dirty="0">
                <a:ea typeface="宋体" panose="02010600030101010101" pitchFamily="2" charset="-122"/>
              </a:rPr>
              <a:t> </a:t>
            </a:r>
            <a:r>
              <a:rPr lang="en-GB" altLang="zh-CN" sz="2800" dirty="0" err="1">
                <a:ea typeface="宋体" panose="02010600030101010101" pitchFamily="2" charset="-122"/>
              </a:rPr>
              <a:t>über</a:t>
            </a:r>
            <a:r>
              <a:rPr lang="en-GB" altLang="zh-CN" sz="2800" dirty="0">
                <a:ea typeface="宋体" panose="02010600030101010101" pitchFamily="2" charset="-122"/>
              </a:rPr>
              <a:t> </a:t>
            </a:r>
            <a:r>
              <a:rPr lang="en-GB" altLang="zh-CN" sz="2800" dirty="0" err="1">
                <a:ea typeface="宋体" panose="02010600030101010101" pitchFamily="2" charset="-122"/>
              </a:rPr>
              <a:t>Textsorten</a:t>
            </a:r>
            <a:r>
              <a:rPr lang="en-GB" altLang="zh-CN" sz="2800" dirty="0">
                <a:ea typeface="宋体" panose="02010600030101010101" pitchFamily="2" charset="-122"/>
              </a:rPr>
              <a:t> (Reiss)</a:t>
            </a:r>
          </a:p>
          <a:p>
            <a:pPr marL="552450" indent="-552450">
              <a:buFont typeface="Wingdings" panose="05000000000000000000" pitchFamily="2" charset="2"/>
              <a:buAutoNum type="alphaLcParenR"/>
            </a:pPr>
            <a:r>
              <a:rPr lang="en-GB" altLang="zh-CN" sz="2800" dirty="0">
                <a:ea typeface="宋体" panose="02010600030101010101" pitchFamily="2" charset="-122"/>
              </a:rPr>
              <a:t> </a:t>
            </a:r>
            <a:r>
              <a:rPr lang="en-GB" altLang="zh-CN" sz="2800" dirty="0" err="1">
                <a:ea typeface="宋体" panose="02010600030101010101" pitchFamily="2" charset="-122"/>
              </a:rPr>
              <a:t>Textzweck</a:t>
            </a:r>
            <a:r>
              <a:rPr lang="en-GB" altLang="zh-CN" sz="2800" dirty="0">
                <a:ea typeface="宋体" panose="02010600030101010101" pitchFamily="2" charset="-122"/>
              </a:rPr>
              <a:t> - '</a:t>
            </a:r>
            <a:r>
              <a:rPr lang="en-GB" altLang="zh-CN" sz="2800" dirty="0" err="1">
                <a:ea typeface="宋体" panose="02010600030101010101" pitchFamily="2" charset="-122"/>
              </a:rPr>
              <a:t>Skopos</a:t>
            </a:r>
            <a:r>
              <a:rPr lang="en-GB" altLang="zh-CN" sz="2800" dirty="0">
                <a:ea typeface="宋体" panose="02010600030101010101" pitchFamily="2" charset="-122"/>
              </a:rPr>
              <a:t>' (Reiss, Vermeer)</a:t>
            </a:r>
          </a:p>
          <a:p>
            <a:pPr marL="552450" indent="-552450">
              <a:buFont typeface="Wingdings" panose="05000000000000000000" pitchFamily="2" charset="2"/>
              <a:buAutoNum type="alphaLcParenR"/>
            </a:pPr>
            <a:r>
              <a:rPr lang="en-GB" altLang="zh-CN" sz="2800" dirty="0">
                <a:ea typeface="宋体" panose="02010600030101010101" pitchFamily="2" charset="-122"/>
              </a:rPr>
              <a:t> TR </a:t>
            </a:r>
            <a:r>
              <a:rPr lang="en-GB" altLang="zh-CN" sz="2800" dirty="0" err="1">
                <a:ea typeface="宋体" panose="02010600030101010101" pitchFamily="2" charset="-122"/>
              </a:rPr>
              <a:t>wird</a:t>
            </a:r>
            <a:r>
              <a:rPr lang="en-GB" altLang="zh-CN" sz="2800" dirty="0">
                <a:ea typeface="宋体" panose="02010600030101010101" pitchFamily="2" charset="-122"/>
              </a:rPr>
              <a:t> </a:t>
            </a:r>
            <a:r>
              <a:rPr lang="en-GB" altLang="zh-CN" sz="2800" dirty="0" err="1">
                <a:ea typeface="宋体" panose="02010600030101010101" pitchFamily="2" charset="-122"/>
              </a:rPr>
              <a:t>als</a:t>
            </a:r>
            <a:r>
              <a:rPr lang="en-GB" altLang="zh-CN" sz="2800" dirty="0">
                <a:ea typeface="宋体" panose="02010600030101010101" pitchFamily="2" charset="-122"/>
              </a:rPr>
              <a:t> </a:t>
            </a:r>
            <a:r>
              <a:rPr lang="en-GB" altLang="zh-CN" sz="2800" dirty="0" err="1">
                <a:ea typeface="宋体" panose="02010600030101010101" pitchFamily="2" charset="-122"/>
              </a:rPr>
              <a:t>kommunikativer</a:t>
            </a:r>
            <a:r>
              <a:rPr lang="en-GB" altLang="zh-CN" sz="2800" dirty="0">
                <a:ea typeface="宋体" panose="02010600030101010101" pitchFamily="2" charset="-122"/>
              </a:rPr>
              <a:t> Akt in </a:t>
            </a:r>
            <a:r>
              <a:rPr lang="en-GB" altLang="zh-CN" sz="2800" dirty="0" err="1">
                <a:ea typeface="宋体" panose="02010600030101010101" pitchFamily="2" charset="-122"/>
              </a:rPr>
              <a:t>einem</a:t>
            </a:r>
            <a:r>
              <a:rPr lang="en-GB" altLang="zh-CN" sz="2800" dirty="0">
                <a:ea typeface="宋体" panose="02010600030101010101" pitchFamily="2" charset="-122"/>
              </a:rPr>
              <a:t> </a:t>
            </a:r>
            <a:r>
              <a:rPr lang="en-GB" altLang="zh-CN" sz="2800" dirty="0" err="1">
                <a:ea typeface="宋体" panose="02010600030101010101" pitchFamily="2" charset="-122"/>
              </a:rPr>
              <a:t>soziokulturellen</a:t>
            </a:r>
            <a:r>
              <a:rPr lang="en-GB" altLang="zh-CN" sz="2800" dirty="0">
                <a:ea typeface="宋体" panose="02010600030101010101" pitchFamily="2" charset="-122"/>
              </a:rPr>
              <a:t> </a:t>
            </a:r>
            <a:r>
              <a:rPr lang="en-GB" altLang="zh-CN" sz="2800" dirty="0" err="1">
                <a:ea typeface="宋体" panose="02010600030101010101" pitchFamily="2" charset="-122"/>
              </a:rPr>
              <a:t>Kontext</a:t>
            </a:r>
            <a:r>
              <a:rPr lang="en-GB" altLang="zh-CN" sz="2800" dirty="0">
                <a:ea typeface="宋体" panose="02010600030101010101" pitchFamily="2" charset="-122"/>
              </a:rPr>
              <a:t> </a:t>
            </a:r>
            <a:r>
              <a:rPr lang="en-GB" altLang="zh-CN" sz="2800" dirty="0" err="1">
                <a:ea typeface="宋体" panose="02010600030101010101" pitchFamily="2" charset="-122"/>
              </a:rPr>
              <a:t>betrachtet</a:t>
            </a:r>
            <a:r>
              <a:rPr lang="en-GB" altLang="zh-CN" sz="2800" dirty="0">
                <a:ea typeface="宋体" panose="02010600030101010101" pitchFamily="2" charset="-122"/>
              </a:rPr>
              <a:t> (</a:t>
            </a:r>
            <a:r>
              <a:rPr lang="en-GB" altLang="zh-CN" sz="2800" dirty="0" err="1">
                <a:ea typeface="宋体" panose="02010600030101010101" pitchFamily="2" charset="-122"/>
              </a:rPr>
              <a:t>beeinflusst</a:t>
            </a:r>
            <a:r>
              <a:rPr lang="en-GB" altLang="zh-CN" sz="2800" dirty="0">
                <a:ea typeface="宋体" panose="02010600030101010101" pitchFamily="2" charset="-122"/>
              </a:rPr>
              <a:t> von M.A.K. Halliday: </a:t>
            </a:r>
            <a:r>
              <a:rPr lang="en-GB" altLang="zh-CN" sz="2800" dirty="0" err="1">
                <a:ea typeface="宋体" panose="02010600030101010101" pitchFamily="2" charset="-122"/>
              </a:rPr>
              <a:t>Diskursanalyse</a:t>
            </a:r>
            <a:r>
              <a:rPr lang="en-GB" altLang="zh-CN" sz="2800" dirty="0">
                <a:ea typeface="宋体" panose="02010600030101010101" pitchFamily="2" charset="-122"/>
              </a:rPr>
              <a:t> und </a:t>
            </a:r>
            <a:r>
              <a:rPr lang="en-GB" altLang="zh-CN" sz="2800" dirty="0" err="1">
                <a:ea typeface="宋体" panose="02010600030101010101" pitchFamily="2" charset="-122"/>
              </a:rPr>
              <a:t>systemische</a:t>
            </a:r>
            <a:r>
              <a:rPr lang="en-GB" altLang="zh-CN" sz="2800" dirty="0">
                <a:ea typeface="宋体" panose="02010600030101010101" pitchFamily="2" charset="-122"/>
              </a:rPr>
              <a:t> </a:t>
            </a:r>
            <a:r>
              <a:rPr lang="en-GB" altLang="zh-CN" sz="2800" dirty="0" err="1">
                <a:ea typeface="宋体" panose="02010600030101010101" pitchFamily="2" charset="-122"/>
              </a:rPr>
              <a:t>funktionale</a:t>
            </a:r>
            <a:r>
              <a:rPr lang="en-GB" altLang="zh-CN" sz="2800" dirty="0">
                <a:ea typeface="宋体" panose="02010600030101010101" pitchFamily="2" charset="-122"/>
              </a:rPr>
              <a:t> Grammatik) - Bell 1991, Baker 1992, Hatim und Mason (1990, 1997),</a:t>
            </a:r>
            <a:endParaRPr lang="hr-HR" altLang="de-DE" sz="2800"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3034517C-96F8-45C5-A163-101868F8A258}"/>
              </a:ext>
            </a:extLst>
          </p:cNvPr>
          <p:cNvSpPr>
            <a:spLocks noGrp="1" noChangeArrowheads="1"/>
          </p:cNvSpPr>
          <p:nvPr>
            <p:ph type="title"/>
          </p:nvPr>
        </p:nvSpPr>
        <p:spPr/>
        <p:txBody>
          <a:bodyPr>
            <a:normAutofit/>
          </a:bodyPr>
          <a:lstStyle/>
          <a:p>
            <a:r>
              <a:rPr lang="hr-HR" altLang="zh-CN" dirty="0"/>
              <a:t>e) </a:t>
            </a:r>
            <a:r>
              <a:rPr lang="de-DE" altLang="zh-CN" dirty="0"/>
              <a:t>Einfluss von </a:t>
            </a:r>
            <a:r>
              <a:rPr lang="en-GB" altLang="zh-CN" dirty="0">
                <a:ea typeface="宋体" panose="02010600030101010101" pitchFamily="2" charset="-122"/>
              </a:rPr>
              <a:t>Halliday</a:t>
            </a:r>
            <a:endParaRPr lang="hr-HR" altLang="de-DE" dirty="0"/>
          </a:p>
        </p:txBody>
      </p:sp>
      <p:sp>
        <p:nvSpPr>
          <p:cNvPr id="50179" name="Rectangle 3">
            <a:extLst>
              <a:ext uri="{FF2B5EF4-FFF2-40B4-BE49-F238E27FC236}">
                <a16:creationId xmlns:a16="http://schemas.microsoft.com/office/drawing/2014/main" id="{15543620-7D66-455B-B8AD-B17849DFD964}"/>
              </a:ext>
            </a:extLst>
          </p:cNvPr>
          <p:cNvSpPr>
            <a:spLocks noGrp="1" noChangeArrowheads="1"/>
          </p:cNvSpPr>
          <p:nvPr>
            <p:ph type="body" idx="1"/>
          </p:nvPr>
        </p:nvSpPr>
        <p:spPr/>
        <p:txBody>
          <a:bodyPr>
            <a:normAutofit lnSpcReduction="10000"/>
          </a:bodyPr>
          <a:lstStyle/>
          <a:p>
            <a:r>
              <a:rPr lang="de-DE" altLang="zh-CN" sz="2400" dirty="0">
                <a:ea typeface="宋体" panose="02010600030101010101" pitchFamily="2" charset="-122"/>
              </a:rPr>
              <a:t>Diskursanalyse und </a:t>
            </a:r>
          </a:p>
          <a:p>
            <a:r>
              <a:rPr lang="de-DE" altLang="zh-CN" sz="2400" dirty="0">
                <a:ea typeface="宋体" panose="02010600030101010101" pitchFamily="2" charset="-122"/>
              </a:rPr>
              <a:t>systemisch-funktionale Grammatik:</a:t>
            </a:r>
          </a:p>
          <a:p>
            <a:r>
              <a:rPr lang="de-DE" altLang="zh-CN" sz="2400" dirty="0">
                <a:ea typeface="宋体" panose="02010600030101010101" pitchFamily="2" charset="-122"/>
              </a:rPr>
              <a:t>betrachtet Sprache als kommunikativen Akt in einem soziokulturellen Kontext</a:t>
            </a:r>
          </a:p>
          <a:p>
            <a:r>
              <a:rPr lang="de-DE" altLang="zh-CN" sz="2400" dirty="0">
                <a:ea typeface="宋体" panose="02010600030101010101" pitchFamily="2" charset="-122"/>
              </a:rPr>
              <a:t>die in den letzten Jahrzehnten in Australien und im Vereinigten Königreich stark verbreitet waren: Bell (1991), Baker (1992) und </a:t>
            </a:r>
            <a:r>
              <a:rPr lang="de-DE" altLang="zh-CN" sz="2400" dirty="0" err="1">
                <a:ea typeface="宋体" panose="02010600030101010101" pitchFamily="2" charset="-122"/>
              </a:rPr>
              <a:t>Hatim</a:t>
            </a:r>
            <a:r>
              <a:rPr lang="de-DE" altLang="zh-CN" sz="2400" dirty="0">
                <a:ea typeface="宋体" panose="02010600030101010101" pitchFamily="2" charset="-122"/>
              </a:rPr>
              <a:t> und Mason (1990, 1997)</a:t>
            </a:r>
          </a:p>
          <a:p>
            <a:r>
              <a:rPr lang="de-DE" altLang="zh-CN" sz="2400" dirty="0">
                <a:ea typeface="宋体" panose="02010600030101010101" pitchFamily="2" charset="-122"/>
              </a:rPr>
              <a:t>das Aufkommen eines </a:t>
            </a:r>
            <a:r>
              <a:rPr lang="de-DE" altLang="zh-CN" sz="2400" b="1" dirty="0">
                <a:ea typeface="宋体" panose="02010600030101010101" pitchFamily="2" charset="-122"/>
              </a:rPr>
              <a:t>deskriptiven Ansatzes </a:t>
            </a:r>
            <a:r>
              <a:rPr lang="de-DE" altLang="zh-CN" sz="2400" dirty="0">
                <a:ea typeface="宋体" panose="02010600030101010101" pitchFamily="2" charset="-122"/>
              </a:rPr>
              <a:t>(Ende der 1970er und in den 1980er Jahren): G. </a:t>
            </a:r>
            <a:r>
              <a:rPr lang="de-DE" altLang="zh-CN" sz="2400" dirty="0" err="1">
                <a:ea typeface="宋体" panose="02010600030101010101" pitchFamily="2" charset="-122"/>
              </a:rPr>
              <a:t>Toury</a:t>
            </a:r>
            <a:r>
              <a:rPr lang="de-DE" altLang="zh-CN" sz="2400" dirty="0">
                <a:ea typeface="宋体" panose="02010600030101010101" pitchFamily="2" charset="-122"/>
              </a:rPr>
              <a:t> 1991, 1995), I. Even-</a:t>
            </a:r>
            <a:r>
              <a:rPr lang="de-DE" altLang="zh-CN" sz="2400" dirty="0" err="1">
                <a:ea typeface="宋体" panose="02010600030101010101" pitchFamily="2" charset="-122"/>
              </a:rPr>
              <a:t>Zohar</a:t>
            </a:r>
            <a:r>
              <a:rPr lang="de-DE" altLang="zh-CN" sz="2400" dirty="0">
                <a:ea typeface="宋体" panose="02010600030101010101" pitchFamily="2" charset="-122"/>
              </a:rPr>
              <a:t>: </a:t>
            </a:r>
          </a:p>
          <a:p>
            <a:r>
              <a:rPr lang="de-DE" altLang="zh-CN" sz="2400" dirty="0">
                <a:ea typeface="宋体" panose="02010600030101010101" pitchFamily="2" charset="-122"/>
              </a:rPr>
              <a:t>Ursprünge in der vergleichenden Literatur und im russischen Formalismus (Levy, </a:t>
            </a:r>
            <a:r>
              <a:rPr lang="de-DE" altLang="zh-CN" sz="2400" dirty="0" err="1">
                <a:ea typeface="宋体" panose="02010600030101010101" pitchFamily="2" charset="-122"/>
              </a:rPr>
              <a:t>Popovič</a:t>
            </a:r>
            <a:r>
              <a:rPr lang="de-DE" altLang="zh-CN" sz="2400" dirty="0">
                <a:ea typeface="宋体" panose="02010600030101010101" pitchFamily="2" charset="-122"/>
              </a:rPr>
              <a:t>)</a:t>
            </a:r>
            <a:endParaRPr lang="hr-HR" altLang="de-DE" sz="24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837C9E6-3746-4502-9237-643E439D9830}"/>
              </a:ext>
            </a:extLst>
          </p:cNvPr>
          <p:cNvSpPr>
            <a:spLocks noGrp="1" noChangeArrowheads="1"/>
          </p:cNvSpPr>
          <p:nvPr>
            <p:ph type="title"/>
          </p:nvPr>
        </p:nvSpPr>
        <p:spPr/>
        <p:txBody>
          <a:bodyPr>
            <a:normAutofit fontScale="90000"/>
          </a:bodyPr>
          <a:lstStyle/>
          <a:p>
            <a:r>
              <a:rPr lang="de-DE" altLang="zh-CN" b="1" dirty="0">
                <a:ea typeface="宋体" panose="02010600030101010101" pitchFamily="2" charset="-122"/>
              </a:rPr>
              <a:t>Zusammenfassung </a:t>
            </a:r>
            <a:br>
              <a:rPr lang="de-DE" altLang="zh-CN" b="1" dirty="0">
                <a:ea typeface="宋体" panose="02010600030101010101" pitchFamily="2" charset="-122"/>
              </a:rPr>
            </a:br>
            <a:r>
              <a:rPr lang="de-DE" altLang="zh-CN" b="1" dirty="0">
                <a:ea typeface="宋体" panose="02010600030101010101" pitchFamily="2" charset="-122"/>
              </a:rPr>
              <a:t>der Entwicklungen seit den 1970ern</a:t>
            </a:r>
            <a:endParaRPr lang="de-DE" altLang="de-DE" dirty="0"/>
          </a:p>
        </p:txBody>
      </p:sp>
      <p:sp>
        <p:nvSpPr>
          <p:cNvPr id="18435" name="Rectangle 3">
            <a:extLst>
              <a:ext uri="{FF2B5EF4-FFF2-40B4-BE49-F238E27FC236}">
                <a16:creationId xmlns:a16="http://schemas.microsoft.com/office/drawing/2014/main" id="{55607074-EAD6-43DB-8ADD-0218F84A20B7}"/>
              </a:ext>
            </a:extLst>
          </p:cNvPr>
          <p:cNvSpPr>
            <a:spLocks noGrp="1" noChangeArrowheads="1"/>
          </p:cNvSpPr>
          <p:nvPr>
            <p:ph type="body" idx="1"/>
          </p:nvPr>
        </p:nvSpPr>
        <p:spPr/>
        <p:txBody>
          <a:bodyPr/>
          <a:lstStyle/>
          <a:p>
            <a:pPr marL="552450" indent="-552450">
              <a:buFont typeface="Wingdings" panose="05000000000000000000" pitchFamily="2" charset="2"/>
              <a:buAutoNum type="alphaLcPeriod" startAt="6"/>
            </a:pPr>
            <a:r>
              <a:rPr lang="en-GB" altLang="zh-CN" dirty="0">
                <a:ea typeface="宋体" panose="02010600030101010101" pitchFamily="2" charset="-122"/>
              </a:rPr>
              <a:t>Der </a:t>
            </a:r>
            <a:r>
              <a:rPr lang="en-GB" altLang="zh-CN" dirty="0" err="1">
                <a:ea typeface="宋体" panose="02010600030101010101" pitchFamily="2" charset="-122"/>
              </a:rPr>
              <a:t>polysystemische</a:t>
            </a:r>
            <a:r>
              <a:rPr lang="en-GB" altLang="zh-CN" dirty="0">
                <a:ea typeface="宋体" panose="02010600030101010101" pitchFamily="2" charset="-122"/>
              </a:rPr>
              <a:t> Ansatz (</a:t>
            </a:r>
            <a:r>
              <a:rPr lang="en-GB" altLang="zh-CN" dirty="0" err="1">
                <a:ea typeface="宋体" panose="02010600030101010101" pitchFamily="2" charset="-122"/>
              </a:rPr>
              <a:t>Lefevere</a:t>
            </a:r>
            <a:r>
              <a:rPr lang="en-GB" altLang="zh-CN" dirty="0">
                <a:ea typeface="宋体" panose="02010600030101010101" pitchFamily="2" charset="-122"/>
              </a:rPr>
              <a:t>, </a:t>
            </a:r>
            <a:r>
              <a:rPr lang="en-GB" altLang="zh-CN" dirty="0" err="1">
                <a:ea typeface="宋体" panose="02010600030101010101" pitchFamily="2" charset="-122"/>
              </a:rPr>
              <a:t>Bassnet</a:t>
            </a:r>
            <a:r>
              <a:rPr lang="en-GB" altLang="zh-CN" dirty="0">
                <a:ea typeface="宋体" panose="02010600030101010101" pitchFamily="2" charset="-122"/>
              </a:rPr>
              <a:t>, Hermans - die </a:t>
            </a:r>
            <a:r>
              <a:rPr lang="en-GB" altLang="zh-CN" dirty="0" err="1">
                <a:ea typeface="宋体" panose="02010600030101010101" pitchFamily="2" charset="-122"/>
              </a:rPr>
              <a:t>Manipulationsschule</a:t>
            </a:r>
            <a:r>
              <a:rPr lang="en-GB" altLang="zh-CN" dirty="0">
                <a:ea typeface="宋体" panose="02010600030101010101" pitchFamily="2" charset="-122"/>
              </a:rPr>
              <a:t>) - </a:t>
            </a:r>
            <a:r>
              <a:rPr lang="en-GB" altLang="zh-CN" dirty="0" err="1">
                <a:ea typeface="宋体" panose="02010600030101010101" pitchFamily="2" charset="-122"/>
              </a:rPr>
              <a:t>dynamischer</a:t>
            </a:r>
            <a:r>
              <a:rPr lang="en-GB" altLang="zh-CN" dirty="0">
                <a:ea typeface="宋体" panose="02010600030101010101" pitchFamily="2" charset="-122"/>
              </a:rPr>
              <a:t>, </a:t>
            </a:r>
            <a:r>
              <a:rPr lang="en-GB" altLang="zh-CN" dirty="0" err="1">
                <a:ea typeface="宋体" panose="02010600030101010101" pitchFamily="2" charset="-122"/>
              </a:rPr>
              <a:t>kulturell</a:t>
            </a:r>
            <a:r>
              <a:rPr lang="en-GB" altLang="zh-CN" dirty="0">
                <a:ea typeface="宋体" panose="02010600030101010101" pitchFamily="2" charset="-122"/>
              </a:rPr>
              <a:t> </a:t>
            </a:r>
            <a:r>
              <a:rPr lang="en-GB" altLang="zh-CN" dirty="0" err="1">
                <a:ea typeface="宋体" panose="02010600030101010101" pitchFamily="2" charset="-122"/>
              </a:rPr>
              <a:t>orientierter</a:t>
            </a:r>
            <a:r>
              <a:rPr lang="en-GB" altLang="zh-CN" dirty="0">
                <a:ea typeface="宋体" panose="02010600030101010101" pitchFamily="2" charset="-122"/>
              </a:rPr>
              <a:t> Ansatz - </a:t>
            </a:r>
            <a:r>
              <a:rPr lang="en-GB" altLang="zh-CN" dirty="0" err="1">
                <a:ea typeface="宋体" panose="02010600030101010101" pitchFamily="2" charset="-122"/>
              </a:rPr>
              <a:t>literarische</a:t>
            </a:r>
            <a:r>
              <a:rPr lang="en-GB" altLang="zh-CN" dirty="0">
                <a:ea typeface="宋体" panose="02010600030101010101" pitchFamily="2" charset="-122"/>
              </a:rPr>
              <a:t> TR</a:t>
            </a:r>
          </a:p>
          <a:p>
            <a:pPr marL="552450" indent="-552450">
              <a:buFont typeface="Wingdings" panose="05000000000000000000" pitchFamily="2" charset="2"/>
              <a:buAutoNum type="alphaLcPeriod" startAt="6"/>
            </a:pPr>
            <a:r>
              <a:rPr lang="en-GB" altLang="zh-CN" dirty="0">
                <a:ea typeface="宋体" panose="02010600030101010101" pitchFamily="2" charset="-122"/>
              </a:rPr>
              <a:t>das </a:t>
            </a:r>
            <a:r>
              <a:rPr lang="en-GB" altLang="zh-CN" dirty="0" err="1">
                <a:ea typeface="宋体" panose="02010600030101010101" pitchFamily="2" charset="-122"/>
              </a:rPr>
              <a:t>literarische</a:t>
            </a:r>
            <a:r>
              <a:rPr lang="en-GB" altLang="zh-CN" dirty="0">
                <a:ea typeface="宋体" panose="02010600030101010101" pitchFamily="2" charset="-122"/>
              </a:rPr>
              <a:t> </a:t>
            </a:r>
            <a:r>
              <a:rPr lang="en-GB" altLang="zh-CN" dirty="0" err="1">
                <a:ea typeface="宋体" panose="02010600030101010101" pitchFamily="2" charset="-122"/>
              </a:rPr>
              <a:t>Polysystem</a:t>
            </a:r>
            <a:r>
              <a:rPr lang="en-GB" altLang="zh-CN" dirty="0">
                <a:ea typeface="宋体" panose="02010600030101010101" pitchFamily="2" charset="-122"/>
              </a:rPr>
              <a:t>, in </a:t>
            </a:r>
            <a:r>
              <a:rPr lang="en-GB" altLang="zh-CN" dirty="0" err="1">
                <a:ea typeface="宋体" panose="02010600030101010101" pitchFamily="2" charset="-122"/>
              </a:rPr>
              <a:t>dem</a:t>
            </a:r>
            <a:r>
              <a:rPr lang="en-GB" altLang="zh-CN" dirty="0">
                <a:ea typeface="宋体" panose="02010600030101010101" pitchFamily="2" charset="-122"/>
              </a:rPr>
              <a:t>:</a:t>
            </a:r>
            <a:endParaRPr lang="hr-HR" altLang="de-DE"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AD04DD0-01C3-4A69-A5D7-55E22018F132}"/>
              </a:ext>
            </a:extLst>
          </p:cNvPr>
          <p:cNvSpPr>
            <a:spLocks noGrp="1" noChangeArrowheads="1"/>
          </p:cNvSpPr>
          <p:nvPr>
            <p:ph type="title"/>
          </p:nvPr>
        </p:nvSpPr>
        <p:spPr/>
        <p:txBody>
          <a:bodyPr>
            <a:normAutofit fontScale="90000"/>
          </a:bodyPr>
          <a:lstStyle/>
          <a:p>
            <a:pPr marL="685800" indent="-685800"/>
            <a:r>
              <a:rPr lang="hr-HR" altLang="zh-CN" dirty="0"/>
              <a:t>g) </a:t>
            </a:r>
            <a:r>
              <a:rPr lang="en-GB" altLang="zh-CN" dirty="0">
                <a:ea typeface="宋体" panose="02010600030101010101" pitchFamily="2" charset="-122"/>
              </a:rPr>
              <a:t>Das </a:t>
            </a:r>
            <a:r>
              <a:rPr lang="en-GB" altLang="zh-CN" dirty="0" err="1">
                <a:ea typeface="宋体" panose="02010600030101010101" pitchFamily="2" charset="-122"/>
              </a:rPr>
              <a:t>literarische</a:t>
            </a:r>
            <a:r>
              <a:rPr lang="en-GB" altLang="zh-CN" dirty="0">
                <a:ea typeface="宋体" panose="02010600030101010101" pitchFamily="2" charset="-122"/>
              </a:rPr>
              <a:t> </a:t>
            </a:r>
            <a:r>
              <a:rPr lang="en-GB" altLang="zh-CN" dirty="0" err="1">
                <a:ea typeface="宋体" panose="02010600030101010101" pitchFamily="2" charset="-122"/>
              </a:rPr>
              <a:t>Polysystem</a:t>
            </a:r>
            <a:r>
              <a:rPr lang="en-GB" altLang="zh-CN" dirty="0">
                <a:ea typeface="宋体" panose="02010600030101010101" pitchFamily="2" charset="-122"/>
              </a:rPr>
              <a:t> in </a:t>
            </a:r>
            <a:r>
              <a:rPr lang="en-GB" altLang="zh-CN" dirty="0" err="1">
                <a:ea typeface="宋体" panose="02010600030101010101" pitchFamily="2" charset="-122"/>
              </a:rPr>
              <a:t>dem</a:t>
            </a:r>
            <a:r>
              <a:rPr lang="en-GB" altLang="zh-CN" dirty="0">
                <a:ea typeface="宋体" panose="02010600030101010101" pitchFamily="2" charset="-122"/>
              </a:rPr>
              <a:t>:</a:t>
            </a:r>
            <a:endParaRPr lang="hr-HR" altLang="de-DE" dirty="0"/>
          </a:p>
        </p:txBody>
      </p:sp>
      <p:sp>
        <p:nvSpPr>
          <p:cNvPr id="49155" name="Rectangle 3">
            <a:extLst>
              <a:ext uri="{FF2B5EF4-FFF2-40B4-BE49-F238E27FC236}">
                <a16:creationId xmlns:a16="http://schemas.microsoft.com/office/drawing/2014/main" id="{5183CB33-EC4F-4D10-B849-9C0EC98ACF8A}"/>
              </a:ext>
            </a:extLst>
          </p:cNvPr>
          <p:cNvSpPr>
            <a:spLocks noGrp="1" noChangeArrowheads="1"/>
          </p:cNvSpPr>
          <p:nvPr>
            <p:ph type="body" idx="1"/>
          </p:nvPr>
        </p:nvSpPr>
        <p:spPr/>
        <p:txBody>
          <a:bodyPr>
            <a:normAutofit fontScale="92500" lnSpcReduction="20000"/>
          </a:bodyPr>
          <a:lstStyle/>
          <a:p>
            <a:r>
              <a:rPr lang="en-GB" altLang="zh-CN" sz="2800" dirty="0" err="1">
                <a:ea typeface="宋体" panose="02010600030101010101" pitchFamily="2" charset="-122"/>
              </a:rPr>
              <a:t>verschiedene</a:t>
            </a:r>
            <a:r>
              <a:rPr lang="en-GB" altLang="zh-CN" sz="2800" dirty="0">
                <a:ea typeface="宋体" panose="02010600030101010101" pitchFamily="2" charset="-122"/>
              </a:rPr>
              <a:t> </a:t>
            </a:r>
            <a:r>
              <a:rPr lang="en-GB" altLang="zh-CN" sz="2800" dirty="0" err="1">
                <a:ea typeface="宋体" panose="02010600030101010101" pitchFamily="2" charset="-122"/>
              </a:rPr>
              <a:t>Literaturen</a:t>
            </a:r>
            <a:r>
              <a:rPr lang="en-GB" altLang="zh-CN" sz="2800" dirty="0">
                <a:ea typeface="宋体" panose="02010600030101010101" pitchFamily="2" charset="-122"/>
              </a:rPr>
              <a:t> und </a:t>
            </a:r>
            <a:r>
              <a:rPr lang="en-GB" altLang="zh-CN" sz="2800" dirty="0" err="1">
                <a:ea typeface="宋体" panose="02010600030101010101" pitchFamily="2" charset="-122"/>
              </a:rPr>
              <a:t>Gattungen</a:t>
            </a:r>
            <a:r>
              <a:rPr lang="en-GB" altLang="zh-CN" sz="2800" dirty="0">
                <a:ea typeface="宋体" panose="02010600030101010101" pitchFamily="2" charset="-122"/>
              </a:rPr>
              <a:t>, </a:t>
            </a:r>
            <a:r>
              <a:rPr lang="en-GB" altLang="zh-CN" sz="2800" dirty="0" err="1">
                <a:ea typeface="宋体" panose="02010600030101010101" pitchFamily="2" charset="-122"/>
              </a:rPr>
              <a:t>einschließlich</a:t>
            </a:r>
            <a:r>
              <a:rPr lang="en-GB" altLang="zh-CN" sz="2800" dirty="0">
                <a:ea typeface="宋体" panose="02010600030101010101" pitchFamily="2" charset="-122"/>
              </a:rPr>
              <a:t> </a:t>
            </a:r>
            <a:r>
              <a:rPr lang="en-GB" altLang="zh-CN" sz="2800" dirty="0" err="1">
                <a:ea typeface="宋体" panose="02010600030101010101" pitchFamily="2" charset="-122"/>
              </a:rPr>
              <a:t>übersetzter</a:t>
            </a:r>
            <a:r>
              <a:rPr lang="en-GB" altLang="zh-CN" sz="2800" dirty="0">
                <a:ea typeface="宋体" panose="02010600030101010101" pitchFamily="2" charset="-122"/>
              </a:rPr>
              <a:t> und </a:t>
            </a:r>
            <a:r>
              <a:rPr lang="en-GB" altLang="zh-CN" sz="2800" dirty="0" err="1">
                <a:ea typeface="宋体" panose="02010600030101010101" pitchFamily="2" charset="-122"/>
              </a:rPr>
              <a:t>nicht</a:t>
            </a:r>
            <a:r>
              <a:rPr lang="en-GB" altLang="zh-CN" sz="2800" dirty="0">
                <a:ea typeface="宋体" panose="02010600030101010101" pitchFamily="2" charset="-122"/>
              </a:rPr>
              <a:t> </a:t>
            </a:r>
            <a:r>
              <a:rPr lang="en-GB" altLang="zh-CN" sz="2800" dirty="0" err="1">
                <a:ea typeface="宋体" panose="02010600030101010101" pitchFamily="2" charset="-122"/>
              </a:rPr>
              <a:t>übersetzter</a:t>
            </a:r>
            <a:r>
              <a:rPr lang="en-GB" altLang="zh-CN" sz="2800" dirty="0">
                <a:ea typeface="宋体" panose="02010600030101010101" pitchFamily="2" charset="-122"/>
              </a:rPr>
              <a:t> Werke, </a:t>
            </a:r>
            <a:r>
              <a:rPr lang="en-GB" altLang="zh-CN" sz="2800" dirty="0" err="1">
                <a:ea typeface="宋体" panose="02010600030101010101" pitchFamily="2" charset="-122"/>
              </a:rPr>
              <a:t>konkurrieren</a:t>
            </a:r>
            <a:r>
              <a:rPr lang="en-GB" altLang="zh-CN" sz="2800" dirty="0">
                <a:ea typeface="宋体" panose="02010600030101010101" pitchFamily="2" charset="-122"/>
              </a:rPr>
              <a:t> um die </a:t>
            </a:r>
            <a:r>
              <a:rPr lang="en-GB" altLang="zh-CN" sz="2800" dirty="0" err="1">
                <a:ea typeface="宋体" panose="02010600030101010101" pitchFamily="2" charset="-122"/>
              </a:rPr>
              <a:t>Vorherrschaft</a:t>
            </a:r>
            <a:r>
              <a:rPr lang="en-GB" altLang="zh-CN" sz="2800" dirty="0">
                <a:ea typeface="宋体" panose="02010600030101010101" pitchFamily="2" charset="-122"/>
              </a:rPr>
              <a:t> (Tel Aviv: Itamar Even-Zohar und Gideon </a:t>
            </a:r>
            <a:r>
              <a:rPr lang="en-GB" altLang="zh-CN" sz="2800" dirty="0" err="1">
                <a:ea typeface="宋体" panose="02010600030101010101" pitchFamily="2" charset="-122"/>
              </a:rPr>
              <a:t>Toury</a:t>
            </a:r>
            <a:r>
              <a:rPr lang="en-GB" altLang="zh-CN" sz="2800" dirty="0">
                <a:ea typeface="宋体" panose="02010600030101010101" pitchFamily="2" charset="-122"/>
              </a:rPr>
              <a:t>)</a:t>
            </a:r>
          </a:p>
          <a:p>
            <a:r>
              <a:rPr lang="en-GB" altLang="zh-CN" sz="2800" dirty="0">
                <a:ea typeface="宋体" panose="02010600030101010101" pitchFamily="2" charset="-122"/>
              </a:rPr>
              <a:t> Die </a:t>
            </a:r>
            <a:r>
              <a:rPr lang="en-GB" altLang="zh-CN" sz="2800" dirty="0" err="1">
                <a:ea typeface="宋体" panose="02010600030101010101" pitchFamily="2" charset="-122"/>
              </a:rPr>
              <a:t>Polysystemiker</a:t>
            </a:r>
            <a:r>
              <a:rPr lang="en-GB" altLang="zh-CN" sz="2800" dirty="0">
                <a:ea typeface="宋体" panose="02010600030101010101" pitchFamily="2" charset="-122"/>
              </a:rPr>
              <a:t> (André </a:t>
            </a:r>
            <a:r>
              <a:rPr lang="en-GB" altLang="zh-CN" sz="2800" dirty="0" err="1">
                <a:ea typeface="宋体" panose="02010600030101010101" pitchFamily="2" charset="-122"/>
              </a:rPr>
              <a:t>Lefevere</a:t>
            </a:r>
            <a:r>
              <a:rPr lang="en-GB" altLang="zh-CN" sz="2800" dirty="0">
                <a:ea typeface="宋体" panose="02010600030101010101" pitchFamily="2" charset="-122"/>
              </a:rPr>
              <a:t>, Susan </a:t>
            </a:r>
            <a:r>
              <a:rPr lang="en-GB" altLang="zh-CN" sz="2800" dirty="0" err="1">
                <a:ea typeface="宋体" panose="02010600030101010101" pitchFamily="2" charset="-122"/>
              </a:rPr>
              <a:t>Bassnett</a:t>
            </a:r>
            <a:r>
              <a:rPr lang="en-GB" altLang="zh-CN" sz="2800" dirty="0">
                <a:ea typeface="宋体" panose="02010600030101010101" pitchFamily="2" charset="-122"/>
              </a:rPr>
              <a:t> und Theo Hermans), z. B. The Manipulation of Literature: Studies in Literary Translation (Hermans 1985a), die "</a:t>
            </a:r>
            <a:r>
              <a:rPr lang="en-GB" altLang="zh-CN" sz="2800" dirty="0" err="1">
                <a:ea typeface="宋体" panose="02010600030101010101" pitchFamily="2" charset="-122"/>
              </a:rPr>
              <a:t>Manipulationsschule</a:t>
            </a:r>
            <a:endParaRPr lang="en-GB" altLang="zh-CN" sz="2800" dirty="0">
              <a:ea typeface="宋体" panose="02010600030101010101" pitchFamily="2" charset="-122"/>
            </a:endParaRPr>
          </a:p>
          <a:p>
            <a:r>
              <a:rPr lang="en-GB" altLang="zh-CN" sz="2800" dirty="0">
                <a:ea typeface="宋体" panose="02010600030101010101" pitchFamily="2" charset="-122"/>
              </a:rPr>
              <a:t> </a:t>
            </a:r>
            <a:r>
              <a:rPr lang="en-GB" altLang="zh-CN" sz="2800" dirty="0" err="1">
                <a:ea typeface="宋体" panose="02010600030101010101" pitchFamily="2" charset="-122"/>
              </a:rPr>
              <a:t>ein</a:t>
            </a:r>
            <a:r>
              <a:rPr lang="en-GB" altLang="zh-CN" sz="2800" dirty="0">
                <a:ea typeface="宋体" panose="02010600030101010101" pitchFamily="2" charset="-122"/>
              </a:rPr>
              <a:t> </a:t>
            </a:r>
            <a:r>
              <a:rPr lang="en-GB" altLang="zh-CN" sz="2800" dirty="0" err="1">
                <a:ea typeface="宋体" panose="02010600030101010101" pitchFamily="2" charset="-122"/>
              </a:rPr>
              <a:t>dynamischer</a:t>
            </a:r>
            <a:r>
              <a:rPr lang="en-GB" altLang="zh-CN" sz="2800" dirty="0">
                <a:ea typeface="宋体" panose="02010600030101010101" pitchFamily="2" charset="-122"/>
              </a:rPr>
              <a:t>, </a:t>
            </a:r>
            <a:r>
              <a:rPr lang="en-GB" altLang="zh-CN" sz="2800" dirty="0" err="1">
                <a:ea typeface="宋体" panose="02010600030101010101" pitchFamily="2" charset="-122"/>
              </a:rPr>
              <a:t>kulturell</a:t>
            </a:r>
            <a:r>
              <a:rPr lang="en-GB" altLang="zh-CN" sz="2800" dirty="0">
                <a:ea typeface="宋体" panose="02010600030101010101" pitchFamily="2" charset="-122"/>
              </a:rPr>
              <a:t> </a:t>
            </a:r>
            <a:r>
              <a:rPr lang="en-GB" altLang="zh-CN" sz="2800" dirty="0" err="1">
                <a:ea typeface="宋体" panose="02010600030101010101" pitchFamily="2" charset="-122"/>
              </a:rPr>
              <a:t>orientierter</a:t>
            </a:r>
            <a:r>
              <a:rPr lang="en-GB" altLang="zh-CN" sz="2800" dirty="0">
                <a:ea typeface="宋体" panose="02010600030101010101" pitchFamily="2" charset="-122"/>
              </a:rPr>
              <a:t> Ansatz (</a:t>
            </a:r>
            <a:r>
              <a:rPr lang="en-GB" altLang="zh-CN" sz="2800" dirty="0" err="1">
                <a:ea typeface="宋体" panose="02010600030101010101" pitchFamily="2" charset="-122"/>
              </a:rPr>
              <a:t>Fortführung</a:t>
            </a:r>
            <a:r>
              <a:rPr lang="en-GB" altLang="zh-CN" sz="2800" dirty="0">
                <a:ea typeface="宋体" panose="02010600030101010101" pitchFamily="2" charset="-122"/>
              </a:rPr>
              <a:t> von Holmes' DTS)</a:t>
            </a:r>
          </a:p>
          <a:p>
            <a:r>
              <a:rPr lang="en-GB" altLang="zh-CN" sz="2800" dirty="0" err="1">
                <a:ea typeface="宋体" panose="02010600030101010101" pitchFamily="2" charset="-122"/>
              </a:rPr>
              <a:t>Genderforschung</a:t>
            </a:r>
            <a:r>
              <a:rPr lang="en-GB" altLang="zh-CN" sz="2800" dirty="0">
                <a:ea typeface="宋体" panose="02010600030101010101" pitchFamily="2" charset="-122"/>
              </a:rPr>
              <a:t> (Kanada), </a:t>
            </a:r>
            <a:r>
              <a:rPr lang="en-GB" altLang="zh-CN" sz="2800" dirty="0" err="1">
                <a:ea typeface="宋体" panose="02010600030101010101" pitchFamily="2" charset="-122"/>
              </a:rPr>
              <a:t>feministische</a:t>
            </a:r>
            <a:r>
              <a:rPr lang="en-GB" altLang="zh-CN" sz="2800" dirty="0">
                <a:ea typeface="宋体" panose="02010600030101010101" pitchFamily="2" charset="-122"/>
              </a:rPr>
              <a:t> </a:t>
            </a:r>
            <a:r>
              <a:rPr lang="en-GB" altLang="zh-CN" sz="2800" dirty="0" err="1">
                <a:ea typeface="宋体" panose="02010600030101010101" pitchFamily="2" charset="-122"/>
              </a:rPr>
              <a:t>Themen</a:t>
            </a:r>
            <a:r>
              <a:rPr lang="en-GB" altLang="zh-CN" sz="2800" dirty="0">
                <a:ea typeface="宋体" panose="02010600030101010101" pitchFamily="2" charset="-122"/>
              </a:rPr>
              <a:t>, </a:t>
            </a:r>
            <a:r>
              <a:rPr lang="en-GB" altLang="zh-CN" sz="2800" dirty="0" err="1">
                <a:ea typeface="宋体" panose="02010600030101010101" pitchFamily="2" charset="-122"/>
              </a:rPr>
              <a:t>postkoloniale</a:t>
            </a:r>
            <a:r>
              <a:rPr lang="en-GB" altLang="zh-CN" sz="2800" dirty="0">
                <a:ea typeface="宋体" panose="02010600030101010101" pitchFamily="2" charset="-122"/>
              </a:rPr>
              <a:t> </a:t>
            </a:r>
            <a:r>
              <a:rPr lang="en-GB" altLang="zh-CN" sz="2800" dirty="0" err="1">
                <a:ea typeface="宋体" panose="02010600030101010101" pitchFamily="2" charset="-122"/>
              </a:rPr>
              <a:t>Übersetzungstheorie</a:t>
            </a:r>
            <a:endParaRPr lang="hr-HR" altLang="de-DE" sz="2800" dirty="0"/>
          </a:p>
        </p:txBody>
      </p:sp>
    </p:spTree>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模块">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8804</Words>
  <Application>Microsoft Office PowerPoint</Application>
  <PresentationFormat>Bildschirmpräsentation (4:3)</PresentationFormat>
  <Paragraphs>603</Paragraphs>
  <Slides>117</Slides>
  <Notes>2</Notes>
  <HiddenSlides>0</HiddenSlides>
  <MMClips>0</MMClips>
  <ScaleCrop>false</ScaleCrop>
  <HeadingPairs>
    <vt:vector size="8" baseType="variant">
      <vt:variant>
        <vt:lpstr>Verwendete Schriftarten</vt:lpstr>
      </vt:variant>
      <vt:variant>
        <vt:i4>10</vt:i4>
      </vt:variant>
      <vt:variant>
        <vt:lpstr>Design</vt:lpstr>
      </vt:variant>
      <vt:variant>
        <vt:i4>1</vt:i4>
      </vt:variant>
      <vt:variant>
        <vt:lpstr>Eingebettete OLE-Server</vt:lpstr>
      </vt:variant>
      <vt:variant>
        <vt:i4>1</vt:i4>
      </vt:variant>
      <vt:variant>
        <vt:lpstr>Folientitel</vt:lpstr>
      </vt:variant>
      <vt:variant>
        <vt:i4>117</vt:i4>
      </vt:variant>
    </vt:vector>
  </HeadingPairs>
  <TitlesOfParts>
    <vt:vector size="129" baseType="lpstr">
      <vt:lpstr>楷体</vt:lpstr>
      <vt:lpstr>宋体</vt:lpstr>
      <vt:lpstr>Arial</vt:lpstr>
      <vt:lpstr>Calibri</vt:lpstr>
      <vt:lpstr>Corbel</vt:lpstr>
      <vt:lpstr>Garamond</vt:lpstr>
      <vt:lpstr>Georgia</vt:lpstr>
      <vt:lpstr>Times</vt:lpstr>
      <vt:lpstr>Times New Roman</vt:lpstr>
      <vt:lpstr>Wingdings</vt:lpstr>
      <vt:lpstr>Larissa-Design</vt:lpstr>
      <vt:lpstr>Worksheet</vt:lpstr>
      <vt:lpstr>翻译理论与 Translation Theory and Practise</vt:lpstr>
      <vt:lpstr>Sitzungen 本学期安排 </vt:lpstr>
      <vt:lpstr>Sitzung 1 第一周 </vt:lpstr>
      <vt:lpstr>Sitzung 1 第一周</vt:lpstr>
      <vt:lpstr>Sitzung 1 第一周</vt:lpstr>
      <vt:lpstr>Sitzung 1 第一周 </vt:lpstr>
      <vt:lpstr>Selbstvorstellung Woesler 自我介绍</vt:lpstr>
      <vt:lpstr>Unique Selling Points 独特的卖点</vt:lpstr>
      <vt:lpstr>Sitzung 1 第一次上课 </vt:lpstr>
      <vt:lpstr>Über Benotung 关于成绩</vt:lpstr>
      <vt:lpstr>Zur Benotung</vt:lpstr>
      <vt:lpstr>Wie Sie wiss. Material finden 怎麽能找到參考資料</vt:lpstr>
      <vt:lpstr>Warum braucht man  Übersetzungs-Theorien?</vt:lpstr>
      <vt:lpstr>Warum braucht man  Übersetzungs-Theorien?</vt:lpstr>
      <vt:lpstr>Warum braucht man  Übersetzungs-Theorien?</vt:lpstr>
      <vt:lpstr>Der Übersetzungs-Prozess</vt:lpstr>
      <vt:lpstr>Sitzung 2 Entstehung 第二周 起源</vt:lpstr>
      <vt:lpstr>Sitzung 2 Entstehung 第二周 起源</vt:lpstr>
      <vt:lpstr>“Entstehung I” Übersetzung in klassischer Zeit</vt:lpstr>
      <vt:lpstr>PowerPoint-Präsentation</vt:lpstr>
      <vt:lpstr>Übersetzung im alten Ägypten</vt:lpstr>
      <vt:lpstr>Übersetzung im alten Ägypten</vt:lpstr>
      <vt:lpstr>Übersetzung im alten Ägypten</vt:lpstr>
      <vt:lpstr>Übersetzung  im alten Ägypten</vt:lpstr>
      <vt:lpstr>Übersetzung im alten Ägypten</vt:lpstr>
      <vt:lpstr>Übersetzung in Assyrien und Babylon </vt:lpstr>
      <vt:lpstr>Übersetzung in Assyrien und Babylon </vt:lpstr>
      <vt:lpstr>Übersetzung im alten China und in Indien </vt:lpstr>
      <vt:lpstr>Übersetzung im alten China</vt:lpstr>
      <vt:lpstr>Übersetzung im alten China und Indien</vt:lpstr>
      <vt:lpstr>Übersetzung im alten China und Indien</vt:lpstr>
      <vt:lpstr>Übersetzung im alten China und Indien</vt:lpstr>
      <vt:lpstr>Übersetzung im alten China und Indien</vt:lpstr>
      <vt:lpstr>Übersetzung im alten China und Indien</vt:lpstr>
      <vt:lpstr>Übersetzung im Römischen Reich</vt:lpstr>
      <vt:lpstr>Übersetzung im Römischen Reich</vt:lpstr>
      <vt:lpstr>Übersetzung im Römischen Reich</vt:lpstr>
      <vt:lpstr>Übersetzung im Römischen Reich</vt:lpstr>
      <vt:lpstr>Übersetzung im Römischen Reich</vt:lpstr>
      <vt:lpstr>Übersetzung im Römischen Reich</vt:lpstr>
      <vt:lpstr>Übersetzung im Römischen Reich</vt:lpstr>
      <vt:lpstr>Übersetzung im Römischen Reich</vt:lpstr>
      <vt:lpstr>Übersetzung im Römischen Reich</vt:lpstr>
      <vt:lpstr>Übersetzung im Römischen Reich</vt:lpstr>
      <vt:lpstr>Übersetzung im Römischen Reich</vt:lpstr>
      <vt:lpstr>Übersetzung im Römischen Reich</vt:lpstr>
      <vt:lpstr>Übersetzung im Römischen Reich</vt:lpstr>
      <vt:lpstr>Übersetzung im Römischen Reich</vt:lpstr>
      <vt:lpstr>Übersetzung im Römischen Reich</vt:lpstr>
      <vt:lpstr>Übersetzung im Römischen Reich</vt:lpstr>
      <vt:lpstr>Übersetzung im Römischen Reich</vt:lpstr>
      <vt:lpstr>Übersetzung im Römischen Reich</vt:lpstr>
      <vt:lpstr>Übersetzung im Römischen Reich</vt:lpstr>
      <vt:lpstr>Übersetzung im Römischen Reich</vt:lpstr>
      <vt:lpstr>Übersetzung im Römischen Reich</vt:lpstr>
      <vt:lpstr>Übersetzung im Römischen Reich</vt:lpstr>
      <vt:lpstr>Übersetzung im Römischen Reich</vt:lpstr>
      <vt:lpstr>Übersetzung im Römischen Reich</vt:lpstr>
      <vt:lpstr>Übersetzung im Römischen Reich</vt:lpstr>
      <vt:lpstr>Übersetzung im Römischen Reich</vt:lpstr>
      <vt:lpstr>Übersetzung im Römischen Reich</vt:lpstr>
      <vt:lpstr>Übersetzung im Römischen Reich</vt:lpstr>
      <vt:lpstr>Übersetzung im Römischen Reich</vt:lpstr>
      <vt:lpstr>Übersetzung im Römischen Reich</vt:lpstr>
      <vt:lpstr>Übersetzung im Römischen Reich</vt:lpstr>
      <vt:lpstr>Entstehung der  Übersetzungs-Wissenschaft</vt:lpstr>
      <vt:lpstr>Eine kurze Geschichte des Faches</vt:lpstr>
      <vt:lpstr>1. Die frühe Periode</vt:lpstr>
      <vt:lpstr>"Was passierte am Turm zu Babel?"</vt:lpstr>
      <vt:lpstr>"Was passierte am Turm zu Babel?"</vt:lpstr>
      <vt:lpstr>1. Übersetzung – vor dem 20. Jh.</vt:lpstr>
      <vt:lpstr>Wort-für-Wort oder Sinn-für-Sinn TR</vt:lpstr>
      <vt:lpstr>Alte Tradition, das Mittelalter</vt:lpstr>
      <vt:lpstr>Martin Luther</vt:lpstr>
      <vt:lpstr>Eine nicht wörtliche TR wird als Blasphemie angesehen, als Waffe gegen die Kirche:</vt:lpstr>
      <vt:lpstr>Wahrheitsgetreue Übersetzung</vt:lpstr>
      <vt:lpstr>Kelly (1979) Der Wahre Übersetzer</vt:lpstr>
      <vt:lpstr>Frühe Versuche einer systematischen Theorie des TR</vt:lpstr>
      <vt:lpstr>Dolet (1540): TR-Prinzipien</vt:lpstr>
      <vt:lpstr>Tytler (1797): Gesetze und Regeln</vt:lpstr>
      <vt:lpstr>Aufkommen der Disiplin „Übersetzungs-Wissenschaft“</vt:lpstr>
      <vt:lpstr>Schleiermacher und die  Inwertsetzung des Fremden</vt:lpstr>
      <vt:lpstr>Schleiermacher, fortgesetzt</vt:lpstr>
      <vt:lpstr>Es gibt nur zwei Wege für den „wahren" TLR:</vt:lpstr>
      <vt:lpstr>Schleiermachers Einfluss</vt:lpstr>
      <vt:lpstr>Spätes 19. und frühes 20. Jahrhundert</vt:lpstr>
      <vt:lpstr>Ergebnis: Abwertung und Marginalisierung der TR (im Vereinigten Königreich)</vt:lpstr>
      <vt:lpstr>Empfohlene Literatur</vt:lpstr>
      <vt:lpstr>Übersetzungs-Wissenschaft  seit den 1970er Jahren</vt:lpstr>
      <vt:lpstr>Seit den 1970ern, Forts.</vt:lpstr>
      <vt:lpstr>Übersetzungs-Wissenschaften</vt:lpstr>
      <vt:lpstr>Die HOLMES – TOURY ‘Landkarte’</vt:lpstr>
      <vt:lpstr>Deskriptive Übersetzungs-Wissenschaft (DTS) </vt:lpstr>
      <vt:lpstr>Keine allgemeinen - nur partielle Theorien</vt:lpstr>
      <vt:lpstr>Haupt-Knackpunkte </vt:lpstr>
      <vt:lpstr>Zusammenfassung der Entwicklungen  seit den 1970er Jahren</vt:lpstr>
      <vt:lpstr>e) Einfluss von Halliday</vt:lpstr>
      <vt:lpstr>Zusammenfassung  der Entwicklungen seit den 1970ern</vt:lpstr>
      <vt:lpstr>g) Das literarische Polysystem in dem:</vt:lpstr>
      <vt:lpstr>Zusammenfassung  der Entwicklungen seit den 1970ern</vt:lpstr>
      <vt:lpstr>Schlussfolgerungen</vt:lpstr>
      <vt:lpstr>Trends seit den 1970ern</vt:lpstr>
      <vt:lpstr>PowerPoint-Präsentation</vt:lpstr>
      <vt:lpstr>PowerPoint-Präsentation</vt:lpstr>
      <vt:lpstr>Übersetzungs-Natur</vt:lpstr>
      <vt:lpstr>Wichtige Werke der  Übersetzungs-Wissenschaften</vt:lpstr>
      <vt:lpstr>Wirkung der  Übersetzungs-Wissenschaften</vt:lpstr>
      <vt:lpstr>Entwicklung der  Übersetzungs-Wissenschaften</vt:lpstr>
      <vt:lpstr>Entwicklung der  Übersetzungs-Wissenschaften</vt:lpstr>
      <vt:lpstr>Entwicklung der  Übersetzungs-Wissenschaften</vt:lpstr>
      <vt:lpstr>Entwicklung der  Übersetzungs-Wissenschaften</vt:lpstr>
      <vt:lpstr>Entwicklung der  Übersetzungs-Wissenschaften</vt:lpstr>
      <vt:lpstr>Status der  Übersetzungs-Wissenschaften</vt:lpstr>
      <vt:lpstr>Status der  Übersetzungs-Wissenschaften</vt:lpstr>
      <vt:lpstr>Eine von vielen neuen Theorien: „Angemessenheits-Theorie“</vt:lpstr>
      <vt:lpstr>Stets für Sie da! 随时为你们服务</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Chinesische Literatur  der Gegenwart</dc:title>
  <dc:creator>woesler</dc:creator>
  <cp:lastModifiedBy>-</cp:lastModifiedBy>
  <cp:revision>735</cp:revision>
  <dcterms:created xsi:type="dcterms:W3CDTF">2010-06-18T15:32:00Z</dcterms:created>
  <dcterms:modified xsi:type="dcterms:W3CDTF">2024-02-22T09:34:26Z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