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61" r:id="rId4"/>
    <p:sldId id="257" r:id="rId5"/>
    <p:sldId id="258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C06"/>
    <a:srgbClr val="FF0C06"/>
    <a:srgbClr val="0901FF"/>
    <a:srgbClr val="0701C7"/>
    <a:srgbClr val="16FF00"/>
    <a:srgbClr val="3C000C"/>
    <a:srgbClr val="C00229"/>
    <a:srgbClr val="6103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>
        <p:scale>
          <a:sx n="79" d="100"/>
          <a:sy n="79" d="100"/>
        </p:scale>
        <p:origin x="-62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24CA26A-3D95-4D0E-9119-E9B74BD78DC2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3987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A4EACC-ABF1-4A11-B9A6-3E73F14D65CC}" type="slidenum">
              <a:rPr lang="en-US"/>
              <a:pPr/>
              <a:t>1</a:t>
            </a:fld>
            <a:endParaRPr lang="en-US"/>
          </a:p>
        </p:txBody>
      </p:sp>
      <p:sp>
        <p:nvSpPr>
          <p:cNvPr id="92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88C61B-DD9A-448C-B970-A51790B1074A}" type="slidenum">
              <a:rPr lang="en-US"/>
              <a:pPr/>
              <a:t>2</a:t>
            </a:fld>
            <a:endParaRPr lang="en-US"/>
          </a:p>
        </p:txBody>
      </p:sp>
      <p:sp>
        <p:nvSpPr>
          <p:cNvPr id="133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CF2388-CA10-4E68-B8FA-B9FCE17BA719}" type="slidenum">
              <a:rPr lang="en-US"/>
              <a:pPr/>
              <a:t>3</a:t>
            </a:fld>
            <a:endParaRPr lang="en-US"/>
          </a:p>
        </p:txBody>
      </p:sp>
      <p:sp>
        <p:nvSpPr>
          <p:cNvPr id="163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789BCB-B44C-4131-81D9-CEB66001706B}" type="slidenum">
              <a:rPr lang="en-US"/>
              <a:pPr/>
              <a:t>4</a:t>
            </a:fld>
            <a:endParaRPr lang="en-US"/>
          </a:p>
        </p:txBody>
      </p:sp>
      <p:sp>
        <p:nvSpPr>
          <p:cNvPr id="102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14D84A-6741-4758-9492-4026949990B9}" type="slidenum">
              <a:rPr lang="en-US"/>
              <a:pPr/>
              <a:t>5</a:t>
            </a:fld>
            <a:endParaRPr lang="en-US"/>
          </a:p>
        </p:txBody>
      </p:sp>
      <p:sp>
        <p:nvSpPr>
          <p:cNvPr id="112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DD183D-E0E8-4AA9-81EA-8CFCC620188C}" type="slidenum">
              <a:rPr lang="en-US"/>
              <a:pPr/>
              <a:t>6</a:t>
            </a:fld>
            <a:endParaRPr lang="en-US"/>
          </a:p>
        </p:txBody>
      </p:sp>
      <p:sp>
        <p:nvSpPr>
          <p:cNvPr id="194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9A02D8-C069-4E78-8D71-75EEF78DE675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71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F4AD15-68E6-457B-A577-2A5BE078A737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256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67EB83-D269-4956-B685-1F3BDF140A5E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52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B5464-7692-4ADD-9189-877F8B209473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75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DBE526-F761-43AC-8941-FA40F09FBA26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69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1C445-4B56-4160-8133-60EDA6FB820E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378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221D70-D72A-4A1F-B4E9-F8C954BD5E87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35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4CCA40-D2D6-43EA-B63E-1FFF27448EC3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898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EDEBD-2771-4B36-B57C-5031E1F675C6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9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5C5785-A24B-4225-AA16-4F6FC1B0C753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36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0B62A5-F4A2-4169-A003-BA69D52443B1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4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6553122-E230-4E25-9B16-EBC8BD57154B}" type="slidenum">
              <a:rPr lang="en-US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14400"/>
            <a:ext cx="7772400" cy="1143000"/>
          </a:xfrm>
        </p:spPr>
        <p:txBody>
          <a:bodyPr/>
          <a:lstStyle/>
          <a:p>
            <a:r>
              <a:rPr lang="en-US" sz="6100">
                <a:solidFill>
                  <a:srgbClr val="14178C"/>
                </a:solidFill>
                <a:latin typeface="Papyrus" pitchFamily="-80" charset="0"/>
                <a:ea typeface="Osaka" pitchFamily="-80" charset="-128"/>
              </a:rPr>
              <a:t> </a:t>
            </a:r>
            <a:r>
              <a:rPr lang="en-US" sz="7900" u="sng">
                <a:solidFill>
                  <a:srgbClr val="14178C"/>
                </a:solidFill>
                <a:latin typeface="Papyrus" pitchFamily="-80" charset="0"/>
                <a:ea typeface="Osaka" pitchFamily="-80" charset="-128"/>
              </a:rPr>
              <a:t>Confucius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3622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4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Who did people say I was?</a:t>
            </a:r>
          </a:p>
          <a:p>
            <a:pPr>
              <a:lnSpc>
                <a:spcPct val="90000"/>
              </a:lnSpc>
            </a:pPr>
            <a:r>
              <a:rPr lang="en-US" sz="34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How did I start the Confucian movement and why?</a:t>
            </a:r>
          </a:p>
          <a:p>
            <a:pPr>
              <a:lnSpc>
                <a:spcPct val="90000"/>
              </a:lnSpc>
            </a:pPr>
            <a:r>
              <a:rPr lang="en-US" sz="34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What were my philosophies and beliefs?</a:t>
            </a:r>
          </a:p>
          <a:p>
            <a:pPr>
              <a:lnSpc>
                <a:spcPct val="90000"/>
              </a:lnSpc>
            </a:pPr>
            <a:r>
              <a:rPr lang="en-US" sz="34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How has my life impacted China?</a:t>
            </a:r>
            <a:r>
              <a:rPr lang="en-US" sz="2800" b="1">
                <a:solidFill>
                  <a:srgbClr val="FF0C06"/>
                </a:solidFill>
                <a:latin typeface="Times New Roman" pitchFamily="-80" charset="0"/>
              </a:rPr>
              <a:t> </a:t>
            </a:r>
            <a:endParaRPr lang="en-US" sz="3600" b="1">
              <a:solidFill>
                <a:srgbClr val="FF0C06"/>
              </a:solidFill>
              <a:latin typeface="Papyrus" pitchFamily="-80" charset="0"/>
              <a:ea typeface="Osaka" pitchFamily="-80" charset="-128"/>
            </a:endParaRPr>
          </a:p>
          <a:p>
            <a:pPr>
              <a:lnSpc>
                <a:spcPct val="90000"/>
              </a:lnSpc>
            </a:pPr>
            <a:endParaRPr lang="en-US" sz="5400" u="sng">
              <a:solidFill>
                <a:srgbClr val="14178C"/>
              </a:solidFill>
              <a:latin typeface="Papyrus" pitchFamily="-80" charset="0"/>
              <a:ea typeface="Osaka" pitchFamily="-8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772400" cy="1143000"/>
          </a:xfrm>
        </p:spPr>
        <p:txBody>
          <a:bodyPr/>
          <a:lstStyle/>
          <a:p>
            <a:r>
              <a:rPr lang="en-US" sz="6000" u="sng">
                <a:solidFill>
                  <a:srgbClr val="14178C"/>
                </a:solidFill>
                <a:latin typeface="Papyrus" pitchFamily="-80" charset="0"/>
                <a:ea typeface="Osaka" pitchFamily="-80" charset="-128"/>
              </a:rPr>
              <a:t>Who did people </a:t>
            </a:r>
            <a:br>
              <a:rPr lang="en-US" sz="6000" u="sng">
                <a:solidFill>
                  <a:srgbClr val="14178C"/>
                </a:solidFill>
                <a:latin typeface="Papyrus" pitchFamily="-80" charset="0"/>
                <a:ea typeface="Osaka" pitchFamily="-80" charset="-128"/>
              </a:rPr>
            </a:br>
            <a:r>
              <a:rPr lang="en-US" sz="6000" u="sng">
                <a:solidFill>
                  <a:srgbClr val="14178C"/>
                </a:solidFill>
                <a:latin typeface="Papyrus" pitchFamily="-80" charset="0"/>
                <a:ea typeface="Osaka" pitchFamily="-80" charset="-128"/>
              </a:rPr>
              <a:t>say I was?</a:t>
            </a:r>
            <a:endParaRPr lang="en-US" sz="7900" u="sng">
              <a:solidFill>
                <a:srgbClr val="14178C"/>
              </a:solidFill>
              <a:latin typeface="Papyrus" pitchFamily="-80" charset="0"/>
              <a:ea typeface="Osaka" pitchFamily="-80" charset="-128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8153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7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Born ca 551 B.C. in Zou, state of Lu (close to modern day Qufu, Shandong Province).</a:t>
            </a:r>
          </a:p>
          <a:p>
            <a:pPr>
              <a:lnSpc>
                <a:spcPct val="90000"/>
              </a:lnSpc>
            </a:pPr>
            <a:r>
              <a:rPr lang="en-US" sz="27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Son of a “Shi,” or warrior class, named Kong He who was an officer for the military in Lu. </a:t>
            </a:r>
          </a:p>
          <a:p>
            <a:pPr>
              <a:lnSpc>
                <a:spcPct val="90000"/>
              </a:lnSpc>
            </a:pPr>
            <a:r>
              <a:rPr lang="en-US" sz="27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My mother and father died while I was young.</a:t>
            </a:r>
          </a:p>
          <a:p>
            <a:pPr>
              <a:lnSpc>
                <a:spcPct val="90000"/>
              </a:lnSpc>
            </a:pPr>
            <a:r>
              <a:rPr lang="en-US" sz="27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Married at 18 years of age.</a:t>
            </a:r>
          </a:p>
          <a:p>
            <a:pPr>
              <a:lnSpc>
                <a:spcPct val="90000"/>
              </a:lnSpc>
            </a:pPr>
            <a:r>
              <a:rPr lang="en-US" sz="27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Grew up working as a herder, and later on became a  book keeper, and clerk.</a:t>
            </a:r>
            <a:endParaRPr lang="en-US" sz="2900" b="1">
              <a:solidFill>
                <a:srgbClr val="FF0C0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pyrus" pitchFamily="-80" charset="0"/>
              <a:ea typeface="Osaka" pitchFamily="-80" charset="-128"/>
            </a:endParaRPr>
          </a:p>
          <a:p>
            <a:pPr>
              <a:lnSpc>
                <a:spcPct val="90000"/>
              </a:lnSpc>
            </a:pPr>
            <a:endParaRPr lang="en-US" sz="3500" b="1">
              <a:solidFill>
                <a:srgbClr val="FF0C0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pyrus" pitchFamily="-80" charset="0"/>
              <a:ea typeface="Osaka" pitchFamily="-80" charset="-128"/>
            </a:endParaRPr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3400"/>
            <a:ext cx="9144000" cy="853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772400" cy="1143000"/>
          </a:xfrm>
        </p:spPr>
        <p:txBody>
          <a:bodyPr/>
          <a:lstStyle/>
          <a:p>
            <a:r>
              <a:rPr lang="en-US" sz="5700" u="sng">
                <a:solidFill>
                  <a:schemeClr val="bg1"/>
                </a:solidFill>
                <a:latin typeface="Papyrus" pitchFamily="-80" charset="0"/>
                <a:ea typeface="Osaka" pitchFamily="-80" charset="-128"/>
              </a:rPr>
              <a:t>Confucius had </a:t>
            </a:r>
            <a:br>
              <a:rPr lang="en-US" sz="5700" u="sng">
                <a:solidFill>
                  <a:schemeClr val="bg1"/>
                </a:solidFill>
                <a:latin typeface="Papyrus" pitchFamily="-80" charset="0"/>
                <a:ea typeface="Osaka" pitchFamily="-80" charset="-128"/>
              </a:rPr>
            </a:br>
            <a:r>
              <a:rPr lang="en-US" sz="5700" u="sng">
                <a:solidFill>
                  <a:schemeClr val="bg1"/>
                </a:solidFill>
                <a:latin typeface="Papyrus" pitchFamily="-80" charset="0"/>
                <a:ea typeface="Osaka" pitchFamily="-80" charset="-128"/>
              </a:rPr>
              <a:t>many names</a:t>
            </a:r>
            <a:endParaRPr lang="en-US" sz="7900" u="sng">
              <a:solidFill>
                <a:srgbClr val="14178C"/>
              </a:solidFill>
              <a:latin typeface="Papyrus" pitchFamily="-80" charset="0"/>
              <a:ea typeface="Osaka" pitchFamily="-80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rgbClr val="FFEC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pyrus" pitchFamily="-80" charset="0"/>
                <a:ea typeface="Osaka" pitchFamily="-80" charset="-128"/>
              </a:rPr>
              <a:t>Family members called me by </a:t>
            </a:r>
            <a:r>
              <a:rPr lang="en-US" b="1" u="sng">
                <a:solidFill>
                  <a:srgbClr val="FF0C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pyrus" pitchFamily="-80" charset="0"/>
                <a:ea typeface="Osaka" pitchFamily="-80" charset="-128"/>
              </a:rPr>
              <a:t>Kong Qiu.</a:t>
            </a:r>
          </a:p>
          <a:p>
            <a:pPr>
              <a:lnSpc>
                <a:spcPct val="90000"/>
              </a:lnSpc>
            </a:pPr>
            <a:r>
              <a:rPr lang="en-US" b="1" u="sng">
                <a:solidFill>
                  <a:srgbClr val="FF0C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pyrus" pitchFamily="-80" charset="0"/>
                <a:ea typeface="Osaka" pitchFamily="-80" charset="-128"/>
              </a:rPr>
              <a:t>Zhongni</a:t>
            </a:r>
            <a:r>
              <a:rPr lang="en-US" b="1">
                <a:solidFill>
                  <a:srgbClr val="FFEC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pyrus" pitchFamily="-80" charset="0"/>
                <a:ea typeface="Osaka" pitchFamily="-80" charset="-128"/>
              </a:rPr>
              <a:t> was my courtesy name.</a:t>
            </a:r>
          </a:p>
          <a:p>
            <a:pPr>
              <a:lnSpc>
                <a:spcPct val="90000"/>
              </a:lnSpc>
            </a:pPr>
            <a:r>
              <a:rPr lang="en-US" b="1">
                <a:solidFill>
                  <a:srgbClr val="FFEC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pyrus" pitchFamily="-80" charset="0"/>
                <a:ea typeface="Osaka" pitchFamily="-80" charset="-128"/>
              </a:rPr>
              <a:t>Referred to as </a:t>
            </a:r>
            <a:r>
              <a:rPr lang="en-US" b="1" u="sng">
                <a:solidFill>
                  <a:srgbClr val="FF0C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pyrus" pitchFamily="-80" charset="0"/>
                <a:ea typeface="Osaka" pitchFamily="-80" charset="-128"/>
              </a:rPr>
              <a:t>Kongzi</a:t>
            </a:r>
            <a:r>
              <a:rPr lang="en-US" b="1">
                <a:solidFill>
                  <a:srgbClr val="FFEC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pyrus" pitchFamily="-80" charset="0"/>
                <a:ea typeface="Osaka" pitchFamily="-80" charset="-128"/>
              </a:rPr>
              <a:t> by most modern Chinese. </a:t>
            </a:r>
          </a:p>
          <a:p>
            <a:pPr>
              <a:lnSpc>
                <a:spcPct val="90000"/>
              </a:lnSpc>
            </a:pPr>
            <a:r>
              <a:rPr lang="en-US" b="1">
                <a:solidFill>
                  <a:srgbClr val="FFEC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pyrus" pitchFamily="-80" charset="0"/>
                <a:ea typeface="Osaka" pitchFamily="-80" charset="-128"/>
              </a:rPr>
              <a:t>My honorific name was </a:t>
            </a:r>
            <a:r>
              <a:rPr lang="en-US" b="1" u="sng">
                <a:solidFill>
                  <a:srgbClr val="FF0C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pyrus" pitchFamily="-80" charset="0"/>
                <a:ea typeface="Osaka" pitchFamily="-80" charset="-128"/>
              </a:rPr>
              <a:t>Kong Fuzi</a:t>
            </a:r>
            <a:r>
              <a:rPr lang="en-US" b="1">
                <a:solidFill>
                  <a:srgbClr val="FFEC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pyrus" pitchFamily="-80" charset="0"/>
                <a:ea typeface="Osaka" pitchFamily="-80" charset="-128"/>
              </a:rPr>
              <a:t> (Master Kong).</a:t>
            </a:r>
          </a:p>
          <a:p>
            <a:pPr>
              <a:lnSpc>
                <a:spcPct val="90000"/>
              </a:lnSpc>
            </a:pPr>
            <a:r>
              <a:rPr lang="en-US" b="1">
                <a:solidFill>
                  <a:srgbClr val="FFEC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pyrus" pitchFamily="-80" charset="0"/>
                <a:ea typeface="Osaka" pitchFamily="-80" charset="-128"/>
              </a:rPr>
              <a:t>Other titles include: “</a:t>
            </a:r>
            <a:r>
              <a:rPr lang="en-US" b="1" u="sng">
                <a:solidFill>
                  <a:srgbClr val="FF0C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pyrus" pitchFamily="-80" charset="0"/>
                <a:ea typeface="Osaka" pitchFamily="-80" charset="-128"/>
              </a:rPr>
              <a:t>The Great Sage</a:t>
            </a:r>
            <a:r>
              <a:rPr lang="en-US" b="1">
                <a:solidFill>
                  <a:srgbClr val="FFEC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pyrus" pitchFamily="-80" charset="0"/>
                <a:ea typeface="Osaka" pitchFamily="-80" charset="-128"/>
              </a:rPr>
              <a:t>,” and “</a:t>
            </a:r>
            <a:r>
              <a:rPr lang="en-US" b="1" u="sng">
                <a:solidFill>
                  <a:srgbClr val="FF0C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pyrus" pitchFamily="-80" charset="0"/>
                <a:ea typeface="Osaka" pitchFamily="-80" charset="-128"/>
              </a:rPr>
              <a:t>The First Teacher</a:t>
            </a:r>
            <a:r>
              <a:rPr lang="en-US" b="1">
                <a:solidFill>
                  <a:srgbClr val="FFEC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pyrus" pitchFamily="-80" charset="0"/>
                <a:ea typeface="Osaka" pitchFamily="-80" charset="-128"/>
              </a:rPr>
              <a:t>” of China.  </a:t>
            </a:r>
            <a:endParaRPr lang="en-US" b="1">
              <a:solidFill>
                <a:srgbClr val="FF0C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pyrus" pitchFamily="-80" charset="0"/>
              <a:ea typeface="Osaka" pitchFamily="-8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838200" y="2438400"/>
            <a:ext cx="7331075" cy="385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sz="31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  No portraits of me were ever painted during during my life time.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sz="31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   All the portraits found today were done long after I was dead. 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sz="31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   I might have not looked like any of these paintings at all. </a:t>
            </a:r>
            <a:endParaRPr lang="en-US"/>
          </a:p>
          <a:p>
            <a:pPr>
              <a:buFont typeface="Times" pitchFamily="-80" charset="0"/>
              <a:buChar char="•"/>
            </a:pPr>
            <a:endParaRPr lang="en-US"/>
          </a:p>
          <a:p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524000"/>
          </a:xfrm>
        </p:spPr>
        <p:txBody>
          <a:bodyPr/>
          <a:lstStyle/>
          <a:p>
            <a:r>
              <a:rPr lang="en-US" sz="6000" u="sng">
                <a:solidFill>
                  <a:srgbClr val="14178C"/>
                </a:solidFill>
                <a:latin typeface="Papyrus" pitchFamily="-80" charset="0"/>
                <a:ea typeface="Osaka" pitchFamily="-80" charset="-128"/>
              </a:rPr>
              <a:t>What do people </a:t>
            </a:r>
            <a:br>
              <a:rPr lang="en-US" sz="6000" u="sng">
                <a:solidFill>
                  <a:srgbClr val="14178C"/>
                </a:solidFill>
                <a:latin typeface="Papyrus" pitchFamily="-80" charset="0"/>
                <a:ea typeface="Osaka" pitchFamily="-80" charset="-128"/>
              </a:rPr>
            </a:br>
            <a:r>
              <a:rPr lang="en-US" sz="6000" u="sng">
                <a:solidFill>
                  <a:srgbClr val="14178C"/>
                </a:solidFill>
                <a:latin typeface="Papyrus" pitchFamily="-80" charset="0"/>
                <a:ea typeface="Osaka" pitchFamily="-80" charset="-128"/>
              </a:rPr>
              <a:t>think I look like?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1828800"/>
            <a:ext cx="2886075" cy="426720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057400"/>
            <a:ext cx="3416300" cy="361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279525" y="3324225"/>
            <a:ext cx="5197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371600"/>
          </a:xfrm>
        </p:spPr>
        <p:txBody>
          <a:bodyPr/>
          <a:lstStyle/>
          <a:p>
            <a:r>
              <a:rPr lang="en-US" sz="6000" u="sng">
                <a:solidFill>
                  <a:srgbClr val="14178C"/>
                </a:solidFill>
                <a:latin typeface="Papyrus" pitchFamily="-80" charset="0"/>
                <a:ea typeface="Osaka" pitchFamily="-80" charset="-128"/>
              </a:rPr>
              <a:t>What do people </a:t>
            </a:r>
            <a:br>
              <a:rPr lang="en-US" sz="6000" u="sng">
                <a:solidFill>
                  <a:srgbClr val="14178C"/>
                </a:solidFill>
                <a:latin typeface="Papyrus" pitchFamily="-80" charset="0"/>
                <a:ea typeface="Osaka" pitchFamily="-80" charset="-128"/>
              </a:rPr>
            </a:br>
            <a:r>
              <a:rPr lang="en-US" sz="6000" u="sng">
                <a:solidFill>
                  <a:srgbClr val="14178C"/>
                </a:solidFill>
                <a:latin typeface="Papyrus" pitchFamily="-80" charset="0"/>
                <a:ea typeface="Osaka" pitchFamily="-80" charset="-128"/>
              </a:rPr>
              <a:t>think I look like?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828800"/>
            <a:ext cx="2930525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133600"/>
            <a:ext cx="3486150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6000" u="sng">
                <a:solidFill>
                  <a:srgbClr val="1417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How did I start Confucianism</a:t>
            </a:r>
            <a:endParaRPr lang="en-US" sz="7900" u="sng">
              <a:solidFill>
                <a:srgbClr val="14178C"/>
              </a:solidFill>
              <a:latin typeface="Papyrus" pitchFamily="-80" charset="0"/>
              <a:ea typeface="Osaka" pitchFamily="-80" charset="-128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2296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000" b="1">
                <a:solidFill>
                  <a:srgbClr val="252A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I never wanted to become a teacher or philosopher.  </a:t>
            </a:r>
          </a:p>
          <a:p>
            <a:pPr>
              <a:lnSpc>
                <a:spcPct val="90000"/>
              </a:lnSpc>
            </a:pPr>
            <a:r>
              <a:rPr lang="en-US" sz="3000" b="1">
                <a:solidFill>
                  <a:srgbClr val="252A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I wanted to be a politician or an advisor.</a:t>
            </a:r>
          </a:p>
          <a:p>
            <a:pPr>
              <a:lnSpc>
                <a:spcPct val="90000"/>
              </a:lnSpc>
            </a:pPr>
            <a:r>
              <a:rPr lang="en-US" sz="3000" b="1">
                <a:solidFill>
                  <a:srgbClr val="252A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I eventually moved my way up to become Lu’s Minister of Crime.</a:t>
            </a:r>
          </a:p>
          <a:p>
            <a:pPr>
              <a:lnSpc>
                <a:spcPct val="90000"/>
              </a:lnSpc>
            </a:pPr>
            <a:r>
              <a:rPr lang="en-US" sz="3000" b="1">
                <a:solidFill>
                  <a:srgbClr val="252A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During this time I came across many things that troubled me about society; mainly people and their disrespect for one another. </a:t>
            </a:r>
          </a:p>
          <a:p>
            <a:pPr>
              <a:lnSpc>
                <a:spcPct val="90000"/>
              </a:lnSpc>
            </a:pPr>
            <a:r>
              <a:rPr lang="en-US" sz="3000" b="1">
                <a:solidFill>
                  <a:srgbClr val="252A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I decided to devote myself to inspiring man to be moral and good.</a:t>
            </a:r>
            <a:endParaRPr lang="en-US" sz="2600" b="1">
              <a:solidFill>
                <a:srgbClr val="252A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pyrus" pitchFamily="-80" charset="0"/>
              <a:ea typeface="Osaka" pitchFamily="-80" charset="-128"/>
            </a:endParaRPr>
          </a:p>
          <a:p>
            <a:pPr>
              <a:lnSpc>
                <a:spcPct val="90000"/>
              </a:lnSpc>
            </a:pPr>
            <a:endParaRPr lang="en-US" sz="3100" b="1">
              <a:solidFill>
                <a:srgbClr val="252A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pyrus" pitchFamily="-80" charset="0"/>
              <a:ea typeface="Osaka" pitchFamily="-80" charset="-128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3100" b="1">
              <a:solidFill>
                <a:srgbClr val="FF0C0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pyrus" pitchFamily="-80" charset="0"/>
              <a:ea typeface="Osaka" pitchFamily="-80" charset="-128"/>
            </a:endParaRPr>
          </a:p>
          <a:p>
            <a:pPr>
              <a:lnSpc>
                <a:spcPct val="90000"/>
              </a:lnSpc>
            </a:pPr>
            <a:endParaRPr lang="en-US" sz="3100" b="1">
              <a:solidFill>
                <a:srgbClr val="FF0C0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pyrus" pitchFamily="-80" charset="0"/>
              <a:ea typeface="Osaka" pitchFamily="-8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2004:Templates:Presentations:Designs:Sakura</Template>
  <TotalTime>3188</TotalTime>
  <Words>297</Words>
  <Application>Microsoft Office PowerPoint</Application>
  <PresentationFormat>Bildschirmpräsentation (4:3)</PresentationFormat>
  <Paragraphs>35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ＭＳ Ｐゴシック</vt:lpstr>
      <vt:lpstr>Papyrus</vt:lpstr>
      <vt:lpstr>Osaka</vt:lpstr>
      <vt:lpstr>Times New Roman</vt:lpstr>
      <vt:lpstr>Times</vt:lpstr>
      <vt:lpstr>Blank Presentation</vt:lpstr>
      <vt:lpstr> Confucius</vt:lpstr>
      <vt:lpstr>Who did people  say I was?</vt:lpstr>
      <vt:lpstr>Confucius had  many names</vt:lpstr>
      <vt:lpstr>What do people  think I look like?</vt:lpstr>
      <vt:lpstr>What do people  think I look like?</vt:lpstr>
      <vt:lpstr>How did I start Confucianism</vt:lpstr>
    </vt:vector>
  </TitlesOfParts>
  <Company>Loren Stone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Confucious</dc:title>
  <dc:creator>Loren Stone</dc:creator>
  <cp:lastModifiedBy>Woesler</cp:lastModifiedBy>
  <cp:revision>25</cp:revision>
  <dcterms:created xsi:type="dcterms:W3CDTF">2013-01-15T18:15:45Z</dcterms:created>
  <dcterms:modified xsi:type="dcterms:W3CDTF">2013-02-19T21:02:56Z</dcterms:modified>
</cp:coreProperties>
</file>