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85" r:id="rId3"/>
    <p:sldId id="257" r:id="rId4"/>
    <p:sldId id="276" r:id="rId5"/>
    <p:sldId id="261" r:id="rId6"/>
    <p:sldId id="263" r:id="rId7"/>
    <p:sldId id="264" r:id="rId8"/>
    <p:sldId id="277" r:id="rId9"/>
    <p:sldId id="266" r:id="rId10"/>
    <p:sldId id="267" r:id="rId11"/>
    <p:sldId id="268" r:id="rId12"/>
    <p:sldId id="269" r:id="rId13"/>
    <p:sldId id="270" r:id="rId14"/>
    <p:sldId id="271" r:id="rId15"/>
    <p:sldId id="273" r:id="rId16"/>
    <p:sldId id="275" r:id="rId17"/>
    <p:sldId id="28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256"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D4008-242B-4773-A3BE-2281DFB264C5}"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5ED6A-C782-4061-A803-C7FE1B55959B}" type="slidenum">
              <a:rPr lang="en-US" smtClean="0"/>
              <a:t>‹#›</a:t>
            </a:fld>
            <a:endParaRPr lang="en-US"/>
          </a:p>
        </p:txBody>
      </p:sp>
    </p:spTree>
    <p:extLst>
      <p:ext uri="{BB962C8B-B14F-4D97-AF65-F5344CB8AC3E}">
        <p14:creationId xmlns:p14="http://schemas.microsoft.com/office/powerpoint/2010/main" val="407297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5ED6A-C782-4061-A803-C7FE1B55959B}" type="slidenum">
              <a:rPr lang="en-US" smtClean="0"/>
              <a:t>15</a:t>
            </a:fld>
            <a:endParaRPr lang="en-US"/>
          </a:p>
        </p:txBody>
      </p:sp>
    </p:spTree>
    <p:extLst>
      <p:ext uri="{BB962C8B-B14F-4D97-AF65-F5344CB8AC3E}">
        <p14:creationId xmlns:p14="http://schemas.microsoft.com/office/powerpoint/2010/main" val="361401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4F27-96BA-46BC-843F-6107AB98A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880C87-5CBD-4DC3-98F0-3C65524266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BDAE4-ACFD-4165-8D04-CC37B9663929}"/>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5" name="Footer Placeholder 4">
            <a:extLst>
              <a:ext uri="{FF2B5EF4-FFF2-40B4-BE49-F238E27FC236}">
                <a16:creationId xmlns:a16="http://schemas.microsoft.com/office/drawing/2014/main" id="{EFB4683B-A969-42E1-B638-3926CA59F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12B54-8753-48ED-8F70-BE41312E628F}"/>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34535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F8C87-6237-413C-95E6-EE1C72083F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19448-0389-4F9A-962A-3FF57D4B38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C86D8-F089-4F0A-9FA8-07FC23120E36}"/>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5" name="Footer Placeholder 4">
            <a:extLst>
              <a:ext uri="{FF2B5EF4-FFF2-40B4-BE49-F238E27FC236}">
                <a16:creationId xmlns:a16="http://schemas.microsoft.com/office/drawing/2014/main" id="{CEAC586F-C817-4358-B7A2-5B7F4C9AA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8DCC1-B10B-409F-A34F-1BA5B85EFF1F}"/>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21421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0DC93-8545-49F1-A502-89385544BE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79B9C-5296-4F5D-941B-05CB08ED31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FA78C-19D3-4159-94D0-3DA4E49A15F4}"/>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5" name="Footer Placeholder 4">
            <a:extLst>
              <a:ext uri="{FF2B5EF4-FFF2-40B4-BE49-F238E27FC236}">
                <a16:creationId xmlns:a16="http://schemas.microsoft.com/office/drawing/2014/main" id="{71DA659B-40C3-48C7-8C5B-87B5EE07A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BC8AE-70D5-451D-9E75-7C1CD4FD5FBF}"/>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18494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83AF-0A3E-4D9C-BA7C-15A79D6BA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DD947-EEFD-4AE6-AEDB-EBE3CA1FA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24549-513B-4307-9C2A-8248D549F459}"/>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5" name="Footer Placeholder 4">
            <a:extLst>
              <a:ext uri="{FF2B5EF4-FFF2-40B4-BE49-F238E27FC236}">
                <a16:creationId xmlns:a16="http://schemas.microsoft.com/office/drawing/2014/main" id="{F2108071-5307-49BE-A4ED-AFA2D510B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CEAC-BCA4-4F82-A8A6-7B9A60C750C4}"/>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176132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C0B4-9138-4FC9-81E0-FA71D562A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7C197E-47A6-42FE-939E-3677F668F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C34A0-4787-476C-A1BC-FFFA37976850}"/>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5" name="Footer Placeholder 4">
            <a:extLst>
              <a:ext uri="{FF2B5EF4-FFF2-40B4-BE49-F238E27FC236}">
                <a16:creationId xmlns:a16="http://schemas.microsoft.com/office/drawing/2014/main" id="{D2BA02CA-1B33-4EC7-A2CF-BDF8219E6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F1955-AC93-4B13-8609-0CFAAAF75A1A}"/>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34315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9B4E-F2B3-4C1C-9B42-232E6CA15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DA9BD-1B33-4113-9873-07F644B54D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D2FF7E-ED3C-4280-B12C-4D4798F175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EE110C-7496-487F-B80D-7050D4C74B03}"/>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6" name="Footer Placeholder 5">
            <a:extLst>
              <a:ext uri="{FF2B5EF4-FFF2-40B4-BE49-F238E27FC236}">
                <a16:creationId xmlns:a16="http://schemas.microsoft.com/office/drawing/2014/main" id="{7ED2E4A0-67E2-4128-8ABD-942B2BD85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54D3-8230-475F-A986-7FB3FF2FA092}"/>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40035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1875-022D-4060-AD9D-5DBC56224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D7989-6A57-469E-A3FE-66C5E6B13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54A1C-AA3F-49D6-ADFC-2BE516FAE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11C096-8780-4C3A-93A8-C35FB0830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C31BC-D929-46E6-9121-6E0FDEA7E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32D426-D806-4D31-B8FE-5D229E0DA5CC}"/>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8" name="Footer Placeholder 7">
            <a:extLst>
              <a:ext uri="{FF2B5EF4-FFF2-40B4-BE49-F238E27FC236}">
                <a16:creationId xmlns:a16="http://schemas.microsoft.com/office/drawing/2014/main" id="{292663D9-D4DC-4B40-AFD6-C97CA61087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155C4-EF1A-4E62-AE15-A2D1A61E073B}"/>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184315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9B23-AA64-4E1C-9910-9A3EEAFA9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4403FE-7456-4DA1-AC4B-3E211438D7F6}"/>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4" name="Footer Placeholder 3">
            <a:extLst>
              <a:ext uri="{FF2B5EF4-FFF2-40B4-BE49-F238E27FC236}">
                <a16:creationId xmlns:a16="http://schemas.microsoft.com/office/drawing/2014/main" id="{7525031A-7969-4C80-ACF6-C8E672B2B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1731F2-4DF9-49D4-9B48-9BF54A253B17}"/>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384443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B025E-6DFF-424F-87B3-6C80773F1675}"/>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3" name="Footer Placeholder 2">
            <a:extLst>
              <a:ext uri="{FF2B5EF4-FFF2-40B4-BE49-F238E27FC236}">
                <a16:creationId xmlns:a16="http://schemas.microsoft.com/office/drawing/2014/main" id="{BC2A2B80-C0FB-4B9C-B24A-D661A3A1B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F24CF-9F51-4DBD-A9EB-5BE6E0FC31C4}"/>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246755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E81D-904A-4EF7-B708-CF389977F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5A4D24-3925-40C9-A469-10618996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5DB15C-1AD6-4713-B43E-71EBD9519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35911-0690-4FFB-8FF2-31A1241E312E}"/>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6" name="Footer Placeholder 5">
            <a:extLst>
              <a:ext uri="{FF2B5EF4-FFF2-40B4-BE49-F238E27FC236}">
                <a16:creationId xmlns:a16="http://schemas.microsoft.com/office/drawing/2014/main" id="{0A49BCC7-530E-4E4C-99B9-35A401928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0573D-3816-428F-8912-214837B4885B}"/>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206778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E692-D1B4-4284-9076-40B1B7A9D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C0A9E-9D82-4E90-99FC-6A837AD6B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40787A-B1BE-4A39-9700-115E34A74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142A2-BC1A-426B-BAFD-7DB68384E1BC}"/>
              </a:ext>
            </a:extLst>
          </p:cNvPr>
          <p:cNvSpPr>
            <a:spLocks noGrp="1"/>
          </p:cNvSpPr>
          <p:nvPr>
            <p:ph type="dt" sz="half" idx="10"/>
          </p:nvPr>
        </p:nvSpPr>
        <p:spPr/>
        <p:txBody>
          <a:bodyPr/>
          <a:lstStyle/>
          <a:p>
            <a:fld id="{27CF824A-1B25-4D10-967F-68EA804CCDE0}" type="datetimeFigureOut">
              <a:rPr lang="en-US" smtClean="0"/>
              <a:t>12/7/2020</a:t>
            </a:fld>
            <a:endParaRPr lang="en-US"/>
          </a:p>
        </p:txBody>
      </p:sp>
      <p:sp>
        <p:nvSpPr>
          <p:cNvPr id="6" name="Footer Placeholder 5">
            <a:extLst>
              <a:ext uri="{FF2B5EF4-FFF2-40B4-BE49-F238E27FC236}">
                <a16:creationId xmlns:a16="http://schemas.microsoft.com/office/drawing/2014/main" id="{CEB90374-A3EA-4A33-968D-2099B01F1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41A62-E37B-46B3-894D-3ACE3C00228F}"/>
              </a:ext>
            </a:extLst>
          </p:cNvPr>
          <p:cNvSpPr>
            <a:spLocks noGrp="1"/>
          </p:cNvSpPr>
          <p:nvPr>
            <p:ph type="sldNum" sz="quarter" idx="12"/>
          </p:nvPr>
        </p:nvSpPr>
        <p:spPr/>
        <p:txBody>
          <a:bodyPr/>
          <a:lstStyle/>
          <a:p>
            <a:fld id="{5C94FF47-F8F5-41F2-B09C-8CDA03C9630E}" type="slidenum">
              <a:rPr lang="en-US" smtClean="0"/>
              <a:t>‹#›</a:t>
            </a:fld>
            <a:endParaRPr lang="en-US"/>
          </a:p>
        </p:txBody>
      </p:sp>
    </p:spTree>
    <p:extLst>
      <p:ext uri="{BB962C8B-B14F-4D97-AF65-F5344CB8AC3E}">
        <p14:creationId xmlns:p14="http://schemas.microsoft.com/office/powerpoint/2010/main" val="163758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1B6BA-8CA0-4678-9681-9F34FF23C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19DD58-DA81-4C20-A165-9381B80F4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1932F-E674-4B19-8C4A-DAC792CFA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F824A-1B25-4D10-967F-68EA804CCDE0}" type="datetimeFigureOut">
              <a:rPr lang="en-US" smtClean="0"/>
              <a:t>12/7/2020</a:t>
            </a:fld>
            <a:endParaRPr lang="en-US"/>
          </a:p>
        </p:txBody>
      </p:sp>
      <p:sp>
        <p:nvSpPr>
          <p:cNvPr id="5" name="Footer Placeholder 4">
            <a:extLst>
              <a:ext uri="{FF2B5EF4-FFF2-40B4-BE49-F238E27FC236}">
                <a16:creationId xmlns:a16="http://schemas.microsoft.com/office/drawing/2014/main" id="{4C3A628F-51A6-4774-B687-EDD733CE1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091E2F-C606-47FF-862F-B99D6D0E4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4FF47-F8F5-41F2-B09C-8CDA03C9630E}" type="slidenum">
              <a:rPr lang="en-US" smtClean="0"/>
              <a:t>‹#›</a:t>
            </a:fld>
            <a:endParaRPr lang="en-US"/>
          </a:p>
        </p:txBody>
      </p:sp>
    </p:spTree>
    <p:extLst>
      <p:ext uri="{BB962C8B-B14F-4D97-AF65-F5344CB8AC3E}">
        <p14:creationId xmlns:p14="http://schemas.microsoft.com/office/powerpoint/2010/main" val="196318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F59AAD-FBE8-401E-A01D-01AA95F0F414}"/>
              </a:ext>
            </a:extLst>
          </p:cNvPr>
          <p:cNvSpPr>
            <a:spLocks noGrp="1"/>
          </p:cNvSpPr>
          <p:nvPr>
            <p:ph idx="1"/>
          </p:nvPr>
        </p:nvSpPr>
        <p:spPr>
          <a:xfrm>
            <a:off x="838200" y="354563"/>
            <a:ext cx="10321212" cy="5309119"/>
          </a:xfrm>
        </p:spPr>
        <p:txBody>
          <a:bodyPr>
            <a:normAutofit/>
          </a:bodyPr>
          <a:lstStyle/>
          <a:p>
            <a:pPr marL="0" indent="0" algn="ctr">
              <a:buNone/>
            </a:pPr>
            <a:r>
              <a:rPr lang="en-US" sz="4000" dirty="0">
                <a:latin typeface="Times New Roman" panose="02020603050405020304" pitchFamily="18" charset="0"/>
                <a:cs typeface="Times New Roman" panose="02020603050405020304" pitchFamily="18" charset="0"/>
              </a:rPr>
              <a:t>Life of  the </a:t>
            </a:r>
            <a:r>
              <a:rPr lang="en-US" sz="4000" dirty="0" err="1">
                <a:latin typeface="Times New Roman" panose="02020603050405020304" pitchFamily="18" charset="0"/>
                <a:cs typeface="Times New Roman" panose="02020603050405020304" pitchFamily="18" charset="0"/>
              </a:rPr>
              <a:t>Gotama</a:t>
            </a:r>
            <a:r>
              <a:rPr lang="en-US" sz="4000" dirty="0">
                <a:latin typeface="Times New Roman" panose="02020603050405020304" pitchFamily="18" charset="0"/>
                <a:cs typeface="Times New Roman" panose="02020603050405020304" pitchFamily="18" charset="0"/>
              </a:rPr>
              <a:t> Buddha</a:t>
            </a:r>
          </a:p>
          <a:p>
            <a:pPr marL="0" indent="0" algn="ctr">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lgn="just">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Phyo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Su</a:t>
            </a:r>
            <a:r>
              <a:rPr lang="en-US" sz="4000" dirty="0">
                <a:latin typeface="Times New Roman" panose="02020603050405020304" pitchFamily="18" charset="0"/>
                <a:cs typeface="Times New Roman" panose="02020603050405020304" pitchFamily="18" charset="0"/>
              </a:rPr>
              <a:t> Kyi</a:t>
            </a:r>
          </a:p>
        </p:txBody>
      </p:sp>
    </p:spTree>
    <p:extLst>
      <p:ext uri="{BB962C8B-B14F-4D97-AF65-F5344CB8AC3E}">
        <p14:creationId xmlns:p14="http://schemas.microsoft.com/office/powerpoint/2010/main" val="276951058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266701"/>
            <a:ext cx="9144000" cy="552449"/>
          </a:xfrm>
        </p:spPr>
        <p:txBody>
          <a:bodyPr>
            <a:normAutofit/>
          </a:bodyPr>
          <a:lstStyle/>
          <a:p>
            <a:r>
              <a:rPr lang="en-US" sz="2400" dirty="0">
                <a:latin typeface="Times New Roman" panose="02020603050405020304" pitchFamily="18" charset="0"/>
                <a:cs typeface="Times New Roman" panose="02020603050405020304" pitchFamily="18" charset="0"/>
              </a:rPr>
              <a:t>The Future Buddha Cut his hair to become a monk</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895349" y="1085851"/>
            <a:ext cx="11107261" cy="4791074"/>
          </a:xfrm>
        </p:spPr>
        <p:txBody>
          <a:bodyPr/>
          <a:lstStyle/>
          <a:p>
            <a:pPr marL="342900" indent="-342900" algn="l">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After  </a:t>
            </a:r>
            <a:r>
              <a:rPr lang="en-US" sz="2200" dirty="0" err="1">
                <a:solidFill>
                  <a:srgbClr val="7030A0"/>
                </a:solidFill>
                <a:latin typeface="Times New Roman" panose="02020603050405020304" pitchFamily="18" charset="0"/>
                <a:cs typeface="Times New Roman" panose="02020603050405020304" pitchFamily="18" charset="0"/>
              </a:rPr>
              <a:t>Siddhattha</a:t>
            </a:r>
            <a:r>
              <a:rPr lang="en-US" sz="2200" dirty="0">
                <a:latin typeface="Times New Roman" panose="02020603050405020304" pitchFamily="18" charset="0"/>
                <a:cs typeface="Times New Roman" panose="02020603050405020304" pitchFamily="18" charset="0"/>
              </a:rPr>
              <a:t> had got to the </a:t>
            </a:r>
            <a:r>
              <a:rPr lang="en-US" sz="2200" dirty="0" err="1">
                <a:solidFill>
                  <a:srgbClr val="7030A0"/>
                </a:solidFill>
                <a:latin typeface="Times New Roman" panose="02020603050405020304" pitchFamily="18" charset="0"/>
                <a:cs typeface="Times New Roman" panose="02020603050405020304" pitchFamily="18" charset="0"/>
              </a:rPr>
              <a:t>Anoma</a:t>
            </a:r>
            <a:r>
              <a:rPr lang="en-US" sz="2200" dirty="0">
                <a:solidFill>
                  <a:srgbClr val="7030A0"/>
                </a:solidFill>
                <a:latin typeface="Times New Roman" panose="02020603050405020304" pitchFamily="18" charset="0"/>
                <a:cs typeface="Times New Roman" panose="02020603050405020304" pitchFamily="18" charset="0"/>
              </a:rPr>
              <a:t> River </a:t>
            </a:r>
            <a:r>
              <a:rPr lang="en-US" sz="2200" dirty="0">
                <a:latin typeface="Times New Roman" panose="02020603050405020304" pitchFamily="18" charset="0"/>
                <a:cs typeface="Times New Roman" panose="02020603050405020304" pitchFamily="18" charset="0"/>
              </a:rPr>
              <a:t>at </a:t>
            </a:r>
            <a:r>
              <a:rPr lang="en-US" sz="2200" dirty="0">
                <a:solidFill>
                  <a:srgbClr val="7030A0"/>
                </a:solidFill>
                <a:latin typeface="Times New Roman" panose="02020603050405020304" pitchFamily="18" charset="0"/>
                <a:cs typeface="Times New Roman" panose="02020603050405020304" pitchFamily="18" charset="0"/>
              </a:rPr>
              <a:t>day-break</a:t>
            </a:r>
            <a:r>
              <a:rPr lang="en-US" sz="2200" dirty="0">
                <a:latin typeface="Times New Roman" panose="02020603050405020304" pitchFamily="18" charset="0"/>
                <a:cs typeface="Times New Roman" panose="02020603050405020304" pitchFamily="18" charset="0"/>
              </a:rPr>
              <a:t>, </a:t>
            </a:r>
          </a:p>
          <a:p>
            <a:pPr algn="l"/>
            <a:r>
              <a:rPr lang="en-US" sz="2200" dirty="0">
                <a:latin typeface="Times New Roman" panose="02020603050405020304" pitchFamily="18" charset="0"/>
                <a:cs typeface="Times New Roman" panose="02020603050405020304" pitchFamily="18" charset="0"/>
              </a:rPr>
              <a:t>     he handed his ornaments and the horse, </a:t>
            </a:r>
            <a:r>
              <a:rPr lang="en-US" sz="2200" dirty="0" err="1">
                <a:solidFill>
                  <a:srgbClr val="7030A0"/>
                </a:solidFill>
                <a:latin typeface="Times New Roman" panose="02020603050405020304" pitchFamily="18" charset="0"/>
                <a:cs typeface="Times New Roman" panose="02020603050405020304" pitchFamily="18" charset="0"/>
              </a:rPr>
              <a:t>Kanthaka</a:t>
            </a:r>
            <a:r>
              <a:rPr lang="en-US" sz="2200" dirty="0">
                <a:latin typeface="Times New Roman" panose="02020603050405020304" pitchFamily="18" charset="0"/>
                <a:cs typeface="Times New Roman" panose="02020603050405020304" pitchFamily="18" charset="0"/>
              </a:rPr>
              <a:t> </a:t>
            </a:r>
          </a:p>
          <a:p>
            <a:pPr algn="l"/>
            <a:r>
              <a:rPr lang="en-US" sz="2200" dirty="0">
                <a:latin typeface="Times New Roman" panose="02020603050405020304" pitchFamily="18" charset="0"/>
                <a:cs typeface="Times New Roman" panose="02020603050405020304" pitchFamily="18" charset="0"/>
              </a:rPr>
              <a:t>     to </a:t>
            </a:r>
            <a:r>
              <a:rPr lang="en-US" sz="2200" dirty="0" err="1">
                <a:solidFill>
                  <a:srgbClr val="7030A0"/>
                </a:solidFill>
                <a:latin typeface="Times New Roman" panose="02020603050405020304" pitchFamily="18" charset="0"/>
                <a:cs typeface="Times New Roman" panose="02020603050405020304" pitchFamily="18" charset="0"/>
              </a:rPr>
              <a:t>Channa</a:t>
            </a:r>
            <a:r>
              <a:rPr lang="en-US" sz="2200" dirty="0">
                <a:latin typeface="Times New Roman" panose="02020603050405020304" pitchFamily="18" charset="0"/>
                <a:cs typeface="Times New Roman" panose="02020603050405020304" pitchFamily="18" charset="0"/>
              </a:rPr>
              <a:t> and asked him go back palace with them.</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He cut his hair with the sword on the sandy beach </a:t>
            </a:r>
          </a:p>
          <a:p>
            <a:pPr algn="l"/>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Anoma</a:t>
            </a:r>
            <a:r>
              <a:rPr lang="en-US" sz="2200" dirty="0">
                <a:latin typeface="Times New Roman" panose="02020603050405020304" pitchFamily="18" charset="0"/>
                <a:cs typeface="Times New Roman" panose="02020603050405020304" pitchFamily="18" charset="0"/>
              </a:rPr>
              <a:t> river.</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He seized hold of his top-knot and threw</a:t>
            </a:r>
          </a:p>
          <a:p>
            <a:pPr algn="l"/>
            <a:r>
              <a:rPr lang="en-US" sz="2200" dirty="0">
                <a:latin typeface="Times New Roman" panose="02020603050405020304" pitchFamily="18" charset="0"/>
                <a:cs typeface="Times New Roman" panose="02020603050405020304" pitchFamily="18" charset="0"/>
              </a:rPr>
              <a:t>    it in the air, saying- “If  I am to become</a:t>
            </a:r>
          </a:p>
          <a:p>
            <a:pPr algn="l"/>
            <a:r>
              <a:rPr lang="en-US" sz="2200" dirty="0">
                <a:latin typeface="Times New Roman" panose="02020603050405020304" pitchFamily="18" charset="0"/>
                <a:cs typeface="Times New Roman" panose="02020603050405020304" pitchFamily="18" charset="0"/>
              </a:rPr>
              <a:t>    a buddha, let it stay in the sky; but if not</a:t>
            </a:r>
          </a:p>
          <a:p>
            <a:pPr algn="l"/>
            <a:r>
              <a:rPr lang="en-US" sz="2200" dirty="0">
                <a:latin typeface="Times New Roman" panose="02020603050405020304" pitchFamily="18" charset="0"/>
                <a:cs typeface="Times New Roman" panose="02020603050405020304" pitchFamily="18" charset="0"/>
              </a:rPr>
              <a:t>    let if fall to the ground”.</a:t>
            </a:r>
          </a:p>
          <a:p>
            <a:pPr algn="l"/>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DC852BB-6A75-40A6-91A2-0E5689D5A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156" y="1520890"/>
            <a:ext cx="4481415" cy="2939143"/>
          </a:xfrm>
          <a:prstGeom prst="rect">
            <a:avLst/>
          </a:prstGeom>
        </p:spPr>
      </p:pic>
    </p:spTree>
    <p:extLst>
      <p:ext uri="{BB962C8B-B14F-4D97-AF65-F5344CB8AC3E}">
        <p14:creationId xmlns:p14="http://schemas.microsoft.com/office/powerpoint/2010/main" val="14883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961054" y="171450"/>
            <a:ext cx="8770776" cy="504825"/>
          </a:xfrm>
        </p:spPr>
        <p:txBody>
          <a:bodyPr>
            <a:normAutofit/>
          </a:bodyPr>
          <a:lstStyle/>
          <a:p>
            <a:r>
              <a:rPr lang="en-US" sz="2400" dirty="0">
                <a:latin typeface="Times New Roman" panose="02020603050405020304" pitchFamily="18" charset="0"/>
                <a:cs typeface="Times New Roman" panose="02020603050405020304" pitchFamily="18" charset="0"/>
              </a:rPr>
              <a:t>The Future Buddha Made the Great Struggle</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171450" y="800100"/>
            <a:ext cx="11801475" cy="5886450"/>
          </a:xfrm>
        </p:spPr>
        <p:txBody>
          <a:bodyPr>
            <a:normAutofit/>
          </a:bodyPr>
          <a:lstStyle/>
          <a:p>
            <a:pPr marL="342900" indent="-342900" algn="l">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a:t>
            </a:r>
            <a:r>
              <a:rPr lang="en-US" sz="2200" dirty="0">
                <a:solidFill>
                  <a:srgbClr val="7030A0"/>
                </a:solidFill>
                <a:latin typeface="Times New Roman" panose="02020603050405020304" pitchFamily="18" charset="0"/>
                <a:cs typeface="Times New Roman" panose="02020603050405020304" pitchFamily="18" charset="0"/>
              </a:rPr>
              <a:t>future Buddha </a:t>
            </a:r>
            <a:r>
              <a:rPr lang="en-US" sz="2200" dirty="0" err="1">
                <a:solidFill>
                  <a:srgbClr val="7030A0"/>
                </a:solidFill>
                <a:latin typeface="Times New Roman" panose="02020603050405020304" pitchFamily="18" charset="0"/>
                <a:cs typeface="Times New Roman" panose="02020603050405020304" pitchFamily="18" charset="0"/>
              </a:rPr>
              <a:t>seeked</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for not only the teachers</a:t>
            </a:r>
          </a:p>
          <a:p>
            <a:pPr algn="l"/>
            <a:r>
              <a:rPr lang="en-US" sz="2200" dirty="0">
                <a:latin typeface="Times New Roman" panose="02020603050405020304" pitchFamily="18" charset="0"/>
                <a:cs typeface="Times New Roman" panose="02020603050405020304" pitchFamily="18" charset="0"/>
              </a:rPr>
              <a:t>     but </a:t>
            </a:r>
            <a:r>
              <a:rPr lang="en-US" sz="2200" dirty="0">
                <a:solidFill>
                  <a:srgbClr val="7030A0"/>
                </a:solidFill>
                <a:latin typeface="Times New Roman" panose="02020603050405020304" pitchFamily="18" charset="0"/>
                <a:cs typeface="Times New Roman" panose="02020603050405020304" pitchFamily="18" charset="0"/>
              </a:rPr>
              <a:t>Dhamma</a:t>
            </a:r>
            <a:r>
              <a:rPr lang="en-US" sz="2200" dirty="0">
                <a:latin typeface="Times New Roman" panose="02020603050405020304" pitchFamily="18" charset="0"/>
                <a:cs typeface="Times New Roman" panose="02020603050405020304" pitchFamily="18" charset="0"/>
              </a:rPr>
              <a:t> such as </a:t>
            </a:r>
            <a:r>
              <a:rPr lang="en-US" sz="2200" dirty="0">
                <a:solidFill>
                  <a:srgbClr val="7030A0"/>
                </a:solidFill>
                <a:latin typeface="Times New Roman" panose="02020603050405020304" pitchFamily="18" charset="0"/>
                <a:cs typeface="Times New Roman" panose="02020603050405020304" pitchFamily="18" charset="0"/>
              </a:rPr>
              <a:t>virtue, ethics, good habits, chastity,</a:t>
            </a:r>
          </a:p>
          <a:p>
            <a:pPr algn="l"/>
            <a:r>
              <a:rPr lang="en-US" sz="2200" dirty="0">
                <a:solidFill>
                  <a:srgbClr val="7030A0"/>
                </a:solidFill>
                <a:latin typeface="Times New Roman" panose="02020603050405020304" pitchFamily="18" charset="0"/>
                <a:cs typeface="Times New Roman" panose="02020603050405020304" pitchFamily="18" charset="0"/>
              </a:rPr>
              <a:t>     morality, purity, the methods of meditation and </a:t>
            </a:r>
            <a:r>
              <a:rPr lang="en-US" sz="2200" dirty="0" err="1">
                <a:solidFill>
                  <a:srgbClr val="7030A0"/>
                </a:solidFill>
                <a:latin typeface="Times New Roman" panose="02020603050405020304" pitchFamily="18" charset="0"/>
                <a:cs typeface="Times New Roman" panose="02020603050405020304" pitchFamily="18" charset="0"/>
              </a:rPr>
              <a:t>practised</a:t>
            </a:r>
            <a:r>
              <a:rPr lang="en-US" sz="2200" dirty="0">
                <a:solidFill>
                  <a:srgbClr val="7030A0"/>
                </a:solidFill>
                <a:latin typeface="Times New Roman" panose="02020603050405020304" pitchFamily="18" charset="0"/>
                <a:cs typeface="Times New Roman" panose="02020603050405020304" pitchFamily="18" charset="0"/>
              </a:rPr>
              <a:t> </a:t>
            </a:r>
          </a:p>
          <a:p>
            <a:pPr algn="l"/>
            <a:r>
              <a:rPr lang="en-US" sz="2200" dirty="0">
                <a:latin typeface="Times New Roman" panose="02020603050405020304" pitchFamily="18" charset="0"/>
                <a:cs typeface="Times New Roman" panose="02020603050405020304" pitchFamily="18" charset="0"/>
              </a:rPr>
              <a:t>    and followed them.</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Then he found two renowned </a:t>
            </a:r>
            <a:r>
              <a:rPr lang="en-US" sz="2200" dirty="0">
                <a:solidFill>
                  <a:srgbClr val="7030A0"/>
                </a:solidFill>
                <a:latin typeface="Times New Roman" panose="02020603050405020304" pitchFamily="18" charset="0"/>
                <a:cs typeface="Times New Roman" panose="02020603050405020304" pitchFamily="18" charset="0"/>
              </a:rPr>
              <a:t>Brahmins</a:t>
            </a:r>
            <a:r>
              <a:rPr lang="en-US" sz="2200" dirty="0">
                <a:latin typeface="Times New Roman" panose="02020603050405020304" pitchFamily="18" charset="0"/>
                <a:cs typeface="Times New Roman" panose="02020603050405020304" pitchFamily="18" charset="0"/>
              </a:rPr>
              <a:t> but it was wrong way.</a:t>
            </a:r>
          </a:p>
          <a:p>
            <a:pPr algn="l"/>
            <a:r>
              <a:rPr lang="en-US" sz="2200" dirty="0">
                <a:latin typeface="Times New Roman" panose="02020603050405020304" pitchFamily="18" charset="0"/>
                <a:cs typeface="Times New Roman" panose="02020603050405020304" pitchFamily="18" charset="0"/>
              </a:rPr>
              <a:t>      And he left the teachers and went to </a:t>
            </a:r>
            <a:r>
              <a:rPr lang="en-US" sz="2200" dirty="0" err="1">
                <a:solidFill>
                  <a:srgbClr val="7030A0"/>
                </a:solidFill>
                <a:latin typeface="Times New Roman" panose="02020603050405020304" pitchFamily="18" charset="0"/>
                <a:cs typeface="Times New Roman" panose="02020603050405020304" pitchFamily="18" charset="0"/>
              </a:rPr>
              <a:t>Uruvela</a:t>
            </a:r>
            <a:r>
              <a:rPr lang="en-US" sz="2200" dirty="0">
                <a:solidFill>
                  <a:srgbClr val="7030A0"/>
                </a:solidFill>
                <a:latin typeface="Times New Roman" panose="02020603050405020304" pitchFamily="18" charset="0"/>
                <a:cs typeface="Times New Roman" panose="02020603050405020304" pitchFamily="18" charset="0"/>
              </a:rPr>
              <a:t> Grove</a:t>
            </a:r>
            <a:r>
              <a:rPr lang="en-US" sz="2200" dirty="0">
                <a:latin typeface="Times New Roman" panose="02020603050405020304" pitchFamily="18" charset="0"/>
                <a:cs typeface="Times New Roman" panose="02020603050405020304" pitchFamily="18" charset="0"/>
              </a:rPr>
              <a:t> and </a:t>
            </a:r>
          </a:p>
          <a:p>
            <a:pPr algn="l"/>
            <a:r>
              <a:rPr lang="en-US" sz="2200" dirty="0">
                <a:latin typeface="Times New Roman" panose="02020603050405020304" pitchFamily="18" charset="0"/>
                <a:cs typeface="Times New Roman" panose="02020603050405020304" pitchFamily="18" charset="0"/>
              </a:rPr>
              <a:t>     searched for the ways to </a:t>
            </a:r>
            <a:r>
              <a:rPr lang="en-US" sz="2200" dirty="0" err="1">
                <a:solidFill>
                  <a:srgbClr val="7030A0"/>
                </a:solidFill>
                <a:latin typeface="Times New Roman" panose="02020603050405020304" pitchFamily="18" charset="0"/>
                <a:cs typeface="Times New Roman" panose="02020603050405020304" pitchFamily="18" charset="0"/>
              </a:rPr>
              <a:t>Nibbanna</a:t>
            </a:r>
            <a:r>
              <a:rPr lang="en-US" sz="2200" dirty="0">
                <a:solidFill>
                  <a:srgbClr val="7030A0"/>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future Buddha </a:t>
            </a:r>
            <a:r>
              <a:rPr lang="en-US" sz="2200" dirty="0">
                <a:solidFill>
                  <a:srgbClr val="7030A0"/>
                </a:solidFill>
                <a:latin typeface="Times New Roman" panose="02020603050405020304" pitchFamily="18" charset="0"/>
                <a:cs typeface="Times New Roman" panose="02020603050405020304" pitchFamily="18" charset="0"/>
              </a:rPr>
              <a:t>changed to </a:t>
            </a:r>
            <a:r>
              <a:rPr lang="en-US" sz="2200" dirty="0" err="1">
                <a:solidFill>
                  <a:srgbClr val="7030A0"/>
                </a:solidFill>
                <a:latin typeface="Times New Roman" panose="02020603050405020304" pitchFamily="18" charset="0"/>
                <a:cs typeface="Times New Roman" panose="02020603050405020304" pitchFamily="18" charset="0"/>
              </a:rPr>
              <a:t>practise</a:t>
            </a:r>
            <a:r>
              <a:rPr lang="en-US" sz="2200" dirty="0">
                <a:solidFill>
                  <a:srgbClr val="7030A0"/>
                </a:solidFill>
                <a:latin typeface="Times New Roman" panose="02020603050405020304" pitchFamily="18" charset="0"/>
                <a:cs typeface="Times New Roman" panose="02020603050405020304" pitchFamily="18" charset="0"/>
              </a:rPr>
              <a:t> the Great Struggle for </a:t>
            </a:r>
            <a:r>
              <a:rPr lang="en-US" sz="2200" b="1" dirty="0">
                <a:solidFill>
                  <a:srgbClr val="7030A0"/>
                </a:solidFill>
                <a:latin typeface="Times New Roman" panose="02020603050405020304" pitchFamily="18" charset="0"/>
                <a:cs typeface="Times New Roman" panose="02020603050405020304" pitchFamily="18" charset="0"/>
              </a:rPr>
              <a:t>6 years</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He didn’t eat anything except fruit  which dropped from trees, near at hand. Just one fruit a day.</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His body was reduced to skin and bones and lost its golden </a:t>
            </a:r>
            <a:r>
              <a:rPr lang="en-US" sz="2200" dirty="0" err="1">
                <a:latin typeface="Times New Roman" panose="02020603050405020304" pitchFamily="18" charset="0"/>
                <a:cs typeface="Times New Roman" panose="02020603050405020304" pitchFamily="18" charset="0"/>
              </a:rPr>
              <a:t>colour</a:t>
            </a:r>
            <a:r>
              <a:rPr lang="en-US" sz="2200" dirty="0">
                <a:latin typeface="Times New Roman" panose="02020603050405020304" pitchFamily="18" charset="0"/>
                <a:cs typeface="Times New Roman" panose="02020603050405020304" pitchFamily="18" charset="0"/>
              </a:rPr>
              <a:t> and became dry and black.</a:t>
            </a:r>
          </a:p>
        </p:txBody>
      </p:sp>
      <p:pic>
        <p:nvPicPr>
          <p:cNvPr id="5" name="Picture 4">
            <a:extLst>
              <a:ext uri="{FF2B5EF4-FFF2-40B4-BE49-F238E27FC236}">
                <a16:creationId xmlns:a16="http://schemas.microsoft.com/office/drawing/2014/main" id="{51CCD15C-FFC4-41C8-868D-7A2766DC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711" y="566835"/>
            <a:ext cx="4265839" cy="3354187"/>
          </a:xfrm>
          <a:prstGeom prst="rect">
            <a:avLst/>
          </a:prstGeom>
        </p:spPr>
      </p:pic>
    </p:spTree>
    <p:extLst>
      <p:ext uri="{BB962C8B-B14F-4D97-AF65-F5344CB8AC3E}">
        <p14:creationId xmlns:p14="http://schemas.microsoft.com/office/powerpoint/2010/main" val="18369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200025"/>
            <a:ext cx="9144000" cy="533400"/>
          </a:xfrm>
        </p:spPr>
        <p:txBody>
          <a:bodyPr>
            <a:normAutofit/>
          </a:bodyPr>
          <a:lstStyle/>
          <a:p>
            <a:r>
              <a:rPr lang="en-US" sz="2400" dirty="0">
                <a:latin typeface="Times New Roman" panose="02020603050405020304" pitchFamily="18" charset="0"/>
                <a:cs typeface="Times New Roman" panose="02020603050405020304" pitchFamily="18" charset="0"/>
              </a:rPr>
              <a:t>Sujata, the rich lady offered the milk porridge</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342900" y="887767"/>
            <a:ext cx="11756902" cy="4836758"/>
          </a:xfrm>
        </p:spPr>
        <p:txBody>
          <a:bodyPr/>
          <a:lstStyle/>
          <a:p>
            <a:pPr marL="342900" indent="-342900" algn="l">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But the future Buddha </a:t>
            </a:r>
            <a:r>
              <a:rPr lang="en-US" sz="2200" dirty="0">
                <a:solidFill>
                  <a:srgbClr val="7030A0"/>
                </a:solidFill>
                <a:latin typeface="Times New Roman" panose="02020603050405020304" pitchFamily="18" charset="0"/>
                <a:cs typeface="Times New Roman" panose="02020603050405020304" pitchFamily="18" charset="0"/>
              </a:rPr>
              <a:t>knew the way of Great Struggle</a:t>
            </a:r>
          </a:p>
          <a:p>
            <a:pPr algn="l">
              <a:lnSpc>
                <a:spcPct val="150000"/>
              </a:lnSpc>
            </a:pPr>
            <a:r>
              <a:rPr lang="en-US" sz="2200" dirty="0">
                <a:solidFill>
                  <a:srgbClr val="7030A0"/>
                </a:solidFill>
                <a:latin typeface="Times New Roman" panose="02020603050405020304" pitchFamily="18" charset="0"/>
                <a:cs typeface="Times New Roman" panose="02020603050405020304" pitchFamily="18" charset="0"/>
              </a:rPr>
              <a:t>     was not the way to Enlightenment</a:t>
            </a:r>
            <a:r>
              <a:rPr lang="en-US" sz="2200" dirty="0">
                <a:latin typeface="Times New Roman" panose="02020603050405020304" pitchFamily="18" charset="0"/>
                <a:cs typeface="Times New Roman" panose="02020603050405020304" pitchFamily="18" charset="0"/>
              </a:rPr>
              <a:t>. Then he followed</a:t>
            </a:r>
          </a:p>
          <a:p>
            <a:pPr algn="l">
              <a:lnSpc>
                <a:spcPct val="150000"/>
              </a:lnSpc>
            </a:pPr>
            <a:r>
              <a:rPr lang="en-US" sz="2200" dirty="0">
                <a:latin typeface="Times New Roman" panose="02020603050405020304" pitchFamily="18" charset="0"/>
                <a:cs typeface="Times New Roman" panose="02020603050405020304" pitchFamily="18" charset="0"/>
              </a:rPr>
              <a:t>      the </a:t>
            </a:r>
            <a:r>
              <a:rPr lang="en-US" sz="2200" dirty="0">
                <a:solidFill>
                  <a:srgbClr val="7030A0"/>
                </a:solidFill>
                <a:latin typeface="Times New Roman" panose="02020603050405020304" pitchFamily="18" charset="0"/>
                <a:cs typeface="Times New Roman" panose="02020603050405020304" pitchFamily="18" charset="0"/>
              </a:rPr>
              <a:t>Middle way of the noble practice better to meditate.</a:t>
            </a:r>
          </a:p>
          <a:p>
            <a:pPr marL="342900" indent="-342900" algn="l">
              <a:lnSpc>
                <a:spcPct val="150000"/>
              </a:lnSpc>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rich lady Sujata offered the future Buddha under the Bo </a:t>
            </a:r>
          </a:p>
          <a:p>
            <a:pPr algn="l">
              <a:lnSpc>
                <a:spcPct val="150000"/>
              </a:lnSpc>
            </a:pPr>
            <a:r>
              <a:rPr lang="en-US" sz="2200" dirty="0">
                <a:latin typeface="Times New Roman" panose="02020603050405020304" pitchFamily="18" charset="0"/>
                <a:cs typeface="Times New Roman" panose="02020603050405020304" pitchFamily="18" charset="0"/>
              </a:rPr>
              <a:t>     or Banyan tree the milk porridge, the most delicious food.</a:t>
            </a:r>
          </a:p>
        </p:txBody>
      </p:sp>
      <p:pic>
        <p:nvPicPr>
          <p:cNvPr id="5" name="Picture 4">
            <a:extLst>
              <a:ext uri="{FF2B5EF4-FFF2-40B4-BE49-F238E27FC236}">
                <a16:creationId xmlns:a16="http://schemas.microsoft.com/office/drawing/2014/main" id="{FB86590D-5CC9-468E-830A-98E315011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798" y="733425"/>
            <a:ext cx="4214304" cy="3514724"/>
          </a:xfrm>
          <a:prstGeom prst="rect">
            <a:avLst/>
          </a:prstGeom>
        </p:spPr>
      </p:pic>
    </p:spTree>
    <p:extLst>
      <p:ext uri="{BB962C8B-B14F-4D97-AF65-F5344CB8AC3E}">
        <p14:creationId xmlns:p14="http://schemas.microsoft.com/office/powerpoint/2010/main" val="8456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238125"/>
            <a:ext cx="9262188" cy="419100"/>
          </a:xfrm>
        </p:spPr>
        <p:txBody>
          <a:bodyPr>
            <a:noAutofit/>
          </a:bodyPr>
          <a:lstStyle/>
          <a:p>
            <a:r>
              <a:rPr lang="en-US" sz="2400" dirty="0">
                <a:latin typeface="Times New Roman" panose="02020603050405020304" pitchFamily="18" charset="0"/>
                <a:cs typeface="Times New Roman" panose="02020603050405020304" pitchFamily="18" charset="0"/>
              </a:rPr>
              <a:t>The Future Buddha got his enlightenment</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95250" y="733425"/>
            <a:ext cx="12022769" cy="5951460"/>
          </a:xfrm>
        </p:spPr>
        <p:txBody>
          <a:bodyPr>
            <a:normAutofit/>
          </a:bodyPr>
          <a:lstStyle/>
          <a:p>
            <a:pPr marL="342900" indent="-342900" algn="l">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The future Buddha sat cross-legged at the foot</a:t>
            </a:r>
          </a:p>
          <a:p>
            <a:pPr algn="l"/>
            <a:r>
              <a:rPr lang="en-US" dirty="0">
                <a:latin typeface="Times New Roman" panose="02020603050405020304" pitchFamily="18" charset="0"/>
                <a:cs typeface="Times New Roman" panose="02020603050405020304" pitchFamily="18" charset="0"/>
              </a:rPr>
              <a:t>      of the </a:t>
            </a:r>
            <a:r>
              <a:rPr lang="en-US" dirty="0">
                <a:solidFill>
                  <a:srgbClr val="7030A0"/>
                </a:solidFill>
                <a:latin typeface="Times New Roman" panose="02020603050405020304" pitchFamily="18" charset="0"/>
                <a:cs typeface="Times New Roman" panose="02020603050405020304" pitchFamily="18" charset="0"/>
              </a:rPr>
              <a:t>Bo tree </a:t>
            </a:r>
            <a:r>
              <a:rPr lang="en-US" dirty="0">
                <a:latin typeface="Times New Roman" panose="02020603050405020304" pitchFamily="18" charset="0"/>
                <a:cs typeface="Times New Roman" panose="02020603050405020304" pitchFamily="18" charset="0"/>
              </a:rPr>
              <a:t>and made firm resolution to attain</a:t>
            </a:r>
          </a:p>
          <a:p>
            <a:pPr algn="l"/>
            <a:r>
              <a:rPr lang="en-US" dirty="0">
                <a:latin typeface="Times New Roman" panose="02020603050405020304" pitchFamily="18" charset="0"/>
                <a:cs typeface="Times New Roman" panose="02020603050405020304" pitchFamily="18" charset="0"/>
              </a:rPr>
              <a:t>     the </a:t>
            </a:r>
            <a:r>
              <a:rPr lang="en-US" dirty="0">
                <a:solidFill>
                  <a:srgbClr val="7030A0"/>
                </a:solidFill>
                <a:latin typeface="Times New Roman" panose="02020603050405020304" pitchFamily="18" charset="0"/>
                <a:cs typeface="Times New Roman" panose="02020603050405020304" pitchFamily="18" charset="0"/>
              </a:rPr>
              <a:t>Supreme wisdom</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not to move from this place</a:t>
            </a:r>
          </a:p>
          <a:p>
            <a:pPr algn="l"/>
            <a:r>
              <a:rPr lang="en-US" dirty="0">
                <a:solidFill>
                  <a:srgbClr val="7030A0"/>
                </a:solidFill>
                <a:latin typeface="Times New Roman" panose="02020603050405020304" pitchFamily="18" charset="0"/>
                <a:cs typeface="Times New Roman" panose="02020603050405020304" pitchFamily="18" charset="0"/>
              </a:rPr>
              <a:t>     and went into deep meditation</a:t>
            </a:r>
            <a:r>
              <a:rPr lang="en-US" dirty="0">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Firstly</a:t>
            </a:r>
            <a:r>
              <a:rPr lang="en-US" dirty="0">
                <a:latin typeface="Times New Roman" panose="02020603050405020304" pitchFamily="18" charset="0"/>
                <a:cs typeface="Times New Roman" panose="02020603050405020304" pitchFamily="18" charset="0"/>
              </a:rPr>
              <a:t>, he acquired the knowledge of previous existences </a:t>
            </a:r>
          </a:p>
          <a:p>
            <a:pPr algn="l"/>
            <a:r>
              <a:rPr lang="en-US" dirty="0">
                <a:solidFill>
                  <a:srgbClr val="7030A0"/>
                </a:solidFill>
                <a:latin typeface="Times New Roman" panose="02020603050405020304" pitchFamily="18" charset="0"/>
                <a:cs typeface="Times New Roman" panose="02020603050405020304" pitchFamily="18" charset="0"/>
              </a:rPr>
              <a:t>    at </a:t>
            </a:r>
            <a:r>
              <a:rPr lang="en-US" dirty="0" err="1">
                <a:solidFill>
                  <a:srgbClr val="7030A0"/>
                </a:solidFill>
                <a:latin typeface="Times New Roman" panose="02020603050405020304" pitchFamily="18" charset="0"/>
                <a:cs typeface="Times New Roman" panose="02020603050405020304" pitchFamily="18" charset="0"/>
              </a:rPr>
              <a:t>midnight</a:t>
            </a:r>
            <a:r>
              <a:rPr lang="en-US" dirty="0" err="1">
                <a:latin typeface="Times New Roman" panose="02020603050405020304" pitchFamily="18" charset="0"/>
                <a:cs typeface="Times New Roman" panose="02020603050405020304" pitchFamily="18" charset="0"/>
              </a:rPr>
              <a:t>.</a:t>
            </a:r>
            <a:r>
              <a:rPr lang="en-US" dirty="0" err="1">
                <a:solidFill>
                  <a:srgbClr val="7030A0"/>
                </a:solidFill>
                <a:latin typeface="Times New Roman" panose="02020603050405020304" pitchFamily="18" charset="0"/>
                <a:cs typeface="Times New Roman" panose="02020603050405020304" pitchFamily="18" charset="0"/>
              </a:rPr>
              <a:t>Secondly</a:t>
            </a:r>
            <a:r>
              <a:rPr lang="en-US" dirty="0">
                <a:latin typeface="Times New Roman" panose="02020603050405020304" pitchFamily="18" charset="0"/>
                <a:cs typeface="Times New Roman" panose="02020603050405020304" pitchFamily="18" charset="0"/>
              </a:rPr>
              <a:t>, he acquired </a:t>
            </a:r>
            <a:r>
              <a:rPr lang="en-US" dirty="0" err="1">
                <a:latin typeface="Times New Roman" panose="02020603050405020304" pitchFamily="18" charset="0"/>
                <a:cs typeface="Times New Roman" panose="02020603050405020304" pitchFamily="18" charset="0"/>
              </a:rPr>
              <a:t>devine</a:t>
            </a:r>
            <a:r>
              <a:rPr lang="en-US" dirty="0">
                <a:latin typeface="Times New Roman" panose="02020603050405020304" pitchFamily="18" charset="0"/>
                <a:cs typeface="Times New Roman" panose="02020603050405020304" pitchFamily="18" charset="0"/>
              </a:rPr>
              <a:t> eye, the beings of all</a:t>
            </a:r>
          </a:p>
          <a:p>
            <a:pPr algn="l"/>
            <a:r>
              <a:rPr lang="en-US" dirty="0">
                <a:latin typeface="Times New Roman" panose="02020603050405020304" pitchFamily="18" charset="0"/>
                <a:cs typeface="Times New Roman" panose="02020603050405020304" pitchFamily="18" charset="0"/>
              </a:rPr>
              <a:t>     (thirty-one planes of existence) </a:t>
            </a:r>
            <a:r>
              <a:rPr lang="en-US" dirty="0">
                <a:solidFill>
                  <a:srgbClr val="7030A0"/>
                </a:solidFill>
                <a:latin typeface="Times New Roman" panose="02020603050405020304" pitchFamily="18" charset="0"/>
                <a:cs typeface="Times New Roman" panose="02020603050405020304" pitchFamily="18" charset="0"/>
              </a:rPr>
              <a:t>at late midnight</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Finally</a:t>
            </a:r>
            <a:r>
              <a:rPr lang="en-US" dirty="0">
                <a:latin typeface="Times New Roman" panose="02020603050405020304" pitchFamily="18" charset="0"/>
                <a:cs typeface="Times New Roman" panose="02020603050405020304" pitchFamily="18" charset="0"/>
              </a:rPr>
              <a:t>, he</a:t>
            </a:r>
          </a:p>
          <a:p>
            <a:pPr algn="l"/>
            <a:r>
              <a:rPr lang="en-US" dirty="0">
                <a:latin typeface="Times New Roman" panose="02020603050405020304" pitchFamily="18" charset="0"/>
                <a:cs typeface="Times New Roman" panose="02020603050405020304" pitchFamily="18" charset="0"/>
              </a:rPr>
              <a:t>      gained </a:t>
            </a:r>
            <a:r>
              <a:rPr lang="en-US" dirty="0">
                <a:solidFill>
                  <a:srgbClr val="7030A0"/>
                </a:solidFill>
                <a:latin typeface="Times New Roman" panose="02020603050405020304" pitchFamily="18" charset="0"/>
                <a:cs typeface="Times New Roman" panose="02020603050405020304" pitchFamily="18" charset="0"/>
              </a:rPr>
              <a:t>the Enlightenment to </a:t>
            </a:r>
            <a:r>
              <a:rPr lang="en-US" dirty="0" err="1">
                <a:solidFill>
                  <a:srgbClr val="7030A0"/>
                </a:solidFill>
                <a:latin typeface="Times New Roman" panose="02020603050405020304" pitchFamily="18" charset="0"/>
                <a:cs typeface="Times New Roman" panose="02020603050405020304" pitchFamily="18" charset="0"/>
              </a:rPr>
              <a:t>Nibbanna</a:t>
            </a:r>
            <a:r>
              <a:rPr lang="en-US" dirty="0">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On Wednesday the full moon day of </a:t>
            </a:r>
            <a:r>
              <a:rPr lang="en-US" dirty="0" err="1">
                <a:solidFill>
                  <a:srgbClr val="7030A0"/>
                </a:solidFill>
                <a:latin typeface="Times New Roman" panose="02020603050405020304" pitchFamily="18" charset="0"/>
                <a:cs typeface="Times New Roman" panose="02020603050405020304" pitchFamily="18" charset="0"/>
              </a:rPr>
              <a:t>Visakha</a:t>
            </a:r>
            <a:r>
              <a:rPr lang="en-US" dirty="0">
                <a:solidFill>
                  <a:srgbClr val="7030A0"/>
                </a:solidFill>
                <a:latin typeface="Times New Roman" panose="02020603050405020304" pitchFamily="18" charset="0"/>
                <a:cs typeface="Times New Roman" panose="02020603050405020304" pitchFamily="18" charset="0"/>
              </a:rPr>
              <a:t>, </a:t>
            </a:r>
          </a:p>
          <a:p>
            <a:pPr algn="l"/>
            <a:r>
              <a:rPr lang="en-US" dirty="0">
                <a:solidFill>
                  <a:srgbClr val="7030A0"/>
                </a:solidFill>
                <a:latin typeface="Times New Roman" panose="02020603050405020304" pitchFamily="18" charset="0"/>
                <a:cs typeface="Times New Roman" panose="02020603050405020304" pitchFamily="18" charset="0"/>
              </a:rPr>
              <a:t>     at dawn the Great Being attained the Supreme </a:t>
            </a:r>
            <a:r>
              <a:rPr lang="en-US" dirty="0" err="1">
                <a:solidFill>
                  <a:srgbClr val="7030A0"/>
                </a:solidFill>
                <a:latin typeface="Times New Roman" panose="02020603050405020304" pitchFamily="18" charset="0"/>
                <a:cs typeface="Times New Roman" panose="02020603050405020304" pitchFamily="18" charset="0"/>
              </a:rPr>
              <a:t>Enlightment</a:t>
            </a:r>
            <a:r>
              <a:rPr lang="en-US" dirty="0">
                <a:solidFill>
                  <a:srgbClr val="7030A0"/>
                </a:solidFill>
                <a:latin typeface="Times New Roman" panose="02020603050405020304" pitchFamily="18" charset="0"/>
                <a:cs typeface="Times New Roman" panose="02020603050405020304" pitchFamily="18" charset="0"/>
              </a:rPr>
              <a:t> of a Buddha.</a:t>
            </a:r>
          </a:p>
          <a:p>
            <a:pPr marL="342900" indent="-342900" algn="l">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 At the age of 35 attained the Supreme </a:t>
            </a:r>
            <a:r>
              <a:rPr lang="en-US" dirty="0" err="1">
                <a:solidFill>
                  <a:srgbClr val="7030A0"/>
                </a:solidFill>
                <a:latin typeface="Times New Roman" panose="02020603050405020304" pitchFamily="18" charset="0"/>
                <a:cs typeface="Times New Roman" panose="02020603050405020304" pitchFamily="18" charset="0"/>
              </a:rPr>
              <a:t>Enlightment</a:t>
            </a:r>
            <a:r>
              <a:rPr lang="en-US" dirty="0">
                <a:solidFill>
                  <a:srgbClr val="7030A0"/>
                </a:solidFill>
                <a:latin typeface="Times New Roman" panose="02020603050405020304" pitchFamily="18" charset="0"/>
                <a:cs typeface="Times New Roman" panose="02020603050405020304" pitchFamily="18" charset="0"/>
              </a:rPr>
              <a:t> of a Buddha.</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70B804C-1DB3-42ED-B985-4713817F8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105" y="563919"/>
            <a:ext cx="3981895" cy="3776431"/>
          </a:xfrm>
          <a:prstGeom prst="rect">
            <a:avLst/>
          </a:prstGeom>
        </p:spPr>
      </p:pic>
    </p:spTree>
    <p:extLst>
      <p:ext uri="{BB962C8B-B14F-4D97-AF65-F5344CB8AC3E}">
        <p14:creationId xmlns:p14="http://schemas.microsoft.com/office/powerpoint/2010/main" val="34465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104775"/>
            <a:ext cx="9144000" cy="533400"/>
          </a:xfrm>
        </p:spPr>
        <p:txBody>
          <a:bodyPr>
            <a:normAutofit/>
          </a:bodyPr>
          <a:lstStyle/>
          <a:p>
            <a:r>
              <a:rPr lang="en-US" sz="2400" dirty="0">
                <a:latin typeface="Times New Roman" panose="02020603050405020304" pitchFamily="18" charset="0"/>
                <a:cs typeface="Times New Roman" panose="02020603050405020304" pitchFamily="18" charset="0"/>
              </a:rPr>
              <a:t>The Buddha preached the first sermon “The Wheel of Dhamma”</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186431" y="752475"/>
            <a:ext cx="11729344" cy="5438775"/>
          </a:xfrm>
        </p:spPr>
        <p:txBody>
          <a:bodyPr/>
          <a:lstStyle/>
          <a:p>
            <a:pPr marL="342900" indent="-342900" algn="l">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Buddha preached his </a:t>
            </a:r>
            <a:r>
              <a:rPr lang="en-US" sz="2200" dirty="0">
                <a:solidFill>
                  <a:srgbClr val="7030A0"/>
                </a:solidFill>
                <a:latin typeface="Times New Roman" panose="02020603050405020304" pitchFamily="18" charset="0"/>
                <a:cs typeface="Times New Roman" panose="02020603050405020304" pitchFamily="18" charset="0"/>
              </a:rPr>
              <a:t>first Sermon to the five ascetics</a:t>
            </a:r>
            <a:r>
              <a:rPr lang="en-US" sz="2200" dirty="0">
                <a:latin typeface="Times New Roman" panose="02020603050405020304" pitchFamily="18" charset="0"/>
                <a:cs typeface="Times New Roman" panose="02020603050405020304" pitchFamily="18" charset="0"/>
              </a:rPr>
              <a:t>: </a:t>
            </a:r>
          </a:p>
          <a:p>
            <a:pPr algn="l"/>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Koṇḍañña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Assaji,Bhaddiya,Vappa</a:t>
            </a:r>
            <a:r>
              <a:rPr lang="en-US" sz="2200" dirty="0">
                <a:latin typeface="Times New Roman" panose="02020603050405020304" pitchFamily="18" charset="0"/>
                <a:cs typeface="Times New Roman" panose="02020603050405020304" pitchFamily="18" charset="0"/>
              </a:rPr>
              <a:t> and </a:t>
            </a:r>
            <a:r>
              <a:rPr lang="en-US" sz="2200" dirty="0" err="1">
                <a:latin typeface="Times New Roman" panose="02020603050405020304" pitchFamily="18" charset="0"/>
                <a:cs typeface="Times New Roman" panose="02020603050405020304" pitchFamily="18" charset="0"/>
              </a:rPr>
              <a:t>Māhanāma</a:t>
            </a:r>
            <a:r>
              <a:rPr lang="en-US" sz="2200" dirty="0">
                <a:latin typeface="Times New Roman" panose="02020603050405020304" pitchFamily="18" charset="0"/>
                <a:cs typeface="Times New Roman" panose="02020603050405020304" pitchFamily="18" charset="0"/>
              </a:rPr>
              <a:t>) </a:t>
            </a:r>
          </a:p>
          <a:p>
            <a:pPr algn="l"/>
            <a:r>
              <a:rPr lang="en-US" sz="2200" dirty="0">
                <a:latin typeface="Times New Roman" panose="02020603050405020304" pitchFamily="18" charset="0"/>
                <a:cs typeface="Times New Roman" panose="02020603050405020304" pitchFamily="18" charset="0"/>
              </a:rPr>
              <a:t>in the </a:t>
            </a:r>
            <a:r>
              <a:rPr lang="en-US" sz="2200" dirty="0">
                <a:solidFill>
                  <a:srgbClr val="7030A0"/>
                </a:solidFill>
                <a:latin typeface="Times New Roman" panose="02020603050405020304" pitchFamily="18" charset="0"/>
                <a:cs typeface="Times New Roman" panose="02020603050405020304" pitchFamily="18" charset="0"/>
              </a:rPr>
              <a:t>Deer Park </a:t>
            </a:r>
            <a:r>
              <a:rPr lang="en-US" sz="2200" dirty="0">
                <a:latin typeface="Times New Roman" panose="02020603050405020304" pitchFamily="18" charset="0"/>
                <a:cs typeface="Times New Roman" panose="02020603050405020304" pitchFamily="18" charset="0"/>
              </a:rPr>
              <a:t>at </a:t>
            </a:r>
            <a:r>
              <a:rPr lang="en-US" sz="2200" dirty="0" err="1">
                <a:latin typeface="Times New Roman" panose="02020603050405020304" pitchFamily="18" charset="0"/>
                <a:cs typeface="Times New Roman" panose="02020603050405020304" pitchFamily="18" charset="0"/>
              </a:rPr>
              <a:t>Isipatana</a:t>
            </a:r>
            <a:r>
              <a:rPr lang="en-US" sz="2200" dirty="0">
                <a:latin typeface="Times New Roman" panose="02020603050405020304" pitchFamily="18" charset="0"/>
                <a:cs typeface="Times New Roman" panose="02020603050405020304" pitchFamily="18" charset="0"/>
              </a:rPr>
              <a:t> near Benares.</a:t>
            </a:r>
          </a:p>
          <a:p>
            <a:pPr marL="342900" indent="-342900" algn="l">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First Sermon called the </a:t>
            </a:r>
            <a:r>
              <a:rPr lang="en-US" dirty="0" err="1">
                <a:solidFill>
                  <a:srgbClr val="7030A0"/>
                </a:solidFill>
                <a:latin typeface="Times New Roman" panose="02020603050405020304" pitchFamily="18" charset="0"/>
                <a:cs typeface="Times New Roman" panose="02020603050405020304" pitchFamily="18" charset="0"/>
              </a:rPr>
              <a:t>Dhammacakkappavattana</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FAAA8C8-F58E-4E73-9BB4-3821A280D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640" y="1166257"/>
            <a:ext cx="4347885" cy="3272578"/>
          </a:xfrm>
          <a:prstGeom prst="rect">
            <a:avLst/>
          </a:prstGeom>
        </p:spPr>
      </p:pic>
    </p:spTree>
    <p:extLst>
      <p:ext uri="{BB962C8B-B14F-4D97-AF65-F5344CB8AC3E}">
        <p14:creationId xmlns:p14="http://schemas.microsoft.com/office/powerpoint/2010/main" val="38439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85725"/>
            <a:ext cx="9144000" cy="523875"/>
          </a:xfrm>
        </p:spPr>
        <p:txBody>
          <a:bodyPr>
            <a:normAutofit/>
          </a:bodyPr>
          <a:lstStyle/>
          <a:p>
            <a:r>
              <a:rPr lang="en-US" sz="2400" dirty="0">
                <a:latin typeface="Times New Roman" panose="02020603050405020304" pitchFamily="18" charset="0"/>
                <a:cs typeface="Times New Roman" panose="02020603050405020304" pitchFamily="18" charset="0"/>
              </a:rPr>
              <a:t>Sending out A mission of Arahants</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228600" y="609600"/>
            <a:ext cx="11658600" cy="5427215"/>
          </a:xfrm>
        </p:spPr>
        <p:txBody>
          <a:bodyPr>
            <a:normAutofit/>
          </a:bodyPr>
          <a:lstStyle/>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The Buddha </a:t>
            </a:r>
            <a:r>
              <a:rPr lang="en-US" sz="2200" dirty="0" err="1">
                <a:latin typeface="Times New Roman" panose="02020603050405020304" pitchFamily="18" charset="0"/>
                <a:cs typeface="Times New Roman" panose="02020603050405020304" pitchFamily="18" charset="0"/>
              </a:rPr>
              <a:t>endeavoured</a:t>
            </a:r>
            <a:r>
              <a:rPr lang="en-US" sz="2200" dirty="0">
                <a:latin typeface="Times New Roman" panose="02020603050405020304" pitchFamily="18" charset="0"/>
                <a:cs typeface="Times New Roman" panose="02020603050405020304" pitchFamily="18" charset="0"/>
              </a:rPr>
              <a:t> to enlighten all </a:t>
            </a:r>
          </a:p>
          <a:p>
            <a:pPr algn="l"/>
            <a:r>
              <a:rPr lang="en-US" sz="2200" dirty="0">
                <a:latin typeface="Times New Roman" panose="02020603050405020304" pitchFamily="18" charset="0"/>
                <a:cs typeface="Times New Roman" panose="02020603050405020304" pitchFamily="18" charset="0"/>
              </a:rPr>
              <a:t>     those who could be guided and lead them on to</a:t>
            </a:r>
          </a:p>
          <a:p>
            <a:pPr algn="l"/>
            <a:r>
              <a:rPr lang="en-US" sz="2200" dirty="0">
                <a:latin typeface="Times New Roman" panose="02020603050405020304" pitchFamily="18" charset="0"/>
                <a:cs typeface="Times New Roman" panose="02020603050405020304" pitchFamily="18" charset="0"/>
              </a:rPr>
              <a:t>     the right path-natural way.</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The Buddha simply preached the Truth or Dhamma</a:t>
            </a:r>
          </a:p>
          <a:p>
            <a:pPr algn="l"/>
            <a:r>
              <a:rPr lang="en-US" sz="2200" dirty="0">
                <a:latin typeface="Times New Roman" panose="02020603050405020304" pitchFamily="18" charset="0"/>
                <a:cs typeface="Times New Roman" panose="02020603050405020304" pitchFamily="18" charset="0"/>
              </a:rPr>
              <a:t>      understanding the Truth is the essence of Enlightenment.</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He send the disciples to all parts of </a:t>
            </a:r>
          </a:p>
          <a:p>
            <a:pPr algn="l"/>
            <a:r>
              <a:rPr lang="en-US" sz="2200" dirty="0">
                <a:latin typeface="Times New Roman" panose="02020603050405020304" pitchFamily="18" charset="0"/>
                <a:cs typeface="Times New Roman" panose="02020603050405020304" pitchFamily="18" charset="0"/>
              </a:rPr>
              <a:t>      places.</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He didn’t allow the monks to lead the way in group. He </a:t>
            </a:r>
          </a:p>
          <a:p>
            <a:pPr algn="l"/>
            <a:r>
              <a:rPr lang="en-US" sz="2200" dirty="0">
                <a:latin typeface="Times New Roman" panose="02020603050405020304" pitchFamily="18" charset="0"/>
                <a:cs typeface="Times New Roman" panose="02020603050405020304" pitchFamily="18" charset="0"/>
              </a:rPr>
              <a:t>     guided each to one way just to enlarge the places.</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Buddha </a:t>
            </a:r>
            <a:r>
              <a:rPr lang="en-US" sz="2200" dirty="0">
                <a:solidFill>
                  <a:srgbClr val="7030A0"/>
                </a:solidFill>
                <a:latin typeface="Times New Roman" panose="02020603050405020304" pitchFamily="18" charset="0"/>
                <a:cs typeface="Times New Roman" panose="02020603050405020304" pitchFamily="18" charset="0"/>
              </a:rPr>
              <a:t>preached his Dhamma </a:t>
            </a:r>
            <a:r>
              <a:rPr lang="en-US" sz="2200" b="1" dirty="0">
                <a:solidFill>
                  <a:srgbClr val="7030A0"/>
                </a:solidFill>
                <a:latin typeface="Times New Roman" panose="02020603050405020304" pitchFamily="18" charset="0"/>
                <a:cs typeface="Times New Roman" panose="02020603050405020304" pitchFamily="18" charset="0"/>
              </a:rPr>
              <a:t>45 years </a:t>
            </a:r>
            <a:r>
              <a:rPr lang="en-US" sz="2200" dirty="0">
                <a:solidFill>
                  <a:srgbClr val="7030A0"/>
                </a:solidFill>
                <a:latin typeface="Times New Roman" panose="02020603050405020304" pitchFamily="18" charset="0"/>
                <a:cs typeface="Times New Roman" panose="02020603050405020304" pitchFamily="18" charset="0"/>
              </a:rPr>
              <a:t>last long.</a:t>
            </a:r>
          </a:p>
          <a:p>
            <a:pPr algn="l"/>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538875A-C9CC-4C93-9FE5-3AE9481E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097" y="609600"/>
            <a:ext cx="4540558" cy="3448050"/>
          </a:xfrm>
          <a:prstGeom prst="rect">
            <a:avLst/>
          </a:prstGeom>
        </p:spPr>
      </p:pic>
    </p:spTree>
    <p:extLst>
      <p:ext uri="{BB962C8B-B14F-4D97-AF65-F5344CB8AC3E}">
        <p14:creationId xmlns:p14="http://schemas.microsoft.com/office/powerpoint/2010/main" val="32341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AEAF-8806-4F0C-91A8-A9C93077FCB1}"/>
              </a:ext>
            </a:extLst>
          </p:cNvPr>
          <p:cNvSpPr>
            <a:spLocks noGrp="1"/>
          </p:cNvSpPr>
          <p:nvPr>
            <p:ph type="title"/>
          </p:nvPr>
        </p:nvSpPr>
        <p:spPr>
          <a:xfrm>
            <a:off x="838200" y="76201"/>
            <a:ext cx="10420350" cy="819150"/>
          </a:xfrm>
        </p:spPr>
        <p:txBody>
          <a:bodyPr>
            <a:normAutofit/>
          </a:bodyPr>
          <a:lstStyle/>
          <a:p>
            <a:pPr algn="ctr"/>
            <a:r>
              <a:rPr lang="en-US" sz="2400" dirty="0" err="1">
                <a:latin typeface="Times New Roman" panose="02020603050405020304" pitchFamily="18" charset="0"/>
                <a:cs typeface="Times New Roman" panose="02020603050405020304" pitchFamily="18" charset="0"/>
              </a:rPr>
              <a:t>Parinibbanna</a:t>
            </a:r>
            <a:r>
              <a:rPr lang="en-US" sz="2400" dirty="0">
                <a:latin typeface="Times New Roman" panose="02020603050405020304" pitchFamily="18" charset="0"/>
                <a:cs typeface="Times New Roman" panose="02020603050405020304" pitchFamily="18" charset="0"/>
              </a:rPr>
              <a:t>(Death) of the Buddha</a:t>
            </a:r>
          </a:p>
        </p:txBody>
      </p:sp>
      <p:sp>
        <p:nvSpPr>
          <p:cNvPr id="3" name="Content Placeholder 2">
            <a:extLst>
              <a:ext uri="{FF2B5EF4-FFF2-40B4-BE49-F238E27FC236}">
                <a16:creationId xmlns:a16="http://schemas.microsoft.com/office/drawing/2014/main" id="{07D82D20-0615-4784-8DF3-A20501B5BEAC}"/>
              </a:ext>
            </a:extLst>
          </p:cNvPr>
          <p:cNvSpPr>
            <a:spLocks noGrp="1"/>
          </p:cNvSpPr>
          <p:nvPr>
            <p:ph idx="1"/>
          </p:nvPr>
        </p:nvSpPr>
        <p:spPr>
          <a:xfrm>
            <a:off x="257452" y="971550"/>
            <a:ext cx="11629747" cy="5205413"/>
          </a:xfrm>
        </p:spPr>
        <p:txBody>
          <a:bodyPr>
            <a:normAutofit/>
          </a:bodyPr>
          <a:lstStyle/>
          <a:p>
            <a:pP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The Blessed </a:t>
            </a:r>
            <a:r>
              <a:rPr lang="en-US" sz="2200" dirty="0">
                <a:solidFill>
                  <a:srgbClr val="7030A0"/>
                </a:solidFill>
                <a:latin typeface="Times New Roman" panose="02020603050405020304" pitchFamily="18" charset="0"/>
                <a:cs typeface="Times New Roman" panose="02020603050405020304" pitchFamily="18" charset="0"/>
              </a:rPr>
              <a:t>one’s last words</a:t>
            </a:r>
            <a:r>
              <a:rPr lang="en-US" sz="2200" dirty="0">
                <a:latin typeface="Times New Roman" panose="02020603050405020304" pitchFamily="18" charset="0"/>
                <a:cs typeface="Times New Roman" panose="02020603050405020304" pitchFamily="18" charset="0"/>
              </a:rPr>
              <a:t>,  </a:t>
            </a:r>
            <a:r>
              <a:rPr lang="en-US" sz="2200" dirty="0">
                <a:solidFill>
                  <a:srgbClr val="7030A0"/>
                </a:solidFill>
                <a:latin typeface="Times New Roman" panose="02020603050405020304" pitchFamily="18" charset="0"/>
                <a:cs typeface="Times New Roman" panose="02020603050405020304" pitchFamily="18" charset="0"/>
              </a:rPr>
              <a:t>all things are subject to decay. Work out your salvation with diligence.</a:t>
            </a:r>
          </a:p>
          <a:p>
            <a:pP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Buddha death(</a:t>
            </a:r>
            <a:r>
              <a:rPr lang="en-US" sz="2200" dirty="0" err="1">
                <a:solidFill>
                  <a:srgbClr val="7030A0"/>
                </a:solidFill>
                <a:latin typeface="Times New Roman" panose="02020603050405020304" pitchFamily="18" charset="0"/>
                <a:cs typeface="Times New Roman" panose="02020603050405020304" pitchFamily="18" charset="0"/>
              </a:rPr>
              <a:t>Parinibbanna</a:t>
            </a:r>
            <a:r>
              <a:rPr lang="en-US" sz="2200" dirty="0">
                <a:latin typeface="Times New Roman" panose="02020603050405020304" pitchFamily="18" charset="0"/>
                <a:cs typeface="Times New Roman" panose="02020603050405020304" pitchFamily="18" charset="0"/>
              </a:rPr>
              <a:t>) at the </a:t>
            </a:r>
            <a:r>
              <a:rPr lang="en-US" sz="2200" dirty="0">
                <a:solidFill>
                  <a:srgbClr val="7030A0"/>
                </a:solidFill>
                <a:latin typeface="Times New Roman" panose="02020603050405020304" pitchFamily="18" charset="0"/>
                <a:cs typeface="Times New Roman" panose="02020603050405020304" pitchFamily="18" charset="0"/>
              </a:rPr>
              <a:t>age of 80</a:t>
            </a:r>
            <a:r>
              <a:rPr lang="en-US" sz="2200" dirty="0">
                <a:latin typeface="Times New Roman" panose="02020603050405020304" pitchFamily="18" charset="0"/>
                <a:cs typeface="Times New Roman" panose="02020603050405020304" pitchFamily="18" charset="0"/>
              </a:rPr>
              <a:t>, in </a:t>
            </a:r>
            <a:r>
              <a:rPr lang="en-US" sz="2200" dirty="0" err="1">
                <a:solidFill>
                  <a:srgbClr val="7030A0"/>
                </a:solidFill>
                <a:latin typeface="Times New Roman" panose="02020603050405020304" pitchFamily="18" charset="0"/>
                <a:cs typeface="Times New Roman" panose="02020603050405020304" pitchFamily="18" charset="0"/>
              </a:rPr>
              <a:t>Pāvā</a:t>
            </a:r>
            <a:r>
              <a:rPr lang="en-US" sz="2200" dirty="0">
                <a:latin typeface="Times New Roman" panose="02020603050405020304" pitchFamily="18" charset="0"/>
                <a:cs typeface="Times New Roman" panose="02020603050405020304" pitchFamily="18" charset="0"/>
              </a:rPr>
              <a:t> City near </a:t>
            </a:r>
            <a:r>
              <a:rPr lang="en-US" sz="2200" dirty="0" err="1">
                <a:latin typeface="Times New Roman" panose="02020603050405020304" pitchFamily="18" charset="0"/>
                <a:cs typeface="Times New Roman" panose="02020603050405020304" pitchFamily="18" charset="0"/>
              </a:rPr>
              <a:t>Vesali</a:t>
            </a:r>
            <a:r>
              <a:rPr lang="en-US" sz="22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264501B-D2AE-44E8-88E7-ACDC685D0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346" y="2324656"/>
            <a:ext cx="5104013" cy="3248025"/>
          </a:xfrm>
          <a:prstGeom prst="rect">
            <a:avLst/>
          </a:prstGeom>
        </p:spPr>
      </p:pic>
    </p:spTree>
    <p:extLst>
      <p:ext uri="{BB962C8B-B14F-4D97-AF65-F5344CB8AC3E}">
        <p14:creationId xmlns:p14="http://schemas.microsoft.com/office/powerpoint/2010/main" val="387140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82D20-0615-4784-8DF3-A20501B5BEAC}"/>
              </a:ext>
            </a:extLst>
          </p:cNvPr>
          <p:cNvSpPr>
            <a:spLocks noGrp="1"/>
          </p:cNvSpPr>
          <p:nvPr>
            <p:ph idx="1"/>
          </p:nvPr>
        </p:nvSpPr>
        <p:spPr>
          <a:xfrm>
            <a:off x="257452" y="354563"/>
            <a:ext cx="11629747" cy="6055567"/>
          </a:xfrm>
        </p:spPr>
        <p:txBody>
          <a:bodyPr>
            <a:normAutofit/>
          </a:bodyPr>
          <a:lstStyle/>
          <a:p>
            <a:pPr>
              <a:lnSpc>
                <a:spcPct val="150000"/>
              </a:lnSpc>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Today Buddhism is found in Ceylon, Burma, Thailand, Cambodia, Laos, Vietnam, Tibet, China, Japan, Mongolia, Korea, Formosa, in some parts of India, Pakistan and Nepal, and also in the Soviet Union. The Buddhist population of the world is over 500 million.</a:t>
            </a:r>
          </a:p>
          <a:p>
            <a:pPr marL="0" indent="0">
              <a:lnSpc>
                <a:spcPct val="150000"/>
              </a:lnSpc>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82D20-0615-4784-8DF3-A20501B5BEAC}"/>
              </a:ext>
            </a:extLst>
          </p:cNvPr>
          <p:cNvSpPr>
            <a:spLocks noGrp="1"/>
          </p:cNvSpPr>
          <p:nvPr>
            <p:ph idx="1"/>
          </p:nvPr>
        </p:nvSpPr>
        <p:spPr>
          <a:xfrm>
            <a:off x="1716833" y="0"/>
            <a:ext cx="8154956" cy="4497355"/>
          </a:xfrm>
        </p:spPr>
        <p:txBody>
          <a:bodyPr>
            <a:normAutofit/>
          </a:bodyPr>
          <a:lstStyle/>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r>
              <a:rPr lang="en-US" sz="4800" dirty="0">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25649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F59AAD-FBE8-401E-A01D-01AA95F0F414}"/>
              </a:ext>
            </a:extLst>
          </p:cNvPr>
          <p:cNvSpPr>
            <a:spLocks noGrp="1"/>
          </p:cNvSpPr>
          <p:nvPr>
            <p:ph idx="1"/>
          </p:nvPr>
        </p:nvSpPr>
        <p:spPr>
          <a:xfrm>
            <a:off x="838200" y="354563"/>
            <a:ext cx="10321212" cy="5309119"/>
          </a:xfrm>
        </p:spPr>
        <p:txBody>
          <a:bodyPr>
            <a:normAutofit/>
          </a:bodyPr>
          <a:lstStyle/>
          <a:p>
            <a:pPr marL="0" indent="0" algn="ctr">
              <a:buNone/>
            </a:pPr>
            <a:r>
              <a:rPr lang="en-US" sz="2000" dirty="0">
                <a:latin typeface="Times New Roman" panose="02020603050405020304" pitchFamily="18" charset="0"/>
                <a:cs typeface="Times New Roman" panose="02020603050405020304" pitchFamily="18" charset="0"/>
              </a:rPr>
              <a:t>Content</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Five Buddhas</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Born</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Marriage at the age of </a:t>
            </a:r>
            <a:r>
              <a:rPr lang="en-US" sz="2000" b="1" dirty="0">
                <a:latin typeface="Times New Roman" panose="02020603050405020304" pitchFamily="18" charset="0"/>
                <a:cs typeface="Times New Roman" panose="02020603050405020304" pitchFamily="18" charset="0"/>
              </a:rPr>
              <a:t>16 </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Renouncing at the age of </a:t>
            </a:r>
            <a:r>
              <a:rPr lang="en-US" sz="2000" b="1" dirty="0">
                <a:latin typeface="Times New Roman" panose="02020603050405020304" pitchFamily="18" charset="0"/>
                <a:cs typeface="Times New Roman" panose="02020603050405020304" pitchFamily="18" charset="0"/>
              </a:rPr>
              <a:t>29</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Practise</a:t>
            </a:r>
            <a:r>
              <a:rPr lang="en-US" sz="2000" dirty="0">
                <a:latin typeface="Times New Roman" panose="02020603050405020304" pitchFamily="18" charset="0"/>
                <a:cs typeface="Times New Roman" panose="02020603050405020304" pitchFamily="18" charset="0"/>
              </a:rPr>
              <a:t> the Great Struggle for </a:t>
            </a:r>
            <a:r>
              <a:rPr lang="en-US" sz="2000" b="1"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years</a:t>
            </a:r>
          </a:p>
          <a:p>
            <a:pPr>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the age of </a:t>
            </a:r>
            <a:r>
              <a:rPr lang="en-US" sz="1800" b="1" dirty="0">
                <a:latin typeface="Times New Roman" panose="02020603050405020304" pitchFamily="18" charset="0"/>
                <a:cs typeface="Times New Roman" panose="02020603050405020304" pitchFamily="18" charset="0"/>
              </a:rPr>
              <a:t>35</a:t>
            </a:r>
            <a:r>
              <a:rPr lang="en-US" sz="1800" dirty="0">
                <a:latin typeface="Times New Roman" panose="02020603050405020304" pitchFamily="18" charset="0"/>
                <a:cs typeface="Times New Roman" panose="02020603050405020304" pitchFamily="18" charset="0"/>
              </a:rPr>
              <a:t> attained the Supreme </a:t>
            </a:r>
            <a:r>
              <a:rPr lang="en-US" sz="1800" dirty="0" err="1">
                <a:latin typeface="Times New Roman" panose="02020603050405020304" pitchFamily="18" charset="0"/>
                <a:cs typeface="Times New Roman" panose="02020603050405020304" pitchFamily="18" charset="0"/>
              </a:rPr>
              <a:t>Enlightment</a:t>
            </a:r>
            <a:r>
              <a:rPr lang="en-US" sz="1800" dirty="0">
                <a:latin typeface="Times New Roman" panose="02020603050405020304" pitchFamily="18" charset="0"/>
                <a:cs typeface="Times New Roman" panose="02020603050405020304" pitchFamily="18" charset="0"/>
              </a:rPr>
              <a:t> of a Buddha</a:t>
            </a:r>
          </a:p>
          <a:p>
            <a:pPr>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 Preached  Dhamma </a:t>
            </a:r>
            <a:r>
              <a:rPr lang="en-US" sz="1800" b="1" dirty="0">
                <a:latin typeface="Times New Roman" panose="02020603050405020304" pitchFamily="18" charset="0"/>
                <a:cs typeface="Times New Roman" panose="02020603050405020304" pitchFamily="18" charset="0"/>
              </a:rPr>
              <a:t>45</a:t>
            </a:r>
            <a:r>
              <a:rPr lang="en-US" sz="1800" dirty="0">
                <a:latin typeface="Times New Roman" panose="02020603050405020304" pitchFamily="18" charset="0"/>
                <a:cs typeface="Times New Roman" panose="02020603050405020304" pitchFamily="18" charset="0"/>
              </a:rPr>
              <a:t> years</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Parinibbanna</a:t>
            </a:r>
            <a:r>
              <a:rPr lang="en-US" sz="2000" dirty="0">
                <a:latin typeface="Times New Roman" panose="02020603050405020304" pitchFamily="18" charset="0"/>
                <a:cs typeface="Times New Roman" panose="02020603050405020304" pitchFamily="18" charset="0"/>
              </a:rPr>
              <a:t>(Death) at the age of </a:t>
            </a:r>
            <a:r>
              <a:rPr lang="en-US" sz="2000" b="1" dirty="0">
                <a:latin typeface="Times New Roman" panose="02020603050405020304" pitchFamily="18" charset="0"/>
                <a:cs typeface="Times New Roman" panose="02020603050405020304" pitchFamily="18" charset="0"/>
              </a:rPr>
              <a:t>80</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4838126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111967" y="0"/>
            <a:ext cx="11917276" cy="6662057"/>
          </a:xfrm>
        </p:spPr>
        <p:txBody>
          <a:bodyPr/>
          <a:lstStyle/>
          <a:p>
            <a:r>
              <a:rPr lang="en-US" dirty="0">
                <a:latin typeface="Times New Roman" panose="02020603050405020304" pitchFamily="18" charset="0"/>
                <a:cs typeface="Times New Roman" panose="02020603050405020304" pitchFamily="18" charset="0"/>
              </a:rPr>
              <a:t>Five Buddhas </a:t>
            </a:r>
          </a:p>
          <a:p>
            <a:pPr marL="342900" indent="-342900" algn="l">
              <a:buFont typeface="Wingdings" panose="05000000000000000000" pitchFamily="2" charset="2"/>
              <a:buChar char="v"/>
            </a:pPr>
            <a:r>
              <a:rPr lang="en-US" sz="2000" dirty="0" err="1">
                <a:latin typeface="Times New Roman" panose="02020603050405020304" pitchFamily="18" charset="0"/>
                <a:cs typeface="Times New Roman" panose="02020603050405020304" pitchFamily="18" charset="0"/>
              </a:rPr>
              <a:t>Badda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Kaba</a:t>
            </a:r>
            <a:r>
              <a:rPr lang="en-US" sz="2000" dirty="0">
                <a:latin typeface="Times New Roman" panose="02020603050405020304" pitchFamily="18" charset="0"/>
                <a:cs typeface="Times New Roman" panose="02020603050405020304" pitchFamily="18" charset="0"/>
              </a:rPr>
              <a:t>: five Buddhas</a:t>
            </a:r>
          </a:p>
          <a:p>
            <a:pPr marL="342900" indent="-342900" algn="l">
              <a:buFont typeface="Wingdings" panose="05000000000000000000" pitchFamily="2" charset="2"/>
              <a:buChar char="v"/>
            </a:pPr>
            <a:r>
              <a:rPr lang="en-US" sz="2000" b="1" dirty="0" err="1">
                <a:latin typeface="Times New Roman" panose="02020603050405020304" pitchFamily="18" charset="0"/>
                <a:cs typeface="Times New Roman" panose="02020603050405020304" pitchFamily="18" charset="0"/>
              </a:rPr>
              <a:t>Kakusa</a:t>
            </a:r>
            <a:r>
              <a:rPr lang="en-US" sz="2000" b="1" dirty="0">
                <a:latin typeface="Times New Roman" panose="02020603050405020304" pitchFamily="18" charset="0"/>
                <a:cs typeface="Times New Roman" panose="02020603050405020304" pitchFamily="18" charset="0"/>
              </a:rPr>
              <a:t> Buddha, </a:t>
            </a:r>
            <a:r>
              <a:rPr lang="en-US" sz="2000" b="1" dirty="0" err="1">
                <a:latin typeface="Times New Roman" panose="02020603050405020304" pitchFamily="18" charset="0"/>
                <a:cs typeface="Times New Roman" panose="02020603050405020304" pitchFamily="18" charset="0"/>
              </a:rPr>
              <a:t>Koṇagaṃ</a:t>
            </a:r>
            <a:r>
              <a:rPr lang="en-US" sz="2000" b="1" dirty="0">
                <a:latin typeface="Times New Roman" panose="02020603050405020304" pitchFamily="18" charset="0"/>
                <a:cs typeface="Times New Roman" panose="02020603050405020304" pitchFamily="18" charset="0"/>
              </a:rPr>
              <a:t> Buddha, </a:t>
            </a:r>
            <a:r>
              <a:rPr lang="en-US" sz="2000" b="1" dirty="0" err="1">
                <a:latin typeface="Times New Roman" panose="02020603050405020304" pitchFamily="18" charset="0"/>
                <a:cs typeface="Times New Roman" panose="02020603050405020304" pitchFamily="18" charset="0"/>
              </a:rPr>
              <a:t>Kassapa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Buddha,Gotama</a:t>
            </a:r>
            <a:r>
              <a:rPr lang="en-US" sz="2000" b="1" dirty="0">
                <a:latin typeface="Times New Roman" panose="02020603050405020304" pitchFamily="18" charset="0"/>
                <a:cs typeface="Times New Roman" panose="02020603050405020304" pitchFamily="18" charset="0"/>
              </a:rPr>
              <a:t> Buddha </a:t>
            </a:r>
            <a:r>
              <a:rPr lang="en-US" sz="2000" dirty="0">
                <a:latin typeface="Times New Roman" panose="02020603050405020304" pitchFamily="18" charset="0"/>
                <a:cs typeface="Times New Roman" panose="02020603050405020304" pitchFamily="18" charset="0"/>
              </a:rPr>
              <a:t>appeared formerly</a:t>
            </a:r>
          </a:p>
          <a:p>
            <a:pPr marL="342900" indent="-342900" algn="l">
              <a:buFont typeface="Wingdings" panose="05000000000000000000" pitchFamily="2" charset="2"/>
              <a:buChar char="v"/>
            </a:pPr>
            <a:r>
              <a:rPr lang="en-US" sz="2000" b="1" dirty="0" err="1">
                <a:latin typeface="Times New Roman" panose="02020603050405020304" pitchFamily="18" charset="0"/>
                <a:cs typeface="Times New Roman" panose="02020603050405020304" pitchFamily="18" charset="0"/>
              </a:rPr>
              <a:t>Arimettaya</a:t>
            </a:r>
            <a:r>
              <a:rPr lang="en-US" sz="2000" b="1" dirty="0">
                <a:latin typeface="Times New Roman" panose="02020603050405020304" pitchFamily="18" charset="0"/>
                <a:cs typeface="Times New Roman" panose="02020603050405020304" pitchFamily="18" charset="0"/>
              </a:rPr>
              <a:t> Buddha</a:t>
            </a:r>
            <a:r>
              <a:rPr lang="en-US" sz="2000" dirty="0">
                <a:latin typeface="Times New Roman" panose="02020603050405020304" pitchFamily="18" charset="0"/>
                <a:cs typeface="Times New Roman" panose="02020603050405020304" pitchFamily="18" charset="0"/>
              </a:rPr>
              <a:t> that will appear in the future world</a:t>
            </a:r>
          </a:p>
          <a:p>
            <a:pPr marL="342900" indent="-342900" algn="l">
              <a:buFont typeface="Wingdings" panose="05000000000000000000" pitchFamily="2" charset="2"/>
              <a:buChar char="v"/>
            </a:pPr>
            <a:r>
              <a:rPr lang="en-US" sz="2000" b="1" dirty="0" err="1">
                <a:latin typeface="Times New Roman" panose="02020603050405020304" pitchFamily="18" charset="0"/>
                <a:cs typeface="Times New Roman" panose="02020603050405020304" pitchFamily="18" charset="0"/>
              </a:rPr>
              <a:t>Gotama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Gotama</a:t>
            </a:r>
            <a:r>
              <a:rPr lang="en-US" sz="2000" b="1" dirty="0">
                <a:latin typeface="Times New Roman" panose="02020603050405020304" pitchFamily="18" charset="0"/>
                <a:cs typeface="Times New Roman" panose="02020603050405020304" pitchFamily="18" charset="0"/>
              </a:rPr>
              <a:t>, the man)</a:t>
            </a:r>
            <a:r>
              <a:rPr lang="en-US" sz="2000" dirty="0">
                <a:latin typeface="Times New Roman" panose="02020603050405020304" pitchFamily="18" charset="0"/>
                <a:cs typeface="Times New Roman" panose="02020603050405020304" pitchFamily="18" charset="0"/>
              </a:rPr>
              <a:t>: our worshipful, sacred, devoted Buddha</a:t>
            </a:r>
          </a:p>
          <a:p>
            <a:pPr marL="342900" indent="-342900" algn="l">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Tow periods in </a:t>
            </a:r>
            <a:r>
              <a:rPr lang="en-US" sz="2000" dirty="0" err="1">
                <a:latin typeface="Times New Roman" panose="02020603050405020304" pitchFamily="18" charset="0"/>
                <a:cs typeface="Times New Roman" panose="02020603050405020304" pitchFamily="18" charset="0"/>
              </a:rPr>
              <a:t>Sāsanā</a:t>
            </a:r>
            <a:r>
              <a:rPr lang="en-US" sz="2000" dirty="0">
                <a:latin typeface="Times New Roman" panose="02020603050405020304" pitchFamily="18" charset="0"/>
                <a:cs typeface="Times New Roman" panose="02020603050405020304" pitchFamily="18" charset="0"/>
              </a:rPr>
              <a:t> of </a:t>
            </a:r>
            <a:r>
              <a:rPr lang="en-US" sz="2000" dirty="0" err="1">
                <a:latin typeface="Times New Roman" panose="02020603050405020304" pitchFamily="18" charset="0"/>
                <a:cs typeface="Times New Roman" panose="02020603050405020304" pitchFamily="18" charset="0"/>
              </a:rPr>
              <a:t>Gotama</a:t>
            </a:r>
            <a:r>
              <a:rPr lang="en-US" sz="2000" dirty="0">
                <a:latin typeface="Times New Roman" panose="02020603050405020304" pitchFamily="18" charset="0"/>
                <a:cs typeface="Times New Roman" panose="02020603050405020304" pitchFamily="18" charset="0"/>
              </a:rPr>
              <a:t> Buddha: within </a:t>
            </a:r>
            <a:r>
              <a:rPr lang="en-US" sz="2000" dirty="0" err="1">
                <a:latin typeface="Times New Roman" panose="02020603050405020304" pitchFamily="18" charset="0"/>
                <a:cs typeface="Times New Roman" panose="02020603050405020304" pitchFamily="18" charset="0"/>
              </a:rPr>
              <a:t>Sāsanā</a:t>
            </a:r>
            <a:r>
              <a:rPr lang="en-US" sz="2000" dirty="0">
                <a:latin typeface="Times New Roman" panose="02020603050405020304" pitchFamily="18" charset="0"/>
                <a:cs typeface="Times New Roman" panose="02020603050405020304" pitchFamily="18" charset="0"/>
              </a:rPr>
              <a:t>(we can see and worship to the Buddha, listen to Buddha’s Doctrine directly) and far beyond  </a:t>
            </a:r>
            <a:r>
              <a:rPr lang="en-US" sz="2000" dirty="0" err="1">
                <a:latin typeface="Times New Roman" panose="02020603050405020304" pitchFamily="18" charset="0"/>
                <a:cs typeface="Times New Roman" panose="02020603050405020304" pitchFamily="18" charset="0"/>
              </a:rPr>
              <a:t>Sāsanā</a:t>
            </a:r>
            <a:r>
              <a:rPr lang="en-US" sz="2000" dirty="0">
                <a:latin typeface="Times New Roman" panose="02020603050405020304" pitchFamily="18" charset="0"/>
                <a:cs typeface="Times New Roman" panose="02020603050405020304" pitchFamily="18" charset="0"/>
              </a:rPr>
              <a:t>( we couldn’t see and worship to the Buddha, had no chance to listen to Buddha’s Doctrine in front of the </a:t>
            </a:r>
            <a:r>
              <a:rPr lang="en-US" sz="2000" dirty="0" err="1">
                <a:latin typeface="Times New Roman" panose="02020603050405020304" pitchFamily="18" charset="0"/>
                <a:cs typeface="Times New Roman" panose="02020603050405020304" pitchFamily="18" charset="0"/>
              </a:rPr>
              <a:t>Budhha,but</a:t>
            </a:r>
            <a:r>
              <a:rPr lang="en-US" sz="2000" dirty="0">
                <a:latin typeface="Times New Roman" panose="02020603050405020304" pitchFamily="18" charset="0"/>
                <a:cs typeface="Times New Roman" panose="02020603050405020304" pitchFamily="18" charset="0"/>
              </a:rPr>
              <a:t> we worship to the Buddha Image and </a:t>
            </a:r>
            <a:r>
              <a:rPr lang="en-US" sz="2000" dirty="0" err="1">
                <a:latin typeface="Times New Roman" panose="02020603050405020304" pitchFamily="18" charset="0"/>
                <a:cs typeface="Times New Roman" panose="02020603050405020304" pitchFamily="18" charset="0"/>
              </a:rPr>
              <a:t>practise</a:t>
            </a:r>
            <a:r>
              <a:rPr lang="en-US" sz="2000" dirty="0">
                <a:latin typeface="Times New Roman" panose="02020603050405020304" pitchFamily="18" charset="0"/>
                <a:cs typeface="Times New Roman" panose="02020603050405020304" pitchFamily="18" charset="0"/>
              </a:rPr>
              <a:t> the Doctrine)</a:t>
            </a:r>
          </a:p>
          <a:p>
            <a:endParaRPr lang="en-US" sz="23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F4BFF5-EBC1-4112-AAD9-CC649F1D3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796" y="3189279"/>
            <a:ext cx="2667725" cy="2942946"/>
          </a:xfrm>
          <a:prstGeom prst="rect">
            <a:avLst/>
          </a:prstGeom>
        </p:spPr>
      </p:pic>
      <p:pic>
        <p:nvPicPr>
          <p:cNvPr id="7" name="Picture 6">
            <a:extLst>
              <a:ext uri="{FF2B5EF4-FFF2-40B4-BE49-F238E27FC236}">
                <a16:creationId xmlns:a16="http://schemas.microsoft.com/office/drawing/2014/main" id="{6F5E1CFC-7D70-4C9A-97CD-3252CE9A6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18" y="3210731"/>
            <a:ext cx="2858609" cy="2942946"/>
          </a:xfrm>
          <a:prstGeom prst="rect">
            <a:avLst/>
          </a:prstGeom>
        </p:spPr>
      </p:pic>
      <p:pic>
        <p:nvPicPr>
          <p:cNvPr id="9" name="Picture 8">
            <a:extLst>
              <a:ext uri="{FF2B5EF4-FFF2-40B4-BE49-F238E27FC236}">
                <a16:creationId xmlns:a16="http://schemas.microsoft.com/office/drawing/2014/main" id="{86C30AAC-8626-407D-BEBB-C86B07491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3530" y="3229772"/>
            <a:ext cx="2587285" cy="2942946"/>
          </a:xfrm>
          <a:prstGeom prst="rect">
            <a:avLst/>
          </a:prstGeom>
        </p:spPr>
      </p:pic>
      <p:pic>
        <p:nvPicPr>
          <p:cNvPr id="11" name="Picture 10">
            <a:extLst>
              <a:ext uri="{FF2B5EF4-FFF2-40B4-BE49-F238E27FC236}">
                <a16:creationId xmlns:a16="http://schemas.microsoft.com/office/drawing/2014/main" id="{03A1178E-2ED6-4EA9-B0C7-3026E18A1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566" y="3189279"/>
            <a:ext cx="2667725" cy="3023932"/>
          </a:xfrm>
          <a:prstGeom prst="rect">
            <a:avLst/>
          </a:prstGeom>
        </p:spPr>
      </p:pic>
      <p:sp>
        <p:nvSpPr>
          <p:cNvPr id="10" name="TextBox 9">
            <a:extLst>
              <a:ext uri="{FF2B5EF4-FFF2-40B4-BE49-F238E27FC236}">
                <a16:creationId xmlns:a16="http://schemas.microsoft.com/office/drawing/2014/main" id="{12D40BB1-0533-4F60-A020-633F7B5FC1B9}"/>
              </a:ext>
            </a:extLst>
          </p:cNvPr>
          <p:cNvSpPr txBox="1"/>
          <p:nvPr/>
        </p:nvSpPr>
        <p:spPr>
          <a:xfrm>
            <a:off x="344018" y="6103353"/>
            <a:ext cx="1971091" cy="369332"/>
          </a:xfrm>
          <a:prstGeom prst="rect">
            <a:avLst/>
          </a:prstGeom>
          <a:noFill/>
        </p:spPr>
        <p:txBody>
          <a:bodyPr wrap="square">
            <a:spAutoFit/>
          </a:bodyPr>
          <a:lstStyle/>
          <a:p>
            <a:r>
              <a:rPr lang="en-US" sz="1800" b="1" dirty="0" err="1">
                <a:solidFill>
                  <a:srgbClr val="7030A0"/>
                </a:solidFill>
                <a:latin typeface="Times New Roman" panose="02020603050405020304" pitchFamily="18" charset="0"/>
                <a:cs typeface="Times New Roman" panose="02020603050405020304" pitchFamily="18" charset="0"/>
              </a:rPr>
              <a:t>Kakusaṃ</a:t>
            </a:r>
            <a:r>
              <a:rPr lang="en-US" sz="1800" b="1" dirty="0">
                <a:solidFill>
                  <a:srgbClr val="7030A0"/>
                </a:solidFill>
                <a:latin typeface="Times New Roman" panose="02020603050405020304" pitchFamily="18" charset="0"/>
                <a:cs typeface="Times New Roman" panose="02020603050405020304" pitchFamily="18" charset="0"/>
              </a:rPr>
              <a:t> Buddha</a:t>
            </a:r>
            <a:endParaRPr lang="en-US" dirty="0">
              <a:solidFill>
                <a:srgbClr val="7030A0"/>
              </a:solidFill>
            </a:endParaRPr>
          </a:p>
        </p:txBody>
      </p:sp>
      <p:sp>
        <p:nvSpPr>
          <p:cNvPr id="12" name="TextBox 11">
            <a:extLst>
              <a:ext uri="{FF2B5EF4-FFF2-40B4-BE49-F238E27FC236}">
                <a16:creationId xmlns:a16="http://schemas.microsoft.com/office/drawing/2014/main" id="{A8F60C1F-BCB0-4EB3-8575-609B0373F376}"/>
              </a:ext>
            </a:extLst>
          </p:cNvPr>
          <p:cNvSpPr txBox="1"/>
          <p:nvPr/>
        </p:nvSpPr>
        <p:spPr>
          <a:xfrm>
            <a:off x="3422002" y="6213212"/>
            <a:ext cx="2036406" cy="369332"/>
          </a:xfrm>
          <a:prstGeom prst="rect">
            <a:avLst/>
          </a:prstGeom>
          <a:noFill/>
        </p:spPr>
        <p:txBody>
          <a:bodyPr wrap="square">
            <a:spAutoFit/>
          </a:bodyPr>
          <a:lstStyle/>
          <a:p>
            <a:r>
              <a:rPr lang="en-US" sz="1800" b="1" dirty="0" err="1">
                <a:solidFill>
                  <a:srgbClr val="7030A0"/>
                </a:solidFill>
                <a:latin typeface="Times New Roman" panose="02020603050405020304" pitchFamily="18" charset="0"/>
                <a:cs typeface="Times New Roman" panose="02020603050405020304" pitchFamily="18" charset="0"/>
              </a:rPr>
              <a:t>Koṇagaṃ</a:t>
            </a:r>
            <a:r>
              <a:rPr lang="en-US" sz="1800" b="1" dirty="0">
                <a:solidFill>
                  <a:srgbClr val="7030A0"/>
                </a:solidFill>
                <a:latin typeface="Times New Roman" panose="02020603050405020304" pitchFamily="18" charset="0"/>
                <a:cs typeface="Times New Roman" panose="02020603050405020304" pitchFamily="18" charset="0"/>
              </a:rPr>
              <a:t> Buddha</a:t>
            </a:r>
            <a:endParaRPr lang="en-US" dirty="0">
              <a:solidFill>
                <a:srgbClr val="7030A0"/>
              </a:solidFill>
            </a:endParaRPr>
          </a:p>
        </p:txBody>
      </p:sp>
      <p:sp>
        <p:nvSpPr>
          <p:cNvPr id="13" name="TextBox 12">
            <a:extLst>
              <a:ext uri="{FF2B5EF4-FFF2-40B4-BE49-F238E27FC236}">
                <a16:creationId xmlns:a16="http://schemas.microsoft.com/office/drawing/2014/main" id="{500D80C1-8890-490C-9805-84AFCC3C203E}"/>
              </a:ext>
            </a:extLst>
          </p:cNvPr>
          <p:cNvSpPr txBox="1"/>
          <p:nvPr/>
        </p:nvSpPr>
        <p:spPr>
          <a:xfrm>
            <a:off x="6354859" y="6153677"/>
            <a:ext cx="1971091" cy="369332"/>
          </a:xfrm>
          <a:prstGeom prst="rect">
            <a:avLst/>
          </a:prstGeom>
          <a:noFill/>
        </p:spPr>
        <p:txBody>
          <a:bodyPr wrap="square">
            <a:spAutoFit/>
          </a:bodyPr>
          <a:lstStyle/>
          <a:p>
            <a:r>
              <a:rPr lang="en-US" sz="1800" b="1" dirty="0" err="1">
                <a:solidFill>
                  <a:srgbClr val="7030A0"/>
                </a:solidFill>
                <a:latin typeface="Times New Roman" panose="02020603050405020304" pitchFamily="18" charset="0"/>
                <a:cs typeface="Times New Roman" panose="02020603050405020304" pitchFamily="18" charset="0"/>
              </a:rPr>
              <a:t>Kassapa</a:t>
            </a:r>
            <a:r>
              <a:rPr lang="en-US" sz="1800" b="1" dirty="0">
                <a:solidFill>
                  <a:srgbClr val="7030A0"/>
                </a:solidFill>
                <a:latin typeface="Times New Roman" panose="02020603050405020304" pitchFamily="18" charset="0"/>
                <a:cs typeface="Times New Roman" panose="02020603050405020304" pitchFamily="18" charset="0"/>
              </a:rPr>
              <a:t> Buddha</a:t>
            </a:r>
            <a:endParaRPr lang="en-US" dirty="0">
              <a:solidFill>
                <a:srgbClr val="7030A0"/>
              </a:solidFill>
            </a:endParaRPr>
          </a:p>
        </p:txBody>
      </p:sp>
      <p:sp>
        <p:nvSpPr>
          <p:cNvPr id="15" name="TextBox 14">
            <a:extLst>
              <a:ext uri="{FF2B5EF4-FFF2-40B4-BE49-F238E27FC236}">
                <a16:creationId xmlns:a16="http://schemas.microsoft.com/office/drawing/2014/main" id="{07AAA2B5-0BEC-4388-9219-7E6DA66D2FEF}"/>
              </a:ext>
            </a:extLst>
          </p:cNvPr>
          <p:cNvSpPr txBox="1"/>
          <p:nvPr/>
        </p:nvSpPr>
        <p:spPr>
          <a:xfrm>
            <a:off x="9309619" y="6153677"/>
            <a:ext cx="1915108" cy="369332"/>
          </a:xfrm>
          <a:prstGeom prst="rect">
            <a:avLst/>
          </a:prstGeom>
          <a:noFill/>
        </p:spPr>
        <p:txBody>
          <a:bodyPr wrap="square">
            <a:spAutoFit/>
          </a:bodyPr>
          <a:lstStyle/>
          <a:p>
            <a:r>
              <a:rPr lang="en-US" sz="1800" b="1" dirty="0" err="1">
                <a:solidFill>
                  <a:srgbClr val="7030A0"/>
                </a:solidFill>
                <a:latin typeface="Times New Roman" panose="02020603050405020304" pitchFamily="18" charset="0"/>
                <a:cs typeface="Times New Roman" panose="02020603050405020304" pitchFamily="18" charset="0"/>
              </a:rPr>
              <a:t>Gotama</a:t>
            </a:r>
            <a:r>
              <a:rPr lang="en-US" sz="1800" b="1" dirty="0">
                <a:solidFill>
                  <a:srgbClr val="7030A0"/>
                </a:solidFill>
                <a:latin typeface="Times New Roman" panose="02020603050405020304" pitchFamily="18" charset="0"/>
                <a:cs typeface="Times New Roman" panose="02020603050405020304" pitchFamily="18" charset="0"/>
              </a:rPr>
              <a:t> Buddha</a:t>
            </a:r>
            <a:endParaRPr lang="en-US" dirty="0">
              <a:solidFill>
                <a:srgbClr val="7030A0"/>
              </a:solidFill>
            </a:endParaRPr>
          </a:p>
        </p:txBody>
      </p:sp>
    </p:spTree>
    <p:extLst>
      <p:ext uri="{BB962C8B-B14F-4D97-AF65-F5344CB8AC3E}">
        <p14:creationId xmlns:p14="http://schemas.microsoft.com/office/powerpoint/2010/main" val="15718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barn(inVertical)">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barn(inVertical)">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barn(inVertical)">
                                      <p:cBhvr>
                                        <p:cTn id="66" dur="500"/>
                                        <p:tgtEl>
                                          <p:spTgt spid="1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barn(inVertical)">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5">
                                            <p:txEl>
                                              <p:pRg st="0" end="0"/>
                                            </p:txEl>
                                          </p:spTgt>
                                        </p:tgtEl>
                                        <p:attrNameLst>
                                          <p:attrName>style.visibility</p:attrName>
                                        </p:attrNameLst>
                                      </p:cBhvr>
                                      <p:to>
                                        <p:strVal val="visible"/>
                                      </p:to>
                                    </p:set>
                                    <p:animEffect transition="in" filter="barn(inVertical)">
                                      <p:cBhvr>
                                        <p:cTn id="7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5AAD-4D9D-4535-90C3-E2F57586CE33}"/>
              </a:ext>
            </a:extLst>
          </p:cNvPr>
          <p:cNvSpPr>
            <a:spLocks noGrp="1"/>
          </p:cNvSpPr>
          <p:nvPr>
            <p:ph type="title"/>
          </p:nvPr>
        </p:nvSpPr>
        <p:spPr>
          <a:xfrm>
            <a:off x="838200" y="365126"/>
            <a:ext cx="9500118" cy="315912"/>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King </a:t>
            </a:r>
            <a:r>
              <a:rPr lang="en-US" sz="2400" dirty="0" err="1">
                <a:latin typeface="Times New Roman" panose="02020603050405020304" pitchFamily="18" charset="0"/>
                <a:cs typeface="Times New Roman" panose="02020603050405020304" pitchFamily="18" charset="0"/>
              </a:rPr>
              <a:t>Suddhodana</a:t>
            </a:r>
            <a:r>
              <a:rPr lang="en-US" sz="2400" dirty="0">
                <a:latin typeface="Times New Roman" panose="02020603050405020304" pitchFamily="18" charset="0"/>
                <a:cs typeface="Times New Roman" panose="02020603050405020304" pitchFamily="18" charset="0"/>
              </a:rPr>
              <a:t> and Queen </a:t>
            </a:r>
            <a:r>
              <a:rPr lang="en-US" sz="2400" dirty="0" err="1">
                <a:latin typeface="Times New Roman" panose="02020603050405020304" pitchFamily="18" charset="0"/>
                <a:cs typeface="Times New Roman" panose="02020603050405020304" pitchFamily="18" charset="0"/>
              </a:rPr>
              <a:t>M</a:t>
            </a:r>
            <a:r>
              <a:rPr lang="en-US" sz="2400" dirty="0" err="1">
                <a:solidFill>
                  <a:srgbClr val="7030A0"/>
                </a:solidFill>
                <a:latin typeface="Times New Roman" panose="02020603050405020304" pitchFamily="18" charset="0"/>
                <a:cs typeface="Times New Roman" panose="02020603050405020304" pitchFamily="18" charset="0"/>
              </a:rPr>
              <a:t>a</a:t>
            </a:r>
            <a:r>
              <a:rPr lang="en-US" sz="2400" dirty="0" err="1">
                <a:latin typeface="Times New Roman" panose="02020603050405020304" pitchFamily="18" charset="0"/>
                <a:cs typeface="Times New Roman" panose="02020603050405020304" pitchFamily="18" charset="0"/>
              </a:rPr>
              <a:t>y</a:t>
            </a:r>
            <a:r>
              <a:rPr lang="en-US" sz="2400" dirty="0" err="1">
                <a:solidFill>
                  <a:srgbClr val="7030A0"/>
                </a:solidFill>
                <a:latin typeface="Times New Roman" panose="02020603050405020304" pitchFamily="18" charset="0"/>
                <a:cs typeface="Times New Roman" panose="02020603050405020304" pitchFamily="18" charset="0"/>
              </a:rPr>
              <a:t>ā</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CDF172-2E89-458C-972C-27439C8BB58B}"/>
              </a:ext>
            </a:extLst>
          </p:cNvPr>
          <p:cNvSpPr>
            <a:spLocks noGrp="1"/>
          </p:cNvSpPr>
          <p:nvPr>
            <p:ph idx="1"/>
          </p:nvPr>
        </p:nvSpPr>
        <p:spPr>
          <a:xfrm>
            <a:off x="531845" y="821094"/>
            <a:ext cx="10821955" cy="5355869"/>
          </a:xfrm>
        </p:spPr>
        <p:txBody>
          <a:bodyPr>
            <a:normAutofit/>
          </a:bodyPr>
          <a:lstStyle/>
          <a:p>
            <a:pP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God(Nat), the future Buddha-Leaving </a:t>
            </a:r>
            <a:r>
              <a:rPr lang="en-US" sz="2000" dirty="0" err="1">
                <a:latin typeface="Times New Roman" panose="02020603050405020304" pitchFamily="18" charset="0"/>
                <a:cs typeface="Times New Roman" panose="02020603050405020304" pitchFamily="18" charset="0"/>
              </a:rPr>
              <a:t>Tusita</a:t>
            </a:r>
            <a:r>
              <a:rPr lang="en-US" sz="2000" dirty="0">
                <a:latin typeface="Times New Roman" panose="02020603050405020304" pitchFamily="18" charset="0"/>
                <a:cs typeface="Times New Roman" panose="02020603050405020304" pitchFamily="18" charset="0"/>
              </a:rPr>
              <a:t> Heaven was asked to be reborn as a man by the higher and lower gods of all ten thousand worlds .</a:t>
            </a:r>
          </a:p>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King </a:t>
            </a:r>
            <a:r>
              <a:rPr lang="en-US" sz="2000" dirty="0" err="1">
                <a:solidFill>
                  <a:srgbClr val="7030A0"/>
                </a:solidFill>
                <a:latin typeface="Times New Roman" panose="02020603050405020304" pitchFamily="18" charset="0"/>
                <a:cs typeface="Times New Roman" panose="02020603050405020304" pitchFamily="18" charset="0"/>
              </a:rPr>
              <a:t>Suddhodana</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Queen </a:t>
            </a:r>
            <a:r>
              <a:rPr lang="en-US" sz="2000" dirty="0" err="1">
                <a:solidFill>
                  <a:srgbClr val="7030A0"/>
                </a:solidFill>
                <a:latin typeface="Times New Roman" panose="02020603050405020304" pitchFamily="18" charset="0"/>
                <a:cs typeface="Times New Roman" panose="02020603050405020304" pitchFamily="18" charset="0"/>
              </a:rPr>
              <a:t>Mayā</a:t>
            </a:r>
            <a:r>
              <a:rPr lang="en-US" sz="2000" dirty="0">
                <a:latin typeface="Times New Roman" panose="02020603050405020304" pitchFamily="18" charset="0"/>
                <a:cs typeface="Times New Roman" panose="02020603050405020304" pitchFamily="18" charset="0"/>
              </a:rPr>
              <a:t> lived in </a:t>
            </a:r>
            <a:r>
              <a:rPr lang="en-US" sz="2000" dirty="0" err="1">
                <a:solidFill>
                  <a:srgbClr val="7030A0"/>
                </a:solidFill>
                <a:latin typeface="Times New Roman" panose="02020603050405020304" pitchFamily="18" charset="0"/>
                <a:cs typeface="Times New Roman" panose="02020603050405020304" pitchFamily="18" charset="0"/>
              </a:rPr>
              <a:t>Kappavali</a:t>
            </a:r>
            <a:r>
              <a:rPr lang="en-US" sz="2000" dirty="0">
                <a:latin typeface="Times New Roman" panose="02020603050405020304" pitchFamily="18" charset="0"/>
                <a:cs typeface="Times New Roman" panose="02020603050405020304" pitchFamily="18" charset="0"/>
              </a:rPr>
              <a:t> country.</a:t>
            </a:r>
          </a:p>
          <a:p>
            <a:pPr algn="l">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Queen </a:t>
            </a:r>
            <a:r>
              <a:rPr lang="en-US" sz="2000" dirty="0" err="1">
                <a:solidFill>
                  <a:srgbClr val="7030A0"/>
                </a:solidFill>
                <a:latin typeface="Times New Roman" panose="02020603050405020304" pitchFamily="18" charset="0"/>
                <a:cs typeface="Times New Roman" panose="02020603050405020304" pitchFamily="18" charset="0"/>
              </a:rPr>
              <a:t>Mayā</a:t>
            </a:r>
            <a:r>
              <a:rPr lang="en-US" sz="2000" dirty="0">
                <a:latin typeface="Times New Roman" panose="02020603050405020304" pitchFamily="18" charset="0"/>
                <a:cs typeface="Times New Roman" panose="02020603050405020304" pitchFamily="18" charset="0"/>
              </a:rPr>
              <a:t> dreamed of the future </a:t>
            </a:r>
            <a:r>
              <a:rPr lang="en-US" sz="2000" dirty="0">
                <a:solidFill>
                  <a:srgbClr val="7030A0"/>
                </a:solidFill>
                <a:latin typeface="Times New Roman" panose="02020603050405020304" pitchFamily="18" charset="0"/>
                <a:cs typeface="Times New Roman" panose="02020603050405020304" pitchFamily="18" charset="0"/>
              </a:rPr>
              <a:t>Buddha</a:t>
            </a:r>
            <a:r>
              <a:rPr lang="en-US" sz="2000" dirty="0">
                <a:latin typeface="Times New Roman" panose="02020603050405020304" pitchFamily="18" charset="0"/>
                <a:cs typeface="Times New Roman" panose="02020603050405020304" pitchFamily="18" charset="0"/>
              </a:rPr>
              <a:t> to enter her womb. The </a:t>
            </a:r>
            <a:r>
              <a:rPr lang="en-US" sz="2000" dirty="0">
                <a:solidFill>
                  <a:srgbClr val="7030A0"/>
                </a:solidFill>
                <a:latin typeface="Times New Roman" panose="02020603050405020304" pitchFamily="18" charset="0"/>
                <a:cs typeface="Times New Roman" panose="02020603050405020304" pitchFamily="18" charset="0"/>
              </a:rPr>
              <a:t>conception</a:t>
            </a:r>
            <a:r>
              <a:rPr lang="en-US" sz="2000" dirty="0">
                <a:latin typeface="Times New Roman" panose="02020603050405020304" pitchFamily="18" charset="0"/>
                <a:cs typeface="Times New Roman" panose="02020603050405020304" pitchFamily="18" charset="0"/>
              </a:rPr>
              <a:t> took place.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E3452FC-2BF5-4902-AB38-8B113D36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299" y="3029141"/>
            <a:ext cx="4129966" cy="2729559"/>
          </a:xfrm>
          <a:prstGeom prst="rect">
            <a:avLst/>
          </a:prstGeom>
        </p:spPr>
      </p:pic>
      <p:pic>
        <p:nvPicPr>
          <p:cNvPr id="7" name="Picture 6">
            <a:extLst>
              <a:ext uri="{FF2B5EF4-FFF2-40B4-BE49-F238E27FC236}">
                <a16:creationId xmlns:a16="http://schemas.microsoft.com/office/drawing/2014/main" id="{545085C1-79A9-4F02-AF64-AF6547927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35" y="3029141"/>
            <a:ext cx="4595533" cy="2554921"/>
          </a:xfrm>
          <a:prstGeom prst="rect">
            <a:avLst/>
          </a:prstGeom>
        </p:spPr>
      </p:pic>
    </p:spTree>
    <p:extLst>
      <p:ext uri="{BB962C8B-B14F-4D97-AF65-F5344CB8AC3E}">
        <p14:creationId xmlns:p14="http://schemas.microsoft.com/office/powerpoint/2010/main" val="25586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1" y="95250"/>
            <a:ext cx="5562600" cy="600075"/>
          </a:xfrm>
        </p:spPr>
        <p:txBody>
          <a:bodyPr>
            <a:normAutofit/>
          </a:bodyPr>
          <a:lstStyle/>
          <a:p>
            <a:r>
              <a:rPr lang="en-US" sz="2400" dirty="0">
                <a:latin typeface="Times New Roman" panose="02020603050405020304" pitchFamily="18" charset="0"/>
                <a:cs typeface="Times New Roman" panose="02020603050405020304" pitchFamily="18" charset="0"/>
              </a:rPr>
              <a:t>The Future Buddha Was Born</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295275" y="695325"/>
            <a:ext cx="11582594" cy="4725760"/>
          </a:xfrm>
        </p:spPr>
        <p:txBody>
          <a:bodyPr>
            <a:normAutofit/>
          </a:bodyPr>
          <a:lstStyle/>
          <a:p>
            <a:pPr marL="342900" indent="-342900" algn="l">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Queen </a:t>
            </a:r>
            <a:r>
              <a:rPr lang="en-US" sz="2000" dirty="0" err="1">
                <a:solidFill>
                  <a:srgbClr val="7030A0"/>
                </a:solidFill>
                <a:latin typeface="Times New Roman" panose="02020603050405020304" pitchFamily="18" charset="0"/>
                <a:cs typeface="Times New Roman" panose="02020603050405020304" pitchFamily="18" charset="0"/>
              </a:rPr>
              <a:t>Mayā</a:t>
            </a:r>
            <a:r>
              <a:rPr lang="en-US" sz="2000" dirty="0">
                <a:latin typeface="Times New Roman" panose="02020603050405020304" pitchFamily="18" charset="0"/>
                <a:cs typeface="Times New Roman" panose="02020603050405020304" pitchFamily="18" charset="0"/>
              </a:rPr>
              <a:t> gave birth to her son, the future </a:t>
            </a:r>
          </a:p>
          <a:p>
            <a:pPr algn="l"/>
            <a:r>
              <a:rPr lang="en-US" sz="2000" dirty="0">
                <a:latin typeface="Times New Roman" panose="02020603050405020304" pitchFamily="18" charset="0"/>
                <a:cs typeface="Times New Roman" panose="02020603050405020304" pitchFamily="18" charset="0"/>
              </a:rPr>
              <a:t>      Buddha, standing up and holding one of the branches</a:t>
            </a:r>
          </a:p>
          <a:p>
            <a:pPr algn="l"/>
            <a:r>
              <a:rPr lang="en-US" sz="2000" dirty="0">
                <a:latin typeface="Times New Roman" panose="02020603050405020304" pitchFamily="18" charset="0"/>
                <a:cs typeface="Times New Roman" panose="02020603050405020304" pitchFamily="18" charset="0"/>
              </a:rPr>
              <a:t>     of the </a:t>
            </a:r>
            <a:r>
              <a:rPr lang="en-US" sz="2000" dirty="0" err="1">
                <a:latin typeface="Times New Roman" panose="02020603050405020304" pitchFamily="18" charset="0"/>
                <a:cs typeface="Times New Roman" panose="02020603050405020304" pitchFamily="18" charset="0"/>
              </a:rPr>
              <a:t>sal</a:t>
            </a:r>
            <a:r>
              <a:rPr lang="en-US" sz="2000" dirty="0">
                <a:latin typeface="Times New Roman" panose="02020603050405020304" pitchFamily="18" charset="0"/>
                <a:cs typeface="Times New Roman" panose="02020603050405020304" pitchFamily="18" charset="0"/>
              </a:rPr>
              <a:t> tree in </a:t>
            </a:r>
            <a:r>
              <a:rPr lang="en-US" sz="2000" dirty="0">
                <a:solidFill>
                  <a:srgbClr val="7030A0"/>
                </a:solidFill>
                <a:latin typeface="Times New Roman" panose="02020603050405020304" pitchFamily="18" charset="0"/>
                <a:cs typeface="Times New Roman" panose="02020603050405020304" pitchFamily="18" charset="0"/>
              </a:rPr>
              <a:t>Lumbini Grove </a:t>
            </a:r>
            <a:r>
              <a:rPr lang="en-US" sz="2000" dirty="0">
                <a:latin typeface="Times New Roman" panose="02020603050405020304" pitchFamily="18" charset="0"/>
                <a:cs typeface="Times New Roman" panose="02020603050405020304" pitchFamily="18" charset="0"/>
              </a:rPr>
              <a:t>of </a:t>
            </a:r>
            <a:r>
              <a:rPr lang="en-US" sz="2000" dirty="0" err="1">
                <a:latin typeface="Times New Roman" panose="02020603050405020304" pitchFamily="18" charset="0"/>
                <a:cs typeface="Times New Roman" panose="02020603050405020304" pitchFamily="18" charset="0"/>
              </a:rPr>
              <a:t>sal</a:t>
            </a:r>
            <a:r>
              <a:rPr lang="en-US" sz="2000" dirty="0">
                <a:latin typeface="Times New Roman" panose="02020603050405020304" pitchFamily="18" charset="0"/>
                <a:cs typeface="Times New Roman" panose="02020603050405020304" pitchFamily="18" charset="0"/>
              </a:rPr>
              <a:t> trees.</a:t>
            </a:r>
          </a:p>
          <a:p>
            <a:pPr marL="342900" indent="-342900" algn="l">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Lotuses</a:t>
            </a:r>
            <a:r>
              <a:rPr lang="en-US" sz="2000" dirty="0">
                <a:latin typeface="Times New Roman" panose="02020603050405020304" pitchFamily="18" charset="0"/>
                <a:cs typeface="Times New Roman" panose="02020603050405020304" pitchFamily="18" charset="0"/>
              </a:rPr>
              <a:t> raised from the ground and the flowers of </a:t>
            </a:r>
            <a:r>
              <a:rPr lang="en-US" sz="2000" dirty="0" err="1">
                <a:latin typeface="Times New Roman" panose="02020603050405020304" pitchFamily="18" charset="0"/>
                <a:cs typeface="Times New Roman" panose="02020603050405020304" pitchFamily="18" charset="0"/>
              </a:rPr>
              <a:t>sal</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trees were presenting a very pretty scent at that time.</a:t>
            </a:r>
          </a:p>
          <a:p>
            <a:pPr algn="l"/>
            <a:endParaRPr lang="en-US" sz="2000"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C67D7548-3C65-4B3D-9B63-33AF05FA4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163" y="205755"/>
            <a:ext cx="4795837" cy="3267075"/>
          </a:xfrm>
          <a:prstGeom prst="rect">
            <a:avLst/>
          </a:prstGeom>
        </p:spPr>
      </p:pic>
      <p:pic>
        <p:nvPicPr>
          <p:cNvPr id="9" name="Picture 8">
            <a:extLst>
              <a:ext uri="{FF2B5EF4-FFF2-40B4-BE49-F238E27FC236}">
                <a16:creationId xmlns:a16="http://schemas.microsoft.com/office/drawing/2014/main" id="{27AF382E-50F5-474C-82E9-9A75C8DF3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162" y="3472830"/>
            <a:ext cx="4795837" cy="3385170"/>
          </a:xfrm>
          <a:prstGeom prst="rect">
            <a:avLst/>
          </a:prstGeom>
        </p:spPr>
      </p:pic>
    </p:spTree>
    <p:extLst>
      <p:ext uri="{BB962C8B-B14F-4D97-AF65-F5344CB8AC3E}">
        <p14:creationId xmlns:p14="http://schemas.microsoft.com/office/powerpoint/2010/main" val="1074460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201754"/>
            <a:ext cx="9144000" cy="488712"/>
          </a:xfrm>
        </p:spPr>
        <p:txBody>
          <a:bodyPr>
            <a:normAutofit/>
          </a:bodyPr>
          <a:lstStyle/>
          <a:p>
            <a:r>
              <a:rPr lang="en-US" sz="1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Prince </a:t>
            </a:r>
            <a:r>
              <a:rPr lang="en-US" sz="2400" dirty="0" err="1">
                <a:latin typeface="Times New Roman" panose="02020603050405020304" pitchFamily="18" charset="0"/>
                <a:cs typeface="Times New Roman" panose="02020603050405020304" pitchFamily="18" charset="0"/>
              </a:rPr>
              <a:t>Siddhatta</a:t>
            </a:r>
            <a:r>
              <a:rPr lang="en-US" sz="2400" dirty="0">
                <a:latin typeface="Times New Roman" panose="02020603050405020304" pitchFamily="18" charset="0"/>
                <a:cs typeface="Times New Roman" panose="02020603050405020304" pitchFamily="18" charset="0"/>
              </a:rPr>
              <a:t> with Princess </a:t>
            </a:r>
            <a:r>
              <a:rPr lang="en-US" sz="2400" dirty="0" err="1">
                <a:latin typeface="Times New Roman" panose="02020603050405020304" pitchFamily="18" charset="0"/>
                <a:cs typeface="Times New Roman" panose="02020603050405020304" pitchFamily="18" charset="0"/>
              </a:rPr>
              <a:t>Yasodhara</a:t>
            </a:r>
            <a:r>
              <a:rPr lang="en-US" sz="2400" dirty="0">
                <a:latin typeface="Times New Roman" panose="02020603050405020304" pitchFamily="18" charset="0"/>
                <a:cs typeface="Times New Roman" panose="02020603050405020304" pitchFamily="18" charset="0"/>
              </a:rPr>
              <a:t> in the palace</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79899" y="1266825"/>
            <a:ext cx="11931125" cy="3990975"/>
          </a:xfrm>
        </p:spPr>
        <p:txBody>
          <a:bodyPr/>
          <a:lstStyle/>
          <a:p>
            <a:pPr marL="342900" indent="-342900" algn="l">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Prince </a:t>
            </a:r>
            <a:r>
              <a:rPr lang="en-US" sz="2000" dirty="0" err="1">
                <a:solidFill>
                  <a:srgbClr val="7030A0"/>
                </a:solidFill>
                <a:latin typeface="Times New Roman" panose="02020603050405020304" pitchFamily="18" charset="0"/>
                <a:cs typeface="Times New Roman" panose="02020603050405020304" pitchFamily="18" charset="0"/>
              </a:rPr>
              <a:t>Siddhatta</a:t>
            </a:r>
            <a:r>
              <a:rPr lang="en-US" sz="2000" dirty="0">
                <a:latin typeface="Times New Roman" panose="02020603050405020304" pitchFamily="18" charset="0"/>
                <a:cs typeface="Times New Roman" panose="02020603050405020304" pitchFamily="18" charset="0"/>
              </a:rPr>
              <a:t> chose princess </a:t>
            </a:r>
            <a:r>
              <a:rPr lang="en-US" sz="2000" dirty="0" err="1">
                <a:solidFill>
                  <a:srgbClr val="7030A0"/>
                </a:solidFill>
                <a:latin typeface="Times New Roman" panose="02020603050405020304" pitchFamily="18" charset="0"/>
                <a:cs typeface="Times New Roman" panose="02020603050405020304" pitchFamily="18" charset="0"/>
              </a:rPr>
              <a:t>Yasodhara</a:t>
            </a:r>
            <a:r>
              <a:rPr lang="en-US" sz="2000" dirty="0">
                <a:latin typeface="Times New Roman" panose="02020603050405020304" pitchFamily="18" charset="0"/>
                <a:cs typeface="Times New Roman" panose="02020603050405020304" pitchFamily="18" charset="0"/>
              </a:rPr>
              <a:t>. </a:t>
            </a:r>
          </a:p>
          <a:p>
            <a:pPr algn="l"/>
            <a:r>
              <a:rPr lang="en-US" sz="2000" dirty="0">
                <a:latin typeface="Times New Roman" panose="02020603050405020304" pitchFamily="18" charset="0"/>
                <a:cs typeface="Times New Roman" panose="02020603050405020304" pitchFamily="18" charset="0"/>
              </a:rPr>
              <a:t>     He married her by celebrating a great wedding</a:t>
            </a:r>
          </a:p>
          <a:p>
            <a:pPr algn="l"/>
            <a:r>
              <a:rPr lang="en-US" sz="2000" dirty="0">
                <a:latin typeface="Times New Roman" panose="02020603050405020304" pitchFamily="18" charset="0"/>
                <a:cs typeface="Times New Roman" panose="02020603050405020304" pitchFamily="18" charset="0"/>
              </a:rPr>
              <a:t>     when he was at the age of </a:t>
            </a:r>
            <a:r>
              <a:rPr lang="en-US" sz="2000" dirty="0">
                <a:solidFill>
                  <a:srgbClr val="7030A0"/>
                </a:solidFill>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a:t>
            </a:r>
          </a:p>
          <a:p>
            <a:pPr algn="l"/>
            <a:endParaRPr lang="en-US" sz="20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F52E04-F698-4907-A031-D41E18808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88" y="851784"/>
            <a:ext cx="5800725" cy="3209925"/>
          </a:xfrm>
          <a:prstGeom prst="rect">
            <a:avLst/>
          </a:prstGeom>
        </p:spPr>
      </p:pic>
      <p:pic>
        <p:nvPicPr>
          <p:cNvPr id="4" name="Picture 3">
            <a:extLst>
              <a:ext uri="{FF2B5EF4-FFF2-40B4-BE49-F238E27FC236}">
                <a16:creationId xmlns:a16="http://schemas.microsoft.com/office/drawing/2014/main" id="{0DB0F76A-BA9F-4894-B665-CDA49FA33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8" y="4061709"/>
            <a:ext cx="3642896" cy="2594538"/>
          </a:xfrm>
          <a:prstGeom prst="rect">
            <a:avLst/>
          </a:prstGeom>
        </p:spPr>
      </p:pic>
    </p:spTree>
    <p:extLst>
      <p:ext uri="{BB962C8B-B14F-4D97-AF65-F5344CB8AC3E}">
        <p14:creationId xmlns:p14="http://schemas.microsoft.com/office/powerpoint/2010/main" val="9859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1524000" y="247650"/>
            <a:ext cx="9144000" cy="561975"/>
          </a:xfrm>
        </p:spPr>
        <p:txBody>
          <a:bodyPr>
            <a:noAutofit/>
          </a:bodyPr>
          <a:lstStyle/>
          <a:p>
            <a:r>
              <a:rPr lang="en-US" sz="2400" dirty="0" err="1">
                <a:latin typeface="Times New Roman" panose="02020603050405020304" pitchFamily="18" charset="0"/>
                <a:cs typeface="Times New Roman" panose="02020603050405020304" pitchFamily="18" charset="0"/>
              </a:rPr>
              <a:t>Siddhattha</a:t>
            </a:r>
            <a:r>
              <a:rPr lang="en-US" sz="2400" dirty="0">
                <a:latin typeface="Times New Roman" panose="02020603050405020304" pitchFamily="18" charset="0"/>
                <a:cs typeface="Times New Roman" panose="02020603050405020304" pitchFamily="18" charset="0"/>
              </a:rPr>
              <a:t> Renounced the World after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seeing the four Signs</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371475" y="809625"/>
            <a:ext cx="11468100" cy="6115050"/>
          </a:xfrm>
        </p:spPr>
        <p:txBody>
          <a:bodyPr>
            <a:normAutofit/>
          </a:bodyPr>
          <a:lstStyle/>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prince went to the Royal Park at the age </a:t>
            </a:r>
            <a:r>
              <a:rPr lang="en-US" sz="2200" dirty="0">
                <a:solidFill>
                  <a:srgbClr val="7030A0"/>
                </a:solidFill>
                <a:latin typeface="Times New Roman" panose="02020603050405020304" pitchFamily="18" charset="0"/>
                <a:cs typeface="Times New Roman" panose="02020603050405020304" pitchFamily="18" charset="0"/>
              </a:rPr>
              <a:t>29</a:t>
            </a:r>
            <a:r>
              <a:rPr lang="en-US" sz="2200" dirty="0">
                <a:latin typeface="Times New Roman" panose="02020603050405020304" pitchFamily="18" charset="0"/>
                <a:cs typeface="Times New Roman" panose="02020603050405020304" pitchFamily="18" charset="0"/>
              </a:rPr>
              <a:t> and saw the </a:t>
            </a:r>
            <a:r>
              <a:rPr lang="en-US" sz="2200" dirty="0">
                <a:solidFill>
                  <a:srgbClr val="7030A0"/>
                </a:solidFill>
                <a:latin typeface="Times New Roman" panose="02020603050405020304" pitchFamily="18" charset="0"/>
                <a:cs typeface="Times New Roman" panose="02020603050405020304" pitchFamily="18" charset="0"/>
              </a:rPr>
              <a:t>Four Signs</a:t>
            </a:r>
            <a:r>
              <a:rPr lang="en-US" sz="2200" dirty="0">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They are--- </a:t>
            </a:r>
            <a:r>
              <a:rPr lang="en-US" sz="2200" dirty="0">
                <a:solidFill>
                  <a:srgbClr val="7030A0"/>
                </a:solidFill>
                <a:latin typeface="Times New Roman" panose="02020603050405020304" pitchFamily="18" charset="0"/>
                <a:cs typeface="Times New Roman" panose="02020603050405020304" pitchFamily="18" charset="0"/>
              </a:rPr>
              <a:t>an old man, a sick man, a dead man, a monk</a:t>
            </a:r>
            <a:r>
              <a:rPr lang="en-US" sz="2200"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At that very moment he got a message</a:t>
            </a:r>
          </a:p>
          <a:p>
            <a:pPr algn="l"/>
            <a:r>
              <a:rPr lang="en-US" sz="2200" dirty="0">
                <a:latin typeface="Times New Roman" panose="02020603050405020304" pitchFamily="18" charset="0"/>
                <a:cs typeface="Times New Roman" panose="02020603050405020304" pitchFamily="18" charset="0"/>
              </a:rPr>
              <a:t>    that a son had been to him</a:t>
            </a:r>
          </a:p>
          <a:p>
            <a:pPr algn="l"/>
            <a:endParaRPr lang="en-US" sz="22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BA05CA-E4A1-40C7-8DDA-79F85DEBA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99" y="1759648"/>
            <a:ext cx="4952999" cy="2162175"/>
          </a:xfrm>
          <a:prstGeom prst="rect">
            <a:avLst/>
          </a:prstGeom>
        </p:spPr>
      </p:pic>
      <p:pic>
        <p:nvPicPr>
          <p:cNvPr id="7" name="Picture 6">
            <a:extLst>
              <a:ext uri="{FF2B5EF4-FFF2-40B4-BE49-F238E27FC236}">
                <a16:creationId xmlns:a16="http://schemas.microsoft.com/office/drawing/2014/main" id="{C0DA27A4-7CFC-4549-8DEE-4DF9681C9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143" y="1759648"/>
            <a:ext cx="5019676" cy="2238374"/>
          </a:xfrm>
          <a:prstGeom prst="rect">
            <a:avLst/>
          </a:prstGeom>
        </p:spPr>
      </p:pic>
      <p:pic>
        <p:nvPicPr>
          <p:cNvPr id="9" name="Picture 8">
            <a:extLst>
              <a:ext uri="{FF2B5EF4-FFF2-40B4-BE49-F238E27FC236}">
                <a16:creationId xmlns:a16="http://schemas.microsoft.com/office/drawing/2014/main" id="{589D9FE5-811D-4F9B-9DB7-8F8A80A08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143" y="4072666"/>
            <a:ext cx="3688702" cy="2421439"/>
          </a:xfrm>
          <a:prstGeom prst="rect">
            <a:avLst/>
          </a:prstGeom>
        </p:spPr>
      </p:pic>
    </p:spTree>
    <p:extLst>
      <p:ext uri="{BB962C8B-B14F-4D97-AF65-F5344CB8AC3E}">
        <p14:creationId xmlns:p14="http://schemas.microsoft.com/office/powerpoint/2010/main" val="321552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14E9-64A7-47B2-95F1-4E65C5F6FAF0}"/>
              </a:ext>
            </a:extLst>
          </p:cNvPr>
          <p:cNvSpPr>
            <a:spLocks noGrp="1"/>
          </p:cNvSpPr>
          <p:nvPr>
            <p:ph type="title"/>
          </p:nvPr>
        </p:nvSpPr>
        <p:spPr>
          <a:xfrm>
            <a:off x="1239417" y="233265"/>
            <a:ext cx="9033587" cy="444609"/>
          </a:xfrm>
        </p:spPr>
        <p:txBody>
          <a:bodyPr>
            <a:noAutofit/>
          </a:bodyPr>
          <a:lstStyle/>
          <a:p>
            <a:pPr algn="ctr"/>
            <a:r>
              <a:rPr lang="en-US" sz="2400" dirty="0">
                <a:latin typeface="Times New Roman" panose="02020603050405020304" pitchFamily="18" charset="0"/>
                <a:cs typeface="Times New Roman" panose="02020603050405020304" pitchFamily="18" charset="0"/>
              </a:rPr>
              <a:t>Renounced</a:t>
            </a:r>
          </a:p>
        </p:txBody>
      </p:sp>
      <p:sp>
        <p:nvSpPr>
          <p:cNvPr id="3" name="Content Placeholder 2">
            <a:extLst>
              <a:ext uri="{FF2B5EF4-FFF2-40B4-BE49-F238E27FC236}">
                <a16:creationId xmlns:a16="http://schemas.microsoft.com/office/drawing/2014/main" id="{A618B2FA-ED7C-406F-9835-FFF8C9ACA15C}"/>
              </a:ext>
            </a:extLst>
          </p:cNvPr>
          <p:cNvSpPr>
            <a:spLocks noGrp="1"/>
          </p:cNvSpPr>
          <p:nvPr>
            <p:ph idx="1"/>
          </p:nvPr>
        </p:nvSpPr>
        <p:spPr>
          <a:xfrm>
            <a:off x="223935" y="852256"/>
            <a:ext cx="11812555" cy="5939161"/>
          </a:xfrm>
        </p:spPr>
        <p:txBody>
          <a:bodyPr>
            <a:normAutofit/>
          </a:bodyPr>
          <a:lstStyle/>
          <a:p>
            <a:pPr>
              <a:lnSpc>
                <a:spcPct val="10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Although King </a:t>
            </a:r>
            <a:r>
              <a:rPr lang="en-US" sz="2200" dirty="0" err="1">
                <a:solidFill>
                  <a:srgbClr val="7030A0"/>
                </a:solidFill>
                <a:latin typeface="Times New Roman" panose="02020603050405020304" pitchFamily="18" charset="0"/>
                <a:cs typeface="Times New Roman" panose="02020603050405020304" pitchFamily="18" charset="0"/>
              </a:rPr>
              <a:t>Suddhodana</a:t>
            </a:r>
            <a:r>
              <a:rPr lang="en-US" sz="2200" dirty="0">
                <a:latin typeface="Times New Roman" panose="02020603050405020304" pitchFamily="18" charset="0"/>
                <a:cs typeface="Times New Roman" panose="02020603050405020304" pitchFamily="18" charset="0"/>
              </a:rPr>
              <a:t> wanted his son to </a:t>
            </a:r>
          </a:p>
          <a:p>
            <a:pPr marL="0" indent="0">
              <a:lnSpc>
                <a:spcPct val="100000"/>
              </a:lnSpc>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succed</a:t>
            </a:r>
            <a:r>
              <a:rPr lang="en-US" sz="2200" dirty="0">
                <a:latin typeface="Times New Roman" panose="02020603050405020304" pitchFamily="18" charset="0"/>
                <a:cs typeface="Times New Roman" panose="02020603050405020304" pitchFamily="18" charset="0"/>
              </a:rPr>
              <a:t> him the throne and become a Universal Monarch, </a:t>
            </a:r>
          </a:p>
          <a:p>
            <a:pPr marL="0" indent="0">
              <a:lnSpc>
                <a:spcPct val="100000"/>
              </a:lnSpc>
              <a:buNone/>
            </a:pPr>
            <a:r>
              <a:rPr lang="en-US" sz="2200" dirty="0">
                <a:solidFill>
                  <a:srgbClr val="7030A0"/>
                </a:solidFill>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Siddhattha</a:t>
            </a:r>
            <a:r>
              <a:rPr lang="en-US" sz="2200" dirty="0">
                <a:solidFill>
                  <a:srgbClr val="7030A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renounced after  he had noticed the four sings.</a:t>
            </a:r>
          </a:p>
          <a:p>
            <a:pPr>
              <a:lnSpc>
                <a:spcPct val="100000"/>
              </a:lnSpc>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Siddhattha</a:t>
            </a:r>
            <a:r>
              <a:rPr lang="en-US" sz="2200" dirty="0">
                <a:latin typeface="Times New Roman" panose="02020603050405020304" pitchFamily="18" charset="0"/>
                <a:cs typeface="Times New Roman" panose="02020603050405020304" pitchFamily="18" charset="0"/>
              </a:rPr>
              <a:t> gave up the throne, Queen </a:t>
            </a:r>
            <a:r>
              <a:rPr lang="en-US" sz="2200" dirty="0" err="1">
                <a:solidFill>
                  <a:srgbClr val="7030A0"/>
                </a:solidFill>
                <a:latin typeface="Times New Roman" panose="02020603050405020304" pitchFamily="18" charset="0"/>
                <a:cs typeface="Times New Roman" panose="02020603050405020304" pitchFamily="18" charset="0"/>
              </a:rPr>
              <a:t>Yaso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son</a:t>
            </a:r>
            <a:r>
              <a:rPr lang="en-US" sz="2200" dirty="0" err="1">
                <a:solidFill>
                  <a:srgbClr val="7030A0"/>
                </a:solidFill>
                <a:latin typeface="Times New Roman" panose="02020603050405020304" pitchFamily="18" charset="0"/>
                <a:cs typeface="Times New Roman" panose="02020603050405020304" pitchFamily="18" charset="0"/>
              </a:rPr>
              <a:t>Yāhura</a:t>
            </a:r>
            <a:r>
              <a:rPr lang="en-US" sz="2200" dirty="0">
                <a:latin typeface="Times New Roman" panose="02020603050405020304" pitchFamily="18" charset="0"/>
                <a:cs typeface="Times New Roman" panose="02020603050405020304" pitchFamily="18" charset="0"/>
              </a:rPr>
              <a:t> and </a:t>
            </a:r>
          </a:p>
          <a:p>
            <a:pPr marL="0" indent="0">
              <a:lnSpc>
                <a:spcPct val="100000"/>
              </a:lnSpc>
              <a:buNone/>
            </a:pPr>
            <a:r>
              <a:rPr lang="en-US" sz="2200" dirty="0">
                <a:latin typeface="Times New Roman" panose="02020603050405020304" pitchFamily="18" charset="0"/>
                <a:cs typeface="Times New Roman" panose="02020603050405020304" pitchFamily="18" charset="0"/>
              </a:rPr>
              <a:t>    all the sensual pleasure in the world.</a:t>
            </a:r>
          </a:p>
          <a:p>
            <a:pPr>
              <a:lnSpc>
                <a:spcPct val="100000"/>
              </a:lnSpc>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Siddhattha</a:t>
            </a:r>
            <a:r>
              <a:rPr lang="en-US" sz="2200" dirty="0">
                <a:latin typeface="Times New Roman" panose="02020603050405020304" pitchFamily="18" charset="0"/>
                <a:cs typeface="Times New Roman" panose="02020603050405020304" pitchFamily="18" charset="0"/>
              </a:rPr>
              <a:t> renounced riding on the mighty </a:t>
            </a:r>
            <a:r>
              <a:rPr lang="en-US" sz="2200" dirty="0" err="1">
                <a:solidFill>
                  <a:srgbClr val="7030A0"/>
                </a:solidFill>
                <a:latin typeface="Times New Roman" panose="02020603050405020304" pitchFamily="18" charset="0"/>
                <a:cs typeface="Times New Roman" panose="02020603050405020304" pitchFamily="18" charset="0"/>
              </a:rPr>
              <a:t>Kanthaka</a:t>
            </a:r>
            <a:r>
              <a:rPr lang="en-US" sz="2200" dirty="0">
                <a:latin typeface="Times New Roman" panose="02020603050405020304" pitchFamily="18" charset="0"/>
                <a:cs typeface="Times New Roman" panose="02020603050405020304" pitchFamily="18" charset="0"/>
              </a:rPr>
              <a:t> </a:t>
            </a:r>
          </a:p>
          <a:p>
            <a:pPr marL="0" indent="0">
              <a:lnSpc>
                <a:spcPct val="100000"/>
              </a:lnSpc>
              <a:buNone/>
            </a:pPr>
            <a:r>
              <a:rPr lang="en-US" sz="2200" dirty="0">
                <a:latin typeface="Times New Roman" panose="02020603050405020304" pitchFamily="18" charset="0"/>
                <a:cs typeface="Times New Roman" panose="02020603050405020304" pitchFamily="18" charset="0"/>
              </a:rPr>
              <a:t>     horse at midnight. Slave </a:t>
            </a:r>
            <a:r>
              <a:rPr lang="en-US" sz="2200" dirty="0" err="1">
                <a:solidFill>
                  <a:srgbClr val="7030A0"/>
                </a:solidFill>
                <a:latin typeface="Times New Roman" panose="02020603050405020304" pitchFamily="18" charset="0"/>
                <a:cs typeface="Times New Roman" panose="02020603050405020304" pitchFamily="18" charset="0"/>
              </a:rPr>
              <a:t>Channa</a:t>
            </a:r>
            <a:r>
              <a:rPr lang="en-US" sz="2200" dirty="0">
                <a:latin typeface="Times New Roman" panose="02020603050405020304" pitchFamily="18" charset="0"/>
                <a:cs typeface="Times New Roman" panose="02020603050405020304" pitchFamily="18" charset="0"/>
              </a:rPr>
              <a:t> was also  holding on </a:t>
            </a:r>
          </a:p>
          <a:p>
            <a:pPr marL="0" indent="0">
              <a:lnSpc>
                <a:spcPct val="100000"/>
              </a:lnSpc>
              <a:buNone/>
            </a:pPr>
            <a:r>
              <a:rPr lang="en-US" sz="2200" dirty="0">
                <a:latin typeface="Times New Roman" panose="02020603050405020304" pitchFamily="18" charset="0"/>
                <a:cs typeface="Times New Roman" panose="02020603050405020304" pitchFamily="18" charset="0"/>
              </a:rPr>
              <a:t>     by the tail. And the divinity that guarded the city-gate had opened it for them.</a:t>
            </a:r>
          </a:p>
        </p:txBody>
      </p:sp>
      <p:pic>
        <p:nvPicPr>
          <p:cNvPr id="6" name="Picture 5">
            <a:extLst>
              <a:ext uri="{FF2B5EF4-FFF2-40B4-BE49-F238E27FC236}">
                <a16:creationId xmlns:a16="http://schemas.microsoft.com/office/drawing/2014/main" id="{6F4535B9-85CD-4E47-8892-AB0763FDE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200" y="677874"/>
            <a:ext cx="4562865" cy="3434897"/>
          </a:xfrm>
          <a:prstGeom prst="rect">
            <a:avLst/>
          </a:prstGeom>
        </p:spPr>
      </p:pic>
    </p:spTree>
    <p:extLst>
      <p:ext uri="{BB962C8B-B14F-4D97-AF65-F5344CB8AC3E}">
        <p14:creationId xmlns:p14="http://schemas.microsoft.com/office/powerpoint/2010/main" val="41892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6B7-5E50-407F-80BF-0A88E9852B12}"/>
              </a:ext>
            </a:extLst>
          </p:cNvPr>
          <p:cNvSpPr>
            <a:spLocks noGrp="1"/>
          </p:cNvSpPr>
          <p:nvPr>
            <p:ph type="ctrTitle"/>
          </p:nvPr>
        </p:nvSpPr>
        <p:spPr>
          <a:xfrm>
            <a:off x="765110" y="200028"/>
            <a:ext cx="10384972" cy="583744"/>
          </a:xfrm>
        </p:spPr>
        <p:txBody>
          <a:bodyPr>
            <a:normAutofit/>
          </a:bodyPr>
          <a:lstStyle/>
          <a:p>
            <a:r>
              <a:rPr lang="en-US" sz="2400" dirty="0">
                <a:latin typeface="Times New Roman" panose="02020603050405020304" pitchFamily="18" charset="0"/>
                <a:cs typeface="Times New Roman" panose="02020603050405020304" pitchFamily="18" charset="0"/>
              </a:rPr>
              <a:t>The Future Buddha and Mara, the evil one</a:t>
            </a:r>
          </a:p>
        </p:txBody>
      </p:sp>
      <p:sp>
        <p:nvSpPr>
          <p:cNvPr id="3" name="Subtitle 2">
            <a:extLst>
              <a:ext uri="{FF2B5EF4-FFF2-40B4-BE49-F238E27FC236}">
                <a16:creationId xmlns:a16="http://schemas.microsoft.com/office/drawing/2014/main" id="{67D0DBF8-8307-416C-98E2-0120A7551E92}"/>
              </a:ext>
            </a:extLst>
          </p:cNvPr>
          <p:cNvSpPr>
            <a:spLocks noGrp="1"/>
          </p:cNvSpPr>
          <p:nvPr>
            <p:ph type="subTitle" idx="1"/>
          </p:nvPr>
        </p:nvSpPr>
        <p:spPr>
          <a:xfrm>
            <a:off x="514350" y="1156996"/>
            <a:ext cx="11277600" cy="5167603"/>
          </a:xfrm>
        </p:spPr>
        <p:txBody>
          <a:bodyPr>
            <a:normAutofit/>
          </a:bodyPr>
          <a:lstStyle/>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this moment </a:t>
            </a:r>
            <a:r>
              <a:rPr lang="en-US" sz="2200" dirty="0">
                <a:solidFill>
                  <a:srgbClr val="7030A0"/>
                </a:solidFill>
                <a:latin typeface="Times New Roman" panose="02020603050405020304" pitchFamily="18" charset="0"/>
                <a:cs typeface="Times New Roman" panose="02020603050405020304" pitchFamily="18" charset="0"/>
              </a:rPr>
              <a:t>Mara</a:t>
            </a:r>
            <a:r>
              <a:rPr lang="en-US" sz="2200" dirty="0">
                <a:latin typeface="Times New Roman" panose="02020603050405020304" pitchFamily="18" charset="0"/>
                <a:cs typeface="Times New Roman" panose="02020603050405020304" pitchFamily="18" charset="0"/>
              </a:rPr>
              <a:t> came and persuaded</a:t>
            </a:r>
          </a:p>
          <a:p>
            <a:pPr algn="l"/>
            <a:r>
              <a:rPr lang="en-US" sz="2200" dirty="0">
                <a:latin typeface="Times New Roman" panose="02020603050405020304" pitchFamily="18" charset="0"/>
                <a:cs typeface="Times New Roman" panose="02020603050405020304" pitchFamily="18" charset="0"/>
              </a:rPr>
              <a:t>     </a:t>
            </a:r>
            <a:r>
              <a:rPr lang="en-US" sz="2200" dirty="0" err="1">
                <a:solidFill>
                  <a:srgbClr val="7030A0"/>
                </a:solidFill>
                <a:latin typeface="Times New Roman" panose="02020603050405020304" pitchFamily="18" charset="0"/>
                <a:cs typeface="Times New Roman" panose="02020603050405020304" pitchFamily="18" charset="0"/>
              </a:rPr>
              <a:t>Siddhattha</a:t>
            </a:r>
            <a:r>
              <a:rPr lang="en-US" sz="2200" dirty="0">
                <a:latin typeface="Times New Roman" panose="02020603050405020304" pitchFamily="18" charset="0"/>
                <a:cs typeface="Times New Roman" panose="02020603050405020304" pitchFamily="18" charset="0"/>
              </a:rPr>
              <a:t> to turn back. He told that on the</a:t>
            </a:r>
          </a:p>
          <a:p>
            <a:pPr algn="l"/>
            <a:r>
              <a:rPr lang="en-US" sz="2200" dirty="0">
                <a:latin typeface="Times New Roman" panose="02020603050405020304" pitchFamily="18" charset="0"/>
                <a:cs typeface="Times New Roman" panose="02020603050405020304" pitchFamily="18" charset="0"/>
              </a:rPr>
              <a:t>     seventh day from then the jewel-wheel of </a:t>
            </a:r>
          </a:p>
          <a:p>
            <a:pPr algn="l"/>
            <a:r>
              <a:rPr lang="en-US" sz="2200" dirty="0">
                <a:latin typeface="Times New Roman" panose="02020603050405020304" pitchFamily="18" charset="0"/>
                <a:cs typeface="Times New Roman" panose="02020603050405020304" pitchFamily="18" charset="0"/>
              </a:rPr>
              <a:t>    empire would appear to him.</a:t>
            </a:r>
          </a:p>
          <a:p>
            <a:pPr marL="342900" indent="-34290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He replied that he knew that the wheel of</a:t>
            </a:r>
          </a:p>
          <a:p>
            <a:pPr algn="l"/>
            <a:r>
              <a:rPr lang="en-US" sz="2200" dirty="0">
                <a:latin typeface="Times New Roman" panose="02020603050405020304" pitchFamily="18" charset="0"/>
                <a:cs typeface="Times New Roman" panose="02020603050405020304" pitchFamily="18" charset="0"/>
              </a:rPr>
              <a:t>     empire was on the point of appearing, but</a:t>
            </a:r>
          </a:p>
          <a:p>
            <a:pPr algn="l"/>
            <a:r>
              <a:rPr lang="en-US" sz="2200" dirty="0">
                <a:latin typeface="Times New Roman" panose="02020603050405020304" pitchFamily="18" charset="0"/>
                <a:cs typeface="Times New Roman" panose="02020603050405020304" pitchFamily="18" charset="0"/>
              </a:rPr>
              <a:t>    he didn’t wish to be a king. His sole desire</a:t>
            </a:r>
          </a:p>
          <a:p>
            <a:pPr algn="l"/>
            <a:r>
              <a:rPr lang="en-US" sz="2200" dirty="0">
                <a:latin typeface="Times New Roman" panose="02020603050405020304" pitchFamily="18" charset="0"/>
                <a:cs typeface="Times New Roman" panose="02020603050405020304" pitchFamily="18" charset="0"/>
              </a:rPr>
              <a:t>   was to become a </a:t>
            </a:r>
            <a:r>
              <a:rPr lang="en-US" sz="2200" dirty="0">
                <a:solidFill>
                  <a:srgbClr val="7030A0"/>
                </a:solidFill>
                <a:latin typeface="Times New Roman" panose="02020603050405020304" pitchFamily="18" charset="0"/>
                <a:cs typeface="Times New Roman" panose="02020603050405020304" pitchFamily="18" charset="0"/>
              </a:rPr>
              <a:t>Buddha</a:t>
            </a:r>
            <a:r>
              <a:rPr lang="en-US" sz="2200" dirty="0">
                <a:latin typeface="Times New Roman" panose="02020603050405020304" pitchFamily="18" charset="0"/>
                <a:cs typeface="Times New Roman" panose="02020603050405020304" pitchFamily="18" charset="0"/>
              </a:rPr>
              <a:t> and save the world</a:t>
            </a:r>
          </a:p>
          <a:p>
            <a:pPr algn="l"/>
            <a:r>
              <a:rPr lang="en-US" sz="2200" dirty="0">
                <a:latin typeface="Times New Roman" panose="02020603050405020304" pitchFamily="18" charset="0"/>
                <a:cs typeface="Times New Roman" panose="02020603050405020304" pitchFamily="18" charset="0"/>
              </a:rPr>
              <a:t>   of </a:t>
            </a:r>
            <a:r>
              <a:rPr lang="en-US" sz="2200" dirty="0">
                <a:solidFill>
                  <a:srgbClr val="7030A0"/>
                </a:solidFill>
                <a:latin typeface="Times New Roman" panose="02020603050405020304" pitchFamily="18" charset="0"/>
                <a:cs typeface="Times New Roman" panose="02020603050405020304" pitchFamily="18" charset="0"/>
              </a:rPr>
              <a:t>Devas</a:t>
            </a:r>
            <a:r>
              <a:rPr lang="en-US" sz="2200" dirty="0">
                <a:latin typeface="Times New Roman" panose="02020603050405020304" pitchFamily="18" charset="0"/>
                <a:cs typeface="Times New Roman" panose="02020603050405020304" pitchFamily="18" charset="0"/>
              </a:rPr>
              <a:t> and men.</a:t>
            </a:r>
          </a:p>
        </p:txBody>
      </p:sp>
      <p:pic>
        <p:nvPicPr>
          <p:cNvPr id="5" name="Picture 4">
            <a:extLst>
              <a:ext uri="{FF2B5EF4-FFF2-40B4-BE49-F238E27FC236}">
                <a16:creationId xmlns:a16="http://schemas.microsoft.com/office/drawing/2014/main" id="{C2A7681E-1C7B-4D99-86C1-6E4BCDBA5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940" y="1156996"/>
            <a:ext cx="5448300" cy="3457576"/>
          </a:xfrm>
          <a:prstGeom prst="rect">
            <a:avLst/>
          </a:prstGeom>
        </p:spPr>
      </p:pic>
    </p:spTree>
    <p:extLst>
      <p:ext uri="{BB962C8B-B14F-4D97-AF65-F5344CB8AC3E}">
        <p14:creationId xmlns:p14="http://schemas.microsoft.com/office/powerpoint/2010/main" val="24814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1318</TotalTime>
  <Words>1287</Words>
  <Application>Microsoft Office PowerPoint</Application>
  <PresentationFormat>Widescreen</PresentationFormat>
  <Paragraphs>138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King Suddhodana and Queen Mayā</vt:lpstr>
      <vt:lpstr>The Future Buddha Was Born</vt:lpstr>
      <vt:lpstr> Prince Siddhatta with Princess Yasodhara in the palace</vt:lpstr>
      <vt:lpstr>Siddhattha Renounced the World after  seeing the four Signs</vt:lpstr>
      <vt:lpstr>Renounced</vt:lpstr>
      <vt:lpstr>The Future Buddha and Mara, the evil one</vt:lpstr>
      <vt:lpstr>The Future Buddha Cut his hair to become a monk</vt:lpstr>
      <vt:lpstr>The Future Buddha Made the Great Struggle</vt:lpstr>
      <vt:lpstr>Sujata, the rich lady offered the milk porridge</vt:lpstr>
      <vt:lpstr>The Future Buddha got his enlightenment</vt:lpstr>
      <vt:lpstr>The Buddha preached the first sermon “The Wheel of Dhamma”</vt:lpstr>
      <vt:lpstr>Sending out A mission of Arahants</vt:lpstr>
      <vt:lpstr>Parinibbanna(Death) of the Buddha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194</cp:revision>
  <dcterms:created xsi:type="dcterms:W3CDTF">2020-10-22T04:20:27Z</dcterms:created>
  <dcterms:modified xsi:type="dcterms:W3CDTF">2020-12-07T15:13:37Z</dcterms:modified>
</cp:coreProperties>
</file>