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64" r:id="rId3"/>
    <p:sldId id="266" r:id="rId4"/>
    <p:sldId id="267" r:id="rId5"/>
    <p:sldId id="281" r:id="rId6"/>
    <p:sldId id="270" r:id="rId7"/>
    <p:sldId id="271" r:id="rId8"/>
    <p:sldId id="272" r:id="rId9"/>
    <p:sldId id="262" r:id="rId10"/>
  </p:sldIdLst>
  <p:sldSz cx="12192000" cy="6858000"/>
  <p:notesSz cx="7104063" cy="10234613"/>
  <p:custDataLst>
    <p:tags r:id="rId1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4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09381924-8D3E-4D52-B8B2-7BB5E0C1C666}" type="datetimeFigureOut">
              <a:rPr lang="zh-CN" altLang="en-US" smtClean="0"/>
              <a:t>2023/3/26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0497E2D-5F28-475B-9CBB-6C9DE49F4EB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5</a:t>
            </a:fld>
            <a:endParaRPr lang="zh-CN" altLang="en-US"/>
          </a:p>
        </p:txBody>
      </p:sp>
    </p:spTree>
    <p:extLst>
      <p:ext uri="{BB962C8B-B14F-4D97-AF65-F5344CB8AC3E}">
        <p14:creationId xmlns:p14="http://schemas.microsoft.com/office/powerpoint/2010/main" val="56088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497E2D-5F28-475B-9CBB-6C9DE49F4EB6}"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jp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5" name="图片 4" descr="花1"/>
          <p:cNvPicPr>
            <a:picLocks noChangeAspect="1"/>
          </p:cNvPicPr>
          <p:nvPr/>
        </p:nvPicPr>
        <p:blipFill>
          <a:blip r:embed="rId5"/>
          <a:stretch>
            <a:fillRect/>
          </a:stretch>
        </p:blipFill>
        <p:spPr>
          <a:xfrm>
            <a:off x="-21590" y="-10160"/>
            <a:ext cx="1800860" cy="3499485"/>
          </a:xfrm>
          <a:prstGeom prst="rect">
            <a:avLst/>
          </a:prstGeom>
        </p:spPr>
      </p:pic>
      <p:pic>
        <p:nvPicPr>
          <p:cNvPr id="6" name="图片 5" descr="花2"/>
          <p:cNvPicPr>
            <a:picLocks noChangeAspect="1"/>
          </p:cNvPicPr>
          <p:nvPr/>
        </p:nvPicPr>
        <p:blipFill>
          <a:blip r:embed="rId6"/>
          <a:stretch>
            <a:fillRect/>
          </a:stretch>
        </p:blipFill>
        <p:spPr>
          <a:xfrm>
            <a:off x="8689975" y="-10160"/>
            <a:ext cx="3536950" cy="1731645"/>
          </a:xfrm>
          <a:prstGeom prst="rect">
            <a:avLst/>
          </a:prstGeom>
        </p:spPr>
      </p:pic>
      <p:pic>
        <p:nvPicPr>
          <p:cNvPr id="7" name="图片 6" descr="圆框"/>
          <p:cNvPicPr>
            <a:picLocks noChangeAspect="1"/>
          </p:cNvPicPr>
          <p:nvPr/>
        </p:nvPicPr>
        <p:blipFill>
          <a:blip r:embed="rId7"/>
          <a:stretch>
            <a:fillRect/>
          </a:stretch>
        </p:blipFill>
        <p:spPr>
          <a:xfrm>
            <a:off x="3426460" y="1328420"/>
            <a:ext cx="5339080" cy="4200525"/>
          </a:xfrm>
          <a:prstGeom prst="rect">
            <a:avLst/>
          </a:prstGeom>
        </p:spPr>
      </p:pic>
      <p:sp>
        <p:nvSpPr>
          <p:cNvPr id="8" name="矩形 7"/>
          <p:cNvSpPr/>
          <p:nvPr/>
        </p:nvSpPr>
        <p:spPr>
          <a:xfrm>
            <a:off x="11099165" y="2065655"/>
            <a:ext cx="460375" cy="3870960"/>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sp>
        <p:nvSpPr>
          <p:cNvPr id="12" name="文本框 11"/>
          <p:cNvSpPr txBox="1"/>
          <p:nvPr/>
        </p:nvSpPr>
        <p:spPr>
          <a:xfrm>
            <a:off x="3080593" y="2366853"/>
            <a:ext cx="6422390" cy="2123658"/>
          </a:xfrm>
          <a:prstGeom prst="rect">
            <a:avLst/>
          </a:prstGeom>
          <a:noFill/>
        </p:spPr>
        <p:txBody>
          <a:bodyPr wrap="square" rtlCol="0">
            <a:spAutoFit/>
          </a:bodyPr>
          <a:lstStyle/>
          <a:p>
            <a:pPr algn="ctr"/>
            <a:r>
              <a:rPr lang="en-US" altLang="zh-CN" sz="66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rPr>
              <a:t>Mythology: </a:t>
            </a:r>
            <a:r>
              <a:rPr lang="en-US" altLang="zh-CN" sz="6600" dirty="0" err="1">
                <a:solidFill>
                  <a:schemeClr val="tx1">
                    <a:lumMod val="75000"/>
                    <a:lumOff val="25000"/>
                  </a:schemeClr>
                </a:solidFill>
                <a:latin typeface="方正清刻本悦宋简体" panose="02000000000000000000" pitchFamily="2" charset="-122"/>
                <a:ea typeface="方正清刻本悦宋简体" panose="02000000000000000000" pitchFamily="2" charset="-122"/>
              </a:rPr>
              <a:t>Huli-jing</a:t>
            </a:r>
            <a:endParaRPr lang="zh-CN" altLang="en-US" sz="6600" dirty="0">
              <a:solidFill>
                <a:schemeClr val="tx1">
                  <a:lumMod val="75000"/>
                  <a:lumOff val="25000"/>
                </a:schemeClr>
              </a:solidFill>
              <a:latin typeface="方正清刻本悦宋简体" panose="02000000000000000000" pitchFamily="2" charset="-122"/>
              <a:ea typeface="方正清刻本悦宋简体" panose="02000000000000000000" pitchFamily="2" charset="-122"/>
            </a:endParaRPr>
          </a:p>
        </p:txBody>
      </p:sp>
      <p:pic>
        <p:nvPicPr>
          <p:cNvPr id="2" name="时过夏末 - 倾斜">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6922" y="73351"/>
            <a:ext cx="609600" cy="609600"/>
          </a:xfrm>
          <a:prstGeom prst="rect">
            <a:avLst/>
          </a:prstGeom>
        </p:spPr>
      </p:pic>
      <p:sp>
        <p:nvSpPr>
          <p:cNvPr id="11" name="文本框 10">
            <a:extLst>
              <a:ext uri="{FF2B5EF4-FFF2-40B4-BE49-F238E27FC236}">
                <a16:creationId xmlns:a16="http://schemas.microsoft.com/office/drawing/2014/main" id="{CE281224-1BDD-DF50-D9E9-59A9D812F2CB}"/>
              </a:ext>
            </a:extLst>
          </p:cNvPr>
          <p:cNvSpPr txBox="1"/>
          <p:nvPr/>
        </p:nvSpPr>
        <p:spPr>
          <a:xfrm>
            <a:off x="9141143" y="5528945"/>
            <a:ext cx="1722755" cy="400110"/>
          </a:xfrm>
          <a:prstGeom prst="rect">
            <a:avLst/>
          </a:prstGeom>
          <a:noFill/>
        </p:spPr>
        <p:txBody>
          <a:bodyPr wrap="square" rtlCol="0">
            <a:spAutoFit/>
          </a:bodyPr>
          <a:lstStyle/>
          <a:p>
            <a:r>
              <a:rPr lang="zh-CN" altLang="en-US" sz="2000" dirty="0"/>
              <a:t>吴婷 </a:t>
            </a:r>
            <a:r>
              <a:rPr lang="en-US" altLang="zh-CN" sz="2000" dirty="0"/>
              <a:t>Wu Ting</a:t>
            </a:r>
            <a:endParaRPr lang="zh-CN" altLang="en-US" sz="2000" dirty="0"/>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2"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par>
                          <p:cTn id="15" fill="hold">
                            <p:stCondLst>
                              <p:cond delay="1000"/>
                            </p:stCondLst>
                            <p:childTnLst>
                              <p:par>
                                <p:cTn id="16" presetID="2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edg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2"/>
                </p:tgtEl>
              </p:cMediaNode>
            </p:audio>
          </p:childTnLst>
        </p:cTn>
      </p:par>
    </p:tnLst>
    <p:bldLst>
      <p:bldP spid="4" grpId="0" animBg="1"/>
      <p:bldP spid="1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3"/>
          <a:stretch>
            <a:fillRect/>
          </a:stretch>
        </p:blipFill>
        <p:spPr>
          <a:xfrm>
            <a:off x="8932545" y="-10160"/>
            <a:ext cx="3294380" cy="1612900"/>
          </a:xfrm>
          <a:prstGeom prst="rect">
            <a:avLst/>
          </a:prstGeom>
        </p:spPr>
      </p:pic>
      <p:sp>
        <p:nvSpPr>
          <p:cNvPr id="15" name="TextBox 13"/>
          <p:cNvSpPr txBox="1"/>
          <p:nvPr/>
        </p:nvSpPr>
        <p:spPr>
          <a:xfrm>
            <a:off x="808356" y="490855"/>
            <a:ext cx="5905595" cy="861774"/>
          </a:xfrm>
          <a:prstGeom prst="rect">
            <a:avLst/>
          </a:prstGeom>
          <a:noFill/>
        </p:spPr>
        <p:txBody>
          <a:bodyPr wrap="square" lIns="0" tIns="0" rIns="0" bIns="0" rtlCol="0" anchor="t" anchorCtr="0">
            <a:spAutoFit/>
          </a:bodyPr>
          <a:lstStyle/>
          <a:p>
            <a:pPr algn="ctr" defTabSz="1216660">
              <a:spcBef>
                <a:spcPct val="20000"/>
              </a:spcBef>
              <a:defRPr/>
            </a:pPr>
            <a:r>
              <a:rPr lang="en-US" altLang="zh-CN" sz="2800" b="1" dirty="0">
                <a:solidFill>
                  <a:srgbClr val="565656"/>
                </a:solidFill>
                <a:latin typeface="方正清刻本悦宋简体" panose="02000000000000000000" pitchFamily="2" charset="-122"/>
                <a:ea typeface="方正清刻本悦宋简体" panose="02000000000000000000" pitchFamily="2" charset="-122"/>
                <a:sym typeface="+mn-ea"/>
              </a:rPr>
              <a:t>When it comes to </a:t>
            </a:r>
            <a:r>
              <a:rPr lang="en-US" altLang="zh-CN" sz="2800" b="1" dirty="0" err="1">
                <a:solidFill>
                  <a:srgbClr val="565656"/>
                </a:solidFill>
                <a:latin typeface="方正清刻本悦宋简体" panose="02000000000000000000" pitchFamily="2" charset="-122"/>
                <a:ea typeface="方正清刻本悦宋简体" panose="02000000000000000000" pitchFamily="2" charset="-122"/>
                <a:sym typeface="+mn-ea"/>
              </a:rPr>
              <a:t>Huli-jing</a:t>
            </a:r>
            <a:r>
              <a:rPr lang="en-US" altLang="zh-CN" sz="2800" b="1" dirty="0">
                <a:solidFill>
                  <a:srgbClr val="565656"/>
                </a:solidFill>
                <a:latin typeface="方正清刻本悦宋简体" panose="02000000000000000000" pitchFamily="2" charset="-122"/>
                <a:ea typeface="方正清刻本悦宋简体" panose="02000000000000000000" pitchFamily="2" charset="-122"/>
                <a:sym typeface="+mn-ea"/>
              </a:rPr>
              <a:t>, what first appears in your mind?</a:t>
            </a:r>
            <a:endParaRPr lang="zh-CN" altLang="en-US" sz="2800" b="1" dirty="0">
              <a:solidFill>
                <a:srgbClr val="565656"/>
              </a:solidFill>
              <a:latin typeface="方正清刻本悦宋简体" panose="02000000000000000000" pitchFamily="2" charset="-122"/>
              <a:ea typeface="方正清刻本悦宋简体" panose="02000000000000000000" pitchFamily="2" charset="-122"/>
              <a:sym typeface="+mn-ea"/>
            </a:endParaRPr>
          </a:p>
        </p:txBody>
      </p:sp>
      <p:sp>
        <p:nvSpPr>
          <p:cNvPr id="17" name="TextBox 13"/>
          <p:cNvSpPr txBox="1"/>
          <p:nvPr/>
        </p:nvSpPr>
        <p:spPr>
          <a:xfrm>
            <a:off x="2800510" y="4967208"/>
            <a:ext cx="6590980" cy="738664"/>
          </a:xfrm>
          <a:prstGeom prst="rect">
            <a:avLst/>
          </a:prstGeom>
          <a:noFill/>
        </p:spPr>
        <p:txBody>
          <a:bodyPr wrap="square" lIns="0" tIns="0" rIns="0" bIns="0" rtlCol="0" anchor="t" anchorCtr="0">
            <a:spAutoFit/>
          </a:bodyPr>
          <a:lstStyle/>
          <a:p>
            <a:pPr algn="ctr" defTabSz="1216660">
              <a:spcBef>
                <a:spcPct val="20000"/>
              </a:spcBef>
              <a:defRPr/>
            </a:pPr>
            <a:r>
              <a:rPr lang="en-US" altLang="zh-CN" sz="2400" b="1" dirty="0" err="1">
                <a:solidFill>
                  <a:srgbClr val="565656"/>
                </a:solidFill>
                <a:latin typeface="方正清刻本悦宋简体" panose="02000000000000000000" pitchFamily="2" charset="-122"/>
                <a:ea typeface="方正清刻本悦宋简体" panose="02000000000000000000" pitchFamily="2" charset="-122"/>
                <a:sym typeface="+mn-ea"/>
              </a:rPr>
              <a:t>Huli-jing</a:t>
            </a: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mn-ea"/>
              </a:rPr>
              <a:t> figure in Chinese mythology and its analogs</a:t>
            </a:r>
            <a:r>
              <a:rPr lang="zh-CN" altLang="en-US" sz="2400" b="1" dirty="0">
                <a:solidFill>
                  <a:srgbClr val="565656"/>
                </a:solidFill>
                <a:latin typeface="方正清刻本悦宋简体" panose="02000000000000000000" pitchFamily="2" charset="-122"/>
                <a:ea typeface="方正清刻本悦宋简体" panose="02000000000000000000" pitchFamily="2" charset="-122"/>
                <a:sym typeface="+mn-ea"/>
              </a:rPr>
              <a:t>（类似物）</a:t>
            </a: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mn-ea"/>
              </a:rPr>
              <a:t> in Japan and Korea</a:t>
            </a:r>
            <a:endParaRPr lang="zh-CN" altLang="en-US" sz="2400" b="1" dirty="0">
              <a:solidFill>
                <a:srgbClr val="565656"/>
              </a:solidFill>
              <a:latin typeface="方正清刻本悦宋简体" panose="02000000000000000000" pitchFamily="2" charset="-122"/>
              <a:ea typeface="方正清刻本悦宋简体" panose="02000000000000000000" pitchFamily="2" charset="-122"/>
              <a:sym typeface="+mn-ea"/>
            </a:endParaRPr>
          </a:p>
        </p:txBody>
      </p:sp>
      <p:pic>
        <p:nvPicPr>
          <p:cNvPr id="5" name="图片 4">
            <a:extLst>
              <a:ext uri="{FF2B5EF4-FFF2-40B4-BE49-F238E27FC236}">
                <a16:creationId xmlns:a16="http://schemas.microsoft.com/office/drawing/2014/main" id="{89F61972-E749-8A17-175F-548C2B878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64" y="1914965"/>
            <a:ext cx="3107256" cy="2371567"/>
          </a:xfrm>
          <a:prstGeom prst="rect">
            <a:avLst/>
          </a:prstGeom>
        </p:spPr>
      </p:pic>
      <p:pic>
        <p:nvPicPr>
          <p:cNvPr id="23" name="图片 22">
            <a:extLst>
              <a:ext uri="{FF2B5EF4-FFF2-40B4-BE49-F238E27FC236}">
                <a16:creationId xmlns:a16="http://schemas.microsoft.com/office/drawing/2014/main" id="{8A8E1F70-7B9F-317E-C2FE-BC3FE9501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104" y="1903018"/>
            <a:ext cx="3122563" cy="2371567"/>
          </a:xfrm>
          <a:prstGeom prst="rect">
            <a:avLst/>
          </a:prstGeom>
        </p:spPr>
      </p:pic>
      <p:pic>
        <p:nvPicPr>
          <p:cNvPr id="25" name="图片 24">
            <a:extLst>
              <a:ext uri="{FF2B5EF4-FFF2-40B4-BE49-F238E27FC236}">
                <a16:creationId xmlns:a16="http://schemas.microsoft.com/office/drawing/2014/main" id="{DF3A7665-7536-8E9B-1E2D-187511D0C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5797" y="1969182"/>
            <a:ext cx="3772674" cy="2122758"/>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ppt_y</p:attrName>
                                        </p:attrNameLst>
                                      </p:cBhvr>
                                      <p:tavLst>
                                        <p:tav tm="0">
                                          <p:val>
                                            <p:strVal val="#ppt_y+#ppt_h*1.125000"/>
                                          </p:val>
                                        </p:tav>
                                        <p:tav tm="100000">
                                          <p:val>
                                            <p:strVal val="#ppt_y"/>
                                          </p:val>
                                        </p:tav>
                                      </p:tavLst>
                                    </p:anim>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anim calcmode="lin" valueType="num">
                                      <p:cBhvr>
                                        <p:cTn id="44" dur="2000" fill="hold"/>
                                        <p:tgtEl>
                                          <p:spTgt spid="17"/>
                                        </p:tgtEl>
                                        <p:attrNameLst>
                                          <p:attrName>ppt_w</p:attrName>
                                        </p:attrNameLst>
                                      </p:cBhvr>
                                      <p:tavLst>
                                        <p:tav tm="0" fmla="#ppt_w*sin(2.5*pi*$)">
                                          <p:val>
                                            <p:fltVal val="0"/>
                                          </p:val>
                                        </p:tav>
                                        <p:tav tm="100000">
                                          <p:val>
                                            <p:fltVal val="1"/>
                                          </p:val>
                                        </p:tav>
                                      </p:tavLst>
                                    </p:anim>
                                    <p:anim calcmode="lin" valueType="num">
                                      <p:cBhvr>
                                        <p:cTn id="4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3"/>
          <a:stretch>
            <a:fillRect/>
          </a:stretch>
        </p:blipFill>
        <p:spPr>
          <a:xfrm>
            <a:off x="8932545" y="-10160"/>
            <a:ext cx="3294380" cy="1612900"/>
          </a:xfrm>
          <a:prstGeom prst="rect">
            <a:avLst/>
          </a:prstGeom>
        </p:spPr>
      </p:pic>
      <p:sp>
        <p:nvSpPr>
          <p:cNvPr id="2" name="文本框 1"/>
          <p:cNvSpPr txBox="1"/>
          <p:nvPr/>
        </p:nvSpPr>
        <p:spPr>
          <a:xfrm>
            <a:off x="523874" y="526415"/>
            <a:ext cx="2870679" cy="461665"/>
          </a:xfrm>
          <a:prstGeom prst="rect">
            <a:avLst/>
          </a:prstGeom>
          <a:noFill/>
        </p:spPr>
        <p:txBody>
          <a:bodyPr wrap="square" rtlCol="0">
            <a:spAutoFit/>
          </a:bodyPr>
          <a:lstStyle/>
          <a:p>
            <a:r>
              <a:rPr lang="en-US" altLang="zh-CN" sz="2400" dirty="0" err="1">
                <a:solidFill>
                  <a:srgbClr val="565656"/>
                </a:solidFill>
                <a:latin typeface="方正清刻本悦宋简体" panose="02000000000000000000" pitchFamily="2" charset="-122"/>
                <a:ea typeface="方正清刻本悦宋简体" panose="02000000000000000000" pitchFamily="2" charset="-122"/>
              </a:rPr>
              <a:t>Huli-jing</a:t>
            </a:r>
            <a:r>
              <a:rPr lang="en-US" altLang="zh-CN" sz="2400" dirty="0">
                <a:solidFill>
                  <a:srgbClr val="565656"/>
                </a:solidFill>
                <a:latin typeface="方正清刻本悦宋简体" panose="02000000000000000000" pitchFamily="2" charset="-122"/>
                <a:ea typeface="方正清刻本悦宋简体" panose="02000000000000000000" pitchFamily="2" charset="-122"/>
              </a:rPr>
              <a:t> in China</a:t>
            </a:r>
            <a:endParaRPr lang="zh-CN" altLang="en-US" sz="2400" dirty="0">
              <a:solidFill>
                <a:srgbClr val="565656"/>
              </a:solidFill>
              <a:latin typeface="方正清刻本悦宋简体" panose="02000000000000000000" pitchFamily="2" charset="-122"/>
              <a:ea typeface="方正清刻本悦宋简体" panose="02000000000000000000" pitchFamily="2" charset="-122"/>
            </a:endParaRPr>
          </a:p>
        </p:txBody>
      </p:sp>
      <p:sp>
        <p:nvSpPr>
          <p:cNvPr id="19" name="Text Placeholder 3"/>
          <p:cNvSpPr txBox="1"/>
          <p:nvPr/>
        </p:nvSpPr>
        <p:spPr>
          <a:xfrm>
            <a:off x="5237932" y="908619"/>
            <a:ext cx="3511394" cy="848822"/>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young and extremely beautiful women</a:t>
            </a:r>
            <a:endParaRPr lang="zh-CN" altLang="en-US"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22" name="Text Placeholder 3"/>
          <p:cNvSpPr txBox="1"/>
          <p:nvPr/>
        </p:nvSpPr>
        <p:spPr>
          <a:xfrm>
            <a:off x="5421151" y="2837599"/>
            <a:ext cx="5321647" cy="136588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Xia dynasty</a:t>
            </a:r>
          </a:p>
          <a:p>
            <a:pPr algn="l" defTabSz="796290">
              <a:lnSpc>
                <a:spcPct val="120000"/>
              </a:lnSpc>
              <a:spcBef>
                <a:spcPct val="20000"/>
              </a:spcBef>
              <a:defRPr/>
            </a:pP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Yu</a:t>
            </a:r>
            <a:r>
              <a:rPr lang="zh-CN" altLang="en-US"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（禹）</a:t>
            </a: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 married a nine-tailed white fox who lived on Mount Tu.</a:t>
            </a:r>
            <a:endParaRPr lang="zh-CN" altLang="en-US"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25" name="Text Placeholder 3"/>
          <p:cNvSpPr txBox="1"/>
          <p:nvPr/>
        </p:nvSpPr>
        <p:spPr>
          <a:xfrm>
            <a:off x="5146000" y="4571325"/>
            <a:ext cx="6162640" cy="107670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People, especially women, believed that due to the cult of the fox, they would be able to gain unearthly beauty and immortality.</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pic>
        <p:nvPicPr>
          <p:cNvPr id="7" name="图片 6">
            <a:extLst>
              <a:ext uri="{FF2B5EF4-FFF2-40B4-BE49-F238E27FC236}">
                <a16:creationId xmlns:a16="http://schemas.microsoft.com/office/drawing/2014/main" id="{C3D4F99C-2F11-F157-99C0-B937A8393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196" y="1490597"/>
            <a:ext cx="3259899" cy="4346532"/>
          </a:xfrm>
          <a:prstGeom prst="rect">
            <a:avLst/>
          </a:prstGeom>
        </p:spPr>
      </p:pic>
      <p:sp>
        <p:nvSpPr>
          <p:cNvPr id="8" name="矩形 7">
            <a:extLst>
              <a:ext uri="{FF2B5EF4-FFF2-40B4-BE49-F238E27FC236}">
                <a16:creationId xmlns:a16="http://schemas.microsoft.com/office/drawing/2014/main" id="{C1D2D0A6-4944-0231-8B61-2CF57482512C}"/>
              </a:ext>
            </a:extLst>
          </p:cNvPr>
          <p:cNvSpPr/>
          <p:nvPr/>
        </p:nvSpPr>
        <p:spPr>
          <a:xfrm>
            <a:off x="4973859" y="2125280"/>
            <a:ext cx="5057795" cy="400110"/>
          </a:xfrm>
          <a:prstGeom prst="rect">
            <a:avLst/>
          </a:prstGeom>
        </p:spPr>
        <p:txBody>
          <a:bodyPr wrap="none">
            <a:spAutoFit/>
          </a:bodyPr>
          <a:lstStyle/>
          <a:p>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mn-ea"/>
              </a:rPr>
              <a:t>《</a:t>
            </a:r>
            <a:r>
              <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mn-ea"/>
              </a:rPr>
              <a:t>吴越春秋</a:t>
            </a: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mn-ea"/>
              </a:rPr>
              <a:t>》</a:t>
            </a:r>
            <a:r>
              <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mn-ea"/>
              </a:rPr>
              <a:t>：“禹娶涂山，白狐显现。”</a:t>
            </a:r>
          </a:p>
        </p:txBody>
      </p:sp>
      <p:sp>
        <p:nvSpPr>
          <p:cNvPr id="9" name="文本框 8">
            <a:extLst>
              <a:ext uri="{FF2B5EF4-FFF2-40B4-BE49-F238E27FC236}">
                <a16:creationId xmlns:a16="http://schemas.microsoft.com/office/drawing/2014/main" id="{BBE3BC69-BB55-A6EF-867F-9AD857162F65}"/>
              </a:ext>
            </a:extLst>
          </p:cNvPr>
          <p:cNvSpPr txBox="1"/>
          <p:nvPr/>
        </p:nvSpPr>
        <p:spPr>
          <a:xfrm>
            <a:off x="1331899" y="1006167"/>
            <a:ext cx="2870679" cy="461665"/>
          </a:xfrm>
          <a:prstGeom prst="rect">
            <a:avLst/>
          </a:prstGeom>
          <a:noFill/>
        </p:spPr>
        <p:txBody>
          <a:bodyPr wrap="square" rtlCol="0">
            <a:spAutoFit/>
          </a:bodyPr>
          <a:lstStyle/>
          <a:p>
            <a:r>
              <a:rPr lang="en-US" altLang="zh-CN" sz="2400" dirty="0">
                <a:solidFill>
                  <a:srgbClr val="565656"/>
                </a:solidFill>
                <a:latin typeface="方正清刻本悦宋简体" panose="02000000000000000000" pitchFamily="2" charset="-122"/>
                <a:ea typeface="方正清刻本悦宋简体" panose="02000000000000000000" pitchFamily="2" charset="-122"/>
              </a:rPr>
              <a:t>werewolf foxes</a:t>
            </a:r>
            <a:endParaRPr lang="zh-CN" altLang="en-US" sz="2400" dirty="0">
              <a:solidFill>
                <a:srgbClr val="565656"/>
              </a:solidFill>
              <a:latin typeface="方正清刻本悦宋简体" panose="02000000000000000000" pitchFamily="2" charset="-122"/>
              <a:ea typeface="方正清刻本悦宋简体" panose="02000000000000000000" pitchFamily="2"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P spid="19" grpId="0"/>
      <p:bldP spid="22" grpId="0"/>
      <p:bldP spid="2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3"/>
          <a:stretch>
            <a:fillRect/>
          </a:stretch>
        </p:blipFill>
        <p:spPr>
          <a:xfrm>
            <a:off x="8932545" y="-10160"/>
            <a:ext cx="3294380" cy="1612900"/>
          </a:xfrm>
          <a:prstGeom prst="rect">
            <a:avLst/>
          </a:prstGeom>
        </p:spPr>
      </p:pic>
      <p:sp>
        <p:nvSpPr>
          <p:cNvPr id="280" name="Shape 280"/>
          <p:cNvSpPr/>
          <p:nvPr/>
        </p:nvSpPr>
        <p:spPr>
          <a:xfrm>
            <a:off x="1559195" y="1456624"/>
            <a:ext cx="364490" cy="364490"/>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53744" y="28072"/>
                </a:moveTo>
                <a:cubicBezTo>
                  <a:pt x="53250" y="27577"/>
                  <a:pt x="52572" y="27272"/>
                  <a:pt x="51816" y="27272"/>
                </a:cubicBezTo>
                <a:cubicBezTo>
                  <a:pt x="50311" y="27272"/>
                  <a:pt x="49088" y="28494"/>
                  <a:pt x="49088" y="30000"/>
                </a:cubicBezTo>
                <a:cubicBezTo>
                  <a:pt x="49088" y="30755"/>
                  <a:pt x="49394" y="31433"/>
                  <a:pt x="49888" y="31927"/>
                </a:cubicBezTo>
                <a:lnTo>
                  <a:pt x="75411" y="60000"/>
                </a:lnTo>
                <a:lnTo>
                  <a:pt x="49888" y="88072"/>
                </a:lnTo>
                <a:cubicBezTo>
                  <a:pt x="49394" y="88566"/>
                  <a:pt x="49088" y="89250"/>
                  <a:pt x="49088" y="90000"/>
                </a:cubicBezTo>
                <a:cubicBezTo>
                  <a:pt x="49088" y="91505"/>
                  <a:pt x="50311" y="92727"/>
                  <a:pt x="51816" y="92727"/>
                </a:cubicBezTo>
                <a:cubicBezTo>
                  <a:pt x="52572" y="92727"/>
                  <a:pt x="53250" y="92422"/>
                  <a:pt x="53744" y="91927"/>
                </a:cubicBezTo>
                <a:lnTo>
                  <a:pt x="81016" y="61927"/>
                </a:lnTo>
                <a:cubicBezTo>
                  <a:pt x="81511" y="61433"/>
                  <a:pt x="81816" y="60755"/>
                  <a:pt x="81816" y="60000"/>
                </a:cubicBezTo>
                <a:cubicBezTo>
                  <a:pt x="81816" y="59250"/>
                  <a:pt x="81511" y="58566"/>
                  <a:pt x="81016" y="58072"/>
                </a:cubicBezTo>
                <a:cubicBezTo>
                  <a:pt x="81016" y="58072"/>
                  <a:pt x="53744" y="28072"/>
                  <a:pt x="53744" y="28072"/>
                </a:cubicBezTo>
                <a:close/>
              </a:path>
            </a:pathLst>
          </a:custGeom>
          <a:solidFill>
            <a:srgbClr val="565656"/>
          </a:solidFill>
          <a:ln>
            <a:noFill/>
          </a:ln>
        </p:spPr>
        <p:txBody>
          <a:bodyPr lIns="38075" tIns="38075" rIns="38075" bIns="38075" anchor="ctr" anchorCtr="0">
            <a:noAutofit/>
          </a:bodyPr>
          <a:lstStyle/>
          <a:p>
            <a:pPr marL="0" marR="0" lvl="0" indent="0" algn="l" rtl="0">
              <a:spcBef>
                <a:spcPts val="0"/>
              </a:spcBef>
              <a:buNone/>
            </a:pPr>
            <a:endParaRPr sz="3000">
              <a:solidFill>
                <a:srgbClr val="565656"/>
              </a:solidFill>
              <a:latin typeface="方正清刻本悦宋简体" panose="02000000000000000000" pitchFamily="2" charset="-122"/>
              <a:ea typeface="方正清刻本悦宋简体" panose="02000000000000000000" pitchFamily="2" charset="-122"/>
              <a:cs typeface="Lato" panose="020F0502020204030203"/>
              <a:sym typeface="Lato" panose="020F0502020204030203"/>
            </a:endParaRPr>
          </a:p>
        </p:txBody>
      </p:sp>
      <p:sp>
        <p:nvSpPr>
          <p:cNvPr id="284" name="Shape 284"/>
          <p:cNvSpPr/>
          <p:nvPr/>
        </p:nvSpPr>
        <p:spPr>
          <a:xfrm>
            <a:off x="1559195" y="3012465"/>
            <a:ext cx="364490" cy="367030"/>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53744" y="28072"/>
                </a:moveTo>
                <a:cubicBezTo>
                  <a:pt x="53250" y="27577"/>
                  <a:pt x="52572" y="27272"/>
                  <a:pt x="51816" y="27272"/>
                </a:cubicBezTo>
                <a:cubicBezTo>
                  <a:pt x="50311" y="27272"/>
                  <a:pt x="49088" y="28494"/>
                  <a:pt x="49088" y="30000"/>
                </a:cubicBezTo>
                <a:cubicBezTo>
                  <a:pt x="49088" y="30755"/>
                  <a:pt x="49394" y="31433"/>
                  <a:pt x="49888" y="31927"/>
                </a:cubicBezTo>
                <a:lnTo>
                  <a:pt x="75411" y="60000"/>
                </a:lnTo>
                <a:lnTo>
                  <a:pt x="49888" y="88072"/>
                </a:lnTo>
                <a:cubicBezTo>
                  <a:pt x="49394" y="88566"/>
                  <a:pt x="49088" y="89250"/>
                  <a:pt x="49088" y="90000"/>
                </a:cubicBezTo>
                <a:cubicBezTo>
                  <a:pt x="49088" y="91505"/>
                  <a:pt x="50311" y="92727"/>
                  <a:pt x="51816" y="92727"/>
                </a:cubicBezTo>
                <a:cubicBezTo>
                  <a:pt x="52572" y="92727"/>
                  <a:pt x="53250" y="92422"/>
                  <a:pt x="53744" y="91927"/>
                </a:cubicBezTo>
                <a:lnTo>
                  <a:pt x="81016" y="61927"/>
                </a:lnTo>
                <a:cubicBezTo>
                  <a:pt x="81511" y="61433"/>
                  <a:pt x="81816" y="60755"/>
                  <a:pt x="81816" y="60000"/>
                </a:cubicBezTo>
                <a:cubicBezTo>
                  <a:pt x="81816" y="59250"/>
                  <a:pt x="81511" y="58566"/>
                  <a:pt x="81016" y="58072"/>
                </a:cubicBezTo>
                <a:cubicBezTo>
                  <a:pt x="81016" y="58072"/>
                  <a:pt x="53744" y="28072"/>
                  <a:pt x="53744" y="28072"/>
                </a:cubicBezTo>
                <a:close/>
              </a:path>
            </a:pathLst>
          </a:custGeom>
          <a:solidFill>
            <a:srgbClr val="565656"/>
          </a:solidFill>
          <a:ln>
            <a:noFill/>
          </a:ln>
        </p:spPr>
        <p:txBody>
          <a:bodyPr lIns="38075" tIns="38075" rIns="38075" bIns="38075" anchor="ctr" anchorCtr="0">
            <a:noAutofit/>
          </a:bodyPr>
          <a:lstStyle/>
          <a:p>
            <a:pPr marL="0" marR="0" lvl="0" indent="0" algn="l" rtl="0">
              <a:spcBef>
                <a:spcPts val="0"/>
              </a:spcBef>
              <a:buNone/>
            </a:pPr>
            <a:endParaRPr sz="3000">
              <a:solidFill>
                <a:srgbClr val="565656"/>
              </a:solidFill>
              <a:latin typeface="方正清刻本悦宋简体" panose="02000000000000000000" pitchFamily="2" charset="-122"/>
              <a:ea typeface="方正清刻本悦宋简体" panose="02000000000000000000" pitchFamily="2" charset="-122"/>
              <a:cs typeface="Lato" panose="020F0502020204030203"/>
              <a:sym typeface="Lato" panose="020F0502020204030203"/>
            </a:endParaRPr>
          </a:p>
        </p:txBody>
      </p:sp>
      <p:sp>
        <p:nvSpPr>
          <p:cNvPr id="288" name="Shape 288"/>
          <p:cNvSpPr/>
          <p:nvPr/>
        </p:nvSpPr>
        <p:spPr>
          <a:xfrm>
            <a:off x="1559195" y="5192905"/>
            <a:ext cx="364490" cy="367030"/>
          </a:xfrm>
          <a:custGeom>
            <a:avLst/>
            <a:gdLst/>
            <a:ahLst/>
            <a:cxnLst/>
            <a:rect l="0" t="0" r="0" b="0"/>
            <a:pathLst>
              <a:path w="120000" h="120000" extrusionOk="0">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53744" y="28072"/>
                </a:moveTo>
                <a:cubicBezTo>
                  <a:pt x="53250" y="27577"/>
                  <a:pt x="52572" y="27272"/>
                  <a:pt x="51816" y="27272"/>
                </a:cubicBezTo>
                <a:cubicBezTo>
                  <a:pt x="50311" y="27272"/>
                  <a:pt x="49088" y="28494"/>
                  <a:pt x="49088" y="30000"/>
                </a:cubicBezTo>
                <a:cubicBezTo>
                  <a:pt x="49088" y="30755"/>
                  <a:pt x="49394" y="31433"/>
                  <a:pt x="49888" y="31927"/>
                </a:cubicBezTo>
                <a:lnTo>
                  <a:pt x="75411" y="60000"/>
                </a:lnTo>
                <a:lnTo>
                  <a:pt x="49888" y="88072"/>
                </a:lnTo>
                <a:cubicBezTo>
                  <a:pt x="49394" y="88566"/>
                  <a:pt x="49088" y="89250"/>
                  <a:pt x="49088" y="90000"/>
                </a:cubicBezTo>
                <a:cubicBezTo>
                  <a:pt x="49088" y="91505"/>
                  <a:pt x="50311" y="92727"/>
                  <a:pt x="51816" y="92727"/>
                </a:cubicBezTo>
                <a:cubicBezTo>
                  <a:pt x="52572" y="92727"/>
                  <a:pt x="53250" y="92422"/>
                  <a:pt x="53744" y="91927"/>
                </a:cubicBezTo>
                <a:lnTo>
                  <a:pt x="81016" y="61927"/>
                </a:lnTo>
                <a:cubicBezTo>
                  <a:pt x="81511" y="61433"/>
                  <a:pt x="81816" y="60755"/>
                  <a:pt x="81816" y="60000"/>
                </a:cubicBezTo>
                <a:cubicBezTo>
                  <a:pt x="81816" y="59250"/>
                  <a:pt x="81511" y="58566"/>
                  <a:pt x="81016" y="58072"/>
                </a:cubicBezTo>
                <a:cubicBezTo>
                  <a:pt x="81016" y="58072"/>
                  <a:pt x="53744" y="28072"/>
                  <a:pt x="53744" y="28072"/>
                </a:cubicBezTo>
                <a:close/>
              </a:path>
            </a:pathLst>
          </a:custGeom>
          <a:solidFill>
            <a:srgbClr val="565656"/>
          </a:solidFill>
          <a:ln>
            <a:noFill/>
          </a:ln>
        </p:spPr>
        <p:txBody>
          <a:bodyPr lIns="38075" tIns="38075" rIns="38075" bIns="38075" anchor="ctr" anchorCtr="0">
            <a:noAutofit/>
          </a:bodyPr>
          <a:lstStyle/>
          <a:p>
            <a:pPr marL="0" marR="0" lvl="0" indent="0" algn="l" rtl="0">
              <a:spcBef>
                <a:spcPts val="0"/>
              </a:spcBef>
              <a:buNone/>
            </a:pPr>
            <a:endParaRPr sz="3000" dirty="0">
              <a:solidFill>
                <a:srgbClr val="565656"/>
              </a:solidFill>
              <a:latin typeface="方正清刻本悦宋简体" panose="02000000000000000000" pitchFamily="2" charset="-122"/>
              <a:ea typeface="方正清刻本悦宋简体" panose="02000000000000000000" pitchFamily="2" charset="-122"/>
              <a:cs typeface="Lato" panose="020F0502020204030203"/>
              <a:sym typeface="Lato" panose="020F0502020204030203"/>
            </a:endParaRPr>
          </a:p>
        </p:txBody>
      </p:sp>
      <p:sp>
        <p:nvSpPr>
          <p:cNvPr id="108" name="矩形 107"/>
          <p:cNvSpPr/>
          <p:nvPr/>
        </p:nvSpPr>
        <p:spPr>
          <a:xfrm>
            <a:off x="2088801" y="1390284"/>
            <a:ext cx="7330772" cy="707886"/>
          </a:xfrm>
          <a:prstGeom prst="rect">
            <a:avLst/>
          </a:prstGeom>
        </p:spPr>
        <p:txBody>
          <a:bodyPr wrap="square">
            <a:spAutoFit/>
          </a:bodyPr>
          <a:lstStyle/>
          <a:p>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mn-ea"/>
              </a:rPr>
              <a:t>After the fall of the Han Dynasty, the official authorities tried to resist the representatives of the </a:t>
            </a:r>
            <a:r>
              <a:rPr lang="en-US" altLang="zh-CN" sz="2000" b="1" dirty="0" err="1">
                <a:solidFill>
                  <a:srgbClr val="565656"/>
                </a:solidFill>
                <a:latin typeface="方正清刻本悦宋简体" panose="02000000000000000000" pitchFamily="2" charset="-122"/>
                <a:ea typeface="方正清刻本悦宋简体" panose="02000000000000000000" pitchFamily="2" charset="-122"/>
                <a:sym typeface="+mn-ea"/>
              </a:rPr>
              <a:t>Huli</a:t>
            </a: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mn-ea"/>
              </a:rPr>
              <a:t> Jing cult.</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mn-ea"/>
            </a:endParaRPr>
          </a:p>
        </p:txBody>
      </p:sp>
      <p:sp>
        <p:nvSpPr>
          <p:cNvPr id="110" name="矩形 109"/>
          <p:cNvSpPr/>
          <p:nvPr/>
        </p:nvSpPr>
        <p:spPr>
          <a:xfrm>
            <a:off x="2088801" y="484228"/>
            <a:ext cx="6378028" cy="400110"/>
          </a:xfrm>
          <a:prstGeom prst="rect">
            <a:avLst/>
          </a:prstGeom>
        </p:spPr>
        <p:txBody>
          <a:bodyPr wrap="none">
            <a:spAutoFit/>
          </a:bodyPr>
          <a:lstStyle/>
          <a:p>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mn-ea"/>
              </a:rPr>
              <a:t>The fox was a very positive and uplifting image.</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mn-ea"/>
            </a:endParaRPr>
          </a:p>
        </p:txBody>
      </p:sp>
      <p:sp>
        <p:nvSpPr>
          <p:cNvPr id="112" name="矩形 111"/>
          <p:cNvSpPr/>
          <p:nvPr/>
        </p:nvSpPr>
        <p:spPr>
          <a:xfrm>
            <a:off x="2061835" y="5098270"/>
            <a:ext cx="7997181" cy="923330"/>
          </a:xfrm>
          <a:prstGeom prst="rect">
            <a:avLst/>
          </a:prstGeom>
        </p:spPr>
        <p:txBody>
          <a:bodyPr wrap="square">
            <a:spAutoFit/>
          </a:bodyPr>
          <a:lstStyle/>
          <a:p>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In the Ming Dynasty, the fox demon began to transform into the "fox fairy" under the influence of Taoism at that time. The purpose was clear: the fox should become immortal through cultivation.</a:t>
            </a:r>
            <a:endParaRPr lang="zh-CN" altLang="en-US" b="1" dirty="0">
              <a:solidFill>
                <a:srgbClr val="565656"/>
              </a:solidFill>
              <a:latin typeface="方正清刻本悦宋简体" panose="02000000000000000000" pitchFamily="2" charset="-122"/>
              <a:ea typeface="方正清刻本悦宋简体" panose="02000000000000000000" pitchFamily="2" charset="-122"/>
              <a:sym typeface="+mn-ea"/>
            </a:endParaRPr>
          </a:p>
        </p:txBody>
      </p:sp>
      <p:pic>
        <p:nvPicPr>
          <p:cNvPr id="3" name="图片 2">
            <a:extLst>
              <a:ext uri="{FF2B5EF4-FFF2-40B4-BE49-F238E27FC236}">
                <a16:creationId xmlns:a16="http://schemas.microsoft.com/office/drawing/2014/main" id="{D3725465-901B-3D0D-5F63-5E1652B25398}"/>
              </a:ext>
            </a:extLst>
          </p:cNvPr>
          <p:cNvPicPr>
            <a:picLocks noChangeAspect="1"/>
          </p:cNvPicPr>
          <p:nvPr/>
        </p:nvPicPr>
        <p:blipFill>
          <a:blip r:embed="rId4"/>
          <a:stretch>
            <a:fillRect/>
          </a:stretch>
        </p:blipFill>
        <p:spPr>
          <a:xfrm>
            <a:off x="1557893" y="470519"/>
            <a:ext cx="365792" cy="365792"/>
          </a:xfrm>
          <a:prstGeom prst="rect">
            <a:avLst/>
          </a:prstGeom>
        </p:spPr>
      </p:pic>
      <p:sp>
        <p:nvSpPr>
          <p:cNvPr id="8" name="矩形 7">
            <a:extLst>
              <a:ext uri="{FF2B5EF4-FFF2-40B4-BE49-F238E27FC236}">
                <a16:creationId xmlns:a16="http://schemas.microsoft.com/office/drawing/2014/main" id="{D97E3A0A-9486-3BFD-2358-B6167E5EF175}"/>
              </a:ext>
            </a:extLst>
          </p:cNvPr>
          <p:cNvSpPr/>
          <p:nvPr/>
        </p:nvSpPr>
        <p:spPr>
          <a:xfrm>
            <a:off x="2061835" y="2927985"/>
            <a:ext cx="9362266" cy="1200329"/>
          </a:xfrm>
          <a:prstGeom prst="rect">
            <a:avLst/>
          </a:prstGeom>
        </p:spPr>
        <p:txBody>
          <a:bodyPr wrap="square">
            <a:spAutoFit/>
          </a:bodyPr>
          <a:lstStyle/>
          <a:p>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In the Tang and Song Dynasty, the fox's feminized image was basically </a:t>
            </a:r>
            <a:r>
              <a:rPr lang="en-US" altLang="zh-CN" b="1" dirty="0" err="1">
                <a:solidFill>
                  <a:srgbClr val="565656"/>
                </a:solidFill>
                <a:latin typeface="方正清刻本悦宋简体" panose="02000000000000000000" pitchFamily="2" charset="-122"/>
                <a:ea typeface="方正清刻本悦宋简体" panose="02000000000000000000" pitchFamily="2" charset="-122"/>
                <a:sym typeface="+mn-ea"/>
              </a:rPr>
              <a:t>solidified.The</a:t>
            </a:r>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 story of </a:t>
            </a:r>
            <a:r>
              <a:rPr lang="en-US" altLang="zh-CN" b="1" dirty="0" err="1">
                <a:solidFill>
                  <a:srgbClr val="565656"/>
                </a:solidFill>
                <a:latin typeface="方正清刻本悦宋简体" panose="02000000000000000000" pitchFamily="2" charset="-122"/>
                <a:ea typeface="方正清刻本悦宋简体" panose="02000000000000000000" pitchFamily="2" charset="-122"/>
                <a:sym typeface="+mn-ea"/>
              </a:rPr>
              <a:t>Huli-jing</a:t>
            </a:r>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 not only spread widely among the folk, but also began to penetrate into prose, poetry and other literary </a:t>
            </a:r>
            <a:r>
              <a:rPr lang="en-US" altLang="zh-CN" b="1" dirty="0" err="1">
                <a:solidFill>
                  <a:srgbClr val="565656"/>
                </a:solidFill>
                <a:latin typeface="方正清刻本悦宋简体" panose="02000000000000000000" pitchFamily="2" charset="-122"/>
                <a:ea typeface="方正清刻本悦宋简体" panose="02000000000000000000" pitchFamily="2" charset="-122"/>
                <a:sym typeface="+mn-ea"/>
              </a:rPr>
              <a:t>works.In</a:t>
            </a:r>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 the Song Dynasty, </a:t>
            </a:r>
            <a:r>
              <a:rPr lang="en-US" altLang="zh-CN" b="1" dirty="0" err="1">
                <a:solidFill>
                  <a:srgbClr val="565656"/>
                </a:solidFill>
                <a:latin typeface="方正清刻本悦宋简体" panose="02000000000000000000" pitchFamily="2" charset="-122"/>
                <a:ea typeface="方正清刻本悦宋简体" panose="02000000000000000000" pitchFamily="2" charset="-122"/>
                <a:sym typeface="+mn-ea"/>
              </a:rPr>
              <a:t>Huli-jing</a:t>
            </a:r>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 was closely associated with the prostitute</a:t>
            </a:r>
            <a:r>
              <a:rPr lang="zh-CN" altLang="en-US" b="1" dirty="0">
                <a:solidFill>
                  <a:srgbClr val="565656"/>
                </a:solidFill>
                <a:latin typeface="方正清刻本悦宋简体" panose="02000000000000000000" pitchFamily="2" charset="-122"/>
                <a:ea typeface="方正清刻本悦宋简体" panose="02000000000000000000" pitchFamily="2" charset="-122"/>
                <a:sym typeface="+mn-ea"/>
              </a:rPr>
              <a:t>（妓女）</a:t>
            </a:r>
            <a:r>
              <a:rPr lang="en-US" altLang="zh-CN" b="1" dirty="0">
                <a:solidFill>
                  <a:srgbClr val="565656"/>
                </a:solidFill>
                <a:latin typeface="方正清刻本悦宋简体" panose="02000000000000000000" pitchFamily="2" charset="-122"/>
                <a:ea typeface="方正清刻本悦宋简体" panose="02000000000000000000" pitchFamily="2" charset="-122"/>
                <a:sym typeface="+mn-ea"/>
              </a:rPr>
              <a:t>.</a:t>
            </a:r>
            <a:endParaRPr lang="zh-CN" altLang="en-US" b="1" dirty="0">
              <a:solidFill>
                <a:srgbClr val="565656"/>
              </a:solidFill>
              <a:latin typeface="方正清刻本悦宋简体" panose="02000000000000000000" pitchFamily="2" charset="-122"/>
              <a:ea typeface="方正清刻本悦宋简体" panose="02000000000000000000" pitchFamily="2" charset="-122"/>
              <a:sym typeface="+mn-ea"/>
            </a:endParaRPr>
          </a:p>
        </p:txBody>
      </p:sp>
      <p:sp>
        <p:nvSpPr>
          <p:cNvPr id="9" name="矩形 8">
            <a:extLst>
              <a:ext uri="{FF2B5EF4-FFF2-40B4-BE49-F238E27FC236}">
                <a16:creationId xmlns:a16="http://schemas.microsoft.com/office/drawing/2014/main" id="{3944C389-7136-DA4C-64D4-D5B0FAC7C6F8}"/>
              </a:ext>
            </a:extLst>
          </p:cNvPr>
          <p:cNvSpPr/>
          <p:nvPr/>
        </p:nvSpPr>
        <p:spPr>
          <a:xfrm>
            <a:off x="2215099" y="2139604"/>
            <a:ext cx="6843742" cy="584775"/>
          </a:xfrm>
          <a:prstGeom prst="rect">
            <a:avLst/>
          </a:prstGeom>
        </p:spPr>
        <p:txBody>
          <a:bodyPr wrap="square">
            <a:spAutoFit/>
          </a:bodyPr>
          <a:lstStyle/>
          <a:p>
            <a:r>
              <a:rPr lang="zh-CN" altLang="en-US" sz="1600" b="1" dirty="0">
                <a:solidFill>
                  <a:srgbClr val="565656"/>
                </a:solidFill>
                <a:latin typeface="方正清刻本悦宋简体" panose="02000000000000000000" pitchFamily="2" charset="-122"/>
                <a:ea typeface="方正清刻本悦宋简体" panose="02000000000000000000" pitchFamily="2" charset="-122"/>
                <a:sym typeface="+mn-ea"/>
              </a:rPr>
              <a:t>东晋郭璞 </a:t>
            </a:r>
            <a:r>
              <a:rPr lang="en-US" altLang="zh-CN" sz="1600" b="1" dirty="0">
                <a:solidFill>
                  <a:srgbClr val="565656"/>
                </a:solidFill>
                <a:latin typeface="方正清刻本悦宋简体" panose="02000000000000000000" pitchFamily="2" charset="-122"/>
                <a:ea typeface="方正清刻本悦宋简体" panose="02000000000000000000" pitchFamily="2" charset="-122"/>
                <a:sym typeface="+mn-ea"/>
              </a:rPr>
              <a:t>《</a:t>
            </a:r>
            <a:r>
              <a:rPr lang="zh-CN" altLang="en-US" sz="1600" b="1" dirty="0">
                <a:solidFill>
                  <a:srgbClr val="565656"/>
                </a:solidFill>
                <a:latin typeface="方正清刻本悦宋简体" panose="02000000000000000000" pitchFamily="2" charset="-122"/>
                <a:ea typeface="方正清刻本悦宋简体" panose="02000000000000000000" pitchFamily="2" charset="-122"/>
                <a:sym typeface="+mn-ea"/>
              </a:rPr>
              <a:t>玄中记</a:t>
            </a:r>
            <a:r>
              <a:rPr lang="en-US" altLang="zh-CN" sz="1600" b="1" dirty="0">
                <a:solidFill>
                  <a:srgbClr val="565656"/>
                </a:solidFill>
                <a:latin typeface="方正清刻本悦宋简体" panose="02000000000000000000" pitchFamily="2" charset="-122"/>
                <a:ea typeface="方正清刻本悦宋简体" panose="02000000000000000000" pitchFamily="2" charset="-122"/>
                <a:sym typeface="+mn-ea"/>
              </a:rPr>
              <a:t>》</a:t>
            </a:r>
            <a:r>
              <a:rPr lang="zh-CN" altLang="en-US" sz="1600" b="1" dirty="0">
                <a:solidFill>
                  <a:srgbClr val="565656"/>
                </a:solidFill>
                <a:latin typeface="方正清刻本悦宋简体" panose="02000000000000000000" pitchFamily="2" charset="-122"/>
                <a:ea typeface="方正清刻本悦宋简体" panose="02000000000000000000" pitchFamily="2" charset="-122"/>
                <a:sym typeface="+mn-ea"/>
              </a:rPr>
              <a:t>：“狐五十岁能变化为妇人，百岁为美女，为神巫，或为丈夫，与女人交接。能知千里外事。善蛊魅，使人迷惑失智。”</a:t>
            </a:r>
          </a:p>
        </p:txBody>
      </p:sp>
      <p:sp>
        <p:nvSpPr>
          <p:cNvPr id="11" name="矩形 10">
            <a:extLst>
              <a:ext uri="{FF2B5EF4-FFF2-40B4-BE49-F238E27FC236}">
                <a16:creationId xmlns:a16="http://schemas.microsoft.com/office/drawing/2014/main" id="{5ACD6178-6AD0-14F3-C25D-B4D5ABC49ACC}"/>
              </a:ext>
            </a:extLst>
          </p:cNvPr>
          <p:cNvSpPr/>
          <p:nvPr/>
        </p:nvSpPr>
        <p:spPr>
          <a:xfrm>
            <a:off x="5465093" y="4219908"/>
            <a:ext cx="5215433" cy="584775"/>
          </a:xfrm>
          <a:prstGeom prst="rect">
            <a:avLst/>
          </a:prstGeom>
        </p:spPr>
        <p:txBody>
          <a:bodyPr wrap="square">
            <a:spAutoFit/>
          </a:bodyPr>
          <a:lstStyle/>
          <a:p>
            <a:r>
              <a:rPr lang="en-US" altLang="zh-CN" sz="1600" b="1" dirty="0">
                <a:solidFill>
                  <a:srgbClr val="565656"/>
                </a:solidFill>
                <a:latin typeface="方正清刻本悦宋简体" panose="02000000000000000000" pitchFamily="2" charset="-122"/>
                <a:ea typeface="方正清刻本悦宋简体" panose="02000000000000000000" pitchFamily="2" charset="-122"/>
                <a:sym typeface="+mn-ea"/>
              </a:rPr>
              <a:t>《</a:t>
            </a:r>
            <a:r>
              <a:rPr lang="zh-CN" altLang="en-US" sz="1600" b="1" dirty="0">
                <a:solidFill>
                  <a:srgbClr val="565656"/>
                </a:solidFill>
                <a:latin typeface="方正清刻本悦宋简体" panose="02000000000000000000" pitchFamily="2" charset="-122"/>
                <a:ea typeface="方正清刻本悦宋简体" panose="02000000000000000000" pitchFamily="2" charset="-122"/>
                <a:sym typeface="+mn-ea"/>
              </a:rPr>
              <a:t>搜神记</a:t>
            </a:r>
            <a:r>
              <a:rPr lang="en-US" altLang="zh-CN" sz="1600" b="1" dirty="0">
                <a:solidFill>
                  <a:srgbClr val="565656"/>
                </a:solidFill>
                <a:latin typeface="方正清刻本悦宋简体" panose="02000000000000000000" pitchFamily="2" charset="-122"/>
                <a:ea typeface="方正清刻本悦宋简体" panose="02000000000000000000" pitchFamily="2" charset="-122"/>
                <a:sym typeface="+mn-ea"/>
              </a:rPr>
              <a:t>》</a:t>
            </a:r>
            <a:r>
              <a:rPr lang="zh-CN" altLang="en-US" sz="1600" b="1" dirty="0">
                <a:solidFill>
                  <a:srgbClr val="565656"/>
                </a:solidFill>
                <a:latin typeface="方正清刻本悦宋简体" panose="02000000000000000000" pitchFamily="2" charset="-122"/>
                <a:ea typeface="方正清刻本悦宋简体" panose="02000000000000000000" pitchFamily="2" charset="-122"/>
                <a:sym typeface="+mn-ea"/>
              </a:rPr>
              <a:t>：“千岁之狐，起为美女”“狐者，先古之淫妇也，其名为阿紫，化而为狐。故其怪多自称阿紫。”</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0"/>
                                        </p:tgtEl>
                                        <p:attrNameLst>
                                          <p:attrName>style.visibility</p:attrName>
                                        </p:attrNameLst>
                                      </p:cBhvr>
                                      <p:to>
                                        <p:strVal val="visible"/>
                                      </p:to>
                                    </p:set>
                                    <p:animEffect transition="in" filter="fade">
                                      <p:cBhvr>
                                        <p:cTn id="26" dur="500"/>
                                        <p:tgtEl>
                                          <p:spTgt spid="28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4"/>
                                        </p:tgtEl>
                                        <p:attrNameLst>
                                          <p:attrName>style.visibility</p:attrName>
                                        </p:attrNameLst>
                                      </p:cBhvr>
                                      <p:to>
                                        <p:strVal val="visible"/>
                                      </p:to>
                                    </p:set>
                                    <p:animEffect transition="in" filter="fade">
                                      <p:cBhvr>
                                        <p:cTn id="41" dur="500"/>
                                        <p:tgtEl>
                                          <p:spTgt spid="28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8"/>
                                        </p:tgtEl>
                                        <p:attrNameLst>
                                          <p:attrName>style.visibility</p:attrName>
                                        </p:attrNameLst>
                                      </p:cBhvr>
                                      <p:to>
                                        <p:strVal val="visible"/>
                                      </p:to>
                                    </p:set>
                                    <p:animEffect transition="in" filter="fade">
                                      <p:cBhvr>
                                        <p:cTn id="56" dur="500"/>
                                        <p:tgtEl>
                                          <p:spTgt spid="2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80" grpId="0" animBg="1"/>
      <p:bldP spid="284" grpId="0" animBg="1"/>
      <p:bldP spid="288" grpId="0" animBg="1"/>
      <p:bldP spid="108" grpId="0"/>
      <p:bldP spid="110" grpId="0"/>
      <p:bldP spid="112" grpId="0"/>
      <p:bldP spid="8"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5"/>
          <a:stretch>
            <a:fillRect/>
          </a:stretch>
        </p:blipFill>
        <p:spPr>
          <a:xfrm>
            <a:off x="8932545" y="-10160"/>
            <a:ext cx="3294380" cy="1612900"/>
          </a:xfrm>
          <a:prstGeom prst="rect">
            <a:avLst/>
          </a:prstGeom>
        </p:spPr>
      </p:pic>
      <p:sp>
        <p:nvSpPr>
          <p:cNvPr id="2" name="文本框 1"/>
          <p:cNvSpPr txBox="1"/>
          <p:nvPr/>
        </p:nvSpPr>
        <p:spPr>
          <a:xfrm>
            <a:off x="952009" y="640209"/>
            <a:ext cx="7325073" cy="1631216"/>
          </a:xfrm>
          <a:prstGeom prst="rect">
            <a:avLst/>
          </a:prstGeom>
          <a:noFill/>
        </p:spPr>
        <p:txBody>
          <a:bodyPr wrap="square" rtlCol="0">
            <a:spAutoFit/>
          </a:bodyPr>
          <a:lstStyle/>
          <a:p>
            <a:r>
              <a:rPr lang="en-US" altLang="zh-CN" sz="2000" dirty="0">
                <a:solidFill>
                  <a:srgbClr val="565656"/>
                </a:solidFill>
                <a:latin typeface="方正清刻本悦宋简体" panose="02000000000000000000" pitchFamily="2" charset="-122"/>
                <a:ea typeface="方正清刻本悦宋简体" panose="02000000000000000000" pitchFamily="2" charset="-122"/>
              </a:rPr>
              <a:t>The image of the </a:t>
            </a:r>
            <a:r>
              <a:rPr lang="en-US" altLang="zh-CN" sz="2000" dirty="0" err="1">
                <a:solidFill>
                  <a:srgbClr val="565656"/>
                </a:solidFill>
                <a:latin typeface="方正清刻本悦宋简体" panose="02000000000000000000" pitchFamily="2" charset="-122"/>
                <a:ea typeface="方正清刻本悦宋简体" panose="02000000000000000000" pitchFamily="2" charset="-122"/>
              </a:rPr>
              <a:t>Huli</a:t>
            </a:r>
            <a:r>
              <a:rPr lang="en-US" altLang="zh-CN" sz="2000" dirty="0">
                <a:solidFill>
                  <a:srgbClr val="565656"/>
                </a:solidFill>
                <a:latin typeface="方正清刻本悦宋简体" panose="02000000000000000000" pitchFamily="2" charset="-122"/>
                <a:ea typeface="方正清刻本悦宋简体" panose="02000000000000000000" pitchFamily="2" charset="-122"/>
              </a:rPr>
              <a:t> Jing as a mythological character by the 21st century was constantly supplemented with small details. We can say that most of the works of literature and cinema, in which the werewolf fox was encountered, for the most part, were very strongly romanticized. </a:t>
            </a:r>
            <a:endParaRPr lang="zh-CN" altLang="en-US" sz="2000" dirty="0">
              <a:solidFill>
                <a:srgbClr val="565656"/>
              </a:solidFill>
              <a:latin typeface="方正清刻本悦宋简体" panose="02000000000000000000" pitchFamily="2" charset="-122"/>
              <a:ea typeface="方正清刻本悦宋简体" panose="02000000000000000000" pitchFamily="2" charset="-122"/>
            </a:endParaRPr>
          </a:p>
        </p:txBody>
      </p:sp>
      <p:sp>
        <p:nvSpPr>
          <p:cNvPr id="25" name="Text Placeholder 3"/>
          <p:cNvSpPr txBox="1"/>
          <p:nvPr/>
        </p:nvSpPr>
        <p:spPr>
          <a:xfrm>
            <a:off x="1173514" y="6134602"/>
            <a:ext cx="2895710" cy="33804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"Painted Skin” (</a:t>
            </a:r>
            <a:r>
              <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畫皮</a:t>
            </a: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pic>
        <p:nvPicPr>
          <p:cNvPr id="5" name="图片 4">
            <a:extLst>
              <a:ext uri="{FF2B5EF4-FFF2-40B4-BE49-F238E27FC236}">
                <a16:creationId xmlns:a16="http://schemas.microsoft.com/office/drawing/2014/main" id="{7A5410EF-0C99-653C-45E1-6C7C33DBC1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039" y="2392471"/>
            <a:ext cx="2728661" cy="3638215"/>
          </a:xfrm>
          <a:prstGeom prst="rect">
            <a:avLst/>
          </a:prstGeom>
        </p:spPr>
      </p:pic>
      <p:pic>
        <p:nvPicPr>
          <p:cNvPr id="11" name="图片 10">
            <a:extLst>
              <a:ext uri="{FF2B5EF4-FFF2-40B4-BE49-F238E27FC236}">
                <a16:creationId xmlns:a16="http://schemas.microsoft.com/office/drawing/2014/main" id="{DDB62E42-701C-7EEA-9B8E-0071DC5030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4701" y="2689232"/>
            <a:ext cx="2805416" cy="2805416"/>
          </a:xfrm>
          <a:prstGeom prst="rect">
            <a:avLst/>
          </a:prstGeom>
        </p:spPr>
      </p:pic>
      <p:sp>
        <p:nvSpPr>
          <p:cNvPr id="12" name="文本框 11">
            <a:extLst>
              <a:ext uri="{FF2B5EF4-FFF2-40B4-BE49-F238E27FC236}">
                <a16:creationId xmlns:a16="http://schemas.microsoft.com/office/drawing/2014/main" id="{C7F66052-E6B1-FFFE-C36E-F7FF54410B9F}"/>
              </a:ext>
            </a:extLst>
          </p:cNvPr>
          <p:cNvSpPr txBox="1"/>
          <p:nvPr/>
        </p:nvSpPr>
        <p:spPr>
          <a:xfrm>
            <a:off x="8766978" y="1714407"/>
            <a:ext cx="2975086" cy="830997"/>
          </a:xfrm>
          <a:prstGeom prst="rect">
            <a:avLst/>
          </a:prstGeom>
          <a:noFill/>
        </p:spPr>
        <p:txBody>
          <a:bodyPr wrap="square" rtlCol="0">
            <a:spAutoFit/>
          </a:bodyPr>
          <a:lstStyle/>
          <a:p>
            <a:r>
              <a:rPr lang="en-US" altLang="zh-CN" sz="2400" b="1" dirty="0">
                <a:solidFill>
                  <a:srgbClr val="565656"/>
                </a:solidFill>
                <a:ea typeface="方正清刻本悦宋简体" panose="02000000000000000000" pitchFamily="2" charset="-122"/>
              </a:rPr>
              <a:t>beautiful but scheming women</a:t>
            </a:r>
            <a:endParaRPr lang="zh-CN" altLang="en-US" sz="2400" b="1" dirty="0">
              <a:solidFill>
                <a:srgbClr val="565656"/>
              </a:solidFill>
              <a:ea typeface="方正清刻本悦宋简体" panose="02000000000000000000" pitchFamily="2" charset="-122"/>
            </a:endParaRPr>
          </a:p>
        </p:txBody>
      </p:sp>
      <p:pic>
        <p:nvPicPr>
          <p:cNvPr id="3" name="af2fb5b2b5ceb63786f9f921382f9835">
            <a:hlinkClick r:id="" action="ppaction://media"/>
            <a:extLst>
              <a:ext uri="{FF2B5EF4-FFF2-40B4-BE49-F238E27FC236}">
                <a16:creationId xmlns:a16="http://schemas.microsoft.com/office/drawing/2014/main" id="{1834D3EA-3657-B1DF-A353-F607356D481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6758" b="7580"/>
          <a:stretch/>
        </p:blipFill>
        <p:spPr>
          <a:xfrm>
            <a:off x="4552950" y="463463"/>
            <a:ext cx="3086100" cy="5874708"/>
          </a:xfrm>
          <a:prstGeom prst="rect">
            <a:avLst/>
          </a:prstGeom>
        </p:spPr>
      </p:pic>
    </p:spTree>
    <p:extLst>
      <p:ext uri="{BB962C8B-B14F-4D97-AF65-F5344CB8AC3E}">
        <p14:creationId xmlns:p14="http://schemas.microsoft.com/office/powerpoint/2010/main" val="200967014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167"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bldLvl="0" animBg="1"/>
      <p:bldP spid="2" grpId="0"/>
      <p:bldP spid="2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3"/>
          <a:stretch>
            <a:fillRect/>
          </a:stretch>
        </p:blipFill>
        <p:spPr>
          <a:xfrm>
            <a:off x="8932545" y="-10160"/>
            <a:ext cx="3294380" cy="1612900"/>
          </a:xfrm>
          <a:prstGeom prst="rect">
            <a:avLst/>
          </a:prstGeom>
        </p:spPr>
      </p:pic>
      <p:sp>
        <p:nvSpPr>
          <p:cNvPr id="2" name="文本框 1"/>
          <p:cNvSpPr txBox="1"/>
          <p:nvPr/>
        </p:nvSpPr>
        <p:spPr>
          <a:xfrm>
            <a:off x="523874" y="526415"/>
            <a:ext cx="4849792" cy="523220"/>
          </a:xfrm>
          <a:prstGeom prst="rect">
            <a:avLst/>
          </a:prstGeom>
          <a:noFill/>
        </p:spPr>
        <p:txBody>
          <a:bodyPr wrap="square" rtlCol="0">
            <a:spAutoFit/>
          </a:bodyPr>
          <a:lstStyle/>
          <a:p>
            <a:r>
              <a:rPr lang="en-US" altLang="zh-CN" sz="2800" dirty="0">
                <a:solidFill>
                  <a:srgbClr val="565656"/>
                </a:solidFill>
                <a:latin typeface="方正清刻本悦宋简体" panose="02000000000000000000" pitchFamily="2" charset="-122"/>
                <a:ea typeface="方正清刻本悦宋简体" panose="02000000000000000000" pitchFamily="2" charset="-122"/>
              </a:rPr>
              <a:t> Kitsune (</a:t>
            </a:r>
            <a:r>
              <a:rPr lang="ja-JP" altLang="en-US" sz="2800" dirty="0">
                <a:solidFill>
                  <a:srgbClr val="565656"/>
                </a:solidFill>
                <a:latin typeface="方正清刻本悦宋简体" panose="02000000000000000000" pitchFamily="2" charset="-122"/>
                <a:ea typeface="方正清刻本悦宋简体" panose="02000000000000000000" pitchFamily="2" charset="-122"/>
              </a:rPr>
              <a:t>キツネ</a:t>
            </a:r>
            <a:r>
              <a:rPr lang="en-US" altLang="ja-JP" sz="2800" dirty="0">
                <a:solidFill>
                  <a:srgbClr val="565656"/>
                </a:solidFill>
                <a:latin typeface="方正清刻本悦宋简体" panose="02000000000000000000" pitchFamily="2" charset="-122"/>
                <a:ea typeface="方正清刻本悦宋简体" panose="02000000000000000000" pitchFamily="2" charset="-122"/>
              </a:rPr>
              <a:t>) </a:t>
            </a:r>
            <a:r>
              <a:rPr lang="en-US" altLang="zh-CN" sz="2800" dirty="0">
                <a:solidFill>
                  <a:srgbClr val="565656"/>
                </a:solidFill>
                <a:latin typeface="方正清刻本悦宋简体" panose="02000000000000000000" pitchFamily="2" charset="-122"/>
                <a:ea typeface="方正清刻本悦宋简体" panose="02000000000000000000" pitchFamily="2" charset="-122"/>
              </a:rPr>
              <a:t>in Japan</a:t>
            </a:r>
            <a:endParaRPr lang="zh-CN" altLang="en-US" sz="2800" dirty="0">
              <a:solidFill>
                <a:srgbClr val="565656"/>
              </a:solidFill>
              <a:latin typeface="方正清刻本悦宋简体" panose="02000000000000000000" pitchFamily="2" charset="-122"/>
              <a:ea typeface="方正清刻本悦宋简体" panose="02000000000000000000" pitchFamily="2" charset="-122"/>
            </a:endParaRPr>
          </a:p>
        </p:txBody>
      </p:sp>
      <p:sp>
        <p:nvSpPr>
          <p:cNvPr id="7" name="文本框 6">
            <a:extLst>
              <a:ext uri="{FF2B5EF4-FFF2-40B4-BE49-F238E27FC236}">
                <a16:creationId xmlns:a16="http://schemas.microsoft.com/office/drawing/2014/main" id="{1C9F54B2-39ED-87E6-402C-AD352F7A7C07}"/>
              </a:ext>
            </a:extLst>
          </p:cNvPr>
          <p:cNvSpPr txBox="1"/>
          <p:nvPr/>
        </p:nvSpPr>
        <p:spPr>
          <a:xfrm>
            <a:off x="3828918" y="1602740"/>
            <a:ext cx="7920496" cy="1938992"/>
          </a:xfrm>
          <a:prstGeom prst="rect">
            <a:avLst/>
          </a:prstGeom>
          <a:noFill/>
        </p:spPr>
        <p:txBody>
          <a:bodyPr wrap="square" rtlCol="0">
            <a:spAutoFit/>
          </a:bodyPr>
          <a:lstStyle/>
          <a:p>
            <a:r>
              <a:rPr lang="en-US" altLang="zh-CN" sz="2400" b="1" dirty="0">
                <a:solidFill>
                  <a:srgbClr val="565656"/>
                </a:solidFill>
                <a:ea typeface="方正清刻本悦宋简体" panose="02000000000000000000" pitchFamily="2" charset="-122"/>
              </a:rPr>
              <a:t>In Japanese folklore, these animals have great knowledge, long life, and magical abilities. Chief among them is the ability to take shapeshift themselves; the fox, according to legend, learns to do this after reaching a certain age (usually a hundred years old, although in some legends it is fifty).</a:t>
            </a:r>
            <a:endParaRPr lang="zh-CN" altLang="en-US" sz="2400" b="1" dirty="0">
              <a:solidFill>
                <a:srgbClr val="565656"/>
              </a:solidFill>
              <a:ea typeface="方正清刻本悦宋简体" panose="02000000000000000000" pitchFamily="2" charset="-122"/>
            </a:endParaRPr>
          </a:p>
        </p:txBody>
      </p:sp>
      <p:sp>
        <p:nvSpPr>
          <p:cNvPr id="8" name="文本框 7">
            <a:extLst>
              <a:ext uri="{FF2B5EF4-FFF2-40B4-BE49-F238E27FC236}">
                <a16:creationId xmlns:a16="http://schemas.microsoft.com/office/drawing/2014/main" id="{9B02D39F-3AAF-AF2D-AC70-55561E97B809}"/>
              </a:ext>
            </a:extLst>
          </p:cNvPr>
          <p:cNvSpPr txBox="1"/>
          <p:nvPr/>
        </p:nvSpPr>
        <p:spPr>
          <a:xfrm>
            <a:off x="4734838" y="3949205"/>
            <a:ext cx="5611660" cy="1938992"/>
          </a:xfrm>
          <a:prstGeom prst="rect">
            <a:avLst/>
          </a:prstGeom>
          <a:noFill/>
        </p:spPr>
        <p:txBody>
          <a:bodyPr wrap="square" rtlCol="0">
            <a:spAutoFit/>
          </a:bodyPr>
          <a:lstStyle/>
          <a:p>
            <a:r>
              <a:rPr lang="en-US" altLang="zh-CN" sz="2400" b="1" dirty="0">
                <a:solidFill>
                  <a:srgbClr val="565656"/>
                </a:solidFill>
                <a:ea typeface="方正清刻本悦宋简体" panose="02000000000000000000" pitchFamily="2" charset="-122"/>
              </a:rPr>
              <a:t>take possession of other people's bodies;</a:t>
            </a:r>
          </a:p>
          <a:p>
            <a:r>
              <a:rPr lang="en-US" altLang="zh-CN" sz="2400" b="1" dirty="0">
                <a:solidFill>
                  <a:srgbClr val="565656"/>
                </a:solidFill>
                <a:ea typeface="方正清刻本悦宋简体" panose="02000000000000000000" pitchFamily="2" charset="-122"/>
              </a:rPr>
              <a:t>breathe out or otherwise create fire;</a:t>
            </a:r>
          </a:p>
          <a:p>
            <a:r>
              <a:rPr lang="en-US" altLang="zh-CN" sz="2400" b="1" dirty="0">
                <a:solidFill>
                  <a:srgbClr val="565656"/>
                </a:solidFill>
                <a:ea typeface="方正清刻本悦宋简体" panose="02000000000000000000" pitchFamily="2" charset="-122"/>
              </a:rPr>
              <a:t>appear in other people's dreams;</a:t>
            </a:r>
          </a:p>
          <a:p>
            <a:r>
              <a:rPr lang="en-US" altLang="zh-CN" sz="2400" b="1" dirty="0">
                <a:solidFill>
                  <a:srgbClr val="565656"/>
                </a:solidFill>
                <a:ea typeface="方正清刻本悦宋简体" panose="02000000000000000000" pitchFamily="2" charset="-122"/>
              </a:rPr>
              <a:t>create illusions so complex that they are almost indistinguishable from reality</a:t>
            </a:r>
            <a:endParaRPr lang="zh-CN" altLang="en-US" sz="2400" b="1" dirty="0">
              <a:solidFill>
                <a:srgbClr val="565656"/>
              </a:solidFill>
              <a:ea typeface="方正清刻本悦宋简体" panose="02000000000000000000" pitchFamily="2" charset="-122"/>
            </a:endParaRPr>
          </a:p>
        </p:txBody>
      </p:sp>
      <p:pic>
        <p:nvPicPr>
          <p:cNvPr id="10" name="图片 9">
            <a:extLst>
              <a:ext uri="{FF2B5EF4-FFF2-40B4-BE49-F238E27FC236}">
                <a16:creationId xmlns:a16="http://schemas.microsoft.com/office/drawing/2014/main" id="{B0C0CB60-7B19-B7A1-8783-11D9A875B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82" y="1337290"/>
            <a:ext cx="3211921" cy="4437209"/>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3"/>
          <a:stretch>
            <a:fillRect/>
          </a:stretch>
        </p:blipFill>
        <p:spPr>
          <a:xfrm>
            <a:off x="8932545" y="-10160"/>
            <a:ext cx="3294380" cy="1612900"/>
          </a:xfrm>
          <a:prstGeom prst="rect">
            <a:avLst/>
          </a:prstGeom>
        </p:spPr>
      </p:pic>
      <p:sp>
        <p:nvSpPr>
          <p:cNvPr id="2" name="文本框 1"/>
          <p:cNvSpPr txBox="1"/>
          <p:nvPr/>
        </p:nvSpPr>
        <p:spPr>
          <a:xfrm>
            <a:off x="523875" y="526415"/>
            <a:ext cx="4712004" cy="523220"/>
          </a:xfrm>
          <a:prstGeom prst="rect">
            <a:avLst/>
          </a:prstGeom>
          <a:noFill/>
        </p:spPr>
        <p:txBody>
          <a:bodyPr wrap="square" rtlCol="0">
            <a:spAutoFit/>
          </a:bodyPr>
          <a:lstStyle/>
          <a:p>
            <a:r>
              <a:rPr lang="en-US" altLang="zh-CN" sz="2800" dirty="0" err="1">
                <a:solidFill>
                  <a:srgbClr val="565656"/>
                </a:solidFill>
                <a:latin typeface="方正清刻本悦宋简体" panose="02000000000000000000" pitchFamily="2" charset="-122"/>
                <a:ea typeface="方正清刻本悦宋简体" panose="02000000000000000000" pitchFamily="2" charset="-122"/>
              </a:rPr>
              <a:t>Kumiho</a:t>
            </a:r>
            <a:r>
              <a:rPr lang="en-US" altLang="zh-CN" sz="2800" dirty="0">
                <a:solidFill>
                  <a:srgbClr val="565656"/>
                </a:solidFill>
                <a:latin typeface="方正清刻本悦宋简体" panose="02000000000000000000" pitchFamily="2" charset="-122"/>
                <a:ea typeface="方正清刻本悦宋简体" panose="02000000000000000000" pitchFamily="2" charset="-122"/>
              </a:rPr>
              <a:t> (</a:t>
            </a:r>
            <a:r>
              <a:rPr lang="ko-KR" altLang="en-US" sz="2800" dirty="0">
                <a:solidFill>
                  <a:srgbClr val="565656"/>
                </a:solidFill>
                <a:latin typeface="方正清刻本悦宋简体" panose="02000000000000000000" pitchFamily="2" charset="-122"/>
                <a:ea typeface="方正清刻本悦宋简体" panose="02000000000000000000" pitchFamily="2" charset="-122"/>
              </a:rPr>
              <a:t>구미호</a:t>
            </a:r>
            <a:r>
              <a:rPr lang="en-US" altLang="ko-KR" sz="2800" dirty="0">
                <a:solidFill>
                  <a:srgbClr val="565656"/>
                </a:solidFill>
                <a:latin typeface="方正清刻本悦宋简体" panose="02000000000000000000" pitchFamily="2" charset="-122"/>
                <a:ea typeface="方正清刻本悦宋简体" panose="02000000000000000000" pitchFamily="2" charset="-122"/>
              </a:rPr>
              <a:t>) </a:t>
            </a:r>
            <a:r>
              <a:rPr lang="en-US" altLang="zh-CN" sz="2800" dirty="0">
                <a:solidFill>
                  <a:srgbClr val="565656"/>
                </a:solidFill>
                <a:latin typeface="方正清刻本悦宋简体" panose="02000000000000000000" pitchFamily="2" charset="-122"/>
                <a:ea typeface="方正清刻本悦宋简体" panose="02000000000000000000" pitchFamily="2" charset="-122"/>
              </a:rPr>
              <a:t>in Korea</a:t>
            </a:r>
            <a:endParaRPr lang="zh-CN" altLang="en-US" sz="2800" dirty="0">
              <a:solidFill>
                <a:srgbClr val="565656"/>
              </a:solidFill>
              <a:latin typeface="方正清刻本悦宋简体" panose="02000000000000000000" pitchFamily="2" charset="-122"/>
              <a:ea typeface="方正清刻本悦宋简体" panose="02000000000000000000" pitchFamily="2" charset="-122"/>
            </a:endParaRPr>
          </a:p>
        </p:txBody>
      </p:sp>
      <p:sp>
        <p:nvSpPr>
          <p:cNvPr id="28" name="Freeform: Shape 11"/>
          <p:cNvSpPr/>
          <p:nvPr/>
        </p:nvSpPr>
        <p:spPr bwMode="auto">
          <a:xfrm>
            <a:off x="2299335" y="5309870"/>
            <a:ext cx="359410" cy="295910"/>
          </a:xfrm>
          <a:custGeom>
            <a:avLst/>
            <a:gdLst>
              <a:gd name="T0" fmla="*/ 160 w 160"/>
              <a:gd name="T1" fmla="*/ 16 h 131"/>
              <a:gd name="T2" fmla="*/ 159 w 160"/>
              <a:gd name="T3" fmla="*/ 16 h 131"/>
              <a:gd name="T4" fmla="*/ 144 w 160"/>
              <a:gd name="T5" fmla="*/ 20 h 131"/>
              <a:gd name="T6" fmla="*/ 156 w 160"/>
              <a:gd name="T7" fmla="*/ 4 h 131"/>
              <a:gd name="T8" fmla="*/ 156 w 160"/>
              <a:gd name="T9" fmla="*/ 3 h 131"/>
              <a:gd name="T10" fmla="*/ 155 w 160"/>
              <a:gd name="T11" fmla="*/ 3 h 131"/>
              <a:gd name="T12" fmla="*/ 135 w 160"/>
              <a:gd name="T13" fmla="*/ 11 h 131"/>
              <a:gd name="T14" fmla="*/ 111 w 160"/>
              <a:gd name="T15" fmla="*/ 0 h 131"/>
              <a:gd name="T16" fmla="*/ 77 w 160"/>
              <a:gd name="T17" fmla="*/ 34 h 131"/>
              <a:gd name="T18" fmla="*/ 78 w 160"/>
              <a:gd name="T19" fmla="*/ 40 h 131"/>
              <a:gd name="T20" fmla="*/ 12 w 160"/>
              <a:gd name="T21" fmla="*/ 7 h 131"/>
              <a:gd name="T22" fmla="*/ 12 w 160"/>
              <a:gd name="T23" fmla="*/ 6 h 131"/>
              <a:gd name="T24" fmla="*/ 11 w 160"/>
              <a:gd name="T25" fmla="*/ 7 h 131"/>
              <a:gd name="T26" fmla="*/ 7 w 160"/>
              <a:gd name="T27" fmla="*/ 23 h 131"/>
              <a:gd name="T28" fmla="*/ 19 w 160"/>
              <a:gd name="T29" fmla="*/ 50 h 131"/>
              <a:gd name="T30" fmla="*/ 7 w 160"/>
              <a:gd name="T31" fmla="*/ 46 h 131"/>
              <a:gd name="T32" fmla="*/ 7 w 160"/>
              <a:gd name="T33" fmla="*/ 46 h 131"/>
              <a:gd name="T34" fmla="*/ 6 w 160"/>
              <a:gd name="T35" fmla="*/ 47 h 131"/>
              <a:gd name="T36" fmla="*/ 6 w 160"/>
              <a:gd name="T37" fmla="*/ 47 h 131"/>
              <a:gd name="T38" fmla="*/ 30 w 160"/>
              <a:gd name="T39" fmla="*/ 79 h 131"/>
              <a:gd name="T40" fmla="*/ 19 w 160"/>
              <a:gd name="T41" fmla="*/ 79 h 131"/>
              <a:gd name="T42" fmla="*/ 18 w 160"/>
              <a:gd name="T43" fmla="*/ 79 h 131"/>
              <a:gd name="T44" fmla="*/ 18 w 160"/>
              <a:gd name="T45" fmla="*/ 80 h 131"/>
              <a:gd name="T46" fmla="*/ 47 w 160"/>
              <a:gd name="T47" fmla="*/ 103 h 131"/>
              <a:gd name="T48" fmla="*/ 8 w 160"/>
              <a:gd name="T49" fmla="*/ 115 h 131"/>
              <a:gd name="T50" fmla="*/ 1 w 160"/>
              <a:gd name="T51" fmla="*/ 115 h 131"/>
              <a:gd name="T52" fmla="*/ 0 w 160"/>
              <a:gd name="T53" fmla="*/ 115 h 131"/>
              <a:gd name="T54" fmla="*/ 0 w 160"/>
              <a:gd name="T55" fmla="*/ 116 h 131"/>
              <a:gd name="T56" fmla="*/ 51 w 160"/>
              <a:gd name="T57" fmla="*/ 131 h 131"/>
              <a:gd name="T58" fmla="*/ 144 w 160"/>
              <a:gd name="T59" fmla="*/ 38 h 131"/>
              <a:gd name="T60" fmla="*/ 144 w 160"/>
              <a:gd name="T61" fmla="*/ 34 h 131"/>
              <a:gd name="T62" fmla="*/ 160 w 160"/>
              <a:gd name="T63" fmla="*/ 17 h 131"/>
              <a:gd name="T64" fmla="*/ 160 w 160"/>
              <a:gd name="T65" fmla="*/ 1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31">
                <a:moveTo>
                  <a:pt x="160" y="16"/>
                </a:moveTo>
                <a:cubicBezTo>
                  <a:pt x="160" y="16"/>
                  <a:pt x="160" y="16"/>
                  <a:pt x="159" y="16"/>
                </a:cubicBezTo>
                <a:cubicBezTo>
                  <a:pt x="154" y="18"/>
                  <a:pt x="149" y="19"/>
                  <a:pt x="144" y="20"/>
                </a:cubicBezTo>
                <a:cubicBezTo>
                  <a:pt x="150" y="16"/>
                  <a:pt x="154" y="10"/>
                  <a:pt x="156" y="4"/>
                </a:cubicBezTo>
                <a:cubicBezTo>
                  <a:pt x="156" y="3"/>
                  <a:pt x="156" y="3"/>
                  <a:pt x="156" y="3"/>
                </a:cubicBezTo>
                <a:cubicBezTo>
                  <a:pt x="155" y="3"/>
                  <a:pt x="155" y="3"/>
                  <a:pt x="155" y="3"/>
                </a:cubicBezTo>
                <a:cubicBezTo>
                  <a:pt x="149" y="7"/>
                  <a:pt x="142" y="9"/>
                  <a:pt x="135" y="11"/>
                </a:cubicBezTo>
                <a:cubicBezTo>
                  <a:pt x="128" y="4"/>
                  <a:pt x="120" y="0"/>
                  <a:pt x="111" y="0"/>
                </a:cubicBezTo>
                <a:cubicBezTo>
                  <a:pt x="92" y="0"/>
                  <a:pt x="77" y="15"/>
                  <a:pt x="77" y="34"/>
                </a:cubicBezTo>
                <a:cubicBezTo>
                  <a:pt x="77" y="36"/>
                  <a:pt x="77" y="38"/>
                  <a:pt x="78" y="40"/>
                </a:cubicBezTo>
                <a:cubicBezTo>
                  <a:pt x="52" y="39"/>
                  <a:pt x="29" y="26"/>
                  <a:pt x="12" y="7"/>
                </a:cubicBezTo>
                <a:cubicBezTo>
                  <a:pt x="12" y="6"/>
                  <a:pt x="12" y="6"/>
                  <a:pt x="12" y="6"/>
                </a:cubicBezTo>
                <a:cubicBezTo>
                  <a:pt x="11" y="6"/>
                  <a:pt x="11" y="6"/>
                  <a:pt x="11" y="7"/>
                </a:cubicBezTo>
                <a:cubicBezTo>
                  <a:pt x="8" y="12"/>
                  <a:pt x="7" y="18"/>
                  <a:pt x="7" y="23"/>
                </a:cubicBezTo>
                <a:cubicBezTo>
                  <a:pt x="7" y="34"/>
                  <a:pt x="11" y="43"/>
                  <a:pt x="19" y="50"/>
                </a:cubicBezTo>
                <a:cubicBezTo>
                  <a:pt x="15" y="49"/>
                  <a:pt x="11" y="48"/>
                  <a:pt x="7" y="46"/>
                </a:cubicBezTo>
                <a:cubicBezTo>
                  <a:pt x="7" y="46"/>
                  <a:pt x="7" y="46"/>
                  <a:pt x="7" y="46"/>
                </a:cubicBezTo>
                <a:cubicBezTo>
                  <a:pt x="6" y="46"/>
                  <a:pt x="6" y="46"/>
                  <a:pt x="6" y="47"/>
                </a:cubicBezTo>
                <a:cubicBezTo>
                  <a:pt x="6" y="47"/>
                  <a:pt x="6" y="47"/>
                  <a:pt x="6" y="47"/>
                </a:cubicBezTo>
                <a:cubicBezTo>
                  <a:pt x="6" y="62"/>
                  <a:pt x="16" y="75"/>
                  <a:pt x="30" y="79"/>
                </a:cubicBezTo>
                <a:cubicBezTo>
                  <a:pt x="26" y="79"/>
                  <a:pt x="22" y="79"/>
                  <a:pt x="19" y="79"/>
                </a:cubicBezTo>
                <a:cubicBezTo>
                  <a:pt x="18" y="79"/>
                  <a:pt x="18" y="79"/>
                  <a:pt x="18" y="79"/>
                </a:cubicBezTo>
                <a:cubicBezTo>
                  <a:pt x="18" y="79"/>
                  <a:pt x="18" y="79"/>
                  <a:pt x="18" y="80"/>
                </a:cubicBezTo>
                <a:cubicBezTo>
                  <a:pt x="22" y="93"/>
                  <a:pt x="33" y="102"/>
                  <a:pt x="47" y="103"/>
                </a:cubicBezTo>
                <a:cubicBezTo>
                  <a:pt x="36" y="111"/>
                  <a:pt x="22" y="115"/>
                  <a:pt x="8" y="115"/>
                </a:cubicBezTo>
                <a:cubicBezTo>
                  <a:pt x="6" y="115"/>
                  <a:pt x="3" y="115"/>
                  <a:pt x="1" y="115"/>
                </a:cubicBezTo>
                <a:cubicBezTo>
                  <a:pt x="0" y="115"/>
                  <a:pt x="0" y="115"/>
                  <a:pt x="0" y="115"/>
                </a:cubicBezTo>
                <a:cubicBezTo>
                  <a:pt x="0" y="116"/>
                  <a:pt x="0" y="116"/>
                  <a:pt x="0" y="116"/>
                </a:cubicBezTo>
                <a:cubicBezTo>
                  <a:pt x="15" y="126"/>
                  <a:pt x="33" y="131"/>
                  <a:pt x="51" y="131"/>
                </a:cubicBezTo>
                <a:cubicBezTo>
                  <a:pt x="109" y="131"/>
                  <a:pt x="144" y="83"/>
                  <a:pt x="144" y="38"/>
                </a:cubicBezTo>
                <a:cubicBezTo>
                  <a:pt x="144" y="36"/>
                  <a:pt x="144" y="35"/>
                  <a:pt x="144" y="34"/>
                </a:cubicBezTo>
                <a:cubicBezTo>
                  <a:pt x="150" y="29"/>
                  <a:pt x="156" y="23"/>
                  <a:pt x="160" y="17"/>
                </a:cubicBezTo>
                <a:cubicBezTo>
                  <a:pt x="160" y="17"/>
                  <a:pt x="160" y="16"/>
                  <a:pt x="160" y="16"/>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方正清刻本悦宋简体" panose="02000000000000000000" pitchFamily="2" charset="-122"/>
            </a:endParaRPr>
          </a:p>
        </p:txBody>
      </p:sp>
      <p:sp>
        <p:nvSpPr>
          <p:cNvPr id="34" name="Freeform: Shape 17"/>
          <p:cNvSpPr/>
          <p:nvPr/>
        </p:nvSpPr>
        <p:spPr bwMode="auto">
          <a:xfrm>
            <a:off x="7093585" y="5309870"/>
            <a:ext cx="359410" cy="295910"/>
          </a:xfrm>
          <a:custGeom>
            <a:avLst/>
            <a:gdLst>
              <a:gd name="T0" fmla="*/ 160 w 160"/>
              <a:gd name="T1" fmla="*/ 16 h 131"/>
              <a:gd name="T2" fmla="*/ 159 w 160"/>
              <a:gd name="T3" fmla="*/ 16 h 131"/>
              <a:gd name="T4" fmla="*/ 144 w 160"/>
              <a:gd name="T5" fmla="*/ 20 h 131"/>
              <a:gd name="T6" fmla="*/ 156 w 160"/>
              <a:gd name="T7" fmla="*/ 4 h 131"/>
              <a:gd name="T8" fmla="*/ 156 w 160"/>
              <a:gd name="T9" fmla="*/ 3 h 131"/>
              <a:gd name="T10" fmla="*/ 155 w 160"/>
              <a:gd name="T11" fmla="*/ 3 h 131"/>
              <a:gd name="T12" fmla="*/ 135 w 160"/>
              <a:gd name="T13" fmla="*/ 11 h 131"/>
              <a:gd name="T14" fmla="*/ 111 w 160"/>
              <a:gd name="T15" fmla="*/ 0 h 131"/>
              <a:gd name="T16" fmla="*/ 77 w 160"/>
              <a:gd name="T17" fmla="*/ 34 h 131"/>
              <a:gd name="T18" fmla="*/ 78 w 160"/>
              <a:gd name="T19" fmla="*/ 40 h 131"/>
              <a:gd name="T20" fmla="*/ 12 w 160"/>
              <a:gd name="T21" fmla="*/ 7 h 131"/>
              <a:gd name="T22" fmla="*/ 12 w 160"/>
              <a:gd name="T23" fmla="*/ 6 h 131"/>
              <a:gd name="T24" fmla="*/ 11 w 160"/>
              <a:gd name="T25" fmla="*/ 7 h 131"/>
              <a:gd name="T26" fmla="*/ 7 w 160"/>
              <a:gd name="T27" fmla="*/ 23 h 131"/>
              <a:gd name="T28" fmla="*/ 19 w 160"/>
              <a:gd name="T29" fmla="*/ 50 h 131"/>
              <a:gd name="T30" fmla="*/ 7 w 160"/>
              <a:gd name="T31" fmla="*/ 46 h 131"/>
              <a:gd name="T32" fmla="*/ 7 w 160"/>
              <a:gd name="T33" fmla="*/ 46 h 131"/>
              <a:gd name="T34" fmla="*/ 6 w 160"/>
              <a:gd name="T35" fmla="*/ 47 h 131"/>
              <a:gd name="T36" fmla="*/ 6 w 160"/>
              <a:gd name="T37" fmla="*/ 47 h 131"/>
              <a:gd name="T38" fmla="*/ 30 w 160"/>
              <a:gd name="T39" fmla="*/ 79 h 131"/>
              <a:gd name="T40" fmla="*/ 19 w 160"/>
              <a:gd name="T41" fmla="*/ 79 h 131"/>
              <a:gd name="T42" fmla="*/ 18 w 160"/>
              <a:gd name="T43" fmla="*/ 79 h 131"/>
              <a:gd name="T44" fmla="*/ 18 w 160"/>
              <a:gd name="T45" fmla="*/ 80 h 131"/>
              <a:gd name="T46" fmla="*/ 47 w 160"/>
              <a:gd name="T47" fmla="*/ 103 h 131"/>
              <a:gd name="T48" fmla="*/ 8 w 160"/>
              <a:gd name="T49" fmla="*/ 115 h 131"/>
              <a:gd name="T50" fmla="*/ 1 w 160"/>
              <a:gd name="T51" fmla="*/ 115 h 131"/>
              <a:gd name="T52" fmla="*/ 0 w 160"/>
              <a:gd name="T53" fmla="*/ 115 h 131"/>
              <a:gd name="T54" fmla="*/ 0 w 160"/>
              <a:gd name="T55" fmla="*/ 116 h 131"/>
              <a:gd name="T56" fmla="*/ 51 w 160"/>
              <a:gd name="T57" fmla="*/ 131 h 131"/>
              <a:gd name="T58" fmla="*/ 144 w 160"/>
              <a:gd name="T59" fmla="*/ 38 h 131"/>
              <a:gd name="T60" fmla="*/ 144 w 160"/>
              <a:gd name="T61" fmla="*/ 34 h 131"/>
              <a:gd name="T62" fmla="*/ 160 w 160"/>
              <a:gd name="T63" fmla="*/ 17 h 131"/>
              <a:gd name="T64" fmla="*/ 160 w 160"/>
              <a:gd name="T65" fmla="*/ 1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31">
                <a:moveTo>
                  <a:pt x="160" y="16"/>
                </a:moveTo>
                <a:cubicBezTo>
                  <a:pt x="160" y="16"/>
                  <a:pt x="160" y="16"/>
                  <a:pt x="159" y="16"/>
                </a:cubicBezTo>
                <a:cubicBezTo>
                  <a:pt x="154" y="18"/>
                  <a:pt x="149" y="19"/>
                  <a:pt x="144" y="20"/>
                </a:cubicBezTo>
                <a:cubicBezTo>
                  <a:pt x="150" y="16"/>
                  <a:pt x="154" y="10"/>
                  <a:pt x="156" y="4"/>
                </a:cubicBezTo>
                <a:cubicBezTo>
                  <a:pt x="156" y="3"/>
                  <a:pt x="156" y="3"/>
                  <a:pt x="156" y="3"/>
                </a:cubicBezTo>
                <a:cubicBezTo>
                  <a:pt x="155" y="3"/>
                  <a:pt x="155" y="3"/>
                  <a:pt x="155" y="3"/>
                </a:cubicBezTo>
                <a:cubicBezTo>
                  <a:pt x="149" y="7"/>
                  <a:pt x="142" y="9"/>
                  <a:pt x="135" y="11"/>
                </a:cubicBezTo>
                <a:cubicBezTo>
                  <a:pt x="128" y="4"/>
                  <a:pt x="120" y="0"/>
                  <a:pt x="111" y="0"/>
                </a:cubicBezTo>
                <a:cubicBezTo>
                  <a:pt x="92" y="0"/>
                  <a:pt x="77" y="15"/>
                  <a:pt x="77" y="34"/>
                </a:cubicBezTo>
                <a:cubicBezTo>
                  <a:pt x="77" y="36"/>
                  <a:pt x="77" y="38"/>
                  <a:pt x="78" y="40"/>
                </a:cubicBezTo>
                <a:cubicBezTo>
                  <a:pt x="52" y="39"/>
                  <a:pt x="29" y="26"/>
                  <a:pt x="12" y="7"/>
                </a:cubicBezTo>
                <a:cubicBezTo>
                  <a:pt x="12" y="6"/>
                  <a:pt x="12" y="6"/>
                  <a:pt x="12" y="6"/>
                </a:cubicBezTo>
                <a:cubicBezTo>
                  <a:pt x="11" y="6"/>
                  <a:pt x="11" y="6"/>
                  <a:pt x="11" y="7"/>
                </a:cubicBezTo>
                <a:cubicBezTo>
                  <a:pt x="8" y="12"/>
                  <a:pt x="7" y="18"/>
                  <a:pt x="7" y="23"/>
                </a:cubicBezTo>
                <a:cubicBezTo>
                  <a:pt x="7" y="34"/>
                  <a:pt x="11" y="43"/>
                  <a:pt x="19" y="50"/>
                </a:cubicBezTo>
                <a:cubicBezTo>
                  <a:pt x="15" y="49"/>
                  <a:pt x="11" y="48"/>
                  <a:pt x="7" y="46"/>
                </a:cubicBezTo>
                <a:cubicBezTo>
                  <a:pt x="7" y="46"/>
                  <a:pt x="7" y="46"/>
                  <a:pt x="7" y="46"/>
                </a:cubicBezTo>
                <a:cubicBezTo>
                  <a:pt x="6" y="46"/>
                  <a:pt x="6" y="46"/>
                  <a:pt x="6" y="47"/>
                </a:cubicBezTo>
                <a:cubicBezTo>
                  <a:pt x="6" y="47"/>
                  <a:pt x="6" y="47"/>
                  <a:pt x="6" y="47"/>
                </a:cubicBezTo>
                <a:cubicBezTo>
                  <a:pt x="6" y="62"/>
                  <a:pt x="16" y="75"/>
                  <a:pt x="30" y="79"/>
                </a:cubicBezTo>
                <a:cubicBezTo>
                  <a:pt x="26" y="79"/>
                  <a:pt x="22" y="79"/>
                  <a:pt x="19" y="79"/>
                </a:cubicBezTo>
                <a:cubicBezTo>
                  <a:pt x="18" y="79"/>
                  <a:pt x="18" y="79"/>
                  <a:pt x="18" y="79"/>
                </a:cubicBezTo>
                <a:cubicBezTo>
                  <a:pt x="18" y="79"/>
                  <a:pt x="18" y="79"/>
                  <a:pt x="18" y="80"/>
                </a:cubicBezTo>
                <a:cubicBezTo>
                  <a:pt x="22" y="93"/>
                  <a:pt x="33" y="102"/>
                  <a:pt x="47" y="103"/>
                </a:cubicBezTo>
                <a:cubicBezTo>
                  <a:pt x="36" y="111"/>
                  <a:pt x="22" y="115"/>
                  <a:pt x="8" y="115"/>
                </a:cubicBezTo>
                <a:cubicBezTo>
                  <a:pt x="6" y="115"/>
                  <a:pt x="3" y="115"/>
                  <a:pt x="1" y="115"/>
                </a:cubicBezTo>
                <a:cubicBezTo>
                  <a:pt x="0" y="115"/>
                  <a:pt x="0" y="115"/>
                  <a:pt x="0" y="115"/>
                </a:cubicBezTo>
                <a:cubicBezTo>
                  <a:pt x="0" y="116"/>
                  <a:pt x="0" y="116"/>
                  <a:pt x="0" y="116"/>
                </a:cubicBezTo>
                <a:cubicBezTo>
                  <a:pt x="15" y="126"/>
                  <a:pt x="33" y="131"/>
                  <a:pt x="51" y="131"/>
                </a:cubicBezTo>
                <a:cubicBezTo>
                  <a:pt x="109" y="131"/>
                  <a:pt x="144" y="83"/>
                  <a:pt x="144" y="38"/>
                </a:cubicBezTo>
                <a:cubicBezTo>
                  <a:pt x="144" y="36"/>
                  <a:pt x="144" y="35"/>
                  <a:pt x="144" y="34"/>
                </a:cubicBezTo>
                <a:cubicBezTo>
                  <a:pt x="150" y="29"/>
                  <a:pt x="156" y="23"/>
                  <a:pt x="160" y="17"/>
                </a:cubicBezTo>
                <a:cubicBezTo>
                  <a:pt x="160" y="17"/>
                  <a:pt x="160" y="16"/>
                  <a:pt x="160" y="16"/>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方正清刻本悦宋简体" panose="02000000000000000000" pitchFamily="2" charset="-122"/>
            </a:endParaRPr>
          </a:p>
        </p:txBody>
      </p:sp>
      <p:sp>
        <p:nvSpPr>
          <p:cNvPr id="8" name="文本框 7">
            <a:extLst>
              <a:ext uri="{FF2B5EF4-FFF2-40B4-BE49-F238E27FC236}">
                <a16:creationId xmlns:a16="http://schemas.microsoft.com/office/drawing/2014/main" id="{AD398444-FBE3-24CB-0388-006B4DB4EDF8}"/>
              </a:ext>
            </a:extLst>
          </p:cNvPr>
          <p:cNvSpPr txBox="1"/>
          <p:nvPr/>
        </p:nvSpPr>
        <p:spPr>
          <a:xfrm>
            <a:off x="348684" y="1252220"/>
            <a:ext cx="8252391" cy="1200329"/>
          </a:xfrm>
          <a:prstGeom prst="rect">
            <a:avLst/>
          </a:prstGeom>
          <a:noFill/>
        </p:spPr>
        <p:txBody>
          <a:bodyPr wrap="square" rtlCol="0">
            <a:spAutoFit/>
          </a:bodyPr>
          <a:lstStyle/>
          <a:p>
            <a:r>
              <a:rPr lang="en-US" altLang="zh-CN" sz="2400" dirty="0" err="1">
                <a:solidFill>
                  <a:srgbClr val="565656"/>
                </a:solidFill>
                <a:ea typeface="方正清刻本悦宋简体" panose="02000000000000000000" pitchFamily="2" charset="-122"/>
              </a:rPr>
              <a:t>Kumiho</a:t>
            </a:r>
            <a:r>
              <a:rPr lang="en-US" altLang="zh-CN" sz="2400" dirty="0">
                <a:solidFill>
                  <a:srgbClr val="565656"/>
                </a:solidFill>
                <a:ea typeface="方正清刻本悦宋简体" panose="02000000000000000000" pitchFamily="2" charset="-122"/>
              </a:rPr>
              <a:t> - (</a:t>
            </a:r>
            <a:r>
              <a:rPr lang="ko-KR" altLang="en-US" sz="2400" dirty="0">
                <a:solidFill>
                  <a:srgbClr val="565656"/>
                </a:solidFill>
              </a:rPr>
              <a:t>구 </a:t>
            </a:r>
            <a:r>
              <a:rPr lang="en-US" altLang="ko-KR" sz="2400" dirty="0">
                <a:solidFill>
                  <a:srgbClr val="565656"/>
                </a:solidFill>
                <a:ea typeface="方正清刻本悦宋简体" panose="02000000000000000000" pitchFamily="2" charset="-122"/>
              </a:rPr>
              <a:t>"</a:t>
            </a:r>
            <a:r>
              <a:rPr lang="en-US" altLang="zh-CN" sz="2400" dirty="0" err="1">
                <a:solidFill>
                  <a:srgbClr val="565656"/>
                </a:solidFill>
                <a:ea typeface="方正清刻本悦宋简体" panose="02000000000000000000" pitchFamily="2" charset="-122"/>
              </a:rPr>
              <a:t>ku</a:t>
            </a:r>
            <a:r>
              <a:rPr lang="en-US" altLang="zh-CN" sz="2400" dirty="0">
                <a:solidFill>
                  <a:srgbClr val="565656"/>
                </a:solidFill>
                <a:ea typeface="方正清刻本悦宋简体" panose="02000000000000000000" pitchFamily="2" charset="-122"/>
              </a:rPr>
              <a:t>" - nine, </a:t>
            </a:r>
            <a:r>
              <a:rPr lang="ko-KR" altLang="en-US" sz="2400" dirty="0">
                <a:solidFill>
                  <a:srgbClr val="565656"/>
                </a:solidFill>
              </a:rPr>
              <a:t>미 </a:t>
            </a:r>
            <a:r>
              <a:rPr lang="en-US" altLang="ko-KR" sz="2400" dirty="0">
                <a:solidFill>
                  <a:srgbClr val="565656"/>
                </a:solidFill>
                <a:ea typeface="方正清刻本悦宋简体" panose="02000000000000000000" pitchFamily="2" charset="-122"/>
              </a:rPr>
              <a:t>"</a:t>
            </a:r>
            <a:r>
              <a:rPr lang="en-US" altLang="zh-CN" sz="2400" dirty="0">
                <a:solidFill>
                  <a:srgbClr val="565656"/>
                </a:solidFill>
                <a:ea typeface="方正清刻本悦宋简体" panose="02000000000000000000" pitchFamily="2" charset="-122"/>
              </a:rPr>
              <a:t>mi" - tail, </a:t>
            </a:r>
            <a:r>
              <a:rPr lang="ko-KR" altLang="en-US" sz="2400" dirty="0">
                <a:solidFill>
                  <a:srgbClr val="565656"/>
                </a:solidFill>
              </a:rPr>
              <a:t>호 </a:t>
            </a:r>
            <a:r>
              <a:rPr lang="en-US" altLang="ko-KR" sz="2400" dirty="0">
                <a:solidFill>
                  <a:srgbClr val="565656"/>
                </a:solidFill>
                <a:ea typeface="方正清刻本悦宋简体" panose="02000000000000000000" pitchFamily="2" charset="-122"/>
              </a:rPr>
              <a:t>"</a:t>
            </a:r>
            <a:r>
              <a:rPr lang="en-US" altLang="zh-CN" sz="2400" dirty="0">
                <a:solidFill>
                  <a:srgbClr val="565656"/>
                </a:solidFill>
                <a:ea typeface="方正清刻本悦宋简体" panose="02000000000000000000" pitchFamily="2" charset="-122"/>
              </a:rPr>
              <a:t>ho" - fox - "fox with nine tails") is a folklore animal, the fox of which is first mentioned in the era of </a:t>
            </a:r>
            <a:r>
              <a:rPr lang="en-US" altLang="zh-CN" sz="2400" dirty="0" err="1">
                <a:solidFill>
                  <a:srgbClr val="565656"/>
                </a:solidFill>
                <a:ea typeface="方正清刻本悦宋简体" panose="02000000000000000000" pitchFamily="2" charset="-122"/>
              </a:rPr>
              <a:t>Gojoseon</a:t>
            </a:r>
            <a:r>
              <a:rPr lang="en-US" altLang="zh-CN" sz="2400" dirty="0">
                <a:solidFill>
                  <a:srgbClr val="565656"/>
                </a:solidFill>
                <a:ea typeface="方正清刻本悦宋简体" panose="02000000000000000000" pitchFamily="2" charset="-122"/>
              </a:rPr>
              <a:t>.</a:t>
            </a:r>
            <a:endParaRPr lang="zh-CN" altLang="en-US" sz="2400" dirty="0">
              <a:solidFill>
                <a:srgbClr val="565656"/>
              </a:solidFill>
              <a:ea typeface="方正清刻本悦宋简体" panose="02000000000000000000" pitchFamily="2" charset="-122"/>
            </a:endParaRPr>
          </a:p>
        </p:txBody>
      </p:sp>
      <p:sp>
        <p:nvSpPr>
          <p:cNvPr id="9" name="文本框 8">
            <a:extLst>
              <a:ext uri="{FF2B5EF4-FFF2-40B4-BE49-F238E27FC236}">
                <a16:creationId xmlns:a16="http://schemas.microsoft.com/office/drawing/2014/main" id="{49A5791F-5FF7-2154-8BE4-09CD423C51A8}"/>
              </a:ext>
            </a:extLst>
          </p:cNvPr>
          <p:cNvSpPr txBox="1"/>
          <p:nvPr/>
        </p:nvSpPr>
        <p:spPr>
          <a:xfrm>
            <a:off x="787894" y="3005723"/>
            <a:ext cx="6485395" cy="2308324"/>
          </a:xfrm>
          <a:prstGeom prst="rect">
            <a:avLst/>
          </a:prstGeom>
          <a:noFill/>
        </p:spPr>
        <p:txBody>
          <a:bodyPr wrap="square" rtlCol="0">
            <a:spAutoFit/>
          </a:bodyPr>
          <a:lstStyle/>
          <a:p>
            <a:r>
              <a:rPr lang="en-US" altLang="zh-CN" sz="2400" dirty="0">
                <a:solidFill>
                  <a:srgbClr val="565656"/>
                </a:solidFill>
                <a:ea typeface="方正清刻本悦宋简体" panose="02000000000000000000" pitchFamily="2" charset="-122"/>
              </a:rPr>
              <a:t>One of her superpowers is transforming into a beautiful girl. Although in myths there are also references to the becoming of a charming young man. In this form, the mythical animal fell in love with the opposite sex, and then ate their liver (according to some beliefs, and the heart).</a:t>
            </a:r>
            <a:endParaRPr lang="zh-CN" altLang="en-US" sz="2400" dirty="0">
              <a:solidFill>
                <a:srgbClr val="565656"/>
              </a:solidFill>
              <a:ea typeface="方正清刻本悦宋简体" panose="02000000000000000000" pitchFamily="2" charset="-122"/>
            </a:endParaRPr>
          </a:p>
        </p:txBody>
      </p:sp>
      <p:pic>
        <p:nvPicPr>
          <p:cNvPr id="19" name="图片 18">
            <a:extLst>
              <a:ext uri="{FF2B5EF4-FFF2-40B4-BE49-F238E27FC236}">
                <a16:creationId xmlns:a16="http://schemas.microsoft.com/office/drawing/2014/main" id="{0D910F55-5601-3DEA-EFC3-C550D0EB6B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31799" y="2655134"/>
            <a:ext cx="3972307" cy="2857944"/>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Effect transition="in" filter="fade">
                                      <p:cBhvr>
                                        <p:cTn id="21" dur="10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fltVal val="0"/>
                                          </p:val>
                                        </p:tav>
                                        <p:tav tm="100000">
                                          <p:val>
                                            <p:strVal val="#ppt_w"/>
                                          </p:val>
                                        </p:tav>
                                      </p:tavLst>
                                    </p:anim>
                                    <p:anim calcmode="lin" valueType="num">
                                      <p:cBhvr>
                                        <p:cTn id="25" dur="1000" fill="hold"/>
                                        <p:tgtEl>
                                          <p:spTgt spid="34"/>
                                        </p:tgtEl>
                                        <p:attrNameLst>
                                          <p:attrName>ppt_h</p:attrName>
                                        </p:attrNameLst>
                                      </p:cBhvr>
                                      <p:tavLst>
                                        <p:tav tm="0">
                                          <p:val>
                                            <p:fltVal val="0"/>
                                          </p:val>
                                        </p:tav>
                                        <p:tav tm="100000">
                                          <p:val>
                                            <p:strVal val="#ppt_h"/>
                                          </p:val>
                                        </p:tav>
                                      </p:tavLst>
                                    </p:anim>
                                    <p:animEffect transition="in" filter="fade">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P spid="28" grpId="0" bldLvl="0" animBg="1"/>
      <p:bldP spid="34" grpId="0" bldLvl="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6" name="图片 5" descr="花2"/>
          <p:cNvPicPr>
            <a:picLocks noChangeAspect="1"/>
          </p:cNvPicPr>
          <p:nvPr/>
        </p:nvPicPr>
        <p:blipFill>
          <a:blip r:embed="rId3"/>
          <a:stretch>
            <a:fillRect/>
          </a:stretch>
        </p:blipFill>
        <p:spPr>
          <a:xfrm>
            <a:off x="8932545" y="-10160"/>
            <a:ext cx="3294380" cy="1612900"/>
          </a:xfrm>
          <a:prstGeom prst="rect">
            <a:avLst/>
          </a:prstGeom>
        </p:spPr>
      </p:pic>
      <p:sp>
        <p:nvSpPr>
          <p:cNvPr id="120" name="Text Placeholder 3"/>
          <p:cNvSpPr txBox="1"/>
          <p:nvPr/>
        </p:nvSpPr>
        <p:spPr>
          <a:xfrm>
            <a:off x="1121454" y="697441"/>
            <a:ext cx="4695790" cy="47327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96290">
              <a:lnSpc>
                <a:spcPct val="120000"/>
              </a:lnSpc>
              <a:spcBef>
                <a:spcPct val="20000"/>
              </a:spcBef>
              <a:defRPr/>
            </a:pPr>
            <a:r>
              <a:rPr lang="en-US" altLang="zh-CN" sz="28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 Why exactly the liver?</a:t>
            </a:r>
            <a:endParaRPr lang="zh-CN" altLang="en-US" sz="28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51" name="Text Placeholder 3"/>
          <p:cNvSpPr txBox="1"/>
          <p:nvPr/>
        </p:nvSpPr>
        <p:spPr>
          <a:xfrm>
            <a:off x="982283" y="1652655"/>
            <a:ext cx="6119975" cy="707373"/>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The liver contains human energy, that is, we eat and receive the energy that our liver stores.</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12" name="Text Placeholder 3"/>
          <p:cNvSpPr txBox="1"/>
          <p:nvPr/>
        </p:nvSpPr>
        <p:spPr>
          <a:xfrm>
            <a:off x="127520" y="4366600"/>
            <a:ext cx="4352420" cy="40562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96290">
              <a:lnSpc>
                <a:spcPct val="120000"/>
              </a:lnSpc>
              <a:spcBef>
                <a:spcPct val="20000"/>
              </a:spcBef>
              <a:defRPr/>
            </a:pPr>
            <a:r>
              <a:rPr lang="en-US" altLang="zh-CN"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Transform into a human</a:t>
            </a:r>
            <a:endParaRPr lang="zh-CN" altLang="en-US" sz="24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53" name="Text Placeholder 3"/>
          <p:cNvSpPr txBox="1"/>
          <p:nvPr/>
        </p:nvSpPr>
        <p:spPr>
          <a:xfrm>
            <a:off x="5007002" y="4116897"/>
            <a:ext cx="4971316" cy="707373"/>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She refrains from eating corpses and killing people for a thousand days.</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3" name="Text Placeholder 3">
            <a:extLst>
              <a:ext uri="{FF2B5EF4-FFF2-40B4-BE49-F238E27FC236}">
                <a16:creationId xmlns:a16="http://schemas.microsoft.com/office/drawing/2014/main" id="{7CE313D8-92EB-21B7-DDB2-B65FE7AEEF75}"/>
              </a:ext>
            </a:extLst>
          </p:cNvPr>
          <p:cNvSpPr txBox="1"/>
          <p:nvPr/>
        </p:nvSpPr>
        <p:spPr>
          <a:xfrm>
            <a:off x="5007002" y="2884776"/>
            <a:ext cx="6823712" cy="707373"/>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The person who recognized her as </a:t>
            </a:r>
            <a:r>
              <a:rPr lang="en-US" altLang="zh-CN" sz="2000" b="1" dirty="0" err="1">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Kumiho</a:t>
            </a: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 when she is in human form will keep this secret for ten years.</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5" name="Text Placeholder 3">
            <a:extLst>
              <a:ext uri="{FF2B5EF4-FFF2-40B4-BE49-F238E27FC236}">
                <a16:creationId xmlns:a16="http://schemas.microsoft.com/office/drawing/2014/main" id="{64560D71-FAEA-0174-534B-D5D53054F281}"/>
              </a:ext>
            </a:extLst>
          </p:cNvPr>
          <p:cNvSpPr txBox="1"/>
          <p:nvPr/>
        </p:nvSpPr>
        <p:spPr>
          <a:xfrm>
            <a:off x="5007002" y="5311804"/>
            <a:ext cx="6636060" cy="107670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6290">
              <a:lnSpc>
                <a:spcPct val="120000"/>
              </a:lnSpc>
              <a:spcBef>
                <a:spcPct val="20000"/>
              </a:spcBef>
              <a:defRPr/>
            </a:pPr>
            <a:r>
              <a:rPr lang="en-US" altLang="zh-CN" sz="2000" b="1" dirty="0" err="1">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Kumiho</a:t>
            </a:r>
            <a:r>
              <a:rPr lang="en-US" altLang="zh-CN"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rPr>
              <a:t> will eat the liver of thousands of men over a thousand years (if this does not happen, it will disintegrate into many small bubbles).</a:t>
            </a:r>
            <a:endParaRPr lang="zh-CN" altLang="en-US" sz="2000" b="1" dirty="0">
              <a:solidFill>
                <a:srgbClr val="565656"/>
              </a:solidFill>
              <a:latin typeface="方正清刻本悦宋简体" panose="02000000000000000000" pitchFamily="2" charset="-122"/>
              <a:ea typeface="方正清刻本悦宋简体" panose="02000000000000000000" pitchFamily="2" charset="-122"/>
              <a:sym typeface="Arial" panose="020B0604020202020204" pitchFamily="34" charset="0"/>
            </a:endParaRPr>
          </a:p>
        </p:txBody>
      </p:sp>
      <p:sp>
        <p:nvSpPr>
          <p:cNvPr id="7" name="左大括号 6">
            <a:extLst>
              <a:ext uri="{FF2B5EF4-FFF2-40B4-BE49-F238E27FC236}">
                <a16:creationId xmlns:a16="http://schemas.microsoft.com/office/drawing/2014/main" id="{331C2C11-1E8E-5BF2-FB67-514FD7DD66A2}"/>
              </a:ext>
            </a:extLst>
          </p:cNvPr>
          <p:cNvSpPr/>
          <p:nvPr/>
        </p:nvSpPr>
        <p:spPr>
          <a:xfrm>
            <a:off x="4310914" y="3155740"/>
            <a:ext cx="540428" cy="285368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dirty="0"/>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2000"/>
                                        <p:tgtEl>
                                          <p:spTgt spid="120"/>
                                        </p:tgtEl>
                                      </p:cBhvr>
                                    </p:animEffect>
                                    <p:anim calcmode="lin" valueType="num">
                                      <p:cBhvr>
                                        <p:cTn id="17" dur="2000" fill="hold"/>
                                        <p:tgtEl>
                                          <p:spTgt spid="120"/>
                                        </p:tgtEl>
                                        <p:attrNameLst>
                                          <p:attrName>ppt_w</p:attrName>
                                        </p:attrNameLst>
                                      </p:cBhvr>
                                      <p:tavLst>
                                        <p:tav tm="0" fmla="#ppt_w*sin(2.5*pi*$)">
                                          <p:val>
                                            <p:fltVal val="0"/>
                                          </p:val>
                                        </p:tav>
                                        <p:tav tm="100000">
                                          <p:val>
                                            <p:fltVal val="1"/>
                                          </p:val>
                                        </p:tav>
                                      </p:tavLst>
                                    </p:anim>
                                    <p:anim calcmode="lin" valueType="num">
                                      <p:cBhvr>
                                        <p:cTn id="18" dur="2000" fill="hold"/>
                                        <p:tgtEl>
                                          <p:spTgt spid="12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0" grpId="0"/>
      <p:bldP spid="51" grpId="0"/>
      <p:bldP spid="12" grpId="0"/>
      <p:bldP spid="53" grpId="0"/>
      <p:bldP spid="3" grpId="0"/>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545" y="277495"/>
            <a:ext cx="11598910" cy="6303645"/>
          </a:xfrm>
          <a:prstGeom prst="rect">
            <a:avLst/>
          </a:prstGeom>
          <a:noFill/>
          <a:ln>
            <a:solidFill>
              <a:srgbClr val="56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方正清刻本悦宋简体" panose="02000000000000000000" pitchFamily="2" charset="-122"/>
            </a:endParaRPr>
          </a:p>
        </p:txBody>
      </p:sp>
      <p:pic>
        <p:nvPicPr>
          <p:cNvPr id="5" name="图片 4" descr="花1"/>
          <p:cNvPicPr>
            <a:picLocks noChangeAspect="1"/>
          </p:cNvPicPr>
          <p:nvPr/>
        </p:nvPicPr>
        <p:blipFill>
          <a:blip r:embed="rId3"/>
          <a:stretch>
            <a:fillRect/>
          </a:stretch>
        </p:blipFill>
        <p:spPr>
          <a:xfrm>
            <a:off x="-21590" y="-10160"/>
            <a:ext cx="1800860" cy="3499485"/>
          </a:xfrm>
          <a:prstGeom prst="rect">
            <a:avLst/>
          </a:prstGeom>
        </p:spPr>
      </p:pic>
      <p:pic>
        <p:nvPicPr>
          <p:cNvPr id="6" name="图片 5" descr="花2"/>
          <p:cNvPicPr>
            <a:picLocks noChangeAspect="1"/>
          </p:cNvPicPr>
          <p:nvPr/>
        </p:nvPicPr>
        <p:blipFill>
          <a:blip r:embed="rId4"/>
          <a:stretch>
            <a:fillRect/>
          </a:stretch>
        </p:blipFill>
        <p:spPr>
          <a:xfrm>
            <a:off x="8689975" y="-10160"/>
            <a:ext cx="3536950" cy="1731645"/>
          </a:xfrm>
          <a:prstGeom prst="rect">
            <a:avLst/>
          </a:prstGeom>
        </p:spPr>
      </p:pic>
      <p:sp>
        <p:nvSpPr>
          <p:cNvPr id="2" name="文本框 1"/>
          <p:cNvSpPr txBox="1"/>
          <p:nvPr/>
        </p:nvSpPr>
        <p:spPr>
          <a:xfrm>
            <a:off x="2797175" y="2767965"/>
            <a:ext cx="6597650" cy="1322070"/>
          </a:xfrm>
          <a:prstGeom prst="rect">
            <a:avLst/>
          </a:prstGeom>
          <a:noFill/>
        </p:spPr>
        <p:txBody>
          <a:bodyPr wrap="square" rtlCol="0">
            <a:spAutoFit/>
          </a:bodyPr>
          <a:lstStyle/>
          <a:p>
            <a:pPr algn="ctr"/>
            <a:r>
              <a:rPr lang="en-US" altLang="zh-CN" sz="8000" dirty="0">
                <a:solidFill>
                  <a:srgbClr val="565656"/>
                </a:solidFill>
                <a:latin typeface="方正清刻本悦宋简体" panose="02000000000000000000" pitchFamily="2" charset="-122"/>
                <a:ea typeface="方正清刻本悦宋简体" panose="02000000000000000000" pitchFamily="2" charset="-122"/>
              </a:rPr>
              <a:t>THANK YOU</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2"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992e6489-571b-404d-8598-d2b3f6cbc3f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693</Words>
  <Application>Microsoft Office PowerPoint</Application>
  <PresentationFormat>宽屏</PresentationFormat>
  <Paragraphs>45</Paragraphs>
  <Slides>9</Slides>
  <Notes>9</Notes>
  <HiddenSlides>0</HiddenSlides>
  <MMClips>2</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9</vt:i4>
      </vt:variant>
    </vt:vector>
  </HeadingPairs>
  <TitlesOfParts>
    <vt:vector size="14" baseType="lpstr">
      <vt:lpstr>等线</vt:lpstr>
      <vt:lpstr>方正清刻本悦宋简体</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婷</cp:lastModifiedBy>
  <cp:revision>17</cp:revision>
  <dcterms:created xsi:type="dcterms:W3CDTF">2017-09-19T13:34:00Z</dcterms:created>
  <dcterms:modified xsi:type="dcterms:W3CDTF">2023-03-26T08:49:34Z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B70DDE732CC541F88971F85C837A220F_13</vt:lpwstr>
  </property>
</Properties>
</file>