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527" r:id="rId3"/>
    <p:sldId id="564" r:id="rId4"/>
    <p:sldId id="568" r:id="rId5"/>
    <p:sldId id="565" r:id="rId6"/>
    <p:sldId id="569" r:id="rId7"/>
    <p:sldId id="581" r:id="rId8"/>
    <p:sldId id="572" r:id="rId9"/>
    <p:sldId id="260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70" r:id="rId18"/>
    <p:sldId id="580" r:id="rId19"/>
    <p:sldId id="259" r:id="rId20"/>
    <p:sldId id="528" r:id="rId21"/>
    <p:sldId id="567" r:id="rId22"/>
    <p:sldId id="27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uvu\1108coop.era\partners\univers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Tabelle9!$A$2</c:f>
              <c:strCache>
                <c:ptCount val="1"/>
                <c:pt idx="0">
                  <c:v>1 USA</c:v>
                </c:pt>
              </c:strCache>
            </c:strRef>
          </c:tx>
          <c:spPr>
            <a:ln w="635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cat>
            <c:strRef>
              <c:f>Tabelle9!$B$1:$D$1</c:f>
              <c:strCache>
                <c:ptCount val="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</c:strCache>
            </c:strRef>
          </c:cat>
          <c:val>
            <c:numRef>
              <c:f>Tabelle9!$B$2:$D$2</c:f>
              <c:numCache>
                <c:formatCode>General</c:formatCode>
                <c:ptCount val="3"/>
                <c:pt idx="0">
                  <c:v>672000</c:v>
                </c:pt>
                <c:pt idx="1">
                  <c:v>690923</c:v>
                </c:pt>
                <c:pt idx="2">
                  <c:v>709846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81-485D-B4BA-24D63E39C893}"/>
            </c:ext>
          </c:extLst>
        </c:ser>
        <c:ser>
          <c:idx val="1"/>
          <c:order val="1"/>
          <c:tx>
            <c:strRef>
              <c:f>Tabelle9!$A$3</c:f>
              <c:strCache>
                <c:ptCount val="1"/>
                <c:pt idx="0">
                  <c:v>2 UK</c:v>
                </c:pt>
              </c:strCache>
            </c:strRef>
          </c:tx>
          <c:spPr>
            <a:ln w="63500"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rgbClr val="9BBB59">
                      <a:lumMod val="75000"/>
                    </a:srgbClr>
                  </a:gs>
                  <a:gs pos="100000">
                    <a:srgbClr val="9BBB59">
                      <a:lumMod val="60000"/>
                      <a:lumOff val="40000"/>
                    </a:srgbClr>
                  </a:gs>
                </a:gsLst>
                <a:lin ang="5400000" scaled="0"/>
              </a:gradFill>
            </a:ln>
          </c:spPr>
          <c:marker>
            <c:spPr>
              <a:solidFill>
                <a:srgbClr val="00B050"/>
              </a:solidFill>
            </c:spPr>
          </c:marker>
          <c:cat>
            <c:strRef>
              <c:f>Tabelle9!$B$1:$D$1</c:f>
              <c:strCache>
                <c:ptCount val="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</c:strCache>
            </c:strRef>
          </c:cat>
          <c:val>
            <c:numRef>
              <c:f>Tabelle9!$B$3:$D$3</c:f>
              <c:numCache>
                <c:formatCode>General</c:formatCode>
                <c:ptCount val="3"/>
                <c:pt idx="0">
                  <c:v>368970</c:v>
                </c:pt>
                <c:pt idx="1">
                  <c:v>405810</c:v>
                </c:pt>
                <c:pt idx="2">
                  <c:v>442650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81-485D-B4BA-24D63E39C893}"/>
            </c:ext>
          </c:extLst>
        </c:ser>
        <c:ser>
          <c:idx val="2"/>
          <c:order val="2"/>
          <c:tx>
            <c:strRef>
              <c:f>Tabelle9!$A$4</c:f>
              <c:strCache>
                <c:ptCount val="1"/>
                <c:pt idx="0">
                  <c:v>3 France</c:v>
                </c:pt>
              </c:strCache>
            </c:strRef>
          </c:tx>
          <c:spPr>
            <a:ln w="63500"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rgbClr val="F7FFAF"/>
                  </a:gs>
                </a:gsLst>
                <a:lin ang="5400000" scaled="0"/>
              </a:gradFill>
            </a:ln>
          </c:spPr>
          <c:marker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Tabelle9!$B$1:$D$1</c:f>
              <c:strCache>
                <c:ptCount val="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</c:strCache>
            </c:strRef>
          </c:cat>
          <c:val>
            <c:numRef>
              <c:f>Tabelle9!$B$4:$D$4</c:f>
              <c:numCache>
                <c:formatCode>General</c:formatCode>
                <c:ptCount val="3"/>
                <c:pt idx="0">
                  <c:v>266448</c:v>
                </c:pt>
                <c:pt idx="1">
                  <c:v>278201</c:v>
                </c:pt>
                <c:pt idx="2">
                  <c:v>284600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81-485D-B4BA-24D63E39C893}"/>
            </c:ext>
          </c:extLst>
        </c:ser>
        <c:ser>
          <c:idx val="4"/>
          <c:order val="3"/>
          <c:tx>
            <c:strRef>
              <c:f>Tabelle9!$A$5</c:f>
              <c:strCache>
                <c:ptCount val="1"/>
                <c:pt idx="0">
                  <c:v>4 China</c:v>
                </c:pt>
              </c:strCache>
            </c:strRef>
          </c:tx>
          <c:spPr>
            <a:ln w="63500"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50000">
                    <a:srgbClr val="FF0000"/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Tabelle9!$B$1:$D$1</c:f>
              <c:strCache>
                <c:ptCount val="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</c:strCache>
            </c:strRef>
          </c:cat>
          <c:val>
            <c:numRef>
              <c:f>Tabelle9!$B$5:$D$5</c:f>
              <c:numCache>
                <c:formatCode>General</c:formatCode>
                <c:ptCount val="3"/>
                <c:pt idx="0">
                  <c:v>223499</c:v>
                </c:pt>
                <c:pt idx="1">
                  <c:v>238184</c:v>
                </c:pt>
                <c:pt idx="2">
                  <c:v>265090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81-485D-B4BA-24D63E39C893}"/>
            </c:ext>
          </c:extLst>
        </c:ser>
        <c:ser>
          <c:idx val="3"/>
          <c:order val="4"/>
          <c:tx>
            <c:strRef>
              <c:f>Tabelle9!$A$6</c:f>
              <c:strCache>
                <c:ptCount val="1"/>
                <c:pt idx="0">
                  <c:v>5 Germany</c:v>
                </c:pt>
              </c:strCache>
            </c:strRef>
          </c:tx>
          <c:spPr>
            <a:ln w="63500">
              <a:gradFill>
                <a:gsLst>
                  <a:gs pos="0">
                    <a:prstClr val="black"/>
                  </a:gs>
                  <a:gs pos="50000">
                    <a:prstClr val="white">
                      <a:lumMod val="50000"/>
                    </a:prst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</a:gra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strRef>
              <c:f>Tabelle9!$B$1:$D$1</c:f>
              <c:strCache>
                <c:ptCount val="3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</c:strCache>
            </c:strRef>
          </c:cat>
          <c:val>
            <c:numRef>
              <c:f>Tabelle9!$B$6:$D$6</c:f>
              <c:numCache>
                <c:formatCode>General</c:formatCode>
                <c:ptCount val="3"/>
                <c:pt idx="0">
                  <c:v>239143</c:v>
                </c:pt>
                <c:pt idx="1">
                  <c:v>244776</c:v>
                </c:pt>
                <c:pt idx="2">
                  <c:v>249781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81-485D-B4BA-24D63E39C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94048"/>
        <c:axId val="84740352"/>
      </c:lineChart>
      <c:catAx>
        <c:axId val="8459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de-DE"/>
          </a:p>
        </c:txPr>
        <c:crossAx val="84740352"/>
        <c:crosses val="autoZero"/>
        <c:auto val="1"/>
        <c:lblAlgn val="ctr"/>
        <c:lblOffset val="100"/>
        <c:noMultiLvlLbl val="0"/>
      </c:catAx>
      <c:valAx>
        <c:axId val="8474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e-DE"/>
          </a:p>
        </c:txPr>
        <c:crossAx val="8459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13994910941476"/>
          <c:y val="3.0802446765284083E-2"/>
          <c:w val="0.20468193384223946"/>
          <c:h val="0.87631763843692012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FBAF-B91D-487F-BEB6-FA567764C3E5}" type="datetimeFigureOut">
              <a:rPr lang="de-DE" smtClean="0"/>
              <a:t>08.04.2022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6375-2EF4-40DE-B664-8D482C601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6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9D74-DE25-4241-A359-0A75CB6772B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49D74-DE25-4241-A359-0A75CB6772B1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ruhr-uni-bochum.de/uvu/images/d/d6/An_Overview_of_Chinese_Classicss_as_Soft_Power.docx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iki.ruhr-uni-bochum.de/uvu/images/d/df/03_Attractivenss-of-Chinese-classics-as-part-of-soft-power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wiki.ruhr-uni-bochum.de/uvu/images/f/f3/Debate%E2%80%94%E2%80%94Li_Yijia%2CLi_Simin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中华典籍外译</a:t>
            </a:r>
            <a:br>
              <a:rPr lang="de-DE" altLang="zh-CN" sz="595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de-DE" altLang="zh-CN" sz="4800" b="1" i="1" dirty="0"/>
              <a:t>Chinese Classics Translation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Master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-2021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周五第九和第十节课</a:t>
            </a:r>
            <a:r>
              <a:rPr lang="de-DE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14:30-16:10</a:t>
            </a: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线上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VooV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助教：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Li Xin 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李欣 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– </a:t>
            </a:r>
            <a:r>
              <a:rPr lang="de-DE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Session </a:t>
            </a:r>
            <a:r>
              <a:rPr lang="de-DE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no</a:t>
            </a:r>
            <a:r>
              <a:rPr lang="de-DE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. 7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4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Distinguished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Professor Dr. Martin Woesler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培高德 教授 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Cord Eberspächer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23401-5C6F-4DD5-9179-E371B2FA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 power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F1F9D7-7BAD-43AB-9EE1-8C4153FAB0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" b="48482"/>
          <a:stretch/>
        </p:blipFill>
        <p:spPr bwMode="auto">
          <a:xfrm>
            <a:off x="432748" y="152730"/>
            <a:ext cx="8346608" cy="6552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805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42D41E-107D-4A0A-A8D6-55660CAEAB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5"/>
          <a:stretch/>
        </p:blipFill>
        <p:spPr>
          <a:xfrm>
            <a:off x="107504" y="0"/>
            <a:ext cx="4684344" cy="63093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C6145C-DF57-44D6-95BE-26677C979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49"/>
          <a:stretch/>
        </p:blipFill>
        <p:spPr>
          <a:xfrm>
            <a:off x="4716017" y="1331437"/>
            <a:ext cx="4427984" cy="56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4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AE306-EC3A-4024-A7E4-FE1620C6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27009B-B9A3-4D1D-9F46-6CEB54AE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090408-1F09-4C2B-8400-7DAAB96F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70" y="260648"/>
            <a:ext cx="9177543" cy="638132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3C57A5C-1FE1-41A2-ACC0-E2439F14ED2D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83164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8FAEE-5022-450D-9437-681D581F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Africa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B004BE-A6E4-4465-A9B0-F2F3D6B96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8060B6-C67F-4012-96EE-5437B8CE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144"/>
            <a:ext cx="916346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78721-3C0F-461A-8977-DABD8E6F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79B2FC-A7B5-4404-A60F-1251AD58F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97360"/>
            <a:ext cx="576064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8F0C3-5014-4F1A-A285-1F37AA56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China </a:t>
            </a:r>
            <a:r>
              <a:rPr lang="de-DE" dirty="0" err="1"/>
              <a:t>vs</a:t>
            </a:r>
            <a:r>
              <a:rPr lang="de-DE" dirty="0"/>
              <a:t> 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6C99A-F1EA-4809-BDAA-5D4F5758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367B18-6B6A-4755-8A41-8A4FFB75F5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87887"/>
            <a:ext cx="4860260" cy="56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1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8F0C3-5014-4F1A-A285-1F37AA56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China </a:t>
            </a:r>
            <a:r>
              <a:rPr lang="de-DE" dirty="0" err="1"/>
              <a:t>vs</a:t>
            </a:r>
            <a:r>
              <a:rPr lang="de-DE" dirty="0"/>
              <a:t> US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6C99A-F1EA-4809-BDAA-5D4F5758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B22852-E635-411C-93B9-5387802C4E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1"/>
          <a:stretch/>
        </p:blipFill>
        <p:spPr bwMode="auto">
          <a:xfrm>
            <a:off x="150431" y="44624"/>
            <a:ext cx="8886065" cy="6840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677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2814D-3C6B-4543-8A48-09CC9A2B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China </a:t>
            </a:r>
            <a:r>
              <a:rPr lang="de-DE" dirty="0" err="1"/>
              <a:t>more</a:t>
            </a:r>
            <a:r>
              <a:rPr lang="de-DE" dirty="0"/>
              <a:t> clean, </a:t>
            </a:r>
            <a:r>
              <a:rPr lang="de-DE" dirty="0" err="1"/>
              <a:t>free</a:t>
            </a:r>
            <a:r>
              <a:rPr lang="de-DE" dirty="0"/>
              <a:t> 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guys</a:t>
            </a:r>
            <a:r>
              <a:rPr lang="de-DE" dirty="0"/>
              <a:t>“? =&gt; </a:t>
            </a:r>
            <a:r>
              <a:rPr lang="de-DE" dirty="0" err="1"/>
              <a:t>culture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accepted</a:t>
            </a:r>
            <a:r>
              <a:rPr lang="de-DE" dirty="0"/>
              <a:t>, </a:t>
            </a:r>
            <a:r>
              <a:rPr lang="de-DE" dirty="0" err="1"/>
              <a:t>classics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read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AA855-B231-4B44-84E6-426F5B75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[Many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students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deny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that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the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problems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why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the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international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community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is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rejecting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China,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actually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exist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. Yang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Xinyi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: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Reading classics is not related to who is [in] the corner of the chart. Zhang Rui: Foreign media has information </a:t>
            </a:r>
            <a:r>
              <a:rPr lang="en-US" sz="1500" dirty="0">
                <a:solidFill>
                  <a:srgbClr val="000000"/>
                </a:solidFill>
                <a:latin typeface="+mj-lt"/>
              </a:rPr>
              <a:t>deficit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]</a:t>
            </a:r>
          </a:p>
          <a:p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Liu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Lele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: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Become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aware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of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difference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between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self-perception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and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foreign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perception</a:t>
            </a:r>
            <a:endParaRPr lang="de-DE" sz="1500" kern="100" dirty="0">
              <a:effectLst/>
              <a:latin typeface="+mj-lt"/>
              <a:ea typeface="SimSun" panose="02010600030101010101" pitchFamily="2" charset="-122"/>
            </a:endParaRPr>
          </a:p>
          <a:p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Cao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Jiao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: Promote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exchanges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cooperation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; Deng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Yanling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: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deepen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reform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; Olympic Games, World Expo; He Lina: transparent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government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;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Kuang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Yuqi: clean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energy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public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health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; Li Yuan: Go Global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strategy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; Liao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Shiyun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: also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through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popular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culture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; Liu Ting: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practical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solutions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for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international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issues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like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climate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change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environmental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protection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=&gt;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win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the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trust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the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world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;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improve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education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welfare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and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employment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system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; Nie Wei: „</a:t>
            </a:r>
            <a:r>
              <a:rPr lang="en-US" sz="1500" kern="100" dirty="0">
                <a:latin typeface="+mj-lt"/>
                <a:ea typeface="SimSun" panose="02010600030101010101" pitchFamily="2" charset="-122"/>
              </a:rPr>
              <a:t>vividly show the outside world that Chinese people live in happiness because of our political, cultural, economic and other conditions”; Wang </a:t>
            </a:r>
            <a:r>
              <a:rPr lang="en-US" sz="1500" kern="100" dirty="0" err="1">
                <a:latin typeface="+mj-lt"/>
                <a:ea typeface="SimSun" panose="02010600030101010101" pitchFamily="2" charset="-122"/>
              </a:rPr>
              <a:t>Siqi</a:t>
            </a:r>
            <a:r>
              <a:rPr lang="en-US" sz="1500" kern="100" dirty="0">
                <a:latin typeface="+mj-lt"/>
                <a:ea typeface="SimSun" panose="02010600030101010101" pitchFamily="2" charset="-122"/>
              </a:rPr>
              <a:t>: win recognition and respect; Zhu </a:t>
            </a:r>
            <a:r>
              <a:rPr lang="en-US" sz="1500" kern="100" dirty="0" err="1">
                <a:latin typeface="+mj-lt"/>
                <a:ea typeface="SimSun" panose="02010600030101010101" pitchFamily="2" charset="-122"/>
              </a:rPr>
              <a:t>Lijuan</a:t>
            </a:r>
            <a:r>
              <a:rPr lang="en-US" sz="1500" kern="100" dirty="0">
                <a:latin typeface="+mj-lt"/>
                <a:ea typeface="SimSun" panose="02010600030101010101" pitchFamily="2" charset="-122"/>
              </a:rPr>
              <a:t>: stable legal environment, </a:t>
            </a:r>
            <a:r>
              <a:rPr lang="en-US" sz="1500" kern="100" dirty="0" err="1">
                <a:latin typeface="+mj-lt"/>
                <a:ea typeface="SimSun" panose="02010600030101010101" pitchFamily="2" charset="-122"/>
              </a:rPr>
              <a:t>infrastructure,admin</a:t>
            </a:r>
            <a:r>
              <a:rPr lang="en-US" sz="1500" kern="100" dirty="0">
                <a:latin typeface="+mj-lt"/>
                <a:ea typeface="SimSun" panose="02010600030101010101" pitchFamily="2" charset="-122"/>
              </a:rPr>
              <a:t> service</a:t>
            </a:r>
            <a:endParaRPr lang="de-DE" sz="1500" kern="100" dirty="0">
              <a:latin typeface="+mj-lt"/>
              <a:ea typeface="SimSun" panose="02010600030101010101" pitchFamily="2" charset="-122"/>
            </a:endParaRPr>
          </a:p>
          <a:p>
            <a:r>
              <a:rPr lang="de-DE" sz="1500" kern="100" dirty="0">
                <a:latin typeface="+mj-lt"/>
                <a:ea typeface="SimSun" panose="02010600030101010101" pitchFamily="2" charset="-122"/>
              </a:rPr>
              <a:t>Ma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Yanhuan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: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Economical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attractiveness</a:t>
            </a:r>
            <a:endParaRPr lang="de-DE" sz="1500" kern="100" dirty="0">
              <a:latin typeface="+mj-lt"/>
              <a:ea typeface="SimSun" panose="02010600030101010101" pitchFamily="2" charset="-122"/>
            </a:endParaRPr>
          </a:p>
          <a:p>
            <a:r>
              <a:rPr lang="de-DE" sz="1500" kern="100" dirty="0">
                <a:latin typeface="+mj-lt"/>
                <a:ea typeface="SimSun" panose="02010600030101010101" pitchFamily="2" charset="-122"/>
              </a:rPr>
              <a:t>Zhong Qing: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Win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the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hearts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the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people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is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not just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difficult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internationally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but also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domestically</a:t>
            </a:r>
            <a:endParaRPr lang="de-DE" sz="1500" kern="100" dirty="0">
              <a:latin typeface="+mj-lt"/>
              <a:ea typeface="SimSun" panose="02010600030101010101" pitchFamily="2" charset="-122"/>
            </a:endParaRPr>
          </a:p>
          <a:p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Li Simin: China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does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not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want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to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lead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any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country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; Li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Siyuan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: China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never</a:t>
            </a:r>
            <a:r>
              <a:rPr lang="de-DE" sz="1500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effectLst/>
                <a:latin typeface="+mj-lt"/>
                <a:ea typeface="SimSun" panose="02010600030101010101" pitchFamily="2" charset="-122"/>
              </a:rPr>
              <a:t>wante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d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to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be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a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world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leader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to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invade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or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bully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other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countries &lt;=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maybe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no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choice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because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China will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be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no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. 1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economically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? =&gt;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leader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i="1" kern="100" dirty="0" err="1">
                <a:latin typeface="+mj-lt"/>
                <a:ea typeface="SimSun" panose="02010600030101010101" pitchFamily="2" charset="-122"/>
              </a:rPr>
              <a:t>hearts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(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favourite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country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voluntary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support, not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by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500" kern="100" dirty="0" err="1">
                <a:latin typeface="+mj-lt"/>
                <a:ea typeface="SimSun" panose="02010600030101010101" pitchFamily="2" charset="-122"/>
              </a:rPr>
              <a:t>force</a:t>
            </a:r>
            <a:r>
              <a:rPr lang="de-DE" sz="1500" kern="100" dirty="0">
                <a:latin typeface="+mj-lt"/>
                <a:ea typeface="SimSun" panose="02010600030101010101" pitchFamily="2" charset="-122"/>
              </a:rPr>
              <a:t>)</a:t>
            </a:r>
            <a:endParaRPr lang="de-DE" sz="1500" kern="100" dirty="0">
              <a:effectLst/>
              <a:latin typeface="+mj-lt"/>
              <a:ea typeface="SimSun" panose="02010600030101010101" pitchFamily="2" charset="-122"/>
            </a:endParaRPr>
          </a:p>
          <a:p>
            <a:r>
              <a:rPr lang="en-GB" sz="1500" kern="100" dirty="0">
                <a:effectLst/>
                <a:latin typeface="+mj-lt"/>
                <a:ea typeface="SimSun" panose="02010600030101010101" pitchFamily="2" charset="-122"/>
              </a:rPr>
              <a:t>=&gt; The world perceives China to seek its leadership through force, self-perception: peace</a:t>
            </a:r>
          </a:p>
          <a:p>
            <a:r>
              <a:rPr lang="en-GB" sz="1500" kern="100" dirty="0">
                <a:effectLst/>
                <a:latin typeface="+mj-lt"/>
                <a:ea typeface="SimSun" panose="02010600030101010101" pitchFamily="2" charset="-122"/>
              </a:rPr>
              <a:t>[Results:  https://wiki.rub.de/uvu/index.php/Global_attractiveness_of_Chinese_culture]</a:t>
            </a:r>
            <a:endParaRPr lang="de-DE" sz="1500" kern="1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86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2814D-3C6B-4543-8A48-09CC9A2B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power, soft power and smart power?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AA855-B231-4B44-84E6-426F5B75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r>
              <a:rPr lang="de-DE" kern="100" dirty="0">
                <a:effectLst/>
                <a:latin typeface="+mj-lt"/>
                <a:ea typeface="SimSun" panose="02010600030101010101" pitchFamily="2" charset="-122"/>
              </a:rPr>
              <a:t>Hard power: </a:t>
            </a:r>
            <a:r>
              <a:rPr lang="de-DE" kern="100" dirty="0" err="1">
                <a:effectLst/>
                <a:latin typeface="+mj-lt"/>
                <a:ea typeface="SimSun" panose="02010600030101010101" pitchFamily="2" charset="-122"/>
              </a:rPr>
              <a:t>Economical</a:t>
            </a:r>
            <a:r>
              <a:rPr lang="de-DE" kern="100" dirty="0">
                <a:effectLst/>
                <a:latin typeface="+mj-lt"/>
                <a:ea typeface="SimSun" panose="02010600030101010101" pitchFamily="2" charset="-122"/>
              </a:rPr>
              <a:t>, </a:t>
            </a:r>
            <a:r>
              <a:rPr lang="de-DE" kern="100" dirty="0" err="1">
                <a:effectLst/>
                <a:latin typeface="+mj-lt"/>
                <a:ea typeface="SimSun" panose="02010600030101010101" pitchFamily="2" charset="-122"/>
              </a:rPr>
              <a:t>financial</a:t>
            </a:r>
            <a:r>
              <a:rPr lang="de-DE" kern="100" dirty="0">
                <a:effectLst/>
                <a:latin typeface="+mj-lt"/>
                <a:ea typeface="SimSun" panose="02010600030101010101" pitchFamily="2" charset="-122"/>
              </a:rPr>
              <a:t>, </a:t>
            </a:r>
            <a:r>
              <a:rPr lang="de-DE" kern="100" dirty="0" err="1">
                <a:effectLst/>
                <a:latin typeface="+mj-lt"/>
                <a:ea typeface="SimSun" panose="02010600030101010101" pitchFamily="2" charset="-122"/>
              </a:rPr>
              <a:t>military</a:t>
            </a:r>
            <a:r>
              <a:rPr lang="de-DE" kern="100" dirty="0">
                <a:effectLst/>
                <a:latin typeface="+mj-lt"/>
                <a:ea typeface="SimSun" panose="02010600030101010101" pitchFamily="2" charset="-122"/>
              </a:rPr>
              <a:t> power, power </a:t>
            </a:r>
            <a:r>
              <a:rPr lang="de-DE" kern="100" dirty="0" err="1">
                <a:effectLst/>
                <a:latin typeface="+mj-lt"/>
                <a:ea typeface="SimSun" panose="02010600030101010101" pitchFamily="2" charset="-122"/>
              </a:rPr>
              <a:t>of</a:t>
            </a:r>
            <a:r>
              <a:rPr lang="de-DE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effectLst/>
                <a:latin typeface="+mj-lt"/>
                <a:ea typeface="SimSun" panose="02010600030101010101" pitchFamily="2" charset="-122"/>
              </a:rPr>
              <a:t>political</a:t>
            </a:r>
            <a:r>
              <a:rPr lang="de-DE" kern="100" dirty="0">
                <a:effectLst/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effectLst/>
                <a:latin typeface="+mj-lt"/>
                <a:ea typeface="SimSun" panose="02010600030101010101" pitchFamily="2" charset="-122"/>
              </a:rPr>
              <a:t>actions</a:t>
            </a:r>
            <a:endParaRPr lang="de-DE" kern="100" dirty="0">
              <a:effectLst/>
              <a:latin typeface="+mj-lt"/>
              <a:ea typeface="SimSun" panose="02010600030101010101" pitchFamily="2" charset="-122"/>
            </a:endParaRPr>
          </a:p>
          <a:p>
            <a:r>
              <a:rPr lang="de-DE" kern="100" dirty="0">
                <a:latin typeface="+mj-lt"/>
                <a:ea typeface="SimSun" panose="02010600030101010101" pitchFamily="2" charset="-122"/>
              </a:rPr>
              <a:t>Soft power: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Attractiveness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one‘s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culture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, positive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foreign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perception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country‘s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image</a:t>
            </a:r>
            <a:endParaRPr lang="de-DE" kern="100" dirty="0">
              <a:latin typeface="+mj-lt"/>
              <a:ea typeface="SimSun" panose="02010600030101010101" pitchFamily="2" charset="-122"/>
            </a:endParaRPr>
          </a:p>
          <a:p>
            <a:r>
              <a:rPr lang="de-DE" kern="100" dirty="0">
                <a:latin typeface="+mj-lt"/>
                <a:ea typeface="SimSun" panose="02010600030101010101" pitchFamily="2" charset="-122"/>
              </a:rPr>
              <a:t>Smart power: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Combination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both</a:t>
            </a:r>
            <a:r>
              <a:rPr lang="de-DE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kern="100" dirty="0" err="1">
                <a:latin typeface="+mj-lt"/>
                <a:ea typeface="SimSun" panose="02010600030101010101" pitchFamily="2" charset="-122"/>
              </a:rPr>
              <a:t>powers</a:t>
            </a:r>
            <a:endParaRPr lang="de-DE" kern="100" dirty="0">
              <a:latin typeface="+mj-lt"/>
              <a:ea typeface="SimSun" panose="02010600030101010101" pitchFamily="2" charset="-122"/>
            </a:endParaRPr>
          </a:p>
          <a:p>
            <a:endParaRPr lang="de-DE" kern="1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012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7544" y="332656"/>
            <a:ext cx="82089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Water is fluid, soft, and yielding. But water will wear away rock, which is rigid and cannot yield. </a:t>
            </a:r>
          </a:p>
          <a:p>
            <a:endParaRPr lang="en-GB" sz="4000"/>
          </a:p>
          <a:p>
            <a:r>
              <a:rPr lang="en-GB" sz="4000"/>
              <a:t>As a rule, whatever is fluid, soft, and yielding will overcome whatever is rigid and hard. </a:t>
            </a:r>
          </a:p>
          <a:p>
            <a:endParaRPr lang="en-GB" sz="4000"/>
          </a:p>
          <a:p>
            <a:r>
              <a:rPr lang="en-GB" sz="4000"/>
              <a:t>This is another paradox: what is soft is strong.</a:t>
            </a:r>
            <a:endParaRPr lang="de-DE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 2.25 Organizational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concept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„classic“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2 3.4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Canonization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 3.11 Early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3.18 Reception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Chamber Dreams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5 3.25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How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people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again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 4.1 Western Classics in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7 4.8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Attractiveness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softpower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 4.15 Chinese Classics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Germany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9 4.22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Sinicization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– Politics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Export: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4.29 Chinese Classics in World Lit.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Anthologies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World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Books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11 5.6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Modern Classics: Mo Yan,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Yu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Hua, Liu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Cixin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etc.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 5.13 Chinese Classics on Overseas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Bookfairs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 5.20 Cinema Movie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Adaptions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14 5.27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Lessons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learn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Classics: Integration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Sharpening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Profile?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 6.3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Discussion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 6.10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9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 2.25 Organizational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concept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„classic“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2 3.4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Canonization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 3.11 Early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3.18 Reception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Chamber Dreams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5 3.25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How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people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again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 4.1 Western Classics in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7 4.8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Attractiveness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softpower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 4.15 Chinese Classics in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 (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students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) – Teacher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input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Germany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9 4.22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Sinicization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– Politics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Export: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4.29 Chinese Classics in World Lit.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Anthologies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World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Books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11 5.6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Modern Classics: Mo Yan,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Yu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Hua, Liu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Cixin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etc.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 5.13 Chinese Classics on Overseas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Bookfairs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 5.20 Cinema Movie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Adaptions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14 5.27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Lessons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learn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Classics: Integration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Sharpening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Profile?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 6.3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Discussion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 6.10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58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Gather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information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on Chinese Classics in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Take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quiz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Translation</a:t>
            </a: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Correction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translation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Please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choose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your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final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paper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start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writing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(grade)</a:t>
            </a:r>
          </a:p>
        </p:txBody>
      </p:sp>
    </p:spTree>
    <p:extLst>
      <p:ext uri="{BB962C8B-B14F-4D97-AF65-F5344CB8AC3E}">
        <p14:creationId xmlns:p14="http://schemas.microsoft.com/office/powerpoint/2010/main" val="153267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 cstate="print"/>
          <a:srcRect l="3123" b="12166"/>
          <a:stretch>
            <a:fillRect/>
          </a:stretch>
        </p:blipFill>
        <p:spPr bwMode="auto">
          <a:xfrm>
            <a:off x="0" y="3627461"/>
            <a:ext cx="7829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6.png"/>
          <p:cNvPicPr>
            <a:picLocks noChangeAspect="1"/>
          </p:cNvPicPr>
          <p:nvPr/>
        </p:nvPicPr>
        <p:blipFill>
          <a:blip r:embed="rId3" cstate="print"/>
          <a:srcRect l="53906"/>
          <a:stretch>
            <a:fillRect/>
          </a:stretch>
        </p:blipFill>
        <p:spPr bwMode="auto">
          <a:xfrm>
            <a:off x="5761038" y="2262211"/>
            <a:ext cx="33909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14612" y="2643182"/>
            <a:ext cx="3201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latin typeface="华文行楷" pitchFamily="2" charset="-122"/>
                <a:ea typeface="华文行楷" pitchFamily="2" charset="-122"/>
              </a:rPr>
              <a:t>謝謝觀賞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400" b="1" i="1" dirty="0" err="1"/>
              <a:t>How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to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make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foreigners</a:t>
            </a:r>
            <a:br>
              <a:rPr lang="de-DE" altLang="zh-CN" sz="5400" b="1" i="1" dirty="0"/>
            </a:br>
            <a:r>
              <a:rPr lang="de-DE" altLang="zh-CN" sz="5400" b="1" i="1" dirty="0" err="1"/>
              <a:t>read</a:t>
            </a:r>
            <a:r>
              <a:rPr lang="de-DE" altLang="zh-CN" sz="5400" b="1" i="1" dirty="0"/>
              <a:t> Chinese </a:t>
            </a:r>
            <a:r>
              <a:rPr lang="de-DE" altLang="zh-CN" sz="5400" b="1" i="1" dirty="0" err="1"/>
              <a:t>classics</a:t>
            </a:r>
            <a:r>
              <a:rPr lang="de-DE" altLang="zh-CN" sz="5400" b="1" i="1" dirty="0"/>
              <a:t>?</a:t>
            </a:r>
            <a:br>
              <a:rPr lang="de-DE" altLang="zh-CN" sz="5400" b="1" i="1" dirty="0"/>
            </a:br>
            <a:r>
              <a:rPr lang="de-DE" altLang="zh-CN" sz="3200" b="1" i="1" dirty="0" err="1"/>
              <a:t>for</a:t>
            </a:r>
            <a:r>
              <a:rPr lang="de-DE" altLang="zh-CN" sz="3200" b="1" i="1" dirty="0"/>
              <a:t> Master </a:t>
            </a:r>
            <a:r>
              <a:rPr lang="de-DE" altLang="zh-CN" sz="3200" b="1" i="1" dirty="0" err="1"/>
              <a:t>Students</a:t>
            </a:r>
            <a:r>
              <a:rPr lang="de-DE" altLang="zh-CN" sz="3200" b="1" i="1" dirty="0"/>
              <a:t> </a:t>
            </a:r>
            <a:r>
              <a:rPr lang="de-DE" altLang="zh-CN" sz="3200" b="1" i="1" dirty="0" err="1"/>
              <a:t>of</a:t>
            </a:r>
            <a:r>
              <a:rPr lang="de-DE" altLang="zh-CN" sz="3200" b="1" i="1" dirty="0"/>
              <a:t> Translation Studies</a:t>
            </a:r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0" y="2619384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000" b="1" dirty="0">
                <a:latin typeface="+mj-lt"/>
                <a:ea typeface="KaiTi" panose="02010609060101010101" pitchFamily="49" charset="-122"/>
              </a:rPr>
              <a:t>Student Input</a:t>
            </a:r>
            <a:endParaRPr lang="de-DE" altLang="zh-CN" sz="5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86E85D5-733E-4B6E-8375-E7EA66374D9D}"/>
              </a:ext>
            </a:extLst>
          </p:cNvPr>
          <p:cNvSpPr txBox="1"/>
          <p:nvPr/>
        </p:nvSpPr>
        <p:spPr>
          <a:xfrm>
            <a:off x="755576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6EBCC2-AF4D-4822-893E-0EFCFE6C4210}"/>
              </a:ext>
            </a:extLst>
          </p:cNvPr>
          <p:cNvSpPr txBox="1"/>
          <p:nvPr/>
        </p:nvSpPr>
        <p:spPr>
          <a:xfrm>
            <a:off x="683568" y="1412776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 Xin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李欣 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Attractivenss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-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of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-Chinese-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classics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-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as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-part-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of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7" tooltip="03 Attractivenss-of-Chinese-classics-as-part-of-soft-power.pptx"/>
              </a:rPr>
              <a:t>-soft-power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review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handout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 Ying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李颖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handout: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An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Overview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of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 Chinese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Classicss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as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An Overview of Chinese Classicss as Soft Power.docx"/>
              </a:rPr>
              <a:t> Soft Power</a:t>
            </a:r>
            <a:endParaRPr lang="de-DE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argumentative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debate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live in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 Simin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李思敏 </a:t>
            </a:r>
            <a:r>
              <a:rPr lang="de-DE" altLang="zh-C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&amp; 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Yijia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黎溢佳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handout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Whether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 Chinese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classics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enhance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China’s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 soft power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or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Debate——Li Yijia,Li Simin.docx"/>
              </a:rPr>
              <a:t> not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8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000" b="1" dirty="0">
                <a:latin typeface="+mj-lt"/>
                <a:ea typeface="KaiTi" panose="02010609060101010101" pitchFamily="49" charset="-122"/>
              </a:rPr>
              <a:t>Teacher Input</a:t>
            </a:r>
            <a:endParaRPr lang="de-DE" altLang="zh-CN" sz="5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377A69-448D-41EE-A80E-38B502D108CC}"/>
              </a:ext>
            </a:extLst>
          </p:cNvPr>
          <p:cNvSpPr txBox="1"/>
          <p:nvPr/>
        </p:nvSpPr>
        <p:spPr>
          <a:xfrm>
            <a:off x="593617" y="1502152"/>
            <a:ext cx="815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Discussion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1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2814D-3C6B-4543-8A48-09CC9A2B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Chinese Classics </a:t>
            </a:r>
            <a:r>
              <a:rPr lang="de-DE" dirty="0" err="1"/>
              <a:t>are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unsuccessful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/>
              <a:t> – </a:t>
            </a:r>
            <a:r>
              <a:rPr lang="de-DE" dirty="0" err="1"/>
              <a:t>Why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AA855-B231-4B44-84E6-426F5B75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600" kern="100" dirty="0">
                <a:effectLst/>
                <a:latin typeface="+mj-lt"/>
                <a:ea typeface="SimSun" panose="02010600030101010101" pitchFamily="2" charset="-122"/>
              </a:rPr>
              <a:t>Currently, everybody in the world has heard of Shakespeare and Hemmingway. Almost nobody outside of China has heard of the </a:t>
            </a:r>
            <a:r>
              <a:rPr lang="en-GB" sz="1600" i="1" kern="100" dirty="0">
                <a:effectLst/>
                <a:latin typeface="+mj-lt"/>
                <a:ea typeface="SimSun" panose="02010600030101010101" pitchFamily="2" charset="-122"/>
              </a:rPr>
              <a:t>Book of Songs</a:t>
            </a:r>
            <a:r>
              <a:rPr lang="en-GB" sz="1600" kern="100" dirty="0">
                <a:effectLst/>
                <a:latin typeface="+mj-lt"/>
                <a:ea typeface="SimSun" panose="02010600030101010101" pitchFamily="2" charset="-122"/>
              </a:rPr>
              <a:t>, Li Bai, the </a:t>
            </a:r>
            <a:r>
              <a:rPr lang="en-GB" sz="1600" i="1" kern="100" dirty="0">
                <a:effectLst/>
                <a:latin typeface="+mj-lt"/>
                <a:ea typeface="SimSun" panose="02010600030101010101" pitchFamily="2" charset="-122"/>
              </a:rPr>
              <a:t>Red Chamber Dreams</a:t>
            </a:r>
            <a:r>
              <a:rPr lang="en-GB" sz="1600" kern="100" dirty="0">
                <a:effectLst/>
                <a:latin typeface="+mj-lt"/>
                <a:ea typeface="SimSun" panose="02010600030101010101" pitchFamily="2" charset="-122"/>
              </a:rPr>
              <a:t>, Lu </a:t>
            </a:r>
            <a:r>
              <a:rPr lang="en-GB" sz="1600" kern="100" dirty="0" err="1">
                <a:effectLst/>
                <a:latin typeface="+mj-lt"/>
                <a:ea typeface="SimSun" panose="02010600030101010101" pitchFamily="2" charset="-122"/>
              </a:rPr>
              <a:t>Xun</a:t>
            </a:r>
            <a:r>
              <a:rPr lang="en-GB" sz="1600" kern="100" dirty="0">
                <a:effectLst/>
                <a:latin typeface="+mj-lt"/>
                <a:ea typeface="SimSun" panose="02010600030101010101" pitchFamily="2" charset="-122"/>
              </a:rPr>
              <a:t> and Qian </a:t>
            </a:r>
            <a:r>
              <a:rPr lang="en-GB" sz="1600" kern="100" dirty="0" err="1">
                <a:effectLst/>
                <a:latin typeface="+mj-lt"/>
                <a:ea typeface="SimSun" panose="02010600030101010101" pitchFamily="2" charset="-122"/>
              </a:rPr>
              <a:t>Zhongshu</a:t>
            </a:r>
            <a:r>
              <a:rPr lang="en-GB" sz="1600" kern="100" dirty="0">
                <a:effectLst/>
                <a:latin typeface="+mj-lt"/>
                <a:ea typeface="SimSun" panose="02010600030101010101" pitchFamily="2" charset="-122"/>
              </a:rPr>
              <a:t>. Everybody loves to read Romeo and Juliet, Chinese literature is a marginal literature which ranges under 1% of the world literature.</a:t>
            </a:r>
            <a:endParaRPr lang="de-DE" sz="1600" kern="100" dirty="0">
              <a:effectLst/>
              <a:latin typeface="+mj-lt"/>
              <a:ea typeface="SimSun" panose="02010600030101010101" pitchFamily="2" charset="-122"/>
            </a:endParaRPr>
          </a:p>
          <a:p>
            <a:pPr algn="just"/>
            <a:r>
              <a:rPr lang="en-GB" sz="1600" kern="100" dirty="0">
                <a:effectLst/>
                <a:latin typeface="+mj-lt"/>
                <a:ea typeface="SimSun" panose="02010600030101010101" pitchFamily="2" charset="-122"/>
              </a:rPr>
              <a:t>Cao Jiao: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a country’s ability to influence the preferences and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behaviours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of various actors in the international arena (states, corporations, communities, publics etc.) through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+mj-lt"/>
              </a:rPr>
              <a:t>attraction or persuasion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 rather than coercion. A nation with strong soft power will attract people around the world read its classics to learn more about it.</a:t>
            </a:r>
          </a:p>
          <a:p>
            <a:pPr algn="just"/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He Lina: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for foreign readers, the fast-paced story is what attracts them. But classical Chinese novels are often flat, slow-moving and rarely psychological, which doesn't appeal to foreign readers.</a:t>
            </a:r>
          </a:p>
          <a:p>
            <a:pPr algn="just"/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Kung Yuqi: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Chinese literature is full of local flavor, which is unfamiliar to western countries that have entered the post-industrial era. Even in China, let alone the West, for a child growing up in Beijing, reading foreign novels like Norwegian Wood is far more intimate than Life.</a:t>
            </a:r>
          </a:p>
          <a:p>
            <a:pPr algn="just"/>
            <a:r>
              <a:rPr lang="en-US" sz="16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Xiao </a:t>
            </a:r>
            <a:r>
              <a:rPr lang="en-US" sz="1600" kern="100" dirty="0" err="1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Jiali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</a:rPr>
              <a:t>: Western culture started around Sea as trade culture, China as isolated area</a:t>
            </a:r>
            <a:endParaRPr lang="de-DE" sz="1600" kern="100" dirty="0">
              <a:effectLst/>
              <a:latin typeface="+mj-lt"/>
              <a:ea typeface="SimSun" panose="02010600030101010101" pitchFamily="2" charset="-122"/>
            </a:endParaRPr>
          </a:p>
          <a:p>
            <a:pPr algn="just"/>
            <a:r>
              <a:rPr lang="en-US" sz="16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Wrong answers: </a:t>
            </a:r>
            <a:r>
              <a:rPr lang="de-DE" sz="1600" b="0" i="0" dirty="0" err="1">
                <a:solidFill>
                  <a:srgbClr val="000000"/>
                </a:solidFill>
                <a:effectLst/>
                <a:latin typeface="+mj-lt"/>
              </a:rPr>
              <a:t>egocentrism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e-DE" sz="1600" b="0" i="0" dirty="0" err="1">
                <a:solidFill>
                  <a:srgbClr val="000000"/>
                </a:solidFill>
                <a:effectLst/>
                <a:latin typeface="+mj-lt"/>
              </a:rPr>
              <a:t>of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e-DE" sz="1600" b="0" i="0" dirty="0" err="1">
                <a:solidFill>
                  <a:srgbClr val="000000"/>
                </a:solidFill>
                <a:effectLst/>
                <a:latin typeface="+mj-lt"/>
              </a:rPr>
              <a:t>the</a:t>
            </a:r>
            <a:r>
              <a:rPr lang="de-DE" sz="1600" b="0" i="0" dirty="0">
                <a:solidFill>
                  <a:srgbClr val="000000"/>
                </a:solidFill>
                <a:effectLst/>
                <a:latin typeface="+mj-lt"/>
              </a:rPr>
              <a:t> West, </a:t>
            </a:r>
            <a:r>
              <a:rPr lang="en-US" sz="1600" kern="10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Cultures are too different, Chinese is hard to understand (translations), Discrimination, Lack of Cultural Confidence, quality of translation</a:t>
            </a:r>
            <a:endParaRPr lang="de-DE" sz="1600" kern="1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37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2814D-3C6B-4543-8A48-09CC9A2B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Chinese Classics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unsuccessful</a:t>
            </a:r>
            <a:r>
              <a:rPr lang="de-DE" dirty="0"/>
              <a:t> </a:t>
            </a:r>
            <a:r>
              <a:rPr lang="de-DE" dirty="0" err="1"/>
              <a:t>abroad</a:t>
            </a:r>
            <a:r>
              <a:rPr lang="de-DE" dirty="0"/>
              <a:t> –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AA855-B231-4B44-84E6-426F5B75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de-DE" sz="1600" kern="100" dirty="0">
                <a:latin typeface="+mj-lt"/>
                <a:ea typeface="SimSun" panose="02010600030101010101" pitchFamily="2" charset="-122"/>
              </a:rPr>
              <a:t>[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Answers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I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doubt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: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Bian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Wangqian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: Fault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of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translators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,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translators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need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to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be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more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confident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; </a:t>
            </a:r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Cao </a:t>
            </a:r>
            <a:r>
              <a:rPr lang="de-DE" sz="1600" kern="100" dirty="0" err="1">
                <a:effectLst/>
                <a:latin typeface="+mj-lt"/>
                <a:ea typeface="SimSun" panose="02010600030101010101" pitchFamily="2" charset="-122"/>
              </a:rPr>
              <a:t>Jiao</a:t>
            </a:r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: Change </a:t>
            </a:r>
            <a:r>
              <a:rPr lang="de-DE" sz="1600" kern="100" dirty="0" err="1">
                <a:effectLst/>
                <a:latin typeface="+mj-lt"/>
                <a:ea typeface="SimSun" panose="02010600030101010101" pitchFamily="2" charset="-122"/>
              </a:rPr>
              <a:t>communication</a:t>
            </a:r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 (not </a:t>
            </a:r>
            <a:r>
              <a:rPr lang="de-DE" sz="1600" kern="100" dirty="0" err="1">
                <a:effectLst/>
                <a:latin typeface="+mj-lt"/>
                <a:ea typeface="SimSun" panose="02010600030101010101" pitchFamily="2" charset="-122"/>
              </a:rPr>
              <a:t>problems</a:t>
            </a:r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)]</a:t>
            </a:r>
          </a:p>
          <a:p>
            <a:pPr algn="just"/>
            <a:r>
              <a:rPr lang="de-DE" sz="1600" kern="100" dirty="0">
                <a:latin typeface="+mj-lt"/>
                <a:ea typeface="SimSun" panose="02010600030101010101" pitchFamily="2" charset="-122"/>
              </a:rPr>
              <a:t>Chen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Luyao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: 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The characters written by writers should be "people", not just the so-called "Chinese". </a:t>
            </a:r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Wang </a:t>
            </a:r>
            <a:r>
              <a:rPr lang="de-DE" sz="1600" kern="100" dirty="0" err="1">
                <a:effectLst/>
                <a:latin typeface="+mj-lt"/>
                <a:ea typeface="SimSun" panose="02010600030101010101" pitchFamily="2" charset="-122"/>
              </a:rPr>
              <a:t>Siqi</a:t>
            </a:r>
            <a:r>
              <a:rPr lang="de-DE" sz="1600" kern="100" dirty="0">
                <a:effectLst/>
                <a:latin typeface="+mj-lt"/>
                <a:ea typeface="SimSun" panose="02010600030101010101" pitchFamily="2" charset="-122"/>
              </a:rPr>
              <a:t>: </a:t>
            </a:r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If we give up our individuality and become the Chinese literature that the West knows and imagines, we will be abandoned by the West again.</a:t>
            </a:r>
            <a:endParaRPr lang="en-US" sz="1600" kern="100" dirty="0">
              <a:latin typeface="+mj-lt"/>
              <a:ea typeface="SimSun" panose="02010600030101010101" pitchFamily="2" charset="-122"/>
            </a:endParaRPr>
          </a:p>
          <a:p>
            <a:pPr algn="just"/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Deng </a:t>
            </a:r>
            <a:r>
              <a:rPr lang="en-US" sz="1600" kern="100" dirty="0" err="1">
                <a:effectLst/>
                <a:latin typeface="+mj-lt"/>
                <a:ea typeface="SimSun" panose="02010600030101010101" pitchFamily="2" charset="-122"/>
              </a:rPr>
              <a:t>Yanglin</a:t>
            </a:r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: Chinese is too obscure to read, simplify Chinese as far as it can be done</a:t>
            </a:r>
          </a:p>
          <a:p>
            <a:pPr algn="just"/>
            <a:r>
              <a:rPr lang="en-US" sz="1600" kern="100" dirty="0">
                <a:latin typeface="+mj-lt"/>
                <a:ea typeface="SimSun" panose="02010600030101010101" pitchFamily="2" charset="-122"/>
              </a:rPr>
              <a:t>Hu </a:t>
            </a:r>
            <a:r>
              <a:rPr lang="en-US" sz="1600" kern="100" dirty="0" err="1">
                <a:latin typeface="+mj-lt"/>
                <a:ea typeface="SimSun" panose="02010600030101010101" pitchFamily="2" charset="-122"/>
              </a:rPr>
              <a:t>Liangming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: Not intervening, successful example of web literature, only need to create good conditions</a:t>
            </a:r>
          </a:p>
          <a:p>
            <a:pPr algn="just"/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Li </a:t>
            </a:r>
            <a:r>
              <a:rPr lang="en-US" sz="1600" kern="100" dirty="0" err="1">
                <a:effectLst/>
                <a:latin typeface="+mj-lt"/>
                <a:ea typeface="SimSun" panose="02010600030101010101" pitchFamily="2" charset="-122"/>
              </a:rPr>
              <a:t>Yijia</a:t>
            </a:r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: Reading circles, TikTok; Liu Chang: Book Expo</a:t>
            </a:r>
          </a:p>
          <a:p>
            <a:pPr algn="just"/>
            <a:r>
              <a:rPr lang="en-US" sz="1600" kern="100" dirty="0">
                <a:latin typeface="+mj-lt"/>
                <a:ea typeface="SimSun" panose="02010600030101010101" pitchFamily="2" charset="-122"/>
              </a:rPr>
              <a:t>Li Ting: Develop market-oriented mechanism for literary translation</a:t>
            </a:r>
          </a:p>
          <a:p>
            <a:pPr algn="just"/>
            <a:r>
              <a:rPr lang="en-US" sz="1600" kern="100" dirty="0">
                <a:latin typeface="+mj-lt"/>
                <a:ea typeface="SimSun" panose="02010600030101010101" pitchFamily="2" charset="-122"/>
              </a:rPr>
              <a:t>Yang </a:t>
            </a:r>
            <a:r>
              <a:rPr lang="en-US" sz="1600" kern="100" dirty="0" err="1">
                <a:latin typeface="+mj-lt"/>
                <a:ea typeface="SimSun" panose="02010600030101010101" pitchFamily="2" charset="-122"/>
              </a:rPr>
              <a:t>Ziwei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, Zhao </a:t>
            </a:r>
            <a:r>
              <a:rPr lang="en-US" sz="1600" kern="100" dirty="0" err="1">
                <a:latin typeface="+mj-lt"/>
                <a:ea typeface="SimSun" panose="02010600030101010101" pitchFamily="2" charset="-122"/>
              </a:rPr>
              <a:t>Yuxiang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: vernacularize, Modernize classics with movie/cartoon/TV</a:t>
            </a:r>
            <a:endParaRPr lang="de-DE" sz="1600" kern="100" dirty="0">
              <a:effectLst/>
              <a:latin typeface="+mj-lt"/>
              <a:ea typeface="SimSun" panose="02010600030101010101" pitchFamily="2" charset="-122"/>
            </a:endParaRPr>
          </a:p>
          <a:p>
            <a:pPr algn="just"/>
            <a:r>
              <a:rPr lang="en-US" sz="1600" kern="100" dirty="0" err="1">
                <a:latin typeface="+mj-lt"/>
                <a:ea typeface="SimSun" panose="02010600030101010101" pitchFamily="2" charset="-122"/>
              </a:rPr>
              <a:t>Tuo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en-US" sz="1600" kern="100" dirty="0" err="1">
                <a:latin typeface="+mj-lt"/>
                <a:ea typeface="SimSun" panose="02010600030101010101" pitchFamily="2" charset="-122"/>
              </a:rPr>
              <a:t>Shumei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: interchange and communicate more with the outside world; </a:t>
            </a:r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Liu </a:t>
            </a:r>
            <a:r>
              <a:rPr lang="en-US" sz="1600" kern="100" dirty="0" err="1">
                <a:effectLst/>
                <a:latin typeface="+mj-lt"/>
                <a:ea typeface="SimSun" panose="02010600030101010101" pitchFamily="2" charset="-122"/>
              </a:rPr>
              <a:t>Lele</a:t>
            </a:r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: Less classics more </a:t>
            </a:r>
            <a:r>
              <a:rPr lang="en-US" sz="1600" kern="100" dirty="0" err="1">
                <a:effectLst/>
                <a:latin typeface="+mj-lt"/>
                <a:ea typeface="SimSun" panose="02010600030101010101" pitchFamily="2" charset="-122"/>
              </a:rPr>
              <a:t>Youtube</a:t>
            </a:r>
            <a:r>
              <a:rPr lang="en-US" sz="1600" kern="100" dirty="0">
                <a:effectLst/>
                <a:latin typeface="+mj-lt"/>
                <a:ea typeface="SimSun" panose="02010600030101010101" pitchFamily="2" charset="-122"/>
              </a:rPr>
              <a:t>, movies; R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eform &amp; Opening: “When our country is strong and happy enough, other countries and their people would naturally want to know more about China.”; Liu Zhen, Wang </a:t>
            </a:r>
            <a:r>
              <a:rPr lang="en-US" sz="1600" kern="100" dirty="0" err="1">
                <a:latin typeface="+mj-lt"/>
                <a:ea typeface="SimSun" panose="02010600030101010101" pitchFamily="2" charset="-122"/>
              </a:rPr>
              <a:t>Yajuan</a:t>
            </a:r>
            <a:r>
              <a:rPr lang="en-US" sz="1600" kern="100" dirty="0">
                <a:latin typeface="+mj-lt"/>
                <a:ea typeface="SimSun" panose="02010600030101010101" pitchFamily="2" charset="-122"/>
              </a:rPr>
              <a:t>: Increase soft power; 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=&gt;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make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China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more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 </a:t>
            </a:r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attractive</a:t>
            </a:r>
            <a:endParaRPr lang="en-US" sz="1600" kern="100" dirty="0">
              <a:latin typeface="+mj-lt"/>
              <a:ea typeface="SimSun" panose="02010600030101010101" pitchFamily="2" charset="-122"/>
            </a:endParaRPr>
          </a:p>
          <a:p>
            <a:r>
              <a:rPr lang="de-DE" sz="1600" kern="100" dirty="0" err="1">
                <a:latin typeface="+mj-lt"/>
                <a:ea typeface="SimSun" panose="02010600030101010101" pitchFamily="2" charset="-122"/>
              </a:rPr>
              <a:t>Answers</a:t>
            </a:r>
            <a:r>
              <a:rPr lang="de-DE" sz="1600" kern="100" dirty="0">
                <a:latin typeface="+mj-lt"/>
                <a:ea typeface="SimSun" panose="02010600030101010101" pitchFamily="2" charset="-122"/>
              </a:rPr>
              <a:t>: https://wiki.rub.de/uvu/index.php/On_the_relation_of_reading_classics_of_a_country_and_the_attractiveness_of_that_country</a:t>
            </a:r>
            <a:endParaRPr lang="de-DE" sz="1600" kern="100" dirty="0">
              <a:effectLst/>
              <a:latin typeface="+mj-lt"/>
              <a:ea typeface="SimSun" panose="02010600030101010101" pitchFamily="2" charset="-122"/>
            </a:endParaRPr>
          </a:p>
          <a:p>
            <a:pPr algn="just"/>
            <a:endParaRPr lang="de-DE" sz="1600" kern="100" dirty="0">
              <a:effectLst/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540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23401-5C6F-4DD5-9179-E371B2FA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 power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CA5754-8D8F-441F-9AAB-2D1D65158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Nye (Harvard) 1990: </a:t>
            </a:r>
            <a:r>
              <a:rPr lang="de-DE" dirty="0" err="1"/>
              <a:t>hard</a:t>
            </a:r>
            <a:r>
              <a:rPr lang="de-DE" dirty="0"/>
              <a:t>, soft, smart power</a:t>
            </a:r>
          </a:p>
          <a:p>
            <a:r>
              <a:rPr lang="de-DE" dirty="0" err="1"/>
              <a:t>To</a:t>
            </a:r>
            <a:r>
              <a:rPr lang="de-DE" dirty="0"/>
              <a:t> promote </a:t>
            </a:r>
            <a:r>
              <a:rPr lang="de-DE" dirty="0" err="1"/>
              <a:t>one‘s</a:t>
            </a:r>
            <a:r>
              <a:rPr lang="de-DE" dirty="0"/>
              <a:t> </a:t>
            </a:r>
            <a:r>
              <a:rPr lang="de-DE" dirty="0" err="1"/>
              <a:t>culture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phsyical</a:t>
            </a:r>
            <a:r>
              <a:rPr lang="de-DE" dirty="0"/>
              <a:t>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</a:t>
            </a:r>
            <a:r>
              <a:rPr lang="de-DE" dirty="0" err="1"/>
              <a:t>hard</a:t>
            </a:r>
            <a:r>
              <a:rPr lang="de-DE" dirty="0"/>
              <a:t> power“</a:t>
            </a:r>
          </a:p>
          <a:p>
            <a:r>
              <a:rPr lang="de-DE" dirty="0"/>
              <a:t>Approach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enhance</a:t>
            </a:r>
            <a:r>
              <a:rPr lang="de-DE" dirty="0"/>
              <a:t> soft power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 power: Movies on Times Square</a:t>
            </a:r>
          </a:p>
          <a:p>
            <a:r>
              <a:rPr lang="de-DE" dirty="0"/>
              <a:t>US‘ soft power </a:t>
            </a:r>
            <a:r>
              <a:rPr lang="de-DE" dirty="0" err="1"/>
              <a:t>unintentional</a:t>
            </a:r>
            <a:r>
              <a:rPr lang="de-DE" dirty="0"/>
              <a:t>,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appeal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66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979712" y="260648"/>
            <a:ext cx="52636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/>
              <a:t>International students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Microsoft Office PowerPoint</Application>
  <PresentationFormat>Bildschirmpräsentation (4:3)</PresentationFormat>
  <Paragraphs>126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楷体</vt:lpstr>
      <vt:lpstr>楷体</vt:lpstr>
      <vt:lpstr>宋体</vt:lpstr>
      <vt:lpstr>华文行楷</vt:lpstr>
      <vt:lpstr>Arial</vt:lpstr>
      <vt:lpstr>Calibri</vt:lpstr>
      <vt:lpstr>Times New Roman</vt:lpstr>
      <vt:lpstr>Office 主题</vt:lpstr>
      <vt:lpstr>中华典籍外译 Chinese Classics Translation for Master Students of Translation Studies</vt:lpstr>
      <vt:lpstr>Schedule 学期题目</vt:lpstr>
      <vt:lpstr>PowerPoint-Präsentation</vt:lpstr>
      <vt:lpstr>PowerPoint-Präsentation</vt:lpstr>
      <vt:lpstr>PowerPoint-Präsentation</vt:lpstr>
      <vt:lpstr>Chinese Classics are  unsuccessful abroad – Why?</vt:lpstr>
      <vt:lpstr>Chinese Classics are unsuccessful abroad – How to change it?</vt:lpstr>
      <vt:lpstr>Soft power</vt:lpstr>
      <vt:lpstr>PowerPoint-Präsentation</vt:lpstr>
      <vt:lpstr>Soft power</vt:lpstr>
      <vt:lpstr>PowerPoint-Präsentation</vt:lpstr>
      <vt:lpstr>PowerPoint-Präsentation</vt:lpstr>
      <vt:lpstr>Africa</vt:lpstr>
      <vt:lpstr>USA</vt:lpstr>
      <vt:lpstr>China vs US</vt:lpstr>
      <vt:lpstr>China vs US</vt:lpstr>
      <vt:lpstr>How to make China more clean, free and to one of the „good guys“? =&gt; culture more accepted, classics more read</vt:lpstr>
      <vt:lpstr>What is the definition of hard power, soft power and smart power?</vt:lpstr>
      <vt:lpstr>PowerPoint-Präsentation</vt:lpstr>
      <vt:lpstr>Preparation for next session</vt:lpstr>
      <vt:lpstr>Preparation for next session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-</cp:lastModifiedBy>
  <cp:revision>96</cp:revision>
  <dcterms:created xsi:type="dcterms:W3CDTF">2012-05-20T08:41:50Z</dcterms:created>
  <dcterms:modified xsi:type="dcterms:W3CDTF">2022-04-08T08:12:34Z</dcterms:modified>
</cp:coreProperties>
</file>