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68" r:id="rId31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2025/3/26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2025/3/26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2025/3/26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2025/3/26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2025/3/26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2025/3/26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2025/3/26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2025/3/26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2025/3/26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2025/3/26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2025/3/26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Einführung in die Semantik | 语义学导论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Eine zweisprachige Präsentation für DaF-Lerner (A2) | 为德语学习者（A2级别）准备的双语演示</a:t>
            </a:r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7. </a:t>
            </a:r>
            <a:r>
              <a:rPr lang="en-US" altLang="zh-CN" dirty="0" err="1"/>
              <a:t>Redewendungen</a:t>
            </a:r>
            <a:r>
              <a:rPr lang="en-US" altLang="zh-CN" dirty="0"/>
              <a:t> | </a:t>
            </a:r>
            <a:r>
              <a:rPr lang="en-US" altLang="zh-CN" dirty="0" err="1"/>
              <a:t>习语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Deutsch:</a:t>
            </a:r>
            <a:br>
              <a:rPr lang="en-US" altLang="zh-CN" dirty="0"/>
            </a:br>
            <a:r>
              <a:rPr lang="en-US" altLang="zh-CN" dirty="0"/>
              <a:t>"Ins Gras </a:t>
            </a:r>
            <a:r>
              <a:rPr lang="en-US" altLang="zh-CN" dirty="0" err="1"/>
              <a:t>beißen</a:t>
            </a:r>
            <a:r>
              <a:rPr lang="en-US" altLang="zh-CN" dirty="0"/>
              <a:t>" </a:t>
            </a:r>
            <a:r>
              <a:rPr lang="en-US" altLang="zh-CN" dirty="0" err="1"/>
              <a:t>bedeutet</a:t>
            </a:r>
            <a:r>
              <a:rPr lang="en-US" altLang="zh-CN" dirty="0"/>
              <a:t> </a:t>
            </a:r>
            <a:r>
              <a:rPr lang="en-US" altLang="zh-CN" dirty="0" err="1"/>
              <a:t>nicht</a:t>
            </a:r>
            <a:r>
              <a:rPr lang="en-US" altLang="zh-CN" dirty="0"/>
              <a:t> </a:t>
            </a:r>
            <a:r>
              <a:rPr lang="en-US" altLang="zh-CN" dirty="0" err="1"/>
              <a:t>wirklich</a:t>
            </a:r>
            <a:r>
              <a:rPr lang="en-US" altLang="zh-CN" dirty="0"/>
              <a:t> "ins Gras </a:t>
            </a:r>
            <a:r>
              <a:rPr lang="en-US" altLang="zh-CN" dirty="0" err="1"/>
              <a:t>beißen</a:t>
            </a:r>
            <a:r>
              <a:rPr lang="en-US" altLang="zh-CN" dirty="0"/>
              <a:t>", </a:t>
            </a:r>
            <a:r>
              <a:rPr lang="en-US" altLang="zh-CN" dirty="0" err="1"/>
              <a:t>sondern</a:t>
            </a:r>
            <a:r>
              <a:rPr lang="en-US" altLang="zh-CN" dirty="0"/>
              <a:t> "</a:t>
            </a:r>
            <a:r>
              <a:rPr lang="en-US" altLang="zh-CN" dirty="0" err="1"/>
              <a:t>sterben</a:t>
            </a:r>
            <a:r>
              <a:rPr lang="en-US" altLang="zh-CN" dirty="0"/>
              <a:t>".</a:t>
            </a:r>
            <a:endParaRPr lang="zh-CN" altLang="zh-CN" dirty="0"/>
          </a:p>
          <a:p>
            <a:r>
              <a:rPr lang="en-US" altLang="zh-CN" b="1" dirty="0" err="1"/>
              <a:t>中文</a:t>
            </a:r>
            <a:r>
              <a:rPr lang="en-US" altLang="zh-CN" b="1" dirty="0"/>
              <a:t>：</a:t>
            </a:r>
            <a:br>
              <a:rPr lang="en-US" altLang="zh-CN" dirty="0"/>
            </a:br>
            <a:r>
              <a:rPr lang="en-US" altLang="zh-CN" dirty="0"/>
              <a:t>"Ins Gras </a:t>
            </a:r>
            <a:r>
              <a:rPr lang="en-US" altLang="zh-CN" dirty="0" err="1"/>
              <a:t>beißen</a:t>
            </a:r>
            <a:r>
              <a:rPr lang="en-US" altLang="zh-CN" dirty="0"/>
              <a:t>"（咬草）并不是真正的"</a:t>
            </a:r>
            <a:r>
              <a:rPr lang="en-US" altLang="zh-CN" dirty="0" err="1"/>
              <a:t>咬草</a:t>
            </a:r>
            <a:r>
              <a:rPr lang="en-US" altLang="zh-CN" dirty="0"/>
              <a:t>"，</a:t>
            </a:r>
            <a:r>
              <a:rPr lang="en-US" altLang="zh-CN" dirty="0" err="1"/>
              <a:t>而是表示"死亡</a:t>
            </a:r>
            <a:r>
              <a:rPr lang="en-US" altLang="zh-CN" dirty="0"/>
              <a:t>"。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23511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8. </a:t>
            </a:r>
            <a:r>
              <a:rPr lang="en-US" altLang="zh-CN" dirty="0" err="1"/>
              <a:t>Übung</a:t>
            </a:r>
            <a:r>
              <a:rPr lang="en-US" altLang="zh-CN" dirty="0"/>
              <a:t>: </a:t>
            </a:r>
            <a:r>
              <a:rPr lang="en-US" altLang="zh-CN" dirty="0" err="1"/>
              <a:t>Synonyme</a:t>
            </a:r>
            <a:r>
              <a:rPr lang="en-US" altLang="zh-CN" dirty="0"/>
              <a:t> </a:t>
            </a:r>
            <a:r>
              <a:rPr lang="en-US" altLang="zh-CN" dirty="0" err="1"/>
              <a:t>finden</a:t>
            </a:r>
            <a:r>
              <a:rPr lang="en-US" altLang="zh-CN" dirty="0"/>
              <a:t> | </a:t>
            </a:r>
            <a:r>
              <a:rPr lang="en-US" altLang="zh-CN" dirty="0" err="1"/>
              <a:t>练习：找同义词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406" y="1860459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altLang="zh-CN" b="1" dirty="0"/>
              <a:t>Deutsch:</a:t>
            </a:r>
            <a:br>
              <a:rPr lang="en-US" altLang="zh-CN" dirty="0"/>
            </a:br>
            <a:r>
              <a:rPr lang="en-US" altLang="zh-CN" dirty="0" err="1"/>
              <a:t>Finde</a:t>
            </a:r>
            <a:r>
              <a:rPr lang="en-US" altLang="zh-CN" dirty="0"/>
              <a:t> </a:t>
            </a:r>
            <a:r>
              <a:rPr lang="en-US" altLang="zh-CN" dirty="0" err="1"/>
              <a:t>Synonyme</a:t>
            </a:r>
            <a:r>
              <a:rPr lang="en-US" altLang="zh-CN" dirty="0"/>
              <a:t> </a:t>
            </a:r>
            <a:r>
              <a:rPr lang="en-US" altLang="zh-CN" dirty="0" err="1"/>
              <a:t>für</a:t>
            </a:r>
            <a:r>
              <a:rPr lang="en-US" altLang="zh-CN" dirty="0"/>
              <a:t>:</a:t>
            </a:r>
            <a:endParaRPr lang="zh-CN" altLang="zh-CN" dirty="0"/>
          </a:p>
          <a:p>
            <a:pPr lvl="0"/>
            <a:r>
              <a:rPr lang="en-US" altLang="zh-CN" dirty="0" err="1"/>
              <a:t>schön</a:t>
            </a:r>
            <a:endParaRPr lang="zh-CN" altLang="zh-CN" dirty="0"/>
          </a:p>
          <a:p>
            <a:pPr lvl="0"/>
            <a:r>
              <a:rPr lang="en-US" altLang="zh-CN" dirty="0" err="1"/>
              <a:t>sprechen</a:t>
            </a:r>
            <a:endParaRPr lang="zh-CN" altLang="zh-CN" dirty="0"/>
          </a:p>
          <a:p>
            <a:pPr lvl="0"/>
            <a:r>
              <a:rPr lang="en-US" altLang="zh-CN" dirty="0" err="1"/>
              <a:t>sehen</a:t>
            </a:r>
            <a:endParaRPr lang="zh-CN" altLang="zh-CN" dirty="0"/>
          </a:p>
          <a:p>
            <a:r>
              <a:rPr lang="zh-CN" altLang="zh-CN" b="1" dirty="0"/>
              <a:t>中文：</a:t>
            </a:r>
            <a:br>
              <a:rPr lang="en-US" altLang="zh-CN" dirty="0"/>
            </a:br>
            <a:r>
              <a:rPr lang="zh-CN" altLang="zh-CN" dirty="0"/>
              <a:t>为以下词语找同义词：</a:t>
            </a:r>
          </a:p>
          <a:p>
            <a:pPr lvl="0"/>
            <a:r>
              <a:rPr lang="en-US" altLang="zh-CN" dirty="0" err="1"/>
              <a:t>schön（美丽的</a:t>
            </a:r>
            <a:r>
              <a:rPr lang="en-US" altLang="zh-CN" dirty="0"/>
              <a:t>）</a:t>
            </a:r>
            <a:endParaRPr lang="zh-CN" altLang="zh-CN" dirty="0"/>
          </a:p>
          <a:p>
            <a:pPr lvl="0"/>
            <a:r>
              <a:rPr lang="en-US" altLang="zh-CN" dirty="0" err="1"/>
              <a:t>sprechen（说话</a:t>
            </a:r>
            <a:r>
              <a:rPr lang="en-US" altLang="zh-CN" dirty="0"/>
              <a:t>）</a:t>
            </a:r>
            <a:endParaRPr lang="zh-CN" altLang="zh-CN" dirty="0"/>
          </a:p>
          <a:p>
            <a:pPr lvl="0"/>
            <a:r>
              <a:rPr lang="en-US" altLang="zh-CN" dirty="0" err="1"/>
              <a:t>sehen（看</a:t>
            </a:r>
            <a:r>
              <a:rPr lang="en-US" altLang="zh-CN" dirty="0"/>
              <a:t>）</a:t>
            </a:r>
            <a:endParaRPr lang="zh-CN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49353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9. </a:t>
            </a:r>
            <a:r>
              <a:rPr lang="en-US" altLang="zh-CN" dirty="0" err="1"/>
              <a:t>Übung</a:t>
            </a:r>
            <a:r>
              <a:rPr lang="en-US" altLang="zh-CN" dirty="0"/>
              <a:t>: </a:t>
            </a:r>
            <a:r>
              <a:rPr lang="en-US" altLang="zh-CN" dirty="0" err="1"/>
              <a:t>Antonyme</a:t>
            </a:r>
            <a:r>
              <a:rPr lang="en-US" altLang="zh-CN" dirty="0"/>
              <a:t> </a:t>
            </a:r>
            <a:r>
              <a:rPr lang="en-US" altLang="zh-CN" dirty="0" err="1"/>
              <a:t>finden</a:t>
            </a:r>
            <a:r>
              <a:rPr lang="en-US" altLang="zh-CN" dirty="0"/>
              <a:t> | </a:t>
            </a:r>
            <a:r>
              <a:rPr lang="en-US" altLang="zh-CN" dirty="0" err="1"/>
              <a:t>练习：找反义词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b="1" dirty="0"/>
              <a:t>Deutsch:</a:t>
            </a:r>
            <a:br>
              <a:rPr lang="en-US" altLang="zh-CN" dirty="0"/>
            </a:br>
            <a:r>
              <a:rPr lang="en-US" altLang="zh-CN" dirty="0" err="1"/>
              <a:t>Finde</a:t>
            </a:r>
            <a:r>
              <a:rPr lang="en-US" altLang="zh-CN" dirty="0"/>
              <a:t> </a:t>
            </a:r>
            <a:r>
              <a:rPr lang="en-US" altLang="zh-CN" dirty="0" err="1"/>
              <a:t>Antonyme</a:t>
            </a:r>
            <a:r>
              <a:rPr lang="en-US" altLang="zh-CN" dirty="0"/>
              <a:t> </a:t>
            </a:r>
            <a:r>
              <a:rPr lang="en-US" altLang="zh-CN" dirty="0" err="1"/>
              <a:t>für</a:t>
            </a:r>
            <a:r>
              <a:rPr lang="en-US" altLang="zh-CN" dirty="0"/>
              <a:t>:</a:t>
            </a:r>
            <a:endParaRPr lang="zh-CN" altLang="zh-CN" dirty="0"/>
          </a:p>
          <a:p>
            <a:pPr lvl="0"/>
            <a:r>
              <a:rPr lang="en-US" altLang="zh-CN" dirty="0"/>
              <a:t>alt</a:t>
            </a:r>
            <a:endParaRPr lang="zh-CN" altLang="zh-CN" dirty="0"/>
          </a:p>
          <a:p>
            <a:pPr lvl="0"/>
            <a:r>
              <a:rPr lang="en-US" altLang="zh-CN" dirty="0" err="1"/>
              <a:t>laut</a:t>
            </a:r>
            <a:endParaRPr lang="zh-CN" altLang="zh-CN" dirty="0"/>
          </a:p>
          <a:p>
            <a:pPr lvl="0"/>
            <a:r>
              <a:rPr lang="en-US" altLang="zh-CN" dirty="0"/>
              <a:t>schnell</a:t>
            </a:r>
            <a:endParaRPr lang="zh-CN" altLang="zh-CN" dirty="0"/>
          </a:p>
          <a:p>
            <a:r>
              <a:rPr lang="zh-CN" altLang="zh-CN" b="1" dirty="0"/>
              <a:t>中文：</a:t>
            </a:r>
            <a:br>
              <a:rPr lang="en-US" altLang="zh-CN" dirty="0"/>
            </a:br>
            <a:r>
              <a:rPr lang="zh-CN" altLang="zh-CN" dirty="0"/>
              <a:t>为以下词语找反义词：</a:t>
            </a:r>
          </a:p>
          <a:p>
            <a:pPr lvl="0"/>
            <a:r>
              <a:rPr lang="en-US" altLang="zh-CN" dirty="0" err="1"/>
              <a:t>alt（老的</a:t>
            </a:r>
            <a:r>
              <a:rPr lang="en-US" altLang="zh-CN" dirty="0"/>
              <a:t>）</a:t>
            </a:r>
            <a:endParaRPr lang="zh-CN" altLang="zh-CN" dirty="0"/>
          </a:p>
          <a:p>
            <a:pPr lvl="0"/>
            <a:r>
              <a:rPr lang="en-US" altLang="zh-CN" dirty="0" err="1"/>
              <a:t>laut（大声的</a:t>
            </a:r>
            <a:r>
              <a:rPr lang="en-US" altLang="zh-CN" dirty="0"/>
              <a:t>）</a:t>
            </a:r>
            <a:endParaRPr lang="zh-CN" altLang="zh-CN" dirty="0"/>
          </a:p>
          <a:p>
            <a:pPr lvl="0"/>
            <a:r>
              <a:rPr lang="en-US" altLang="zh-CN" dirty="0" err="1"/>
              <a:t>schnell（快的</a:t>
            </a:r>
            <a:r>
              <a:rPr lang="en-US" altLang="zh-CN" dirty="0"/>
              <a:t>）</a:t>
            </a:r>
            <a:endParaRPr lang="zh-CN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6358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10. </a:t>
            </a:r>
            <a:r>
              <a:rPr lang="en-US" altLang="zh-CN" dirty="0" err="1"/>
              <a:t>Übung</a:t>
            </a:r>
            <a:r>
              <a:rPr lang="en-US" altLang="zh-CN" dirty="0"/>
              <a:t>: </a:t>
            </a:r>
            <a:r>
              <a:rPr lang="en-US" altLang="zh-CN" dirty="0" err="1"/>
              <a:t>Mehrdeutige</a:t>
            </a:r>
            <a:r>
              <a:rPr lang="en-US" altLang="zh-CN" dirty="0"/>
              <a:t> </a:t>
            </a:r>
            <a:r>
              <a:rPr lang="en-US" altLang="zh-CN" dirty="0" err="1"/>
              <a:t>Wörter</a:t>
            </a:r>
            <a:r>
              <a:rPr lang="en-US" altLang="zh-CN" dirty="0"/>
              <a:t> | </a:t>
            </a:r>
            <a:r>
              <a:rPr lang="en-US" altLang="zh-CN" dirty="0" err="1"/>
              <a:t>练习：多义词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Deutsch:</a:t>
            </a:r>
            <a:br>
              <a:rPr lang="en-US" altLang="zh-CN" dirty="0"/>
            </a:br>
            <a:r>
              <a:rPr lang="en-US" altLang="zh-CN" dirty="0" err="1"/>
              <a:t>Welche</a:t>
            </a:r>
            <a:r>
              <a:rPr lang="en-US" altLang="zh-CN" dirty="0"/>
              <a:t> </a:t>
            </a:r>
            <a:r>
              <a:rPr lang="en-US" altLang="zh-CN" dirty="0" err="1"/>
              <a:t>Bedeutungen</a:t>
            </a:r>
            <a:r>
              <a:rPr lang="en-US" altLang="zh-CN" dirty="0"/>
              <a:t> hat das Wort "Schloss"?</a:t>
            </a:r>
            <a:endParaRPr lang="zh-CN" altLang="zh-CN" dirty="0"/>
          </a:p>
          <a:p>
            <a:r>
              <a:rPr lang="en-US" altLang="zh-CN" b="1" dirty="0" err="1"/>
              <a:t>中文</a:t>
            </a:r>
            <a:r>
              <a:rPr lang="en-US" altLang="zh-CN" b="1" dirty="0"/>
              <a:t>：</a:t>
            </a:r>
            <a:br>
              <a:rPr lang="en-US" altLang="zh-CN" dirty="0"/>
            </a:br>
            <a:r>
              <a:rPr lang="en-US" altLang="zh-CN" dirty="0"/>
              <a:t>"</a:t>
            </a:r>
            <a:r>
              <a:rPr lang="en-US" altLang="zh-CN" dirty="0" err="1"/>
              <a:t>Schloss"这个词有哪些含义</a:t>
            </a:r>
            <a:r>
              <a:rPr lang="en-US" altLang="zh-CN" dirty="0"/>
              <a:t>？</a:t>
            </a:r>
            <a:endParaRPr lang="zh-CN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33524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Lösungen</a:t>
            </a:r>
            <a:r>
              <a:rPr lang="en-US" altLang="zh-CN" dirty="0"/>
              <a:t> | </a:t>
            </a:r>
            <a:r>
              <a:rPr lang="en-US" altLang="zh-CN" dirty="0" err="1"/>
              <a:t>答案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CN" b="1" dirty="0" err="1"/>
              <a:t>Synonyme</a:t>
            </a:r>
            <a:r>
              <a:rPr lang="en-US" altLang="zh-CN" b="1" dirty="0"/>
              <a:t>:</a:t>
            </a:r>
            <a:endParaRPr lang="zh-CN" altLang="zh-CN" dirty="0"/>
          </a:p>
          <a:p>
            <a:pPr lvl="0"/>
            <a:r>
              <a:rPr lang="de-DE" altLang="zh-CN" dirty="0"/>
              <a:t>schön = hübsch, schick, attraktiv</a:t>
            </a:r>
            <a:endParaRPr lang="zh-CN" altLang="zh-CN" dirty="0"/>
          </a:p>
          <a:p>
            <a:pPr lvl="0"/>
            <a:r>
              <a:rPr lang="en-US" altLang="zh-CN" dirty="0" err="1"/>
              <a:t>sprechen</a:t>
            </a:r>
            <a:r>
              <a:rPr lang="en-US" altLang="zh-CN" dirty="0"/>
              <a:t> = </a:t>
            </a:r>
            <a:r>
              <a:rPr lang="en-US" altLang="zh-CN" dirty="0" err="1"/>
              <a:t>reden</a:t>
            </a:r>
            <a:r>
              <a:rPr lang="en-US" altLang="zh-CN" dirty="0"/>
              <a:t>, </a:t>
            </a:r>
            <a:r>
              <a:rPr lang="en-US" altLang="zh-CN" dirty="0" err="1"/>
              <a:t>sagen</a:t>
            </a:r>
            <a:r>
              <a:rPr lang="en-US" altLang="zh-CN" dirty="0"/>
              <a:t>, </a:t>
            </a:r>
            <a:r>
              <a:rPr lang="en-US" altLang="zh-CN" dirty="0" err="1"/>
              <a:t>erzählen</a:t>
            </a:r>
            <a:endParaRPr lang="zh-CN" altLang="zh-CN" dirty="0"/>
          </a:p>
          <a:p>
            <a:pPr lvl="0"/>
            <a:r>
              <a:rPr lang="en-US" altLang="zh-CN" dirty="0" err="1"/>
              <a:t>sehen</a:t>
            </a:r>
            <a:r>
              <a:rPr lang="en-US" altLang="zh-CN" dirty="0"/>
              <a:t> = </a:t>
            </a:r>
            <a:r>
              <a:rPr lang="en-US" altLang="zh-CN" dirty="0" err="1"/>
              <a:t>schauen</a:t>
            </a:r>
            <a:r>
              <a:rPr lang="en-US" altLang="zh-CN" dirty="0"/>
              <a:t>, </a:t>
            </a:r>
            <a:r>
              <a:rPr lang="en-US" altLang="zh-CN" dirty="0" err="1"/>
              <a:t>blicken</a:t>
            </a:r>
            <a:r>
              <a:rPr lang="en-US" altLang="zh-CN" dirty="0"/>
              <a:t>, </a:t>
            </a:r>
            <a:r>
              <a:rPr lang="en-US" altLang="zh-CN" dirty="0" err="1"/>
              <a:t>gucken</a:t>
            </a:r>
            <a:endParaRPr lang="zh-CN" altLang="zh-CN" dirty="0"/>
          </a:p>
          <a:p>
            <a:r>
              <a:rPr lang="en-US" altLang="zh-CN" b="1" dirty="0" err="1"/>
              <a:t>Antonyme</a:t>
            </a:r>
            <a:r>
              <a:rPr lang="en-US" altLang="zh-CN" b="1" dirty="0"/>
              <a:t>:</a:t>
            </a:r>
            <a:endParaRPr lang="zh-CN" altLang="zh-CN" dirty="0"/>
          </a:p>
          <a:p>
            <a:pPr lvl="0"/>
            <a:r>
              <a:rPr lang="en-US" altLang="zh-CN" dirty="0"/>
              <a:t>alt ↔ neu, </a:t>
            </a:r>
            <a:r>
              <a:rPr lang="en-US" altLang="zh-CN" dirty="0" err="1"/>
              <a:t>jung</a:t>
            </a:r>
            <a:endParaRPr lang="zh-CN" altLang="zh-CN" dirty="0"/>
          </a:p>
          <a:p>
            <a:pPr lvl="0"/>
            <a:r>
              <a:rPr lang="en-US" altLang="zh-CN" dirty="0" err="1"/>
              <a:t>laut</a:t>
            </a:r>
            <a:r>
              <a:rPr lang="en-US" altLang="zh-CN" dirty="0"/>
              <a:t> ↔ </a:t>
            </a:r>
            <a:r>
              <a:rPr lang="en-US" altLang="zh-CN" dirty="0" err="1"/>
              <a:t>leise</a:t>
            </a:r>
            <a:endParaRPr lang="zh-CN" altLang="zh-CN" dirty="0"/>
          </a:p>
          <a:p>
            <a:pPr lvl="0"/>
            <a:r>
              <a:rPr lang="en-US" altLang="zh-CN" dirty="0"/>
              <a:t>schnell ↔ </a:t>
            </a:r>
            <a:r>
              <a:rPr lang="en-US" altLang="zh-CN" dirty="0" err="1"/>
              <a:t>langsam</a:t>
            </a:r>
            <a:endParaRPr lang="zh-CN" altLang="zh-CN" dirty="0"/>
          </a:p>
          <a:p>
            <a:r>
              <a:rPr lang="en-US" altLang="zh-CN" b="1" dirty="0"/>
              <a:t>"Schloss" </a:t>
            </a:r>
            <a:r>
              <a:rPr lang="en-US" altLang="zh-CN" b="1" dirty="0" err="1"/>
              <a:t>bedeutet</a:t>
            </a:r>
            <a:r>
              <a:rPr lang="en-US" altLang="zh-CN" b="1" dirty="0"/>
              <a:t>:</a:t>
            </a:r>
            <a:endParaRPr lang="zh-CN" altLang="zh-CN" dirty="0"/>
          </a:p>
          <a:p>
            <a:pPr lvl="0"/>
            <a:r>
              <a:rPr lang="en-US" altLang="zh-CN" dirty="0"/>
              <a:t>Ein </a:t>
            </a:r>
            <a:r>
              <a:rPr lang="en-US" altLang="zh-CN" dirty="0" err="1"/>
              <a:t>großes</a:t>
            </a:r>
            <a:r>
              <a:rPr lang="en-US" altLang="zh-CN" dirty="0"/>
              <a:t> </a:t>
            </a:r>
            <a:r>
              <a:rPr lang="en-US" altLang="zh-CN" dirty="0" err="1"/>
              <a:t>Gebäude</a:t>
            </a:r>
            <a:r>
              <a:rPr lang="en-US" altLang="zh-CN" dirty="0"/>
              <a:t> (Burg) | </a:t>
            </a:r>
            <a:r>
              <a:rPr lang="en-US" altLang="zh-CN" dirty="0" err="1"/>
              <a:t>城堡</a:t>
            </a:r>
            <a:endParaRPr lang="zh-CN" altLang="zh-CN" dirty="0"/>
          </a:p>
          <a:p>
            <a:pPr lvl="0"/>
            <a:r>
              <a:rPr lang="en-US" altLang="zh-CN" dirty="0"/>
              <a:t>Ein </a:t>
            </a:r>
            <a:r>
              <a:rPr lang="en-US" altLang="zh-CN" dirty="0" err="1"/>
              <a:t>Verschluss</a:t>
            </a:r>
            <a:r>
              <a:rPr lang="en-US" altLang="zh-CN" dirty="0"/>
              <a:t> </a:t>
            </a:r>
            <a:r>
              <a:rPr lang="en-US" altLang="zh-CN" dirty="0" err="1"/>
              <a:t>für</a:t>
            </a:r>
            <a:r>
              <a:rPr lang="en-US" altLang="zh-CN" dirty="0"/>
              <a:t> </a:t>
            </a:r>
            <a:r>
              <a:rPr lang="en-US" altLang="zh-CN" dirty="0" err="1"/>
              <a:t>Türen</a:t>
            </a:r>
            <a:r>
              <a:rPr lang="en-US" altLang="zh-CN" dirty="0"/>
              <a:t> | 锁</a:t>
            </a:r>
            <a:endParaRPr lang="zh-CN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50585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err="1"/>
              <a:t>Zusammenfassung</a:t>
            </a:r>
            <a:r>
              <a:rPr lang="en-US" altLang="zh-CN" dirty="0"/>
              <a:t> | </a:t>
            </a:r>
            <a:r>
              <a:rPr lang="en-US" altLang="zh-CN" dirty="0" err="1"/>
              <a:t>总结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Deutsch:</a:t>
            </a:r>
            <a:br>
              <a:rPr lang="en-US" altLang="zh-CN" dirty="0"/>
            </a:br>
            <a:r>
              <a:rPr lang="en-US" altLang="zh-CN" dirty="0"/>
              <a:t>Die </a:t>
            </a:r>
            <a:r>
              <a:rPr lang="en-US" altLang="zh-CN" dirty="0" err="1"/>
              <a:t>Semantik</a:t>
            </a:r>
            <a:r>
              <a:rPr lang="en-US" altLang="zh-CN" dirty="0"/>
              <a:t> </a:t>
            </a:r>
            <a:r>
              <a:rPr lang="en-US" altLang="zh-CN" dirty="0" err="1"/>
              <a:t>hilft</a:t>
            </a:r>
            <a:r>
              <a:rPr lang="en-US" altLang="zh-CN" dirty="0"/>
              <a:t> </a:t>
            </a:r>
            <a:r>
              <a:rPr lang="en-US" altLang="zh-CN" dirty="0" err="1"/>
              <a:t>uns</a:t>
            </a:r>
            <a:r>
              <a:rPr lang="en-US" altLang="zh-CN" dirty="0"/>
              <a:t>, die </a:t>
            </a:r>
            <a:r>
              <a:rPr lang="en-US" altLang="zh-CN" dirty="0" err="1"/>
              <a:t>Bedeutung</a:t>
            </a:r>
            <a:r>
              <a:rPr lang="en-US" altLang="zh-CN" dirty="0"/>
              <a:t> von </a:t>
            </a:r>
            <a:r>
              <a:rPr lang="en-US" altLang="zh-CN" dirty="0" err="1"/>
              <a:t>Wörtern</a:t>
            </a:r>
            <a:r>
              <a:rPr lang="en-US" altLang="zh-CN" dirty="0"/>
              <a:t> und </a:t>
            </a:r>
            <a:r>
              <a:rPr lang="en-US" altLang="zh-CN" dirty="0" err="1"/>
              <a:t>Sätzen</a:t>
            </a:r>
            <a:r>
              <a:rPr lang="en-US" altLang="zh-CN" dirty="0"/>
              <a:t> </a:t>
            </a:r>
            <a:r>
              <a:rPr lang="en-US" altLang="zh-CN" dirty="0" err="1"/>
              <a:t>zu</a:t>
            </a:r>
            <a:r>
              <a:rPr lang="en-US" altLang="zh-CN" dirty="0"/>
              <a:t> verstehen. Sie </a:t>
            </a:r>
            <a:r>
              <a:rPr lang="en-US" altLang="zh-CN" dirty="0" err="1"/>
              <a:t>ist</a:t>
            </a:r>
            <a:r>
              <a:rPr lang="en-US" altLang="zh-CN" dirty="0"/>
              <a:t> </a:t>
            </a:r>
            <a:r>
              <a:rPr lang="en-US" altLang="zh-CN" dirty="0" err="1"/>
              <a:t>wichtig</a:t>
            </a:r>
            <a:r>
              <a:rPr lang="en-US" altLang="zh-CN" dirty="0"/>
              <a:t> </a:t>
            </a:r>
            <a:r>
              <a:rPr lang="en-US" altLang="zh-CN" dirty="0" err="1"/>
              <a:t>für</a:t>
            </a:r>
            <a:r>
              <a:rPr lang="en-US" altLang="zh-CN" dirty="0"/>
              <a:t> die </a:t>
            </a:r>
            <a:r>
              <a:rPr lang="en-US" altLang="zh-CN" dirty="0" err="1"/>
              <a:t>Kommunikation</a:t>
            </a:r>
            <a:r>
              <a:rPr lang="en-US" altLang="zh-CN" dirty="0"/>
              <a:t>.</a:t>
            </a:r>
            <a:endParaRPr lang="zh-CN" altLang="zh-CN" dirty="0"/>
          </a:p>
          <a:p>
            <a:r>
              <a:rPr lang="zh-CN" altLang="zh-CN" b="1" dirty="0"/>
              <a:t>中文：</a:t>
            </a:r>
            <a:br>
              <a:rPr lang="en-US" altLang="zh-CN" dirty="0"/>
            </a:br>
            <a:r>
              <a:rPr lang="zh-CN" altLang="zh-CN" dirty="0"/>
              <a:t>语义学帮助我们理解词语和句子的含义。</a:t>
            </a:r>
            <a:r>
              <a:rPr lang="en-US" altLang="zh-CN" dirty="0" err="1"/>
              <a:t>它对于交流非常重要</a:t>
            </a:r>
            <a:r>
              <a:rPr lang="en-US" altLang="zh-CN" dirty="0"/>
              <a:t>。</a:t>
            </a:r>
            <a:endParaRPr lang="zh-CN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55471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/>
              <a:t>Vielen</a:t>
            </a:r>
            <a:r>
              <a:rPr lang="en-US" altLang="zh-CN" dirty="0"/>
              <a:t> Dank! | </a:t>
            </a:r>
            <a:r>
              <a:rPr lang="en-US" altLang="zh-CN" dirty="0" err="1"/>
              <a:t>谢谢</a:t>
            </a:r>
            <a:r>
              <a:rPr lang="en-US" altLang="zh-CN" dirty="0"/>
              <a:t>！</a:t>
            </a:r>
            <a:endParaRPr lang="zh-CN" altLang="zh-CN" b="1" i="1" dirty="0"/>
          </a:p>
          <a:p>
            <a:r>
              <a:rPr lang="en-US" altLang="zh-CN" b="1" dirty="0"/>
              <a:t>Deutsch:</a:t>
            </a:r>
            <a:br>
              <a:rPr lang="en-US" altLang="zh-CN" dirty="0"/>
            </a:br>
            <a:r>
              <a:rPr lang="en-US" altLang="zh-CN" dirty="0" err="1"/>
              <a:t>Habt</a:t>
            </a:r>
            <a:r>
              <a:rPr lang="en-US" altLang="zh-CN" dirty="0"/>
              <a:t> </a:t>
            </a:r>
            <a:r>
              <a:rPr lang="en-US" altLang="zh-CN" dirty="0" err="1"/>
              <a:t>ihr</a:t>
            </a:r>
            <a:r>
              <a:rPr lang="en-US" altLang="zh-CN" dirty="0"/>
              <a:t> </a:t>
            </a:r>
            <a:r>
              <a:rPr lang="en-US" altLang="zh-CN" dirty="0" err="1"/>
              <a:t>Fragen</a:t>
            </a:r>
            <a:r>
              <a:rPr lang="en-US" altLang="zh-CN" dirty="0"/>
              <a:t>?</a:t>
            </a:r>
            <a:endParaRPr lang="zh-CN" altLang="zh-CN" dirty="0"/>
          </a:p>
          <a:p>
            <a:r>
              <a:rPr lang="en-US" altLang="zh-CN" b="1" dirty="0" err="1"/>
              <a:t>中文</a:t>
            </a:r>
            <a:r>
              <a:rPr lang="en-US" altLang="zh-CN" b="1" dirty="0"/>
              <a:t>：</a:t>
            </a:r>
            <a:br>
              <a:rPr lang="en-US" altLang="zh-CN" dirty="0"/>
            </a:br>
            <a:r>
              <a:rPr lang="en-US" altLang="zh-CN" dirty="0" err="1"/>
              <a:t>你们有问题吗</a:t>
            </a:r>
            <a:r>
              <a:rPr lang="en-US" altLang="zh-CN" dirty="0"/>
              <a:t>？</a:t>
            </a:r>
            <a:endParaRPr lang="zh-CN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51531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48725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62561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1696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>
                <a:sym typeface="+mn-ea"/>
              </a:rPr>
              <a:t>Was ist Semantik? | 什么是语义学？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Deutsch:</a:t>
            </a:r>
          </a:p>
          <a:p>
            <a:r>
              <a:rPr lang="zh-CN" altLang="en-US"/>
              <a:t>Semantik ist die Lehre von der Bedeutung sprachlicher Zeichen und Ausdrücke.</a:t>
            </a:r>
          </a:p>
          <a:p>
            <a:r>
              <a:rPr lang="zh-CN" altLang="en-US"/>
              <a:t>中文：</a:t>
            </a:r>
          </a:p>
          <a:p>
            <a:r>
              <a:rPr lang="zh-CN" altLang="en-US"/>
              <a:t>语义学是研究语言符号和表达意义的学科。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29995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38124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83773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93521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49197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528747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110981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53772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85517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8103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Grundbegriffe | 基本概念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Deutsch:</a:t>
            </a:r>
          </a:p>
          <a:p>
            <a:r>
              <a:rPr lang="zh-CN" altLang="en-US" dirty="0"/>
              <a:t>-Bedeutung: Was ein Wort oder Satz meint</a:t>
            </a:r>
          </a:p>
          <a:p>
            <a:r>
              <a:rPr lang="zh-CN" altLang="en-US" dirty="0"/>
              <a:t>-Kontext: Die Umgebung, in der ein Wort verwendet wird</a:t>
            </a:r>
          </a:p>
          <a:p>
            <a:r>
              <a:rPr lang="zh-CN" altLang="en-US" dirty="0"/>
              <a:t>-Synonyme: Wörter mit ähnlicher Bedeutung</a:t>
            </a:r>
          </a:p>
          <a:p>
            <a:r>
              <a:rPr lang="zh-CN" altLang="en-US" dirty="0"/>
              <a:t>中文：</a:t>
            </a:r>
          </a:p>
          <a:p>
            <a:r>
              <a:rPr lang="zh-CN" altLang="en-US" dirty="0"/>
              <a:t>-意义：一个词或句子的含义</a:t>
            </a:r>
          </a:p>
          <a:p>
            <a:r>
              <a:rPr lang="zh-CN" altLang="en-US" dirty="0"/>
              <a:t>-语境：使用词语的环境</a:t>
            </a:r>
          </a:p>
          <a:p>
            <a:r>
              <a:rPr lang="zh-CN" altLang="en-US" dirty="0"/>
              <a:t>-同义词：具有相似含义的词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6099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1. Wortbedeutung | 词语意义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6556375" cy="4351655"/>
          </a:xfrm>
        </p:spPr>
        <p:txBody>
          <a:bodyPr/>
          <a:lstStyle/>
          <a:p>
            <a:r>
              <a:rPr lang="zh-CN" altLang="en-US" dirty="0"/>
              <a:t>Deutsch:</a:t>
            </a:r>
          </a:p>
          <a:p>
            <a:r>
              <a:rPr lang="zh-CN" altLang="en-US" dirty="0"/>
              <a:t>Das Wort "Buch" bedeutet ein Objekt mit Seiten zum Lesen.</a:t>
            </a:r>
          </a:p>
          <a:p>
            <a:r>
              <a:rPr lang="zh-CN" altLang="en-US" dirty="0"/>
              <a:t>中文：</a:t>
            </a:r>
          </a:p>
          <a:p>
            <a:r>
              <a:rPr lang="zh-CN" altLang="en-US" dirty="0"/>
              <a:t>"书"（Buch）一词表示一个用来阅读的有页面的物体。</a:t>
            </a:r>
          </a:p>
        </p:txBody>
      </p:sp>
      <p:pic>
        <p:nvPicPr>
          <p:cNvPr id="4" name="图片 3" descr="book.web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3360" y="267970"/>
            <a:ext cx="4340225" cy="651065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2. Synonyme | 同义词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Deutsch:</a:t>
            </a:r>
          </a:p>
          <a:p>
            <a:r>
              <a:rPr lang="zh-CN" altLang="en-US" dirty="0"/>
              <a:t>-schnell = rasch = flink = zügig</a:t>
            </a:r>
          </a:p>
          <a:p>
            <a:r>
              <a:rPr lang="zh-CN" altLang="en-US" dirty="0"/>
              <a:t>-Beispiel: "Er läuft schnell/rasch/flink/zügig."</a:t>
            </a:r>
          </a:p>
          <a:p>
            <a:r>
              <a:rPr lang="zh-CN" altLang="en-US" dirty="0"/>
              <a:t>中文：</a:t>
            </a:r>
          </a:p>
          <a:p>
            <a:r>
              <a:rPr lang="zh-CN" altLang="en-US" dirty="0"/>
              <a:t>-schnell（快）= rasch（迅速）= flink（敏捷）= zügig（快速）</a:t>
            </a:r>
          </a:p>
          <a:p>
            <a:r>
              <a:rPr lang="zh-CN" altLang="en-US" dirty="0"/>
              <a:t>例句："Er läuft schnell."（他跑得快。）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3. </a:t>
            </a:r>
            <a:r>
              <a:rPr lang="en-US" altLang="zh-CN" dirty="0" err="1"/>
              <a:t>Antonyme</a:t>
            </a:r>
            <a:r>
              <a:rPr lang="en-US" altLang="zh-CN" dirty="0"/>
              <a:t> | </a:t>
            </a:r>
            <a:r>
              <a:rPr lang="en-US" altLang="zh-CN" dirty="0" err="1"/>
              <a:t>反义词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b="1" dirty="0"/>
              <a:t>Deutsch:</a:t>
            </a:r>
            <a:endParaRPr lang="zh-CN" altLang="zh-CN" dirty="0"/>
          </a:p>
          <a:p>
            <a:pPr lvl="0"/>
            <a:r>
              <a:rPr lang="en-US" altLang="zh-CN" b="1" dirty="0" err="1"/>
              <a:t>groß</a:t>
            </a:r>
            <a:r>
              <a:rPr lang="en-US" altLang="zh-CN" dirty="0"/>
              <a:t> ↔ </a:t>
            </a:r>
            <a:r>
              <a:rPr lang="en-US" altLang="zh-CN" b="1" dirty="0" err="1"/>
              <a:t>klein</a:t>
            </a:r>
            <a:endParaRPr lang="zh-CN" altLang="zh-CN" dirty="0"/>
          </a:p>
          <a:p>
            <a:pPr lvl="0"/>
            <a:r>
              <a:rPr lang="en-US" altLang="zh-CN" b="1" dirty="0"/>
              <a:t>hell</a:t>
            </a:r>
            <a:r>
              <a:rPr lang="en-US" altLang="zh-CN" dirty="0"/>
              <a:t> ↔ </a:t>
            </a:r>
            <a:r>
              <a:rPr lang="en-US" altLang="zh-CN" b="1" dirty="0" err="1"/>
              <a:t>dunkel</a:t>
            </a:r>
            <a:endParaRPr lang="zh-CN" altLang="zh-CN" dirty="0"/>
          </a:p>
          <a:p>
            <a:pPr lvl="0"/>
            <a:r>
              <a:rPr lang="de-DE" altLang="zh-CN" dirty="0"/>
              <a:t>Beispiel: "Ein großes Haus" ↔ "Ein kleines Haus"</a:t>
            </a:r>
            <a:endParaRPr lang="zh-CN" altLang="zh-CN" dirty="0"/>
          </a:p>
          <a:p>
            <a:r>
              <a:rPr lang="en-US" altLang="zh-CN" b="1" dirty="0" err="1"/>
              <a:t>中文</a:t>
            </a:r>
            <a:r>
              <a:rPr lang="en-US" altLang="zh-CN" b="1" dirty="0"/>
              <a:t>：</a:t>
            </a:r>
            <a:endParaRPr lang="zh-CN" altLang="zh-CN" dirty="0"/>
          </a:p>
          <a:p>
            <a:pPr lvl="0"/>
            <a:r>
              <a:rPr lang="de-DE" altLang="zh-CN" b="1" dirty="0"/>
              <a:t>groß</a:t>
            </a:r>
            <a:r>
              <a:rPr lang="en-US" altLang="zh-CN" dirty="0"/>
              <a:t>（大）</a:t>
            </a:r>
            <a:r>
              <a:rPr lang="de-DE" altLang="zh-CN" dirty="0"/>
              <a:t>↔ </a:t>
            </a:r>
            <a:r>
              <a:rPr lang="de-DE" altLang="zh-CN" b="1" dirty="0"/>
              <a:t>klein</a:t>
            </a:r>
            <a:r>
              <a:rPr lang="en-US" altLang="zh-CN" dirty="0"/>
              <a:t>（小）</a:t>
            </a:r>
            <a:endParaRPr lang="zh-CN" altLang="zh-CN" dirty="0"/>
          </a:p>
          <a:p>
            <a:pPr lvl="0"/>
            <a:r>
              <a:rPr lang="de-DE" altLang="zh-CN" b="1" dirty="0"/>
              <a:t>hell</a:t>
            </a:r>
            <a:r>
              <a:rPr lang="en-US" altLang="zh-CN" dirty="0"/>
              <a:t>（亮）</a:t>
            </a:r>
            <a:r>
              <a:rPr lang="de-DE" altLang="zh-CN" dirty="0"/>
              <a:t>↔ </a:t>
            </a:r>
            <a:r>
              <a:rPr lang="de-DE" altLang="zh-CN" b="1" dirty="0"/>
              <a:t>dunkel</a:t>
            </a:r>
            <a:r>
              <a:rPr lang="en-US" altLang="zh-CN" dirty="0"/>
              <a:t>（暗）</a:t>
            </a:r>
            <a:endParaRPr lang="zh-CN" altLang="zh-CN" dirty="0"/>
          </a:p>
          <a:p>
            <a:pPr lvl="0"/>
            <a:r>
              <a:rPr lang="en-US" altLang="zh-CN" dirty="0" err="1"/>
              <a:t>例句</a:t>
            </a:r>
            <a:r>
              <a:rPr lang="en-US" altLang="zh-CN" dirty="0"/>
              <a:t>：</a:t>
            </a:r>
            <a:r>
              <a:rPr lang="de-DE" altLang="zh-CN" dirty="0"/>
              <a:t>"Ein großes Haus"</a:t>
            </a:r>
            <a:r>
              <a:rPr lang="en-US" altLang="zh-CN" dirty="0"/>
              <a:t>（</a:t>
            </a:r>
            <a:r>
              <a:rPr lang="en-US" altLang="zh-CN" dirty="0" err="1"/>
              <a:t>一座大房子</a:t>
            </a:r>
            <a:r>
              <a:rPr lang="en-US" altLang="zh-CN" dirty="0"/>
              <a:t>）</a:t>
            </a:r>
            <a:r>
              <a:rPr lang="de-DE" altLang="zh-CN" dirty="0"/>
              <a:t>↔ "Ein kleines Haus"</a:t>
            </a:r>
            <a:r>
              <a:rPr lang="en-US" altLang="zh-CN" dirty="0"/>
              <a:t>（</a:t>
            </a:r>
            <a:r>
              <a:rPr lang="en-US" altLang="zh-CN" dirty="0" err="1"/>
              <a:t>一座小房子</a:t>
            </a:r>
            <a:r>
              <a:rPr lang="en-US" altLang="zh-CN" dirty="0"/>
              <a:t>）</a:t>
            </a:r>
            <a:endParaRPr lang="zh-CN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46879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4483" y="365125"/>
            <a:ext cx="6499316" cy="1325563"/>
          </a:xfrm>
        </p:spPr>
        <p:txBody>
          <a:bodyPr/>
          <a:lstStyle/>
          <a:p>
            <a:r>
              <a:rPr lang="en-US" altLang="zh-CN" dirty="0"/>
              <a:t>4. </a:t>
            </a:r>
            <a:r>
              <a:rPr lang="en-US" altLang="zh-CN" dirty="0" err="1"/>
              <a:t>Mehrdeutigkeit</a:t>
            </a:r>
            <a:r>
              <a:rPr lang="en-US" altLang="zh-CN" dirty="0"/>
              <a:t> | </a:t>
            </a:r>
            <a:r>
              <a:rPr lang="en-US" altLang="zh-CN" dirty="0" err="1"/>
              <a:t>多义性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4484" y="1825625"/>
            <a:ext cx="6499316" cy="4351338"/>
          </a:xfrm>
        </p:spPr>
        <p:txBody>
          <a:bodyPr/>
          <a:lstStyle/>
          <a:p>
            <a:r>
              <a:rPr lang="en-US" altLang="zh-CN" b="1" dirty="0"/>
              <a:t>Deutsch:</a:t>
            </a:r>
            <a:br>
              <a:rPr lang="en-US" altLang="zh-CN" dirty="0"/>
            </a:br>
            <a:r>
              <a:rPr lang="en-US" altLang="zh-CN" dirty="0"/>
              <a:t>Das Wort "Bank" hat </a:t>
            </a:r>
            <a:r>
              <a:rPr lang="en-US" altLang="zh-CN" dirty="0" err="1"/>
              <a:t>zwei</a:t>
            </a:r>
            <a:r>
              <a:rPr lang="en-US" altLang="zh-CN" dirty="0"/>
              <a:t> </a:t>
            </a:r>
            <a:r>
              <a:rPr lang="en-US" altLang="zh-CN" dirty="0" err="1"/>
              <a:t>Bedeutungen</a:t>
            </a:r>
            <a:r>
              <a:rPr lang="en-US" altLang="zh-CN" dirty="0"/>
              <a:t>:</a:t>
            </a:r>
            <a:endParaRPr lang="zh-CN" altLang="zh-CN" dirty="0"/>
          </a:p>
          <a:p>
            <a:pPr lvl="0"/>
            <a:r>
              <a:rPr lang="de-DE" altLang="zh-CN" dirty="0"/>
              <a:t>Ein Ort für Geld</a:t>
            </a:r>
            <a:endParaRPr lang="zh-CN" altLang="zh-CN" dirty="0"/>
          </a:p>
          <a:p>
            <a:pPr lvl="0"/>
            <a:r>
              <a:rPr lang="en-US" altLang="zh-CN" dirty="0"/>
              <a:t>Eine </a:t>
            </a:r>
            <a:r>
              <a:rPr lang="en-US" altLang="zh-CN" dirty="0" err="1"/>
              <a:t>Sitzgelegenheit</a:t>
            </a:r>
            <a:endParaRPr lang="zh-CN" altLang="zh-CN" dirty="0"/>
          </a:p>
          <a:p>
            <a:r>
              <a:rPr lang="zh-CN" altLang="zh-CN" b="1" dirty="0"/>
              <a:t>中文：</a:t>
            </a:r>
            <a:br>
              <a:rPr lang="en-US" altLang="zh-CN" dirty="0"/>
            </a:br>
            <a:r>
              <a:rPr lang="en-US" altLang="zh-CN" dirty="0"/>
              <a:t>"Bank"</a:t>
            </a:r>
            <a:r>
              <a:rPr lang="zh-CN" altLang="zh-CN" dirty="0"/>
              <a:t>一词有两种含义：</a:t>
            </a:r>
          </a:p>
          <a:p>
            <a:pPr lvl="0"/>
            <a:r>
              <a:rPr lang="en-US" altLang="zh-CN" dirty="0" err="1"/>
              <a:t>银行（存钱的地方</a:t>
            </a:r>
            <a:r>
              <a:rPr lang="en-US" altLang="zh-CN" dirty="0"/>
              <a:t>）</a:t>
            </a:r>
            <a:endParaRPr lang="zh-CN" altLang="zh-CN" dirty="0"/>
          </a:p>
          <a:p>
            <a:pPr lvl="0"/>
            <a:r>
              <a:rPr lang="en-US" altLang="zh-CN" dirty="0" err="1"/>
              <a:t>长椅（坐的地方</a:t>
            </a:r>
            <a:r>
              <a:rPr lang="en-US" altLang="zh-CN" dirty="0"/>
              <a:t>）</a:t>
            </a:r>
            <a:endParaRPr lang="zh-CN" altLang="zh-CN" dirty="0"/>
          </a:p>
          <a:p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20A00E8A-3866-4EB7-ABDA-FCF3762AEE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84" y="167096"/>
            <a:ext cx="4762500" cy="621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380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5. </a:t>
            </a:r>
            <a:r>
              <a:rPr lang="en-US" altLang="zh-CN" dirty="0" err="1"/>
              <a:t>Wortfelder</a:t>
            </a:r>
            <a:r>
              <a:rPr lang="en-US" altLang="zh-CN" dirty="0"/>
              <a:t> | </a:t>
            </a:r>
            <a:r>
              <a:rPr lang="en-US" altLang="zh-CN" dirty="0" err="1"/>
              <a:t>词场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Deutsch:</a:t>
            </a:r>
            <a:br>
              <a:rPr lang="en-US" altLang="zh-CN" dirty="0"/>
            </a:br>
            <a:r>
              <a:rPr lang="en-US" altLang="zh-CN" dirty="0" err="1"/>
              <a:t>Wortfeld</a:t>
            </a:r>
            <a:r>
              <a:rPr lang="en-US" altLang="zh-CN" dirty="0"/>
              <a:t> "Essen":</a:t>
            </a:r>
            <a:endParaRPr lang="zh-CN" altLang="zh-CN" dirty="0"/>
          </a:p>
          <a:p>
            <a:pPr lvl="0"/>
            <a:r>
              <a:rPr lang="de-DE" altLang="zh-CN" dirty="0"/>
              <a:t>Brot, Suppe, Fleisch, Gemüse, Obst, Kartoffeln</a:t>
            </a:r>
            <a:endParaRPr lang="zh-CN" altLang="zh-CN" dirty="0"/>
          </a:p>
          <a:p>
            <a:r>
              <a:rPr lang="en-US" altLang="zh-CN" b="1" dirty="0" err="1"/>
              <a:t>中文</a:t>
            </a:r>
            <a:r>
              <a:rPr lang="en-US" altLang="zh-CN" b="1" dirty="0"/>
              <a:t>：</a:t>
            </a:r>
            <a:br>
              <a:rPr lang="en-US" altLang="zh-CN" dirty="0"/>
            </a:br>
            <a:r>
              <a:rPr lang="en-US" altLang="zh-CN" dirty="0"/>
              <a:t>"</a:t>
            </a:r>
            <a:r>
              <a:rPr lang="en-US" altLang="zh-CN" dirty="0" err="1"/>
              <a:t>食物"词场</a:t>
            </a:r>
            <a:r>
              <a:rPr lang="en-US" altLang="zh-CN" dirty="0"/>
              <a:t>：</a:t>
            </a:r>
            <a:endParaRPr lang="zh-CN" altLang="zh-CN" dirty="0"/>
          </a:p>
          <a:p>
            <a:pPr lvl="0"/>
            <a:r>
              <a:rPr lang="en-US" altLang="zh-CN" dirty="0" err="1"/>
              <a:t>Brot（面包</a:t>
            </a:r>
            <a:r>
              <a:rPr lang="en-US" altLang="zh-CN" dirty="0"/>
              <a:t>）, </a:t>
            </a:r>
            <a:r>
              <a:rPr lang="en-US" altLang="zh-CN" dirty="0" err="1"/>
              <a:t>Suppe（汤</a:t>
            </a:r>
            <a:r>
              <a:rPr lang="en-US" altLang="zh-CN" dirty="0"/>
              <a:t>）, </a:t>
            </a:r>
            <a:r>
              <a:rPr lang="en-US" altLang="zh-CN" dirty="0" err="1"/>
              <a:t>Fleisch（肉</a:t>
            </a:r>
            <a:r>
              <a:rPr lang="en-US" altLang="zh-CN" dirty="0"/>
              <a:t>）, </a:t>
            </a:r>
            <a:r>
              <a:rPr lang="en-US" altLang="zh-CN" dirty="0" err="1"/>
              <a:t>Gemüse（蔬菜</a:t>
            </a:r>
            <a:r>
              <a:rPr lang="en-US" altLang="zh-CN" dirty="0"/>
              <a:t>）, </a:t>
            </a:r>
            <a:r>
              <a:rPr lang="en-US" altLang="zh-CN" dirty="0" err="1"/>
              <a:t>Obst（水果</a:t>
            </a:r>
            <a:r>
              <a:rPr lang="en-US" altLang="zh-CN" dirty="0"/>
              <a:t>）, </a:t>
            </a:r>
            <a:r>
              <a:rPr lang="en-US" altLang="zh-CN" dirty="0" err="1"/>
              <a:t>Kartoffeln（土豆</a:t>
            </a:r>
            <a:r>
              <a:rPr lang="en-US" altLang="zh-CN" dirty="0"/>
              <a:t>）</a:t>
            </a:r>
            <a:endParaRPr lang="zh-CN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91371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58E77E-0E87-4512-A40B-35F231F0C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6. </a:t>
            </a:r>
            <a:r>
              <a:rPr lang="en-US" altLang="zh-CN" dirty="0" err="1"/>
              <a:t>Konnotation</a:t>
            </a:r>
            <a:r>
              <a:rPr lang="en-US" altLang="zh-CN" dirty="0"/>
              <a:t> | </a:t>
            </a:r>
            <a:r>
              <a:rPr lang="en-US" altLang="zh-CN" dirty="0" err="1"/>
              <a:t>内涵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6AED55F-855F-45F1-B24F-6C57EF964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b="1" dirty="0"/>
              <a:t>Deutsch:</a:t>
            </a:r>
            <a:endParaRPr lang="zh-CN" altLang="zh-CN" dirty="0"/>
          </a:p>
          <a:p>
            <a:pPr lvl="0"/>
            <a:r>
              <a:rPr lang="en-US" altLang="zh-CN" b="1" dirty="0" err="1"/>
              <a:t>schlank</a:t>
            </a:r>
            <a:r>
              <a:rPr lang="en-US" altLang="zh-CN" dirty="0"/>
              <a:t> (positive </a:t>
            </a:r>
            <a:r>
              <a:rPr lang="en-US" altLang="zh-CN" dirty="0" err="1"/>
              <a:t>Konnotation</a:t>
            </a:r>
            <a:r>
              <a:rPr lang="en-US" altLang="zh-CN" dirty="0"/>
              <a:t>)</a:t>
            </a:r>
            <a:endParaRPr lang="zh-CN" altLang="zh-CN" dirty="0"/>
          </a:p>
          <a:p>
            <a:pPr lvl="0"/>
            <a:r>
              <a:rPr lang="de-DE" altLang="zh-CN" b="1" dirty="0"/>
              <a:t>dünn</a:t>
            </a:r>
            <a:r>
              <a:rPr lang="de-DE" altLang="zh-CN" dirty="0"/>
              <a:t> (neutrale oder negative Konnotation)</a:t>
            </a:r>
            <a:endParaRPr lang="zh-CN" altLang="zh-CN" dirty="0"/>
          </a:p>
          <a:p>
            <a:r>
              <a:rPr lang="en-US" altLang="zh-CN" b="1" dirty="0" err="1"/>
              <a:t>中文</a:t>
            </a:r>
            <a:r>
              <a:rPr lang="en-US" altLang="zh-CN" b="1" dirty="0"/>
              <a:t>：</a:t>
            </a:r>
            <a:endParaRPr lang="zh-CN" altLang="zh-CN" dirty="0"/>
          </a:p>
          <a:p>
            <a:pPr lvl="0"/>
            <a:r>
              <a:rPr lang="en-US" altLang="zh-CN" b="1" dirty="0" err="1"/>
              <a:t>schlank</a:t>
            </a:r>
            <a:r>
              <a:rPr lang="en-US" altLang="zh-CN" dirty="0" err="1"/>
              <a:t>（苗条</a:t>
            </a:r>
            <a:r>
              <a:rPr lang="en-US" altLang="zh-CN" dirty="0"/>
              <a:t> - </a:t>
            </a:r>
            <a:r>
              <a:rPr lang="en-US" altLang="zh-CN" dirty="0" err="1"/>
              <a:t>积极含义</a:t>
            </a:r>
            <a:r>
              <a:rPr lang="en-US" altLang="zh-CN" dirty="0"/>
              <a:t>）</a:t>
            </a:r>
            <a:endParaRPr lang="zh-CN" altLang="zh-CN" dirty="0"/>
          </a:p>
          <a:p>
            <a:pPr lvl="0"/>
            <a:r>
              <a:rPr lang="en-US" altLang="zh-CN" b="1" dirty="0" err="1"/>
              <a:t>dünn</a:t>
            </a:r>
            <a:r>
              <a:rPr lang="en-US" altLang="zh-CN" dirty="0" err="1"/>
              <a:t>（瘦</a:t>
            </a:r>
            <a:r>
              <a:rPr lang="en-US" altLang="zh-CN" dirty="0"/>
              <a:t> - </a:t>
            </a:r>
            <a:r>
              <a:rPr lang="en-US" altLang="zh-CN" dirty="0" err="1"/>
              <a:t>中性或消极含义</a:t>
            </a:r>
            <a:r>
              <a:rPr lang="en-US" altLang="zh-CN" dirty="0"/>
              <a:t>）</a:t>
            </a:r>
            <a:endParaRPr lang="zh-CN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4003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727</Words>
  <Application>Microsoft Office PowerPoint</Application>
  <PresentationFormat>宽屏</PresentationFormat>
  <Paragraphs>98</Paragraphs>
  <Slides>30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34" baseType="lpstr">
      <vt:lpstr>Arial</vt:lpstr>
      <vt:lpstr>Calibri</vt:lpstr>
      <vt:lpstr>Calibri Light</vt:lpstr>
      <vt:lpstr>Office 主题</vt:lpstr>
      <vt:lpstr>Einführung in die Semantik | 语义学导论</vt:lpstr>
      <vt:lpstr>Was ist Semantik? | 什么是语义学？</vt:lpstr>
      <vt:lpstr>Grundbegriffe | 基本概念</vt:lpstr>
      <vt:lpstr>1. Wortbedeutung | 词语意义</vt:lpstr>
      <vt:lpstr>2. Synonyme | 同义词</vt:lpstr>
      <vt:lpstr>3. Antonyme | 反义词</vt:lpstr>
      <vt:lpstr>4. Mehrdeutigkeit | 多义性</vt:lpstr>
      <vt:lpstr>5. Wortfelder | 词场</vt:lpstr>
      <vt:lpstr>6. Konnotation | 内涵</vt:lpstr>
      <vt:lpstr>7. Redewendungen | 习语</vt:lpstr>
      <vt:lpstr>8. Übung: Synonyme finden | 练习：找同义词</vt:lpstr>
      <vt:lpstr>9. Übung: Antonyme finden | 练习：找反义词</vt:lpstr>
      <vt:lpstr>10. Übung: Mehrdeutige Wörter | 练习：多义词</vt:lpstr>
      <vt:lpstr>Lösungen | 答案</vt:lpstr>
      <vt:lpstr>Zusammenfassung | 总结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ODIN</dc:creator>
  <cp:lastModifiedBy>ODIN</cp:lastModifiedBy>
  <cp:revision>3</cp:revision>
  <dcterms:created xsi:type="dcterms:W3CDTF">2025-03-26T01:50:07Z</dcterms:created>
  <dcterms:modified xsi:type="dcterms:W3CDTF">2025-03-26T03:41:29Z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