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7" r:id="rId3"/>
    <p:sldId id="258" r:id="rId4"/>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gs" Target="tags/tag79.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2.jpeg"/><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image" Target="../media/image1.png"/><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0.jpeg"/><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7.jpeg"/><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image" Target="../media/image1.png"/><Relationship Id="rId2" Type="http://schemas.openxmlformats.org/officeDocument/2006/relationships/tags" Target="../tags/tag76.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0.jpeg"/><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7.jpeg"/><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594360" y="2711267"/>
            <a:ext cx="336550" cy="1443086"/>
          </a:xfrm>
          <a:prstGeom prst="rect">
            <a:avLst/>
          </a:prstGeom>
        </p:spPr>
      </p:pic>
      <p:sp>
        <p:nvSpPr>
          <p:cNvPr id="10" name="文本框 9"/>
          <p:cNvSpPr txBox="1"/>
          <p:nvPr>
            <p:custDataLst>
              <p:tags r:id="rId3"/>
            </p:custDataLst>
          </p:nvPr>
        </p:nvSpPr>
        <p:spPr>
          <a:xfrm>
            <a:off x="1298388" y="714476"/>
            <a:ext cx="3348990" cy="768350"/>
          </a:xfrm>
          <a:prstGeom prst="rect">
            <a:avLst/>
          </a:prstGeom>
          <a:noFill/>
        </p:spPr>
        <p:txBody>
          <a:bodyPr wrap="square" rtlCol="0" anchor="t">
            <a:spAutoFit/>
          </a:bodyPr>
          <a:lstStyle/>
          <a:p>
            <a:pPr algn="l"/>
            <a:r>
              <a:rPr lang="en-US" altLang="zh-CN" sz="4400" dirty="0">
                <a:solidFill>
                  <a:schemeClr val="tx1"/>
                </a:solidFill>
                <a:latin typeface="字魂100号-方方先锋体" panose="00000500000000000000" pitchFamily="2" charset="-122"/>
                <a:ea typeface="字魂100号-方方先锋体" panose="00000500000000000000" pitchFamily="2" charset="-122"/>
                <a:cs typeface="思源宋体 CN Heavy" panose="02020900000000000000" pitchFamily="18" charset="-122"/>
                <a:sym typeface="字魂100号-方方先锋体" panose="00000500000000000000" pitchFamily="2" charset="-122"/>
              </a:rPr>
              <a:t>PART  02</a:t>
            </a:r>
            <a:endParaRPr lang="en-US" altLang="zh-CN" sz="4400" dirty="0">
              <a:solidFill>
                <a:schemeClr val="tx1"/>
              </a:solidFill>
              <a:latin typeface="字魂100号-方方先锋体" panose="00000500000000000000" pitchFamily="2" charset="-122"/>
              <a:ea typeface="字魂100号-方方先锋体" panose="00000500000000000000" pitchFamily="2" charset="-122"/>
              <a:cs typeface="思源宋体 CN Heavy" panose="02020900000000000000" pitchFamily="18" charset="-122"/>
              <a:sym typeface="字魂100号-方方先锋体" panose="00000500000000000000" pitchFamily="2" charset="-122"/>
            </a:endParaRPr>
          </a:p>
        </p:txBody>
      </p:sp>
      <p:grpSp>
        <p:nvGrpSpPr>
          <p:cNvPr id="12" name="组合 11"/>
          <p:cNvGrpSpPr/>
          <p:nvPr/>
        </p:nvGrpSpPr>
        <p:grpSpPr>
          <a:xfrm>
            <a:off x="1407153" y="5956224"/>
            <a:ext cx="537845" cy="201930"/>
            <a:chOff x="11110" y="-606"/>
            <a:chExt cx="640" cy="240"/>
          </a:xfrm>
          <a:solidFill>
            <a:schemeClr val="tx1"/>
          </a:solidFill>
        </p:grpSpPr>
        <p:sp>
          <p:nvSpPr>
            <p:cNvPr id="13" name="等腰三角形 12"/>
            <p:cNvSpPr/>
            <p:nvPr>
              <p:custDataLst>
                <p:tags r:id="rId4"/>
              </p:custDataLst>
            </p:nvPr>
          </p:nvSpPr>
          <p:spPr>
            <a:xfrm rot="5400000">
              <a:off x="11070" y="-566"/>
              <a:ext cx="240" cy="16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0号-方方先锋体" panose="00000500000000000000" pitchFamily="2" charset="-122"/>
                <a:ea typeface="字魂100号-方方先锋体" panose="00000500000000000000" pitchFamily="2" charset="-122"/>
                <a:cs typeface="思源宋体 CN Heavy" panose="02020900000000000000" pitchFamily="18" charset="-122"/>
                <a:sym typeface="字魂100号-方方先锋体" panose="00000500000000000000" pitchFamily="2" charset="-122"/>
              </a:endParaRPr>
            </a:p>
          </p:txBody>
        </p:sp>
        <p:sp>
          <p:nvSpPr>
            <p:cNvPr id="14" name="等腰三角形 13"/>
            <p:cNvSpPr/>
            <p:nvPr>
              <p:custDataLst>
                <p:tags r:id="rId5"/>
              </p:custDataLst>
            </p:nvPr>
          </p:nvSpPr>
          <p:spPr>
            <a:xfrm rot="5400000">
              <a:off x="11310" y="-566"/>
              <a:ext cx="240" cy="16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0号-方方先锋体" panose="00000500000000000000" pitchFamily="2" charset="-122"/>
                <a:ea typeface="字魂100号-方方先锋体" panose="00000500000000000000" pitchFamily="2" charset="-122"/>
                <a:cs typeface="思源宋体 CN Heavy" panose="02020900000000000000" pitchFamily="18" charset="-122"/>
                <a:sym typeface="字魂100号-方方先锋体" panose="00000500000000000000" pitchFamily="2" charset="-122"/>
              </a:endParaRPr>
            </a:p>
          </p:txBody>
        </p:sp>
        <p:sp>
          <p:nvSpPr>
            <p:cNvPr id="15" name="等腰三角形 14"/>
            <p:cNvSpPr/>
            <p:nvPr>
              <p:custDataLst>
                <p:tags r:id="rId6"/>
              </p:custDataLst>
            </p:nvPr>
          </p:nvSpPr>
          <p:spPr>
            <a:xfrm rot="5400000">
              <a:off x="11550" y="-566"/>
              <a:ext cx="240" cy="16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0号-方方先锋体" panose="00000500000000000000" pitchFamily="2" charset="-122"/>
                <a:ea typeface="字魂100号-方方先锋体" panose="00000500000000000000" pitchFamily="2" charset="-122"/>
                <a:cs typeface="思源宋体 CN Heavy" panose="02020900000000000000" pitchFamily="18" charset="-122"/>
                <a:sym typeface="字魂100号-方方先锋体" panose="00000500000000000000" pitchFamily="2" charset="-122"/>
              </a:endParaRPr>
            </a:p>
          </p:txBody>
        </p:sp>
      </p:grpSp>
      <p:sp>
        <p:nvSpPr>
          <p:cNvPr id="21" name="文本框 2"/>
          <p:cNvSpPr txBox="1">
            <a:spLocks noChangeArrowheads="1"/>
          </p:cNvSpPr>
          <p:nvPr/>
        </p:nvSpPr>
        <p:spPr bwMode="auto">
          <a:xfrm>
            <a:off x="1252855" y="1601810"/>
            <a:ext cx="4843145"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kumimoji="1" lang="zh-CN" altLang="en-US" sz="6000" dirty="0">
                <a:solidFill>
                  <a:schemeClr val="tx1"/>
                </a:solidFill>
                <a:latin typeface="字魂100号-方方先锋体" panose="00000500000000000000" pitchFamily="2" charset="-122"/>
                <a:ea typeface="字魂100号-方方先锋体" panose="00000500000000000000" pitchFamily="2" charset="-122"/>
                <a:cs typeface="微软雅黑" panose="020B0503020204020204" charset="-122"/>
                <a:sym typeface="字魂100号-方方先锋体" panose="00000500000000000000" pitchFamily="2" charset="-122"/>
              </a:rPr>
              <a:t>公主王子们</a:t>
            </a:r>
            <a:endParaRPr kumimoji="1" lang="zh-CN" altLang="en-US" sz="6000" dirty="0">
              <a:solidFill>
                <a:schemeClr val="tx1"/>
              </a:solidFill>
              <a:latin typeface="字魂100号-方方先锋体" panose="00000500000000000000" pitchFamily="2" charset="-122"/>
              <a:ea typeface="字魂100号-方方先锋体" panose="00000500000000000000" pitchFamily="2" charset="-122"/>
              <a:cs typeface="微软雅黑" panose="020B0503020204020204" charset="-122"/>
              <a:sym typeface="字魂100号-方方先锋体" panose="00000500000000000000" pitchFamily="2" charset="-122"/>
            </a:endParaRPr>
          </a:p>
          <a:p>
            <a:pPr eaLnBrk="1" hangingPunct="1">
              <a:spcBef>
                <a:spcPct val="0"/>
              </a:spcBef>
              <a:buFontTx/>
              <a:buNone/>
            </a:pPr>
            <a:r>
              <a:rPr kumimoji="1" lang="zh-CN" altLang="en-US" sz="6000" dirty="0">
                <a:solidFill>
                  <a:schemeClr val="tx1"/>
                </a:solidFill>
                <a:latin typeface="字魂100号-方方先锋体" panose="00000500000000000000" pitchFamily="2" charset="-122"/>
                <a:ea typeface="字魂100号-方方先锋体" panose="00000500000000000000" pitchFamily="2" charset="-122"/>
                <a:cs typeface="微软雅黑" panose="020B0503020204020204" charset="-122"/>
                <a:sym typeface="字魂100号-方方先锋体" panose="00000500000000000000" pitchFamily="2" charset="-122"/>
              </a:rPr>
              <a:t>这是第二部分</a:t>
            </a:r>
            <a:endParaRPr kumimoji="1" lang="zh-CN" altLang="en-US" sz="6000" dirty="0">
              <a:solidFill>
                <a:schemeClr val="tx1"/>
              </a:solidFill>
              <a:latin typeface="字魂100号-方方先锋体" panose="00000500000000000000" pitchFamily="2" charset="-122"/>
              <a:ea typeface="字魂100号-方方先锋体" panose="00000500000000000000" pitchFamily="2" charset="-122"/>
              <a:cs typeface="微软雅黑" panose="020B0503020204020204" charset="-122"/>
              <a:sym typeface="字魂100号-方方先锋体" panose="00000500000000000000" pitchFamily="2" charset="-122"/>
            </a:endParaRPr>
          </a:p>
        </p:txBody>
      </p:sp>
      <p:sp>
        <p:nvSpPr>
          <p:cNvPr id="22" name="文本框 3"/>
          <p:cNvSpPr txBox="1"/>
          <p:nvPr/>
        </p:nvSpPr>
        <p:spPr>
          <a:xfrm>
            <a:off x="1298575" y="3563620"/>
            <a:ext cx="5205095" cy="902970"/>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kumimoji="1" lang="en-US" altLang="zh-CN" sz="2400" dirty="0">
                <a:solidFill>
                  <a:schemeClr val="bg1">
                    <a:lumMod val="50000"/>
                  </a:schemeClr>
                </a:solidFill>
                <a:latin typeface="字魂100号-方方先锋体" panose="00000500000000000000" pitchFamily="2" charset="-122"/>
                <a:ea typeface="字魂100号-方方先锋体" panose="00000500000000000000" pitchFamily="2" charset="-122"/>
                <a:cs typeface="微软雅黑" panose="020B0503020204020204" charset="-122"/>
                <a:sym typeface="字魂100号-方方先锋体" panose="00000500000000000000" pitchFamily="2" charset="-122"/>
              </a:rPr>
              <a:t>Part2 </a:t>
            </a:r>
            <a:r>
              <a:rPr kumimoji="1" lang="en-US" altLang="zh-CN" sz="2400" dirty="0">
                <a:solidFill>
                  <a:schemeClr val="bg1">
                    <a:lumMod val="50000"/>
                  </a:schemeClr>
                </a:solidFill>
                <a:latin typeface="字魂100号-方方先锋体" panose="00000500000000000000" pitchFamily="2" charset="-122"/>
                <a:ea typeface="字魂100号-方方先锋体" panose="00000500000000000000" pitchFamily="2" charset="-122"/>
                <a:cs typeface="微软雅黑" panose="020B0503020204020204" charset="-122"/>
                <a:sym typeface="字魂100号-方方先锋体" panose="00000500000000000000" pitchFamily="2" charset="-122"/>
              </a:rPr>
              <a:t>Taobao Technological Innovations</a:t>
            </a:r>
            <a:endParaRPr kumimoji="1" lang="en-US" altLang="zh-CN" sz="2400" dirty="0">
              <a:solidFill>
                <a:schemeClr val="bg1">
                  <a:lumMod val="50000"/>
                </a:schemeClr>
              </a:solidFill>
              <a:latin typeface="字魂100号-方方先锋体" panose="00000500000000000000" pitchFamily="2" charset="-122"/>
              <a:ea typeface="字魂100号-方方先锋体" panose="00000500000000000000" pitchFamily="2" charset="-122"/>
              <a:cs typeface="微软雅黑" panose="020B0503020204020204" charset="-122"/>
              <a:sym typeface="字魂100号-方方先锋体" panose="00000500000000000000" pitchFamily="2" charset="-122"/>
            </a:endParaRPr>
          </a:p>
        </p:txBody>
      </p:sp>
      <p:pic>
        <p:nvPicPr>
          <p:cNvPr id="16" name="图片 15"/>
          <p:cNvPicPr>
            <a:picLocks noChangeAspect="1"/>
          </p:cNvPicPr>
          <p:nvPr/>
        </p:nvPicPr>
        <p:blipFill>
          <a:blip r:embed="rId7"/>
          <a:stretch>
            <a:fillRect/>
          </a:stretch>
        </p:blipFill>
        <p:spPr>
          <a:xfrm>
            <a:off x="6606820" y="213092"/>
            <a:ext cx="4663440" cy="64903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7838387" y="2271860"/>
            <a:ext cx="3272400" cy="3844800"/>
          </a:xfrm>
          <a:prstGeom prst="roundRect">
            <a:avLst>
              <a:gd name="adj" fmla="val 5487"/>
            </a:avLst>
          </a:prstGeom>
          <a:blipFill rotWithShape="1">
            <a:blip r:embed="rId1"/>
            <a:stretch>
              <a:fillRect/>
            </a:stretch>
          </a:blipFill>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1191117" y="2271860"/>
            <a:ext cx="3272400" cy="3844800"/>
          </a:xfrm>
          <a:prstGeom prst="roundRect">
            <a:avLst>
              <a:gd name="adj" fmla="val 5487"/>
            </a:avLst>
          </a:prstGeom>
          <a:blipFill rotWithShape="1">
            <a:blip r:embed="rId2"/>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p:cNvSpPr/>
          <p:nvPr/>
        </p:nvSpPr>
        <p:spPr>
          <a:xfrm>
            <a:off x="6234454" y="2116661"/>
            <a:ext cx="3272400" cy="3844800"/>
          </a:xfrm>
          <a:prstGeom prst="roundRect">
            <a:avLst>
              <a:gd name="adj" fmla="val 5487"/>
            </a:avLst>
          </a:prstGeom>
          <a:blipFill rotWithShape="1">
            <a:blip r:embed="rId3"/>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2305836" y="2116661"/>
            <a:ext cx="3272400" cy="3844800"/>
          </a:xfrm>
          <a:prstGeom prst="roundRect">
            <a:avLst>
              <a:gd name="adj" fmla="val 5487"/>
            </a:avLst>
          </a:prstGeom>
          <a:blipFill rotWithShape="1">
            <a:blip r:embed="rId4"/>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圆角 3"/>
          <p:cNvSpPr/>
          <p:nvPr/>
        </p:nvSpPr>
        <p:spPr>
          <a:xfrm>
            <a:off x="3761740" y="1521460"/>
            <a:ext cx="3270885" cy="3843655"/>
          </a:xfrm>
          <a:prstGeom prst="roundRect">
            <a:avLst>
              <a:gd name="adj" fmla="val 5487"/>
            </a:avLst>
          </a:prstGeom>
          <a:blipFill rotWithShape="1">
            <a:blip r:embed="rId5"/>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rot="0">
            <a:off x="2733040" y="443230"/>
            <a:ext cx="6463030" cy="583565"/>
            <a:chOff x="3000044" y="443433"/>
            <a:chExt cx="6463125" cy="583565"/>
          </a:xfrm>
        </p:grpSpPr>
        <p:sp>
          <p:nvSpPr>
            <p:cNvPr id="10" name="文本框 9"/>
            <p:cNvSpPr txBox="1"/>
            <p:nvPr/>
          </p:nvSpPr>
          <p:spPr>
            <a:xfrm>
              <a:off x="3412794" y="443433"/>
              <a:ext cx="5643319" cy="583565"/>
            </a:xfrm>
            <a:prstGeom prst="rect">
              <a:avLst/>
            </a:prstGeom>
            <a:noFill/>
          </p:spPr>
          <p:txBody>
            <a:bodyPr wrap="square" rtlCol="0">
              <a:spAutoFit/>
            </a:bodyPr>
            <a:lstStyle/>
            <a:p>
              <a:pPr algn="ctr"/>
              <a:r>
                <a:rPr lang="en-US" altLang="zh-CN" sz="3200" dirty="0">
                  <a:latin typeface="Arial Rounded MT Bold" panose="020F0704030504030204" pitchFamily="34" charset="0"/>
                </a:rPr>
                <a:t>AI Dressing </a:t>
              </a:r>
              <a:endParaRPr lang="en-US" altLang="zh-CN" sz="3200" dirty="0">
                <a:latin typeface="Arial Rounded MT Bold" panose="020F0704030504030204" pitchFamily="34" charset="0"/>
              </a:endParaRPr>
            </a:p>
          </p:txBody>
        </p:sp>
        <p:sp>
          <p:nvSpPr>
            <p:cNvPr id="11" name="矩形 10"/>
            <p:cNvSpPr/>
            <p:nvPr/>
          </p:nvSpPr>
          <p:spPr>
            <a:xfrm flipV="1">
              <a:off x="3000044" y="738359"/>
              <a:ext cx="400050" cy="4571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flipV="1">
              <a:off x="9063119" y="738359"/>
              <a:ext cx="400050" cy="4571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7838387" y="2271860"/>
            <a:ext cx="3272400" cy="3844800"/>
          </a:xfrm>
          <a:prstGeom prst="roundRect">
            <a:avLst>
              <a:gd name="adj" fmla="val 5487"/>
            </a:avLst>
          </a:prstGeom>
          <a:blipFill rotWithShape="1">
            <a:blip r:embed="rId1"/>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1191117" y="2271860"/>
            <a:ext cx="3272400" cy="3844800"/>
          </a:xfrm>
          <a:prstGeom prst="roundRect">
            <a:avLst>
              <a:gd name="adj" fmla="val 5487"/>
            </a:avLst>
          </a:prstGeom>
          <a:blipFill rotWithShape="1">
            <a:blip r:embed="rId2"/>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p:cNvSpPr/>
          <p:nvPr/>
        </p:nvSpPr>
        <p:spPr>
          <a:xfrm>
            <a:off x="6234454" y="2116661"/>
            <a:ext cx="3272400" cy="3844800"/>
          </a:xfrm>
          <a:prstGeom prst="roundRect">
            <a:avLst>
              <a:gd name="adj" fmla="val 5487"/>
            </a:avLst>
          </a:prstGeom>
          <a:blipFill rotWithShape="1">
            <a:blip r:embed="rId3"/>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2305836" y="2116661"/>
            <a:ext cx="3272400" cy="3844800"/>
          </a:xfrm>
          <a:prstGeom prst="roundRect">
            <a:avLst>
              <a:gd name="adj" fmla="val 5487"/>
            </a:avLst>
          </a:prstGeom>
          <a:blipFill rotWithShape="1">
            <a:blip r:embed="rId4"/>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圆角 3"/>
          <p:cNvSpPr/>
          <p:nvPr/>
        </p:nvSpPr>
        <p:spPr>
          <a:xfrm>
            <a:off x="3848100" y="1895475"/>
            <a:ext cx="3272400" cy="3844800"/>
          </a:xfrm>
          <a:prstGeom prst="roundRect">
            <a:avLst>
              <a:gd name="adj" fmla="val 5487"/>
            </a:avLst>
          </a:prstGeom>
          <a:blipFill rotWithShape="1">
            <a:blip r:embed="rId5"/>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rot="0">
            <a:off x="2733040" y="738505"/>
            <a:ext cx="6463030" cy="45720"/>
            <a:chOff x="3000044" y="738359"/>
            <a:chExt cx="6463125" cy="45719"/>
          </a:xfrm>
        </p:grpSpPr>
        <p:sp>
          <p:nvSpPr>
            <p:cNvPr id="11" name="矩形 10"/>
            <p:cNvSpPr/>
            <p:nvPr/>
          </p:nvSpPr>
          <p:spPr>
            <a:xfrm flipV="1">
              <a:off x="3000044" y="738359"/>
              <a:ext cx="400050" cy="4571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flipV="1">
              <a:off x="9063119" y="738359"/>
              <a:ext cx="400050" cy="4571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rot="0">
            <a:off x="2733040" y="443230"/>
            <a:ext cx="6463030" cy="583565"/>
            <a:chOff x="3000044" y="443433"/>
            <a:chExt cx="6463125" cy="583565"/>
          </a:xfrm>
        </p:grpSpPr>
        <p:sp>
          <p:nvSpPr>
            <p:cNvPr id="3" name="文本框 2"/>
            <p:cNvSpPr txBox="1"/>
            <p:nvPr/>
          </p:nvSpPr>
          <p:spPr>
            <a:xfrm>
              <a:off x="3412794" y="443433"/>
              <a:ext cx="5643319" cy="583565"/>
            </a:xfrm>
            <a:prstGeom prst="rect">
              <a:avLst/>
            </a:prstGeom>
            <a:noFill/>
          </p:spPr>
          <p:txBody>
            <a:bodyPr wrap="square" rtlCol="0">
              <a:spAutoFit/>
            </a:bodyPr>
            <a:p>
              <a:pPr algn="ctr"/>
              <a:r>
                <a:rPr lang="en-US" altLang="zh-CN" sz="3200" dirty="0">
                  <a:latin typeface="Arial Rounded MT Bold" panose="020F0704030504030204" pitchFamily="34" charset="0"/>
                </a:rPr>
                <a:t>AI Dressing </a:t>
              </a:r>
              <a:endParaRPr lang="en-US" altLang="zh-CN" sz="3200" dirty="0">
                <a:latin typeface="Arial Rounded MT Bold" panose="020F0704030504030204" pitchFamily="34" charset="0"/>
              </a:endParaRPr>
            </a:p>
          </p:txBody>
        </p:sp>
        <p:sp>
          <p:nvSpPr>
            <p:cNvPr id="15" name="矩形 14"/>
            <p:cNvSpPr/>
            <p:nvPr/>
          </p:nvSpPr>
          <p:spPr>
            <a:xfrm flipV="1">
              <a:off x="3000044" y="738359"/>
              <a:ext cx="400050" cy="4571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flipV="1">
              <a:off x="9063119" y="738359"/>
              <a:ext cx="400050" cy="4571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7838387" y="2271860"/>
            <a:ext cx="3272400" cy="3844800"/>
          </a:xfrm>
          <a:prstGeom prst="roundRect">
            <a:avLst>
              <a:gd name="adj" fmla="val 5487"/>
            </a:avLst>
          </a:prstGeom>
          <a:blipFill rotWithShape="1">
            <a:blip r:embed="rId1"/>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1191117" y="2271860"/>
            <a:ext cx="3272400" cy="3844800"/>
          </a:xfrm>
          <a:prstGeom prst="roundRect">
            <a:avLst>
              <a:gd name="adj" fmla="val 5487"/>
            </a:avLst>
          </a:prstGeom>
          <a:blipFill rotWithShape="1">
            <a:blip r:embed="rId2"/>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p:cNvSpPr/>
          <p:nvPr/>
        </p:nvSpPr>
        <p:spPr>
          <a:xfrm>
            <a:off x="6234454" y="2116661"/>
            <a:ext cx="3272400" cy="3844800"/>
          </a:xfrm>
          <a:prstGeom prst="roundRect">
            <a:avLst>
              <a:gd name="adj" fmla="val 5487"/>
            </a:avLst>
          </a:prstGeom>
          <a:blipFill rotWithShape="1">
            <a:blip r:embed="rId3"/>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2305836" y="2116661"/>
            <a:ext cx="3272400" cy="3844800"/>
          </a:xfrm>
          <a:prstGeom prst="roundRect">
            <a:avLst>
              <a:gd name="adj" fmla="val 5487"/>
            </a:avLst>
          </a:prstGeom>
          <a:blipFill rotWithShape="1">
            <a:blip r:embed="rId4"/>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圆角 3"/>
          <p:cNvSpPr/>
          <p:nvPr/>
        </p:nvSpPr>
        <p:spPr>
          <a:xfrm>
            <a:off x="3848100" y="1895475"/>
            <a:ext cx="3272400" cy="3844800"/>
          </a:xfrm>
          <a:prstGeom prst="roundRect">
            <a:avLst>
              <a:gd name="adj" fmla="val 5487"/>
            </a:avLst>
          </a:prstGeom>
          <a:blipFill rotWithShape="1">
            <a:blip r:embed="rId5"/>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rot="0">
            <a:off x="2733040" y="443230"/>
            <a:ext cx="6463030" cy="583565"/>
            <a:chOff x="3000044" y="443433"/>
            <a:chExt cx="6463125" cy="583565"/>
          </a:xfrm>
        </p:grpSpPr>
        <p:sp>
          <p:nvSpPr>
            <p:cNvPr id="3" name="文本框 2"/>
            <p:cNvSpPr txBox="1"/>
            <p:nvPr/>
          </p:nvSpPr>
          <p:spPr>
            <a:xfrm>
              <a:off x="3412794" y="443433"/>
              <a:ext cx="5643319" cy="583565"/>
            </a:xfrm>
            <a:prstGeom prst="rect">
              <a:avLst/>
            </a:prstGeom>
            <a:noFill/>
          </p:spPr>
          <p:txBody>
            <a:bodyPr wrap="square" rtlCol="0">
              <a:spAutoFit/>
            </a:bodyPr>
            <a:p>
              <a:pPr algn="ctr"/>
              <a:r>
                <a:rPr lang="en-US" altLang="zh-CN" sz="3200" dirty="0">
                  <a:latin typeface="Arial Rounded MT Bold" panose="020F0704030504030204" pitchFamily="34" charset="0"/>
                </a:rPr>
                <a:t>AI Dressing </a:t>
              </a:r>
              <a:endParaRPr lang="en-US" altLang="zh-CN" sz="3200" dirty="0">
                <a:latin typeface="Arial Rounded MT Bold" panose="020F0704030504030204" pitchFamily="34" charset="0"/>
              </a:endParaRPr>
            </a:p>
          </p:txBody>
        </p:sp>
        <p:sp>
          <p:nvSpPr>
            <p:cNvPr id="15" name="矩形 14"/>
            <p:cNvSpPr/>
            <p:nvPr/>
          </p:nvSpPr>
          <p:spPr>
            <a:xfrm flipV="1">
              <a:off x="3000044" y="738359"/>
              <a:ext cx="400050" cy="4571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flipV="1">
              <a:off x="9063119" y="738359"/>
              <a:ext cx="400050" cy="4571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7838387" y="2271860"/>
            <a:ext cx="3272400" cy="3844800"/>
          </a:xfrm>
          <a:prstGeom prst="roundRect">
            <a:avLst>
              <a:gd name="adj" fmla="val 5487"/>
            </a:avLst>
          </a:prstGeom>
          <a:blipFill rotWithShape="1">
            <a:blip r:embed="rId1"/>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1191117" y="2271860"/>
            <a:ext cx="3272400" cy="3844800"/>
          </a:xfrm>
          <a:prstGeom prst="roundRect">
            <a:avLst>
              <a:gd name="adj" fmla="val 5487"/>
            </a:avLst>
          </a:prstGeom>
          <a:blipFill rotWithShape="1">
            <a:blip r:embed="rId2"/>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p:cNvSpPr/>
          <p:nvPr/>
        </p:nvSpPr>
        <p:spPr>
          <a:xfrm>
            <a:off x="6234454" y="2116661"/>
            <a:ext cx="3272400" cy="3844800"/>
          </a:xfrm>
          <a:prstGeom prst="roundRect">
            <a:avLst>
              <a:gd name="adj" fmla="val 5487"/>
            </a:avLst>
          </a:prstGeom>
          <a:blipFill rotWithShape="1">
            <a:blip r:embed="rId3"/>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2305836" y="2116661"/>
            <a:ext cx="3272400" cy="3844800"/>
          </a:xfrm>
          <a:prstGeom prst="roundRect">
            <a:avLst>
              <a:gd name="adj" fmla="val 5487"/>
            </a:avLst>
          </a:prstGeom>
          <a:blipFill rotWithShape="1">
            <a:blip r:embed="rId4"/>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圆角 3"/>
          <p:cNvSpPr/>
          <p:nvPr/>
        </p:nvSpPr>
        <p:spPr>
          <a:xfrm>
            <a:off x="3848100" y="1895475"/>
            <a:ext cx="3272400" cy="3844800"/>
          </a:xfrm>
          <a:prstGeom prst="roundRect">
            <a:avLst>
              <a:gd name="adj" fmla="val 5487"/>
            </a:avLst>
          </a:prstGeom>
          <a:blipFill rotWithShape="1">
            <a:blip r:embed="rId5"/>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rot="0">
            <a:off x="2733040" y="738505"/>
            <a:ext cx="6463030" cy="45720"/>
            <a:chOff x="3000044" y="738359"/>
            <a:chExt cx="6463125" cy="45719"/>
          </a:xfrm>
        </p:grpSpPr>
        <p:sp>
          <p:nvSpPr>
            <p:cNvPr id="11" name="矩形 10"/>
            <p:cNvSpPr/>
            <p:nvPr/>
          </p:nvSpPr>
          <p:spPr>
            <a:xfrm flipV="1">
              <a:off x="3000044" y="738359"/>
              <a:ext cx="400050" cy="4571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flipV="1">
              <a:off x="9063119" y="738359"/>
              <a:ext cx="400050" cy="4571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3145784" y="443230"/>
            <a:ext cx="5643236" cy="583565"/>
          </a:xfrm>
          <a:prstGeom prst="rect">
            <a:avLst/>
          </a:prstGeom>
          <a:noFill/>
        </p:spPr>
        <p:txBody>
          <a:bodyPr wrap="square" rtlCol="0">
            <a:spAutoFit/>
          </a:bodyPr>
          <a:p>
            <a:pPr algn="ctr"/>
            <a:r>
              <a:rPr lang="en-US" altLang="zh-CN" sz="3200" dirty="0">
                <a:latin typeface="Arial Rounded MT Bold" panose="020F0704030504030204" pitchFamily="34" charset="0"/>
              </a:rPr>
              <a:t>AI Dressing </a:t>
            </a:r>
            <a:endParaRPr lang="en-US" altLang="zh-CN" sz="3200" dirty="0">
              <a:latin typeface="Arial Rounded MT Bold" panose="020F07040305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7838387" y="2271860"/>
            <a:ext cx="3272400" cy="3844800"/>
          </a:xfrm>
          <a:prstGeom prst="roundRect">
            <a:avLst>
              <a:gd name="adj" fmla="val 5487"/>
            </a:avLst>
          </a:prstGeom>
          <a:blipFill rotWithShape="1">
            <a:blip r:embed="rId1"/>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1191117" y="2271860"/>
            <a:ext cx="3272400" cy="3844800"/>
          </a:xfrm>
          <a:prstGeom prst="roundRect">
            <a:avLst>
              <a:gd name="adj" fmla="val 5487"/>
            </a:avLst>
          </a:prstGeom>
          <a:blipFill rotWithShape="1">
            <a:blip r:embed="rId2"/>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p:cNvSpPr/>
          <p:nvPr/>
        </p:nvSpPr>
        <p:spPr>
          <a:xfrm>
            <a:off x="6234454" y="2116661"/>
            <a:ext cx="3272400" cy="3844800"/>
          </a:xfrm>
          <a:prstGeom prst="roundRect">
            <a:avLst>
              <a:gd name="adj" fmla="val 5487"/>
            </a:avLst>
          </a:prstGeom>
          <a:blipFill rotWithShape="1">
            <a:blip r:embed="rId3"/>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2305836" y="2116661"/>
            <a:ext cx="3272400" cy="3844800"/>
          </a:xfrm>
          <a:prstGeom prst="roundRect">
            <a:avLst>
              <a:gd name="adj" fmla="val 5487"/>
            </a:avLst>
          </a:prstGeom>
          <a:blipFill rotWithShape="1">
            <a:blip r:embed="rId4"/>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3" name="组合 12"/>
          <p:cNvGrpSpPr/>
          <p:nvPr/>
        </p:nvGrpSpPr>
        <p:grpSpPr>
          <a:xfrm rot="0">
            <a:off x="2733040" y="738505"/>
            <a:ext cx="6463030" cy="45720"/>
            <a:chOff x="3000044" y="738359"/>
            <a:chExt cx="6463125" cy="45719"/>
          </a:xfrm>
        </p:grpSpPr>
        <p:sp>
          <p:nvSpPr>
            <p:cNvPr id="11" name="矩形 10"/>
            <p:cNvSpPr/>
            <p:nvPr/>
          </p:nvSpPr>
          <p:spPr>
            <a:xfrm flipV="1">
              <a:off x="3000044" y="738359"/>
              <a:ext cx="400050" cy="4571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flipV="1">
              <a:off x="9063119" y="738359"/>
              <a:ext cx="400050" cy="4571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圆角 3"/>
          <p:cNvSpPr/>
          <p:nvPr/>
        </p:nvSpPr>
        <p:spPr>
          <a:xfrm>
            <a:off x="3848100" y="1895475"/>
            <a:ext cx="3272400" cy="3844800"/>
          </a:xfrm>
          <a:prstGeom prst="roundRect">
            <a:avLst>
              <a:gd name="adj" fmla="val 5487"/>
            </a:avLst>
          </a:prstGeom>
          <a:blipFill rotWithShape="1">
            <a:blip r:embed="rId5"/>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3145784" y="443230"/>
            <a:ext cx="5643236" cy="583565"/>
          </a:xfrm>
          <a:prstGeom prst="rect">
            <a:avLst/>
          </a:prstGeom>
          <a:noFill/>
        </p:spPr>
        <p:txBody>
          <a:bodyPr wrap="square" rtlCol="0">
            <a:spAutoFit/>
          </a:bodyPr>
          <a:p>
            <a:pPr algn="ctr"/>
            <a:r>
              <a:rPr lang="en-US" altLang="zh-CN" sz="3200" dirty="0">
                <a:latin typeface="Arial Rounded MT Bold" panose="020F0704030504030204" pitchFamily="34" charset="0"/>
              </a:rPr>
              <a:t>AI Dressing </a:t>
            </a:r>
            <a:endParaRPr lang="en-US" altLang="zh-CN" sz="3200" dirty="0">
              <a:latin typeface="Arial Rounded MT Bold" panose="020F07040305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这个赛季她强得可怕，灰毛衣金发外国姐表情_3_异次元_来自小红书网页版"/>
          <p:cNvPicPr>
            <a:picLocks noChangeAspect="1"/>
          </p:cNvPicPr>
          <p:nvPr/>
        </p:nvPicPr>
        <p:blipFill>
          <a:blip r:embed="rId1"/>
          <a:stretch>
            <a:fillRect/>
          </a:stretch>
        </p:blipFill>
        <p:spPr>
          <a:xfrm flipH="1">
            <a:off x="321395" y="410727"/>
            <a:ext cx="4526671" cy="6304396"/>
          </a:xfrm>
          <a:prstGeom prst="rect">
            <a:avLst/>
          </a:prstGeom>
        </p:spPr>
      </p:pic>
      <p:sp>
        <p:nvSpPr>
          <p:cNvPr id="35" name="Docer Falling Dust PPT demo 9"/>
          <p:cNvSpPr/>
          <p:nvPr>
            <p:custDataLst>
              <p:tags r:id="rId2"/>
            </p:custDataLst>
          </p:nvPr>
        </p:nvSpPr>
        <p:spPr>
          <a:xfrm>
            <a:off x="4457700" y="2192020"/>
            <a:ext cx="6610985" cy="4523105"/>
          </a:xfrm>
          <a:prstGeom prst="rect">
            <a:avLst/>
          </a:prstGeom>
        </p:spPr>
        <p:txBody>
          <a:bodyPr wrap="square">
            <a:spAutoFit/>
          </a:bodyPr>
          <a:lstStyle/>
          <a:p>
            <a:pPr algn="just">
              <a:lnSpc>
                <a:spcPct val="150000"/>
              </a:lnSpc>
            </a:pPr>
            <a:r>
              <a:rPr lang="zh-CN" altLang="en-US" sz="2400" dirty="0">
                <a:solidFill>
                  <a:schemeClr val="tx1">
                    <a:lumMod val="85000"/>
                    <a:lumOff val="15000"/>
                  </a:schemeClr>
                </a:solidFill>
                <a:latin typeface="Times New Roman" panose="02020603050405020304" charset="0"/>
                <a:ea typeface="字魂100号-方方先锋体" panose="00000500000000000000" pitchFamily="2" charset="-122"/>
                <a:cs typeface="Times New Roman" panose="02020603050405020304" charset="0"/>
                <a:sym typeface="字魂100号-方方先锋体" panose="00000500000000000000" pitchFamily="2" charset="-122"/>
              </a:rPr>
              <a:t>Taobao has introduced an AI fitting room feature that combines artificial intelligence with fashion styling. It uses AIGC technology to analyze billions of users' size data and a vast array of clothing images to recommend suitable outfits. Users can search for "ifashion" on the Taobao app, upload their photos, and experience AI-powered virtual fitting.</a:t>
            </a:r>
            <a:endParaRPr lang="zh-CN" altLang="en-US" sz="2400" dirty="0">
              <a:solidFill>
                <a:schemeClr val="tx1">
                  <a:lumMod val="85000"/>
                  <a:lumOff val="15000"/>
                </a:schemeClr>
              </a:solidFill>
              <a:latin typeface="Times New Roman" panose="02020603050405020304" charset="0"/>
              <a:ea typeface="字魂100号-方方先锋体" panose="00000500000000000000" pitchFamily="2" charset="-122"/>
              <a:cs typeface="Times New Roman" panose="02020603050405020304" charset="0"/>
              <a:sym typeface="字魂100号-方方先锋体" panose="00000500000000000000" pitchFamily="2" charset="-122"/>
            </a:endParaRPr>
          </a:p>
        </p:txBody>
      </p:sp>
      <p:sp>
        <p:nvSpPr>
          <p:cNvPr id="38" name="Docer Falling Dust PPT demo 8"/>
          <p:cNvSpPr/>
          <p:nvPr>
            <p:custDataLst>
              <p:tags r:id="rId3"/>
            </p:custDataLst>
          </p:nvPr>
        </p:nvSpPr>
        <p:spPr>
          <a:xfrm>
            <a:off x="5407660" y="1414780"/>
            <a:ext cx="4144010" cy="460375"/>
          </a:xfrm>
          <a:prstGeom prst="rect">
            <a:avLst/>
          </a:prstGeom>
        </p:spPr>
        <p:txBody>
          <a:bodyPr wrap="square">
            <a:spAutoFit/>
          </a:bodyPr>
          <a:lstStyle/>
          <a:p>
            <a:pPr algn="l">
              <a:lnSpc>
                <a:spcPct val="100000"/>
              </a:lnSpc>
            </a:pPr>
            <a:r>
              <a:rPr lang="en-US" altLang="zh-CN" sz="2400" dirty="0">
                <a:solidFill>
                  <a:schemeClr val="tx1"/>
                </a:solidFill>
                <a:latin typeface="字魂100号-方方先锋体" panose="00000500000000000000" pitchFamily="2" charset="-122"/>
                <a:ea typeface="字魂100号-方方先锋体" panose="00000500000000000000" pitchFamily="2" charset="-122"/>
                <a:cs typeface="+mn-ea"/>
                <a:sym typeface="字魂100号-方方先锋体" panose="00000500000000000000" pitchFamily="2" charset="-122"/>
              </a:rPr>
              <a:t>AI Fitting Room:</a:t>
            </a:r>
            <a:endParaRPr lang="en-US" altLang="zh-CN" sz="2400" dirty="0">
              <a:solidFill>
                <a:schemeClr val="tx1"/>
              </a:solidFill>
              <a:latin typeface="字魂100号-方方先锋体" panose="00000500000000000000" pitchFamily="2" charset="-122"/>
              <a:ea typeface="字魂100号-方方先锋体" panose="00000500000000000000" pitchFamily="2" charset="-122"/>
              <a:cs typeface="+mn-ea"/>
              <a:sym typeface="字魂100号-方方先锋体" panose="00000500000000000000" pitchFamily="2" charset="-122"/>
            </a:endParaRPr>
          </a:p>
        </p:txBody>
      </p:sp>
      <p:sp>
        <p:nvSpPr>
          <p:cNvPr id="39" name="Docer Falling Dust PPT demo 8"/>
          <p:cNvSpPr/>
          <p:nvPr>
            <p:custDataLst>
              <p:tags r:id="rId4"/>
            </p:custDataLst>
          </p:nvPr>
        </p:nvSpPr>
        <p:spPr>
          <a:xfrm>
            <a:off x="4667250" y="1353278"/>
            <a:ext cx="1021080" cy="583565"/>
          </a:xfrm>
          <a:prstGeom prst="rect">
            <a:avLst/>
          </a:prstGeom>
        </p:spPr>
        <p:txBody>
          <a:bodyPr wrap="square">
            <a:spAutoFit/>
          </a:bodyPr>
          <a:lstStyle/>
          <a:p>
            <a:pPr algn="l">
              <a:lnSpc>
                <a:spcPct val="100000"/>
              </a:lnSpc>
            </a:pPr>
            <a:r>
              <a:rPr lang="en-US" altLang="zh-CN" sz="3200" dirty="0">
                <a:solidFill>
                  <a:schemeClr val="tx1"/>
                </a:solidFill>
                <a:latin typeface="字魂100号-方方先锋体" panose="00000500000000000000" pitchFamily="2" charset="-122"/>
                <a:ea typeface="字魂100号-方方先锋体" panose="00000500000000000000" pitchFamily="2" charset="-122"/>
                <a:cs typeface="+mn-ea"/>
                <a:sym typeface="字魂100号-方方先锋体" panose="00000500000000000000" pitchFamily="2" charset="-122"/>
              </a:rPr>
              <a:t>01</a:t>
            </a:r>
            <a:endParaRPr lang="en-US" altLang="zh-CN" sz="3200" dirty="0">
              <a:solidFill>
                <a:schemeClr val="tx1"/>
              </a:solidFill>
              <a:latin typeface="字魂100号-方方先锋体" panose="00000500000000000000" pitchFamily="2" charset="-122"/>
              <a:ea typeface="字魂100号-方方先锋体" panose="00000500000000000000" pitchFamily="2" charset="-122"/>
              <a:cs typeface="+mn-ea"/>
              <a:sym typeface="字魂100号-方方先锋体" panose="00000500000000000000" pitchFamily="2" charset="-122"/>
            </a:endParaRPr>
          </a:p>
        </p:txBody>
      </p:sp>
      <p:cxnSp>
        <p:nvCxnSpPr>
          <p:cNvPr id="52" name="Docer Falling Dust PPT demo"/>
          <p:cNvCxnSpPr/>
          <p:nvPr>
            <p:custDataLst>
              <p:tags r:id="rId5"/>
            </p:custDataLst>
          </p:nvPr>
        </p:nvCxnSpPr>
        <p:spPr>
          <a:xfrm>
            <a:off x="7980680" y="2559143"/>
            <a:ext cx="1200150" cy="0"/>
          </a:xfrm>
          <a:prstGeom prst="line">
            <a:avLst/>
          </a:prstGeom>
          <a:ln w="25400">
            <a:gradFill>
              <a:gsLst>
                <a:gs pos="0">
                  <a:schemeClr val="bg1">
                    <a:alpha val="0"/>
                  </a:schemeClr>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cxnSp>
        <p:nvCxnSpPr>
          <p:cNvPr id="53" name="Docer Falling Dust PPT demo"/>
          <p:cNvCxnSpPr/>
          <p:nvPr>
            <p:custDataLst>
              <p:tags r:id="rId6"/>
            </p:custDataLst>
          </p:nvPr>
        </p:nvCxnSpPr>
        <p:spPr>
          <a:xfrm>
            <a:off x="7980680" y="4045043"/>
            <a:ext cx="1200150" cy="0"/>
          </a:xfrm>
          <a:prstGeom prst="line">
            <a:avLst/>
          </a:prstGeom>
          <a:ln w="25400">
            <a:gradFill>
              <a:gsLst>
                <a:gs pos="0">
                  <a:schemeClr val="bg1">
                    <a:alpha val="0"/>
                  </a:schemeClr>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sp>
        <p:nvSpPr>
          <p:cNvPr id="59" name="十字星 58"/>
          <p:cNvSpPr/>
          <p:nvPr>
            <p:custDataLst>
              <p:tags r:id="rId7"/>
            </p:custDataLst>
          </p:nvPr>
        </p:nvSpPr>
        <p:spPr>
          <a:xfrm>
            <a:off x="9030970" y="2388328"/>
            <a:ext cx="330835" cy="330835"/>
          </a:xfrm>
          <a:prstGeom prst="star4">
            <a:avLst>
              <a:gd name="adj" fmla="val 1839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100号-方方先锋体" panose="00000500000000000000" pitchFamily="2" charset="-122"/>
              <a:ea typeface="字魂100号-方方先锋体" panose="00000500000000000000" pitchFamily="2" charset="-122"/>
              <a:cs typeface="思源黑体 CN Regular" panose="020B0500000000000000" charset="-122"/>
              <a:sym typeface="字魂100号-方方先锋体" panose="000005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0-#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0-#ppt_w/2"/>
                                          </p:val>
                                        </p:tav>
                                        <p:tav tm="100000">
                                          <p:val>
                                            <p:strVal val="#ppt_x"/>
                                          </p:val>
                                        </p:tav>
                                      </p:tavLst>
                                    </p:anim>
                                    <p:anim calcmode="lin" valueType="num">
                                      <p:cBhvr additive="base">
                                        <p:cTn id="16"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descr="这个赛季她强得可怕，灰毛衣金发外国姐表情_10_异次元_来自小红书网页版"/>
          <p:cNvPicPr>
            <a:picLocks noChangeAspect="1"/>
          </p:cNvPicPr>
          <p:nvPr/>
        </p:nvPicPr>
        <p:blipFill rotWithShape="1">
          <a:blip r:embed="rId1"/>
          <a:srcRect r="1722"/>
          <a:stretch>
            <a:fillRect/>
          </a:stretch>
        </p:blipFill>
        <p:spPr>
          <a:xfrm>
            <a:off x="6363970" y="156255"/>
            <a:ext cx="4706705" cy="6545580"/>
          </a:xfrm>
          <a:prstGeom prst="rect">
            <a:avLst/>
          </a:prstGeom>
        </p:spPr>
      </p:pic>
      <p:sp>
        <p:nvSpPr>
          <p:cNvPr id="3" name="文本框 2"/>
          <p:cNvSpPr txBox="1"/>
          <p:nvPr/>
        </p:nvSpPr>
        <p:spPr>
          <a:xfrm>
            <a:off x="1016000" y="2769235"/>
            <a:ext cx="5080000" cy="3169285"/>
          </a:xfrm>
          <a:prstGeom prst="rect">
            <a:avLst/>
          </a:prstGeom>
        </p:spPr>
        <p:txBody>
          <a:bodyPr>
            <a:spAutoFit/>
          </a:bodyPr>
          <a:p>
            <a:pPr marL="0" indent="0" algn="just" defTabSz="266700">
              <a:spcBef>
                <a:spcPct val="0"/>
              </a:spcBef>
              <a:spcAft>
                <a:spcPct val="0"/>
              </a:spcAft>
            </a:pPr>
            <a:r>
              <a:rPr lang="zh-CN" altLang="en-US" sz="2000" i="0" dirty="0">
                <a:solidFill>
                  <a:schemeClr val="tx1">
                    <a:lumMod val="85000"/>
                    <a:lumOff val="15000"/>
                  </a:schemeClr>
                </a:solidFill>
                <a:latin typeface="Times New Roman" panose="02020603050405020304" charset="0"/>
                <a:ea typeface="字魂100号-方方先锋体" panose="00000500000000000000" pitchFamily="2" charset="-122"/>
                <a:cs typeface="Times New Roman" panose="02020603050405020304" charset="0"/>
              </a:rPr>
              <a:t>Taobao announced that starting from September 27, 2024, it fully integrated WeChat Pay, allowing consumers to use WeChat Pay for purchases on Taobao. This move signifies a more open internet landscape in China and a significant step forward in the online shopping experience. Over 90% of Taobao and Tmall merchants now support WeChat Pay, and users can utilize this feature after updating to the latest version of the Taobao app.</a:t>
            </a:r>
            <a:endParaRPr lang="zh-CN" altLang="en-US" sz="2000" i="0" dirty="0">
              <a:solidFill>
                <a:schemeClr val="tx1">
                  <a:lumMod val="85000"/>
                  <a:lumOff val="15000"/>
                </a:schemeClr>
              </a:solidFill>
              <a:latin typeface="Times New Roman" panose="02020603050405020304" charset="0"/>
              <a:ea typeface="字魂100号-方方先锋体" panose="00000500000000000000" pitchFamily="2" charset="-122"/>
              <a:cs typeface="Times New Roman" panose="02020603050405020304" charset="0"/>
            </a:endParaRPr>
          </a:p>
        </p:txBody>
      </p:sp>
      <p:sp>
        <p:nvSpPr>
          <p:cNvPr id="38" name="Docer Falling Dust PPT demo 8"/>
          <p:cNvSpPr/>
          <p:nvPr>
            <p:custDataLst>
              <p:tags r:id="rId2"/>
            </p:custDataLst>
          </p:nvPr>
        </p:nvSpPr>
        <p:spPr>
          <a:xfrm>
            <a:off x="2161540" y="2117090"/>
            <a:ext cx="4144010" cy="460375"/>
          </a:xfrm>
          <a:prstGeom prst="rect">
            <a:avLst/>
          </a:prstGeom>
        </p:spPr>
        <p:txBody>
          <a:bodyPr wrap="square">
            <a:spAutoFit/>
          </a:bodyPr>
          <a:p>
            <a:pPr algn="l">
              <a:lnSpc>
                <a:spcPct val="100000"/>
              </a:lnSpc>
            </a:pPr>
            <a:r>
              <a:rPr lang="en-US" altLang="zh-CN" sz="2400" dirty="0">
                <a:solidFill>
                  <a:schemeClr val="tx1"/>
                </a:solidFill>
                <a:latin typeface="字魂100号-方方先锋体" panose="00000500000000000000" pitchFamily="2" charset="-122"/>
                <a:ea typeface="字魂100号-方方先锋体" panose="00000500000000000000" pitchFamily="2" charset="-122"/>
                <a:cs typeface="+mn-ea"/>
                <a:sym typeface="字魂100号-方方先锋体" panose="00000500000000000000" pitchFamily="2" charset="-122"/>
              </a:rPr>
              <a:t>WeChat Pay Integration:</a:t>
            </a:r>
            <a:endParaRPr lang="en-US" altLang="zh-CN" sz="2400" dirty="0">
              <a:solidFill>
                <a:schemeClr val="tx1"/>
              </a:solidFill>
              <a:latin typeface="字魂100号-方方先锋体" panose="00000500000000000000" pitchFamily="2" charset="-122"/>
              <a:ea typeface="字魂100号-方方先锋体" panose="00000500000000000000" pitchFamily="2" charset="-122"/>
              <a:cs typeface="+mn-ea"/>
              <a:sym typeface="字魂100号-方方先锋体" panose="00000500000000000000" pitchFamily="2" charset="-122"/>
            </a:endParaRPr>
          </a:p>
        </p:txBody>
      </p:sp>
      <p:sp>
        <p:nvSpPr>
          <p:cNvPr id="39" name="Docer Falling Dust PPT demo 8"/>
          <p:cNvSpPr/>
          <p:nvPr>
            <p:custDataLst>
              <p:tags r:id="rId3"/>
            </p:custDataLst>
          </p:nvPr>
        </p:nvSpPr>
        <p:spPr>
          <a:xfrm>
            <a:off x="1140460" y="1993993"/>
            <a:ext cx="1021080" cy="583565"/>
          </a:xfrm>
          <a:prstGeom prst="rect">
            <a:avLst/>
          </a:prstGeom>
        </p:spPr>
        <p:txBody>
          <a:bodyPr wrap="square">
            <a:spAutoFit/>
          </a:bodyPr>
          <a:p>
            <a:pPr algn="l">
              <a:lnSpc>
                <a:spcPct val="100000"/>
              </a:lnSpc>
            </a:pPr>
            <a:r>
              <a:rPr lang="en-US" altLang="zh-CN" sz="3200" dirty="0">
                <a:solidFill>
                  <a:schemeClr val="tx1"/>
                </a:solidFill>
                <a:latin typeface="字魂100号-方方先锋体" panose="00000500000000000000" pitchFamily="2" charset="-122"/>
                <a:ea typeface="字魂100号-方方先锋体" panose="00000500000000000000" pitchFamily="2" charset="-122"/>
                <a:cs typeface="+mn-ea"/>
                <a:sym typeface="字魂100号-方方先锋体" panose="00000500000000000000" pitchFamily="2" charset="-122"/>
              </a:rPr>
              <a:t>02</a:t>
            </a:r>
            <a:endParaRPr lang="en-US" altLang="zh-CN" sz="3200" dirty="0">
              <a:solidFill>
                <a:schemeClr val="tx1"/>
              </a:solidFill>
              <a:latin typeface="字魂100号-方方先锋体" panose="00000500000000000000" pitchFamily="2" charset="-122"/>
              <a:ea typeface="字魂100号-方方先锋体" panose="00000500000000000000" pitchFamily="2" charset="-122"/>
              <a:cs typeface="+mn-ea"/>
              <a:sym typeface="字魂100号-方方先锋体" panose="000005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这个赛季她强得可怕，灰毛衣金发外国姐表情_17_异次元_来自小红书网页版"/>
          <p:cNvPicPr>
            <a:picLocks noChangeAspect="1"/>
          </p:cNvPicPr>
          <p:nvPr/>
        </p:nvPicPr>
        <p:blipFill>
          <a:blip r:embed="rId1"/>
          <a:stretch>
            <a:fillRect/>
          </a:stretch>
        </p:blipFill>
        <p:spPr>
          <a:xfrm>
            <a:off x="6624955" y="187960"/>
            <a:ext cx="4324985" cy="6540500"/>
          </a:xfrm>
          <a:prstGeom prst="rect">
            <a:avLst/>
          </a:prstGeom>
        </p:spPr>
      </p:pic>
      <p:pic>
        <p:nvPicPr>
          <p:cNvPr id="20" name="图片 19"/>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11483628" y="392348"/>
            <a:ext cx="336550" cy="1443086"/>
          </a:xfrm>
          <a:prstGeom prst="rect">
            <a:avLst/>
          </a:prstGeom>
        </p:spPr>
      </p:pic>
      <p:sp>
        <p:nvSpPr>
          <p:cNvPr id="3" name="文本框 2"/>
          <p:cNvSpPr txBox="1"/>
          <p:nvPr/>
        </p:nvSpPr>
        <p:spPr>
          <a:xfrm>
            <a:off x="647700" y="1910715"/>
            <a:ext cx="6135370" cy="4154170"/>
          </a:xfrm>
          <a:prstGeom prst="rect">
            <a:avLst/>
          </a:prstGeom>
        </p:spPr>
        <p:txBody>
          <a:bodyPr wrap="square">
            <a:spAutoFit/>
          </a:bodyPr>
          <a:p>
            <a:pPr marL="0" indent="0" algn="just" defTabSz="266700">
              <a:spcBef>
                <a:spcPct val="0"/>
              </a:spcBef>
              <a:spcAft>
                <a:spcPct val="0"/>
              </a:spcAft>
            </a:pPr>
            <a:r>
              <a:rPr lang="zh-CN" altLang="en-US" sz="2400" i="0" dirty="0">
                <a:solidFill>
                  <a:schemeClr val="tx1">
                    <a:lumMod val="85000"/>
                    <a:lumOff val="15000"/>
                  </a:schemeClr>
                </a:solidFill>
                <a:latin typeface="Times New Roman" panose="02020603050405020304" charset="0"/>
                <a:ea typeface="字魂100号-方方先锋体" panose="00000500000000000000" pitchFamily="2" charset="-122"/>
                <a:cs typeface="Times New Roman" panose="02020603050405020304" charset="0"/>
              </a:rPr>
              <a:t>The Outfit Anyone project, an open-source one-click clothing change virtual try-on initiative by Alibaba, allows users to experience it online through ModelScope or the Hugging Face community. Users can select an AI model, upload or choose tops and bottoms, and then click to run, presenting the synthesized dressing effect. This technology offers consumers a new shopping experience and also provides convenience for fashion designers, models, and e-commerce professionals.</a:t>
            </a:r>
            <a:endParaRPr lang="zh-CN" altLang="en-US" sz="2400" i="0" dirty="0">
              <a:solidFill>
                <a:schemeClr val="tx1">
                  <a:lumMod val="85000"/>
                  <a:lumOff val="15000"/>
                </a:schemeClr>
              </a:solidFill>
              <a:latin typeface="Times New Roman" panose="02020603050405020304" charset="0"/>
              <a:ea typeface="字魂100号-方方先锋体" panose="00000500000000000000" pitchFamily="2" charset="-122"/>
              <a:cs typeface="Times New Roman" panose="02020603050405020304" charset="0"/>
            </a:endParaRPr>
          </a:p>
        </p:txBody>
      </p:sp>
      <p:sp>
        <p:nvSpPr>
          <p:cNvPr id="7" name="Docer Falling Dust PPT demo 8"/>
          <p:cNvSpPr/>
          <p:nvPr>
            <p:custDataLst>
              <p:tags r:id="rId4"/>
            </p:custDataLst>
          </p:nvPr>
        </p:nvSpPr>
        <p:spPr>
          <a:xfrm>
            <a:off x="1515745" y="1313180"/>
            <a:ext cx="4144010" cy="460375"/>
          </a:xfrm>
          <a:prstGeom prst="rect">
            <a:avLst/>
          </a:prstGeom>
        </p:spPr>
        <p:txBody>
          <a:bodyPr wrap="square">
            <a:spAutoFit/>
          </a:bodyPr>
          <a:p>
            <a:pPr algn="l">
              <a:lnSpc>
                <a:spcPct val="100000"/>
              </a:lnSpc>
            </a:pPr>
            <a:r>
              <a:rPr lang="en-US" altLang="zh-CN" sz="2400" dirty="0">
                <a:solidFill>
                  <a:schemeClr val="tx1"/>
                </a:solidFill>
                <a:latin typeface="字魂100号-方方先锋体" panose="00000500000000000000" pitchFamily="2" charset="-122"/>
                <a:ea typeface="字魂100号-方方先锋体" panose="00000500000000000000" pitchFamily="2" charset="-122"/>
                <a:cs typeface="+mn-ea"/>
                <a:sym typeface="字魂100号-方方先锋体" panose="00000500000000000000" pitchFamily="2" charset="-122"/>
              </a:rPr>
              <a:t>AI Dressing:</a:t>
            </a:r>
            <a:endParaRPr lang="en-US" altLang="zh-CN" sz="2400" dirty="0">
              <a:solidFill>
                <a:schemeClr val="tx1"/>
              </a:solidFill>
              <a:latin typeface="字魂100号-方方先锋体" panose="00000500000000000000" pitchFamily="2" charset="-122"/>
              <a:ea typeface="字魂100号-方方先锋体" panose="00000500000000000000" pitchFamily="2" charset="-122"/>
              <a:cs typeface="+mn-ea"/>
              <a:sym typeface="字魂100号-方方先锋体" panose="00000500000000000000" pitchFamily="2" charset="-122"/>
            </a:endParaRPr>
          </a:p>
        </p:txBody>
      </p:sp>
      <p:sp>
        <p:nvSpPr>
          <p:cNvPr id="8" name="Docer Falling Dust PPT demo 8"/>
          <p:cNvSpPr/>
          <p:nvPr>
            <p:custDataLst>
              <p:tags r:id="rId5"/>
            </p:custDataLst>
          </p:nvPr>
        </p:nvSpPr>
        <p:spPr>
          <a:xfrm>
            <a:off x="759460" y="1251678"/>
            <a:ext cx="1021080" cy="583565"/>
          </a:xfrm>
          <a:prstGeom prst="rect">
            <a:avLst/>
          </a:prstGeom>
        </p:spPr>
        <p:txBody>
          <a:bodyPr wrap="square">
            <a:spAutoFit/>
          </a:bodyPr>
          <a:p>
            <a:pPr algn="l">
              <a:lnSpc>
                <a:spcPct val="100000"/>
              </a:lnSpc>
            </a:pPr>
            <a:r>
              <a:rPr lang="en-US" altLang="zh-CN" sz="3200" dirty="0">
                <a:solidFill>
                  <a:schemeClr val="tx1"/>
                </a:solidFill>
                <a:latin typeface="字魂100号-方方先锋体" panose="00000500000000000000" pitchFamily="2" charset="-122"/>
                <a:ea typeface="字魂100号-方方先锋体" panose="00000500000000000000" pitchFamily="2" charset="-122"/>
                <a:cs typeface="+mn-ea"/>
                <a:sym typeface="字魂100号-方方先锋体" panose="00000500000000000000" pitchFamily="2" charset="-122"/>
              </a:rPr>
              <a:t>03</a:t>
            </a:r>
            <a:endParaRPr lang="en-US" altLang="zh-CN" sz="3200" dirty="0">
              <a:solidFill>
                <a:schemeClr val="tx1"/>
              </a:solidFill>
              <a:latin typeface="字魂100号-方方先锋体" panose="00000500000000000000" pitchFamily="2" charset="-122"/>
              <a:ea typeface="字魂100号-方方先锋体" panose="00000500000000000000" pitchFamily="2" charset="-122"/>
              <a:cs typeface="+mn-ea"/>
              <a:sym typeface="字魂100号-方方先锋体" panose="000005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7838387" y="2271860"/>
            <a:ext cx="3272400" cy="3844800"/>
          </a:xfrm>
          <a:prstGeom prst="roundRect">
            <a:avLst>
              <a:gd name="adj" fmla="val 5487"/>
            </a:avLst>
          </a:prstGeom>
          <a:blipFill rotWithShape="1">
            <a:blip r:embed="rId1"/>
            <a:stretch>
              <a:fillRect/>
            </a:stretch>
          </a:blipFill>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1191117" y="2271860"/>
            <a:ext cx="3272400" cy="3844800"/>
          </a:xfrm>
          <a:prstGeom prst="roundRect">
            <a:avLst>
              <a:gd name="adj" fmla="val 5487"/>
            </a:avLst>
          </a:prstGeom>
          <a:blipFill rotWithShape="1">
            <a:blip r:embed="rId2"/>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p:cNvSpPr/>
          <p:nvPr/>
        </p:nvSpPr>
        <p:spPr>
          <a:xfrm>
            <a:off x="6234454" y="2116661"/>
            <a:ext cx="3272400" cy="3844800"/>
          </a:xfrm>
          <a:prstGeom prst="roundRect">
            <a:avLst>
              <a:gd name="adj" fmla="val 5487"/>
            </a:avLst>
          </a:prstGeom>
          <a:blipFill rotWithShape="1">
            <a:blip r:embed="rId3"/>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2305836" y="2116661"/>
            <a:ext cx="3272400" cy="3844800"/>
          </a:xfrm>
          <a:prstGeom prst="roundRect">
            <a:avLst>
              <a:gd name="adj" fmla="val 5487"/>
            </a:avLst>
          </a:prstGeom>
          <a:blipFill rotWithShape="1">
            <a:blip r:embed="rId4"/>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圆角 3"/>
          <p:cNvSpPr/>
          <p:nvPr/>
        </p:nvSpPr>
        <p:spPr>
          <a:xfrm>
            <a:off x="3761740" y="1521460"/>
            <a:ext cx="3270885" cy="3843655"/>
          </a:xfrm>
          <a:prstGeom prst="roundRect">
            <a:avLst>
              <a:gd name="adj" fmla="val 5487"/>
            </a:avLst>
          </a:prstGeom>
          <a:blipFill rotWithShape="1">
            <a:blip r:embed="rId5"/>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rot="0">
            <a:off x="2733040" y="443230"/>
            <a:ext cx="6463030" cy="583565"/>
            <a:chOff x="3000044" y="443433"/>
            <a:chExt cx="6463125" cy="583565"/>
          </a:xfrm>
        </p:grpSpPr>
        <p:sp>
          <p:nvSpPr>
            <p:cNvPr id="10" name="文本框 9"/>
            <p:cNvSpPr txBox="1"/>
            <p:nvPr/>
          </p:nvSpPr>
          <p:spPr>
            <a:xfrm>
              <a:off x="3412794" y="443433"/>
              <a:ext cx="5643319" cy="583565"/>
            </a:xfrm>
            <a:prstGeom prst="rect">
              <a:avLst/>
            </a:prstGeom>
            <a:noFill/>
          </p:spPr>
          <p:txBody>
            <a:bodyPr wrap="square" rtlCol="0">
              <a:spAutoFit/>
            </a:bodyPr>
            <a:lstStyle/>
            <a:p>
              <a:pPr algn="ctr"/>
              <a:r>
                <a:rPr lang="en-US" altLang="zh-CN" sz="3200" dirty="0">
                  <a:latin typeface="Arial Rounded MT Bold" panose="020F0704030504030204" pitchFamily="34" charset="0"/>
                </a:rPr>
                <a:t>AI Dressing </a:t>
              </a:r>
              <a:endParaRPr lang="en-US" altLang="zh-CN" sz="3200" dirty="0">
                <a:latin typeface="Arial Rounded MT Bold" panose="020F0704030504030204" pitchFamily="34" charset="0"/>
              </a:endParaRPr>
            </a:p>
          </p:txBody>
        </p:sp>
        <p:sp>
          <p:nvSpPr>
            <p:cNvPr id="11" name="矩形 10"/>
            <p:cNvSpPr/>
            <p:nvPr/>
          </p:nvSpPr>
          <p:spPr>
            <a:xfrm flipV="1">
              <a:off x="3000044" y="738359"/>
              <a:ext cx="400050" cy="4571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flipV="1">
              <a:off x="9063119" y="738359"/>
              <a:ext cx="400050" cy="4571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7838387" y="2271860"/>
            <a:ext cx="3272400" cy="3844800"/>
          </a:xfrm>
          <a:prstGeom prst="roundRect">
            <a:avLst>
              <a:gd name="adj" fmla="val 5487"/>
            </a:avLst>
          </a:prstGeom>
          <a:blipFill rotWithShape="1">
            <a:blip r:embed="rId1"/>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1191117" y="2271860"/>
            <a:ext cx="3272400" cy="3844800"/>
          </a:xfrm>
          <a:prstGeom prst="roundRect">
            <a:avLst>
              <a:gd name="adj" fmla="val 5487"/>
            </a:avLst>
          </a:prstGeom>
          <a:blipFill rotWithShape="1">
            <a:blip r:embed="rId2"/>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p:cNvSpPr/>
          <p:nvPr/>
        </p:nvSpPr>
        <p:spPr>
          <a:xfrm>
            <a:off x="6234454" y="2116661"/>
            <a:ext cx="3272400" cy="3844800"/>
          </a:xfrm>
          <a:prstGeom prst="roundRect">
            <a:avLst>
              <a:gd name="adj" fmla="val 5487"/>
            </a:avLst>
          </a:prstGeom>
          <a:blipFill rotWithShape="1">
            <a:blip r:embed="rId3"/>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2305836" y="2116661"/>
            <a:ext cx="3272400" cy="3844800"/>
          </a:xfrm>
          <a:prstGeom prst="roundRect">
            <a:avLst>
              <a:gd name="adj" fmla="val 5487"/>
            </a:avLst>
          </a:prstGeom>
          <a:blipFill rotWithShape="1">
            <a:blip r:embed="rId4"/>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圆角 3"/>
          <p:cNvSpPr/>
          <p:nvPr/>
        </p:nvSpPr>
        <p:spPr>
          <a:xfrm>
            <a:off x="3848100" y="1895475"/>
            <a:ext cx="3272400" cy="3844800"/>
          </a:xfrm>
          <a:prstGeom prst="roundRect">
            <a:avLst>
              <a:gd name="adj" fmla="val 5487"/>
            </a:avLst>
          </a:prstGeom>
          <a:blipFill rotWithShape="1">
            <a:blip r:embed="rId5"/>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rot="0">
            <a:off x="2733040" y="738505"/>
            <a:ext cx="6463030" cy="45720"/>
            <a:chOff x="3000044" y="738359"/>
            <a:chExt cx="6463125" cy="45719"/>
          </a:xfrm>
        </p:grpSpPr>
        <p:sp>
          <p:nvSpPr>
            <p:cNvPr id="11" name="矩形 10"/>
            <p:cNvSpPr/>
            <p:nvPr/>
          </p:nvSpPr>
          <p:spPr>
            <a:xfrm flipV="1">
              <a:off x="3000044" y="738359"/>
              <a:ext cx="400050" cy="4571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flipV="1">
              <a:off x="9063119" y="738359"/>
              <a:ext cx="400050" cy="4571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rot="0">
            <a:off x="2733040" y="443230"/>
            <a:ext cx="6463030" cy="583565"/>
            <a:chOff x="3000044" y="443433"/>
            <a:chExt cx="6463125" cy="583565"/>
          </a:xfrm>
        </p:grpSpPr>
        <p:sp>
          <p:nvSpPr>
            <p:cNvPr id="3" name="文本框 2"/>
            <p:cNvSpPr txBox="1"/>
            <p:nvPr/>
          </p:nvSpPr>
          <p:spPr>
            <a:xfrm>
              <a:off x="3412794" y="443433"/>
              <a:ext cx="5643319" cy="583565"/>
            </a:xfrm>
            <a:prstGeom prst="rect">
              <a:avLst/>
            </a:prstGeom>
            <a:noFill/>
          </p:spPr>
          <p:txBody>
            <a:bodyPr wrap="square" rtlCol="0">
              <a:spAutoFit/>
            </a:bodyPr>
            <a:p>
              <a:pPr algn="ctr"/>
              <a:r>
                <a:rPr lang="en-US" altLang="zh-CN" sz="3200" dirty="0">
                  <a:latin typeface="Arial Rounded MT Bold" panose="020F0704030504030204" pitchFamily="34" charset="0"/>
                </a:rPr>
                <a:t>AI Dressing </a:t>
              </a:r>
              <a:endParaRPr lang="en-US" altLang="zh-CN" sz="3200" dirty="0">
                <a:latin typeface="Arial Rounded MT Bold" panose="020F0704030504030204" pitchFamily="34" charset="0"/>
              </a:endParaRPr>
            </a:p>
          </p:txBody>
        </p:sp>
        <p:sp>
          <p:nvSpPr>
            <p:cNvPr id="15" name="矩形 14"/>
            <p:cNvSpPr/>
            <p:nvPr/>
          </p:nvSpPr>
          <p:spPr>
            <a:xfrm flipV="1">
              <a:off x="3000044" y="738359"/>
              <a:ext cx="400050" cy="4571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flipV="1">
              <a:off x="9063119" y="738359"/>
              <a:ext cx="400050" cy="4571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7838387" y="2271860"/>
            <a:ext cx="3272400" cy="3844800"/>
          </a:xfrm>
          <a:prstGeom prst="roundRect">
            <a:avLst>
              <a:gd name="adj" fmla="val 5487"/>
            </a:avLst>
          </a:prstGeom>
          <a:blipFill rotWithShape="1">
            <a:blip r:embed="rId1"/>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1191117" y="2271860"/>
            <a:ext cx="3272400" cy="3844800"/>
          </a:xfrm>
          <a:prstGeom prst="roundRect">
            <a:avLst>
              <a:gd name="adj" fmla="val 5487"/>
            </a:avLst>
          </a:prstGeom>
          <a:blipFill rotWithShape="1">
            <a:blip r:embed="rId2"/>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p:cNvSpPr/>
          <p:nvPr/>
        </p:nvSpPr>
        <p:spPr>
          <a:xfrm>
            <a:off x="6234454" y="2116661"/>
            <a:ext cx="3272400" cy="3844800"/>
          </a:xfrm>
          <a:prstGeom prst="roundRect">
            <a:avLst>
              <a:gd name="adj" fmla="val 5487"/>
            </a:avLst>
          </a:prstGeom>
          <a:blipFill rotWithShape="1">
            <a:blip r:embed="rId3"/>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2305836" y="2116661"/>
            <a:ext cx="3272400" cy="3844800"/>
          </a:xfrm>
          <a:prstGeom prst="roundRect">
            <a:avLst>
              <a:gd name="adj" fmla="val 5487"/>
            </a:avLst>
          </a:prstGeom>
          <a:blipFill rotWithShape="1">
            <a:blip r:embed="rId4"/>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圆角 3"/>
          <p:cNvSpPr/>
          <p:nvPr/>
        </p:nvSpPr>
        <p:spPr>
          <a:xfrm>
            <a:off x="3848100" y="1895475"/>
            <a:ext cx="3272400" cy="3844800"/>
          </a:xfrm>
          <a:prstGeom prst="roundRect">
            <a:avLst>
              <a:gd name="adj" fmla="val 5487"/>
            </a:avLst>
          </a:prstGeom>
          <a:blipFill rotWithShape="1">
            <a:blip r:embed="rId5"/>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rot="0">
            <a:off x="2733040" y="443230"/>
            <a:ext cx="6463030" cy="583565"/>
            <a:chOff x="3000044" y="443433"/>
            <a:chExt cx="6463125" cy="583565"/>
          </a:xfrm>
        </p:grpSpPr>
        <p:sp>
          <p:nvSpPr>
            <p:cNvPr id="3" name="文本框 2"/>
            <p:cNvSpPr txBox="1"/>
            <p:nvPr/>
          </p:nvSpPr>
          <p:spPr>
            <a:xfrm>
              <a:off x="3412794" y="443433"/>
              <a:ext cx="5643319" cy="583565"/>
            </a:xfrm>
            <a:prstGeom prst="rect">
              <a:avLst/>
            </a:prstGeom>
            <a:noFill/>
          </p:spPr>
          <p:txBody>
            <a:bodyPr wrap="square" rtlCol="0">
              <a:spAutoFit/>
            </a:bodyPr>
            <a:p>
              <a:pPr algn="ctr"/>
              <a:r>
                <a:rPr lang="en-US" altLang="zh-CN" sz="3200" dirty="0">
                  <a:latin typeface="Arial Rounded MT Bold" panose="020F0704030504030204" pitchFamily="34" charset="0"/>
                </a:rPr>
                <a:t>AI Dressing </a:t>
              </a:r>
              <a:endParaRPr lang="en-US" altLang="zh-CN" sz="3200" dirty="0">
                <a:latin typeface="Arial Rounded MT Bold" panose="020F0704030504030204" pitchFamily="34" charset="0"/>
              </a:endParaRPr>
            </a:p>
          </p:txBody>
        </p:sp>
        <p:sp>
          <p:nvSpPr>
            <p:cNvPr id="15" name="矩形 14"/>
            <p:cNvSpPr/>
            <p:nvPr/>
          </p:nvSpPr>
          <p:spPr>
            <a:xfrm flipV="1">
              <a:off x="3000044" y="738359"/>
              <a:ext cx="400050" cy="4571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flipV="1">
              <a:off x="9063119" y="738359"/>
              <a:ext cx="400050" cy="4571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7838387" y="2271860"/>
            <a:ext cx="3272400" cy="3844800"/>
          </a:xfrm>
          <a:prstGeom prst="roundRect">
            <a:avLst>
              <a:gd name="adj" fmla="val 5487"/>
            </a:avLst>
          </a:prstGeom>
          <a:blipFill rotWithShape="1">
            <a:blip r:embed="rId1"/>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1191117" y="2271860"/>
            <a:ext cx="3272400" cy="3844800"/>
          </a:xfrm>
          <a:prstGeom prst="roundRect">
            <a:avLst>
              <a:gd name="adj" fmla="val 5487"/>
            </a:avLst>
          </a:prstGeom>
          <a:blipFill rotWithShape="1">
            <a:blip r:embed="rId2"/>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p:cNvSpPr/>
          <p:nvPr/>
        </p:nvSpPr>
        <p:spPr>
          <a:xfrm>
            <a:off x="6234454" y="2116661"/>
            <a:ext cx="3272400" cy="3844800"/>
          </a:xfrm>
          <a:prstGeom prst="roundRect">
            <a:avLst>
              <a:gd name="adj" fmla="val 5487"/>
            </a:avLst>
          </a:prstGeom>
          <a:blipFill rotWithShape="1">
            <a:blip r:embed="rId3"/>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2305836" y="2116661"/>
            <a:ext cx="3272400" cy="3844800"/>
          </a:xfrm>
          <a:prstGeom prst="roundRect">
            <a:avLst>
              <a:gd name="adj" fmla="val 5487"/>
            </a:avLst>
          </a:prstGeom>
          <a:blipFill rotWithShape="1">
            <a:blip r:embed="rId4"/>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圆角 3"/>
          <p:cNvSpPr/>
          <p:nvPr/>
        </p:nvSpPr>
        <p:spPr>
          <a:xfrm>
            <a:off x="3848100" y="1895475"/>
            <a:ext cx="3272400" cy="3844800"/>
          </a:xfrm>
          <a:prstGeom prst="roundRect">
            <a:avLst>
              <a:gd name="adj" fmla="val 5487"/>
            </a:avLst>
          </a:prstGeom>
          <a:blipFill rotWithShape="1">
            <a:blip r:embed="rId5"/>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rot="0">
            <a:off x="2733040" y="738505"/>
            <a:ext cx="6463030" cy="45720"/>
            <a:chOff x="3000044" y="738359"/>
            <a:chExt cx="6463125" cy="45719"/>
          </a:xfrm>
        </p:grpSpPr>
        <p:sp>
          <p:nvSpPr>
            <p:cNvPr id="11" name="矩形 10"/>
            <p:cNvSpPr/>
            <p:nvPr/>
          </p:nvSpPr>
          <p:spPr>
            <a:xfrm flipV="1">
              <a:off x="3000044" y="738359"/>
              <a:ext cx="400050" cy="4571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flipV="1">
              <a:off x="9063119" y="738359"/>
              <a:ext cx="400050" cy="4571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3145784" y="443230"/>
            <a:ext cx="5643236" cy="583565"/>
          </a:xfrm>
          <a:prstGeom prst="rect">
            <a:avLst/>
          </a:prstGeom>
          <a:noFill/>
        </p:spPr>
        <p:txBody>
          <a:bodyPr wrap="square" rtlCol="0">
            <a:spAutoFit/>
          </a:bodyPr>
          <a:p>
            <a:pPr algn="ctr"/>
            <a:r>
              <a:rPr lang="en-US" altLang="zh-CN" sz="3200" dirty="0">
                <a:latin typeface="Arial Rounded MT Bold" panose="020F0704030504030204" pitchFamily="34" charset="0"/>
              </a:rPr>
              <a:t>AI Dressing </a:t>
            </a:r>
            <a:endParaRPr lang="en-US" altLang="zh-CN" sz="3200" dirty="0">
              <a:latin typeface="Arial Rounded MT Bold" panose="020F07040305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7838387" y="2271860"/>
            <a:ext cx="3272400" cy="3844800"/>
          </a:xfrm>
          <a:prstGeom prst="roundRect">
            <a:avLst>
              <a:gd name="adj" fmla="val 5487"/>
            </a:avLst>
          </a:prstGeom>
          <a:blipFill rotWithShape="1">
            <a:blip r:embed="rId1"/>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1191117" y="2271860"/>
            <a:ext cx="3272400" cy="3844800"/>
          </a:xfrm>
          <a:prstGeom prst="roundRect">
            <a:avLst>
              <a:gd name="adj" fmla="val 5487"/>
            </a:avLst>
          </a:prstGeom>
          <a:blipFill rotWithShape="1">
            <a:blip r:embed="rId2"/>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p:cNvSpPr/>
          <p:nvPr/>
        </p:nvSpPr>
        <p:spPr>
          <a:xfrm>
            <a:off x="6234454" y="2116661"/>
            <a:ext cx="3272400" cy="3844800"/>
          </a:xfrm>
          <a:prstGeom prst="roundRect">
            <a:avLst>
              <a:gd name="adj" fmla="val 5487"/>
            </a:avLst>
          </a:prstGeom>
          <a:blipFill rotWithShape="1">
            <a:blip r:embed="rId3"/>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2305836" y="2116661"/>
            <a:ext cx="3272400" cy="3844800"/>
          </a:xfrm>
          <a:prstGeom prst="roundRect">
            <a:avLst>
              <a:gd name="adj" fmla="val 5487"/>
            </a:avLst>
          </a:prstGeom>
          <a:blipFill rotWithShape="1">
            <a:blip r:embed="rId4"/>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3" name="组合 12"/>
          <p:cNvGrpSpPr/>
          <p:nvPr/>
        </p:nvGrpSpPr>
        <p:grpSpPr>
          <a:xfrm rot="0">
            <a:off x="2733040" y="738505"/>
            <a:ext cx="6463030" cy="45720"/>
            <a:chOff x="3000044" y="738359"/>
            <a:chExt cx="6463125" cy="45719"/>
          </a:xfrm>
        </p:grpSpPr>
        <p:sp>
          <p:nvSpPr>
            <p:cNvPr id="11" name="矩形 10"/>
            <p:cNvSpPr/>
            <p:nvPr/>
          </p:nvSpPr>
          <p:spPr>
            <a:xfrm flipV="1">
              <a:off x="3000044" y="738359"/>
              <a:ext cx="400050" cy="4571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flipV="1">
              <a:off x="9063119" y="738359"/>
              <a:ext cx="400050" cy="4571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圆角 3"/>
          <p:cNvSpPr/>
          <p:nvPr/>
        </p:nvSpPr>
        <p:spPr>
          <a:xfrm>
            <a:off x="3848100" y="1895475"/>
            <a:ext cx="3272400" cy="3844800"/>
          </a:xfrm>
          <a:prstGeom prst="roundRect">
            <a:avLst>
              <a:gd name="adj" fmla="val 5487"/>
            </a:avLst>
          </a:prstGeom>
          <a:blipFill rotWithShape="1">
            <a:blip r:embed="rId5"/>
            <a:stretch>
              <a:fillRect/>
            </a:stretch>
          </a:blipFill>
          <a:ln>
            <a:noFill/>
          </a:ln>
          <a:effectLst>
            <a:reflection blurRad="254000" stA="75000" endPos="15000" dist="635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3145784" y="443230"/>
            <a:ext cx="5643236" cy="583565"/>
          </a:xfrm>
          <a:prstGeom prst="rect">
            <a:avLst/>
          </a:prstGeom>
          <a:noFill/>
        </p:spPr>
        <p:txBody>
          <a:bodyPr wrap="square" rtlCol="0">
            <a:spAutoFit/>
          </a:bodyPr>
          <a:p>
            <a:pPr algn="ctr"/>
            <a:r>
              <a:rPr lang="en-US" altLang="zh-CN" sz="3200" dirty="0">
                <a:latin typeface="Arial Rounded MT Bold" panose="020F0704030504030204" pitchFamily="34" charset="0"/>
              </a:rPr>
              <a:t>AI Dressing </a:t>
            </a:r>
            <a:endParaRPr lang="en-US" altLang="zh-CN" sz="3200" dirty="0">
              <a:latin typeface="Arial Rounded MT Bold" panose="020F07040305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DIAGRAM_VIRTUALLY_FRAME" val="{&quot;height&quot;:256.3238582677166,&quot;left&quot;:393,&quot;top&quot;:176.7261417322834,&quot;width&quot;:520.55}"/>
</p:tagLst>
</file>

<file path=ppt/tags/tag69.xml><?xml version="1.0" encoding="utf-8"?>
<p:tagLst xmlns:p="http://schemas.openxmlformats.org/presentationml/2006/main">
  <p:tag name="KSO_WM_DIAGRAM_VIRTUALLY_FRAME" val="{&quot;height&quot;:256.3238582677166,&quot;left&quot;:393,&quot;top&quot;:176.7261417322834,&quot;width&quot;:520.55}"/>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 name="KSO_WM_DIAGRAM_VIRTUALLY_FRAME" val="{&quot;height&quot;:256.3238582677166,&quot;left&quot;:393,&quot;top&quot;:176.7261417322834,&quot;width&quot;:520.55}"/>
</p:tagLst>
</file>

<file path=ppt/tags/tag71.xml><?xml version="1.0" encoding="utf-8"?>
<p:tagLst xmlns:p="http://schemas.openxmlformats.org/presentationml/2006/main">
  <p:tag name="KSO_WM_BEAUTIFY_FLAG" val=""/>
  <p:tag name="KSO_WM_DIAGRAM_VIRTUALLY_FRAME" val="{&quot;height&quot;:256.3238582677166,&quot;left&quot;:393,&quot;top&quot;:176.7261417322834,&quot;width&quot;:520.55}"/>
</p:tagLst>
</file>

<file path=ppt/tags/tag72.xml><?xml version="1.0" encoding="utf-8"?>
<p:tagLst xmlns:p="http://schemas.openxmlformats.org/presentationml/2006/main">
  <p:tag name="KSO_WM_BEAUTIFY_FLAG" val=""/>
  <p:tag name="KSO_WM_DIAGRAM_VIRTUALLY_FRAME" val="{&quot;height&quot;:256.3238582677166,&quot;left&quot;:393,&quot;top&quot;:176.7261417322834,&quot;width&quot;:520.55}"/>
</p:tagLst>
</file>

<file path=ppt/tags/tag73.xml><?xml version="1.0" encoding="utf-8"?>
<p:tagLst xmlns:p="http://schemas.openxmlformats.org/presentationml/2006/main">
  <p:tag name="KSO_WM_BEAUTIFY_FLAG" val=""/>
  <p:tag name="KSO_WM_DIAGRAM_VIRTUALLY_FRAME" val="{&quot;height&quot;:256.3238582677166,&quot;left&quot;:393,&quot;top&quot;:176.7261417322834,&quot;width&quot;:520.55}"/>
</p:tagLst>
</file>

<file path=ppt/tags/tag74.xml><?xml version="1.0" encoding="utf-8"?>
<p:tagLst xmlns:p="http://schemas.openxmlformats.org/presentationml/2006/main">
  <p:tag name="KSO_WM_DIAGRAM_VIRTUALLY_FRAME" val="{&quot;height&quot;:256.3238582677166,&quot;left&quot;:393,&quot;top&quot;:176.7261417322834,&quot;width&quot;:520.55}"/>
</p:tagLst>
</file>

<file path=ppt/tags/tag75.xml><?xml version="1.0" encoding="utf-8"?>
<p:tagLst xmlns:p="http://schemas.openxmlformats.org/presentationml/2006/main">
  <p:tag name="KSO_WM_BEAUTIFY_FLAG" val=""/>
  <p:tag name="KSO_WM_DIAGRAM_VIRTUALLY_FRAME" val="{&quot;height&quot;:256.3238582677166,&quot;left&quot;:393,&quot;top&quot;:176.7261417322834,&quot;width&quot;:520.55}"/>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DIAGRAM_VIRTUALLY_FRAME" val="{&quot;height&quot;:256.3238582677166,&quot;left&quot;:393,&quot;top&quot;:176.7261417322834,&quot;width&quot;:520.55}"/>
</p:tagLst>
</file>

<file path=ppt/tags/tag78.xml><?xml version="1.0" encoding="utf-8"?>
<p:tagLst xmlns:p="http://schemas.openxmlformats.org/presentationml/2006/main">
  <p:tag name="KSO_WM_BEAUTIFY_FLAG" val=""/>
  <p:tag name="KSO_WM_DIAGRAM_VIRTUALLY_FRAME" val="{&quot;height&quot;:256.3238582677166,&quot;left&quot;:393,&quot;top&quot;:176.7261417322834,&quot;width&quot;:520.55}"/>
</p:tagLst>
</file>

<file path=ppt/tags/tag79.xml><?xml version="1.0" encoding="utf-8"?>
<p:tagLst xmlns:p="http://schemas.openxmlformats.org/presentationml/2006/main">
  <p:tag name="commondata" val="eyJoZGlkIjoiNjYzYzZmMjQ1NzM1YzIxOWZjYjVmMTAyMDcwYTU5YzkifQ=="/>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1491</Words>
  <Application>WPS 演示</Application>
  <PresentationFormat>宽屏</PresentationFormat>
  <Paragraphs>45</Paragraphs>
  <Slides>14</Slides>
  <Notes>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14</vt:i4>
      </vt:variant>
    </vt:vector>
  </HeadingPairs>
  <TitlesOfParts>
    <vt:vector size="28" baseType="lpstr">
      <vt:lpstr>Arial</vt:lpstr>
      <vt:lpstr>宋体</vt:lpstr>
      <vt:lpstr>Wingdings</vt:lpstr>
      <vt:lpstr>Wingdings</vt:lpstr>
      <vt:lpstr>微软雅黑</vt:lpstr>
      <vt:lpstr>Arial Unicode MS</vt:lpstr>
      <vt:lpstr>Calibri</vt:lpstr>
      <vt:lpstr>字魂100号-方方先锋体</vt:lpstr>
      <vt:lpstr>思源宋体 CN Heavy</vt:lpstr>
      <vt:lpstr>Times New Roman</vt:lpstr>
      <vt:lpstr>思源黑体 CN Regular</vt:lpstr>
      <vt:lpstr>Arial Rounded MT Bold</vt:lpstr>
      <vt:lpstr>黑体</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Jessica</cp:lastModifiedBy>
  <cp:revision>155</cp:revision>
  <dcterms:created xsi:type="dcterms:W3CDTF">2019-06-19T02:08:00Z</dcterms:created>
  <dcterms:modified xsi:type="dcterms:W3CDTF">2024-11-14T10:38:01Z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2052-12.1.0.18608</vt:lpwstr>
  </property>
  <property fmtid="{D5CDD505-2E9C-101B-9397-08002B2CF9AE}" pid="3" name="ICV">
    <vt:lpwstr>73EDBDB6E5D6409AA678B033538C3D90_11</vt:lpwstr>
  </property>
</Properties>
</file>