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3"/>
    <p:sldId id="258" r:id="rId4"/>
    <p:sldId id="259" r:id="rId5"/>
    <p:sldId id="262" r:id="rId6"/>
    <p:sldId id="303" r:id="rId7"/>
    <p:sldId id="304" r:id="rId8"/>
    <p:sldId id="285" r:id="rId9"/>
    <p:sldId id="274" r:id="rId10"/>
    <p:sldId id="302" r:id="rId11"/>
    <p:sldId id="326" r:id="rId12"/>
    <p:sldId id="286" r:id="rId13"/>
    <p:sldId id="272" r:id="rId14"/>
    <p:sldId id="283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946B"/>
    <a:srgbClr val="8C2C2C"/>
    <a:srgbClr val="B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96314" autoAdjust="0"/>
  </p:normalViewPr>
  <p:slideViewPr>
    <p:cSldViewPr snapToGrid="0" showGuides="1">
      <p:cViewPr varScale="1">
        <p:scale>
          <a:sx n="58" d="100"/>
          <a:sy n="58" d="100"/>
        </p:scale>
        <p:origin x="-96" y="-1476"/>
      </p:cViewPr>
      <p:guideLst>
        <p:guide orient="horz" pos="219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3C7FC-3CC8-4214-AAB7-B272A27C17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0451CE-A8AC-4D3B-9A1F-4813FF819B3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717124" y="6431122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39C1-9380-4261-8626-06D21037F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5DCD-43B4-443A-AEF0-1193313C17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439C1-9380-4261-8626-06D21037F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95DCD-43B4-443A-AEF0-1193313C176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jpe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jpe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jpe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" cstate="screen"/>
          <a:srcRect l="10212" t="37660" r="12872" b="44468"/>
          <a:stretch>
            <a:fillRect/>
          </a:stretch>
        </p:blipFill>
        <p:spPr>
          <a:xfrm>
            <a:off x="1845012" y="2816157"/>
            <a:ext cx="9377464" cy="122568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708150" y="1896745"/>
            <a:ext cx="1239329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Early Translation</a:t>
            </a:r>
            <a:endParaRPr lang="en-US" altLang="zh-CN" sz="7200" dirty="0" smtClean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  <a:p>
            <a:r>
              <a:rPr lang="en-US" altLang="zh-CN" sz="7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      </a:t>
            </a:r>
            <a:endParaRPr lang="en-US" altLang="zh-CN" sz="7200" dirty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1" name="任意多边形 10"/>
          <p:cNvSpPr/>
          <p:nvPr/>
        </p:nvSpPr>
        <p:spPr>
          <a:xfrm>
            <a:off x="8526984" y="3358644"/>
            <a:ext cx="171109" cy="168879"/>
          </a:xfrm>
          <a:custGeom>
            <a:avLst/>
            <a:gdLst>
              <a:gd name="connsiteX0" fmla="*/ 68531 w 399271"/>
              <a:gd name="connsiteY0" fmla="*/ 20364 h 535930"/>
              <a:gd name="connsiteX1" fmla="*/ 68531 w 399271"/>
              <a:gd name="connsiteY1" fmla="*/ 20364 h 535930"/>
              <a:gd name="connsiteX2" fmla="*/ 58803 w 399271"/>
              <a:gd name="connsiteY2" fmla="*/ 107913 h 535930"/>
              <a:gd name="connsiteX3" fmla="*/ 39348 w 399271"/>
              <a:gd name="connsiteY3" fmla="*/ 137096 h 535930"/>
              <a:gd name="connsiteX4" fmla="*/ 29620 w 399271"/>
              <a:gd name="connsiteY4" fmla="*/ 166279 h 535930"/>
              <a:gd name="connsiteX5" fmla="*/ 19893 w 399271"/>
              <a:gd name="connsiteY5" fmla="*/ 234372 h 535930"/>
              <a:gd name="connsiteX6" fmla="*/ 10165 w 399271"/>
              <a:gd name="connsiteY6" fmla="*/ 263555 h 535930"/>
              <a:gd name="connsiteX7" fmla="*/ 437 w 399271"/>
              <a:gd name="connsiteY7" fmla="*/ 312194 h 535930"/>
              <a:gd name="connsiteX8" fmla="*/ 29620 w 399271"/>
              <a:gd name="connsiteY8" fmla="*/ 477564 h 535930"/>
              <a:gd name="connsiteX9" fmla="*/ 58803 w 399271"/>
              <a:gd name="connsiteY9" fmla="*/ 497019 h 535930"/>
              <a:gd name="connsiteX10" fmla="*/ 78258 w 399271"/>
              <a:gd name="connsiteY10" fmla="*/ 516475 h 535930"/>
              <a:gd name="connsiteX11" fmla="*/ 136624 w 399271"/>
              <a:gd name="connsiteY11" fmla="*/ 535930 h 535930"/>
              <a:gd name="connsiteX12" fmla="*/ 233901 w 399271"/>
              <a:gd name="connsiteY12" fmla="*/ 526202 h 535930"/>
              <a:gd name="connsiteX13" fmla="*/ 263084 w 399271"/>
              <a:gd name="connsiteY13" fmla="*/ 506747 h 535930"/>
              <a:gd name="connsiteX14" fmla="*/ 301995 w 399271"/>
              <a:gd name="connsiteY14" fmla="*/ 487292 h 535930"/>
              <a:gd name="connsiteX15" fmla="*/ 370088 w 399271"/>
              <a:gd name="connsiteY15" fmla="*/ 409470 h 535930"/>
              <a:gd name="connsiteX16" fmla="*/ 379816 w 399271"/>
              <a:gd name="connsiteY16" fmla="*/ 370560 h 535930"/>
              <a:gd name="connsiteX17" fmla="*/ 399271 w 399271"/>
              <a:gd name="connsiteY17" fmla="*/ 312194 h 535930"/>
              <a:gd name="connsiteX18" fmla="*/ 379816 w 399271"/>
              <a:gd name="connsiteY18" fmla="*/ 107913 h 535930"/>
              <a:gd name="connsiteX19" fmla="*/ 350633 w 399271"/>
              <a:gd name="connsiteY19" fmla="*/ 49547 h 535930"/>
              <a:gd name="connsiteX20" fmla="*/ 321450 w 399271"/>
              <a:gd name="connsiteY20" fmla="*/ 20364 h 535930"/>
              <a:gd name="connsiteX21" fmla="*/ 272812 w 399271"/>
              <a:gd name="connsiteY21" fmla="*/ 10636 h 535930"/>
              <a:gd name="connsiteX22" fmla="*/ 243629 w 399271"/>
              <a:gd name="connsiteY22" fmla="*/ 909 h 535930"/>
              <a:gd name="connsiteX23" fmla="*/ 87986 w 399271"/>
              <a:gd name="connsiteY23" fmla="*/ 30092 h 535930"/>
              <a:gd name="connsiteX24" fmla="*/ 68531 w 399271"/>
              <a:gd name="connsiteY24" fmla="*/ 20364 h 535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9271" h="535930">
                <a:moveTo>
                  <a:pt x="68531" y="20364"/>
                </a:moveTo>
                <a:lnTo>
                  <a:pt x="68531" y="20364"/>
                </a:lnTo>
                <a:cubicBezTo>
                  <a:pt x="65288" y="49547"/>
                  <a:pt x="65924" y="79427"/>
                  <a:pt x="58803" y="107913"/>
                </a:cubicBezTo>
                <a:cubicBezTo>
                  <a:pt x="55967" y="119255"/>
                  <a:pt x="44576" y="126639"/>
                  <a:pt x="39348" y="137096"/>
                </a:cubicBezTo>
                <a:cubicBezTo>
                  <a:pt x="34762" y="146267"/>
                  <a:pt x="32863" y="156551"/>
                  <a:pt x="29620" y="166279"/>
                </a:cubicBezTo>
                <a:cubicBezTo>
                  <a:pt x="26378" y="188977"/>
                  <a:pt x="24390" y="211889"/>
                  <a:pt x="19893" y="234372"/>
                </a:cubicBezTo>
                <a:cubicBezTo>
                  <a:pt x="17882" y="244427"/>
                  <a:pt x="12652" y="253607"/>
                  <a:pt x="10165" y="263555"/>
                </a:cubicBezTo>
                <a:cubicBezTo>
                  <a:pt x="6155" y="279595"/>
                  <a:pt x="3680" y="295981"/>
                  <a:pt x="437" y="312194"/>
                </a:cubicBezTo>
                <a:cubicBezTo>
                  <a:pt x="4305" y="366341"/>
                  <a:pt x="-13360" y="434584"/>
                  <a:pt x="29620" y="477564"/>
                </a:cubicBezTo>
                <a:cubicBezTo>
                  <a:pt x="37887" y="485831"/>
                  <a:pt x="49674" y="489716"/>
                  <a:pt x="58803" y="497019"/>
                </a:cubicBezTo>
                <a:cubicBezTo>
                  <a:pt x="65965" y="502748"/>
                  <a:pt x="70055" y="512373"/>
                  <a:pt x="78258" y="516475"/>
                </a:cubicBezTo>
                <a:cubicBezTo>
                  <a:pt x="96601" y="525646"/>
                  <a:pt x="136624" y="535930"/>
                  <a:pt x="136624" y="535930"/>
                </a:cubicBezTo>
                <a:cubicBezTo>
                  <a:pt x="169050" y="532687"/>
                  <a:pt x="202148" y="533530"/>
                  <a:pt x="233901" y="526202"/>
                </a:cubicBezTo>
                <a:cubicBezTo>
                  <a:pt x="245293" y="523573"/>
                  <a:pt x="252933" y="512547"/>
                  <a:pt x="263084" y="506747"/>
                </a:cubicBezTo>
                <a:cubicBezTo>
                  <a:pt x="275675" y="499553"/>
                  <a:pt x="289025" y="493777"/>
                  <a:pt x="301995" y="487292"/>
                </a:cubicBezTo>
                <a:cubicBezTo>
                  <a:pt x="358900" y="430386"/>
                  <a:pt x="337915" y="457731"/>
                  <a:pt x="370088" y="409470"/>
                </a:cubicBezTo>
                <a:cubicBezTo>
                  <a:pt x="373331" y="396500"/>
                  <a:pt x="375974" y="383365"/>
                  <a:pt x="379816" y="370560"/>
                </a:cubicBezTo>
                <a:cubicBezTo>
                  <a:pt x="385709" y="350917"/>
                  <a:pt x="399271" y="312194"/>
                  <a:pt x="399271" y="312194"/>
                </a:cubicBezTo>
                <a:cubicBezTo>
                  <a:pt x="392295" y="193597"/>
                  <a:pt x="402081" y="185837"/>
                  <a:pt x="379816" y="107913"/>
                </a:cubicBezTo>
                <a:cubicBezTo>
                  <a:pt x="372186" y="81209"/>
                  <a:pt x="369168" y="71790"/>
                  <a:pt x="350633" y="49547"/>
                </a:cubicBezTo>
                <a:cubicBezTo>
                  <a:pt x="341826" y="38979"/>
                  <a:pt x="333755" y="26516"/>
                  <a:pt x="321450" y="20364"/>
                </a:cubicBezTo>
                <a:cubicBezTo>
                  <a:pt x="306662" y="12970"/>
                  <a:pt x="288852" y="14646"/>
                  <a:pt x="272812" y="10636"/>
                </a:cubicBezTo>
                <a:cubicBezTo>
                  <a:pt x="262864" y="8149"/>
                  <a:pt x="253357" y="4151"/>
                  <a:pt x="243629" y="909"/>
                </a:cubicBezTo>
                <a:cubicBezTo>
                  <a:pt x="98279" y="11290"/>
                  <a:pt x="139625" y="-21547"/>
                  <a:pt x="87986" y="30092"/>
                </a:cubicBezTo>
                <a:lnTo>
                  <a:pt x="68531" y="20364"/>
                </a:lnTo>
                <a:close/>
              </a:path>
            </a:pathLst>
          </a:custGeom>
          <a:solidFill>
            <a:srgbClr val="8C2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301768" y="5530448"/>
            <a:ext cx="3535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汇报人：第二小组</a:t>
            </a:r>
            <a:r>
              <a:rPr lang="zh-CN" alt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李思源</a:t>
            </a:r>
            <a:endParaRPr lang="zh-CN" altLang="en-US" sz="2400" dirty="0" smtClean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915285" y="3641725"/>
            <a:ext cx="942848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7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of Chinese Literature</a:t>
            </a:r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 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animBg="1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911174" y="0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 cstate="screen"/>
          <a:srcRect l="36288" t="24377" r="39924" b="27408"/>
          <a:stretch>
            <a:fillRect/>
          </a:stretch>
        </p:blipFill>
        <p:spPr>
          <a:xfrm>
            <a:off x="-1283854" y="1699491"/>
            <a:ext cx="2900218" cy="3306618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1" cstate="screen"/>
          <a:srcRect l="36288" t="24377" r="39924" b="27408"/>
          <a:stretch>
            <a:fillRect/>
          </a:stretch>
        </p:blipFill>
        <p:spPr>
          <a:xfrm>
            <a:off x="10741891" y="1775691"/>
            <a:ext cx="2900218" cy="330661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374900" y="1863725"/>
            <a:ext cx="7422515" cy="1660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Zhu shenghao treated translation seriously. His tenet was "to the maximum possible scope, to </a:t>
            </a:r>
            <a:r>
              <a:rPr lang="en-US" altLang="zh-CN" sz="2400" b="1" dirty="0" smtClean="0">
                <a:solidFill>
                  <a:srgbClr val="FF0000"/>
                </a:solidFill>
                <a:cs typeface="+mn-ea"/>
                <a:sym typeface="+mn-lt"/>
              </a:rPr>
              <a:t>maintain the charm of the original"</a:t>
            </a:r>
            <a:r>
              <a:rPr lang="en-US" altLang="zh-CN" sz="2000" dirty="0" smtClean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 .</a:t>
            </a:r>
            <a:endParaRPr lang="en-US" altLang="zh-CN" sz="2000" dirty="0" smtClean="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579521" y="601167"/>
            <a:ext cx="3013710" cy="5835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zh-CN" sz="3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Zhu Shenghao</a:t>
            </a:r>
            <a:endParaRPr lang="en-US" altLang="zh-CN" sz="3200" dirty="0" smtClean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6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1" cstate="screen"/>
          <a:srcRect l="36622" t="27234" r="41356" b="38865"/>
          <a:stretch>
            <a:fillRect/>
          </a:stretch>
        </p:blipFill>
        <p:spPr>
          <a:xfrm>
            <a:off x="5330121" y="2743598"/>
            <a:ext cx="1531757" cy="1326412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575539" y="1173938"/>
            <a:ext cx="16273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9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cs typeface="+mn-ea"/>
                <a:sym typeface="+mn-lt"/>
              </a:rPr>
              <a:t>03</a:t>
            </a:r>
            <a:endParaRPr kumimoji="0" lang="zh-CN" altLang="en-US" sz="9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234466" y="3114765"/>
            <a:ext cx="77222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cs typeface="+mn-ea"/>
                <a:sym typeface="+mn-lt"/>
              </a:rPr>
              <a:t>Positive Influence to Chinese Literature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2138835" y="2562096"/>
            <a:ext cx="0" cy="2704289"/>
          </a:xfrm>
          <a:prstGeom prst="line">
            <a:avLst/>
          </a:prstGeom>
          <a:ln w="12700">
            <a:solidFill>
              <a:srgbClr val="B394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2331085" y="2405380"/>
            <a:ext cx="4060825" cy="3138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Those early translation works</a:t>
            </a:r>
            <a:endParaRPr lang="en-US" altLang="zh-CN" sz="2000" dirty="0" smtClean="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 have made remarkable contributions to the </a:t>
            </a:r>
            <a:r>
              <a:rPr lang="en-US" altLang="zh-CN" sz="2400" b="1" dirty="0" smtClean="0">
                <a:solidFill>
                  <a:srgbClr val="FF0000"/>
                </a:solidFill>
                <a:cs typeface="+mn-ea"/>
                <a:sym typeface="+mn-lt"/>
              </a:rPr>
              <a:t>establishment and development of China's new literary language</a:t>
            </a:r>
            <a:r>
              <a:rPr lang="en-US" altLang="zh-CN" sz="2000" dirty="0" smtClean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.</a:t>
            </a:r>
            <a:endParaRPr lang="en-US" altLang="zh-CN" sz="2000" dirty="0" smtClean="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7145551" y="2562096"/>
            <a:ext cx="0" cy="2704289"/>
          </a:xfrm>
          <a:prstGeom prst="line">
            <a:avLst/>
          </a:prstGeom>
          <a:ln w="12700">
            <a:solidFill>
              <a:srgbClr val="B394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7590790" y="2562225"/>
            <a:ext cx="3878580" cy="443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Chinese readers have been able to appreciate many excellent foreign works, </a:t>
            </a:r>
            <a:r>
              <a:rPr lang="zh-CN" altLang="en-US" sz="2400" b="1" dirty="0">
                <a:solidFill>
                  <a:srgbClr val="FF0000"/>
                </a:solidFill>
                <a:cs typeface="+mn-ea"/>
                <a:sym typeface="+mn-lt"/>
              </a:rPr>
              <a:t>enriching people's spiritual world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.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911174" y="0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" cstate="screen"/>
          <a:srcRect l="10212" t="37660" r="12872" b="44468"/>
          <a:stretch>
            <a:fillRect/>
          </a:stretch>
        </p:blipFill>
        <p:spPr>
          <a:xfrm>
            <a:off x="1845012" y="2816157"/>
            <a:ext cx="9377464" cy="122568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2166418" y="1905505"/>
            <a:ext cx="410240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9600" dirty="0" smtClean="0">
                <a:solidFill>
                  <a:prstClr val="black">
                    <a:lumMod val="50000"/>
                    <a:lumOff val="50000"/>
                  </a:prstClr>
                </a:solidFill>
                <a:cs typeface="+mn-ea"/>
                <a:sym typeface="+mn-lt"/>
              </a:rPr>
              <a:t>谢谢 </a:t>
            </a:r>
            <a:endParaRPr lang="en-US" altLang="zh-CN" sz="9600" dirty="0" smtClean="0">
              <a:solidFill>
                <a:prstClr val="black">
                  <a:lumMod val="50000"/>
                  <a:lumOff val="50000"/>
                </a:prstClr>
              </a:solidFill>
              <a:cs typeface="+mn-ea"/>
              <a:sym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9600" dirty="0">
                <a:solidFill>
                  <a:prstClr val="black">
                    <a:lumMod val="50000"/>
                    <a:lumOff val="50000"/>
                  </a:prstClr>
                </a:solidFill>
                <a:cs typeface="+mn-ea"/>
                <a:sym typeface="+mn-lt"/>
              </a:rPr>
              <a:t> </a:t>
            </a:r>
            <a:r>
              <a:rPr lang="en-US" altLang="zh-CN" sz="9600" dirty="0" smtClean="0">
                <a:solidFill>
                  <a:prstClr val="black">
                    <a:lumMod val="50000"/>
                    <a:lumOff val="50000"/>
                  </a:prstClr>
                </a:solidFill>
                <a:cs typeface="+mn-ea"/>
                <a:sym typeface="+mn-lt"/>
              </a:rPr>
              <a:t>   </a:t>
            </a:r>
            <a:r>
              <a:rPr lang="zh-CN" altLang="en-US" sz="9600" dirty="0" smtClean="0">
                <a:solidFill>
                  <a:prstClr val="black">
                    <a:lumMod val="50000"/>
                    <a:lumOff val="50000"/>
                  </a:prstClr>
                </a:solidFill>
                <a:cs typeface="+mn-ea"/>
                <a:sym typeface="+mn-lt"/>
              </a:rPr>
              <a:t>观看</a:t>
            </a:r>
            <a:endParaRPr kumimoji="0" lang="en-US" altLang="zh-CN" sz="96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1" name="任意多边形 10"/>
          <p:cNvSpPr/>
          <p:nvPr/>
        </p:nvSpPr>
        <p:spPr>
          <a:xfrm>
            <a:off x="8526984" y="3358644"/>
            <a:ext cx="171109" cy="168879"/>
          </a:xfrm>
          <a:custGeom>
            <a:avLst/>
            <a:gdLst>
              <a:gd name="connsiteX0" fmla="*/ 68531 w 399271"/>
              <a:gd name="connsiteY0" fmla="*/ 20364 h 535930"/>
              <a:gd name="connsiteX1" fmla="*/ 68531 w 399271"/>
              <a:gd name="connsiteY1" fmla="*/ 20364 h 535930"/>
              <a:gd name="connsiteX2" fmla="*/ 58803 w 399271"/>
              <a:gd name="connsiteY2" fmla="*/ 107913 h 535930"/>
              <a:gd name="connsiteX3" fmla="*/ 39348 w 399271"/>
              <a:gd name="connsiteY3" fmla="*/ 137096 h 535930"/>
              <a:gd name="connsiteX4" fmla="*/ 29620 w 399271"/>
              <a:gd name="connsiteY4" fmla="*/ 166279 h 535930"/>
              <a:gd name="connsiteX5" fmla="*/ 19893 w 399271"/>
              <a:gd name="connsiteY5" fmla="*/ 234372 h 535930"/>
              <a:gd name="connsiteX6" fmla="*/ 10165 w 399271"/>
              <a:gd name="connsiteY6" fmla="*/ 263555 h 535930"/>
              <a:gd name="connsiteX7" fmla="*/ 437 w 399271"/>
              <a:gd name="connsiteY7" fmla="*/ 312194 h 535930"/>
              <a:gd name="connsiteX8" fmla="*/ 29620 w 399271"/>
              <a:gd name="connsiteY8" fmla="*/ 477564 h 535930"/>
              <a:gd name="connsiteX9" fmla="*/ 58803 w 399271"/>
              <a:gd name="connsiteY9" fmla="*/ 497019 h 535930"/>
              <a:gd name="connsiteX10" fmla="*/ 78258 w 399271"/>
              <a:gd name="connsiteY10" fmla="*/ 516475 h 535930"/>
              <a:gd name="connsiteX11" fmla="*/ 136624 w 399271"/>
              <a:gd name="connsiteY11" fmla="*/ 535930 h 535930"/>
              <a:gd name="connsiteX12" fmla="*/ 233901 w 399271"/>
              <a:gd name="connsiteY12" fmla="*/ 526202 h 535930"/>
              <a:gd name="connsiteX13" fmla="*/ 263084 w 399271"/>
              <a:gd name="connsiteY13" fmla="*/ 506747 h 535930"/>
              <a:gd name="connsiteX14" fmla="*/ 301995 w 399271"/>
              <a:gd name="connsiteY14" fmla="*/ 487292 h 535930"/>
              <a:gd name="connsiteX15" fmla="*/ 370088 w 399271"/>
              <a:gd name="connsiteY15" fmla="*/ 409470 h 535930"/>
              <a:gd name="connsiteX16" fmla="*/ 379816 w 399271"/>
              <a:gd name="connsiteY16" fmla="*/ 370560 h 535930"/>
              <a:gd name="connsiteX17" fmla="*/ 399271 w 399271"/>
              <a:gd name="connsiteY17" fmla="*/ 312194 h 535930"/>
              <a:gd name="connsiteX18" fmla="*/ 379816 w 399271"/>
              <a:gd name="connsiteY18" fmla="*/ 107913 h 535930"/>
              <a:gd name="connsiteX19" fmla="*/ 350633 w 399271"/>
              <a:gd name="connsiteY19" fmla="*/ 49547 h 535930"/>
              <a:gd name="connsiteX20" fmla="*/ 321450 w 399271"/>
              <a:gd name="connsiteY20" fmla="*/ 20364 h 535930"/>
              <a:gd name="connsiteX21" fmla="*/ 272812 w 399271"/>
              <a:gd name="connsiteY21" fmla="*/ 10636 h 535930"/>
              <a:gd name="connsiteX22" fmla="*/ 243629 w 399271"/>
              <a:gd name="connsiteY22" fmla="*/ 909 h 535930"/>
              <a:gd name="connsiteX23" fmla="*/ 87986 w 399271"/>
              <a:gd name="connsiteY23" fmla="*/ 30092 h 535930"/>
              <a:gd name="connsiteX24" fmla="*/ 68531 w 399271"/>
              <a:gd name="connsiteY24" fmla="*/ 20364 h 535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9271" h="535930">
                <a:moveTo>
                  <a:pt x="68531" y="20364"/>
                </a:moveTo>
                <a:lnTo>
                  <a:pt x="68531" y="20364"/>
                </a:lnTo>
                <a:cubicBezTo>
                  <a:pt x="65288" y="49547"/>
                  <a:pt x="65924" y="79427"/>
                  <a:pt x="58803" y="107913"/>
                </a:cubicBezTo>
                <a:cubicBezTo>
                  <a:pt x="55967" y="119255"/>
                  <a:pt x="44576" y="126639"/>
                  <a:pt x="39348" y="137096"/>
                </a:cubicBezTo>
                <a:cubicBezTo>
                  <a:pt x="34762" y="146267"/>
                  <a:pt x="32863" y="156551"/>
                  <a:pt x="29620" y="166279"/>
                </a:cubicBezTo>
                <a:cubicBezTo>
                  <a:pt x="26378" y="188977"/>
                  <a:pt x="24390" y="211889"/>
                  <a:pt x="19893" y="234372"/>
                </a:cubicBezTo>
                <a:cubicBezTo>
                  <a:pt x="17882" y="244427"/>
                  <a:pt x="12652" y="253607"/>
                  <a:pt x="10165" y="263555"/>
                </a:cubicBezTo>
                <a:cubicBezTo>
                  <a:pt x="6155" y="279595"/>
                  <a:pt x="3680" y="295981"/>
                  <a:pt x="437" y="312194"/>
                </a:cubicBezTo>
                <a:cubicBezTo>
                  <a:pt x="4305" y="366341"/>
                  <a:pt x="-13360" y="434584"/>
                  <a:pt x="29620" y="477564"/>
                </a:cubicBezTo>
                <a:cubicBezTo>
                  <a:pt x="37887" y="485831"/>
                  <a:pt x="49674" y="489716"/>
                  <a:pt x="58803" y="497019"/>
                </a:cubicBezTo>
                <a:cubicBezTo>
                  <a:pt x="65965" y="502748"/>
                  <a:pt x="70055" y="512373"/>
                  <a:pt x="78258" y="516475"/>
                </a:cubicBezTo>
                <a:cubicBezTo>
                  <a:pt x="96601" y="525646"/>
                  <a:pt x="136624" y="535930"/>
                  <a:pt x="136624" y="535930"/>
                </a:cubicBezTo>
                <a:cubicBezTo>
                  <a:pt x="169050" y="532687"/>
                  <a:pt x="202148" y="533530"/>
                  <a:pt x="233901" y="526202"/>
                </a:cubicBezTo>
                <a:cubicBezTo>
                  <a:pt x="245293" y="523573"/>
                  <a:pt x="252933" y="512547"/>
                  <a:pt x="263084" y="506747"/>
                </a:cubicBezTo>
                <a:cubicBezTo>
                  <a:pt x="275675" y="499553"/>
                  <a:pt x="289025" y="493777"/>
                  <a:pt x="301995" y="487292"/>
                </a:cubicBezTo>
                <a:cubicBezTo>
                  <a:pt x="358900" y="430386"/>
                  <a:pt x="337915" y="457731"/>
                  <a:pt x="370088" y="409470"/>
                </a:cubicBezTo>
                <a:cubicBezTo>
                  <a:pt x="373331" y="396500"/>
                  <a:pt x="375974" y="383365"/>
                  <a:pt x="379816" y="370560"/>
                </a:cubicBezTo>
                <a:cubicBezTo>
                  <a:pt x="385709" y="350917"/>
                  <a:pt x="399271" y="312194"/>
                  <a:pt x="399271" y="312194"/>
                </a:cubicBezTo>
                <a:cubicBezTo>
                  <a:pt x="392295" y="193597"/>
                  <a:pt x="402081" y="185837"/>
                  <a:pt x="379816" y="107913"/>
                </a:cubicBezTo>
                <a:cubicBezTo>
                  <a:pt x="372186" y="81209"/>
                  <a:pt x="369168" y="71790"/>
                  <a:pt x="350633" y="49547"/>
                </a:cubicBezTo>
                <a:cubicBezTo>
                  <a:pt x="341826" y="38979"/>
                  <a:pt x="333755" y="26516"/>
                  <a:pt x="321450" y="20364"/>
                </a:cubicBezTo>
                <a:cubicBezTo>
                  <a:pt x="306662" y="12970"/>
                  <a:pt x="288852" y="14646"/>
                  <a:pt x="272812" y="10636"/>
                </a:cubicBezTo>
                <a:cubicBezTo>
                  <a:pt x="262864" y="8149"/>
                  <a:pt x="253357" y="4151"/>
                  <a:pt x="243629" y="909"/>
                </a:cubicBezTo>
                <a:cubicBezTo>
                  <a:pt x="98279" y="11290"/>
                  <a:pt x="139625" y="-21547"/>
                  <a:pt x="87986" y="30092"/>
                </a:cubicBezTo>
                <a:lnTo>
                  <a:pt x="68531" y="20364"/>
                </a:lnTo>
                <a:close/>
              </a:path>
            </a:pathLst>
          </a:custGeom>
          <a:solidFill>
            <a:srgbClr val="8C2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748173" y="3258418"/>
            <a:ext cx="3230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cs typeface="+mn-ea"/>
                <a:sym typeface="+mn-lt"/>
              </a:rPr>
              <a:t>汇报人：第二组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cs typeface="+mn-ea"/>
                <a:sym typeface="+mn-lt"/>
              </a:rPr>
              <a:t>李思源</a:t>
            </a:r>
            <a:endParaRPr kumimoji="0" lang="zh-CN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animBg="1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 cstate="screen"/>
          <a:srcRect l="40851" t="28085" r="42235" b="39574"/>
          <a:stretch>
            <a:fillRect/>
          </a:stretch>
        </p:blipFill>
        <p:spPr>
          <a:xfrm>
            <a:off x="5502611" y="1691076"/>
            <a:ext cx="1147865" cy="1234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541523" y="0"/>
            <a:ext cx="11089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目 </a:t>
            </a:r>
            <a:endParaRPr lang="en-US" altLang="zh-CN" sz="7200" dirty="0" smtClean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  <a:p>
            <a:r>
              <a:rPr lang="zh-CN" altLang="en-US" sz="7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录</a:t>
            </a:r>
            <a:endParaRPr lang="zh-CN" altLang="en-US" sz="7200" dirty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61365" y="3180715"/>
            <a:ext cx="6918325" cy="891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1</a:t>
            </a:r>
            <a:r>
              <a:rPr lang="zh-CN" alt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、</a:t>
            </a:r>
            <a:r>
              <a:rPr lang="en-US" altLang="zh-CN" sz="3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Three </a:t>
            </a:r>
            <a:r>
              <a:rPr lang="en-US" altLang="zh-CN" sz="3200">
                <a:solidFill>
                  <a:schemeClr val="tx1">
                    <a:lumMod val="50000"/>
                    <a:lumOff val="50000"/>
                  </a:schemeClr>
                </a:solidFill>
                <a:sym typeface="+mn-ea"/>
              </a:rPr>
              <a:t>Major Translators</a:t>
            </a:r>
            <a:endParaRPr lang="en-US" altLang="zh-CN" sz="32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zh-CN" sz="20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         </a:t>
            </a:r>
            <a:endParaRPr lang="zh-CN" altLang="en-US" sz="2000" dirty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flipH="1">
            <a:off x="761365" y="4143375"/>
            <a:ext cx="919861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2</a:t>
            </a:r>
            <a:r>
              <a:rPr lang="zh-CN" alt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、</a:t>
            </a:r>
            <a:r>
              <a:rPr lang="en-US" altLang="zh-CN" sz="3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Their</a:t>
            </a:r>
            <a:r>
              <a:rPr lang="en-US" altLang="zh-CN" sz="3200">
                <a:solidFill>
                  <a:schemeClr val="tx1">
                    <a:lumMod val="50000"/>
                    <a:lumOff val="50000"/>
                  </a:schemeClr>
                </a:solidFill>
                <a:sym typeface="+mn-ea"/>
              </a:rPr>
              <a:t> Translation Theories</a:t>
            </a:r>
            <a:endParaRPr lang="en-US" altLang="zh-CN" sz="32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zh-CN" sz="3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           </a:t>
            </a:r>
            <a:endParaRPr lang="en-US" altLang="zh-CN" sz="3200" dirty="0" smtClean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61365" y="5148580"/>
            <a:ext cx="1151001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3</a:t>
            </a:r>
            <a:r>
              <a:rPr lang="zh-CN" alt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、</a:t>
            </a:r>
            <a:r>
              <a:rPr lang="en-US" altLang="zh-CN" sz="3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 Positive Influence to Chinese Literature </a:t>
            </a:r>
            <a:endParaRPr lang="en-US" altLang="zh-CN" sz="32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zh-CN" sz="3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       </a:t>
            </a:r>
            <a:endParaRPr lang="en-US" altLang="zh-CN" sz="3200" dirty="0" smtClean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1" cstate="screen"/>
          <a:srcRect l="36622" t="27234" r="41356" b="38865"/>
          <a:stretch>
            <a:fillRect/>
          </a:stretch>
        </p:blipFill>
        <p:spPr>
          <a:xfrm>
            <a:off x="5330121" y="2743598"/>
            <a:ext cx="1531757" cy="1326412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575539" y="1173938"/>
            <a:ext cx="16273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6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01</a:t>
            </a:r>
            <a:endParaRPr lang="zh-CN" altLang="en-US" sz="9600" dirty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632611" y="3058250"/>
            <a:ext cx="7904480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Three Major Translators</a:t>
            </a:r>
            <a:endParaRPr lang="en-US" altLang="zh-CN" sz="5400" dirty="0" smtClean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797358" y="2477001"/>
            <a:ext cx="2597284" cy="4844375"/>
          </a:xfrm>
          <a:prstGeom prst="rect">
            <a:avLst/>
          </a:prstGeom>
          <a:blipFill dpi="0" rotWithShape="1">
            <a:blip r:embed="rId1" cstate="screen">
              <a:alphaModFix amt="7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253923" y="591194"/>
            <a:ext cx="202819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Lu Xun</a:t>
            </a:r>
            <a:endParaRPr lang="en-US" altLang="zh-CN" sz="4400" dirty="0" smtClean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911174" y="1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136005" y="1359535"/>
            <a:ext cx="522033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Lu Xun (September 25, 1881 ~ October 19, 1936), originally named Zhou Zhangshou, later renamed Zhou Shuren, was born in Shaoxing, Zhejiang Province. He was a famous writer, ideologist, revolutionist and educator</a:t>
            </a:r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. Works of translation: </a:t>
            </a:r>
            <a:r>
              <a:rPr lang="zh-CN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《小约翰》《出了象牙之塔》</a:t>
            </a:r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...</a:t>
            </a:r>
            <a:endParaRPr lang="en-US" altLang="zh-CN" sz="2400" dirty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  <p:pic>
        <p:nvPicPr>
          <p:cNvPr id="101" name="图片 100"/>
          <p:cNvPicPr/>
          <p:nvPr/>
        </p:nvPicPr>
        <p:blipFill>
          <a:blip r:embed="rId2"/>
          <a:stretch>
            <a:fillRect/>
          </a:stretch>
        </p:blipFill>
        <p:spPr>
          <a:xfrm>
            <a:off x="318770" y="1114425"/>
            <a:ext cx="4403725" cy="525716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3" grpId="0"/>
      <p:bldP spid="2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797358" y="2477001"/>
            <a:ext cx="2597284" cy="4844375"/>
          </a:xfrm>
          <a:prstGeom prst="rect">
            <a:avLst/>
          </a:prstGeom>
          <a:blipFill dpi="0" rotWithShape="1">
            <a:blip r:embed="rId1" cstate="screen">
              <a:alphaModFix amt="7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253923" y="591194"/>
            <a:ext cx="429895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Qian Zhongshu</a:t>
            </a:r>
            <a:endParaRPr lang="en-US" altLang="zh-CN" sz="4400" dirty="0" smtClean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911174" y="1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pic>
        <p:nvPicPr>
          <p:cNvPr id="100" name="图片 99"/>
          <p:cNvPicPr/>
          <p:nvPr/>
        </p:nvPicPr>
        <p:blipFill>
          <a:blip r:embed="rId2"/>
          <a:stretch>
            <a:fillRect/>
          </a:stretch>
        </p:blipFill>
        <p:spPr>
          <a:xfrm>
            <a:off x="476885" y="1047115"/>
            <a:ext cx="3905250" cy="51079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6562090" y="1727200"/>
            <a:ext cx="4970145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solidFill>
                  <a:schemeClr val="tx1">
                    <a:lumMod val="50000"/>
                    <a:lumOff val="50000"/>
                  </a:schemeClr>
                </a:solidFill>
              </a:rPr>
              <a:t>Qian Zhongshu (November 21, 1910 -- December 19, 1998), a native of Wuxi, Jiangsu Province, was a modern Chinese writer and literary researcher.</a:t>
            </a:r>
            <a:r>
              <a:rPr lang="en-US" altLang="zh-CN" sz="2400">
                <a:solidFill>
                  <a:schemeClr val="tx1">
                    <a:lumMod val="50000"/>
                    <a:lumOff val="50000"/>
                  </a:schemeClr>
                </a:solidFill>
              </a:rPr>
              <a:t> Works of translation: </a:t>
            </a:r>
            <a:r>
              <a:rPr lang="zh-CN" altLang="en-US" sz="2400">
                <a:solidFill>
                  <a:schemeClr val="tx1">
                    <a:lumMod val="50000"/>
                    <a:lumOff val="50000"/>
                  </a:schemeClr>
                </a:solidFill>
              </a:rPr>
              <a:t>《毛泽东选集》《围城》</a:t>
            </a:r>
            <a:r>
              <a:rPr lang="zh-CN" altLang="en-US" sz="2400">
                <a:solidFill>
                  <a:schemeClr val="tx1">
                    <a:lumMod val="50000"/>
                    <a:lumOff val="50000"/>
                  </a:schemeClr>
                </a:solidFill>
              </a:rPr>
              <a:t>英译本</a:t>
            </a:r>
            <a:endParaRPr lang="zh-CN" altLang="en-US" sz="24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3" grpId="0"/>
      <p:bldP spid="2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797358" y="2477001"/>
            <a:ext cx="2597284" cy="4844375"/>
          </a:xfrm>
          <a:prstGeom prst="rect">
            <a:avLst/>
          </a:prstGeom>
          <a:blipFill dpi="0" rotWithShape="1">
            <a:blip r:embed="rId1" cstate="screen">
              <a:alphaModFix amt="7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253923" y="591194"/>
            <a:ext cx="4076065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Zhu Shenghao</a:t>
            </a:r>
            <a:endParaRPr lang="en-US" altLang="zh-CN" sz="4400" dirty="0" smtClean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911174" y="1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pic>
        <p:nvPicPr>
          <p:cNvPr id="103" name="图片 102"/>
          <p:cNvPicPr/>
          <p:nvPr/>
        </p:nvPicPr>
        <p:blipFill>
          <a:blip r:embed="rId2"/>
          <a:stretch>
            <a:fillRect/>
          </a:stretch>
        </p:blipFill>
        <p:spPr>
          <a:xfrm>
            <a:off x="367030" y="1146175"/>
            <a:ext cx="4022090" cy="4972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5811520" y="1731645"/>
            <a:ext cx="6014720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solidFill>
                  <a:schemeClr val="tx1">
                    <a:lumMod val="50000"/>
                    <a:lumOff val="50000"/>
                  </a:schemeClr>
                </a:solidFill>
              </a:rPr>
              <a:t>Zhu Shenghao (February 2, 1912 -- December 26, 1944) was a celebrated Chinese translator.</a:t>
            </a:r>
            <a:r>
              <a:rPr lang="en-US" altLang="zh-CN" sz="2400">
                <a:solidFill>
                  <a:schemeClr val="tx1">
                    <a:lumMod val="50000"/>
                    <a:lumOff val="50000"/>
                  </a:schemeClr>
                </a:solidFill>
              </a:rPr>
              <a:t> He is one of the earliest translators of Shakespeare in China, and his translations are recognized by Shakespeare researchers at home and abroad. Works of translation: 《仲夏夜之梦》《威尼斯商人》《第十二夜》...</a:t>
            </a:r>
            <a:endParaRPr lang="en-US" altLang="zh-CN" sz="24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3" grpId="0"/>
      <p:bldP spid="2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1" cstate="screen"/>
          <a:srcRect l="36622" t="27234" r="41356" b="38865"/>
          <a:stretch>
            <a:fillRect/>
          </a:stretch>
        </p:blipFill>
        <p:spPr>
          <a:xfrm>
            <a:off x="5330121" y="2743598"/>
            <a:ext cx="1531757" cy="1326412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575539" y="1173938"/>
            <a:ext cx="16273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9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cs typeface="+mn-ea"/>
                <a:sym typeface="+mn-lt"/>
              </a:rPr>
              <a:t>02</a:t>
            </a:r>
            <a:endParaRPr kumimoji="0" lang="zh-CN" altLang="en-US" sz="9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75435" y="2967990"/>
            <a:ext cx="1156525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5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cs typeface="+mn-ea"/>
                <a:sym typeface="+mn-lt"/>
              </a:rPr>
              <a:t>Their  Translation Theories</a:t>
            </a:r>
            <a:endParaRPr kumimoji="0" lang="en-US" altLang="zh-CN" sz="5400" b="0" i="0" u="none" strike="noStrike" kern="1200" cap="none" spc="0" normalizeH="0" baseline="0" noProof="0" dirty="0" smtClean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911174" y="0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 cstate="screen"/>
          <a:srcRect l="36288" t="24377" r="39924" b="27408"/>
          <a:stretch>
            <a:fillRect/>
          </a:stretch>
        </p:blipFill>
        <p:spPr>
          <a:xfrm>
            <a:off x="-1283854" y="1699491"/>
            <a:ext cx="2900218" cy="3306618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1" cstate="screen"/>
          <a:srcRect l="36288" t="24377" r="39924" b="27408"/>
          <a:stretch>
            <a:fillRect/>
          </a:stretch>
        </p:blipFill>
        <p:spPr>
          <a:xfrm>
            <a:off x="10741891" y="1775691"/>
            <a:ext cx="2900218" cy="330661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238375" y="1602105"/>
            <a:ext cx="7992745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  </a:t>
            </a:r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Lu Xun's translation thoughts can be summarized as "</a:t>
            </a:r>
            <a:r>
              <a:rPr lang="zh-CN" altLang="en-US" sz="2400" b="1" dirty="0" smtClean="0">
                <a:solidFill>
                  <a:srgbClr val="FF0000"/>
                </a:solidFill>
                <a:cs typeface="+mn-ea"/>
                <a:sym typeface="+mn-lt"/>
              </a:rPr>
              <a:t>literal translation, hard translation</a:t>
            </a:r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" and so on. He insisted on literal translation and regarded "</a:t>
            </a:r>
            <a:r>
              <a:rPr lang="zh-CN" altLang="en-US" sz="2400" b="1" dirty="0" smtClean="0">
                <a:solidFill>
                  <a:srgbClr val="FF0000"/>
                </a:solidFill>
                <a:cs typeface="+mn-ea"/>
                <a:sym typeface="+mn-lt"/>
              </a:rPr>
              <a:t>faithfulness</a:t>
            </a:r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" as the most important.</a:t>
            </a:r>
            <a:r>
              <a:rPr lang="en-US" altLang="zh-CN" sz="2000" dirty="0" smtClean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 In fact, he put forward such translation theories based on certain social purposes under the social environment at that time,  thus promoted the development of </a:t>
            </a:r>
            <a:r>
              <a:rPr lang="en-US" altLang="zh-CN" sz="2400" b="1" dirty="0" smtClean="0">
                <a:solidFill>
                  <a:srgbClr val="FF0000"/>
                </a:solidFill>
                <a:cs typeface="+mn-ea"/>
                <a:sym typeface="+mn-lt"/>
              </a:rPr>
              <a:t>the New Culture Movement</a:t>
            </a:r>
            <a:r>
              <a:rPr lang="en-US" altLang="zh-CN" sz="2000" dirty="0" smtClean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.</a:t>
            </a:r>
            <a:endParaRPr lang="en-US" altLang="zh-CN" sz="2000" dirty="0" smtClean="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259606" y="620852"/>
            <a:ext cx="1524000" cy="5835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zh-CN" sz="3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Lu Xun</a:t>
            </a:r>
            <a:endParaRPr lang="en-US" altLang="zh-CN" sz="3200" dirty="0" smtClean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911174" y="0"/>
            <a:ext cx="369652" cy="223735"/>
          </a:xfrm>
          <a:prstGeom prst="rect">
            <a:avLst/>
          </a:prstGeom>
          <a:solidFill>
            <a:srgbClr val="B39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 cstate="screen"/>
          <a:srcRect l="36288" t="24377" r="39924" b="27408"/>
          <a:stretch>
            <a:fillRect/>
          </a:stretch>
        </p:blipFill>
        <p:spPr>
          <a:xfrm>
            <a:off x="-1283854" y="1699491"/>
            <a:ext cx="2900218" cy="3306618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1" cstate="screen"/>
          <a:srcRect l="36288" t="24377" r="39924" b="27408"/>
          <a:stretch>
            <a:fillRect/>
          </a:stretch>
        </p:blipFill>
        <p:spPr>
          <a:xfrm>
            <a:off x="10741891" y="1775691"/>
            <a:ext cx="2900218" cy="330661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385060" y="1863725"/>
            <a:ext cx="7422515" cy="3230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  </a:t>
            </a:r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In his opinion, the highest state of literary translation is </a:t>
            </a:r>
            <a:r>
              <a:rPr lang="zh-CN" altLang="en-US" sz="2400" b="1" dirty="0" smtClean="0">
                <a:solidFill>
                  <a:srgbClr val="FF0000"/>
                </a:solidFill>
                <a:cs typeface="+mn-ea"/>
                <a:sym typeface="+mn-lt"/>
              </a:rPr>
              <a:t>"sublimation"</a:t>
            </a:r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, which means that when a literary work is transferred from one language to another, it can not only </a:t>
            </a:r>
            <a:r>
              <a:rPr lang="zh-CN" altLang="en-US" sz="2400" b="1" dirty="0" smtClean="0">
                <a:solidFill>
                  <a:srgbClr val="FF0000"/>
                </a:solidFill>
                <a:cs typeface="+mn-ea"/>
                <a:sym typeface="+mn-lt"/>
              </a:rPr>
              <a:t>avoid far-fetched traces</a:t>
            </a:r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 due to differences in language habits, but also completely </a:t>
            </a:r>
            <a:r>
              <a:rPr lang="zh-CN" altLang="en-US" sz="2400" b="1" dirty="0" smtClean="0">
                <a:solidFill>
                  <a:srgbClr val="FF0000"/>
                </a:solidFill>
                <a:cs typeface="+mn-ea"/>
                <a:sym typeface="+mn-lt"/>
              </a:rPr>
              <a:t>preserve its original flavor</a:t>
            </a:r>
            <a:r>
              <a:rPr lang="en-US" altLang="zh-CN" sz="2000" dirty="0" smtClean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rPr>
              <a:t>. </a:t>
            </a:r>
            <a:endParaRPr lang="en-US" altLang="zh-CN" sz="2000" dirty="0" smtClean="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579521" y="601167"/>
            <a:ext cx="3176270" cy="5835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zh-CN" sz="3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Qian Zhongshu</a:t>
            </a:r>
            <a:endParaRPr lang="en-US" altLang="zh-CN" sz="3200" dirty="0" smtClean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6" grpId="0"/>
      <p:bldP spid="8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2o3qbo51">
      <a:majorFont>
        <a:latin typeface="微软雅黑"/>
        <a:ea typeface="仿宋"/>
        <a:cs typeface=""/>
      </a:majorFont>
      <a:minorFont>
        <a:latin typeface="微软雅黑"/>
        <a:ea typeface="仿宋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2114</Words>
  <Application>WPS 演示</Application>
  <PresentationFormat>自定义</PresentationFormat>
  <Paragraphs>69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Arial</vt:lpstr>
      <vt:lpstr>宋体</vt:lpstr>
      <vt:lpstr>Wingdings</vt:lpstr>
      <vt:lpstr>Calibri</vt:lpstr>
      <vt:lpstr>微软雅黑</vt:lpstr>
      <vt:lpstr>仿宋</vt:lpstr>
      <vt:lpstr>Arial Unicode MS</vt:lpstr>
      <vt:lpstr>等线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  <Manager>第一PPT，www.1ppt.com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极简</dc:title>
  <dc:creator>第一PPT</dc:creator>
  <cp:keywords>www.1ppt.com</cp:keywords>
  <dc:description>www.1ppt.com</dc:description>
  <cp:lastModifiedBy>寻</cp:lastModifiedBy>
  <cp:revision>53</cp:revision>
  <dcterms:created xsi:type="dcterms:W3CDTF">2020-06-27T07:35:00Z</dcterms:created>
  <dcterms:modified xsi:type="dcterms:W3CDTF">2022-03-10T00:25:29Z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69F168148750446C96ABCB2835EA5B53</vt:lpwstr>
  </property>
  <property fmtid="{D5CDD505-2E9C-101B-9397-08002B2CF9AE}" pid="3" name="KSOProductBuildVer">
    <vt:lpwstr>2052-11.1.0.11365</vt:lpwstr>
  </property>
</Properties>
</file>