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8" r:id="rId4"/>
    <p:sldId id="298" r:id="rId5"/>
    <p:sldId id="299" r:id="rId6"/>
    <p:sldId id="300" r:id="rId7"/>
    <p:sldId id="267" r:id="rId8"/>
    <p:sldId id="301" r:id="rId9"/>
    <p:sldId id="266" r:id="rId10"/>
    <p:sldId id="302" r:id="rId11"/>
    <p:sldId id="303" r:id="rId12"/>
    <p:sldId id="304" r:id="rId13"/>
    <p:sldId id="305" r:id="rId14"/>
    <p:sldId id="268" r:id="rId15"/>
    <p:sldId id="306" r:id="rId16"/>
    <p:sldId id="30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付 庆娇" initials="付" lastIdx="3" clrIdx="0">
    <p:extLst>
      <p:ext uri="{19B8F6BF-5375-455C-9EA6-DF929625EA0E}">
        <p15:presenceInfo xmlns:p15="http://schemas.microsoft.com/office/powerpoint/2012/main" userId="c3496fa82ec524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9B7"/>
    <a:srgbClr val="0062AD"/>
    <a:srgbClr val="961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80971" autoAdjust="0"/>
  </p:normalViewPr>
  <p:slideViewPr>
    <p:cSldViewPr snapToGrid="0">
      <p:cViewPr varScale="1">
        <p:scale>
          <a:sx n="63" d="100"/>
          <a:sy n="63" d="100"/>
        </p:scale>
        <p:origin x="11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87F81-F693-4D61-96C3-51640B3E97A3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F7DB9-3AC9-45BF-BBE5-11AD8F5E63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69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F7DB9-3AC9-45BF-BBE5-11AD8F5E63C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396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These works usually reflect their Indignation</a:t>
            </a:r>
            <a:r>
              <a:rPr lang="zh-CN" altLang="en-US" dirty="0"/>
              <a:t>，</a:t>
            </a:r>
            <a:r>
              <a:rPr lang="en-US" altLang="zh-CN" dirty="0"/>
              <a:t>Resentment</a:t>
            </a:r>
            <a:r>
              <a:rPr lang="zh-CN" altLang="en-US" dirty="0"/>
              <a:t>，</a:t>
            </a:r>
            <a:r>
              <a:rPr lang="en-US" altLang="zh-CN" dirty="0"/>
              <a:t>loneliness, optimism and so 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F7DB9-3AC9-45BF-BBE5-11AD8F5E63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730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Among these Su Shi (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苏轼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), or Su Dongpo, stands out as a symbol.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F7DB9-3AC9-45BF-BBE5-11AD8F5E63C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920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and his delegation took him to </a:t>
            </a:r>
            <a:r>
              <a:rPr lang="en-US" altLang="zh-CN" sz="1800" b="1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Huangzhou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(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黄州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), </a:t>
            </a:r>
            <a:r>
              <a:rPr lang="en-US" altLang="zh-CN" sz="1800" b="1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Huizhou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(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惠州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), and finally </a:t>
            </a:r>
            <a:r>
              <a:rPr lang="en-US" altLang="zh-CN" sz="1800" b="1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Danzhou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(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儋州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),  the remotest corners of the empire.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F7DB9-3AC9-45BF-BBE5-11AD8F5E63C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632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</a:rPr>
              <a:t>It shows Su Shi’s unyielding integrity amid isolation.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F7DB9-3AC9-45BF-BBE5-11AD8F5E63C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82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This poem embodies his Daoist-inspired calmness, accepting life’s unpredictability.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F7DB9-3AC9-45BF-BBE5-11AD8F5E63C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470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</a:rPr>
              <a:t>This poet shows his humor, turning exile into a celebration of local culture.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F7DB9-3AC9-45BF-BBE5-11AD8F5E63C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248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F7DB9-3AC9-45BF-BBE5-11AD8F5E63C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815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So why we still love Su Dongpo after hundreds of years? It’s not only his literary works but also his inner spirit of optimism that is still inspiring us today.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F7DB9-3AC9-45BF-BBE5-11AD8F5E63C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659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F6E8E-4DF1-4816-9F71-3FBEA67A2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129C2A3-30B9-4A18-90A0-C7301710FF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93FFAA-2EEF-491D-B091-0B1E93F3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F6606A-199F-476E-89B0-8786A0F10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A0527DB-D8CD-4724-9600-28154C5F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46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F4A28B-283A-4560-9AA1-76E7D8C9F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FFEFF6-03E5-4EC3-8E0C-EC8BDFD55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2D74F5-568C-4CC4-BA74-6134723A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C666A3-B853-4030-BFF4-FE024A404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73E862-DB6F-420E-845D-26E95F01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67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1193FC1-C8E1-4375-BB60-EC52EBDD8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DBC72F-9D70-4FC6-AD15-D7DF58310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8B7977-1695-465F-9B3F-45AD1CB3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CCEDFB-2E63-4532-9AB8-6189B212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320945-382D-4375-9EFC-A670D479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79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34AAFC-F42D-46DB-ABAC-B697F978A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15D95FB-E323-47BE-9012-BEE559E07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6A53ED-02FE-4A6A-BBDF-E687624A3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7E49E-DF86-4DFD-B8F6-40AEF65AB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92726E-7351-43FD-9E60-CB1FA282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47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DE46F6-8D85-4F4D-8122-7FEDFCDD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644ECA0-D1DE-44DC-825B-F5DB7F8AD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7F5D51-2394-4147-9E8C-CE60D9B4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6F7254-5979-4BB9-BA92-557C30A5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2840D04-2D86-4A47-87AA-9D0928AA5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003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7C68D5-EBA4-457B-9E4F-9D8181898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58F1DD-D4F6-41CB-828F-7CB64D79FA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1E4248-990C-4F29-A23F-CD79E60A6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1A5E2F-FB23-453C-A815-9C220FB9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2BCD91-BE7D-4E20-AD89-2714D198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9DCF69-4FB9-4ACA-9983-3B9E4A203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2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9CED2D-D0BF-4FAB-83A1-96A92FB0A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0350576-EDAF-41E8-A46C-61AFE8F3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71A07E-530D-4510-9025-550EBC6FA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4FFF566-99E6-4E46-A1ED-AAE5F5FEA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E96C87D-60ED-4293-9611-C26EBE23CC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FCE1697-59D0-4D60-A5B9-2000C4E8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BE6BEB-063A-45DA-BFB7-C7365B35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C25C18A-4321-4AFF-AB24-3822DF66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7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6B74FA-350D-4DDE-B571-4598CCC89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EBEDEE5-7690-4A9E-9D49-6CE953682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3BE049-C0B6-4065-8AE1-927FCAA2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5C92D77-F4E7-47F6-B8B7-576609F45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184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B2299B-4BD7-4D5A-A4AD-E8203009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BD0AC4-1E4C-4228-B978-5CD43AC4C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076644-C0ED-4A95-B3AE-32980241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01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A6DC16-580B-4937-8142-8ADE446A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3CC147-4EAE-4B12-9807-D00007369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6CC971-2C75-4AE8-88AD-4D5C3E873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CEECE5-796E-4CDD-9F12-FAAB12AD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A17A637-ED79-49D0-A6A0-547AEB8D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D87FD3-16C9-4D3B-88E9-98202234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86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E1A456-5316-49E6-8E02-51DC592C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D1455CD-E500-441E-9B21-BD08FD57D4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A972E7-4A9A-4E41-BF2B-7104C2648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A1FB009-E5BD-4590-888D-63273F881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DA802F-B67E-4149-BD61-1E08DDA8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BC1E1B-F8C3-415F-8A68-2CB857B4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33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7CCB117-F88B-4A0E-9DDC-78F990626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615861-F6A8-4577-8322-A7EB11299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538E8A-BB29-422C-A8C4-AB4029826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78765-80AB-4232-8B24-10519C1517F1}" type="datetimeFigureOut">
              <a:rPr lang="zh-CN" altLang="en-US" smtClean="0"/>
              <a:t>2025/2/28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5F0F22-F7CD-409E-8767-5221ABD6D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18A46F1-3FB9-4833-9313-CB7E7ACD4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1588290E-EDB9-8727-81A2-5890FB554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60" b="26260"/>
          <a:stretch/>
        </p:blipFill>
        <p:spPr bwMode="auto">
          <a:xfrm>
            <a:off x="0" y="2103212"/>
            <a:ext cx="12215443" cy="30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7CFBFEC-915E-4950-A644-1041AEF4F818}"/>
              </a:ext>
            </a:extLst>
          </p:cNvPr>
          <p:cNvSpPr/>
          <p:nvPr/>
        </p:nvSpPr>
        <p:spPr>
          <a:xfrm>
            <a:off x="-3567" y="2116188"/>
            <a:ext cx="12215444" cy="3027970"/>
          </a:xfrm>
          <a:prstGeom prst="rect">
            <a:avLst/>
          </a:prstGeom>
          <a:solidFill>
            <a:srgbClr val="96131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44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kern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76. Take </a:t>
            </a:r>
            <a:r>
              <a:rPr lang="en-US" altLang="zh-CN" sz="44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Su Shi as an example.</a:t>
            </a:r>
          </a:p>
          <a:p>
            <a:pPr algn="ctr">
              <a:defRPr/>
            </a:pPr>
            <a:r>
              <a:rPr lang="en-US" altLang="zh-CN" sz="44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 Relegation Literature in Ancient </a:t>
            </a:r>
          </a:p>
          <a:p>
            <a:pPr algn="ctr">
              <a:defRPr/>
            </a:pPr>
            <a:r>
              <a:rPr lang="en-US" altLang="zh-CN" sz="4400" kern="0" dirty="0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China</a:t>
            </a:r>
            <a:endParaRPr lang="zh-CN" altLang="en-US" sz="4400" kern="0" dirty="0">
              <a:solidFill>
                <a:srgbClr val="FFFF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88623273-ED0C-4934-AEC5-E171C9DC3501}"/>
              </a:ext>
            </a:extLst>
          </p:cNvPr>
          <p:cNvSpPr txBox="1"/>
          <p:nvPr/>
        </p:nvSpPr>
        <p:spPr>
          <a:xfrm>
            <a:off x="5019067" y="5917866"/>
            <a:ext cx="217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Duan </a:t>
            </a:r>
            <a:r>
              <a:rPr lang="en-US" altLang="zh-CN" sz="2400" b="1" dirty="0" err="1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Binyao</a:t>
            </a:r>
            <a:endParaRPr lang="zh-CN" altLang="en-US" sz="2400" b="1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0009DA32-3F93-4EFB-818E-2FBCD8E70C8C}"/>
              </a:ext>
            </a:extLst>
          </p:cNvPr>
          <p:cNvSpPr/>
          <p:nvPr/>
        </p:nvSpPr>
        <p:spPr>
          <a:xfrm>
            <a:off x="1320800" y="2411799"/>
            <a:ext cx="955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B" panose="00020600040101010101" pitchFamily="18" charset="-122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848027AC-A80A-498C-A929-FA389283F1D5}"/>
              </a:ext>
            </a:extLst>
          </p:cNvPr>
          <p:cNvCxnSpPr>
            <a:cxnSpLocks/>
          </p:cNvCxnSpPr>
          <p:nvPr/>
        </p:nvCxnSpPr>
        <p:spPr>
          <a:xfrm>
            <a:off x="-299803" y="5549893"/>
            <a:ext cx="5160038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F7469FE4-0A0E-4459-8698-BC49F024B6FF}"/>
              </a:ext>
            </a:extLst>
          </p:cNvPr>
          <p:cNvCxnSpPr>
            <a:cxnSpLocks/>
          </p:cNvCxnSpPr>
          <p:nvPr/>
        </p:nvCxnSpPr>
        <p:spPr>
          <a:xfrm flipV="1">
            <a:off x="7414591" y="5531011"/>
            <a:ext cx="4982446" cy="18882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D72C83A-E5DD-E351-E661-CD9EE7D7BA41}"/>
              </a:ext>
            </a:extLst>
          </p:cNvPr>
          <p:cNvSpPr txBox="1"/>
          <p:nvPr/>
        </p:nvSpPr>
        <p:spPr>
          <a:xfrm>
            <a:off x="3553470" y="5346346"/>
            <a:ext cx="512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768875B-D2D7-CC75-D872-96DA5A323C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47" y="407437"/>
            <a:ext cx="6639905" cy="146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FAC71-FD35-35C8-2630-8ED67F38D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4AFC3ED-43AD-A076-7967-042210F55327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202867E-63BB-352B-474E-E8B79463692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CC696285-1BA0-1947-1E16-3858829FC7F8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89E5A006-CE04-7DD8-9085-112A64C8D929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151702F3-CC09-FED4-AB10-948E790F06FB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8CFF3CE9-9BD0-4C2B-F3E4-31291EBBF69F}"/>
                </a:ext>
              </a:extLst>
            </p:cNvPr>
            <p:cNvSpPr txBox="1">
              <a:spLocks/>
            </p:cNvSpPr>
            <p:nvPr/>
          </p:nvSpPr>
          <p:spPr>
            <a:xfrm>
              <a:off x="1127448" y="141119"/>
              <a:ext cx="7191799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96131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 Masterpieces Across Three Exiles 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96131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E9561877-97D4-45C2-71AD-B3F9CBD957C3}"/>
              </a:ext>
            </a:extLst>
          </p:cNvPr>
          <p:cNvSpPr txBox="1"/>
          <p:nvPr/>
        </p:nvSpPr>
        <p:spPr>
          <a:xfrm>
            <a:off x="335361" y="6452604"/>
            <a:ext cx="228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8551A2E-670E-3E41-C476-17A4AE81A42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12" y="141119"/>
            <a:ext cx="2919395" cy="6462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5C23607-B009-F315-7829-1E559B67D168}"/>
              </a:ext>
            </a:extLst>
          </p:cNvPr>
          <p:cNvSpPr txBox="1"/>
          <p:nvPr/>
        </p:nvSpPr>
        <p:spPr>
          <a:xfrm>
            <a:off x="367840" y="887005"/>
            <a:ext cx="7119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200" b="1" dirty="0" err="1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Huangzhou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Period (1080–1084)</a:t>
            </a:r>
            <a:endParaRPr lang="zh-CN" altLang="en-US" sz="3200" b="1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6354E2B-C56F-039B-512E-4AEA05BB72A3}"/>
              </a:ext>
            </a:extLst>
          </p:cNvPr>
          <p:cNvSpPr txBox="1"/>
          <p:nvPr/>
        </p:nvSpPr>
        <p:spPr>
          <a:xfrm>
            <a:off x="367839" y="1553997"/>
            <a:ext cx="7119759" cy="42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20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Here, Su Shi composed some of his most iconic works</a:t>
            </a:r>
            <a:r>
              <a:rPr lang="en-US" altLang="zh-CN" sz="2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54CA7B9-F47F-A67E-4A74-88E44A4A8B01}"/>
              </a:ext>
            </a:extLst>
          </p:cNvPr>
          <p:cNvSpPr txBox="1"/>
          <p:nvPr/>
        </p:nvSpPr>
        <p:spPr>
          <a:xfrm>
            <a:off x="736256" y="2308655"/>
            <a:ext cx="1071948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•《</a:t>
            </a:r>
            <a:r>
              <a:rPr lang="zh-CN" altLang="en-US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定风波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莫听穿林打叶声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3200" b="1" i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Calming Wind and Waves</a:t>
            </a: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“回首向来萧瑟处，归去，也无风雨也无晴。”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“Looking back on the place so bleak where I used to stay, 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find neither rain nor shine will matter anyway.”</a:t>
            </a: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（许译）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336535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050B3-E77A-5899-3F2E-81519D187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F836C07A-8070-F17C-31C7-47965C73510C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49404755-72CE-CF1C-61E0-D06E9B152D8F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7276E1F7-162F-1FF3-2003-AA362EF2225C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4D07183F-464B-884A-A8D2-8503BEDC7C00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0A61FC8-A309-EFEF-E2B2-D4FE2AC0FC22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DC89796D-32BD-61CF-87B8-594BA957035E}"/>
                </a:ext>
              </a:extLst>
            </p:cNvPr>
            <p:cNvSpPr txBox="1">
              <a:spLocks/>
            </p:cNvSpPr>
            <p:nvPr/>
          </p:nvSpPr>
          <p:spPr>
            <a:xfrm>
              <a:off x="1235025" y="192013"/>
              <a:ext cx="7138011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96131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Masterpieces Across Three Exiles 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96131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C48597F3-830D-6007-0BFC-425A7C147997}"/>
              </a:ext>
            </a:extLst>
          </p:cNvPr>
          <p:cNvSpPr txBox="1"/>
          <p:nvPr/>
        </p:nvSpPr>
        <p:spPr>
          <a:xfrm>
            <a:off x="335361" y="6452604"/>
            <a:ext cx="228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ADAD0C7-ADAF-F168-B68B-8D9093F114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12" y="141119"/>
            <a:ext cx="2919395" cy="6462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B22B5BF-2A24-6702-0B0D-DEBFD41B9C91}"/>
              </a:ext>
            </a:extLst>
          </p:cNvPr>
          <p:cNvSpPr txBox="1"/>
          <p:nvPr/>
        </p:nvSpPr>
        <p:spPr>
          <a:xfrm>
            <a:off x="367840" y="887005"/>
            <a:ext cx="7119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200" b="1" dirty="0" err="1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Huangzhou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Period (1080–1084)</a:t>
            </a:r>
            <a:endParaRPr lang="zh-CN" altLang="en-US" sz="3200" b="1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F4FE8BE-A547-B789-5676-AB2CB8E30EE9}"/>
              </a:ext>
            </a:extLst>
          </p:cNvPr>
          <p:cNvSpPr txBox="1"/>
          <p:nvPr/>
        </p:nvSpPr>
        <p:spPr>
          <a:xfrm>
            <a:off x="367839" y="1553997"/>
            <a:ext cx="7119759" cy="42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20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Here, Su Shi composed some of his most iconic works</a:t>
            </a:r>
            <a:r>
              <a:rPr lang="en-US" altLang="zh-CN" sz="2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36DF2A5-9A71-AA51-C409-A6629E367E28}"/>
              </a:ext>
            </a:extLst>
          </p:cNvPr>
          <p:cNvSpPr txBox="1"/>
          <p:nvPr/>
        </p:nvSpPr>
        <p:spPr>
          <a:xfrm>
            <a:off x="736256" y="2308655"/>
            <a:ext cx="1071948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•《</a:t>
            </a:r>
            <a:r>
              <a:rPr lang="zh-CN" altLang="en-US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念奴娇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赤壁怀古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3200" b="1" i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Charm of a Maiden Singer</a:t>
            </a:r>
            <a:endParaRPr lang="en-US" altLang="zh-CN" sz="32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“人生如梦，一尊还酹江月。”</a:t>
            </a:r>
          </a:p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“Life is but a dream. Let me drink to the moon which once saw him on the stream.”</a:t>
            </a: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（许译）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0766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5A9CF-0762-7EE6-95C4-6A115EF59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7A63125-571F-DD80-FCC8-8B5B90D41863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BEAE0AF-4B49-07AE-DBC8-F1E8A99CEDB1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BCF396A0-4DE7-D82D-9961-591B8D14DFD7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5B27BDC8-2324-5CC9-A21F-5C9256DB5E1A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43B033B7-FA56-19F7-882C-FCA6839063B3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FA16A17-FA02-6801-E9F4-CBA9DB6EA33B}"/>
              </a:ext>
            </a:extLst>
          </p:cNvPr>
          <p:cNvSpPr txBox="1"/>
          <p:nvPr/>
        </p:nvSpPr>
        <p:spPr>
          <a:xfrm>
            <a:off x="335361" y="6452604"/>
            <a:ext cx="228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E45FE8-8A9C-CDAD-916F-4E22BF4CCF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12" y="141119"/>
            <a:ext cx="2919395" cy="6462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DC7D0EE-EEE0-E111-437C-47272FAA5723}"/>
              </a:ext>
            </a:extLst>
          </p:cNvPr>
          <p:cNvSpPr txBox="1"/>
          <p:nvPr/>
        </p:nvSpPr>
        <p:spPr>
          <a:xfrm>
            <a:off x="367840" y="887005"/>
            <a:ext cx="7119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 Huizhou Period (1094–1097)</a:t>
            </a:r>
            <a:endParaRPr lang="zh-CN" altLang="en-US" sz="3200" b="1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A477496-6167-31AC-2534-1F4D74043A95}"/>
              </a:ext>
            </a:extLst>
          </p:cNvPr>
          <p:cNvSpPr txBox="1"/>
          <p:nvPr/>
        </p:nvSpPr>
        <p:spPr>
          <a:xfrm>
            <a:off x="367839" y="1553997"/>
            <a:ext cx="7119759" cy="42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20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Despite poverty, Su Shi found joy in simplicity: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B8861ED-5EE8-5AD6-711D-32ECE9348156}"/>
              </a:ext>
            </a:extLst>
          </p:cNvPr>
          <p:cNvSpPr txBox="1"/>
          <p:nvPr/>
        </p:nvSpPr>
        <p:spPr>
          <a:xfrm>
            <a:off x="736256" y="2308655"/>
            <a:ext cx="10719487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•《</a:t>
            </a:r>
            <a:r>
              <a:rPr lang="zh-CN" altLang="en-US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食荔枝二首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3200" b="1" i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Eating Litchis</a:t>
            </a:r>
            <a:endParaRPr lang="en-US" altLang="zh-CN" sz="32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“日啖荔枝三百颗，不辞长作岭南人。”</a:t>
            </a:r>
          </a:p>
          <a:p>
            <a:pPr algn="ctr"/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“If I could eat three hundred litchis every day, I'd gladly be a southerner for good and all.”</a:t>
            </a: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（许译）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4D5D146-5F9F-21E9-3679-D24FC09FD7E3}"/>
              </a:ext>
            </a:extLst>
          </p:cNvPr>
          <p:cNvSpPr txBox="1">
            <a:spLocks/>
          </p:cNvSpPr>
          <p:nvPr/>
        </p:nvSpPr>
        <p:spPr>
          <a:xfrm>
            <a:off x="1235025" y="192013"/>
            <a:ext cx="7138011" cy="61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96131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Masterpieces Across Three Exiles 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96131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3096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54B44-9823-C02B-BC8B-65640DC16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8CDAF494-66BC-BBAA-4EAC-3D451623941B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D8C13CDD-1B47-E5E5-6E19-1C289FE7071B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F91AFD7F-F64D-04F6-41AB-3FC22C041258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11EB57E-A182-351F-33F6-F91C18F20763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E8E3F68-9F64-536F-950B-5F573C74A018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3A94594-5988-8408-AE1E-2945FDED17E6}"/>
              </a:ext>
            </a:extLst>
          </p:cNvPr>
          <p:cNvSpPr txBox="1"/>
          <p:nvPr/>
        </p:nvSpPr>
        <p:spPr>
          <a:xfrm>
            <a:off x="335361" y="6452604"/>
            <a:ext cx="228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BCEC03C-3C00-7D4C-13A8-0D1E1BECC6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12" y="141119"/>
            <a:ext cx="2919395" cy="6462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1325A184-FB1F-5CED-1F1A-0F4CB63F95F3}"/>
              </a:ext>
            </a:extLst>
          </p:cNvPr>
          <p:cNvSpPr txBox="1"/>
          <p:nvPr/>
        </p:nvSpPr>
        <p:spPr>
          <a:xfrm>
            <a:off x="367840" y="887005"/>
            <a:ext cx="7119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3200" b="1" dirty="0" err="1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Danzhou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Period (1097–1100)</a:t>
            </a:r>
            <a:endParaRPr lang="zh-CN" altLang="en-US" sz="3200" b="1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A160374-8273-5D1E-3133-959DC9CE9C8A}"/>
              </a:ext>
            </a:extLst>
          </p:cNvPr>
          <p:cNvSpPr txBox="1"/>
          <p:nvPr/>
        </p:nvSpPr>
        <p:spPr>
          <a:xfrm>
            <a:off x="367839" y="1553997"/>
            <a:ext cx="7119759" cy="42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20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Hainan, his writings reached philosophical heights: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AF15D6F-C524-AE78-7E72-5E881D83905C}"/>
              </a:ext>
            </a:extLst>
          </p:cNvPr>
          <p:cNvSpPr txBox="1"/>
          <p:nvPr/>
        </p:nvSpPr>
        <p:spPr>
          <a:xfrm>
            <a:off x="736256" y="2308655"/>
            <a:ext cx="1071948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•《</a:t>
            </a:r>
            <a:r>
              <a:rPr lang="zh-CN" altLang="en-US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自题金山画像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</a:p>
          <a:p>
            <a:r>
              <a:rPr lang="en-US" altLang="zh-CN" sz="3200" b="1" i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Inscription on My Portrait at Jinshan Temple</a:t>
            </a:r>
            <a:endParaRPr lang="en-US" altLang="zh-CN" sz="3200" i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“心似已灰之木，身如不系之舟。</a:t>
            </a: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问汝平生功业，黄州惠州儋州。”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 heart seems like a withered tree;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 body, a boat adrift.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If you ask what I have achieved in my life,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 banishment to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Huangzhou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Huizhou and </a:t>
            </a:r>
            <a:r>
              <a:rPr lang="en-US" altLang="zh-CN" sz="2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Danzhou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would be the answer.</a:t>
            </a:r>
          </a:p>
          <a:p>
            <a:pPr algn="ct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（许译）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占位符 5">
            <a:extLst>
              <a:ext uri="{FF2B5EF4-FFF2-40B4-BE49-F238E27FC236}">
                <a16:creationId xmlns:a16="http://schemas.microsoft.com/office/drawing/2014/main" id="{AA429E9F-CA12-361A-4039-3C97EFB79C43}"/>
              </a:ext>
            </a:extLst>
          </p:cNvPr>
          <p:cNvSpPr txBox="1">
            <a:spLocks/>
          </p:cNvSpPr>
          <p:nvPr/>
        </p:nvSpPr>
        <p:spPr>
          <a:xfrm>
            <a:off x="1235025" y="192013"/>
            <a:ext cx="7138011" cy="61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rgbClr val="0242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96131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Masterpieces Across Three Exiles </a:t>
            </a: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rgbClr val="96131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217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占位符 10">
            <a:extLst>
              <a:ext uri="{FF2B5EF4-FFF2-40B4-BE49-F238E27FC236}">
                <a16:creationId xmlns:a16="http://schemas.microsoft.com/office/drawing/2014/main" id="{7A23E8BA-CC5D-F727-9FC3-AAACC2D92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3" b="28413"/>
          <a:stretch/>
        </p:blipFill>
        <p:spPr>
          <a:xfrm>
            <a:off x="0" y="-9939"/>
            <a:ext cx="12191998" cy="306895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117BA80-80A5-4843-8C42-18BF9CF2AE0D}"/>
              </a:ext>
            </a:extLst>
          </p:cNvPr>
          <p:cNvSpPr/>
          <p:nvPr/>
        </p:nvSpPr>
        <p:spPr>
          <a:xfrm>
            <a:off x="2" y="-9940"/>
            <a:ext cx="12191998" cy="3068959"/>
          </a:xfrm>
          <a:prstGeom prst="rect">
            <a:avLst/>
          </a:prstGeom>
          <a:solidFill>
            <a:srgbClr val="961318">
              <a:alpha val="8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6" name="文本占位符 8">
            <a:extLst>
              <a:ext uri="{FF2B5EF4-FFF2-40B4-BE49-F238E27FC236}">
                <a16:creationId xmlns:a16="http://schemas.microsoft.com/office/drawing/2014/main" id="{9C601118-5E72-4207-89C8-429E85A4511A}"/>
              </a:ext>
            </a:extLst>
          </p:cNvPr>
          <p:cNvSpPr txBox="1">
            <a:spLocks/>
          </p:cNvSpPr>
          <p:nvPr/>
        </p:nvSpPr>
        <p:spPr>
          <a:xfrm>
            <a:off x="4815507" y="1844824"/>
            <a:ext cx="2560983" cy="2530053"/>
          </a:xfrm>
          <a:custGeom>
            <a:avLst/>
            <a:gdLst>
              <a:gd name="connsiteX0" fmla="*/ 2057400 w 4114800"/>
              <a:gd name="connsiteY0" fmla="*/ 0 h 4065104"/>
              <a:gd name="connsiteX1" fmla="*/ 4114800 w 4114800"/>
              <a:gd name="connsiteY1" fmla="*/ 2032552 h 4065104"/>
              <a:gd name="connsiteX2" fmla="*/ 2057400 w 4114800"/>
              <a:gd name="connsiteY2" fmla="*/ 4065104 h 4065104"/>
              <a:gd name="connsiteX3" fmla="*/ 0 w 4114800"/>
              <a:gd name="connsiteY3" fmla="*/ 2032552 h 40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065104">
                <a:moveTo>
                  <a:pt x="2057400" y="0"/>
                </a:moveTo>
                <a:lnTo>
                  <a:pt x="4114800" y="2032552"/>
                </a:lnTo>
                <a:lnTo>
                  <a:pt x="2057400" y="4065104"/>
                </a:lnTo>
                <a:lnTo>
                  <a:pt x="0" y="2032552"/>
                </a:lnTo>
                <a:close/>
              </a:path>
            </a:pathLst>
          </a:custGeom>
          <a:solidFill>
            <a:srgbClr val="961318"/>
          </a:solidFill>
          <a:ln w="193675">
            <a:solidFill>
              <a:srgbClr val="FFFFFF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kern="1200">
                <a:solidFill>
                  <a:schemeClr val="bg1"/>
                </a:solidFill>
                <a:effectLst>
                  <a:innerShdw dist="63500" dir="16200000">
                    <a:schemeClr val="accent3"/>
                  </a:inn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innerShdw dist="63500" dir="16200000">
                  <a:srgbClr val="3889F5"/>
                </a:innerShdw>
              </a:effectLst>
              <a:uLnTx/>
              <a:uFillTx/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8" name="标题 4">
            <a:extLst>
              <a:ext uri="{FF2B5EF4-FFF2-40B4-BE49-F238E27FC236}">
                <a16:creationId xmlns:a16="http://schemas.microsoft.com/office/drawing/2014/main" id="{03158DE7-90F8-4EA8-B798-CFC8015AD045}"/>
              </a:ext>
            </a:extLst>
          </p:cNvPr>
          <p:cNvSpPr txBox="1">
            <a:spLocks/>
          </p:cNvSpPr>
          <p:nvPr/>
        </p:nvSpPr>
        <p:spPr>
          <a:xfrm>
            <a:off x="1665709" y="4374876"/>
            <a:ext cx="8860576" cy="80411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96131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Why Su Shi Stands Apart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961318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923DC8B-CB6E-4320-86BA-1A953F7DD2FB}"/>
              </a:ext>
            </a:extLst>
          </p:cNvPr>
          <p:cNvSpPr txBox="1"/>
          <p:nvPr/>
        </p:nvSpPr>
        <p:spPr>
          <a:xfrm>
            <a:off x="5250253" y="2386575"/>
            <a:ext cx="16914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04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FD510BD-9BD2-C3C9-865B-1CB04434F911}"/>
              </a:ext>
            </a:extLst>
          </p:cNvPr>
          <p:cNvSpPr txBox="1"/>
          <p:nvPr/>
        </p:nvSpPr>
        <p:spPr>
          <a:xfrm>
            <a:off x="387506" y="6406826"/>
            <a:ext cx="226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</p:spTree>
    <p:extLst>
      <p:ext uri="{BB962C8B-B14F-4D97-AF65-F5344CB8AC3E}">
        <p14:creationId xmlns:p14="http://schemas.microsoft.com/office/powerpoint/2010/main" val="123710364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EDFB5-0779-AC7F-4734-302D42CBD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4733E157-9638-513E-9AF4-2DF3611820A1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A4C152A-A027-4DF8-51CB-E1A7446EA011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73BC960C-6AC0-E7B1-1176-2341FD179EC5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81855253-6A84-CD6A-9B75-7CB638E5E1A4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A1FCC6FC-7A3A-07D5-3F58-A124564589B2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69FBEC32-9E8F-BCBE-E9EA-99413E67F7E0}"/>
                </a:ext>
              </a:extLst>
            </p:cNvPr>
            <p:cNvSpPr txBox="1">
              <a:spLocks/>
            </p:cNvSpPr>
            <p:nvPr/>
          </p:nvSpPr>
          <p:spPr>
            <a:xfrm>
              <a:off x="1127448" y="193957"/>
              <a:ext cx="5040313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6131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Why Su Shi Stands Apart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6131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00232A9-4CEB-1661-9725-EEF37BBAD17C}"/>
              </a:ext>
            </a:extLst>
          </p:cNvPr>
          <p:cNvSpPr txBox="1"/>
          <p:nvPr/>
        </p:nvSpPr>
        <p:spPr>
          <a:xfrm>
            <a:off x="335361" y="6452604"/>
            <a:ext cx="228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7042EA4-30B0-54F7-CB90-BC77109392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12" y="141119"/>
            <a:ext cx="2919395" cy="64622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C0A422CE-8BBD-6F32-B131-852244385C5E}"/>
              </a:ext>
            </a:extLst>
          </p:cNvPr>
          <p:cNvSpPr txBox="1"/>
          <p:nvPr/>
        </p:nvSpPr>
        <p:spPr>
          <a:xfrm>
            <a:off x="132178" y="1265883"/>
            <a:ext cx="6314921" cy="4540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Unlike earlier exiled poets like Qu Yuan, who dwelled on resentment,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 Shi, as a traditional Confucian scholar, blended Confucian resilience, Daoist harmony, and Buddhist detachment and used them to soothe his inner turmoil.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C6B2D89-0EC1-1840-A126-E69BB85EA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577" y="3536152"/>
            <a:ext cx="5508069" cy="3032924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9E346D16-DFD2-19F6-FBD0-95E004EDFFA6}"/>
              </a:ext>
            </a:extLst>
          </p:cNvPr>
          <p:cNvSpPr txBox="1"/>
          <p:nvPr/>
        </p:nvSpPr>
        <p:spPr>
          <a:xfrm>
            <a:off x="9893752" y="2973713"/>
            <a:ext cx="2166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Qu Yuan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5324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FC94F-CAF2-1398-E923-35F143D40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E389913A-5505-079E-24EF-D2CC2556EE0A}"/>
              </a:ext>
            </a:extLst>
          </p:cNvPr>
          <p:cNvGrpSpPr/>
          <p:nvPr/>
        </p:nvGrpSpPr>
        <p:grpSpPr>
          <a:xfrm>
            <a:off x="335361" y="116633"/>
            <a:ext cx="11569986" cy="6681374"/>
            <a:chOff x="335361" y="116633"/>
            <a:chExt cx="11569986" cy="668137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942921C-D18A-6B7E-EDE6-7DE00F0CDA19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FF13D5D5-2477-1108-E1E1-E878894E4CCC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0DA2574B-FCDE-C27A-84F3-FB1A7390B94E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C1401461-D5C5-DC86-60E0-1511236F3FD6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AFB11EB3-5925-BE9B-4EDE-B332237D968C}"/>
                </a:ext>
              </a:extLst>
            </p:cNvPr>
            <p:cNvSpPr txBox="1">
              <a:spLocks/>
            </p:cNvSpPr>
            <p:nvPr/>
          </p:nvSpPr>
          <p:spPr>
            <a:xfrm>
              <a:off x="1127448" y="193957"/>
              <a:ext cx="5040313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6131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Why Su Shi Stands Apart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6131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90A2B19-2D4C-F7D9-3753-DD78FDCFA746}"/>
                </a:ext>
              </a:extLst>
            </p:cNvPr>
            <p:cNvSpPr txBox="1"/>
            <p:nvPr/>
          </p:nvSpPr>
          <p:spPr>
            <a:xfrm>
              <a:off x="10805366" y="6428675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JUNE 12</a:t>
              </a:r>
              <a:r>
                <a:rPr kumimoji="0" lang="en-US" altLang="zh-CN" sz="1800" b="1" i="0" u="none" strike="noStrike" kern="0" cap="none" spc="0" normalizeH="0" baseline="3000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th</a:t>
              </a:r>
              <a:endParaRPr kumimoji="0" lang="zh-CN" altLang="en-US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36EFEC8-39F1-D6FE-4489-3DE64FBE50C9}"/>
              </a:ext>
            </a:extLst>
          </p:cNvPr>
          <p:cNvSpPr txBox="1"/>
          <p:nvPr/>
        </p:nvSpPr>
        <p:spPr>
          <a:xfrm>
            <a:off x="335361" y="6452604"/>
            <a:ext cx="228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A83BE4-4031-9078-E2CE-CF50F71B04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12" y="141119"/>
            <a:ext cx="2919395" cy="64622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BE1E4C32-8136-43CD-75A9-E90F0D0A649D}"/>
              </a:ext>
            </a:extLst>
          </p:cNvPr>
          <p:cNvSpPr txBox="1"/>
          <p:nvPr/>
        </p:nvSpPr>
        <p:spPr>
          <a:xfrm>
            <a:off x="46338" y="942051"/>
            <a:ext cx="5535094" cy="389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Within him, Confucian ideals of social engagement(</a:t>
            </a:r>
            <a:r>
              <a:rPr lang="zh-CN" altLang="en-US" sz="28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入世</a:t>
            </a:r>
            <a:r>
              <a:rPr lang="en-US" altLang="zh-CN" sz="28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8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coexisted harmoniously with Daoist detachment(</a:t>
            </a:r>
            <a:r>
              <a:rPr lang="zh-CN" altLang="en-US" sz="28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出世</a:t>
            </a:r>
            <a:r>
              <a:rPr lang="en-US" altLang="zh-CN" sz="28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Thus, he became a beacon of courage and optimism.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657D38F-778A-995E-80E4-DA4E8A3FF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432" y="3778423"/>
            <a:ext cx="6564231" cy="304351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9313520-CE9C-9EB2-720D-D8C542315CB0}"/>
              </a:ext>
            </a:extLst>
          </p:cNvPr>
          <p:cNvSpPr txBox="1"/>
          <p:nvPr/>
        </p:nvSpPr>
        <p:spPr>
          <a:xfrm>
            <a:off x="7516698" y="2415764"/>
            <a:ext cx="4675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Painting of Withered Tree and Strange Rock </a:t>
            </a:r>
          </a:p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drawn by Su Shi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8304699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0">
            <a:extLst>
              <a:ext uri="{FF2B5EF4-FFF2-40B4-BE49-F238E27FC236}">
                <a16:creationId xmlns:a16="http://schemas.microsoft.com/office/drawing/2014/main" id="{0657DF93-8B1B-D57C-5DF4-1BC59140C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3" b="28413"/>
          <a:stretch/>
        </p:blipFill>
        <p:spPr>
          <a:xfrm>
            <a:off x="0" y="0"/>
            <a:ext cx="12191998" cy="306895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117BA80-80A5-4843-8C42-18BF9CF2AE0D}"/>
              </a:ext>
            </a:extLst>
          </p:cNvPr>
          <p:cNvSpPr/>
          <p:nvPr/>
        </p:nvSpPr>
        <p:spPr>
          <a:xfrm>
            <a:off x="-2" y="-1"/>
            <a:ext cx="12191998" cy="3068959"/>
          </a:xfrm>
          <a:prstGeom prst="rect">
            <a:avLst/>
          </a:prstGeom>
          <a:solidFill>
            <a:srgbClr val="961318">
              <a:alpha val="8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6" name="文本占位符 8">
            <a:extLst>
              <a:ext uri="{FF2B5EF4-FFF2-40B4-BE49-F238E27FC236}">
                <a16:creationId xmlns:a16="http://schemas.microsoft.com/office/drawing/2014/main" id="{9C601118-5E72-4207-89C8-429E85A4511A}"/>
              </a:ext>
            </a:extLst>
          </p:cNvPr>
          <p:cNvSpPr txBox="1">
            <a:spLocks/>
          </p:cNvSpPr>
          <p:nvPr/>
        </p:nvSpPr>
        <p:spPr>
          <a:xfrm>
            <a:off x="4815507" y="1844824"/>
            <a:ext cx="2560983" cy="2530053"/>
          </a:xfrm>
          <a:custGeom>
            <a:avLst/>
            <a:gdLst>
              <a:gd name="connsiteX0" fmla="*/ 2057400 w 4114800"/>
              <a:gd name="connsiteY0" fmla="*/ 0 h 4065104"/>
              <a:gd name="connsiteX1" fmla="*/ 4114800 w 4114800"/>
              <a:gd name="connsiteY1" fmla="*/ 2032552 h 4065104"/>
              <a:gd name="connsiteX2" fmla="*/ 2057400 w 4114800"/>
              <a:gd name="connsiteY2" fmla="*/ 4065104 h 4065104"/>
              <a:gd name="connsiteX3" fmla="*/ 0 w 4114800"/>
              <a:gd name="connsiteY3" fmla="*/ 2032552 h 40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065104">
                <a:moveTo>
                  <a:pt x="2057400" y="0"/>
                </a:moveTo>
                <a:lnTo>
                  <a:pt x="4114800" y="2032552"/>
                </a:lnTo>
                <a:lnTo>
                  <a:pt x="2057400" y="4065104"/>
                </a:lnTo>
                <a:lnTo>
                  <a:pt x="0" y="2032552"/>
                </a:lnTo>
                <a:close/>
              </a:path>
            </a:pathLst>
          </a:custGeom>
          <a:solidFill>
            <a:srgbClr val="961318"/>
          </a:solidFill>
          <a:ln w="193675">
            <a:solidFill>
              <a:srgbClr val="FFFFFF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kern="1200">
                <a:solidFill>
                  <a:schemeClr val="bg1"/>
                </a:solidFill>
                <a:effectLst>
                  <a:innerShdw dist="63500" dir="16200000">
                    <a:schemeClr val="accent3"/>
                  </a:inn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srgbClr val="FFFFFF"/>
              </a:solidFill>
              <a:effectLst>
                <a:innerShdw dist="63500" dir="16200000">
                  <a:srgbClr val="3889F5"/>
                </a:innerShdw>
              </a:effectLst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8" name="标题 4">
            <a:extLst>
              <a:ext uri="{FF2B5EF4-FFF2-40B4-BE49-F238E27FC236}">
                <a16:creationId xmlns:a16="http://schemas.microsoft.com/office/drawing/2014/main" id="{03158DE7-90F8-4EA8-B798-CFC8015AD045}"/>
              </a:ext>
            </a:extLst>
          </p:cNvPr>
          <p:cNvSpPr txBox="1">
            <a:spLocks/>
          </p:cNvSpPr>
          <p:nvPr/>
        </p:nvSpPr>
        <p:spPr>
          <a:xfrm>
            <a:off x="786243" y="4659369"/>
            <a:ext cx="10619508" cy="74659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What is Relegation Literature?</a:t>
            </a:r>
          </a:p>
          <a:p>
            <a:r>
              <a:rPr lang="zh-CN" altLang="en-US" sz="54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贬谪文学</a:t>
            </a:r>
          </a:p>
        </p:txBody>
      </p:sp>
      <p:sp>
        <p:nvSpPr>
          <p:cNvPr id="10" name="标题 4">
            <a:extLst>
              <a:ext uri="{FF2B5EF4-FFF2-40B4-BE49-F238E27FC236}">
                <a16:creationId xmlns:a16="http://schemas.microsoft.com/office/drawing/2014/main" id="{124AA992-D010-4D5C-9BDB-EB7FAEB11721}"/>
              </a:ext>
            </a:extLst>
          </p:cNvPr>
          <p:cNvSpPr txBox="1">
            <a:spLocks/>
          </p:cNvSpPr>
          <p:nvPr/>
        </p:nvSpPr>
        <p:spPr>
          <a:xfrm>
            <a:off x="2207565" y="5490719"/>
            <a:ext cx="7776866" cy="74659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endParaRPr lang="zh-CN" altLang="en-US" sz="2000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923DC8B-CB6E-4320-86BA-1A953F7DD2FB}"/>
              </a:ext>
            </a:extLst>
          </p:cNvPr>
          <p:cNvSpPr txBox="1"/>
          <p:nvPr/>
        </p:nvSpPr>
        <p:spPr>
          <a:xfrm>
            <a:off x="5250253" y="2386575"/>
            <a:ext cx="16914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prstClr val="white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01</a:t>
            </a:r>
            <a:endParaRPr lang="zh-CN" altLang="en-US" sz="8800" b="1" dirty="0">
              <a:solidFill>
                <a:prstClr val="white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545C55-9512-854A-B77B-3D0636573D23}"/>
              </a:ext>
            </a:extLst>
          </p:cNvPr>
          <p:cNvSpPr txBox="1"/>
          <p:nvPr/>
        </p:nvSpPr>
        <p:spPr>
          <a:xfrm>
            <a:off x="387507" y="6406826"/>
            <a:ext cx="228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</p:spTree>
    <p:extLst>
      <p:ext uri="{BB962C8B-B14F-4D97-AF65-F5344CB8AC3E}">
        <p14:creationId xmlns:p14="http://schemas.microsoft.com/office/powerpoint/2010/main" val="1340060759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8" y="193957"/>
              <a:ext cx="6318381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96131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What is Relegation Literature?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96131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A4899A6E-4038-45A9-9E93-574CC6EF3855}"/>
              </a:ext>
            </a:extLst>
          </p:cNvPr>
          <p:cNvSpPr/>
          <p:nvPr/>
        </p:nvSpPr>
        <p:spPr>
          <a:xfrm>
            <a:off x="339497" y="1827571"/>
            <a:ext cx="11513006" cy="4220755"/>
          </a:xfrm>
          <a:prstGeom prst="rect">
            <a:avLst/>
          </a:prstGeom>
          <a:solidFill>
            <a:srgbClr val="96131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4941E9D-2F5B-476D-B0FB-B4285B325082}"/>
              </a:ext>
            </a:extLst>
          </p:cNvPr>
          <p:cNvSpPr txBox="1"/>
          <p:nvPr/>
        </p:nvSpPr>
        <p:spPr>
          <a:xfrm>
            <a:off x="559156" y="2168893"/>
            <a:ext cx="11073688" cy="387943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"Relegation Literature" refers to literary works created by relegated scholars during their period of exile, reflecting on their experiences of banishment. 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endParaRPr lang="en-US" altLang="zh-CN" sz="2800" kern="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Indignation?</a:t>
            </a:r>
            <a:r>
              <a:rPr lang="en-US" altLang="zh-CN" sz="2800" b="0" i="0" dirty="0">
                <a:effectLst/>
                <a:latin typeface="Inter"/>
              </a:rPr>
              <a:t>    </a:t>
            </a:r>
            <a:r>
              <a:rPr lang="en-US" altLang="zh-CN" sz="2800" b="0" i="0" kern="0" dirty="0">
                <a:solidFill>
                  <a:srgbClr val="22222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Resentment?   Loneliness?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Unfulfilled ambitions?  Optimism…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endParaRPr lang="zh-CN" altLang="en-US" sz="2800" kern="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EF3EE48-327D-02E7-71EE-363AF3ECB85A}"/>
              </a:ext>
            </a:extLst>
          </p:cNvPr>
          <p:cNvSpPr txBox="1"/>
          <p:nvPr/>
        </p:nvSpPr>
        <p:spPr>
          <a:xfrm>
            <a:off x="335361" y="6452604"/>
            <a:ext cx="226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75C93C4-1D85-BA08-9425-3AC4D145053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12" y="141119"/>
            <a:ext cx="2919395" cy="6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528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E5E60-0BDF-7028-F29E-05BF6D2B4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9809CADD-1703-E91C-53BE-4EA5B7F1E57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227BD2B-419F-EDAA-043D-AEC69621449A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8F2E697D-3126-95B5-A587-4AD1438C1869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A7DD342F-B649-2D6C-7BE1-5484E3F59434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96160B7-D1CF-3993-BDFC-3FB81FE1C57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DE1EC6A2-043E-748B-301F-D8114D2F7E33}"/>
                </a:ext>
              </a:extLst>
            </p:cNvPr>
            <p:cNvSpPr txBox="1">
              <a:spLocks/>
            </p:cNvSpPr>
            <p:nvPr/>
          </p:nvSpPr>
          <p:spPr>
            <a:xfrm>
              <a:off x="1127448" y="193957"/>
              <a:ext cx="6318381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rgbClr val="96131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What is Relegation Literature?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96131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AC231756-8F61-38B1-90EC-D9477034B05C}"/>
              </a:ext>
            </a:extLst>
          </p:cNvPr>
          <p:cNvSpPr/>
          <p:nvPr/>
        </p:nvSpPr>
        <p:spPr>
          <a:xfrm>
            <a:off x="364530" y="2060848"/>
            <a:ext cx="11513006" cy="4220755"/>
          </a:xfrm>
          <a:prstGeom prst="rect">
            <a:avLst/>
          </a:prstGeom>
          <a:solidFill>
            <a:srgbClr val="961318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61BB623-6328-6EFB-EDF5-28F6AF3D2283}"/>
              </a:ext>
            </a:extLst>
          </p:cNvPr>
          <p:cNvSpPr txBox="1"/>
          <p:nvPr/>
        </p:nvSpPr>
        <p:spPr>
          <a:xfrm>
            <a:off x="1043707" y="2204864"/>
            <a:ext cx="10154651" cy="4076739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Qu Yuan’s </a:t>
            </a:r>
            <a:r>
              <a:rPr lang="en-US" altLang="zh-CN" sz="2800" i="1" kern="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The Lament (Encountering Sorrow)</a:t>
            </a:r>
            <a:endParaRPr lang="en-US" altLang="zh-CN" sz="2800" i="1" kern="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zh-CN" sz="2800" kern="0" dirty="0">
                <a:solidFill>
                  <a:srgbClr val="0C49B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                    or (</a:t>
            </a:r>
            <a:r>
              <a:rPr lang="en-US" altLang="zh-CN" sz="2800" i="1" kern="0" dirty="0">
                <a:solidFill>
                  <a:srgbClr val="0C49B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Sorrow After Departure) </a:t>
            </a: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《</a:t>
            </a:r>
            <a:r>
              <a:rPr lang="zh-CN" altLang="en-US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离骚</a:t>
            </a: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》</a:t>
            </a:r>
            <a:endParaRPr lang="en-US" altLang="zh-CN" sz="2800" i="1" kern="0" dirty="0">
              <a:solidFill>
                <a:srgbClr val="0C49B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Bai Juyi’s   </a:t>
            </a:r>
            <a:r>
              <a:rPr lang="en-US" altLang="zh-CN" sz="2800" i="1" kern="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Song of a Pipa Player </a:t>
            </a: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《</a:t>
            </a:r>
            <a:r>
              <a:rPr lang="zh-CN" altLang="en-US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琵琶行</a:t>
            </a: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》</a:t>
            </a:r>
            <a:endParaRPr lang="en-US" altLang="zh-CN" sz="2800" i="1" kern="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endParaRPr lang="en-US" altLang="zh-CN" sz="2800" kern="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Fan </a:t>
            </a:r>
            <a:r>
              <a:rPr lang="en-US" altLang="zh-CN" sz="2800" kern="0" dirty="0" err="1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Zhongyan’s</a:t>
            </a: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 </a:t>
            </a:r>
            <a:r>
              <a:rPr lang="en-US" altLang="zh-CN" sz="2800" i="1" kern="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The </a:t>
            </a:r>
            <a:r>
              <a:rPr lang="en-US" altLang="zh-CN" sz="2800" i="1" kern="0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YueYang</a:t>
            </a:r>
            <a:r>
              <a:rPr lang="en-US" altLang="zh-CN" sz="2800" i="1" kern="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 Tower </a:t>
            </a: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《</a:t>
            </a:r>
            <a:r>
              <a:rPr lang="zh-CN" altLang="en-US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岳阳楼记</a:t>
            </a: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》</a:t>
            </a:r>
            <a:endParaRPr lang="en-US" altLang="zh-CN" sz="2800" i="1" kern="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endParaRPr lang="en-US" altLang="zh-CN" sz="2800" kern="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Su Shi’s </a:t>
            </a:r>
            <a:r>
              <a:rPr lang="en-US" altLang="zh-CN" sz="2800" i="1" kern="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First Visit to the Red Cliff </a:t>
            </a: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《</a:t>
            </a:r>
            <a:r>
              <a:rPr lang="zh-CN" altLang="en-US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赤壁赋</a:t>
            </a:r>
            <a:r>
              <a:rPr lang="en-US" altLang="zh-CN" sz="2800" kern="0" dirty="0">
                <a:solidFill>
                  <a:srgbClr val="22222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pitchFamily="18" charset="-122"/>
              </a:rPr>
              <a:t>》</a:t>
            </a:r>
            <a:endParaRPr lang="zh-CN" altLang="en-US" sz="2800" i="1" kern="0" dirty="0">
              <a:solidFill>
                <a:srgbClr val="22222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pitchFamily="18" charset="-122"/>
            </a:endParaRPr>
          </a:p>
        </p:txBody>
      </p:sp>
      <p:sp>
        <p:nvSpPr>
          <p:cNvPr id="36" name="圆角矩形 6">
            <a:extLst>
              <a:ext uri="{FF2B5EF4-FFF2-40B4-BE49-F238E27FC236}">
                <a16:creationId xmlns:a16="http://schemas.microsoft.com/office/drawing/2014/main" id="{2850C310-F712-714A-B5C8-E0440D15505E}"/>
              </a:ext>
            </a:extLst>
          </p:cNvPr>
          <p:cNvSpPr/>
          <p:nvPr/>
        </p:nvSpPr>
        <p:spPr>
          <a:xfrm>
            <a:off x="413878" y="1019284"/>
            <a:ext cx="3177540" cy="490220"/>
          </a:xfrm>
          <a:prstGeom prst="roundRect">
            <a:avLst>
              <a:gd name="adj" fmla="val 37046"/>
            </a:avLst>
          </a:prstGeom>
          <a:gradFill>
            <a:gsLst>
              <a:gs pos="53000">
                <a:srgbClr val="961318"/>
              </a:gs>
              <a:gs pos="95000">
                <a:srgbClr val="961318">
                  <a:alpha val="0"/>
                </a:srgbClr>
              </a:gs>
              <a:gs pos="0">
                <a:srgbClr val="961318"/>
              </a:gs>
            </a:gsLst>
            <a:lin ang="20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altLang="zh-CN" sz="2800" kern="0" dirty="0">
                <a:solidFill>
                  <a:prstClr val="white"/>
                </a:solidFill>
                <a:latin typeface="微软雅黑"/>
                <a:ea typeface="微软雅黑" panose="020B0503020204020204" pitchFamily="34" charset="-122"/>
              </a:rPr>
              <a:t>Examples</a:t>
            </a:r>
            <a:endParaRPr lang="zh-CN" altLang="en-US" sz="2800" kern="0" dirty="0">
              <a:solidFill>
                <a:prstClr val="white"/>
              </a:solidFill>
              <a:latin typeface="微软雅黑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1FFA5C0-06F9-7D6D-CDED-9D961D58B33A}"/>
              </a:ext>
            </a:extLst>
          </p:cNvPr>
          <p:cNvSpPr txBox="1"/>
          <p:nvPr/>
        </p:nvSpPr>
        <p:spPr>
          <a:xfrm>
            <a:off x="335361" y="6452604"/>
            <a:ext cx="226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CB19926-9142-E0F4-D35F-A89778A4BF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12" y="141119"/>
            <a:ext cx="2919395" cy="64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905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808285-C167-F76B-3E89-791D76ACB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0">
            <a:extLst>
              <a:ext uri="{FF2B5EF4-FFF2-40B4-BE49-F238E27FC236}">
                <a16:creationId xmlns:a16="http://schemas.microsoft.com/office/drawing/2014/main" id="{8B14F1CF-A9F3-590E-D509-3AEB56BF2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3" b="28413"/>
          <a:stretch/>
        </p:blipFill>
        <p:spPr>
          <a:xfrm>
            <a:off x="0" y="0"/>
            <a:ext cx="12191998" cy="306895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F813A1B-A4AB-7B34-6D12-C846F96BDD48}"/>
              </a:ext>
            </a:extLst>
          </p:cNvPr>
          <p:cNvSpPr/>
          <p:nvPr/>
        </p:nvSpPr>
        <p:spPr>
          <a:xfrm>
            <a:off x="-2" y="-1"/>
            <a:ext cx="12191998" cy="3068959"/>
          </a:xfrm>
          <a:prstGeom prst="rect">
            <a:avLst/>
          </a:prstGeom>
          <a:solidFill>
            <a:srgbClr val="961318">
              <a:alpha val="8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6" name="文本占位符 8">
            <a:extLst>
              <a:ext uri="{FF2B5EF4-FFF2-40B4-BE49-F238E27FC236}">
                <a16:creationId xmlns:a16="http://schemas.microsoft.com/office/drawing/2014/main" id="{02FCCE2E-3298-6D2D-DABA-8787E6271602}"/>
              </a:ext>
            </a:extLst>
          </p:cNvPr>
          <p:cNvSpPr txBox="1">
            <a:spLocks/>
          </p:cNvSpPr>
          <p:nvPr/>
        </p:nvSpPr>
        <p:spPr>
          <a:xfrm>
            <a:off x="4815507" y="1844824"/>
            <a:ext cx="2560983" cy="2530053"/>
          </a:xfrm>
          <a:custGeom>
            <a:avLst/>
            <a:gdLst>
              <a:gd name="connsiteX0" fmla="*/ 2057400 w 4114800"/>
              <a:gd name="connsiteY0" fmla="*/ 0 h 4065104"/>
              <a:gd name="connsiteX1" fmla="*/ 4114800 w 4114800"/>
              <a:gd name="connsiteY1" fmla="*/ 2032552 h 4065104"/>
              <a:gd name="connsiteX2" fmla="*/ 2057400 w 4114800"/>
              <a:gd name="connsiteY2" fmla="*/ 4065104 h 4065104"/>
              <a:gd name="connsiteX3" fmla="*/ 0 w 4114800"/>
              <a:gd name="connsiteY3" fmla="*/ 2032552 h 40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065104">
                <a:moveTo>
                  <a:pt x="2057400" y="0"/>
                </a:moveTo>
                <a:lnTo>
                  <a:pt x="4114800" y="2032552"/>
                </a:lnTo>
                <a:lnTo>
                  <a:pt x="2057400" y="4065104"/>
                </a:lnTo>
                <a:lnTo>
                  <a:pt x="0" y="2032552"/>
                </a:lnTo>
                <a:close/>
              </a:path>
            </a:pathLst>
          </a:custGeom>
          <a:solidFill>
            <a:srgbClr val="961318"/>
          </a:solidFill>
          <a:ln w="193675">
            <a:solidFill>
              <a:srgbClr val="FFFFFF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kern="1200">
                <a:solidFill>
                  <a:schemeClr val="bg1"/>
                </a:solidFill>
                <a:effectLst>
                  <a:innerShdw dist="63500" dir="16200000">
                    <a:schemeClr val="accent3"/>
                  </a:inn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srgbClr val="FFFFFF"/>
              </a:solidFill>
              <a:effectLst>
                <a:innerShdw dist="63500" dir="16200000">
                  <a:srgbClr val="3889F5"/>
                </a:innerShdw>
              </a:effectLst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8" name="标题 4">
            <a:extLst>
              <a:ext uri="{FF2B5EF4-FFF2-40B4-BE49-F238E27FC236}">
                <a16:creationId xmlns:a16="http://schemas.microsoft.com/office/drawing/2014/main" id="{5E2BFA1B-BF2A-D9E7-3FC1-4D25CEF74FDB}"/>
              </a:ext>
            </a:extLst>
          </p:cNvPr>
          <p:cNvSpPr txBox="1">
            <a:spLocks/>
          </p:cNvSpPr>
          <p:nvPr/>
        </p:nvSpPr>
        <p:spPr>
          <a:xfrm>
            <a:off x="254642" y="4544391"/>
            <a:ext cx="12191997" cy="112612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 Shi – A Life of Exile and Genius</a:t>
            </a:r>
            <a:endParaRPr lang="zh-CN" altLang="en-US" sz="5400" b="1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4">
            <a:extLst>
              <a:ext uri="{FF2B5EF4-FFF2-40B4-BE49-F238E27FC236}">
                <a16:creationId xmlns:a16="http://schemas.microsoft.com/office/drawing/2014/main" id="{9245A8A2-D072-26CC-AB8F-BEE7FCCA2D42}"/>
              </a:ext>
            </a:extLst>
          </p:cNvPr>
          <p:cNvSpPr txBox="1">
            <a:spLocks/>
          </p:cNvSpPr>
          <p:nvPr/>
        </p:nvSpPr>
        <p:spPr>
          <a:xfrm>
            <a:off x="2207565" y="5490719"/>
            <a:ext cx="7776866" cy="74659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endParaRPr lang="zh-CN" altLang="en-US" sz="2000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0BD0861-AC20-F1D6-9DF5-FD06E557B723}"/>
              </a:ext>
            </a:extLst>
          </p:cNvPr>
          <p:cNvSpPr txBox="1"/>
          <p:nvPr/>
        </p:nvSpPr>
        <p:spPr>
          <a:xfrm>
            <a:off x="5250253" y="2386575"/>
            <a:ext cx="16914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prstClr val="white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02</a:t>
            </a:r>
            <a:endParaRPr lang="zh-CN" altLang="en-US" sz="8800" b="1" dirty="0">
              <a:solidFill>
                <a:prstClr val="white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C9B691C-FDEF-9017-1F6C-FCE12943EFE4}"/>
              </a:ext>
            </a:extLst>
          </p:cNvPr>
          <p:cNvSpPr txBox="1"/>
          <p:nvPr/>
        </p:nvSpPr>
        <p:spPr>
          <a:xfrm>
            <a:off x="387507" y="6406826"/>
            <a:ext cx="228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</p:spTree>
    <p:extLst>
      <p:ext uri="{BB962C8B-B14F-4D97-AF65-F5344CB8AC3E}">
        <p14:creationId xmlns:p14="http://schemas.microsoft.com/office/powerpoint/2010/main" val="2013424300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980B2-2EE8-218A-C3F8-4E543813C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502C0B0-08D0-99C3-FE0C-8246630B2D95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8D5F7788-A4A8-4FE5-85AA-FC5C29345FFD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F2E333E1-2475-4C53-F0DC-71A64A3D805B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3CE49C5D-3F23-6AD8-583E-66BE40E8AA97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50B9211A-3D98-0C82-9557-4C8128621385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5C6BB6DD-37DE-7089-EF67-103D06B27D3E}"/>
              </a:ext>
            </a:extLst>
          </p:cNvPr>
          <p:cNvSpPr/>
          <p:nvPr/>
        </p:nvSpPr>
        <p:spPr>
          <a:xfrm>
            <a:off x="4145281" y="922658"/>
            <a:ext cx="7552380" cy="5794220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612000" rIns="108000" bIns="0" rtlCol="0" anchor="t"/>
          <a:lstStyle/>
          <a:p>
            <a:pPr defTabSz="457200">
              <a:lnSpc>
                <a:spcPct val="120000"/>
              </a:lnSpc>
              <a:spcAft>
                <a:spcPts val="1200"/>
              </a:spcAft>
              <a:buClr>
                <a:srgbClr val="961318"/>
              </a:buClr>
            </a:pPr>
            <a:endParaRPr lang="en-US" altLang="zh-CN" sz="24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Clr>
                <a:srgbClr val="961318"/>
              </a:buClr>
              <a:buFont typeface="Arial" panose="020B0604020202020204" pitchFamily="34" charset="0"/>
              <a:buChar char="•"/>
            </a:pPr>
            <a:r>
              <a:rPr lang="en-US" altLang="zh-CN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Su Shi (8 January 1037 – 24 August 1101), courtesy name </a:t>
            </a:r>
            <a:r>
              <a:rPr lang="en-US" altLang="zh-CN" sz="2400" kern="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Zizhan</a:t>
            </a:r>
            <a:r>
              <a:rPr lang="en-US" altLang="zh-CN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, art name Dongpo, born in Sichuan, was a Chinese poet, writer, politician, calligrapher and painter of the Song Dynasty. </a:t>
            </a:r>
          </a:p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Clr>
                <a:srgbClr val="961318"/>
              </a:buClr>
              <a:buFont typeface="Arial" panose="020B0604020202020204" pitchFamily="34" charset="0"/>
              <a:buChar char="•"/>
            </a:pPr>
            <a:endParaRPr lang="en-US" altLang="zh-CN" sz="24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Clr>
                <a:srgbClr val="961318"/>
              </a:buClr>
              <a:buFont typeface="Arial" panose="020B0604020202020204" pitchFamily="34" charset="0"/>
              <a:buChar char="•"/>
            </a:pPr>
            <a:r>
              <a:rPr lang="en-US" altLang="zh-CN" sz="24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Su Shi is widely regarded as one of the most accomplished figures in classical Chinese literature.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7B3B88-EFB5-1BB2-E1CA-F2C093E9950F}"/>
              </a:ext>
            </a:extLst>
          </p:cNvPr>
          <p:cNvSpPr/>
          <p:nvPr/>
        </p:nvSpPr>
        <p:spPr>
          <a:xfrm>
            <a:off x="4130367" y="914812"/>
            <a:ext cx="7567294" cy="576443"/>
          </a:xfrm>
          <a:prstGeom prst="rect">
            <a:avLst/>
          </a:prstGeom>
          <a:solidFill>
            <a:srgbClr val="9613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000" b="1" kern="0" dirty="0">
                <a:solidFill>
                  <a:srgbClr val="FFFFFF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Su Shi</a:t>
            </a:r>
            <a:endParaRPr lang="en-US" sz="2000" b="1" kern="0" dirty="0">
              <a:solidFill>
                <a:srgbClr val="FFFFFF"/>
              </a:solidFill>
              <a:latin typeface="Arial"/>
              <a:sym typeface="+mn-lt"/>
            </a:endParaRPr>
          </a:p>
        </p:txBody>
      </p:sp>
      <p:sp>
        <p:nvSpPr>
          <p:cNvPr id="5" name="L 形 4">
            <a:extLst>
              <a:ext uri="{FF2B5EF4-FFF2-40B4-BE49-F238E27FC236}">
                <a16:creationId xmlns:a16="http://schemas.microsoft.com/office/drawing/2014/main" id="{5179A3CB-7852-6302-601C-344FE42895D4}"/>
              </a:ext>
            </a:extLst>
          </p:cNvPr>
          <p:cNvSpPr/>
          <p:nvPr/>
        </p:nvSpPr>
        <p:spPr bwMode="auto">
          <a:xfrm rot="5400000">
            <a:off x="467360" y="1282990"/>
            <a:ext cx="628535" cy="628535"/>
          </a:xfrm>
          <a:prstGeom prst="corner">
            <a:avLst>
              <a:gd name="adj1" fmla="val 11572"/>
              <a:gd name="adj2" fmla="val 11638"/>
            </a:avLst>
          </a:prstGeom>
          <a:solidFill>
            <a:srgbClr val="961318"/>
          </a:solidFill>
          <a:ln>
            <a:solidFill>
              <a:srgbClr val="961318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SzPct val="25000"/>
              <a:defRPr/>
            </a:pPr>
            <a:endParaRPr lang="en-US" b="1" kern="0" dirty="0">
              <a:solidFill>
                <a:srgbClr val="FFFFFF"/>
              </a:solidFill>
              <a:latin typeface="Arial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C4B379-C46C-518A-8094-07F87065D93D}"/>
              </a:ext>
            </a:extLst>
          </p:cNvPr>
          <p:cNvSpPr txBox="1"/>
          <p:nvPr/>
        </p:nvSpPr>
        <p:spPr>
          <a:xfrm>
            <a:off x="335361" y="6452604"/>
            <a:ext cx="226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A591A73-4AC7-2A46-A84F-154CE6CECC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12" y="141119"/>
            <a:ext cx="2919395" cy="64622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D38793B-0DB2-4AEB-9EE1-AABAE4127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3930"/>
            <a:ext cx="4145280" cy="696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1653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69986" cy="6681374"/>
            <a:chOff x="335361" y="116633"/>
            <a:chExt cx="11569986" cy="6681374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8" y="193957"/>
              <a:ext cx="5040313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961318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请输入你的标题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DE9293EE-D42D-48D9-BAAC-F0A7AC983EF5}"/>
                </a:ext>
              </a:extLst>
            </p:cNvPr>
            <p:cNvSpPr txBox="1"/>
            <p:nvPr/>
          </p:nvSpPr>
          <p:spPr>
            <a:xfrm>
              <a:off x="10805366" y="6428675"/>
              <a:ext cx="1099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JUNE 12</a:t>
              </a:r>
              <a:r>
                <a:rPr kumimoji="0" lang="en-US" altLang="zh-CN" sz="1800" b="1" i="0" u="none" strike="noStrike" kern="0" cap="none" spc="0" normalizeH="0" baseline="3000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rPr>
                <a:t>th</a:t>
              </a:r>
              <a:endParaRPr kumimoji="0" lang="zh-CN" altLang="en-US" sz="1800" b="1" i="0" u="none" strike="noStrike" kern="0" cap="none" spc="0" normalizeH="0" baseline="3000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D8219D7A-76C5-4E73-8963-2AF83F4DE0C0}"/>
              </a:ext>
            </a:extLst>
          </p:cNvPr>
          <p:cNvSpPr/>
          <p:nvPr/>
        </p:nvSpPr>
        <p:spPr>
          <a:xfrm>
            <a:off x="5837020" y="887005"/>
            <a:ext cx="5875555" cy="5829876"/>
          </a:xfrm>
          <a:prstGeom prst="rect">
            <a:avLst/>
          </a:prstGeom>
          <a:solidFill>
            <a:srgbClr val="FFFFFF"/>
          </a:solidFill>
          <a:ln w="6350" cap="flat" cmpd="sng" algn="ctr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8000" tIns="612000" rIns="108000" bIns="0" rtlCol="0" anchor="t"/>
          <a:lstStyle/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Clr>
                <a:srgbClr val="961318"/>
              </a:buClr>
              <a:buFont typeface="Arial" panose="020B0604020202020204" pitchFamily="34" charset="0"/>
              <a:buChar char="•"/>
            </a:pPr>
            <a:r>
              <a:rPr lang="en-US" altLang="zh-CN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But his whole life was almost intertwined with misfortunes.</a:t>
            </a:r>
          </a:p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Clr>
                <a:srgbClr val="961318"/>
              </a:buClr>
              <a:buFont typeface="Arial" panose="020B0604020202020204" pitchFamily="34" charset="0"/>
              <a:buChar char="•"/>
            </a:pPr>
            <a:endParaRPr lang="en-US" altLang="zh-CN" sz="20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Clr>
                <a:srgbClr val="961318"/>
              </a:buClr>
              <a:buFont typeface="Arial" panose="020B0604020202020204" pitchFamily="34" charset="0"/>
              <a:buChar char="•"/>
            </a:pPr>
            <a:r>
              <a:rPr lang="en-US" altLang="zh-CN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Yet, he endured several ups and downs and each exile became a stage for his literary brilliance. </a:t>
            </a:r>
          </a:p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Clr>
                <a:srgbClr val="961318"/>
              </a:buClr>
              <a:buFont typeface="Arial" panose="020B0604020202020204" pitchFamily="34" charset="0"/>
              <a:buChar char="•"/>
            </a:pPr>
            <a:endParaRPr lang="en-US" altLang="zh-CN" sz="20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85750" indent="-285750" defTabSz="457200">
              <a:lnSpc>
                <a:spcPct val="120000"/>
              </a:lnSpc>
              <a:spcAft>
                <a:spcPts val="1200"/>
              </a:spcAft>
              <a:buClr>
                <a:srgbClr val="961318"/>
              </a:buClr>
              <a:buFont typeface="Arial" panose="020B0604020202020204" pitchFamily="34" charset="0"/>
              <a:buChar char="•"/>
            </a:pPr>
            <a:r>
              <a:rPr lang="en-US" altLang="zh-CN" sz="2000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He stands out as a symbol of transcendent optimism. His life and works redefine what it means to turn suffering into art.</a:t>
            </a:r>
            <a:endParaRPr lang="zh-CN" altLang="en-US" sz="2000" kern="0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794C2EE-DA4B-4815-A162-85BE04037A57}"/>
              </a:ext>
            </a:extLst>
          </p:cNvPr>
          <p:cNvSpPr/>
          <p:nvPr/>
        </p:nvSpPr>
        <p:spPr>
          <a:xfrm>
            <a:off x="5849085" y="864669"/>
            <a:ext cx="5875555" cy="457200"/>
          </a:xfrm>
          <a:prstGeom prst="rect">
            <a:avLst/>
          </a:prstGeom>
          <a:solidFill>
            <a:srgbClr val="9613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altLang="zh-CN" sz="2000" b="1" kern="0" dirty="0">
                <a:solidFill>
                  <a:srgbClr val="FFFFFF"/>
                </a:solidFill>
                <a:latin typeface="Arial"/>
                <a:ea typeface="宋体" panose="02010600030101010101" pitchFamily="2" charset="-122"/>
                <a:cs typeface="+mn-ea"/>
                <a:sym typeface="+mn-lt"/>
              </a:rPr>
              <a:t>Su Shi</a:t>
            </a:r>
            <a:endParaRPr lang="en-US" sz="2000" b="1" kern="0" dirty="0">
              <a:solidFill>
                <a:srgbClr val="FFFFFF"/>
              </a:solidFill>
              <a:latin typeface="Arial"/>
              <a:sym typeface="+mn-lt"/>
            </a:endParaRPr>
          </a:p>
        </p:txBody>
      </p:sp>
      <p:sp>
        <p:nvSpPr>
          <p:cNvPr id="5" name="L 形 4">
            <a:extLst>
              <a:ext uri="{FF2B5EF4-FFF2-40B4-BE49-F238E27FC236}">
                <a16:creationId xmlns:a16="http://schemas.microsoft.com/office/drawing/2014/main" id="{A8E46037-E2EF-4882-848B-718DA3DEABC3}"/>
              </a:ext>
            </a:extLst>
          </p:cNvPr>
          <p:cNvSpPr/>
          <p:nvPr/>
        </p:nvSpPr>
        <p:spPr bwMode="auto">
          <a:xfrm rot="5400000">
            <a:off x="467360" y="1282990"/>
            <a:ext cx="628535" cy="628535"/>
          </a:xfrm>
          <a:prstGeom prst="corner">
            <a:avLst>
              <a:gd name="adj1" fmla="val 11572"/>
              <a:gd name="adj2" fmla="val 11638"/>
            </a:avLst>
          </a:prstGeom>
          <a:solidFill>
            <a:srgbClr val="961318"/>
          </a:solidFill>
          <a:ln>
            <a:solidFill>
              <a:srgbClr val="961318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SzPct val="25000"/>
              <a:defRPr/>
            </a:pPr>
            <a:endParaRPr lang="en-US" b="1" kern="0" dirty="0">
              <a:solidFill>
                <a:srgbClr val="FFFFFF"/>
              </a:solidFill>
              <a:latin typeface="Arial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AC8C66-F20B-7CBE-3A9C-39D1E51486CA}"/>
              </a:ext>
            </a:extLst>
          </p:cNvPr>
          <p:cNvSpPr txBox="1"/>
          <p:nvPr/>
        </p:nvSpPr>
        <p:spPr>
          <a:xfrm>
            <a:off x="335361" y="6452604"/>
            <a:ext cx="226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310DA26A-1C03-AD1F-BE23-54C1E0C379F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12" y="141119"/>
            <a:ext cx="2919395" cy="64622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6159521-3448-6988-B442-4FEE199F1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837020" cy="68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91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7C2C1-5A57-D27E-5790-4CB7957A8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10">
            <a:extLst>
              <a:ext uri="{FF2B5EF4-FFF2-40B4-BE49-F238E27FC236}">
                <a16:creationId xmlns:a16="http://schemas.microsoft.com/office/drawing/2014/main" id="{53EBF48D-9655-680C-16EF-AA8EF28EE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3" b="28413"/>
          <a:stretch/>
        </p:blipFill>
        <p:spPr>
          <a:xfrm>
            <a:off x="0" y="0"/>
            <a:ext cx="12191998" cy="306895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E70B031C-D5A2-3144-46B6-5D3E4FC1DB41}"/>
              </a:ext>
            </a:extLst>
          </p:cNvPr>
          <p:cNvSpPr/>
          <p:nvPr/>
        </p:nvSpPr>
        <p:spPr>
          <a:xfrm>
            <a:off x="-2" y="-1"/>
            <a:ext cx="12191998" cy="3068959"/>
          </a:xfrm>
          <a:prstGeom prst="rect">
            <a:avLst/>
          </a:prstGeom>
          <a:solidFill>
            <a:srgbClr val="961318">
              <a:alpha val="82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6" name="文本占位符 8">
            <a:extLst>
              <a:ext uri="{FF2B5EF4-FFF2-40B4-BE49-F238E27FC236}">
                <a16:creationId xmlns:a16="http://schemas.microsoft.com/office/drawing/2014/main" id="{5F086A63-7421-C2D9-4E05-5254E9E4AF1D}"/>
              </a:ext>
            </a:extLst>
          </p:cNvPr>
          <p:cNvSpPr txBox="1">
            <a:spLocks/>
          </p:cNvSpPr>
          <p:nvPr/>
        </p:nvSpPr>
        <p:spPr>
          <a:xfrm>
            <a:off x="4815507" y="1844824"/>
            <a:ext cx="2560983" cy="2530053"/>
          </a:xfrm>
          <a:custGeom>
            <a:avLst/>
            <a:gdLst>
              <a:gd name="connsiteX0" fmla="*/ 2057400 w 4114800"/>
              <a:gd name="connsiteY0" fmla="*/ 0 h 4065104"/>
              <a:gd name="connsiteX1" fmla="*/ 4114800 w 4114800"/>
              <a:gd name="connsiteY1" fmla="*/ 2032552 h 4065104"/>
              <a:gd name="connsiteX2" fmla="*/ 2057400 w 4114800"/>
              <a:gd name="connsiteY2" fmla="*/ 4065104 h 4065104"/>
              <a:gd name="connsiteX3" fmla="*/ 0 w 4114800"/>
              <a:gd name="connsiteY3" fmla="*/ 2032552 h 406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065104">
                <a:moveTo>
                  <a:pt x="2057400" y="0"/>
                </a:moveTo>
                <a:lnTo>
                  <a:pt x="4114800" y="2032552"/>
                </a:lnTo>
                <a:lnTo>
                  <a:pt x="2057400" y="4065104"/>
                </a:lnTo>
                <a:lnTo>
                  <a:pt x="0" y="2032552"/>
                </a:lnTo>
                <a:close/>
              </a:path>
            </a:pathLst>
          </a:custGeom>
          <a:solidFill>
            <a:srgbClr val="961318"/>
          </a:solidFill>
          <a:ln w="193675">
            <a:solidFill>
              <a:srgbClr val="FFFFFF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600" kern="1200">
                <a:solidFill>
                  <a:schemeClr val="bg1"/>
                </a:solidFill>
                <a:effectLst>
                  <a:innerShdw dist="63500" dir="16200000">
                    <a:schemeClr val="accent3"/>
                  </a:innerShdw>
                </a:effectLst>
                <a:latin typeface="Impact" panose="020B080603090205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zh-CN" altLang="en-US" dirty="0">
              <a:solidFill>
                <a:srgbClr val="FFFFFF"/>
              </a:solidFill>
              <a:effectLst>
                <a:innerShdw dist="63500" dir="16200000">
                  <a:srgbClr val="3889F5"/>
                </a:innerShdw>
              </a:effectLst>
              <a:latin typeface="Arial" panose="020F0502020204030204"/>
              <a:ea typeface="Microsoft YaHei"/>
              <a:cs typeface="+mn-ea"/>
              <a:sym typeface="+mn-lt"/>
            </a:endParaRPr>
          </a:p>
        </p:txBody>
      </p:sp>
      <p:sp>
        <p:nvSpPr>
          <p:cNvPr id="8" name="标题 4">
            <a:extLst>
              <a:ext uri="{FF2B5EF4-FFF2-40B4-BE49-F238E27FC236}">
                <a16:creationId xmlns:a16="http://schemas.microsoft.com/office/drawing/2014/main" id="{B0C520CF-7E52-881C-CABC-072E385C3170}"/>
              </a:ext>
            </a:extLst>
          </p:cNvPr>
          <p:cNvSpPr txBox="1">
            <a:spLocks/>
          </p:cNvSpPr>
          <p:nvPr/>
        </p:nvSpPr>
        <p:spPr>
          <a:xfrm>
            <a:off x="3" y="4544391"/>
            <a:ext cx="12191997" cy="112612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54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Masterpieces Across Three Exiles </a:t>
            </a:r>
            <a:endParaRPr lang="zh-CN" altLang="en-US" sz="5400" b="1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标题 4">
            <a:extLst>
              <a:ext uri="{FF2B5EF4-FFF2-40B4-BE49-F238E27FC236}">
                <a16:creationId xmlns:a16="http://schemas.microsoft.com/office/drawing/2014/main" id="{151A16F8-1B7F-83CD-521C-F8B62FCE6A7C}"/>
              </a:ext>
            </a:extLst>
          </p:cNvPr>
          <p:cNvSpPr txBox="1">
            <a:spLocks/>
          </p:cNvSpPr>
          <p:nvPr/>
        </p:nvSpPr>
        <p:spPr>
          <a:xfrm>
            <a:off x="2207565" y="5490719"/>
            <a:ext cx="7776866" cy="746593"/>
          </a:xfrm>
          <a:prstGeom prst="rect">
            <a:avLst/>
          </a:prstGeom>
        </p:spPr>
        <p:txBody>
          <a:bodyPr vert="horz" lIns="68562" tIns="34281" rIns="68562" bIns="3428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endParaRPr lang="zh-CN" altLang="en-US" sz="2000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2CDAC7-2BDB-294F-D7F7-57DD0D50F089}"/>
              </a:ext>
            </a:extLst>
          </p:cNvPr>
          <p:cNvSpPr txBox="1"/>
          <p:nvPr/>
        </p:nvSpPr>
        <p:spPr>
          <a:xfrm>
            <a:off x="5250253" y="2386575"/>
            <a:ext cx="16914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>
                <a:solidFill>
                  <a:prstClr val="white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03</a:t>
            </a:r>
            <a:endParaRPr lang="zh-CN" altLang="en-US" sz="8800" b="1" dirty="0">
              <a:solidFill>
                <a:prstClr val="white"/>
              </a:solidFill>
              <a:latin typeface="Arial Black" panose="020B0A04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E91658E-5985-0B96-BC5B-0569D8CF2FCB}"/>
              </a:ext>
            </a:extLst>
          </p:cNvPr>
          <p:cNvSpPr txBox="1"/>
          <p:nvPr/>
        </p:nvSpPr>
        <p:spPr>
          <a:xfrm>
            <a:off x="387507" y="6406826"/>
            <a:ext cx="228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</p:spTree>
    <p:extLst>
      <p:ext uri="{BB962C8B-B14F-4D97-AF65-F5344CB8AC3E}">
        <p14:creationId xmlns:p14="http://schemas.microsoft.com/office/powerpoint/2010/main" val="2792962559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8691DC7-6643-4A2F-9427-10140D8987EA}"/>
              </a:ext>
            </a:extLst>
          </p:cNvPr>
          <p:cNvGrpSpPr/>
          <p:nvPr/>
        </p:nvGrpSpPr>
        <p:grpSpPr>
          <a:xfrm>
            <a:off x="335361" y="116633"/>
            <a:ext cx="11521279" cy="693041"/>
            <a:chOff x="335361" y="116633"/>
            <a:chExt cx="11521279" cy="693041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3E821759-A998-4D5F-974A-3320B0933293}"/>
                </a:ext>
              </a:extLst>
            </p:cNvPr>
            <p:cNvGrpSpPr/>
            <p:nvPr/>
          </p:nvGrpSpPr>
          <p:grpSpPr>
            <a:xfrm>
              <a:off x="335361" y="116633"/>
              <a:ext cx="629872" cy="612768"/>
              <a:chOff x="3070727" y="196457"/>
              <a:chExt cx="692047" cy="673255"/>
            </a:xfrm>
          </p:grpSpPr>
          <p:sp>
            <p:nvSpPr>
              <p:cNvPr id="13" name="平行四边形 12">
                <a:extLst>
                  <a:ext uri="{FF2B5EF4-FFF2-40B4-BE49-F238E27FC236}">
                    <a16:creationId xmlns:a16="http://schemas.microsoft.com/office/drawing/2014/main" id="{A18E9889-62AA-4338-8271-C17E55C14772}"/>
                  </a:ext>
                </a:extLst>
              </p:cNvPr>
              <p:cNvSpPr/>
              <p:nvPr/>
            </p:nvSpPr>
            <p:spPr>
              <a:xfrm>
                <a:off x="3070727" y="196457"/>
                <a:ext cx="629587" cy="612775"/>
              </a:xfrm>
              <a:prstGeom prst="parallelogram">
                <a:avLst/>
              </a:prstGeom>
              <a:solidFill>
                <a:srgbClr val="961318"/>
              </a:solidFill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平行四边形 13">
                <a:extLst>
                  <a:ext uri="{FF2B5EF4-FFF2-40B4-BE49-F238E27FC236}">
                    <a16:creationId xmlns:a16="http://schemas.microsoft.com/office/drawing/2014/main" id="{EB0E8C80-DB97-4366-BE05-98123D1272FD}"/>
                  </a:ext>
                </a:extLst>
              </p:cNvPr>
              <p:cNvSpPr/>
              <p:nvPr/>
            </p:nvSpPr>
            <p:spPr>
              <a:xfrm>
                <a:off x="3133187" y="256937"/>
                <a:ext cx="629587" cy="612775"/>
              </a:xfrm>
              <a:prstGeom prst="parallelogram">
                <a:avLst/>
              </a:prstGeom>
              <a:noFill/>
              <a:ln w="25400" cap="flat" cmpd="sng" algn="ctr">
                <a:solidFill>
                  <a:srgbClr val="961318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8A09C8DC-09EC-4F71-993F-91F813E4100C}"/>
                </a:ext>
              </a:extLst>
            </p:cNvPr>
            <p:cNvCxnSpPr>
              <a:cxnSpLocks/>
            </p:cNvCxnSpPr>
            <p:nvPr/>
          </p:nvCxnSpPr>
          <p:spPr>
            <a:xfrm>
              <a:off x="367840" y="809674"/>
              <a:ext cx="11488800" cy="0"/>
            </a:xfrm>
            <a:prstGeom prst="line">
              <a:avLst/>
            </a:prstGeom>
            <a:noFill/>
            <a:ln w="9525" cap="flat" cmpd="sng" algn="ctr">
              <a:solidFill>
                <a:srgbClr val="961318"/>
              </a:solidFill>
              <a:prstDash val="solid"/>
            </a:ln>
            <a:effectLst/>
          </p:spPr>
        </p:cxnSp>
        <p:sp>
          <p:nvSpPr>
            <p:cNvPr id="10" name="文本占位符 5">
              <a:extLst>
                <a:ext uri="{FF2B5EF4-FFF2-40B4-BE49-F238E27FC236}">
                  <a16:creationId xmlns:a16="http://schemas.microsoft.com/office/drawing/2014/main" id="{4DB86027-BAB3-49B9-AD7D-4EF631935FF6}"/>
                </a:ext>
              </a:extLst>
            </p:cNvPr>
            <p:cNvSpPr txBox="1">
              <a:spLocks/>
            </p:cNvSpPr>
            <p:nvPr/>
          </p:nvSpPr>
          <p:spPr>
            <a:xfrm>
              <a:off x="1127448" y="193957"/>
              <a:ext cx="7048364" cy="61277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kern="1200">
                  <a:solidFill>
                    <a:srgbClr val="02428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b="1" dirty="0">
                  <a:solidFill>
                    <a:srgbClr val="96131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Masterpieces Across Three Exiles </a:t>
              </a:r>
              <a:endParaRPr lang="zh-CN" altLang="en-US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1834BEA-F105-9BF2-E935-3D382B813F40}"/>
              </a:ext>
            </a:extLst>
          </p:cNvPr>
          <p:cNvSpPr txBox="1"/>
          <p:nvPr/>
        </p:nvSpPr>
        <p:spPr>
          <a:xfrm>
            <a:off x="335361" y="6452604"/>
            <a:ext cx="228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仁爱精勤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FCDBB19-FD79-CE04-7C6C-F664CB11D2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612" y="141119"/>
            <a:ext cx="2919395" cy="64622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715816C-4D7C-A17C-BB19-F265D59B8B55}"/>
              </a:ext>
            </a:extLst>
          </p:cNvPr>
          <p:cNvSpPr txBox="1"/>
          <p:nvPr/>
        </p:nvSpPr>
        <p:spPr>
          <a:xfrm>
            <a:off x="367840" y="887005"/>
            <a:ext cx="7119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3200" b="1" dirty="0" err="1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Huangzhou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Period (1080–1084)</a:t>
            </a:r>
            <a:endParaRPr lang="zh-CN" altLang="en-US" sz="3200" b="1" dirty="0">
              <a:solidFill>
                <a:srgbClr val="9613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80A12F6-F682-AB82-DE2F-F3392B42C47F}"/>
              </a:ext>
            </a:extLst>
          </p:cNvPr>
          <p:cNvSpPr txBox="1"/>
          <p:nvPr/>
        </p:nvSpPr>
        <p:spPr>
          <a:xfrm>
            <a:off x="367839" y="1553997"/>
            <a:ext cx="7119759" cy="424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altLang="zh-CN" sz="20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Here, Su Shi composed some of his most iconic works</a:t>
            </a:r>
            <a:r>
              <a:rPr lang="en-US" altLang="zh-CN" sz="2000" kern="0" dirty="0">
                <a:solidFill>
                  <a:srgbClr val="404040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:</a:t>
            </a:r>
            <a:endParaRPr lang="zh-CN" altLang="zh-CN" sz="20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E61F4E4-0A26-A3A4-C687-786BAABF2954}"/>
              </a:ext>
            </a:extLst>
          </p:cNvPr>
          <p:cNvSpPr txBox="1"/>
          <p:nvPr/>
        </p:nvSpPr>
        <p:spPr>
          <a:xfrm>
            <a:off x="736256" y="2308655"/>
            <a:ext cx="1071948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•《</a:t>
            </a:r>
            <a:r>
              <a:rPr lang="zh-CN" altLang="en-US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卜算子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黄州定慧院寓居作</a:t>
            </a:r>
            <a:r>
              <a:rPr lang="en-US" altLang="zh-CN" sz="3200" b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en-US" altLang="zh-CN" sz="3200" b="1" i="1" dirty="0">
                <a:solidFill>
                  <a:srgbClr val="9613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Song of Divination</a:t>
            </a:r>
          </a:p>
          <a:p>
            <a:pPr algn="ctr"/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“惊起却回头，有恨无人省。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拣尽寒枝不肯栖，寂寞沙洲冷。”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Startled, I turn my head,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With grief none can share.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Choosing no branch to rest,</a:t>
            </a:r>
          </a:p>
          <a:p>
            <a:pPr algn="ctr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Cold sandbar, desolate and bare.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（许渊冲译）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45572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960</Words>
  <Application>Microsoft Office PowerPoint</Application>
  <PresentationFormat>宽屏</PresentationFormat>
  <Paragraphs>130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Inter</vt:lpstr>
      <vt:lpstr>等线</vt:lpstr>
      <vt:lpstr>等线 Light</vt:lpstr>
      <vt:lpstr>华文行楷</vt:lpstr>
      <vt:lpstr>微软雅黑</vt:lpstr>
      <vt:lpstr>Arial</vt:lpstr>
      <vt:lpstr>Arial Black</vt:lpstr>
      <vt:lpstr>Calibri</vt:lpstr>
      <vt:lpstr>Segoe UI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斌尧 段</cp:lastModifiedBy>
  <cp:revision>110</cp:revision>
  <dcterms:created xsi:type="dcterms:W3CDTF">2020-08-06T01:38:21Z</dcterms:created>
  <dcterms:modified xsi:type="dcterms:W3CDTF">2025-02-28T04:14:03Z</dcterms:modified>
</cp:coreProperties>
</file>