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22.svg" ContentType="image/svg+xml"/>
  <Override PartName="/ppt/media/image31.svg" ContentType="image/svg+xml"/>
  <Override PartName="/ppt/media/image33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76" r:id="rId3"/>
    <p:sldId id="302" r:id="rId5"/>
    <p:sldId id="257" r:id="rId6"/>
    <p:sldId id="258" r:id="rId7"/>
    <p:sldId id="259" r:id="rId8"/>
    <p:sldId id="261" r:id="rId9"/>
    <p:sldId id="262" r:id="rId10"/>
    <p:sldId id="267" r:id="rId11"/>
    <p:sldId id="297" r:id="rId12"/>
    <p:sldId id="266" r:id="rId13"/>
    <p:sldId id="260" r:id="rId14"/>
    <p:sldId id="264" r:id="rId15"/>
    <p:sldId id="263" r:id="rId16"/>
    <p:sldId id="303" r:id="rId17"/>
  </p:sldIdLst>
  <p:sldSz cx="18288000" cy="10287000"/>
  <p:notesSz cx="6858000" cy="9144000"/>
  <p:embeddedFontLst>
    <p:embeddedFont>
      <p:font typeface="Modern No. 20" panose="02070704070505020303" charset="0"/>
      <p:regular r:id="rId22"/>
    </p:embeddedFont>
    <p:embeddedFont>
      <p:font typeface="Li Xuke" panose="02000603000000000000" charset="-122"/>
      <p:regular r:id="rId23"/>
    </p:embeddedFont>
    <p:embeddedFont>
      <p:font typeface="黑体" panose="02010609060101010101" charset="-122"/>
      <p:regular r:id="rId24"/>
    </p:embeddedFont>
    <p:embeddedFont>
      <p:font typeface="Arimo" panose="020B0604020202020204"/>
      <p:regular r:id="rId25"/>
    </p:embeddedFont>
    <p:embeddedFont>
      <p:font typeface="Arimo Bold" panose="020B0704020202020204"/>
      <p:bold r:id="rId26"/>
    </p:embeddedFont>
    <p:embeddedFont>
      <p:font typeface="Calibri" panose="020F050202020403020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4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39" d="100"/>
          <a:sy n="39" d="100"/>
        </p:scale>
        <p:origin x="260" y="76"/>
      </p:cViewPr>
      <p:guideLst>
        <p:guide orient="horz" pos="2137"/>
        <p:guide pos="28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32.xml"/><Relationship Id="rId30" Type="http://schemas.openxmlformats.org/officeDocument/2006/relationships/font" Target="fonts/font9.fntdata"/><Relationship Id="rId3" Type="http://schemas.openxmlformats.org/officeDocument/2006/relationships/slide" Target="slides/slide1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8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tags" Target="../tags/tag27.xml"/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4.png"/><Relationship Id="rId7" Type="http://schemas.microsoft.com/office/2007/relationships/media" Target="../media/media2.mp4"/><Relationship Id="rId6" Type="http://schemas.openxmlformats.org/officeDocument/2006/relationships/video" Target="../media/media2.mp4"/><Relationship Id="rId5" Type="http://schemas.openxmlformats.org/officeDocument/2006/relationships/tags" Target="../tags/tag29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media" Target="../media/media3.mp4"/><Relationship Id="rId4" Type="http://schemas.openxmlformats.org/officeDocument/2006/relationships/video" Target="../media/media3.mp4"/><Relationship Id="rId3" Type="http://schemas.openxmlformats.org/officeDocument/2006/relationships/tags" Target="../tags/tag30.xml"/><Relationship Id="rId2" Type="http://schemas.openxmlformats.org/officeDocument/2006/relationships/image" Target="../media/image35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31.xml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16.xml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tags" Target="../tags/tag17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tags" Target="../tags/tag20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image" Target="../media/image23.png"/><Relationship Id="rId4" Type="http://schemas.openxmlformats.org/officeDocument/2006/relationships/tags" Target="../tags/tag21.xml"/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6" Type="http://schemas.openxmlformats.org/officeDocument/2006/relationships/image" Target="../media/image28.png"/><Relationship Id="rId5" Type="http://schemas.openxmlformats.org/officeDocument/2006/relationships/tags" Target="../tags/tag24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866775" y="0"/>
            <a:ext cx="19154775" cy="10287000"/>
            <a:chOff x="-910" y="0"/>
            <a:chExt cx="20110" cy="10800"/>
          </a:xfrm>
        </p:grpSpPr>
        <p:pic>
          <p:nvPicPr>
            <p:cNvPr id="4" name="图片 3" descr="国风32"/>
            <p:cNvPicPr>
              <a:picLocks noChangeAspect="1"/>
            </p:cNvPicPr>
            <p:nvPr/>
          </p:nvPicPr>
          <p:blipFill>
            <a:blip r:embed="rId1"/>
            <a:srcRect t="27244" r="1790" b="40560"/>
            <a:stretch>
              <a:fillRect/>
            </a:stretch>
          </p:blipFill>
          <p:spPr>
            <a:xfrm>
              <a:off x="-910" y="0"/>
              <a:ext cx="15202" cy="10800"/>
            </a:xfrm>
            <a:prstGeom prst="rect">
              <a:avLst/>
            </a:prstGeom>
          </p:spPr>
        </p:pic>
        <p:pic>
          <p:nvPicPr>
            <p:cNvPr id="5" name="图片 4" descr="国风32"/>
            <p:cNvPicPr>
              <a:picLocks noChangeAspect="1"/>
            </p:cNvPicPr>
            <p:nvPr/>
          </p:nvPicPr>
          <p:blipFill>
            <a:blip r:embed="rId1"/>
            <a:srcRect l="85867" t="27244" r="1473" b="40560"/>
            <a:stretch>
              <a:fillRect/>
            </a:stretch>
          </p:blipFill>
          <p:spPr>
            <a:xfrm flipH="1">
              <a:off x="14262" y="0"/>
              <a:ext cx="2617" cy="10800"/>
            </a:xfrm>
            <a:prstGeom prst="rect">
              <a:avLst/>
            </a:prstGeom>
          </p:spPr>
        </p:pic>
        <p:pic>
          <p:nvPicPr>
            <p:cNvPr id="6" name="图片 5" descr="国风32"/>
            <p:cNvPicPr>
              <a:picLocks noChangeAspect="1"/>
            </p:cNvPicPr>
            <p:nvPr/>
          </p:nvPicPr>
          <p:blipFill>
            <a:blip r:embed="rId1"/>
            <a:srcRect l="85867" t="27244" r="1473" b="40560"/>
            <a:stretch>
              <a:fillRect/>
            </a:stretch>
          </p:blipFill>
          <p:spPr>
            <a:xfrm>
              <a:off x="16804" y="0"/>
              <a:ext cx="2396" cy="1080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3657600" y="1333500"/>
            <a:ext cx="11664315" cy="18326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11500" b="1" u="sng">
                <a:solidFill>
                  <a:srgbClr val="8E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字迹-黄陵野鹤行书 简" panose="02010600010101010101" charset="-122"/>
                <a:cs typeface="Times New Roman" panose="02020603050405020304" charset="0"/>
              </a:rPr>
              <a:t>Facial Make-up:</a:t>
            </a:r>
            <a:endParaRPr lang="en-US" altLang="zh-CN" sz="11500" b="1" u="sng">
              <a:solidFill>
                <a:srgbClr val="8E2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</a:endParaRPr>
          </a:p>
          <a:p>
            <a:endParaRPr lang="en-US" altLang="zh-CN" sz="11500" b="1" u="sng">
              <a:solidFill>
                <a:srgbClr val="8E2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10600" y="7581583"/>
            <a:ext cx="914400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3600" b="1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Modern No. 20" panose="02070704070505020303" charset="0"/>
                <a:sym typeface="+mn-ea"/>
              </a:rPr>
              <a:t>汇报人：杨婧蔚</a:t>
            </a:r>
            <a:endParaRPr lang="zh-CN" altLang="en-US" sz="3600" b="1">
              <a:solidFill>
                <a:schemeClr val="accent6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Modern No. 20" panose="02070704070505020303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67200" y="3543300"/>
            <a:ext cx="13010515" cy="337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r"/>
            <a:r>
              <a:rPr lang="en-US" altLang="zh-CN" sz="9600" b="1">
                <a:solidFill>
                  <a:srgbClr val="8E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字迹-黄陵野鹤行书 简" panose="02010600010101010101" charset="-122"/>
                <a:cs typeface="Times New Roman" panose="02020603050405020304" charset="0"/>
                <a:sym typeface="+mn-ea"/>
              </a:rPr>
              <a:t>Face Changing in </a:t>
            </a:r>
            <a:endParaRPr lang="en-US" altLang="zh-CN" sz="9600" b="1">
              <a:solidFill>
                <a:srgbClr val="8E2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  <a:sym typeface="+mn-ea"/>
            </a:endParaRPr>
          </a:p>
          <a:p>
            <a:pPr algn="r"/>
            <a:r>
              <a:rPr lang="en-US" altLang="zh-CN" sz="9600" b="1">
                <a:solidFill>
                  <a:srgbClr val="8E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字迹-黄陵野鹤行书 简" panose="02010600010101010101" charset="-122"/>
                <a:cs typeface="Times New Roman" panose="02020603050405020304" charset="0"/>
                <a:sym typeface="+mn-ea"/>
              </a:rPr>
              <a:t>Sichuan Opera</a:t>
            </a:r>
            <a:endParaRPr lang="en-US" altLang="zh-CN" sz="9600" b="1">
              <a:solidFill>
                <a:srgbClr val="8E2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36691"/>
            <a:ext cx="18288000" cy="10946029"/>
            <a:chOff x="0" y="0"/>
            <a:chExt cx="24384000" cy="145947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8103791" y="49692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8153618" y="0"/>
                  </a:moveTo>
                  <a:lnTo>
                    <a:pt x="0" y="0"/>
                  </a:lnTo>
                  <a:lnTo>
                    <a:pt x="0" y="14495321"/>
                  </a:lnTo>
                  <a:lnTo>
                    <a:pt x="8153618" y="14495321"/>
                  </a:lnTo>
                  <a:lnTo>
                    <a:pt x="8153618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6230382" y="99385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085197" y="7651983"/>
            <a:ext cx="1018286" cy="1018285"/>
            <a:chOff x="0" y="0"/>
            <a:chExt cx="1357714" cy="1357714"/>
          </a:xfrm>
        </p:grpSpPr>
        <p:sp>
          <p:nvSpPr>
            <p:cNvPr id="9" name="Freeform 9" descr="卡通人物  中度可信度描述已自动生成"/>
            <p:cNvSpPr/>
            <p:nvPr/>
          </p:nvSpPr>
          <p:spPr>
            <a:xfrm>
              <a:off x="0" y="0"/>
              <a:ext cx="1357757" cy="1357757"/>
            </a:xfrm>
            <a:custGeom>
              <a:avLst/>
              <a:gdLst/>
              <a:ahLst/>
              <a:cxnLst/>
              <a:rect l="l" t="t" r="r" b="b"/>
              <a:pathLst>
                <a:path w="1357757" h="1357757">
                  <a:moveTo>
                    <a:pt x="0" y="0"/>
                  </a:moveTo>
                  <a:lnTo>
                    <a:pt x="1357757" y="0"/>
                  </a:lnTo>
                  <a:lnTo>
                    <a:pt x="1357757" y="1357757"/>
                  </a:lnTo>
                  <a:lnTo>
                    <a:pt x="0" y="1357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3" b="3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937974" y="8015058"/>
            <a:ext cx="1291270" cy="1810506"/>
            <a:chOff x="0" y="0"/>
            <a:chExt cx="1721694" cy="2414008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33350"/>
              <a:ext cx="1211004" cy="15864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10"/>
                </a:lnSpc>
              </a:pPr>
              <a:r>
                <a:rPr lang="en-US" sz="7150">
                  <a:solidFill>
                    <a:srgbClr val="000000"/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  <a:sym typeface="思源宋体" panose="02020400000000000000" charset="-122"/>
                </a:rPr>
                <a:t>瑰</a:t>
              </a:r>
              <a:endParaRPr lang="en-US" sz="7150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宋体" panose="02020400000000000000" charset="-122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920848" y="1357827"/>
              <a:ext cx="800846" cy="1056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20"/>
                </a:lnSpc>
              </a:pPr>
              <a:r>
                <a:rPr lang="en-US" sz="4730">
                  <a:solidFill>
                    <a:srgbClr val="000000"/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  <a:sym typeface="思源宋体" panose="02020400000000000000" charset="-122"/>
                </a:rPr>
                <a:t>宝</a:t>
              </a:r>
              <a:endParaRPr lang="en-US" sz="4730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宋体" panose="02020400000000000000" charset="-122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84710" y="1453796"/>
              <a:ext cx="736137" cy="479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45"/>
                </a:lnSpc>
              </a:pPr>
              <a:r>
                <a:rPr lang="en-US" sz="2175">
                  <a:solidFill>
                    <a:srgbClr val="000000"/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  <a:sym typeface="思源宋体" panose="02020400000000000000" charset="-122"/>
                </a:rPr>
                <a:t>瑰宝</a:t>
              </a:r>
              <a:endParaRPr lang="en-US" sz="2175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宋体" panose="02020400000000000000" charset="-122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7010263" y="-343113"/>
            <a:ext cx="9720663" cy="11750253"/>
          </a:xfrm>
          <a:custGeom>
            <a:avLst/>
            <a:gdLst/>
            <a:ahLst/>
            <a:cxnLst/>
            <a:rect l="l" t="t" r="r" b="b"/>
            <a:pathLst>
              <a:path w="9720663" h="11750253">
                <a:moveTo>
                  <a:pt x="0" y="0"/>
                </a:moveTo>
                <a:lnTo>
                  <a:pt x="9720663" y="0"/>
                </a:lnTo>
                <a:lnTo>
                  <a:pt x="9720663" y="11750253"/>
                </a:lnTo>
                <a:lnTo>
                  <a:pt x="0" y="117502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076924" y="5372080"/>
            <a:ext cx="6182818" cy="3362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50"/>
              </a:lnSpc>
            </a:pPr>
            <a:r>
              <a:rPr lang="en-US" sz="22455">
                <a:solidFill>
                  <a:srgbClr val="D6C8B4"/>
                </a:solidFill>
                <a:latin typeface="Li Xuke" panose="02000603000000000000" charset="-122"/>
                <a:ea typeface="Li Xuke" panose="02000603000000000000" charset="-122"/>
                <a:cs typeface="Li Xuke" panose="02000603000000000000" charset="-122"/>
                <a:sym typeface="Li Xuke" panose="02000603000000000000" charset="-122"/>
              </a:rPr>
              <a:t>叁</a:t>
            </a:r>
            <a:endParaRPr lang="en-US" sz="22455">
              <a:solidFill>
                <a:srgbClr val="D6C8B4"/>
              </a:solidFill>
              <a:latin typeface="Li Xuke" panose="02000603000000000000" charset="-122"/>
              <a:ea typeface="Li Xuke" panose="02000603000000000000" charset="-122"/>
              <a:cs typeface="Li Xuke" panose="02000603000000000000" charset="-122"/>
              <a:sym typeface="Li Xuke" panose="02000603000000000000" charset="-122"/>
            </a:endParaRPr>
          </a:p>
        </p:txBody>
      </p:sp>
      <p:sp>
        <p:nvSpPr>
          <p:cNvPr id="37" name="TextBox 37"/>
          <p:cNvSpPr txBox="1"/>
          <p:nvPr>
            <p:custDataLst>
              <p:tags r:id="rId4"/>
            </p:custDataLst>
          </p:nvPr>
        </p:nvSpPr>
        <p:spPr>
          <a:xfrm>
            <a:off x="838200" y="2019300"/>
            <a:ext cx="13503275" cy="2103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algn="l">
              <a:lnSpc>
                <a:spcPts val="4100"/>
              </a:lnSpc>
              <a:buClrTx/>
              <a:buSzTx/>
              <a:buNone/>
            </a:pPr>
            <a:r>
              <a:rPr lang="en-US" altLang="zh-CN" sz="88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字迹-黄陵野鹤行书 简" panose="02010600010101010101" charset="-122"/>
                <a:cs typeface="Times New Roman" panose="02020603050405020304" charset="0"/>
                <a:sym typeface="思源宋体 Bold" panose="02020700000000000000" charset="-122"/>
              </a:rPr>
              <a:t>Three Techniques of</a:t>
            </a:r>
            <a:endParaRPr lang="en-US" altLang="zh-CN" sz="8800" b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  <a:sym typeface="思源宋体 Bold" panose="02020700000000000000" charset="-122"/>
            </a:endParaRPr>
          </a:p>
          <a:p>
            <a:pPr algn="l">
              <a:lnSpc>
                <a:spcPts val="4100"/>
              </a:lnSpc>
              <a:buClrTx/>
              <a:buSzTx/>
              <a:buNone/>
            </a:pPr>
            <a:endParaRPr lang="en-US" altLang="zh-CN" sz="8800" b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  <a:sym typeface="思源宋体 Bold" panose="02020700000000000000" charset="-122"/>
            </a:endParaRPr>
          </a:p>
          <a:p>
            <a:pPr algn="l">
              <a:lnSpc>
                <a:spcPts val="4100"/>
              </a:lnSpc>
              <a:buClrTx/>
              <a:buSzTx/>
              <a:buNone/>
            </a:pPr>
            <a:r>
              <a:rPr lang="en-US" altLang="zh-CN" sz="88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字迹-黄陵野鹤行书 简" panose="02010600010101010101" charset="-122"/>
                <a:cs typeface="Times New Roman" panose="02020603050405020304" charset="0"/>
                <a:sym typeface="思源宋体 Bold" panose="02020700000000000000" charset="-122"/>
              </a:rPr>
              <a:t>      </a:t>
            </a:r>
            <a:endParaRPr lang="en-US" altLang="zh-CN" sz="8800" b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  <a:sym typeface="思源宋体 Bold" panose="02020700000000000000" charset="-122"/>
            </a:endParaRPr>
          </a:p>
          <a:p>
            <a:pPr algn="l">
              <a:lnSpc>
                <a:spcPts val="4100"/>
              </a:lnSpc>
              <a:buClrTx/>
              <a:buSzTx/>
              <a:buNone/>
            </a:pPr>
            <a:r>
              <a:rPr lang="en-US" altLang="zh-CN" sz="88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字迹-黄陵野鹤行书 简" panose="02010600010101010101" charset="-122"/>
                <a:cs typeface="Times New Roman" panose="02020603050405020304" charset="0"/>
                <a:sym typeface="思源宋体 Bold" panose="02020700000000000000" charset="-122"/>
              </a:rPr>
              <a:t>              Face Changing</a:t>
            </a:r>
            <a:endParaRPr lang="en-US" altLang="zh-CN" sz="8800" b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  <a:sym typeface="思源宋体 Bold" panose="02020700000000000000" charset="-122"/>
            </a:endParaRPr>
          </a:p>
        </p:txBody>
      </p:sp>
      <p:grpSp>
        <p:nvGrpSpPr>
          <p:cNvPr id="20" name="Group 8"/>
          <p:cNvGrpSpPr>
            <a:grpSpLocks noChangeAspect="1"/>
          </p:cNvGrpSpPr>
          <p:nvPr/>
        </p:nvGrpSpPr>
        <p:grpSpPr>
          <a:xfrm>
            <a:off x="1524117" y="7201133"/>
            <a:ext cx="1018286" cy="1018285"/>
            <a:chOff x="0" y="0"/>
            <a:chExt cx="1357714" cy="1357714"/>
          </a:xfrm>
        </p:grpSpPr>
        <p:sp>
          <p:nvSpPr>
            <p:cNvPr id="21" name="Freeform 9" descr="卡通人物  中度可信度描述已自动生成"/>
            <p:cNvSpPr/>
            <p:nvPr>
              <p:custDataLst>
                <p:tags r:id="rId5"/>
              </p:custDataLst>
            </p:nvPr>
          </p:nvSpPr>
          <p:spPr>
            <a:xfrm>
              <a:off x="0" y="0"/>
              <a:ext cx="1357757" cy="1357757"/>
            </a:xfrm>
            <a:custGeom>
              <a:avLst/>
              <a:gdLst/>
              <a:ahLst/>
              <a:cxnLst/>
              <a:rect l="l" t="t" r="r" b="b"/>
              <a:pathLst>
                <a:path w="1357757" h="1357757">
                  <a:moveTo>
                    <a:pt x="0" y="0"/>
                  </a:moveTo>
                  <a:lnTo>
                    <a:pt x="1357757" y="0"/>
                  </a:lnTo>
                  <a:lnTo>
                    <a:pt x="1357757" y="1357757"/>
                  </a:lnTo>
                  <a:lnTo>
                    <a:pt x="0" y="1357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3" b="3"/>
              </a:stretch>
            </a:blipFill>
          </p:spPr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8535" y="4401185"/>
            <a:ext cx="4618355" cy="6457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36691"/>
            <a:ext cx="18288000" cy="10946029"/>
            <a:chOff x="0" y="0"/>
            <a:chExt cx="24384000" cy="145947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8103791" y="49692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8153618" y="0"/>
                  </a:moveTo>
                  <a:lnTo>
                    <a:pt x="0" y="0"/>
                  </a:lnTo>
                  <a:lnTo>
                    <a:pt x="0" y="14495321"/>
                  </a:lnTo>
                  <a:lnTo>
                    <a:pt x="8153618" y="14495321"/>
                  </a:lnTo>
                  <a:lnTo>
                    <a:pt x="8153618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6230382" y="99385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0" y="2051960"/>
            <a:ext cx="18292885" cy="8235040"/>
            <a:chOff x="0" y="0"/>
            <a:chExt cx="26179302" cy="117853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179255" cy="11785321"/>
            </a:xfrm>
            <a:custGeom>
              <a:avLst/>
              <a:gdLst/>
              <a:ahLst/>
              <a:cxnLst/>
              <a:rect l="l" t="t" r="r" b="b"/>
              <a:pathLst>
                <a:path w="26179255" h="11785321">
                  <a:moveTo>
                    <a:pt x="0" y="505549"/>
                  </a:moveTo>
                  <a:cubicBezTo>
                    <a:pt x="0" y="226396"/>
                    <a:pt x="275344" y="0"/>
                    <a:pt x="614850" y="0"/>
                  </a:cubicBezTo>
                  <a:lnTo>
                    <a:pt x="25564405" y="0"/>
                  </a:lnTo>
                  <a:cubicBezTo>
                    <a:pt x="25904050" y="0"/>
                    <a:pt x="26179255" y="226396"/>
                    <a:pt x="26179255" y="505549"/>
                  </a:cubicBezTo>
                  <a:lnTo>
                    <a:pt x="26179255" y="11279773"/>
                  </a:lnTo>
                  <a:cubicBezTo>
                    <a:pt x="26179255" y="11559041"/>
                    <a:pt x="25903910" y="11785321"/>
                    <a:pt x="25564405" y="11785321"/>
                  </a:cubicBezTo>
                  <a:lnTo>
                    <a:pt x="614850" y="11785321"/>
                  </a:lnTo>
                  <a:cubicBezTo>
                    <a:pt x="275344" y="11785321"/>
                    <a:pt x="0" y="11558925"/>
                    <a:pt x="0" y="11279773"/>
                  </a:cubicBezTo>
                  <a:close/>
                </a:path>
              </a:pathLst>
            </a:custGeom>
            <a:solidFill>
              <a:srgbClr val="A44237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52400" y="3771900"/>
            <a:ext cx="7526020" cy="6228080"/>
          </a:xfrm>
          <a:custGeom>
            <a:avLst/>
            <a:gdLst/>
            <a:ahLst/>
            <a:cxnLst/>
            <a:rect l="l" t="t" r="r" b="b"/>
            <a:pathLst>
              <a:path w="8904453" h="6633817">
                <a:moveTo>
                  <a:pt x="0" y="0"/>
                </a:moveTo>
                <a:lnTo>
                  <a:pt x="8904453" y="0"/>
                </a:lnTo>
                <a:lnTo>
                  <a:pt x="8904453" y="6633817"/>
                </a:lnTo>
                <a:lnTo>
                  <a:pt x="0" y="6633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848600" y="2552700"/>
            <a:ext cx="10293350" cy="7078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0" algn="l" fontAlgn="auto">
              <a:lnSpc>
                <a:spcPts val="4600"/>
              </a:lnSpc>
            </a:pPr>
            <a:r>
              <a:rPr lang="en-US" sz="4400" kern="160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Times New Roman" panose="02020603050405020304" charset="0"/>
                <a:ea typeface="Arimo Bold" panose="020B0704020202020204"/>
                <a:cs typeface="Times New Roman" panose="02020603050405020304" charset="0"/>
                <a:sym typeface="Arimo" panose="020B0604020202020204"/>
              </a:rPr>
              <a:t>・</a:t>
            </a:r>
            <a:r>
              <a:rPr lang="en-US" sz="4400" kern="160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Times New Roman" panose="02020603050405020304" charset="0"/>
                <a:ea typeface="Arimo Bold" panose="020B0704020202020204"/>
                <a:cs typeface="Times New Roman" panose="02020603050405020304" charset="0"/>
                <a:sym typeface="Arimo" panose="020B0604020202020204"/>
              </a:rPr>
              <a:t>Method: </a:t>
            </a:r>
            <a:endParaRPr lang="en-US" sz="3600" kern="1600">
              <a:solidFill>
                <a:schemeClr val="accent6">
                  <a:lumMod val="40000"/>
                  <a:lumOff val="60000"/>
                </a:schemeClr>
              </a:solidFill>
              <a:uFillTx/>
              <a:latin typeface="Times New Roman" panose="02020603050405020304" charset="0"/>
              <a:ea typeface="Arimo Bold" panose="020B0704020202020204"/>
              <a:cs typeface="Times New Roman" panose="02020603050405020304" charset="0"/>
              <a:sym typeface="Arimo" panose="020B0604020202020204"/>
            </a:endParaRPr>
          </a:p>
          <a:p>
            <a:pPr indent="0" algn="l" fontAlgn="auto">
              <a:lnSpc>
                <a:spcPts val="4600"/>
              </a:lnSpc>
            </a:pPr>
            <a:r>
              <a:rPr lang="en-US" sz="3600" kern="1600">
                <a:solidFill>
                  <a:srgbClr val="FFFFFF"/>
                </a:solidFill>
                <a:uFillTx/>
                <a:latin typeface="Times New Roman" panose="02020603050405020304" charset="0"/>
                <a:ea typeface="Arimo Bold" panose="020B0704020202020204"/>
                <a:cs typeface="Times New Roman" panose="02020603050405020304" charset="0"/>
                <a:sym typeface="Arimo" panose="020B0604020202020204"/>
              </a:rPr>
              <a:t>    The actor wears multiple pre-painted masks layered    on the face, each tied with a silk thread connected to a discreet yet accessible part of the costume. Under the cover of dance movements, the actor swiftly pulls off the layers of masks.</a:t>
            </a:r>
            <a:endParaRPr lang="en-US" sz="3600" kern="1600">
              <a:solidFill>
                <a:srgbClr val="FFFFFF"/>
              </a:solidFill>
              <a:uFillTx/>
              <a:latin typeface="Times New Roman" panose="02020603050405020304" charset="0"/>
              <a:ea typeface="Arimo Bold" panose="020B0704020202020204"/>
              <a:cs typeface="Times New Roman" panose="02020603050405020304" charset="0"/>
              <a:sym typeface="Arimo" panose="020B0604020202020204"/>
            </a:endParaRPr>
          </a:p>
          <a:p>
            <a:pPr indent="0" algn="l" fontAlgn="auto">
              <a:lnSpc>
                <a:spcPts val="4600"/>
              </a:lnSpc>
            </a:pPr>
            <a:endParaRPr lang="en-US" sz="3600" kern="1600">
              <a:solidFill>
                <a:srgbClr val="FFFFFF"/>
              </a:solidFill>
              <a:uFillTx/>
              <a:latin typeface="Times New Roman" panose="02020603050405020304" charset="0"/>
              <a:ea typeface="Arimo Bold" panose="020B0704020202020204"/>
              <a:cs typeface="Times New Roman" panose="02020603050405020304" charset="0"/>
              <a:sym typeface="Arimo" panose="020B0604020202020204"/>
            </a:endParaRPr>
          </a:p>
          <a:p>
            <a:pPr indent="0" algn="l" fontAlgn="auto">
              <a:lnSpc>
                <a:spcPts val="4600"/>
              </a:lnSpc>
            </a:pPr>
            <a:endParaRPr lang="en-US" sz="3600" kern="1600">
              <a:solidFill>
                <a:srgbClr val="FFFFFF"/>
              </a:solidFill>
              <a:uFillTx/>
              <a:latin typeface="Times New Roman" panose="02020603050405020304" charset="0"/>
              <a:ea typeface="Arimo Bold" panose="020B0704020202020204"/>
              <a:cs typeface="Times New Roman" panose="02020603050405020304" charset="0"/>
              <a:sym typeface="Arimo" panose="020B0604020202020204"/>
            </a:endParaRPr>
          </a:p>
          <a:p>
            <a:pPr indent="0" algn="l" fontAlgn="auto">
              <a:lnSpc>
                <a:spcPts val="4600"/>
              </a:lnSpc>
            </a:pPr>
            <a:r>
              <a:rPr lang="en-US" sz="4400" kern="160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Times New Roman" panose="02020603050405020304" charset="0"/>
                <a:ea typeface="Arimo Bold" panose="020B0704020202020204"/>
                <a:cs typeface="Times New Roman" panose="02020603050405020304" charset="0"/>
                <a:sym typeface="Arimo" panose="020B0604020202020204"/>
              </a:rPr>
              <a:t>・Characteristics: </a:t>
            </a:r>
            <a:endParaRPr lang="en-US" sz="3600" kern="1600">
              <a:solidFill>
                <a:schemeClr val="accent6">
                  <a:lumMod val="40000"/>
                  <a:lumOff val="60000"/>
                </a:schemeClr>
              </a:solidFill>
              <a:uFillTx/>
              <a:latin typeface="Times New Roman" panose="02020603050405020304" charset="0"/>
              <a:ea typeface="Arimo Bold" panose="020B0704020202020204"/>
              <a:cs typeface="Times New Roman" panose="02020603050405020304" charset="0"/>
              <a:sym typeface="Arimo" panose="020B0604020202020204"/>
            </a:endParaRPr>
          </a:p>
          <a:p>
            <a:pPr indent="0" algn="l" fontAlgn="auto">
              <a:lnSpc>
                <a:spcPts val="4600"/>
              </a:lnSpc>
            </a:pPr>
            <a:r>
              <a:rPr lang="en-US" sz="3600" kern="1600">
                <a:solidFill>
                  <a:srgbClr val="FFFFFF"/>
                </a:solidFill>
                <a:uFillTx/>
                <a:latin typeface="Times New Roman" panose="02020603050405020304" charset="0"/>
                <a:ea typeface="Arimo Bold" panose="020B0704020202020204"/>
                <a:cs typeface="Times New Roman" panose="02020603050405020304" charset="0"/>
                <a:sym typeface="Arimo" panose="020B0604020202020204"/>
              </a:rPr>
              <a:t>     Known for its speed and numerous transformations, this technique lies at the core of face-changing performances.</a:t>
            </a:r>
            <a:endParaRPr lang="en-US" sz="3600" kern="1600">
              <a:solidFill>
                <a:srgbClr val="FFFFFF"/>
              </a:solidFill>
              <a:uFillTx/>
              <a:latin typeface="Times New Roman" panose="02020603050405020304" charset="0"/>
              <a:ea typeface="Arimo Bold" panose="020B0704020202020204"/>
              <a:cs typeface="Times New Roman" panose="02020603050405020304" charset="0"/>
              <a:sym typeface="Arimo" panose="020B0604020202020204"/>
            </a:endParaRPr>
          </a:p>
        </p:txBody>
      </p:sp>
      <p:sp>
        <p:nvSpPr>
          <p:cNvPr id="17" name="Freeform 17"/>
          <p:cNvSpPr/>
          <p:nvPr>
            <p:custDataLst>
              <p:tags r:id="rId4"/>
            </p:custDataLst>
          </p:nvPr>
        </p:nvSpPr>
        <p:spPr>
          <a:xfrm>
            <a:off x="2438717" y="4914628"/>
            <a:ext cx="2936938" cy="4114800"/>
          </a:xfrm>
          <a:custGeom>
            <a:avLst/>
            <a:gdLst/>
            <a:ahLst/>
            <a:cxnLst/>
            <a:rect l="l" t="t" r="r" b="b"/>
            <a:pathLst>
              <a:path w="2936938" h="4114800">
                <a:moveTo>
                  <a:pt x="0" y="0"/>
                </a:moveTo>
                <a:lnTo>
                  <a:pt x="2936939" y="0"/>
                </a:lnTo>
                <a:lnTo>
                  <a:pt x="2936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8"/>
          <p:cNvSpPr txBox="1"/>
          <p:nvPr>
            <p:custDataLst>
              <p:tags r:id="rId7"/>
            </p:custDataLst>
          </p:nvPr>
        </p:nvSpPr>
        <p:spPr>
          <a:xfrm>
            <a:off x="533400" y="723900"/>
            <a:ext cx="11159490" cy="112077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p>
            <a:pPr algn="l">
              <a:lnSpc>
                <a:spcPts val="4680"/>
              </a:lnSpc>
            </a:pPr>
            <a:r>
              <a:rPr lang="en-US" sz="6000" b="1">
                <a:solidFill>
                  <a:schemeClr val="accent6">
                    <a:lumMod val="50000"/>
                  </a:schemeClr>
                </a:solidFill>
                <a:latin typeface="Li Xuke" panose="02000603000000000000" charset="-122"/>
                <a:ea typeface="Li Xuke" panose="02000603000000000000" charset="-122"/>
                <a:cs typeface="Li Xuke" panose="02000603000000000000" charset="-122"/>
                <a:sym typeface="Arimo Bold" panose="020B0704020202020204"/>
              </a:rPr>
              <a:t>“The Pull”</a:t>
            </a:r>
            <a:r>
              <a:rPr lang="en-US" sz="6000" b="1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Li Xuke" panose="02000603000000000000" charset="-122"/>
                <a:sym typeface="Arimo Bold" panose="020B0704020202020204"/>
              </a:rPr>
              <a:t>（</a:t>
            </a:r>
            <a:r>
              <a:rPr lang="zh-CN" altLang="en-US" sz="6000" b="1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Li Xuke" panose="02000603000000000000" charset="-122"/>
                <a:sym typeface="Arimo Bold" panose="020B0704020202020204"/>
              </a:rPr>
              <a:t>拉</a:t>
            </a:r>
            <a:r>
              <a:rPr lang="en-US" sz="6000" b="1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Li Xuke" panose="02000603000000000000" charset="-122"/>
                <a:sym typeface="Arimo Bold" panose="020B0704020202020204"/>
              </a:rPr>
              <a:t>脸）</a:t>
            </a:r>
            <a:endParaRPr lang="en-US" sz="6000" b="1">
              <a:solidFill>
                <a:schemeClr val="accent6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Li Xuke" panose="02000603000000000000" charset="-122"/>
              <a:sym typeface="Li Xuke" panose="0200060300000000000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620000" y="2476500"/>
            <a:ext cx="10591800" cy="38023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696200" y="6968490"/>
            <a:ext cx="10515600" cy="28232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36691"/>
            <a:ext cx="18288000" cy="10946029"/>
            <a:chOff x="0" y="0"/>
            <a:chExt cx="24384000" cy="145947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8103791" y="49692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8153618" y="0"/>
                  </a:moveTo>
                  <a:lnTo>
                    <a:pt x="0" y="0"/>
                  </a:lnTo>
                  <a:lnTo>
                    <a:pt x="0" y="14495321"/>
                  </a:lnTo>
                  <a:lnTo>
                    <a:pt x="8153618" y="14495321"/>
                  </a:lnTo>
                  <a:lnTo>
                    <a:pt x="8153618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6230382" y="99385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52400" y="1955800"/>
            <a:ext cx="12041505" cy="8545195"/>
          </a:xfrm>
          <a:custGeom>
            <a:avLst/>
            <a:gdLst/>
            <a:ahLst/>
            <a:cxnLst/>
            <a:rect l="l" t="t" r="r" b="b"/>
            <a:pathLst>
              <a:path w="3253005" h="2273958">
                <a:moveTo>
                  <a:pt x="31967" y="0"/>
                </a:moveTo>
                <a:lnTo>
                  <a:pt x="3221038" y="0"/>
                </a:lnTo>
                <a:cubicBezTo>
                  <a:pt x="3238693" y="0"/>
                  <a:pt x="3253005" y="14312"/>
                  <a:pt x="3253005" y="31967"/>
                </a:cubicBezTo>
                <a:lnTo>
                  <a:pt x="3253005" y="2241991"/>
                </a:lnTo>
                <a:cubicBezTo>
                  <a:pt x="3253005" y="2250469"/>
                  <a:pt x="3249637" y="2258600"/>
                  <a:pt x="3243642" y="2264595"/>
                </a:cubicBezTo>
                <a:cubicBezTo>
                  <a:pt x="3237647" y="2270590"/>
                  <a:pt x="3229516" y="2273958"/>
                  <a:pt x="3221038" y="2273958"/>
                </a:cubicBezTo>
                <a:lnTo>
                  <a:pt x="31967" y="2273958"/>
                </a:lnTo>
                <a:cubicBezTo>
                  <a:pt x="14312" y="2273958"/>
                  <a:pt x="0" y="2259646"/>
                  <a:pt x="0" y="2241991"/>
                </a:cubicBezTo>
                <a:lnTo>
                  <a:pt x="0" y="31967"/>
                </a:lnTo>
                <a:cubicBezTo>
                  <a:pt x="0" y="14312"/>
                  <a:pt x="14312" y="0"/>
                  <a:pt x="31967" y="0"/>
                </a:cubicBezTo>
                <a:close/>
              </a:path>
            </a:pathLst>
          </a:custGeom>
          <a:solidFill>
            <a:srgbClr val="A04237"/>
          </a:solidFill>
        </p:spPr>
      </p:sp>
      <p:grpSp>
        <p:nvGrpSpPr>
          <p:cNvPr id="19" name="Group 19"/>
          <p:cNvGrpSpPr>
            <a:grpSpLocks noChangeAspect="1"/>
          </p:cNvGrpSpPr>
          <p:nvPr/>
        </p:nvGrpSpPr>
        <p:grpSpPr>
          <a:xfrm rot="0">
            <a:off x="127635" y="9715500"/>
            <a:ext cx="710565" cy="710565"/>
            <a:chOff x="15178130" y="-10625298"/>
            <a:chExt cx="1357757" cy="1357757"/>
          </a:xfrm>
        </p:grpSpPr>
        <p:sp>
          <p:nvSpPr>
            <p:cNvPr id="20" name="Freeform 20" descr="卡通人物  中度可信度描述已自动生成"/>
            <p:cNvSpPr/>
            <p:nvPr/>
          </p:nvSpPr>
          <p:spPr>
            <a:xfrm>
              <a:off x="15178130" y="-10625298"/>
              <a:ext cx="1357757" cy="1357757"/>
            </a:xfrm>
            <a:custGeom>
              <a:avLst/>
              <a:gdLst/>
              <a:ahLst/>
              <a:cxnLst/>
              <a:rect l="l" t="t" r="r" b="b"/>
              <a:pathLst>
                <a:path w="1357757" h="1357757">
                  <a:moveTo>
                    <a:pt x="0" y="0"/>
                  </a:moveTo>
                  <a:lnTo>
                    <a:pt x="1357757" y="0"/>
                  </a:lnTo>
                  <a:lnTo>
                    <a:pt x="1357757" y="1357757"/>
                  </a:lnTo>
                  <a:lnTo>
                    <a:pt x="0" y="1357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3" b="3"/>
              </a:stretch>
            </a:blip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9677400" y="8420100"/>
            <a:ext cx="2207260" cy="2207260"/>
            <a:chOff x="0" y="0"/>
            <a:chExt cx="5674364" cy="567436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674360" cy="5674360"/>
            </a:xfrm>
            <a:custGeom>
              <a:avLst/>
              <a:gdLst/>
              <a:ahLst/>
              <a:cxnLst/>
              <a:rect l="l" t="t" r="r" b="b"/>
              <a:pathLst>
                <a:path w="5674360" h="5674360">
                  <a:moveTo>
                    <a:pt x="0" y="0"/>
                  </a:moveTo>
                  <a:lnTo>
                    <a:pt x="5674360" y="0"/>
                  </a:lnTo>
                  <a:lnTo>
                    <a:pt x="5674360" y="5674360"/>
                  </a:lnTo>
                  <a:lnTo>
                    <a:pt x="0" y="5674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-76200" y="1028700"/>
            <a:ext cx="2114550" cy="1984375"/>
            <a:chOff x="0" y="0"/>
            <a:chExt cx="5048794" cy="473827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048758" cy="4738243"/>
            </a:xfrm>
            <a:custGeom>
              <a:avLst/>
              <a:gdLst/>
              <a:ahLst/>
              <a:cxnLst/>
              <a:rect l="l" t="t" r="r" b="b"/>
              <a:pathLst>
                <a:path w="5048758" h="4738243">
                  <a:moveTo>
                    <a:pt x="0" y="0"/>
                  </a:moveTo>
                  <a:lnTo>
                    <a:pt x="5048758" y="0"/>
                  </a:lnTo>
                  <a:lnTo>
                    <a:pt x="5048758" y="4738243"/>
                  </a:lnTo>
                  <a:lnTo>
                    <a:pt x="0" y="4738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276" b="-3277"/>
              </a:stretch>
            </a:blipFill>
          </p:spPr>
        </p:sp>
      </p:grpSp>
      <p:sp>
        <p:nvSpPr>
          <p:cNvPr id="36" name="TextBox 36"/>
          <p:cNvSpPr txBox="1"/>
          <p:nvPr/>
        </p:nvSpPr>
        <p:spPr>
          <a:xfrm>
            <a:off x="838200" y="2705100"/>
            <a:ext cx="10920095" cy="6614160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680"/>
              </a:lnSpc>
            </a:pPr>
            <a:endParaRPr lang="en-US" sz="3600">
              <a:solidFill>
                <a:srgbClr val="FFFFFF"/>
              </a:solidFill>
              <a:latin typeface="Times New Roman" panose="02020603050405020304" charset="0"/>
              <a:ea typeface="Arimo Bold" panose="020B0704020202020204"/>
              <a:cs typeface="Times New Roman" panose="02020603050405020304" charset="0"/>
              <a:sym typeface="Arimo Bold" panose="020B0704020202020204"/>
            </a:endParaRPr>
          </a:p>
          <a:p>
            <a:pPr algn="l">
              <a:lnSpc>
                <a:spcPts val="4680"/>
              </a:lnSpc>
            </a:pPr>
            <a:r>
              <a:rPr lang="en-US" sz="440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charset="0"/>
                <a:ea typeface="Arimo Bold" panose="020B0704020202020204"/>
                <a:cs typeface="Times New Roman" panose="02020603050405020304" charset="0"/>
                <a:sym typeface="Arimo Bold" panose="020B0704020202020204"/>
              </a:rPr>
              <a:t>Method:</a:t>
            </a:r>
            <a:r>
              <a:rPr lang="en-US" sz="440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charset="0"/>
                <a:ea typeface="Arimo Bold" panose="020B0704020202020204"/>
                <a:cs typeface="Times New Roman" panose="02020603050405020304" charset="0"/>
                <a:sym typeface="Arimo Bold" panose="020B0704020202020204"/>
              </a:rPr>
              <a:t> </a:t>
            </a:r>
            <a:endParaRPr lang="en-US" sz="440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charset="0"/>
              <a:ea typeface="Arimo Bold" panose="020B0704020202020204"/>
              <a:cs typeface="Times New Roman" panose="02020603050405020304" charset="0"/>
              <a:sym typeface="Arimo Bold" panose="020B0704020202020204"/>
            </a:endParaRPr>
          </a:p>
          <a:p>
            <a:pPr algn="l">
              <a:lnSpc>
                <a:spcPts val="4680"/>
              </a:lnSpc>
            </a:pPr>
            <a:r>
              <a:rPr lang="en-US" sz="3600">
                <a:solidFill>
                  <a:srgbClr val="FFFFFF"/>
                </a:solidFill>
                <a:latin typeface="Times New Roman" panose="02020603050405020304" charset="0"/>
                <a:ea typeface="Arimo Bold" panose="020B0704020202020204"/>
                <a:cs typeface="Times New Roman" panose="02020603050405020304" charset="0"/>
                <a:sym typeface="Arimo Bold" panose="020B0704020202020204"/>
              </a:rPr>
              <a:t>      Performers pre-apply greasepaint to specific areas of the face and swift hand motion across the skin instantly transforms the color in these zones.</a:t>
            </a:r>
            <a:endParaRPr lang="en-US" sz="3600">
              <a:solidFill>
                <a:srgbClr val="FFFFFF"/>
              </a:solidFill>
              <a:latin typeface="Times New Roman" panose="02020603050405020304" charset="0"/>
              <a:ea typeface="Arimo Bold" panose="020B0704020202020204"/>
              <a:cs typeface="Times New Roman" panose="02020603050405020304" charset="0"/>
              <a:sym typeface="Arimo Bold" panose="020B0704020202020204"/>
            </a:endParaRPr>
          </a:p>
          <a:p>
            <a:pPr algn="l">
              <a:lnSpc>
                <a:spcPts val="4680"/>
              </a:lnSpc>
            </a:pPr>
            <a:endParaRPr lang="en-US" sz="3600">
              <a:solidFill>
                <a:srgbClr val="FFFFFF"/>
              </a:solidFill>
              <a:latin typeface="Times New Roman" panose="02020603050405020304" charset="0"/>
              <a:ea typeface="Arimo Bold" panose="020B0704020202020204"/>
              <a:cs typeface="Times New Roman" panose="02020603050405020304" charset="0"/>
              <a:sym typeface="Arimo Bold" panose="020B0704020202020204"/>
            </a:endParaRPr>
          </a:p>
          <a:p>
            <a:pPr algn="l">
              <a:lnSpc>
                <a:spcPts val="4680"/>
              </a:lnSpc>
            </a:pPr>
            <a:r>
              <a:rPr lang="en-US" sz="440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charset="0"/>
                <a:ea typeface="Arimo Bold" panose="020B0704020202020204"/>
                <a:cs typeface="Times New Roman" panose="02020603050405020304" charset="0"/>
                <a:sym typeface="Arimo Bold" panose="020B0704020202020204"/>
              </a:rPr>
              <a:t>Characteristics:</a:t>
            </a:r>
            <a:r>
              <a:rPr lang="en-US" sz="3600">
                <a:solidFill>
                  <a:srgbClr val="FFFFFF"/>
                </a:solidFill>
                <a:latin typeface="Times New Roman" panose="02020603050405020304" charset="0"/>
                <a:ea typeface="Arimo Bold" panose="020B0704020202020204"/>
                <a:cs typeface="Times New Roman" panose="02020603050405020304" charset="0"/>
                <a:sym typeface="Arimo Bold" panose="020B0704020202020204"/>
              </a:rPr>
              <a:t> </a:t>
            </a:r>
            <a:endParaRPr lang="en-US" sz="3600">
              <a:solidFill>
                <a:srgbClr val="FFFFFF"/>
              </a:solidFill>
              <a:latin typeface="Times New Roman" panose="02020603050405020304" charset="0"/>
              <a:ea typeface="Arimo Bold" panose="020B0704020202020204"/>
              <a:cs typeface="Times New Roman" panose="02020603050405020304" charset="0"/>
              <a:sym typeface="Arimo Bold" panose="020B0704020202020204"/>
            </a:endParaRPr>
          </a:p>
          <a:p>
            <a:pPr algn="l">
              <a:lnSpc>
                <a:spcPts val="4680"/>
              </a:lnSpc>
            </a:pPr>
            <a:r>
              <a:rPr lang="en-US" sz="3600">
                <a:solidFill>
                  <a:srgbClr val="FFFFFF"/>
                </a:solidFill>
                <a:latin typeface="Times New Roman" panose="02020603050405020304" charset="0"/>
                <a:ea typeface="Arimo Bold" panose="020B0704020202020204"/>
                <a:cs typeface="Times New Roman" panose="02020603050405020304" charset="0"/>
                <a:sym typeface="Arimo Bold" panose="020B0704020202020204"/>
              </a:rPr>
              <a:t>    It is typically used for localized color changes to convey sudden emotional shifts—like "wiping on red" to express intense anger.</a:t>
            </a:r>
            <a:endParaRPr lang="en-US" sz="3600">
              <a:solidFill>
                <a:srgbClr val="FFFFFF"/>
              </a:solidFill>
              <a:latin typeface="Times New Roman" panose="02020603050405020304" charset="0"/>
              <a:ea typeface="Arimo Bold" panose="020B0704020202020204"/>
              <a:cs typeface="Times New Roman" panose="02020603050405020304" charset="0"/>
              <a:sym typeface="Arimo Bold" panose="020B0704020202020204"/>
            </a:endParaRPr>
          </a:p>
        </p:txBody>
      </p:sp>
      <p:sp>
        <p:nvSpPr>
          <p:cNvPr id="39" name="TextBox 38"/>
          <p:cNvSpPr txBox="1"/>
          <p:nvPr>
            <p:custDataLst>
              <p:tags r:id="rId5"/>
            </p:custDataLst>
          </p:nvPr>
        </p:nvSpPr>
        <p:spPr>
          <a:xfrm>
            <a:off x="457200" y="441325"/>
            <a:ext cx="11159490" cy="112077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p>
            <a:pPr algn="l">
              <a:lnSpc>
                <a:spcPts val="4680"/>
              </a:lnSpc>
            </a:pPr>
            <a:r>
              <a:rPr lang="en-US" sz="6000" b="1">
                <a:solidFill>
                  <a:schemeClr val="accent6">
                    <a:lumMod val="50000"/>
                  </a:schemeClr>
                </a:solidFill>
                <a:latin typeface="Li Xuke" panose="02000603000000000000" charset="-122"/>
                <a:ea typeface="Li Xuke" panose="02000603000000000000" charset="-122"/>
                <a:cs typeface="Li Xuke" panose="02000603000000000000" charset="-122"/>
                <a:sym typeface="Arimo Bold" panose="020B0704020202020204"/>
              </a:rPr>
              <a:t>“The Wipe”</a:t>
            </a:r>
            <a:r>
              <a:rPr lang="en-US" sz="6000" b="1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Li Xuke" panose="02000603000000000000" charset="-122"/>
                <a:sym typeface="Arimo Bold" panose="020B0704020202020204"/>
              </a:rPr>
              <a:t>（抹脸）</a:t>
            </a:r>
            <a:endParaRPr lang="en-US" sz="6000" b="1">
              <a:solidFill>
                <a:schemeClr val="accent6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Li Xuke" panose="02000603000000000000" charset="-122"/>
              <a:sym typeface="Li Xuke" panose="02000603000000000000" charset="-122"/>
            </a:endParaRPr>
          </a:p>
        </p:txBody>
      </p:sp>
      <p:pic>
        <p:nvPicPr>
          <p:cNvPr id="6" name="f40b4646dffb8d0df23962ed514f5691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58600" y="1257300"/>
            <a:ext cx="6447155" cy="8399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36691"/>
            <a:ext cx="18288000" cy="10946029"/>
            <a:chOff x="0" y="0"/>
            <a:chExt cx="24384000" cy="145947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8103791" y="49692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8153618" y="0"/>
                  </a:moveTo>
                  <a:lnTo>
                    <a:pt x="0" y="0"/>
                  </a:lnTo>
                  <a:lnTo>
                    <a:pt x="0" y="14495321"/>
                  </a:lnTo>
                  <a:lnTo>
                    <a:pt x="8153618" y="14495321"/>
                  </a:lnTo>
                  <a:lnTo>
                    <a:pt x="8153618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6230382" y="99385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0" y="2051960"/>
            <a:ext cx="18292885" cy="8235040"/>
            <a:chOff x="0" y="0"/>
            <a:chExt cx="26179302" cy="117853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179255" cy="11785321"/>
            </a:xfrm>
            <a:custGeom>
              <a:avLst/>
              <a:gdLst/>
              <a:ahLst/>
              <a:cxnLst/>
              <a:rect l="l" t="t" r="r" b="b"/>
              <a:pathLst>
                <a:path w="26179255" h="11785321">
                  <a:moveTo>
                    <a:pt x="0" y="505549"/>
                  </a:moveTo>
                  <a:cubicBezTo>
                    <a:pt x="0" y="226396"/>
                    <a:pt x="275344" y="0"/>
                    <a:pt x="614850" y="0"/>
                  </a:cubicBezTo>
                  <a:lnTo>
                    <a:pt x="25564405" y="0"/>
                  </a:lnTo>
                  <a:cubicBezTo>
                    <a:pt x="25904050" y="0"/>
                    <a:pt x="26179255" y="226396"/>
                    <a:pt x="26179255" y="505549"/>
                  </a:cubicBezTo>
                  <a:lnTo>
                    <a:pt x="26179255" y="11279773"/>
                  </a:lnTo>
                  <a:cubicBezTo>
                    <a:pt x="26179255" y="11559041"/>
                    <a:pt x="25903910" y="11785321"/>
                    <a:pt x="25564405" y="11785321"/>
                  </a:cubicBezTo>
                  <a:lnTo>
                    <a:pt x="614850" y="11785321"/>
                  </a:lnTo>
                  <a:cubicBezTo>
                    <a:pt x="275344" y="11785321"/>
                    <a:pt x="0" y="11558925"/>
                    <a:pt x="0" y="11279773"/>
                  </a:cubicBezTo>
                  <a:close/>
                </a:path>
              </a:pathLst>
            </a:custGeom>
            <a:solidFill>
              <a:srgbClr val="A44237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685800" y="2844800"/>
            <a:ext cx="9613265" cy="505777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indent="0" algn="l" fontAlgn="auto">
              <a:lnSpc>
                <a:spcPts val="4200"/>
              </a:lnSpc>
            </a:pPr>
            <a:r>
              <a:rPr lang="en-US" sz="660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charset="0"/>
                <a:ea typeface="Arimo Bold" panose="020B0704020202020204"/>
                <a:cs typeface="Times New Roman" panose="02020603050405020304" charset="0"/>
                <a:sym typeface="Arimo" panose="020B0604020202020204"/>
              </a:rPr>
              <a:t>Method: </a:t>
            </a:r>
            <a:endParaRPr lang="en-US" sz="660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charset="0"/>
              <a:ea typeface="Arimo Bold" panose="020B0704020202020204"/>
              <a:cs typeface="Times New Roman" panose="02020603050405020304" charset="0"/>
              <a:sym typeface="Arimo" panose="020B0604020202020204"/>
            </a:endParaRPr>
          </a:p>
          <a:p>
            <a:pPr indent="0" algn="l" fontAlgn="auto">
              <a:lnSpc>
                <a:spcPts val="4200"/>
              </a:lnSpc>
            </a:pPr>
            <a:endParaRPr lang="en-US" sz="660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charset="0"/>
              <a:ea typeface="Arimo Bold" panose="020B0704020202020204"/>
              <a:cs typeface="Times New Roman" panose="02020603050405020304" charset="0"/>
              <a:sym typeface="Arimo" panose="020B0604020202020204"/>
            </a:endParaRPr>
          </a:p>
          <a:p>
            <a:pPr indent="0" algn="l" fontAlgn="auto">
              <a:lnSpc>
                <a:spcPts val="4600"/>
              </a:lnSpc>
            </a:pPr>
            <a:r>
              <a:rPr lang="en-US" sz="4400" kern="1600">
                <a:solidFill>
                  <a:srgbClr val="FFFFFF"/>
                </a:solidFill>
                <a:uFillTx/>
                <a:latin typeface="Times New Roman" panose="02020603050405020304" charset="0"/>
                <a:ea typeface="Arimo Bold" panose="020B0704020202020204"/>
                <a:cs typeface="Times New Roman" panose="02020603050405020304" charset="0"/>
                <a:sym typeface="Arimo" panose="020B0604020202020204"/>
              </a:rPr>
              <a:t>A small container holding the colored powder is placed on stage. And then the actor executes a specific movement, seizing the moment to puff a burst of air, which sends the powder upward to adhere to their oiled or prepared face, completing the face change.</a:t>
            </a:r>
            <a:endParaRPr lang="en-US" sz="4400" kern="1600">
              <a:solidFill>
                <a:srgbClr val="FFFFFF"/>
              </a:solidFill>
              <a:uFillTx/>
              <a:latin typeface="Times New Roman" panose="02020603050405020304" charset="0"/>
              <a:ea typeface="Arimo Bold" panose="020B0704020202020204"/>
              <a:cs typeface="Times New Roman" panose="02020603050405020304" charset="0"/>
              <a:sym typeface="Arimo" panose="020B0604020202020204"/>
            </a:endParaRP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315200" y="190500"/>
            <a:ext cx="1995170" cy="1995170"/>
            <a:chOff x="0" y="0"/>
            <a:chExt cx="8462436" cy="84624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62391" cy="8462391"/>
            </a:xfrm>
            <a:custGeom>
              <a:avLst/>
              <a:gdLst/>
              <a:ahLst/>
              <a:cxnLst/>
              <a:rect l="l" t="t" r="r" b="b"/>
              <a:pathLst>
                <a:path w="8462391" h="8462391">
                  <a:moveTo>
                    <a:pt x="0" y="0"/>
                  </a:moveTo>
                  <a:lnTo>
                    <a:pt x="8462391" y="0"/>
                  </a:lnTo>
                  <a:lnTo>
                    <a:pt x="8462391" y="8462391"/>
                  </a:lnTo>
                  <a:lnTo>
                    <a:pt x="0" y="846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39" name="TextBox 38"/>
          <p:cNvSpPr txBox="1"/>
          <p:nvPr>
            <p:custDataLst>
              <p:tags r:id="rId3"/>
            </p:custDataLst>
          </p:nvPr>
        </p:nvSpPr>
        <p:spPr>
          <a:xfrm>
            <a:off x="533400" y="723900"/>
            <a:ext cx="11159490" cy="112077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p>
            <a:pPr algn="l">
              <a:lnSpc>
                <a:spcPts val="4680"/>
              </a:lnSpc>
            </a:pPr>
            <a:r>
              <a:rPr lang="en-US" sz="6000" b="1">
                <a:solidFill>
                  <a:schemeClr val="accent6">
                    <a:lumMod val="50000"/>
                  </a:schemeClr>
                </a:solidFill>
                <a:latin typeface="Li Xuke" panose="02000603000000000000" charset="-122"/>
                <a:ea typeface="Li Xuke" panose="02000603000000000000" charset="-122"/>
                <a:cs typeface="Li Xuke" panose="02000603000000000000" charset="-122"/>
                <a:sym typeface="Arimo Bold" panose="020B0704020202020204"/>
              </a:rPr>
              <a:t>“The Blow”</a:t>
            </a:r>
            <a:r>
              <a:rPr lang="en-US" sz="6000" b="1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Li Xuke" panose="02000603000000000000" charset="-122"/>
                <a:sym typeface="Arimo Bold" panose="020B0704020202020204"/>
              </a:rPr>
              <a:t>（</a:t>
            </a:r>
            <a:r>
              <a:rPr lang="zh-CN" altLang="en-US" sz="6000" b="1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Li Xuke" panose="02000603000000000000" charset="-122"/>
                <a:sym typeface="Arimo Bold" panose="020B0704020202020204"/>
              </a:rPr>
              <a:t>吹</a:t>
            </a:r>
            <a:r>
              <a:rPr lang="en-US" sz="6000" b="1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Li Xuke" panose="02000603000000000000" charset="-122"/>
                <a:sym typeface="Arimo Bold" panose="020B0704020202020204"/>
              </a:rPr>
              <a:t>脸）</a:t>
            </a:r>
            <a:endParaRPr lang="en-US" sz="6000" b="1">
              <a:solidFill>
                <a:schemeClr val="accent6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Li Xuke" panose="02000603000000000000" charset="-122"/>
              <a:sym typeface="Li Xuke" panose="02000603000000000000" charset="-122"/>
            </a:endParaRPr>
          </a:p>
        </p:txBody>
      </p:sp>
      <p:pic>
        <p:nvPicPr>
          <p:cNvPr id="8" name="47f9f7f8e46425a08ada55b4b4c0eadf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1400" y="1368425"/>
            <a:ext cx="6821805" cy="8918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国风34"/>
          <p:cNvPicPr>
            <a:picLocks noChangeAspect="1"/>
          </p:cNvPicPr>
          <p:nvPr/>
        </p:nvPicPr>
        <p:blipFill>
          <a:blip r:embed="rId1"/>
          <a:srcRect t="18208" b="55833"/>
          <a:stretch>
            <a:fillRect/>
          </a:stretch>
        </p:blipFill>
        <p:spPr>
          <a:xfrm flipH="1">
            <a:off x="477" y="0"/>
            <a:ext cx="18287048" cy="10287000"/>
          </a:xfrm>
          <a:prstGeom prst="rect">
            <a:avLst/>
          </a:prstGeom>
        </p:spPr>
      </p:pic>
      <p:pic>
        <p:nvPicPr>
          <p:cNvPr id="8" name="图片 7" descr="花瓣素材_中国风通用印章小篆落款文案组合元素素材_193693468"/>
          <p:cNvPicPr>
            <a:picLocks noChangeAspect="1"/>
          </p:cNvPicPr>
          <p:nvPr/>
        </p:nvPicPr>
        <p:blipFill>
          <a:blip r:embed="rId2"/>
          <a:srcRect l="49570" t="52130" r="27879" b="3426"/>
          <a:stretch>
            <a:fillRect/>
          </a:stretch>
        </p:blipFill>
        <p:spPr>
          <a:xfrm>
            <a:off x="3754755" y="5676583"/>
            <a:ext cx="1383030" cy="203930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029200" y="7505383"/>
            <a:ext cx="9144000" cy="533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>
                <a:solidFill>
                  <a:srgbClr val="5C4E37"/>
                </a:solidFill>
                <a:latin typeface="Modern No. 20" panose="02070704070505020303" charset="0"/>
                <a:ea typeface="Noto Sans S Chinese DemiLight" panose="020B0400000000000000" charset="-122"/>
                <a:cs typeface="Modern No. 20" panose="02070704070505020303" charset="0"/>
                <a:sym typeface="+mn-ea"/>
              </a:rPr>
              <a:t>Inheriting the light of wisdom, therefore shining brightly.</a:t>
            </a:r>
            <a:endParaRPr lang="en-US" altLang="zh-CN">
              <a:solidFill>
                <a:srgbClr val="5C4E37"/>
              </a:solidFill>
              <a:latin typeface="Modern No. 20" panose="02070704070505020303" charset="0"/>
              <a:ea typeface="Noto Sans S Chinese DemiLight" panose="020B0400000000000000" charset="-122"/>
              <a:cs typeface="Modern No. 20" panose="02070704070505020303" charset="0"/>
              <a:sym typeface="+mn-ea"/>
            </a:endParaRPr>
          </a:p>
          <a:p>
            <a: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>
                <a:solidFill>
                  <a:srgbClr val="5C4E37"/>
                </a:solidFill>
                <a:latin typeface="Modern No. 20" panose="02070704070505020303" charset="0"/>
                <a:ea typeface="Noto Sans S Chinese DemiLight" panose="020B0400000000000000" charset="-122"/>
                <a:cs typeface="Modern No. 20" panose="02070704070505020303" charset="0"/>
                <a:sym typeface="+mn-ea"/>
              </a:rPr>
              <a:t>It contains profound cultural connotations, hence it is weighty.</a:t>
            </a:r>
            <a:endParaRPr lang="en-US" altLang="zh-CN">
              <a:solidFill>
                <a:srgbClr val="5C4E37"/>
              </a:solidFill>
              <a:latin typeface="Modern No. 20" panose="02070704070505020303" charset="0"/>
              <a:ea typeface="Noto Sans S Chinese DemiLight" panose="020B0400000000000000" charset="-122"/>
              <a:cs typeface="Modern No. 20" panose="02070704070505020303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57800" y="6507163"/>
            <a:ext cx="11677650" cy="9220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/>
            <a:r>
              <a:rPr lang="zh-CN" altLang="en-US" sz="2700" b="0" i="0">
                <a:solidFill>
                  <a:srgbClr val="5C4E37"/>
                </a:solidFill>
                <a:latin typeface="润植家康熙字典美化体" panose="03000509000000000000" charset="-122"/>
                <a:ea typeface="润植家康熙字典美化体" panose="03000509000000000000" charset="-122"/>
              </a:rPr>
              <a:t>传承载智慧之光，因此璀璨</a:t>
            </a:r>
            <a:endParaRPr lang="zh-CN" altLang="en-US" sz="2700" b="0" i="0">
              <a:solidFill>
                <a:srgbClr val="5C4E37"/>
              </a:solidFill>
              <a:latin typeface="润植家康熙字典美化体" panose="03000509000000000000" charset="-122"/>
              <a:ea typeface="润植家康熙字典美化体" panose="03000509000000000000" charset="-122"/>
            </a:endParaRPr>
          </a:p>
          <a:p>
            <a:pPr marL="0" indent="0" algn="l"/>
            <a:r>
              <a:rPr lang="zh-CN" altLang="en-US" sz="2700" b="0" i="0">
                <a:solidFill>
                  <a:srgbClr val="5C4E37"/>
                </a:solidFill>
                <a:latin typeface="润植家康熙字典美化体" panose="03000509000000000000" charset="-122"/>
                <a:ea typeface="润植家康熙字典美化体" panose="03000509000000000000" charset="-122"/>
              </a:rPr>
              <a:t>蕴含文化之深</a:t>
            </a:r>
            <a:r>
              <a:rPr lang="zh-CN" altLang="en-US" sz="2700">
                <a:solidFill>
                  <a:srgbClr val="5C4E37"/>
                </a:solidFill>
                <a:latin typeface="润植家康熙字典美化体" panose="03000509000000000000" charset="-122"/>
                <a:ea typeface="润植家康熙字典美化体" panose="03000509000000000000" charset="-122"/>
                <a:sym typeface="+mn-ea"/>
              </a:rPr>
              <a:t>，</a:t>
            </a:r>
            <a:r>
              <a:rPr lang="zh-CN" altLang="en-US" sz="2700" b="0" i="0">
                <a:solidFill>
                  <a:srgbClr val="5C4E37"/>
                </a:solidFill>
                <a:latin typeface="润植家康熙字典美化体" panose="03000509000000000000" charset="-122"/>
                <a:ea typeface="润植家康熙字典美化体" panose="03000509000000000000" charset="-122"/>
              </a:rPr>
              <a:t>故而厚重</a:t>
            </a:r>
            <a:endParaRPr lang="zh-CN" altLang="en-US" sz="2700" b="0" i="0">
              <a:solidFill>
                <a:srgbClr val="5C4E37"/>
              </a:solidFill>
              <a:latin typeface="润植家康熙字典美化体" panose="03000509000000000000" charset="-122"/>
              <a:ea typeface="润植家康熙字典美化体" panose="03000509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43000" y="1257300"/>
            <a:ext cx="1086675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920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Thank you</a:t>
            </a:r>
            <a:endParaRPr lang="en-US" altLang="zh-CN" sz="1920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115" y="-98591"/>
            <a:ext cx="18288000" cy="10946029"/>
            <a:chOff x="0" y="0"/>
            <a:chExt cx="24384000" cy="145947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8103791" y="49692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8153618" y="0"/>
                  </a:moveTo>
                  <a:lnTo>
                    <a:pt x="0" y="0"/>
                  </a:lnTo>
                  <a:lnTo>
                    <a:pt x="0" y="14495321"/>
                  </a:lnTo>
                  <a:lnTo>
                    <a:pt x="8153618" y="14495321"/>
                  </a:lnTo>
                  <a:lnTo>
                    <a:pt x="8153618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6230382" y="99385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flipH="1">
            <a:off x="12368341" y="633431"/>
            <a:ext cx="7351276" cy="10751409"/>
          </a:xfrm>
          <a:custGeom>
            <a:avLst/>
            <a:gdLst/>
            <a:ahLst/>
            <a:cxnLst/>
            <a:rect l="l" t="t" r="r" b="b"/>
            <a:pathLst>
              <a:path w="7351276" h="10751409">
                <a:moveTo>
                  <a:pt x="7351276" y="0"/>
                </a:moveTo>
                <a:lnTo>
                  <a:pt x="0" y="0"/>
                </a:lnTo>
                <a:lnTo>
                  <a:pt x="0" y="10751410"/>
                </a:lnTo>
                <a:lnTo>
                  <a:pt x="7351276" y="10751410"/>
                </a:lnTo>
                <a:lnTo>
                  <a:pt x="7351276" y="0"/>
                </a:lnTo>
                <a:close/>
              </a:path>
            </a:pathLst>
          </a:custGeom>
          <a:blipFill>
            <a:blip r:embed="rId2">
              <a:alphaModFix amt="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7" name="98059ba51be9b5262d82b6dbc031c9f2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" y="-635"/>
            <a:ext cx="15398115" cy="1062926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115" y="-98591"/>
            <a:ext cx="18288000" cy="10946029"/>
            <a:chOff x="0" y="0"/>
            <a:chExt cx="24384000" cy="145947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8103791" y="49692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8153618" y="0"/>
                  </a:moveTo>
                  <a:lnTo>
                    <a:pt x="0" y="0"/>
                  </a:lnTo>
                  <a:lnTo>
                    <a:pt x="0" y="14495321"/>
                  </a:lnTo>
                  <a:lnTo>
                    <a:pt x="8153618" y="14495321"/>
                  </a:lnTo>
                  <a:lnTo>
                    <a:pt x="8153618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6230382" y="99385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flipH="1">
            <a:off x="12368341" y="633431"/>
            <a:ext cx="7351276" cy="10751409"/>
          </a:xfrm>
          <a:custGeom>
            <a:avLst/>
            <a:gdLst/>
            <a:ahLst/>
            <a:cxnLst/>
            <a:rect l="l" t="t" r="r" b="b"/>
            <a:pathLst>
              <a:path w="7351276" h="10751409">
                <a:moveTo>
                  <a:pt x="7351276" y="0"/>
                </a:moveTo>
                <a:lnTo>
                  <a:pt x="0" y="0"/>
                </a:lnTo>
                <a:lnTo>
                  <a:pt x="0" y="10751410"/>
                </a:lnTo>
                <a:lnTo>
                  <a:pt x="7351276" y="10751410"/>
                </a:lnTo>
                <a:lnTo>
                  <a:pt x="7351276" y="0"/>
                </a:lnTo>
                <a:close/>
              </a:path>
            </a:pathLst>
          </a:custGeom>
          <a:blipFill>
            <a:blip r:embed="rId2">
              <a:alphaModFix amt="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 rot="0">
            <a:off x="4419600" y="1714500"/>
            <a:ext cx="680085" cy="1137285"/>
            <a:chOff x="-92577" y="1368819"/>
            <a:chExt cx="812800" cy="1359256"/>
          </a:xfrm>
        </p:grpSpPr>
        <p:sp>
          <p:nvSpPr>
            <p:cNvPr id="9" name="Freeform 9"/>
            <p:cNvSpPr/>
            <p:nvPr>
              <p:custDataLst>
                <p:tags r:id="rId5"/>
              </p:custDataLst>
            </p:nvPr>
          </p:nvSpPr>
          <p:spPr>
            <a:xfrm>
              <a:off x="-92577" y="1915275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-34588" y="1368819"/>
              <a:ext cx="660400" cy="669925"/>
            </a:xfrm>
            <a:prstGeom prst="rect">
              <a:avLst/>
            </a:prstGeom>
          </p:spPr>
          <p:txBody>
            <a:bodyPr lIns="66803" tIns="66803" rIns="66803" bIns="66803" rtlCol="0" anchor="ctr"/>
            <a:lstStyle/>
            <a:p>
              <a:pPr algn="ctr">
                <a:lnSpc>
                  <a:spcPts val="2040"/>
                </a:lnSpc>
              </a:pPr>
            </a:p>
          </p:txBody>
        </p:sp>
      </p:grpSp>
      <p:grpSp>
        <p:nvGrpSpPr>
          <p:cNvPr id="20" name="Group 20"/>
          <p:cNvGrpSpPr/>
          <p:nvPr>
            <p:custDataLst>
              <p:tags r:id="rId6"/>
            </p:custDataLst>
          </p:nvPr>
        </p:nvGrpSpPr>
        <p:grpSpPr>
          <a:xfrm>
            <a:off x="3776691" y="1942959"/>
            <a:ext cx="13980979" cy="5822995"/>
            <a:chOff x="3810" y="512233"/>
            <a:chExt cx="18641306" cy="7763993"/>
          </a:xfrm>
        </p:grpSpPr>
        <p:sp>
          <p:nvSpPr>
            <p:cNvPr id="21" name="AutoShape 21"/>
            <p:cNvSpPr/>
            <p:nvPr/>
          </p:nvSpPr>
          <p:spPr>
            <a:xfrm flipV="1">
              <a:off x="3810" y="512233"/>
              <a:ext cx="0" cy="7763993"/>
            </a:xfrm>
            <a:prstGeom prst="line">
              <a:avLst/>
            </a:prstGeom>
            <a:ln w="38100" cap="flat">
              <a:solidFill>
                <a:srgbClr val="262626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AutoShape 22"/>
            <p:cNvSpPr/>
            <p:nvPr>
              <p:custDataLst>
                <p:tags r:id="rId7"/>
              </p:custDataLst>
            </p:nvPr>
          </p:nvSpPr>
          <p:spPr>
            <a:xfrm rot="16200000" flipV="1">
              <a:off x="8656744" y="1351279"/>
              <a:ext cx="10160" cy="12553528"/>
            </a:xfrm>
            <a:prstGeom prst="line">
              <a:avLst/>
            </a:prstGeom>
            <a:ln w="38100" cap="flat">
              <a:solidFill>
                <a:srgbClr val="262626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" name="AutoShape 23"/>
            <p:cNvSpPr/>
            <p:nvPr>
              <p:custDataLst>
                <p:tags r:id="rId8"/>
              </p:custDataLst>
            </p:nvPr>
          </p:nvSpPr>
          <p:spPr>
            <a:xfrm rot="16200000" flipV="1">
              <a:off x="9727777" y="-2969261"/>
              <a:ext cx="6773" cy="15098608"/>
            </a:xfrm>
            <a:prstGeom prst="line">
              <a:avLst/>
            </a:prstGeom>
            <a:ln w="38100" cap="flat">
              <a:solidFill>
                <a:srgbClr val="262626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" name="AutoShape 24"/>
            <p:cNvSpPr/>
            <p:nvPr>
              <p:custDataLst>
                <p:tags r:id="rId9"/>
              </p:custDataLst>
            </p:nvPr>
          </p:nvSpPr>
          <p:spPr>
            <a:xfrm rot="16200000" flipH="1" flipV="1">
              <a:off x="10288515" y="-6212840"/>
              <a:ext cx="6773" cy="16706428"/>
            </a:xfrm>
            <a:prstGeom prst="line">
              <a:avLst/>
            </a:prstGeom>
            <a:ln w="38100" cap="flat">
              <a:solidFill>
                <a:srgbClr val="262626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TextBox 26"/>
          <p:cNvSpPr txBox="1"/>
          <p:nvPr/>
        </p:nvSpPr>
        <p:spPr>
          <a:xfrm>
            <a:off x="12647027" y="8638418"/>
            <a:ext cx="6193932" cy="1239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265"/>
              </a:lnSpc>
            </a:pPr>
            <a:r>
              <a:rPr lang="en-US" sz="6885" b="1">
                <a:solidFill>
                  <a:srgbClr val="000000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rPr>
              <a:t>CONTETNS</a:t>
            </a:r>
            <a:endParaRPr lang="en-US" sz="6885" b="1">
              <a:solidFill>
                <a:srgbClr val="000000"/>
              </a:solidFill>
              <a:latin typeface="思源宋体 Bold" panose="02020700000000000000" charset="-122"/>
              <a:ea typeface="思源宋体 Bold" panose="02020700000000000000" charset="-122"/>
              <a:cs typeface="思源宋体 Bold" panose="02020700000000000000" charset="-122"/>
              <a:sym typeface="思源宋体 Bold" panose="02020700000000000000" charset="-122"/>
            </a:endParaRPr>
          </a:p>
        </p:txBody>
      </p:sp>
      <p:grpSp>
        <p:nvGrpSpPr>
          <p:cNvPr id="32" name="Group 32"/>
          <p:cNvGrpSpPr/>
          <p:nvPr>
            <p:custDataLst>
              <p:tags r:id="rId10"/>
            </p:custDataLst>
          </p:nvPr>
        </p:nvGrpSpPr>
        <p:grpSpPr>
          <a:xfrm>
            <a:off x="1028700" y="1131834"/>
            <a:ext cx="16699230" cy="5756910"/>
            <a:chOff x="0" y="-152400"/>
            <a:chExt cx="22265640" cy="7675880"/>
          </a:xfrm>
        </p:grpSpPr>
        <p:sp>
          <p:nvSpPr>
            <p:cNvPr id="33" name="TextBox 33"/>
            <p:cNvSpPr txBox="1"/>
            <p:nvPr>
              <p:custDataLst>
                <p:tags r:id="rId11"/>
              </p:custDataLst>
            </p:nvPr>
          </p:nvSpPr>
          <p:spPr>
            <a:xfrm>
              <a:off x="5740400" y="3969174"/>
              <a:ext cx="14937740" cy="7010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100"/>
                </a:lnSpc>
              </a:pPr>
              <a:r>
                <a:rPr lang="en-US" sz="4800" b="1">
                  <a:solidFill>
                    <a:srgbClr val="333333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思源宋体 Bold" panose="02020700000000000000" charset="-122"/>
                </a:rPr>
                <a:t>The Craft and Materials of Face Changing</a:t>
              </a:r>
              <a:endParaRPr lang="en-US" sz="4800" b="1">
                <a:solidFill>
                  <a:srgbClr val="333333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思源宋体 Bold" panose="02020700000000000000" charset="-122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152400"/>
              <a:ext cx="2806366" cy="6629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125"/>
                </a:lnSpc>
              </a:pPr>
              <a:r>
                <a:rPr lang="en-US" sz="15935">
                  <a:solidFill>
                    <a:srgbClr val="333333"/>
                  </a:solidFill>
                  <a:latin typeface="Li Xuke" panose="02000603000000000000" charset="-122"/>
                  <a:ea typeface="Li Xuke" panose="02000603000000000000" charset="-122"/>
                  <a:cs typeface="Li Xuke" panose="02000603000000000000" charset="-122"/>
                  <a:sym typeface="Li Xuke" panose="02000603000000000000" charset="-122"/>
                </a:rPr>
                <a:t>目</a:t>
              </a:r>
              <a:endParaRPr lang="en-US" sz="15935">
                <a:solidFill>
                  <a:srgbClr val="333333"/>
                </a:solidFill>
                <a:latin typeface="Li Xuke" panose="02000603000000000000" charset="-122"/>
                <a:ea typeface="Li Xuke" panose="02000603000000000000" charset="-122"/>
                <a:cs typeface="Li Xuke" panose="02000603000000000000" charset="-122"/>
                <a:sym typeface="Li Xuke" panose="02000603000000000000" charset="-122"/>
              </a:endParaRPr>
            </a:p>
            <a:p>
              <a:pPr algn="just">
                <a:lnSpc>
                  <a:spcPts val="19125"/>
                </a:lnSpc>
              </a:pPr>
              <a:r>
                <a:rPr lang="en-US" sz="15935">
                  <a:solidFill>
                    <a:srgbClr val="333333"/>
                  </a:solidFill>
                  <a:latin typeface="Li Xuke" panose="02000603000000000000" charset="-122"/>
                  <a:ea typeface="Li Xuke" panose="02000603000000000000" charset="-122"/>
                  <a:cs typeface="Li Xuke" panose="02000603000000000000" charset="-122"/>
                  <a:sym typeface="Li Xuke" panose="02000603000000000000" charset="-122"/>
                </a:rPr>
                <a:t>录</a:t>
              </a:r>
              <a:endParaRPr lang="en-US" sz="15935">
                <a:solidFill>
                  <a:srgbClr val="333333"/>
                </a:solidFill>
                <a:latin typeface="Li Xuke" panose="02000603000000000000" charset="-122"/>
                <a:ea typeface="Li Xuke" panose="02000603000000000000" charset="-122"/>
                <a:cs typeface="Li Xuke" panose="02000603000000000000" charset="-122"/>
                <a:sym typeface="Li Xuke" panose="02000603000000000000" charset="-122"/>
              </a:endParaRPr>
            </a:p>
          </p:txBody>
        </p:sp>
        <p:sp>
          <p:nvSpPr>
            <p:cNvPr id="36" name="TextBox 36"/>
            <p:cNvSpPr txBox="1"/>
            <p:nvPr>
              <p:custDataLst>
                <p:tags r:id="rId12"/>
              </p:custDataLst>
            </p:nvPr>
          </p:nvSpPr>
          <p:spPr>
            <a:xfrm>
              <a:off x="5842000" y="1277620"/>
              <a:ext cx="16423640" cy="87122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l">
                <a:lnSpc>
                  <a:spcPts val="4100"/>
                </a:lnSpc>
              </a:pPr>
              <a:r>
                <a:rPr lang="en-US" sz="4800" b="1">
                  <a:solidFill>
                    <a:srgbClr val="333333"/>
                  </a:solidFill>
                  <a:latin typeface="Times New Roman" panose="02020603050405020304" charset="0"/>
                  <a:ea typeface="思源宋体 Bold" panose="02020700000000000000" charset="-122"/>
                  <a:cs typeface="Times New Roman" panose="02020603050405020304" charset="0"/>
                  <a:sym typeface="思源宋体 Bold" panose="02020700000000000000" charset="-122"/>
                </a:rPr>
                <a:t>The Symbolic Meaning and Typical Characters</a:t>
              </a:r>
              <a:endParaRPr lang="en-US" sz="4800" b="1">
                <a:solidFill>
                  <a:srgbClr val="333333"/>
                </a:solidFill>
                <a:latin typeface="Times New Roman" panose="02020603050405020304" charset="0"/>
                <a:ea typeface="思源宋体 Bold" panose="02020700000000000000" charset="-122"/>
                <a:cs typeface="Times New Roman" panose="02020603050405020304" charset="0"/>
                <a:sym typeface="思源宋体 Bold" panose="02020700000000000000" charset="-122"/>
              </a:endParaRPr>
            </a:p>
          </p:txBody>
        </p:sp>
        <p:sp>
          <p:nvSpPr>
            <p:cNvPr id="37" name="TextBox 37"/>
            <p:cNvSpPr txBox="1"/>
            <p:nvPr>
              <p:custDataLst>
                <p:tags r:id="rId13"/>
              </p:custDataLst>
            </p:nvPr>
          </p:nvSpPr>
          <p:spPr>
            <a:xfrm>
              <a:off x="6146800" y="6822440"/>
              <a:ext cx="13329073" cy="7010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100"/>
                </a:lnSpc>
              </a:pPr>
              <a:r>
                <a:rPr lang="en-US" sz="4800" b="1">
                  <a:solidFill>
                    <a:srgbClr val="333333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思源宋体 Bold" panose="02020700000000000000" charset="-122"/>
                </a:rPr>
                <a:t>Three Techniques of Face Changing</a:t>
              </a:r>
              <a:endParaRPr lang="en-US" sz="4800" b="1">
                <a:solidFill>
                  <a:srgbClr val="333333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思源宋体 Bold" panose="02020700000000000000" charset="-122"/>
              </a:endParaRPr>
            </a:p>
          </p:txBody>
        </p:sp>
      </p:grpSp>
      <p:sp>
        <p:nvSpPr>
          <p:cNvPr id="41" name="TextBox 31"/>
          <p:cNvSpPr txBox="1"/>
          <p:nvPr>
            <p:custDataLst>
              <p:tags r:id="rId14"/>
            </p:custDataLst>
          </p:nvPr>
        </p:nvSpPr>
        <p:spPr>
          <a:xfrm>
            <a:off x="4496039" y="2275063"/>
            <a:ext cx="565262" cy="53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p>
            <a:pPr algn="l">
              <a:lnSpc>
                <a:spcPts val="3945"/>
              </a:lnSpc>
            </a:pPr>
            <a:r>
              <a:rPr lang="en-US" sz="3285" b="1">
                <a:solidFill>
                  <a:srgbClr val="D4C5B1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rPr>
              <a:t>01</a:t>
            </a:r>
            <a:endParaRPr lang="en-US" sz="3285" b="1">
              <a:solidFill>
                <a:srgbClr val="D4C5B1"/>
              </a:solidFill>
              <a:latin typeface="思源宋体 Bold" panose="02020700000000000000" charset="-122"/>
              <a:ea typeface="思源宋体 Bold" panose="02020700000000000000" charset="-122"/>
              <a:cs typeface="思源宋体 Bold" panose="02020700000000000000" charset="-122"/>
              <a:sym typeface="思源宋体 Bold" panose="02020700000000000000" charset="-122"/>
            </a:endParaRPr>
          </a:p>
        </p:txBody>
      </p:sp>
      <p:sp>
        <p:nvSpPr>
          <p:cNvPr id="42" name="Freeform 9"/>
          <p:cNvSpPr/>
          <p:nvPr>
            <p:custDataLst>
              <p:tags r:id="rId15"/>
            </p:custDataLst>
          </p:nvPr>
        </p:nvSpPr>
        <p:spPr>
          <a:xfrm>
            <a:off x="4419869" y="4076559"/>
            <a:ext cx="680168" cy="68016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33333"/>
          </a:solidFill>
        </p:spPr>
      </p:sp>
      <p:sp>
        <p:nvSpPr>
          <p:cNvPr id="43" name="Freeform 9"/>
          <p:cNvSpPr/>
          <p:nvPr>
            <p:custDataLst>
              <p:tags r:id="rId16"/>
            </p:custDataLst>
          </p:nvPr>
        </p:nvSpPr>
        <p:spPr>
          <a:xfrm>
            <a:off x="4468129" y="6362559"/>
            <a:ext cx="680168" cy="68016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33333"/>
          </a:solidFill>
        </p:spPr>
      </p:sp>
      <p:sp>
        <p:nvSpPr>
          <p:cNvPr id="44" name="TextBox 31"/>
          <p:cNvSpPr txBox="1"/>
          <p:nvPr>
            <p:custDataLst>
              <p:tags r:id="rId17"/>
            </p:custDataLst>
          </p:nvPr>
        </p:nvSpPr>
        <p:spPr>
          <a:xfrm>
            <a:off x="4514454" y="4152758"/>
            <a:ext cx="565262" cy="50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p>
            <a:pPr algn="l">
              <a:lnSpc>
                <a:spcPts val="3945"/>
              </a:lnSpc>
            </a:pPr>
            <a:r>
              <a:rPr lang="en-US" sz="3285" b="1">
                <a:solidFill>
                  <a:srgbClr val="D4C5B1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rPr>
              <a:t>02</a:t>
            </a:r>
            <a:endParaRPr lang="en-US" sz="3285" b="1">
              <a:solidFill>
                <a:srgbClr val="D4C5B1"/>
              </a:solidFill>
              <a:latin typeface="思源宋体 Bold" panose="02020700000000000000" charset="-122"/>
              <a:ea typeface="思源宋体 Bold" panose="02020700000000000000" charset="-122"/>
              <a:cs typeface="思源宋体 Bold" panose="02020700000000000000" charset="-122"/>
              <a:sym typeface="思源宋体 Bold" panose="02020700000000000000" charset="-122"/>
            </a:endParaRPr>
          </a:p>
        </p:txBody>
      </p:sp>
      <p:sp>
        <p:nvSpPr>
          <p:cNvPr id="45" name="TextBox 31"/>
          <p:cNvSpPr txBox="1"/>
          <p:nvPr>
            <p:custDataLst>
              <p:tags r:id="rId18"/>
            </p:custDataLst>
          </p:nvPr>
        </p:nvSpPr>
        <p:spPr>
          <a:xfrm>
            <a:off x="4517629" y="6438758"/>
            <a:ext cx="565262" cy="50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p>
            <a:pPr algn="l">
              <a:lnSpc>
                <a:spcPts val="3945"/>
              </a:lnSpc>
            </a:pPr>
            <a:r>
              <a:rPr lang="en-US" sz="3285" b="1">
                <a:solidFill>
                  <a:srgbClr val="D4C5B1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rPr>
              <a:t>02</a:t>
            </a:r>
            <a:endParaRPr lang="en-US" sz="3285" b="1">
              <a:solidFill>
                <a:srgbClr val="D4C5B1"/>
              </a:solidFill>
              <a:latin typeface="思源宋体 Bold" panose="02020700000000000000" charset="-122"/>
              <a:ea typeface="思源宋体 Bold" panose="02020700000000000000" charset="-122"/>
              <a:cs typeface="思源宋体 Bold" panose="02020700000000000000" charset="-122"/>
              <a:sym typeface="思源宋体 Bold" panose="020207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36691"/>
            <a:ext cx="18288000" cy="10946029"/>
            <a:chOff x="0" y="0"/>
            <a:chExt cx="24384000" cy="145947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8103791" y="49692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8153618" y="0"/>
                  </a:moveTo>
                  <a:lnTo>
                    <a:pt x="0" y="0"/>
                  </a:lnTo>
                  <a:lnTo>
                    <a:pt x="0" y="14495321"/>
                  </a:lnTo>
                  <a:lnTo>
                    <a:pt x="8153618" y="14495321"/>
                  </a:lnTo>
                  <a:lnTo>
                    <a:pt x="8153618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6230382" y="99385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36157" y="7429733"/>
            <a:ext cx="1018286" cy="1018285"/>
            <a:chOff x="0" y="0"/>
            <a:chExt cx="1357714" cy="1357714"/>
          </a:xfrm>
        </p:grpSpPr>
        <p:sp>
          <p:nvSpPr>
            <p:cNvPr id="9" name="Freeform 9" descr="卡通人物  中度可信度描述已自动生成"/>
            <p:cNvSpPr/>
            <p:nvPr/>
          </p:nvSpPr>
          <p:spPr>
            <a:xfrm>
              <a:off x="0" y="0"/>
              <a:ext cx="1357757" cy="1357757"/>
            </a:xfrm>
            <a:custGeom>
              <a:avLst/>
              <a:gdLst/>
              <a:ahLst/>
              <a:cxnLst/>
              <a:rect l="l" t="t" r="r" b="b"/>
              <a:pathLst>
                <a:path w="1357757" h="1357757">
                  <a:moveTo>
                    <a:pt x="0" y="0"/>
                  </a:moveTo>
                  <a:lnTo>
                    <a:pt x="1357757" y="0"/>
                  </a:lnTo>
                  <a:lnTo>
                    <a:pt x="1357757" y="1357757"/>
                  </a:lnTo>
                  <a:lnTo>
                    <a:pt x="0" y="1357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3" b="3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427827" y="7888445"/>
            <a:ext cx="5166514" cy="2739711"/>
            <a:chOff x="0" y="0"/>
            <a:chExt cx="6888685" cy="3652948"/>
          </a:xfrm>
        </p:grpSpPr>
        <p:sp>
          <p:nvSpPr>
            <p:cNvPr id="11" name="AutoShape 11"/>
            <p:cNvSpPr/>
            <p:nvPr/>
          </p:nvSpPr>
          <p:spPr>
            <a:xfrm>
              <a:off x="1721694" y="1933543"/>
              <a:ext cx="5151110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33350"/>
              <a:ext cx="1211004" cy="15864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10"/>
                </a:lnSpc>
              </a:pPr>
              <a:r>
                <a:rPr lang="en-US" sz="7150">
                  <a:solidFill>
                    <a:srgbClr val="000000"/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  <a:sym typeface="思源宋体" panose="02020400000000000000" charset="-122"/>
                </a:rPr>
                <a:t>瑰</a:t>
              </a:r>
              <a:endParaRPr lang="en-US" sz="7150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宋体" panose="02020400000000000000" charset="-122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20848" y="1357827"/>
              <a:ext cx="800846" cy="1056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20"/>
                </a:lnSpc>
              </a:pPr>
              <a:r>
                <a:rPr lang="en-US" sz="4730">
                  <a:solidFill>
                    <a:srgbClr val="000000"/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  <a:sym typeface="思源宋体" panose="02020400000000000000" charset="-122"/>
                </a:rPr>
                <a:t>宝</a:t>
              </a:r>
              <a:endParaRPr lang="en-US" sz="4730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宋体" panose="02020400000000000000" charset="-122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4710" y="1453796"/>
              <a:ext cx="736137" cy="479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45"/>
                </a:lnSpc>
              </a:pPr>
              <a:r>
                <a:rPr lang="en-US" sz="2175">
                  <a:solidFill>
                    <a:srgbClr val="000000"/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  <a:sym typeface="思源宋体" panose="02020400000000000000" charset="-122"/>
                </a:rPr>
                <a:t>瑰宝</a:t>
              </a:r>
              <a:endParaRPr lang="en-US" sz="2175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宋体" panose="02020400000000000000" charset="-122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7696063" y="-800313"/>
            <a:ext cx="9720663" cy="11750253"/>
          </a:xfrm>
          <a:custGeom>
            <a:avLst/>
            <a:gdLst/>
            <a:ahLst/>
            <a:cxnLst/>
            <a:rect l="l" t="t" r="r" b="b"/>
            <a:pathLst>
              <a:path w="9720663" h="11750253">
                <a:moveTo>
                  <a:pt x="0" y="0"/>
                </a:moveTo>
                <a:lnTo>
                  <a:pt x="9720663" y="0"/>
                </a:lnTo>
                <a:lnTo>
                  <a:pt x="9720663" y="11750253"/>
                </a:lnTo>
                <a:lnTo>
                  <a:pt x="0" y="117502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534124" y="5372080"/>
            <a:ext cx="6182818" cy="3362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50"/>
              </a:lnSpc>
            </a:pPr>
            <a:r>
              <a:rPr lang="en-US" sz="22455">
                <a:solidFill>
                  <a:srgbClr val="D6C8B4"/>
                </a:solidFill>
                <a:latin typeface="Li Xuke" panose="02000603000000000000" charset="-122"/>
                <a:ea typeface="Li Xuke" panose="02000603000000000000" charset="-122"/>
                <a:cs typeface="Li Xuke" panose="02000603000000000000" charset="-122"/>
                <a:sym typeface="Li Xuke" panose="02000603000000000000" charset="-122"/>
              </a:rPr>
              <a:t>壹</a:t>
            </a:r>
            <a:endParaRPr lang="en-US" sz="22455">
              <a:solidFill>
                <a:srgbClr val="D6C8B4"/>
              </a:solidFill>
              <a:latin typeface="Li Xuke" panose="02000603000000000000" charset="-122"/>
              <a:ea typeface="Li Xuke" panose="02000603000000000000" charset="-122"/>
              <a:cs typeface="Li Xuke" panose="02000603000000000000" charset="-122"/>
              <a:sym typeface="Li Xuke" panose="02000603000000000000" charset="-122"/>
            </a:endParaRPr>
          </a:p>
        </p:txBody>
      </p:sp>
      <p:sp>
        <p:nvSpPr>
          <p:cNvPr id="36" name="TextBox 36"/>
          <p:cNvSpPr txBox="1"/>
          <p:nvPr>
            <p:custDataLst>
              <p:tags r:id="rId4"/>
            </p:custDataLst>
          </p:nvPr>
        </p:nvSpPr>
        <p:spPr>
          <a:xfrm>
            <a:off x="762000" y="2400300"/>
            <a:ext cx="16932910" cy="276352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p>
            <a:pPr algn="l">
              <a:lnSpc>
                <a:spcPts val="4100"/>
              </a:lnSpc>
            </a:pPr>
            <a:r>
              <a:rPr lang="en-US" altLang="zh-CN" sz="88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字迹-黄陵野鹤行书 简" panose="02010600010101010101" charset="-122"/>
                <a:cs typeface="Times New Roman" panose="02020603050405020304" charset="0"/>
                <a:sym typeface="思源宋体 Bold" panose="02020700000000000000" charset="-122"/>
              </a:rPr>
              <a:t>The Symbolic Meaning</a:t>
            </a:r>
            <a:endParaRPr lang="en-US" altLang="zh-CN" sz="8800" b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  <a:sym typeface="思源宋体 Bold" panose="02020700000000000000" charset="-122"/>
            </a:endParaRPr>
          </a:p>
          <a:p>
            <a:pPr algn="l">
              <a:lnSpc>
                <a:spcPts val="4100"/>
              </a:lnSpc>
            </a:pPr>
            <a:endParaRPr lang="en-US" altLang="zh-CN" sz="8800" b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  <a:sym typeface="思源宋体 Bold" panose="02020700000000000000" charset="-122"/>
            </a:endParaRPr>
          </a:p>
          <a:p>
            <a:pPr algn="l">
              <a:lnSpc>
                <a:spcPts val="4100"/>
              </a:lnSpc>
            </a:pPr>
            <a:endParaRPr lang="en-US" altLang="zh-CN" sz="8800" b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  <a:sym typeface="思源宋体 Bold" panose="02020700000000000000" charset="-122"/>
            </a:endParaRPr>
          </a:p>
          <a:p>
            <a:pPr algn="l">
              <a:lnSpc>
                <a:spcPts val="4100"/>
              </a:lnSpc>
            </a:pPr>
            <a:r>
              <a:rPr lang="en-US" altLang="zh-CN" sz="88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字迹-黄陵野鹤行书 简" panose="02010600010101010101" charset="-122"/>
                <a:cs typeface="Times New Roman" panose="02020603050405020304" charset="0"/>
                <a:sym typeface="思源宋体 Bold" panose="02020700000000000000" charset="-122"/>
              </a:rPr>
              <a:t>      and Typical Characters</a:t>
            </a:r>
            <a:endParaRPr lang="en-US" altLang="zh-CN" sz="8800" b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  <a:sym typeface="思源宋体 Bold" panose="020207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8090" y="4738370"/>
            <a:ext cx="4554220" cy="5891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361"/>
            <a:ext cx="18288000" cy="10946029"/>
            <a:chOff x="0" y="0"/>
            <a:chExt cx="24384000" cy="145947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8103791" y="49692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8153618" y="0"/>
                  </a:moveTo>
                  <a:lnTo>
                    <a:pt x="0" y="0"/>
                  </a:lnTo>
                  <a:lnTo>
                    <a:pt x="0" y="14495321"/>
                  </a:lnTo>
                  <a:lnTo>
                    <a:pt x="8153618" y="14495321"/>
                  </a:lnTo>
                  <a:lnTo>
                    <a:pt x="8153618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6230382" y="99385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-4885" y="9705975"/>
            <a:ext cx="18292885" cy="1028700"/>
            <a:chOff x="0" y="0"/>
            <a:chExt cx="26179302" cy="14721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179255" cy="1472192"/>
            </a:xfrm>
            <a:custGeom>
              <a:avLst/>
              <a:gdLst/>
              <a:ahLst/>
              <a:cxnLst/>
              <a:rect l="l" t="t" r="r" b="b"/>
              <a:pathLst>
                <a:path w="26179255" h="1472192">
                  <a:moveTo>
                    <a:pt x="0" y="63152"/>
                  </a:moveTo>
                  <a:cubicBezTo>
                    <a:pt x="0" y="28281"/>
                    <a:pt x="275344" y="0"/>
                    <a:pt x="614850" y="0"/>
                  </a:cubicBezTo>
                  <a:lnTo>
                    <a:pt x="25564405" y="0"/>
                  </a:lnTo>
                  <a:cubicBezTo>
                    <a:pt x="25904050" y="0"/>
                    <a:pt x="26179255" y="28281"/>
                    <a:pt x="26179255" y="63152"/>
                  </a:cubicBezTo>
                  <a:lnTo>
                    <a:pt x="26179255" y="1409040"/>
                  </a:lnTo>
                  <a:cubicBezTo>
                    <a:pt x="26179255" y="1443926"/>
                    <a:pt x="25903910" y="1472192"/>
                    <a:pt x="25564405" y="1472192"/>
                  </a:cubicBezTo>
                  <a:lnTo>
                    <a:pt x="614850" y="1472192"/>
                  </a:lnTo>
                  <a:cubicBezTo>
                    <a:pt x="275344" y="1472192"/>
                    <a:pt x="0" y="1443911"/>
                    <a:pt x="0" y="1409040"/>
                  </a:cubicBezTo>
                  <a:close/>
                </a:path>
              </a:pathLst>
            </a:custGeom>
            <a:solidFill>
              <a:srgbClr val="A44237"/>
            </a:solidFill>
          </p:spPr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rcRect l="2977" t="2941" r="2909" b="5080"/>
          <a:stretch>
            <a:fillRect/>
          </a:stretch>
        </p:blipFill>
        <p:spPr>
          <a:xfrm>
            <a:off x="152400" y="1638300"/>
            <a:ext cx="3888740" cy="29514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5600" y="1689735"/>
            <a:ext cx="3833495" cy="290004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638300"/>
            <a:ext cx="3876675" cy="293751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9290" y="1624330"/>
            <a:ext cx="3915410" cy="295148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0" y="179705"/>
            <a:ext cx="43262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rgbClr val="8E2400"/>
                </a:solidFill>
                <a:effectLst/>
                <a:latin typeface="Times New Roman" panose="02020603050405020304" charset="0"/>
                <a:ea typeface="方正字迹-黄陵野鹤行书 简" panose="02010600010101010101" charset="-122"/>
                <a:cs typeface="Times New Roman" panose="02020603050405020304" charset="0"/>
              </a:rPr>
              <a:t>Loyal and brave</a:t>
            </a:r>
            <a:endParaRPr lang="en-US" altLang="zh-CN" sz="4400" b="1">
              <a:solidFill>
                <a:srgbClr val="8E2400"/>
              </a:solidFill>
              <a:effectLst/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3284200" y="930275"/>
            <a:ext cx="5064125" cy="77025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noAutofit/>
          </a:bodyPr>
          <a:p>
            <a:r>
              <a:rPr lang="en-US" altLang="zh-CN" sz="4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charset="0"/>
                <a:ea typeface="方正字迹-黄陵野鹤行书 简" panose="02010600010101010101" charset="-122"/>
                <a:cs typeface="Times New Roman" panose="02020603050405020304" charset="0"/>
              </a:rPr>
              <a:t>upright and reckless</a:t>
            </a:r>
            <a:endParaRPr lang="en-US" altLang="zh-CN" sz="4400" b="1"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810000" y="938530"/>
            <a:ext cx="5749290" cy="69278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r>
              <a:rPr lang="en-US" altLang="zh-CN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字迹-黄陵野鹤行书 简" panose="02010600010101010101" charset="-122"/>
                <a:cs typeface="Times New Roman" panose="02020603050405020304" charset="0"/>
              </a:rPr>
              <a:t>cunning and suspicious</a:t>
            </a:r>
            <a:endParaRPr lang="en-US" altLang="zh-CN" sz="4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991600" y="205105"/>
            <a:ext cx="5653405" cy="72771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noAutofit/>
          </a:bodyPr>
          <a:p>
            <a:r>
              <a:rPr lang="en-US" altLang="zh-CN" sz="4400" b="1">
                <a:solidFill>
                  <a:schemeClr val="tx2"/>
                </a:solidFill>
                <a:effectLst/>
                <a:latin typeface="Times New Roman" panose="02020603050405020304" charset="0"/>
                <a:ea typeface="方正字迹-黄陵野鹤行书 简" panose="02010600010101010101" charset="-122"/>
                <a:cs typeface="Times New Roman" panose="02020603050405020304" charset="0"/>
              </a:rPr>
              <a:t>strong and formidable</a:t>
            </a:r>
            <a:endParaRPr lang="en-US" altLang="zh-CN" sz="4400" b="1">
              <a:solidFill>
                <a:schemeClr val="tx2"/>
              </a:solidFill>
              <a:effectLst/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3335" y="6591300"/>
            <a:ext cx="3980180" cy="12979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4000" b="1">
                <a:solidFill>
                  <a:srgbClr val="8E2400"/>
                </a:solidFill>
                <a:effectLst/>
                <a:latin typeface="Times New Roman" panose="02020603050405020304" charset="0"/>
                <a:ea typeface="方正字迹-黄陵野鹤行书 简" panose="02010600010101010101" charset="-122"/>
                <a:cs typeface="Times New Roman" panose="02020603050405020304" charset="0"/>
              </a:rPr>
              <a:t>Zhang Fei</a:t>
            </a:r>
            <a:endParaRPr lang="en-US" altLang="zh-CN" sz="4000" b="1">
              <a:solidFill>
                <a:srgbClr val="8E2400"/>
              </a:solidFill>
              <a:effectLst/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</a:endParaRPr>
          </a:p>
          <a:p>
            <a:pPr algn="ctr"/>
            <a:r>
              <a:rPr lang="zh-CN" altLang="en-US" sz="4000" b="1">
                <a:solidFill>
                  <a:srgbClr val="8E2400"/>
                </a:solidFill>
                <a:effectLst/>
                <a:latin typeface="Times New Roman" panose="02020603050405020304" charset="0"/>
                <a:ea typeface="方正字迹-黄陵野鹤行书 简" panose="02010600010101010101" charset="-122"/>
                <a:cs typeface="Times New Roman" panose="02020603050405020304" charset="0"/>
              </a:rPr>
              <a:t>张飞</a:t>
            </a:r>
            <a:endParaRPr lang="zh-CN" altLang="en-US" sz="4000" b="1">
              <a:solidFill>
                <a:srgbClr val="8E2400"/>
              </a:solidFill>
              <a:effectLst/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800600" y="6515100"/>
            <a:ext cx="43262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>
                <a:solidFill>
                  <a:srgbClr val="8E2400"/>
                </a:solidFill>
                <a:effectLst/>
                <a:latin typeface="Times New Roman" panose="02020603050405020304" charset="0"/>
                <a:ea typeface="方正字迹-黄陵野鹤行书 简" panose="02010600010101010101" charset="-122"/>
                <a:cs typeface="Times New Roman" panose="02020603050405020304" charset="0"/>
              </a:rPr>
              <a:t>Dou Erdun</a:t>
            </a:r>
            <a:endParaRPr lang="en-US" sz="4000" b="1">
              <a:solidFill>
                <a:srgbClr val="8E2400"/>
              </a:solidFill>
              <a:effectLst/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</a:endParaRPr>
          </a:p>
          <a:p>
            <a:pPr algn="ctr"/>
            <a:r>
              <a:rPr lang="zh-CN" altLang="en-US" sz="4000" b="1">
                <a:solidFill>
                  <a:srgbClr val="8E2400"/>
                </a:solidFill>
                <a:effectLst/>
                <a:latin typeface="Times New Roman" panose="02020603050405020304" charset="0"/>
                <a:ea typeface="方正字迹-黄陵野鹤行书 简" panose="02010600010101010101" charset="-122"/>
                <a:cs typeface="Times New Roman" panose="02020603050405020304" charset="0"/>
              </a:rPr>
              <a:t>窦尔敦</a:t>
            </a:r>
            <a:endParaRPr lang="zh-CN" altLang="en-US" sz="4000" b="1">
              <a:solidFill>
                <a:srgbClr val="8E2400"/>
              </a:solidFill>
              <a:effectLst/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525000" y="6567170"/>
            <a:ext cx="43262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>
                <a:solidFill>
                  <a:srgbClr val="8E2400"/>
                </a:solidFill>
                <a:effectLst/>
                <a:latin typeface="Times New Roman" panose="02020603050405020304" charset="0"/>
                <a:ea typeface="方正字迹-黄陵野鹤行书 简" panose="02010600010101010101" charset="-122"/>
                <a:cs typeface="Times New Roman" panose="02020603050405020304" charset="0"/>
              </a:rPr>
              <a:t>Guan Yu</a:t>
            </a:r>
            <a:endParaRPr lang="en-US" sz="4000" b="1">
              <a:solidFill>
                <a:srgbClr val="8E2400"/>
              </a:solidFill>
              <a:effectLst/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</a:endParaRPr>
          </a:p>
          <a:p>
            <a:pPr algn="ctr"/>
            <a:r>
              <a:rPr lang="zh-CN" altLang="en-US" sz="4000" b="1">
                <a:solidFill>
                  <a:srgbClr val="8E2400"/>
                </a:solidFill>
                <a:effectLst/>
                <a:latin typeface="Times New Roman" panose="02020603050405020304" charset="0"/>
                <a:ea typeface="方正字迹-黄陵野鹤行书 简" panose="02010600010101010101" charset="-122"/>
                <a:cs typeface="Times New Roman" panose="02020603050405020304" charset="0"/>
              </a:rPr>
              <a:t>关羽</a:t>
            </a:r>
            <a:endParaRPr lang="zh-CN" altLang="en-US" sz="4000" b="1">
              <a:solidFill>
                <a:srgbClr val="8E2400"/>
              </a:solidFill>
              <a:effectLst/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4022070" y="6591300"/>
            <a:ext cx="43262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>
                <a:solidFill>
                  <a:srgbClr val="8E2400"/>
                </a:solidFill>
                <a:effectLst/>
                <a:latin typeface="Times New Roman" panose="02020603050405020304" charset="0"/>
                <a:ea typeface="方正字迹-黄陵野鹤行书 简" panose="02010600010101010101" charset="-122"/>
                <a:cs typeface="Times New Roman" panose="02020603050405020304" charset="0"/>
              </a:rPr>
              <a:t>Cao Cao</a:t>
            </a:r>
            <a:endParaRPr lang="en-US" sz="4000" b="1">
              <a:solidFill>
                <a:srgbClr val="8E2400"/>
              </a:solidFill>
              <a:effectLst/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</a:endParaRPr>
          </a:p>
          <a:p>
            <a:pPr algn="ctr"/>
            <a:r>
              <a:rPr lang="zh-CN" altLang="en-US" sz="4000" b="1">
                <a:solidFill>
                  <a:srgbClr val="8E2400"/>
                </a:solidFill>
                <a:effectLst/>
                <a:latin typeface="Times New Roman" panose="02020603050405020304" charset="0"/>
                <a:ea typeface="方正字迹-黄陵野鹤行书 简" panose="02010600010101010101" charset="-122"/>
                <a:cs typeface="Times New Roman" panose="02020603050405020304" charset="0"/>
              </a:rPr>
              <a:t>曹操</a:t>
            </a:r>
            <a:endParaRPr lang="zh-CN" altLang="en-US" sz="4000" b="1">
              <a:solidFill>
                <a:srgbClr val="8E2400"/>
              </a:solidFill>
              <a:effectLst/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6200" y="241935"/>
            <a:ext cx="4114800" cy="6858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200" y="7200900"/>
            <a:ext cx="2439670" cy="344233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06400" y="7256780"/>
            <a:ext cx="2414905" cy="344043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5200" y="7277100"/>
            <a:ext cx="2465705" cy="3441700"/>
          </a:xfrm>
          <a:prstGeom prst="rect">
            <a:avLst/>
          </a:prstGeom>
        </p:spPr>
      </p:pic>
      <p:cxnSp>
        <p:nvCxnSpPr>
          <p:cNvPr id="39" name="直接连接符 38"/>
          <p:cNvCxnSpPr>
            <a:endCxn id="31" idx="0"/>
          </p:cNvCxnSpPr>
          <p:nvPr/>
        </p:nvCxnSpPr>
        <p:spPr>
          <a:xfrm>
            <a:off x="1981200" y="4762500"/>
            <a:ext cx="9707245" cy="180467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endCxn id="32" idx="0"/>
          </p:cNvCxnSpPr>
          <p:nvPr/>
        </p:nvCxnSpPr>
        <p:spPr>
          <a:xfrm>
            <a:off x="6629400" y="4686300"/>
            <a:ext cx="9556115" cy="19050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连接符 40"/>
          <p:cNvCxnSpPr>
            <a:endCxn id="30" idx="0"/>
          </p:cNvCxnSpPr>
          <p:nvPr/>
        </p:nvCxnSpPr>
        <p:spPr>
          <a:xfrm flipH="1">
            <a:off x="6964045" y="4762500"/>
            <a:ext cx="4465955" cy="17526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endCxn id="29" idx="0"/>
          </p:cNvCxnSpPr>
          <p:nvPr/>
        </p:nvCxnSpPr>
        <p:spPr>
          <a:xfrm flipH="1">
            <a:off x="2003425" y="4762500"/>
            <a:ext cx="14150975" cy="18288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6" grpId="0" bldLvl="0" animBg="1"/>
      <p:bldP spid="26" grpId="1" animBg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36691"/>
            <a:ext cx="18288000" cy="10946029"/>
            <a:chOff x="0" y="0"/>
            <a:chExt cx="24384000" cy="145947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8103791" y="49692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8153618" y="0"/>
                  </a:moveTo>
                  <a:lnTo>
                    <a:pt x="0" y="0"/>
                  </a:lnTo>
                  <a:lnTo>
                    <a:pt x="0" y="14495321"/>
                  </a:lnTo>
                  <a:lnTo>
                    <a:pt x="8153618" y="14495321"/>
                  </a:lnTo>
                  <a:lnTo>
                    <a:pt x="8153618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6230382" y="99385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594186" y="3339401"/>
            <a:ext cx="2918690" cy="6947599"/>
            <a:chOff x="0" y="0"/>
            <a:chExt cx="3891587" cy="9263465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3889984" cy="9263465"/>
              <a:chOff x="0" y="0"/>
              <a:chExt cx="4607897" cy="1097307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07889" cy="10973072"/>
              </a:xfrm>
              <a:custGeom>
                <a:avLst/>
                <a:gdLst/>
                <a:ahLst/>
                <a:cxnLst/>
                <a:rect l="l" t="t" r="r" b="b"/>
                <a:pathLst>
                  <a:path w="4607889" h="10973072">
                    <a:moveTo>
                      <a:pt x="0" y="470706"/>
                    </a:moveTo>
                    <a:cubicBezTo>
                      <a:pt x="0" y="210793"/>
                      <a:pt x="48464" y="0"/>
                      <a:pt x="108222" y="0"/>
                    </a:cubicBezTo>
                    <a:lnTo>
                      <a:pt x="4499667" y="0"/>
                    </a:lnTo>
                    <a:cubicBezTo>
                      <a:pt x="4559449" y="0"/>
                      <a:pt x="4607889" y="210793"/>
                      <a:pt x="4607889" y="470706"/>
                    </a:cubicBezTo>
                    <a:lnTo>
                      <a:pt x="4607889" y="10502366"/>
                    </a:lnTo>
                    <a:cubicBezTo>
                      <a:pt x="4607889" y="10762386"/>
                      <a:pt x="4559424" y="10973072"/>
                      <a:pt x="4499667" y="10973072"/>
                    </a:cubicBezTo>
                    <a:lnTo>
                      <a:pt x="108222" y="10973072"/>
                    </a:lnTo>
                    <a:cubicBezTo>
                      <a:pt x="48464" y="10973072"/>
                      <a:pt x="0" y="10762280"/>
                      <a:pt x="0" y="10502366"/>
                    </a:cubicBezTo>
                    <a:close/>
                  </a:path>
                </a:pathLst>
              </a:custGeom>
              <a:solidFill>
                <a:srgbClr val="FCF9F2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1603" y="0"/>
              <a:ext cx="3889984" cy="355336"/>
              <a:chOff x="0" y="0"/>
              <a:chExt cx="4607897" cy="42091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7889" cy="420915"/>
              </a:xfrm>
              <a:custGeom>
                <a:avLst/>
                <a:gdLst/>
                <a:ahLst/>
                <a:cxnLst/>
                <a:rect l="l" t="t" r="r" b="b"/>
                <a:pathLst>
                  <a:path w="4607889" h="420915">
                    <a:moveTo>
                      <a:pt x="0" y="18056"/>
                    </a:moveTo>
                    <a:cubicBezTo>
                      <a:pt x="0" y="8086"/>
                      <a:pt x="48464" y="0"/>
                      <a:pt x="108222" y="0"/>
                    </a:cubicBezTo>
                    <a:lnTo>
                      <a:pt x="4499667" y="0"/>
                    </a:lnTo>
                    <a:cubicBezTo>
                      <a:pt x="4559449" y="0"/>
                      <a:pt x="4607889" y="8086"/>
                      <a:pt x="4607889" y="18056"/>
                    </a:cubicBezTo>
                    <a:lnTo>
                      <a:pt x="4607889" y="402859"/>
                    </a:lnTo>
                    <a:cubicBezTo>
                      <a:pt x="4607889" y="412833"/>
                      <a:pt x="4559424" y="420915"/>
                      <a:pt x="4499667" y="420915"/>
                    </a:cubicBezTo>
                    <a:lnTo>
                      <a:pt x="108222" y="420915"/>
                    </a:lnTo>
                    <a:cubicBezTo>
                      <a:pt x="48464" y="420915"/>
                      <a:pt x="0" y="412829"/>
                      <a:pt x="0" y="402859"/>
                    </a:cubicBezTo>
                    <a:close/>
                  </a:path>
                </a:pathLst>
              </a:custGeom>
              <a:solidFill>
                <a:srgbClr val="A44237"/>
              </a:solid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5589326" y="2310701"/>
            <a:ext cx="2916352" cy="7976299"/>
            <a:chOff x="0" y="0"/>
            <a:chExt cx="3888470" cy="10635065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886869" cy="10635065"/>
              <a:chOff x="0" y="0"/>
              <a:chExt cx="4604207" cy="1259781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604198" cy="12597805"/>
              </a:xfrm>
              <a:custGeom>
                <a:avLst/>
                <a:gdLst/>
                <a:ahLst/>
                <a:cxnLst/>
                <a:rect l="l" t="t" r="r" b="b"/>
                <a:pathLst>
                  <a:path w="4604198" h="12597805">
                    <a:moveTo>
                      <a:pt x="0" y="540402"/>
                    </a:moveTo>
                    <a:cubicBezTo>
                      <a:pt x="0" y="242004"/>
                      <a:pt x="48425" y="0"/>
                      <a:pt x="108135" y="0"/>
                    </a:cubicBezTo>
                    <a:lnTo>
                      <a:pt x="4496064" y="0"/>
                    </a:lnTo>
                    <a:cubicBezTo>
                      <a:pt x="4555798" y="0"/>
                      <a:pt x="4604198" y="242004"/>
                      <a:pt x="4604198" y="540402"/>
                    </a:cubicBezTo>
                    <a:lnTo>
                      <a:pt x="4604198" y="12057404"/>
                    </a:lnTo>
                    <a:cubicBezTo>
                      <a:pt x="4604198" y="12355926"/>
                      <a:pt x="4555773" y="12597805"/>
                      <a:pt x="4496064" y="12597805"/>
                    </a:cubicBezTo>
                    <a:lnTo>
                      <a:pt x="108135" y="12597805"/>
                    </a:lnTo>
                    <a:cubicBezTo>
                      <a:pt x="48425" y="12597805"/>
                      <a:pt x="0" y="12355802"/>
                      <a:pt x="0" y="12057404"/>
                    </a:cubicBezTo>
                    <a:close/>
                  </a:path>
                </a:pathLst>
              </a:custGeom>
              <a:solidFill>
                <a:srgbClr val="FCF9F2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1601" y="0"/>
              <a:ext cx="3886869" cy="407949"/>
              <a:chOff x="0" y="0"/>
              <a:chExt cx="4604207" cy="48323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604198" cy="483238"/>
              </a:xfrm>
              <a:custGeom>
                <a:avLst/>
                <a:gdLst/>
                <a:ahLst/>
                <a:cxnLst/>
                <a:rect l="l" t="t" r="r" b="b"/>
                <a:pathLst>
                  <a:path w="4604198" h="483238">
                    <a:moveTo>
                      <a:pt x="0" y="20729"/>
                    </a:moveTo>
                    <a:cubicBezTo>
                      <a:pt x="0" y="9283"/>
                      <a:pt x="48425" y="0"/>
                      <a:pt x="108135" y="0"/>
                    </a:cubicBezTo>
                    <a:lnTo>
                      <a:pt x="4496064" y="0"/>
                    </a:lnTo>
                    <a:cubicBezTo>
                      <a:pt x="4555798" y="0"/>
                      <a:pt x="4604198" y="9283"/>
                      <a:pt x="4604198" y="20729"/>
                    </a:cubicBezTo>
                    <a:lnTo>
                      <a:pt x="4604198" y="462509"/>
                    </a:lnTo>
                    <a:cubicBezTo>
                      <a:pt x="4604198" y="473960"/>
                      <a:pt x="4555773" y="483238"/>
                      <a:pt x="4496064" y="483238"/>
                    </a:cubicBezTo>
                    <a:lnTo>
                      <a:pt x="108135" y="483238"/>
                    </a:lnTo>
                    <a:cubicBezTo>
                      <a:pt x="48425" y="483238"/>
                      <a:pt x="0" y="473955"/>
                      <a:pt x="0" y="462509"/>
                    </a:cubicBezTo>
                    <a:close/>
                  </a:path>
                </a:pathLst>
              </a:custGeom>
              <a:solidFill>
                <a:srgbClr val="A44237"/>
              </a:solidFill>
            </p:spPr>
          </p:sp>
        </p:grpSp>
      </p:grpSp>
      <p:grpSp>
        <p:nvGrpSpPr>
          <p:cNvPr id="16" name="Group 16"/>
          <p:cNvGrpSpPr/>
          <p:nvPr/>
        </p:nvGrpSpPr>
        <p:grpSpPr>
          <a:xfrm>
            <a:off x="10584466" y="2310701"/>
            <a:ext cx="2916352" cy="7976299"/>
            <a:chOff x="0" y="0"/>
            <a:chExt cx="3888470" cy="10635065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3886869" cy="10635065"/>
              <a:chOff x="0" y="0"/>
              <a:chExt cx="4604207" cy="12597811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604198" cy="12597805"/>
              </a:xfrm>
              <a:custGeom>
                <a:avLst/>
                <a:gdLst/>
                <a:ahLst/>
                <a:cxnLst/>
                <a:rect l="l" t="t" r="r" b="b"/>
                <a:pathLst>
                  <a:path w="4604198" h="12597805">
                    <a:moveTo>
                      <a:pt x="0" y="540402"/>
                    </a:moveTo>
                    <a:cubicBezTo>
                      <a:pt x="0" y="242004"/>
                      <a:pt x="48425" y="0"/>
                      <a:pt x="108135" y="0"/>
                    </a:cubicBezTo>
                    <a:lnTo>
                      <a:pt x="4496064" y="0"/>
                    </a:lnTo>
                    <a:cubicBezTo>
                      <a:pt x="4555798" y="0"/>
                      <a:pt x="4604198" y="242004"/>
                      <a:pt x="4604198" y="540402"/>
                    </a:cubicBezTo>
                    <a:lnTo>
                      <a:pt x="4604198" y="12057404"/>
                    </a:lnTo>
                    <a:cubicBezTo>
                      <a:pt x="4604198" y="12355926"/>
                      <a:pt x="4555773" y="12597805"/>
                      <a:pt x="4496064" y="12597805"/>
                    </a:cubicBezTo>
                    <a:lnTo>
                      <a:pt x="108135" y="12597805"/>
                    </a:lnTo>
                    <a:cubicBezTo>
                      <a:pt x="48425" y="12597805"/>
                      <a:pt x="0" y="12355802"/>
                      <a:pt x="0" y="12057404"/>
                    </a:cubicBezTo>
                    <a:close/>
                  </a:path>
                </a:pathLst>
              </a:custGeom>
              <a:solidFill>
                <a:srgbClr val="FCF9F2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1601" y="0"/>
              <a:ext cx="3886869" cy="407949"/>
              <a:chOff x="0" y="0"/>
              <a:chExt cx="4604207" cy="48323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604198" cy="483238"/>
              </a:xfrm>
              <a:custGeom>
                <a:avLst/>
                <a:gdLst/>
                <a:ahLst/>
                <a:cxnLst/>
                <a:rect l="l" t="t" r="r" b="b"/>
                <a:pathLst>
                  <a:path w="4604198" h="483238">
                    <a:moveTo>
                      <a:pt x="0" y="20729"/>
                    </a:moveTo>
                    <a:cubicBezTo>
                      <a:pt x="0" y="9283"/>
                      <a:pt x="48425" y="0"/>
                      <a:pt x="108135" y="0"/>
                    </a:cubicBezTo>
                    <a:lnTo>
                      <a:pt x="4496064" y="0"/>
                    </a:lnTo>
                    <a:cubicBezTo>
                      <a:pt x="4555798" y="0"/>
                      <a:pt x="4604198" y="9283"/>
                      <a:pt x="4604198" y="20729"/>
                    </a:cubicBezTo>
                    <a:lnTo>
                      <a:pt x="4604198" y="462509"/>
                    </a:lnTo>
                    <a:cubicBezTo>
                      <a:pt x="4604198" y="473960"/>
                      <a:pt x="4555773" y="483238"/>
                      <a:pt x="4496064" y="483238"/>
                    </a:cubicBezTo>
                    <a:lnTo>
                      <a:pt x="108135" y="483238"/>
                    </a:lnTo>
                    <a:cubicBezTo>
                      <a:pt x="48425" y="483238"/>
                      <a:pt x="0" y="473955"/>
                      <a:pt x="0" y="462509"/>
                    </a:cubicBezTo>
                    <a:close/>
                  </a:path>
                </a:pathLst>
              </a:custGeom>
              <a:solidFill>
                <a:srgbClr val="A44237"/>
              </a:solidFill>
            </p:spPr>
          </p:sp>
        </p:grpSp>
      </p:grpSp>
      <p:grpSp>
        <p:nvGrpSpPr>
          <p:cNvPr id="21" name="Group 21"/>
          <p:cNvGrpSpPr/>
          <p:nvPr/>
        </p:nvGrpSpPr>
        <p:grpSpPr>
          <a:xfrm>
            <a:off x="15371648" y="3208900"/>
            <a:ext cx="2916352" cy="7078100"/>
            <a:chOff x="0" y="0"/>
            <a:chExt cx="3888470" cy="9437466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3886869" cy="9437466"/>
              <a:chOff x="0" y="0"/>
              <a:chExt cx="4604207" cy="1117919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604198" cy="11179186"/>
              </a:xfrm>
              <a:custGeom>
                <a:avLst/>
                <a:gdLst/>
                <a:ahLst/>
                <a:cxnLst/>
                <a:rect l="l" t="t" r="r" b="b"/>
                <a:pathLst>
                  <a:path w="4604198" h="11179186">
                    <a:moveTo>
                      <a:pt x="0" y="479548"/>
                    </a:moveTo>
                    <a:cubicBezTo>
                      <a:pt x="0" y="214752"/>
                      <a:pt x="48425" y="0"/>
                      <a:pt x="108135" y="0"/>
                    </a:cubicBezTo>
                    <a:lnTo>
                      <a:pt x="4496064" y="0"/>
                    </a:lnTo>
                    <a:cubicBezTo>
                      <a:pt x="4555798" y="0"/>
                      <a:pt x="4604198" y="214752"/>
                      <a:pt x="4604198" y="479548"/>
                    </a:cubicBezTo>
                    <a:lnTo>
                      <a:pt x="4604198" y="10699638"/>
                    </a:lnTo>
                    <a:cubicBezTo>
                      <a:pt x="4604198" y="10964544"/>
                      <a:pt x="4555773" y="11179186"/>
                      <a:pt x="4496064" y="11179186"/>
                    </a:cubicBezTo>
                    <a:lnTo>
                      <a:pt x="108135" y="11179186"/>
                    </a:lnTo>
                    <a:cubicBezTo>
                      <a:pt x="48425" y="11179186"/>
                      <a:pt x="0" y="10964434"/>
                      <a:pt x="0" y="10699638"/>
                    </a:cubicBezTo>
                    <a:close/>
                  </a:path>
                </a:pathLst>
              </a:custGeom>
              <a:solidFill>
                <a:srgbClr val="FCF9F2"/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1601" y="0"/>
              <a:ext cx="3886869" cy="362011"/>
              <a:chOff x="0" y="0"/>
              <a:chExt cx="4604207" cy="42882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604198" cy="428821"/>
              </a:xfrm>
              <a:custGeom>
                <a:avLst/>
                <a:gdLst/>
                <a:ahLst/>
                <a:cxnLst/>
                <a:rect l="l" t="t" r="r" b="b"/>
                <a:pathLst>
                  <a:path w="4604198" h="428821">
                    <a:moveTo>
                      <a:pt x="0" y="18395"/>
                    </a:moveTo>
                    <a:cubicBezTo>
                      <a:pt x="0" y="8238"/>
                      <a:pt x="48425" y="0"/>
                      <a:pt x="108135" y="0"/>
                    </a:cubicBezTo>
                    <a:lnTo>
                      <a:pt x="4496064" y="0"/>
                    </a:lnTo>
                    <a:cubicBezTo>
                      <a:pt x="4555798" y="0"/>
                      <a:pt x="4604198" y="8238"/>
                      <a:pt x="4604198" y="18395"/>
                    </a:cubicBezTo>
                    <a:lnTo>
                      <a:pt x="4604198" y="410426"/>
                    </a:lnTo>
                    <a:cubicBezTo>
                      <a:pt x="4604198" y="420588"/>
                      <a:pt x="4555773" y="428821"/>
                      <a:pt x="4496064" y="428821"/>
                    </a:cubicBezTo>
                    <a:lnTo>
                      <a:pt x="108135" y="428821"/>
                    </a:lnTo>
                    <a:cubicBezTo>
                      <a:pt x="48425" y="428821"/>
                      <a:pt x="0" y="420584"/>
                      <a:pt x="0" y="410426"/>
                    </a:cubicBezTo>
                    <a:close/>
                  </a:path>
                </a:pathLst>
              </a:custGeom>
              <a:solidFill>
                <a:srgbClr val="A44237"/>
              </a:solidFill>
            </p:spPr>
          </p:sp>
        </p:grpSp>
      </p:grpSp>
      <p:sp>
        <p:nvSpPr>
          <p:cNvPr id="26" name="TextBox 26"/>
          <p:cNvSpPr txBox="1"/>
          <p:nvPr/>
        </p:nvSpPr>
        <p:spPr>
          <a:xfrm>
            <a:off x="685800" y="5295900"/>
            <a:ext cx="2713355" cy="343471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indent="0" algn="ctr" fontAlgn="auto">
              <a:lnSpc>
                <a:spcPts val="4200"/>
              </a:lnSpc>
            </a:pPr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Arimo" panose="020B0604020202020204"/>
                <a:cs typeface="Times New Roman" panose="02020603050405020304" charset="0"/>
                <a:sym typeface="Arimo" panose="020B0604020202020204"/>
              </a:rPr>
              <a:t>Yellow symbolizes bravery and violence, such as Dian Wei.</a:t>
            </a:r>
            <a:endParaRPr lang="en-US" altLang="en-US" sz="360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Arimo" panose="020B0604020202020204"/>
              <a:cs typeface="Times New Roman" panose="02020603050405020304" charset="0"/>
              <a:sym typeface="Arimo" panose="020B0604020202020204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662295" y="3238500"/>
            <a:ext cx="2645410" cy="345948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indent="0" algn="ctr" fontAlgn="auto">
              <a:lnSpc>
                <a:spcPts val="4200"/>
              </a:lnSpc>
            </a:pPr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Arimo" panose="020B0604020202020204"/>
                <a:cs typeface="Times New Roman" panose="02020603050405020304" charset="0"/>
                <a:sym typeface="Arimo" panose="020B0604020202020204"/>
              </a:rPr>
              <a:t>Green symbolizes recklessness and impulsiveness,  such as Cheng Yaojin.</a:t>
            </a:r>
            <a:endParaRPr lang="en-US" sz="360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Arimo" panose="020B0604020202020204"/>
              <a:cs typeface="Times New Roman" panose="02020603050405020304" charset="0"/>
              <a:sym typeface="Arimo" panose="020B0604020202020204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772140" y="3314700"/>
            <a:ext cx="2642235" cy="442341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indent="0" algn="ctr" fontAlgn="auto">
              <a:lnSpc>
                <a:spcPts val="4200"/>
              </a:lnSpc>
            </a:pPr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Arimo" panose="020B0604020202020204"/>
                <a:cs typeface="Times New Roman" panose="02020603050405020304" charset="0"/>
                <a:sym typeface="Arimo" panose="020B0604020202020204"/>
              </a:rPr>
              <a:t>Purple symbolizes solemnity and steadfastness.</a:t>
            </a:r>
            <a:endParaRPr lang="zh-CN" altLang="en-US" sz="360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Arimo" panose="020B0604020202020204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5460980" y="4686300"/>
            <a:ext cx="2764155" cy="50609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indent="0" algn="ctr" fontAlgn="auto">
              <a:lnSpc>
                <a:spcPts val="4200"/>
              </a:lnSpc>
            </a:pPr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Arimo" panose="020B0604020202020204"/>
                <a:cs typeface="Times New Roman" panose="02020603050405020304" charset="0"/>
                <a:sym typeface="Arimo" panose="020B0604020202020204"/>
              </a:rPr>
              <a:t>Gold and silver generally only used by mythological characters, representing Buddhas,gods,spirits, ghosts, etc.</a:t>
            </a:r>
            <a:endParaRPr lang="en-US" sz="360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Arimo" panose="020B0604020202020204"/>
              <a:cs typeface="Times New Roman" panose="02020603050405020304" charset="0"/>
              <a:sym typeface="Arimo" panose="020B0604020202020204"/>
            </a:endParaRPr>
          </a:p>
        </p:txBody>
      </p:sp>
      <p:sp>
        <p:nvSpPr>
          <p:cNvPr id="36" name="TextBox 36"/>
          <p:cNvSpPr txBox="1"/>
          <p:nvPr>
            <p:custDataLst>
              <p:tags r:id="rId2"/>
            </p:custDataLst>
          </p:nvPr>
        </p:nvSpPr>
        <p:spPr>
          <a:xfrm>
            <a:off x="3200400" y="647964"/>
            <a:ext cx="12317730" cy="65341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p>
            <a:pPr algn="l">
              <a:lnSpc>
                <a:spcPts val="4100"/>
              </a:lnSpc>
            </a:pPr>
            <a:r>
              <a:rPr lang="en-US" sz="48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思源宋体 Bold" panose="02020700000000000000" charset="-122"/>
                <a:cs typeface="Times New Roman" panose="02020603050405020304" charset="0"/>
                <a:sym typeface="思源宋体 Bold" panose="02020700000000000000" charset="-122"/>
              </a:rPr>
              <a:t>The Symbolic Meaning and Typical Characters</a:t>
            </a:r>
            <a:endParaRPr lang="en-US" sz="48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思源宋体 Bold" panose="02020700000000000000" charset="-122"/>
              <a:cs typeface="Times New Roman" panose="02020603050405020304" charset="0"/>
              <a:sym typeface="思源宋体 Bold" panose="02020700000000000000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804" t="2379" r="782" b="4202"/>
          <a:stretch>
            <a:fillRect/>
          </a:stretch>
        </p:blipFill>
        <p:spPr>
          <a:xfrm>
            <a:off x="76200" y="1409700"/>
            <a:ext cx="4258310" cy="309753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/>
          <a:srcRect l="2717" t="2260" r="4348" b="2260"/>
          <a:stretch>
            <a:fillRect/>
          </a:stretch>
        </p:blipFill>
        <p:spPr>
          <a:xfrm>
            <a:off x="4876800" y="7210425"/>
            <a:ext cx="4204335" cy="324485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/>
          <a:srcRect l="1995" t="1450" r="1655" b="3394"/>
          <a:stretch>
            <a:fillRect/>
          </a:stretch>
        </p:blipFill>
        <p:spPr>
          <a:xfrm>
            <a:off x="14179550" y="1301115"/>
            <a:ext cx="4108450" cy="310134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9325" y="7200900"/>
            <a:ext cx="4197985" cy="3217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36691"/>
            <a:ext cx="18288000" cy="10946029"/>
            <a:chOff x="0" y="0"/>
            <a:chExt cx="24384000" cy="145947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8103791" y="49692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8153618" y="0"/>
                  </a:moveTo>
                  <a:lnTo>
                    <a:pt x="0" y="0"/>
                  </a:lnTo>
                  <a:lnTo>
                    <a:pt x="0" y="14495321"/>
                  </a:lnTo>
                  <a:lnTo>
                    <a:pt x="8153618" y="14495321"/>
                  </a:lnTo>
                  <a:lnTo>
                    <a:pt x="8153618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6230382" y="99385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18352" y="7201133"/>
            <a:ext cx="1018286" cy="1018285"/>
            <a:chOff x="0" y="0"/>
            <a:chExt cx="1357714" cy="1357714"/>
          </a:xfrm>
        </p:grpSpPr>
        <p:sp>
          <p:nvSpPr>
            <p:cNvPr id="9" name="Freeform 9" descr="卡通人物  中度可信度描述已自动生成"/>
            <p:cNvSpPr/>
            <p:nvPr/>
          </p:nvSpPr>
          <p:spPr>
            <a:xfrm>
              <a:off x="0" y="0"/>
              <a:ext cx="1357757" cy="1357757"/>
            </a:xfrm>
            <a:custGeom>
              <a:avLst/>
              <a:gdLst/>
              <a:ahLst/>
              <a:cxnLst/>
              <a:rect l="l" t="t" r="r" b="b"/>
              <a:pathLst>
                <a:path w="1357757" h="1357757">
                  <a:moveTo>
                    <a:pt x="0" y="0"/>
                  </a:moveTo>
                  <a:lnTo>
                    <a:pt x="1357757" y="0"/>
                  </a:lnTo>
                  <a:lnTo>
                    <a:pt x="1357757" y="1357757"/>
                  </a:lnTo>
                  <a:lnTo>
                    <a:pt x="0" y="1357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3" b="3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427827" y="7888445"/>
            <a:ext cx="5166514" cy="2739711"/>
            <a:chOff x="0" y="0"/>
            <a:chExt cx="6888685" cy="3652948"/>
          </a:xfrm>
        </p:grpSpPr>
        <p:sp>
          <p:nvSpPr>
            <p:cNvPr id="11" name="AutoShape 11"/>
            <p:cNvSpPr/>
            <p:nvPr/>
          </p:nvSpPr>
          <p:spPr>
            <a:xfrm>
              <a:off x="1721694" y="1933543"/>
              <a:ext cx="5151110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33350"/>
              <a:ext cx="1211004" cy="15864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10"/>
                </a:lnSpc>
              </a:pPr>
              <a:r>
                <a:rPr lang="en-US" sz="7150">
                  <a:solidFill>
                    <a:srgbClr val="000000"/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  <a:sym typeface="思源宋体" panose="02020400000000000000" charset="-122"/>
                </a:rPr>
                <a:t>瑰</a:t>
              </a:r>
              <a:endParaRPr lang="en-US" sz="7150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宋体" panose="02020400000000000000" charset="-122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20848" y="1357827"/>
              <a:ext cx="800846" cy="1056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20"/>
                </a:lnSpc>
              </a:pPr>
              <a:r>
                <a:rPr lang="en-US" sz="4730">
                  <a:solidFill>
                    <a:srgbClr val="000000"/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  <a:sym typeface="思源宋体" panose="02020400000000000000" charset="-122"/>
                </a:rPr>
                <a:t>宝</a:t>
              </a:r>
              <a:endParaRPr lang="en-US" sz="4730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宋体" panose="02020400000000000000" charset="-122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4710" y="1453796"/>
              <a:ext cx="736137" cy="479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45"/>
                </a:lnSpc>
              </a:pPr>
              <a:r>
                <a:rPr lang="en-US" sz="2175">
                  <a:solidFill>
                    <a:srgbClr val="000000"/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  <a:sym typeface="思源宋体" panose="02020400000000000000" charset="-122"/>
                </a:rPr>
                <a:t>瑰宝</a:t>
              </a:r>
              <a:endParaRPr lang="en-US" sz="2175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宋体" panose="02020400000000000000" charset="-122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7619863" y="-501228"/>
            <a:ext cx="9720663" cy="11750253"/>
          </a:xfrm>
          <a:custGeom>
            <a:avLst/>
            <a:gdLst/>
            <a:ahLst/>
            <a:cxnLst/>
            <a:rect l="l" t="t" r="r" b="b"/>
            <a:pathLst>
              <a:path w="9720663" h="11750253">
                <a:moveTo>
                  <a:pt x="0" y="0"/>
                </a:moveTo>
                <a:lnTo>
                  <a:pt x="9720663" y="0"/>
                </a:lnTo>
                <a:lnTo>
                  <a:pt x="9720663" y="11750253"/>
                </a:lnTo>
                <a:lnTo>
                  <a:pt x="0" y="117502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534124" y="5676880"/>
            <a:ext cx="6182818" cy="3362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50"/>
              </a:lnSpc>
            </a:pPr>
            <a:r>
              <a:rPr lang="en-US" sz="22455">
                <a:solidFill>
                  <a:srgbClr val="D6C8B4"/>
                </a:solidFill>
                <a:latin typeface="Li Xuke" panose="02000603000000000000" charset="-122"/>
                <a:ea typeface="Li Xuke" panose="02000603000000000000" charset="-122"/>
                <a:cs typeface="Li Xuke" panose="02000603000000000000" charset="-122"/>
                <a:sym typeface="Li Xuke" panose="02000603000000000000" charset="-122"/>
              </a:rPr>
              <a:t>贰</a:t>
            </a:r>
            <a:endParaRPr lang="en-US" sz="22455">
              <a:solidFill>
                <a:srgbClr val="D6C8B4"/>
              </a:solidFill>
              <a:latin typeface="Li Xuke" panose="02000603000000000000" charset="-122"/>
              <a:ea typeface="Li Xuke" panose="02000603000000000000" charset="-122"/>
              <a:cs typeface="Li Xuke" panose="02000603000000000000" charset="-122"/>
              <a:sym typeface="Li Xuke" panose="02000603000000000000" charset="-122"/>
            </a:endParaRPr>
          </a:p>
        </p:txBody>
      </p:sp>
      <p:sp>
        <p:nvSpPr>
          <p:cNvPr id="36" name="TextBox 36"/>
          <p:cNvSpPr txBox="1"/>
          <p:nvPr>
            <p:custDataLst>
              <p:tags r:id="rId4"/>
            </p:custDataLst>
          </p:nvPr>
        </p:nvSpPr>
        <p:spPr>
          <a:xfrm>
            <a:off x="762000" y="2400300"/>
            <a:ext cx="16932910" cy="276352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p>
            <a:pPr algn="l">
              <a:lnSpc>
                <a:spcPts val="4100"/>
              </a:lnSpc>
              <a:buClrTx/>
              <a:buSzTx/>
              <a:buNone/>
            </a:pPr>
            <a:r>
              <a:rPr lang="en-US" altLang="zh-CN" sz="88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字迹-黄陵野鹤行书 简" panose="02010600010101010101" charset="-122"/>
                <a:cs typeface="Times New Roman" panose="02020603050405020304" charset="0"/>
                <a:sym typeface="思源宋体 Bold" panose="02020700000000000000" charset="-122"/>
              </a:rPr>
              <a:t>The Craft and Materials </a:t>
            </a:r>
            <a:endParaRPr lang="en-US" altLang="zh-CN" sz="8800" b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  <a:sym typeface="思源宋体 Bold" panose="02020700000000000000" charset="-122"/>
            </a:endParaRPr>
          </a:p>
          <a:p>
            <a:pPr algn="l">
              <a:lnSpc>
                <a:spcPts val="4100"/>
              </a:lnSpc>
              <a:buClrTx/>
              <a:buSzTx/>
              <a:buNone/>
            </a:pPr>
            <a:endParaRPr lang="en-US" altLang="zh-CN" sz="8800" b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  <a:sym typeface="思源宋体 Bold" panose="02020700000000000000" charset="-122"/>
            </a:endParaRPr>
          </a:p>
          <a:p>
            <a:pPr algn="l">
              <a:lnSpc>
                <a:spcPts val="4100"/>
              </a:lnSpc>
              <a:buClrTx/>
              <a:buSzTx/>
              <a:buNone/>
            </a:pPr>
            <a:endParaRPr lang="en-US" altLang="zh-CN" sz="8800" b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  <a:sym typeface="思源宋体 Bold" panose="02020700000000000000" charset="-122"/>
            </a:endParaRPr>
          </a:p>
          <a:p>
            <a:pPr algn="l">
              <a:lnSpc>
                <a:spcPts val="4100"/>
              </a:lnSpc>
              <a:buClrTx/>
              <a:buSzTx/>
              <a:buNone/>
            </a:pPr>
            <a:r>
              <a:rPr lang="en-US" altLang="zh-CN" sz="88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字迹-黄陵野鹤行书 简" panose="02010600010101010101" charset="-122"/>
                <a:cs typeface="Times New Roman" panose="02020603050405020304" charset="0"/>
                <a:sym typeface="思源宋体 Bold" panose="02020700000000000000" charset="-122"/>
              </a:rPr>
              <a:t>                of Face Changing</a:t>
            </a:r>
            <a:endParaRPr lang="en-US" altLang="zh-CN" sz="8800" b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方正字迹-黄陵野鹤行书 简" panose="02010600010101010101" charset="-122"/>
              <a:cs typeface="Times New Roman" panose="02020603050405020304" charset="0"/>
              <a:sym typeface="思源宋体 Bold" panose="020207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4610100"/>
            <a:ext cx="4717415" cy="6052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36691"/>
            <a:ext cx="18288000" cy="10946029"/>
            <a:chOff x="0" y="0"/>
            <a:chExt cx="24384000" cy="145947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8103791" y="49692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8153618" y="0"/>
                  </a:moveTo>
                  <a:lnTo>
                    <a:pt x="0" y="0"/>
                  </a:lnTo>
                  <a:lnTo>
                    <a:pt x="0" y="14495321"/>
                  </a:lnTo>
                  <a:lnTo>
                    <a:pt x="8153618" y="14495321"/>
                  </a:lnTo>
                  <a:lnTo>
                    <a:pt x="8153618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6230382" y="99385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228600" y="0"/>
            <a:ext cx="7503028" cy="10287000"/>
            <a:chOff x="0" y="0"/>
            <a:chExt cx="10737730" cy="147219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37710" cy="14721920"/>
            </a:xfrm>
            <a:custGeom>
              <a:avLst/>
              <a:gdLst/>
              <a:ahLst/>
              <a:cxnLst/>
              <a:rect l="l" t="t" r="r" b="b"/>
              <a:pathLst>
                <a:path w="10737710" h="14721920">
                  <a:moveTo>
                    <a:pt x="0" y="631519"/>
                  </a:moveTo>
                  <a:cubicBezTo>
                    <a:pt x="0" y="282808"/>
                    <a:pt x="112935" y="0"/>
                    <a:pt x="252188" y="0"/>
                  </a:cubicBezTo>
                  <a:lnTo>
                    <a:pt x="10485523" y="0"/>
                  </a:lnTo>
                  <a:cubicBezTo>
                    <a:pt x="10624832" y="0"/>
                    <a:pt x="10737710" y="282808"/>
                    <a:pt x="10737710" y="631519"/>
                  </a:cubicBezTo>
                  <a:lnTo>
                    <a:pt x="10737710" y="14090402"/>
                  </a:lnTo>
                  <a:cubicBezTo>
                    <a:pt x="10737710" y="14439255"/>
                    <a:pt x="10624775" y="14721920"/>
                    <a:pt x="10485523" y="14721920"/>
                  </a:cubicBezTo>
                  <a:lnTo>
                    <a:pt x="252188" y="14721920"/>
                  </a:lnTo>
                  <a:cubicBezTo>
                    <a:pt x="112935" y="14721920"/>
                    <a:pt x="0" y="14439111"/>
                    <a:pt x="0" y="14090402"/>
                  </a:cubicBezTo>
                  <a:close/>
                </a:path>
              </a:pathLst>
            </a:custGeom>
            <a:solidFill>
              <a:srgbClr val="A44237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9728894" y="990001"/>
            <a:ext cx="7530406" cy="9296798"/>
          </a:xfrm>
          <a:custGeom>
            <a:avLst/>
            <a:gdLst/>
            <a:ahLst/>
            <a:cxnLst/>
            <a:rect l="l" t="t" r="r" b="b"/>
            <a:pathLst>
              <a:path w="7530406" h="9296798">
                <a:moveTo>
                  <a:pt x="0" y="0"/>
                </a:moveTo>
                <a:lnTo>
                  <a:pt x="7530406" y="0"/>
                </a:lnTo>
                <a:lnTo>
                  <a:pt x="7530406" y="9296798"/>
                </a:lnTo>
                <a:lnTo>
                  <a:pt x="0" y="92967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011920" y="952500"/>
            <a:ext cx="9097645" cy="3779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75"/>
              </a:lnSpc>
            </a:pP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Arimo" panose="020B0604020202020204"/>
                <a:cs typeface="Times New Roman" panose="02020603050405020304" charset="0"/>
                <a:sym typeface="Arimo" panose="020B0604020202020204"/>
              </a:rPr>
              <a:t>  Base of the Masks</a:t>
            </a:r>
            <a:endParaRPr lang="en-US" sz="40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Arimo" panose="020B0604020202020204"/>
              <a:cs typeface="Times New Roman" panose="02020603050405020304" charset="0"/>
              <a:sym typeface="Arimo" panose="020B0604020202020204"/>
            </a:endParaRPr>
          </a:p>
          <a:p>
            <a:pPr algn="l">
              <a:lnSpc>
                <a:spcPts val="3275"/>
              </a:lnSpc>
            </a:pPr>
            <a:endParaRPr lang="en-US" sz="40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Arimo" panose="020B0604020202020204"/>
              <a:cs typeface="Times New Roman" panose="02020603050405020304" charset="0"/>
              <a:sym typeface="Arimo" panose="020B0604020202020204"/>
            </a:endParaRPr>
          </a:p>
          <a:p>
            <a:pPr algn="l">
              <a:lnSpc>
                <a:spcPts val="3275"/>
              </a:lnSpc>
            </a:pPr>
            <a:r>
              <a:rPr lang="en-US" sz="400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Arimo" panose="020B0604020202020204"/>
                <a:cs typeface="Times New Roman" panose="02020603050405020304" charset="0"/>
                <a:sym typeface="Arimo" panose="020B0604020202020204"/>
              </a:rPr>
              <a:t>   highly resilient paper or white cotton cloth </a:t>
            </a:r>
            <a:endParaRPr lang="en-US" sz="400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Arimo" panose="020B0604020202020204"/>
              <a:cs typeface="Times New Roman" panose="02020603050405020304" charset="0"/>
              <a:sym typeface="Arimo" panose="020B0604020202020204"/>
            </a:endParaRPr>
          </a:p>
          <a:p>
            <a:pPr algn="l">
              <a:lnSpc>
                <a:spcPts val="3275"/>
              </a:lnSpc>
            </a:pPr>
            <a:endParaRPr lang="en-US" sz="400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Arimo" panose="020B0604020202020204"/>
              <a:cs typeface="Times New Roman" panose="02020603050405020304" charset="0"/>
              <a:sym typeface="Arimo" panose="020B0604020202020204"/>
            </a:endParaRPr>
          </a:p>
          <a:p>
            <a:pPr algn="l">
              <a:lnSpc>
                <a:spcPts val="3275"/>
              </a:lnSpc>
            </a:pPr>
            <a:endParaRPr lang="en-US" sz="400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Arimo" panose="020B0604020202020204"/>
              <a:cs typeface="Times New Roman" panose="02020603050405020304" charset="0"/>
              <a:sym typeface="Arimo" panose="020B0604020202020204"/>
            </a:endParaRPr>
          </a:p>
          <a:p>
            <a:pPr algn="l">
              <a:lnSpc>
                <a:spcPts val="3275"/>
              </a:lnSpc>
            </a:pPr>
            <a:r>
              <a:rPr lang="en-US" sz="400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Arimo" panose="020B0604020202020204"/>
                <a:cs typeface="Times New Roman" panose="02020603050405020304" charset="0"/>
                <a:sym typeface="Arimo" panose="020B0604020202020204"/>
              </a:rPr>
              <a:t>                 paintings on thin paper</a:t>
            </a:r>
            <a:endParaRPr lang="en-US" sz="400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Arimo" panose="020B0604020202020204"/>
              <a:cs typeface="Times New Roman" panose="02020603050405020304" charset="0"/>
              <a:sym typeface="Arimo" panose="020B0604020202020204"/>
            </a:endParaRPr>
          </a:p>
          <a:p>
            <a:pPr algn="l">
              <a:lnSpc>
                <a:spcPts val="3275"/>
              </a:lnSpc>
            </a:pPr>
            <a:endParaRPr lang="en-US" sz="400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Arimo" panose="020B0604020202020204"/>
              <a:cs typeface="Times New Roman" panose="02020603050405020304" charset="0"/>
              <a:sym typeface="Arimo" panose="020B0604020202020204"/>
            </a:endParaRPr>
          </a:p>
          <a:p>
            <a:pPr algn="l">
              <a:lnSpc>
                <a:spcPts val="3275"/>
              </a:lnSpc>
            </a:pPr>
            <a:endParaRPr lang="en-US" sz="400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Arimo" panose="020B0604020202020204"/>
              <a:cs typeface="Times New Roman" panose="02020603050405020304" charset="0"/>
              <a:sym typeface="Arimo" panose="020B0604020202020204"/>
            </a:endParaRPr>
          </a:p>
          <a:p>
            <a:pPr algn="l">
              <a:lnSpc>
                <a:spcPts val="3275"/>
              </a:lnSpc>
            </a:pPr>
            <a:r>
              <a:rPr lang="en-US" sz="400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Arimo" panose="020B0604020202020204"/>
                <a:cs typeface="Times New Roman" panose="02020603050405020304" charset="0"/>
                <a:sym typeface="Arimo" panose="020B0604020202020204"/>
              </a:rPr>
              <a:t>         lightweight and durable silk fabrics</a:t>
            </a:r>
            <a:endParaRPr lang="en-US" sz="400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Arimo" panose="020B0604020202020204"/>
              <a:cs typeface="Times New Roman" panose="02020603050405020304" charset="0"/>
              <a:sym typeface="Arimo" panose="020B06040202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431655" y="5600700"/>
            <a:ext cx="8502015" cy="419989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75"/>
              </a:lnSpc>
            </a:pPr>
            <a:endParaRPr lang="en-US" sz="36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Arimo" panose="020B0604020202020204"/>
              <a:cs typeface="Times New Roman" panose="02020603050405020304" charset="0"/>
              <a:sym typeface="Arimo" panose="020B0604020202020204"/>
            </a:endParaRPr>
          </a:p>
          <a:p>
            <a:pPr algn="l">
              <a:lnSpc>
                <a:spcPts val="3275"/>
              </a:lnSpc>
            </a:pP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Arimo" panose="020B0604020202020204"/>
                <a:cs typeface="Times New Roman" panose="02020603050405020304" charset="0"/>
                <a:sym typeface="Arimo" panose="020B0604020202020204"/>
              </a:rPr>
              <a:t>  Painting the Masks</a:t>
            </a:r>
            <a:endParaRPr lang="en-US" sz="36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Arimo" panose="020B0604020202020204"/>
              <a:cs typeface="Times New Roman" panose="02020603050405020304" charset="0"/>
              <a:sym typeface="Arimo" panose="020B0604020202020204"/>
            </a:endParaRPr>
          </a:p>
          <a:p>
            <a:pPr algn="l">
              <a:lnSpc>
                <a:spcPts val="3275"/>
              </a:lnSpc>
            </a:pPr>
            <a:endParaRPr lang="en-US" sz="36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Arimo" panose="020B0604020202020204"/>
              <a:cs typeface="Times New Roman" panose="02020603050405020304" charset="0"/>
              <a:sym typeface="Arimo" panose="020B0604020202020204"/>
            </a:endParaRPr>
          </a:p>
          <a:p>
            <a:pPr algn="l">
              <a:lnSpc>
                <a:spcPts val="3275"/>
              </a:lnSpc>
            </a:pPr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Arimo" panose="020B0604020202020204"/>
                <a:cs typeface="Times New Roman" panose="02020603050405020304" charset="0"/>
                <a:sym typeface="Arimo" panose="020B0604020202020204"/>
              </a:rPr>
              <a:t>     </a:t>
            </a:r>
            <a:r>
              <a:rPr lang="en-US" sz="36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Arimo" panose="020B0604020202020204"/>
                <a:cs typeface="Times New Roman" panose="02020603050405020304" charset="0"/>
                <a:sym typeface="Arimo" panose="020B0604020202020204"/>
              </a:rPr>
              <a:t> 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Arimo" panose="020B0604020202020204"/>
                <a:cs typeface="Times New Roman" panose="02020603050405020304" charset="0"/>
                <a:sym typeface="Arimo" panose="020B0604020202020204"/>
              </a:rPr>
              <a:t>·</a:t>
            </a:r>
            <a:r>
              <a:rPr lang="en-US" sz="36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Arimo" panose="020B0604020202020204"/>
                <a:cs typeface="Times New Roman" panose="02020603050405020304" charset="0"/>
                <a:sym typeface="Arimo" panose="020B0604020202020204"/>
              </a:rPr>
              <a:t> </a:t>
            </a:r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Arimo" panose="020B0604020202020204"/>
                <a:cs typeface="Times New Roman" panose="02020603050405020304" charset="0"/>
                <a:sym typeface="Arimo" panose="020B0604020202020204"/>
              </a:rPr>
              <a:t>Specialized opera makeup are used to         ensure vibrant colors and long-lasting wear.</a:t>
            </a:r>
            <a:endParaRPr lang="en-US" sz="360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Arimo" panose="020B0604020202020204"/>
              <a:cs typeface="Times New Roman" panose="02020603050405020304" charset="0"/>
              <a:sym typeface="Arimo" panose="020B0604020202020204"/>
            </a:endParaRPr>
          </a:p>
          <a:p>
            <a:pPr algn="l">
              <a:lnSpc>
                <a:spcPts val="3275"/>
              </a:lnSpc>
            </a:pPr>
            <a:endParaRPr lang="en-US" sz="360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Arimo" panose="020B0604020202020204"/>
              <a:cs typeface="Times New Roman" panose="02020603050405020304" charset="0"/>
              <a:sym typeface="Arimo" panose="020B0604020202020204"/>
            </a:endParaRPr>
          </a:p>
          <a:p>
            <a:pPr algn="l">
              <a:lnSpc>
                <a:spcPts val="3275"/>
              </a:lnSpc>
            </a:pPr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Arimo" panose="020B0604020202020204"/>
                <a:cs typeface="Times New Roman" panose="02020603050405020304" charset="0"/>
                <a:sym typeface="Arimo" panose="020B0604020202020204"/>
              </a:rPr>
              <a:t>   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Arimo" panose="020B0604020202020204"/>
                <a:cs typeface="Times New Roman" panose="02020603050405020304" charset="0"/>
                <a:sym typeface="Arimo" panose="020B0604020202020204"/>
              </a:rPr>
              <a:t>   · </a:t>
            </a:r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Arimo" panose="020B0604020202020204"/>
                <a:cs typeface="Times New Roman" panose="02020603050405020304" charset="0"/>
                <a:sym typeface="Arimo" panose="020B0604020202020204"/>
              </a:rPr>
              <a:t>The designs must be precise, aligning with the character’s traits and the conventions of the role.</a:t>
            </a:r>
            <a:endParaRPr lang="en-US" sz="360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Arimo" panose="020B0604020202020204"/>
              <a:cs typeface="Times New Roman" panose="02020603050405020304" charset="0"/>
              <a:sym typeface="Arimo" panose="020B0604020202020204"/>
            </a:endParaRPr>
          </a:p>
          <a:p>
            <a:pPr algn="l">
              <a:lnSpc>
                <a:spcPts val="3275"/>
              </a:lnSpc>
            </a:pPr>
            <a:endParaRPr lang="en-US" sz="360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Arimo" panose="020B0604020202020204"/>
              <a:cs typeface="Times New Roman" panose="02020603050405020304" charset="0"/>
              <a:sym typeface="Arimo" panose="020B0604020202020204"/>
            </a:endParaRPr>
          </a:p>
        </p:txBody>
      </p:sp>
      <p:grpSp>
        <p:nvGrpSpPr>
          <p:cNvPr id="17" name="Group 9"/>
          <p:cNvGrpSpPr>
            <a:grpSpLocks noChangeAspect="1"/>
          </p:cNvGrpSpPr>
          <p:nvPr/>
        </p:nvGrpSpPr>
        <p:grpSpPr>
          <a:xfrm>
            <a:off x="8153492" y="724174"/>
            <a:ext cx="1028700" cy="1028700"/>
            <a:chOff x="0" y="101600"/>
            <a:chExt cx="1371600" cy="1371600"/>
          </a:xfrm>
        </p:grpSpPr>
        <p:sp>
          <p:nvSpPr>
            <p:cNvPr id="18" name="Freeform 10"/>
            <p:cNvSpPr/>
            <p:nvPr>
              <p:custDataLst>
                <p:tags r:id="rId4"/>
              </p:custDataLst>
            </p:nvPr>
          </p:nvSpPr>
          <p:spPr>
            <a:xfrm>
              <a:off x="0" y="101600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0" y="0"/>
                  </a:moveTo>
                  <a:lnTo>
                    <a:pt x="1371600" y="0"/>
                  </a:lnTo>
                  <a:lnTo>
                    <a:pt x="137160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9" name="下箭头 18"/>
          <p:cNvSpPr/>
          <p:nvPr/>
        </p:nvSpPr>
        <p:spPr>
          <a:xfrm>
            <a:off x="13106400" y="2400300"/>
            <a:ext cx="467360" cy="581660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下箭头 19"/>
          <p:cNvSpPr/>
          <p:nvPr>
            <p:custDataLst>
              <p:tags r:id="rId6"/>
            </p:custDataLst>
          </p:nvPr>
        </p:nvSpPr>
        <p:spPr>
          <a:xfrm>
            <a:off x="13106400" y="3695700"/>
            <a:ext cx="452120" cy="578485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1" name="Group 9"/>
          <p:cNvGrpSpPr>
            <a:grpSpLocks noChangeAspect="1"/>
          </p:cNvGrpSpPr>
          <p:nvPr/>
        </p:nvGrpSpPr>
        <p:grpSpPr>
          <a:xfrm>
            <a:off x="8216357" y="5372374"/>
            <a:ext cx="1028700" cy="1028700"/>
            <a:chOff x="0" y="0"/>
            <a:chExt cx="1371600" cy="1371600"/>
          </a:xfrm>
        </p:grpSpPr>
        <p:sp>
          <p:nvSpPr>
            <p:cNvPr id="22" name="Freeform 10"/>
            <p:cNvSpPr/>
            <p:nvPr>
              <p:custDataLst>
                <p:tags r:id="rId7"/>
              </p:custDataLst>
            </p:nvPr>
          </p:nvSpPr>
          <p:spPr>
            <a:xfrm>
              <a:off x="0" y="0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0" y="0"/>
                  </a:moveTo>
                  <a:lnTo>
                    <a:pt x="1371600" y="0"/>
                  </a:lnTo>
                  <a:lnTo>
                    <a:pt x="137160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368935"/>
            <a:ext cx="6611620" cy="99180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rcRect l="12828" r="9015"/>
          <a:stretch>
            <a:fillRect/>
          </a:stretch>
        </p:blipFill>
        <p:spPr>
          <a:xfrm>
            <a:off x="152400" y="236220"/>
            <a:ext cx="6248400" cy="4495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36691"/>
            <a:ext cx="18288000" cy="10946029"/>
            <a:chOff x="0" y="0"/>
            <a:chExt cx="24384000" cy="145947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8103791" y="49692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8153618" y="0"/>
                  </a:moveTo>
                  <a:lnTo>
                    <a:pt x="0" y="0"/>
                  </a:lnTo>
                  <a:lnTo>
                    <a:pt x="0" y="14495321"/>
                  </a:lnTo>
                  <a:lnTo>
                    <a:pt x="8153618" y="14495321"/>
                  </a:lnTo>
                  <a:lnTo>
                    <a:pt x="8153618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6230382" y="99385"/>
              <a:ext cx="8153618" cy="14495321"/>
            </a:xfrm>
            <a:custGeom>
              <a:avLst/>
              <a:gdLst/>
              <a:ahLst/>
              <a:cxnLst/>
              <a:rect l="l" t="t" r="r" b="b"/>
              <a:pathLst>
                <a:path w="8153618" h="14495321">
                  <a:moveTo>
                    <a:pt x="0" y="0"/>
                  </a:moveTo>
                  <a:lnTo>
                    <a:pt x="8153618" y="0"/>
                  </a:lnTo>
                  <a:lnTo>
                    <a:pt x="8153618" y="14495321"/>
                  </a:lnTo>
                  <a:lnTo>
                    <a:pt x="0" y="14495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650421" y="1484233"/>
            <a:ext cx="2103113" cy="8802767"/>
            <a:chOff x="0" y="0"/>
            <a:chExt cx="3009806" cy="125978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09801" cy="12597805"/>
            </a:xfrm>
            <a:custGeom>
              <a:avLst/>
              <a:gdLst/>
              <a:ahLst/>
              <a:cxnLst/>
              <a:rect l="l" t="t" r="r" b="b"/>
              <a:pathLst>
                <a:path w="3009801" h="12597805">
                  <a:moveTo>
                    <a:pt x="0" y="540402"/>
                  </a:moveTo>
                  <a:cubicBezTo>
                    <a:pt x="0" y="242004"/>
                    <a:pt x="31656" y="0"/>
                    <a:pt x="70689" y="0"/>
                  </a:cubicBezTo>
                  <a:lnTo>
                    <a:pt x="2939112" y="0"/>
                  </a:lnTo>
                  <a:cubicBezTo>
                    <a:pt x="2978161" y="0"/>
                    <a:pt x="3009801" y="242004"/>
                    <a:pt x="3009801" y="540402"/>
                  </a:cubicBezTo>
                  <a:lnTo>
                    <a:pt x="3009801" y="12057404"/>
                  </a:lnTo>
                  <a:cubicBezTo>
                    <a:pt x="3009801" y="12355926"/>
                    <a:pt x="2978145" y="12597805"/>
                    <a:pt x="2939112" y="12597805"/>
                  </a:cubicBezTo>
                  <a:lnTo>
                    <a:pt x="70689" y="12597805"/>
                  </a:lnTo>
                  <a:cubicBezTo>
                    <a:pt x="31656" y="12597805"/>
                    <a:pt x="0" y="12355802"/>
                    <a:pt x="0" y="12057404"/>
                  </a:cubicBezTo>
                  <a:close/>
                </a:path>
              </a:pathLst>
            </a:custGeom>
            <a:solidFill>
              <a:srgbClr val="FCF9F2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5941631" y="1653065"/>
            <a:ext cx="12351254" cy="8633935"/>
            <a:chOff x="0" y="0"/>
            <a:chExt cx="3253005" cy="22739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53005" cy="2273958"/>
            </a:xfrm>
            <a:custGeom>
              <a:avLst/>
              <a:gdLst/>
              <a:ahLst/>
              <a:cxnLst/>
              <a:rect l="l" t="t" r="r" b="b"/>
              <a:pathLst>
                <a:path w="3253005" h="2273958">
                  <a:moveTo>
                    <a:pt x="31967" y="0"/>
                  </a:moveTo>
                  <a:lnTo>
                    <a:pt x="3221038" y="0"/>
                  </a:lnTo>
                  <a:cubicBezTo>
                    <a:pt x="3238693" y="0"/>
                    <a:pt x="3253005" y="14312"/>
                    <a:pt x="3253005" y="31967"/>
                  </a:cubicBezTo>
                  <a:lnTo>
                    <a:pt x="3253005" y="2241991"/>
                  </a:lnTo>
                  <a:cubicBezTo>
                    <a:pt x="3253005" y="2250469"/>
                    <a:pt x="3249637" y="2258600"/>
                    <a:pt x="3243642" y="2264595"/>
                  </a:cubicBezTo>
                  <a:cubicBezTo>
                    <a:pt x="3237647" y="2270590"/>
                    <a:pt x="3229516" y="2273958"/>
                    <a:pt x="3221038" y="2273958"/>
                  </a:cubicBezTo>
                  <a:lnTo>
                    <a:pt x="31967" y="2273958"/>
                  </a:lnTo>
                  <a:cubicBezTo>
                    <a:pt x="14312" y="2273958"/>
                    <a:pt x="0" y="2259646"/>
                    <a:pt x="0" y="2241991"/>
                  </a:cubicBezTo>
                  <a:lnTo>
                    <a:pt x="0" y="31967"/>
                  </a:lnTo>
                  <a:cubicBezTo>
                    <a:pt x="0" y="14312"/>
                    <a:pt x="14312" y="0"/>
                    <a:pt x="31967" y="0"/>
                  </a:cubicBezTo>
                  <a:close/>
                </a:path>
              </a:pathLst>
            </a:custGeom>
            <a:solidFill>
              <a:srgbClr val="A0423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3253005" cy="23501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75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294726" y="1484233"/>
            <a:ext cx="2103980" cy="8802767"/>
            <a:chOff x="0" y="0"/>
            <a:chExt cx="2805306" cy="11737023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804151" cy="11737023"/>
              <a:chOff x="0" y="0"/>
              <a:chExt cx="3009806" cy="1259781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3009801" cy="12597805"/>
              </a:xfrm>
              <a:custGeom>
                <a:avLst/>
                <a:gdLst/>
                <a:ahLst/>
                <a:cxnLst/>
                <a:rect l="l" t="t" r="r" b="b"/>
                <a:pathLst>
                  <a:path w="3009801" h="12597805">
                    <a:moveTo>
                      <a:pt x="0" y="540402"/>
                    </a:moveTo>
                    <a:cubicBezTo>
                      <a:pt x="0" y="242004"/>
                      <a:pt x="31656" y="0"/>
                      <a:pt x="70689" y="0"/>
                    </a:cubicBezTo>
                    <a:lnTo>
                      <a:pt x="2939112" y="0"/>
                    </a:lnTo>
                    <a:cubicBezTo>
                      <a:pt x="2978161" y="0"/>
                      <a:pt x="3009801" y="242004"/>
                      <a:pt x="3009801" y="540402"/>
                    </a:cubicBezTo>
                    <a:lnTo>
                      <a:pt x="3009801" y="12057404"/>
                    </a:lnTo>
                    <a:cubicBezTo>
                      <a:pt x="3009801" y="12355926"/>
                      <a:pt x="2978145" y="12597805"/>
                      <a:pt x="2939112" y="12597805"/>
                    </a:cubicBezTo>
                    <a:lnTo>
                      <a:pt x="70689" y="12597805"/>
                    </a:lnTo>
                    <a:cubicBezTo>
                      <a:pt x="31656" y="12597805"/>
                      <a:pt x="0" y="12355802"/>
                      <a:pt x="0" y="12057404"/>
                    </a:cubicBezTo>
                    <a:close/>
                  </a:path>
                </a:pathLst>
              </a:custGeom>
              <a:solidFill>
                <a:srgbClr val="FCF9F2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1155" y="0"/>
              <a:ext cx="2804151" cy="450219"/>
              <a:chOff x="0" y="0"/>
              <a:chExt cx="3009806" cy="48323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09801" cy="483238"/>
              </a:xfrm>
              <a:custGeom>
                <a:avLst/>
                <a:gdLst/>
                <a:ahLst/>
                <a:cxnLst/>
                <a:rect l="l" t="t" r="r" b="b"/>
                <a:pathLst>
                  <a:path w="3009801" h="483238">
                    <a:moveTo>
                      <a:pt x="0" y="20729"/>
                    </a:moveTo>
                    <a:cubicBezTo>
                      <a:pt x="0" y="9283"/>
                      <a:pt x="31656" y="0"/>
                      <a:pt x="70689" y="0"/>
                    </a:cubicBezTo>
                    <a:lnTo>
                      <a:pt x="2939112" y="0"/>
                    </a:lnTo>
                    <a:cubicBezTo>
                      <a:pt x="2978161" y="0"/>
                      <a:pt x="3009801" y="9283"/>
                      <a:pt x="3009801" y="20729"/>
                    </a:cubicBezTo>
                    <a:lnTo>
                      <a:pt x="3009801" y="462509"/>
                    </a:lnTo>
                    <a:cubicBezTo>
                      <a:pt x="3009801" y="473960"/>
                      <a:pt x="2978145" y="483238"/>
                      <a:pt x="2939112" y="483238"/>
                    </a:cubicBezTo>
                    <a:lnTo>
                      <a:pt x="70689" y="483238"/>
                    </a:lnTo>
                    <a:cubicBezTo>
                      <a:pt x="31656" y="483238"/>
                      <a:pt x="0" y="473955"/>
                      <a:pt x="0" y="462509"/>
                    </a:cubicBezTo>
                    <a:close/>
                  </a:path>
                </a:pathLst>
              </a:custGeom>
              <a:solidFill>
                <a:srgbClr val="A44237"/>
              </a:solidFill>
            </p:spPr>
          </p:sp>
        </p:grpSp>
      </p:grpSp>
      <p:grpSp>
        <p:nvGrpSpPr>
          <p:cNvPr id="16" name="Group 16"/>
          <p:cNvGrpSpPr/>
          <p:nvPr/>
        </p:nvGrpSpPr>
        <p:grpSpPr>
          <a:xfrm>
            <a:off x="648688" y="1484233"/>
            <a:ext cx="2103113" cy="337665"/>
            <a:chOff x="0" y="0"/>
            <a:chExt cx="3009806" cy="48323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09801" cy="483238"/>
            </a:xfrm>
            <a:custGeom>
              <a:avLst/>
              <a:gdLst/>
              <a:ahLst/>
              <a:cxnLst/>
              <a:rect l="l" t="t" r="r" b="b"/>
              <a:pathLst>
                <a:path w="3009801" h="483238">
                  <a:moveTo>
                    <a:pt x="0" y="20729"/>
                  </a:moveTo>
                  <a:cubicBezTo>
                    <a:pt x="0" y="9283"/>
                    <a:pt x="31656" y="0"/>
                    <a:pt x="70689" y="0"/>
                  </a:cubicBezTo>
                  <a:lnTo>
                    <a:pt x="2939112" y="0"/>
                  </a:lnTo>
                  <a:cubicBezTo>
                    <a:pt x="2978161" y="0"/>
                    <a:pt x="3009801" y="9283"/>
                    <a:pt x="3009801" y="20729"/>
                  </a:cubicBezTo>
                  <a:lnTo>
                    <a:pt x="3009801" y="462509"/>
                  </a:lnTo>
                  <a:cubicBezTo>
                    <a:pt x="3009801" y="473960"/>
                    <a:pt x="2978145" y="483238"/>
                    <a:pt x="2939112" y="483238"/>
                  </a:cubicBezTo>
                  <a:lnTo>
                    <a:pt x="70689" y="483238"/>
                  </a:lnTo>
                  <a:cubicBezTo>
                    <a:pt x="31656" y="483238"/>
                    <a:pt x="0" y="473955"/>
                    <a:pt x="0" y="462509"/>
                  </a:cubicBezTo>
                  <a:close/>
                </a:path>
              </a:pathLst>
            </a:custGeom>
            <a:solidFill>
              <a:srgbClr val="A44237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6535232" y="-495455"/>
            <a:ext cx="1595755" cy="3320415"/>
            <a:chOff x="13217336" y="-3650193"/>
            <a:chExt cx="2127673" cy="4427220"/>
          </a:xfrm>
        </p:grpSpPr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13217336" y="-2989220"/>
              <a:ext cx="947109" cy="947109"/>
              <a:chOff x="15652712" y="-10625298"/>
              <a:chExt cx="1357757" cy="1357757"/>
            </a:xfrm>
          </p:grpSpPr>
          <p:sp>
            <p:nvSpPr>
              <p:cNvPr id="20" name="Freeform 20" descr="卡通人物  中度可信度描述已自动生成"/>
              <p:cNvSpPr/>
              <p:nvPr/>
            </p:nvSpPr>
            <p:spPr>
              <a:xfrm>
                <a:off x="15652712" y="-10625298"/>
                <a:ext cx="1357757" cy="1357757"/>
              </a:xfrm>
              <a:custGeom>
                <a:avLst/>
                <a:gdLst/>
                <a:ahLst/>
                <a:cxnLst/>
                <a:rect l="l" t="t" r="r" b="b"/>
                <a:pathLst>
                  <a:path w="1357757" h="1357757">
                    <a:moveTo>
                      <a:pt x="0" y="0"/>
                    </a:moveTo>
                    <a:lnTo>
                      <a:pt x="1357757" y="0"/>
                    </a:lnTo>
                    <a:lnTo>
                      <a:pt x="1357757" y="1357757"/>
                    </a:lnTo>
                    <a:lnTo>
                      <a:pt x="0" y="13577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r="3" b="3"/>
                </a:stretch>
              </a:blip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13847256" y="-3650193"/>
              <a:ext cx="1497753" cy="4427220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l">
                <a:lnSpc>
                  <a:spcPts val="16430"/>
                </a:lnSpc>
              </a:pPr>
              <a:r>
                <a:rPr lang="en-US" sz="9400">
                  <a:solidFill>
                    <a:srgbClr val="FFFFFF"/>
                  </a:solidFill>
                  <a:latin typeface="Li Xuke" panose="02000603000000000000" charset="-122"/>
                  <a:ea typeface="Li Xuke" panose="02000603000000000000" charset="-122"/>
                  <a:cs typeface="Li Xuke" panose="02000603000000000000" charset="-122"/>
                  <a:sym typeface="Li Xuke" panose="02000603000000000000" charset="-122"/>
                </a:rPr>
                <a:t>川剧</a:t>
              </a:r>
              <a:endParaRPr lang="en-US" sz="9400">
                <a:solidFill>
                  <a:srgbClr val="FFFFFF"/>
                </a:solidFill>
                <a:latin typeface="Li Xuke" panose="02000603000000000000" charset="-122"/>
                <a:ea typeface="Li Xuke" panose="02000603000000000000" charset="-122"/>
                <a:cs typeface="Li Xuke" panose="02000603000000000000" charset="-122"/>
                <a:sym typeface="Li Xuke" panose="02000603000000000000" charset="-122"/>
              </a:endParaRPr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6288405" y="2324100"/>
            <a:ext cx="1323340" cy="1323340"/>
            <a:chOff x="-10039778" y="-1884706"/>
            <a:chExt cx="5674360" cy="5674360"/>
          </a:xfrm>
        </p:grpSpPr>
        <p:sp>
          <p:nvSpPr>
            <p:cNvPr id="31" name="Freeform 31"/>
            <p:cNvSpPr/>
            <p:nvPr/>
          </p:nvSpPr>
          <p:spPr>
            <a:xfrm>
              <a:off x="-10039778" y="-1884706"/>
              <a:ext cx="5674360" cy="5674360"/>
            </a:xfrm>
            <a:custGeom>
              <a:avLst/>
              <a:gdLst/>
              <a:ahLst/>
              <a:cxnLst/>
              <a:rect l="l" t="t" r="r" b="b"/>
              <a:pathLst>
                <a:path w="5674360" h="5674360">
                  <a:moveTo>
                    <a:pt x="0" y="0"/>
                  </a:moveTo>
                  <a:lnTo>
                    <a:pt x="5674360" y="0"/>
                  </a:lnTo>
                  <a:lnTo>
                    <a:pt x="5674360" y="5674360"/>
                  </a:lnTo>
                  <a:lnTo>
                    <a:pt x="0" y="5674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6324600" y="4641215"/>
            <a:ext cx="1280795" cy="1202055"/>
            <a:chOff x="0" y="0"/>
            <a:chExt cx="5048794" cy="473827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048758" cy="4738243"/>
            </a:xfrm>
            <a:custGeom>
              <a:avLst/>
              <a:gdLst/>
              <a:ahLst/>
              <a:cxnLst/>
              <a:rect l="l" t="t" r="r" b="b"/>
              <a:pathLst>
                <a:path w="5048758" h="4738243">
                  <a:moveTo>
                    <a:pt x="0" y="0"/>
                  </a:moveTo>
                  <a:lnTo>
                    <a:pt x="5048758" y="0"/>
                  </a:lnTo>
                  <a:lnTo>
                    <a:pt x="5048758" y="4738243"/>
                  </a:lnTo>
                  <a:lnTo>
                    <a:pt x="0" y="4738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276" b="-3277"/>
              </a:stretch>
            </a:blipFill>
          </p:spPr>
        </p:sp>
      </p:grpSp>
      <p:sp>
        <p:nvSpPr>
          <p:cNvPr id="36" name="TextBox 36"/>
          <p:cNvSpPr txBox="1"/>
          <p:nvPr/>
        </p:nvSpPr>
        <p:spPr>
          <a:xfrm>
            <a:off x="7620000" y="2552700"/>
            <a:ext cx="9454515" cy="2026920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680"/>
              </a:lnSpc>
            </a:pPr>
            <a:r>
              <a:rPr lang="en-US" sz="3600" b="1">
                <a:solidFill>
                  <a:srgbClr val="FFFFFF"/>
                </a:solidFill>
                <a:latin typeface="Times New Roman" panose="02020603050405020304" charset="0"/>
                <a:ea typeface="Arimo Bold" panose="020B0704020202020204"/>
                <a:cs typeface="Times New Roman" panose="02020603050405020304" charset="0"/>
                <a:sym typeface="Arimo Bold" panose="020B0704020202020204"/>
              </a:rPr>
              <a:t> ·</a:t>
            </a:r>
            <a:r>
              <a:rPr lang="en-US" sz="3600" b="1" kern="1400">
                <a:solidFill>
                  <a:srgbClr val="FFFFFF"/>
                </a:solidFill>
                <a:uFillTx/>
                <a:latin typeface="Times New Roman" panose="02020603050405020304" charset="0"/>
                <a:ea typeface="Arimo Bold" panose="020B0704020202020204"/>
                <a:cs typeface="Times New Roman" panose="02020603050405020304" charset="0"/>
                <a:sym typeface="Arimo Bold" panose="020B0704020202020204"/>
              </a:rPr>
              <a:t> Silk Threads: </a:t>
            </a:r>
            <a:r>
              <a:rPr lang="en-US" sz="3600" kern="1400">
                <a:solidFill>
                  <a:srgbClr val="FFFFFF"/>
                </a:solidFill>
                <a:uFillTx/>
                <a:latin typeface="Times New Roman" panose="02020603050405020304" charset="0"/>
                <a:ea typeface="Arimo Bold" panose="020B0704020202020204"/>
                <a:cs typeface="Times New Roman" panose="02020603050405020304" charset="0"/>
                <a:sym typeface="Arimo Bold" panose="020B0704020202020204"/>
              </a:rPr>
              <a:t>Extremely fine silk threads were sewn onto the masks, with the other end concealed in the actor's costume.</a:t>
            </a:r>
            <a:endParaRPr lang="en-US" sz="3600" kern="1400">
              <a:solidFill>
                <a:srgbClr val="FFFFFF"/>
              </a:solidFill>
              <a:uFillTx/>
              <a:latin typeface="Times New Roman" panose="02020603050405020304" charset="0"/>
              <a:ea typeface="Arimo Bold" panose="020B0704020202020204"/>
              <a:cs typeface="Times New Roman" panose="02020603050405020304" charset="0"/>
              <a:sym typeface="Arimo Bold" panose="020B0704020202020204"/>
            </a:endParaRPr>
          </a:p>
          <a:p>
            <a:pPr algn="l">
              <a:lnSpc>
                <a:spcPts val="4680"/>
              </a:lnSpc>
            </a:pPr>
            <a:r>
              <a:rPr lang="en-US" sz="3600" kern="1400">
                <a:solidFill>
                  <a:srgbClr val="FFFFFF"/>
                </a:solidFill>
                <a:uFillTx/>
                <a:latin typeface="Times New Roman" panose="02020603050405020304" charset="0"/>
                <a:ea typeface="Arimo Bold" panose="020B0704020202020204"/>
                <a:cs typeface="Times New Roman" panose="02020603050405020304" charset="0"/>
                <a:sym typeface="Arimo Bold" panose="020B0704020202020204"/>
              </a:rPr>
              <a:t>   </a:t>
            </a:r>
            <a:endParaRPr lang="en-US" sz="3600" kern="1400">
              <a:solidFill>
                <a:srgbClr val="FFFFFF"/>
              </a:solidFill>
              <a:uFillTx/>
              <a:latin typeface="Times New Roman" panose="02020603050405020304" charset="0"/>
              <a:ea typeface="Arimo Bold" panose="020B0704020202020204"/>
              <a:cs typeface="Times New Roman" panose="02020603050405020304" charset="0"/>
              <a:sym typeface="Arimo Bold" panose="020B0704020202020204"/>
            </a:endParaRPr>
          </a:p>
          <a:p>
            <a:pPr algn="l">
              <a:lnSpc>
                <a:spcPts val="4680"/>
              </a:lnSpc>
            </a:pPr>
            <a:r>
              <a:rPr lang="en-US" sz="3600" b="1" kern="1400">
                <a:solidFill>
                  <a:srgbClr val="FFFFFF"/>
                </a:solidFill>
                <a:uFillTx/>
                <a:latin typeface="Times New Roman" panose="02020603050405020304" charset="0"/>
                <a:ea typeface="Arimo Bold" panose="020B0704020202020204"/>
                <a:cs typeface="Times New Roman" panose="02020603050405020304" charset="0"/>
                <a:sym typeface="Arimo Bold" panose="020B0704020202020204"/>
              </a:rPr>
              <a:t> · Special Glue: </a:t>
            </a:r>
            <a:r>
              <a:rPr lang="en-US" sz="3600" kern="1400">
                <a:solidFill>
                  <a:srgbClr val="FFFFFF"/>
                </a:solidFill>
                <a:uFillTx/>
                <a:latin typeface="Times New Roman" panose="02020603050405020304" charset="0"/>
                <a:ea typeface="Arimo Bold" panose="020B0704020202020204"/>
                <a:cs typeface="Times New Roman" panose="02020603050405020304" charset="0"/>
                <a:sym typeface="Arimo Bold" panose="020B0704020202020204"/>
              </a:rPr>
              <a:t>A unique adhesive that loses its stickiness when exposed to heat or slight pressure is used.</a:t>
            </a:r>
            <a:endParaRPr lang="en-US" sz="3600" kern="1400">
              <a:solidFill>
                <a:srgbClr val="FFFFFF"/>
              </a:solidFill>
              <a:uFillTx/>
              <a:latin typeface="Times New Roman" panose="02020603050405020304" charset="0"/>
              <a:ea typeface="Arimo Bold" panose="020B0704020202020204"/>
              <a:cs typeface="Times New Roman" panose="02020603050405020304" charset="0"/>
              <a:sym typeface="Arimo Bold" panose="020B0704020202020204"/>
            </a:endParaRPr>
          </a:p>
          <a:p>
            <a:pPr algn="l">
              <a:lnSpc>
                <a:spcPts val="4680"/>
              </a:lnSpc>
            </a:pPr>
            <a:endParaRPr lang="en-US" sz="3600" kern="1400">
              <a:solidFill>
                <a:srgbClr val="FFFFFF"/>
              </a:solidFill>
              <a:uFillTx/>
              <a:latin typeface="Times New Roman" panose="02020603050405020304" charset="0"/>
              <a:ea typeface="Arimo Bold" panose="020B0704020202020204"/>
              <a:cs typeface="Times New Roman" panose="02020603050405020304" charset="0"/>
              <a:sym typeface="Arimo Bold" panose="020B0704020202020204"/>
            </a:endParaRPr>
          </a:p>
          <a:p>
            <a:pPr algn="l">
              <a:lnSpc>
                <a:spcPts val="4680"/>
              </a:lnSpc>
            </a:pPr>
            <a:r>
              <a:rPr lang="en-US" sz="3600" b="1" kern="1400">
                <a:solidFill>
                  <a:srgbClr val="FFFFFF"/>
                </a:solidFill>
                <a:uFillTx/>
                <a:latin typeface="Times New Roman" panose="02020603050405020304" charset="0"/>
                <a:ea typeface="Arimo Bold" panose="020B0704020202020204"/>
                <a:cs typeface="Times New Roman" panose="02020603050405020304" charset="0"/>
                <a:sym typeface="Arimo Bold" panose="020B0704020202020204"/>
              </a:rPr>
              <a:t> · Powders: </a:t>
            </a:r>
            <a:r>
              <a:rPr lang="en-US" sz="3600" kern="1400">
                <a:solidFill>
                  <a:srgbClr val="FFFFFF"/>
                </a:solidFill>
                <a:uFillTx/>
                <a:latin typeface="Times New Roman" panose="02020603050405020304" charset="0"/>
                <a:ea typeface="Arimo Bold" panose="020B0704020202020204"/>
                <a:cs typeface="Times New Roman" panose="02020603050405020304" charset="0"/>
                <a:sym typeface="Arimo Bold" panose="020B0704020202020204"/>
              </a:rPr>
              <a:t>Techniques like "the blow" (</a:t>
            </a:r>
            <a:r>
              <a:rPr lang="zh-CN" altLang="en-US" sz="3600" kern="1400">
                <a:solidFill>
                  <a:srgbClr val="FFFFFF"/>
                </a:solidFill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Arimo Bold" panose="020B0704020202020204"/>
              </a:rPr>
              <a:t>吹脸）</a:t>
            </a:r>
            <a:r>
              <a:rPr lang="en-US" sz="3600" kern="1400">
                <a:solidFill>
                  <a:srgbClr val="FFFFFF"/>
                </a:solidFill>
                <a:uFillTx/>
                <a:latin typeface="Times New Roman" panose="02020603050405020304" charset="0"/>
                <a:ea typeface="Arimo Bold" panose="020B0704020202020204"/>
                <a:cs typeface="Times New Roman" panose="02020603050405020304" charset="0"/>
                <a:sym typeface="Arimo Bold" panose="020B0704020202020204"/>
              </a:rPr>
              <a:t>employ gold powder, ink powder, and similar materials.</a:t>
            </a:r>
            <a:endParaRPr lang="en-US" sz="3600" kern="1400">
              <a:solidFill>
                <a:srgbClr val="FFFFFF"/>
              </a:solidFill>
              <a:uFillTx/>
              <a:latin typeface="Times New Roman" panose="02020603050405020304" charset="0"/>
              <a:ea typeface="Arimo Bold" panose="020B0704020202020204"/>
              <a:cs typeface="Times New Roman" panose="02020603050405020304" charset="0"/>
              <a:sym typeface="Arimo Bold" panose="020B0704020202020204"/>
            </a:endParaRPr>
          </a:p>
          <a:p>
            <a:pPr algn="l">
              <a:lnSpc>
                <a:spcPts val="4680"/>
              </a:lnSpc>
            </a:pPr>
            <a:endParaRPr lang="en-US" sz="3000" b="1">
              <a:solidFill>
                <a:srgbClr val="FFFFFF"/>
              </a:solidFill>
              <a:latin typeface="Arimo Bold" panose="020B0704020202020204"/>
              <a:ea typeface="Arimo Bold" panose="020B0704020202020204"/>
              <a:cs typeface="Arimo Bold" panose="020B0704020202020204"/>
              <a:sym typeface="Arimo Bold" panose="020B0704020202020204"/>
            </a:endParaRPr>
          </a:p>
          <a:p>
            <a:pPr algn="l">
              <a:lnSpc>
                <a:spcPts val="4680"/>
              </a:lnSpc>
            </a:pPr>
            <a:endParaRPr lang="en-US" sz="3000" b="1">
              <a:solidFill>
                <a:srgbClr val="FFFFFF"/>
              </a:solidFill>
              <a:latin typeface="Arimo Bold" panose="020B0704020202020204"/>
              <a:ea typeface="Arimo Bold" panose="020B0704020202020204"/>
              <a:cs typeface="Arimo Bold" panose="020B0704020202020204"/>
              <a:sym typeface="Arimo Bold" panose="020B0704020202020204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304800" y="-419100"/>
            <a:ext cx="11159490" cy="112077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ts val="14040"/>
              </a:lnSpc>
            </a:pPr>
            <a:r>
              <a:rPr lang="en-US" sz="6000">
                <a:solidFill>
                  <a:schemeClr val="accent6">
                    <a:lumMod val="50000"/>
                  </a:schemeClr>
                </a:solidFill>
                <a:latin typeface="Li Xuke" panose="02000603000000000000" charset="-122"/>
                <a:ea typeface="Li Xuke" panose="02000603000000000000" charset="-122"/>
                <a:cs typeface="Li Xuke" panose="02000603000000000000" charset="-122"/>
                <a:sym typeface="Li Xuke" panose="02000603000000000000" charset="-122"/>
              </a:rPr>
              <a:t>Key Props for Face-Changing</a:t>
            </a:r>
            <a:endParaRPr lang="en-US" sz="6000">
              <a:solidFill>
                <a:schemeClr val="accent6">
                  <a:lumMod val="50000"/>
                </a:schemeClr>
              </a:solidFill>
              <a:latin typeface="Li Xuke" panose="02000603000000000000" charset="-122"/>
              <a:ea typeface="Li Xuke" panose="02000603000000000000" charset="-122"/>
              <a:cs typeface="Li Xuke" panose="02000603000000000000" charset="-122"/>
              <a:sym typeface="Li Xuke" panose="02000603000000000000" charset="-122"/>
            </a:endParaRPr>
          </a:p>
        </p:txBody>
      </p:sp>
      <p:grpSp>
        <p:nvGrpSpPr>
          <p:cNvPr id="39" name="Group 10"/>
          <p:cNvGrpSpPr>
            <a:grpSpLocks noChangeAspect="1"/>
          </p:cNvGrpSpPr>
          <p:nvPr/>
        </p:nvGrpSpPr>
        <p:grpSpPr>
          <a:xfrm>
            <a:off x="6386195" y="6896100"/>
            <a:ext cx="1240790" cy="1240790"/>
            <a:chOff x="0" y="0"/>
            <a:chExt cx="3032758" cy="3032758"/>
          </a:xfrm>
        </p:grpSpPr>
        <p:sp>
          <p:nvSpPr>
            <p:cNvPr id="40" name="Freeform 11"/>
            <p:cNvSpPr/>
            <p:nvPr>
              <p:custDataLst>
                <p:tags r:id="rId5"/>
              </p:custDataLst>
            </p:nvPr>
          </p:nvSpPr>
          <p:spPr>
            <a:xfrm>
              <a:off x="0" y="0"/>
              <a:ext cx="3032760" cy="3032760"/>
            </a:xfrm>
            <a:custGeom>
              <a:avLst/>
              <a:gdLst/>
              <a:ahLst/>
              <a:cxnLst/>
              <a:rect l="l" t="t" r="r" b="b"/>
              <a:pathLst>
                <a:path w="3032760" h="3032760">
                  <a:moveTo>
                    <a:pt x="0" y="0"/>
                  </a:moveTo>
                  <a:lnTo>
                    <a:pt x="3032760" y="0"/>
                  </a:lnTo>
                  <a:lnTo>
                    <a:pt x="3032760" y="3032760"/>
                  </a:lnTo>
                  <a:lnTo>
                    <a:pt x="0" y="3032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821815"/>
            <a:ext cx="5740400" cy="81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p="http://schemas.openxmlformats.org/presentationml/2006/main">
  <p:tag name="KSO_WM_DIAGRAM_VIRTUALLY_FRAME" val="{&quot;height&quot;:653.1499999992204,&quot;left&quot;:81,&quot;top&quot;:89.1207874015748,&quot;width&quot;:1317.241736654288}"/>
</p:tagLst>
</file>

<file path=ppt/tags/tag11.xml><?xml version="1.0" encoding="utf-8"?>
<p:tagLst xmlns:p="http://schemas.openxmlformats.org/presentationml/2006/main">
  <p:tag name="KSO_WM_DIAGRAM_VIRTUALLY_FRAME" val="{&quot;height&quot;:653.1499999992204,&quot;left&quot;:81,&quot;top&quot;:89.1207874015748,&quot;width&quot;:1317.241736654288}"/>
</p:tagLst>
</file>

<file path=ppt/tags/tag12.xml><?xml version="1.0" encoding="utf-8"?>
<p:tagLst xmlns:p="http://schemas.openxmlformats.org/presentationml/2006/main">
  <p:tag name="KSO_WM_DIAGRAM_VIRTUALLY_FRAME" val="{&quot;height&quot;:653.1499999992204,&quot;left&quot;:81,&quot;top&quot;:89.1207874015748,&quot;width&quot;:1317.241736654288}"/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653.1499999992204,&quot;left&quot;:81,&quot;top&quot;:89.1207874015748,&quot;width&quot;:1317.241736654288}"/>
  <p:tag name="KSO_WM_BEAUTIFY_FLAG" val=""/>
</p:tagLst>
</file>

<file path=ppt/tags/tag14.xml><?xml version="1.0" encoding="utf-8"?>
<p:tagLst xmlns:p="http://schemas.openxmlformats.org/presentationml/2006/main">
  <p:tag name="KSO_WM_DIAGRAM_VIRTUALLY_FRAME" val="{&quot;height&quot;:653.1499999992204,&quot;left&quot;:81,&quot;top&quot;:89.1207874015748,&quot;width&quot;:1317.241736654288}"/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653.1499999992204,&quot;left&quot;:81,&quot;top&quot;:89.1207874015748,&quot;width&quot;:1317.241736654288}"/>
  <p:tag name="KSO_WM_BEAUTIFY_FLAG" val=""/>
</p:tagLst>
</file>

<file path=ppt/tags/tag16.xml><?xml version="1.0" encoding="utf-8"?>
<p:tagLst xmlns:p="http://schemas.openxmlformats.org/presentationml/2006/main">
  <p:tag name="KSO_WM_DIAGRAM_VIRTUALLY_FRAME" val="{&quot;height&quot;:653.1499999992204,&quot;left&quot;:81,&quot;top&quot;:89.1207874015748,&quot;width&quot;:1317.241736654288}"/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653.1499997241721,&quot;left&quot;:81,&quot;top&quot;:89.12078767662314,&quot;width&quot;:1172.9499803149606}"/>
  <p:tag name="KSO_WM_BEAUTIFY_FLAG" val=""/>
</p:tagLst>
</file>

<file path=ppt/tags/tag18.xml><?xml version="1.0" encoding="utf-8"?>
<p:tagLst xmlns:p="http://schemas.openxmlformats.org/presentationml/2006/main">
  <p:tag name="KSO_WM_DIAGRAM_VIRTUALLY_FRAME" val="{&quot;height&quot;:653.1499997241721,&quot;left&quot;:81,&quot;top&quot;:89.12078767662314,&quot;width&quot;:1317.241736654288}"/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DIAGRAM_VIRTUALLY_FRAME" val="{&quot;height&quot;:653.1499999992204,&quot;left&quot;:81,&quot;top&quot;:89.1207874015748,&quot;width&quot;:1317.241736654288}"/>
</p:tagLst>
</file>

<file path=ppt/tags/tag20.xml><?xml version="1.0" encoding="utf-8"?>
<p:tagLst xmlns:p="http://schemas.openxmlformats.org/presentationml/2006/main">
  <p:tag name="KSO_WM_DIAGRAM_VIRTUALLY_FRAME" val="{&quot;height&quot;:653.1499997241721,&quot;left&quot;:81,&quot;top&quot;:89.12078767662314,&quot;width&quot;:1172.9499803149606}"/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DIAGRAM_VIRTUALLY_FRAME" val="{&quot;height&quot;:653.1499999992204,&quot;left&quot;:81,&quot;top&quot;:89.1207874015748,&quot;width&quot;:1317.241736654288}"/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DIAGRAM_VIRTUALLY_FRAME" val="{&quot;height&quot;:653.1499999992204,&quot;left&quot;:81,&quot;top&quot;:89.1207874015748,&quot;width&quot;:1317.241736654288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2.xml><?xml version="1.0" encoding="utf-8"?>
<p:tagLst xmlns:p="http://schemas.openxmlformats.org/presentationml/2006/main">
  <p:tag name="commondata" val="eyJoZGlkIjoiMjBmNzFhNTE2ODA4NWNjMzY3MDUyM2Q1MGJjODVmODYifQ=="/>
</p:tagLst>
</file>

<file path=ppt/tags/tag4.xml><?xml version="1.0" encoding="utf-8"?>
<p:tagLst xmlns:p="http://schemas.openxmlformats.org/presentationml/2006/main">
  <p:tag name="KSO_WM_DIAGRAM_VIRTUALLY_FRAME" val="{&quot;height&quot;:653.1499999992204,&quot;left&quot;:81,&quot;top&quot;:89.1207874015748,&quot;width&quot;:1317.241736654288}"/>
</p:tagLst>
</file>

<file path=ppt/tags/tag5.xml><?xml version="1.0" encoding="utf-8"?>
<p:tagLst xmlns:p="http://schemas.openxmlformats.org/presentationml/2006/main">
  <p:tag name="KSO_WM_DIAGRAM_VIRTUALLY_FRAME" val="{&quot;height&quot;:653.1499997241721,&quot;left&quot;:81,&quot;top&quot;:89.12078767662314,&quot;width&quot;:1172.9499803149606}"/>
</p:tagLst>
</file>

<file path=ppt/tags/tag6.xml><?xml version="1.0" encoding="utf-8"?>
<p:tagLst xmlns:p="http://schemas.openxmlformats.org/presentationml/2006/main">
  <p:tag name="KSO_WM_DIAGRAM_VIRTUALLY_FRAME" val="{&quot;height&quot;:653.1499999992204,&quot;left&quot;:81,&quot;top&quot;:89.1207874015748,&quot;width&quot;:1317.241736654288}"/>
</p:tagLst>
</file>

<file path=ppt/tags/tag7.xml><?xml version="1.0" encoding="utf-8"?>
<p:tagLst xmlns:p="http://schemas.openxmlformats.org/presentationml/2006/main">
  <p:tag name="KSO_WM_DIAGRAM_VIRTUALLY_FRAME" val="{&quot;height&quot;:653.1499999992204,&quot;left&quot;:81,&quot;top&quot;:89.1207874015748,&quot;width&quot;:1317.241736654288}"/>
</p:tagLst>
</file>

<file path=ppt/tags/tag8.xml><?xml version="1.0" encoding="utf-8"?>
<p:tagLst xmlns:p="http://schemas.openxmlformats.org/presentationml/2006/main">
  <p:tag name="KSO_WM_DIAGRAM_VIRTUALLY_FRAME" val="{&quot;height&quot;:653.1499999992204,&quot;left&quot;:81,&quot;top&quot;:89.1207874015748,&quot;width&quot;:1317.241736654288}"/>
</p:tagLst>
</file>

<file path=ppt/tags/tag9.xml><?xml version="1.0" encoding="utf-8"?>
<p:tagLst xmlns:p="http://schemas.openxmlformats.org/presentationml/2006/main">
  <p:tag name="KSO_WM_DIAGRAM_VIRTUALLY_FRAME" val="{&quot;height&quot;:653.1499999992204,&quot;left&quot;:81,&quot;top&quot;:89.1207874015748,&quot;width&quot;:1317.24173665428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2701</Words>
  <Application>WPS 演示</Application>
  <PresentationFormat>自定义</PresentationFormat>
  <Paragraphs>154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宋体</vt:lpstr>
      <vt:lpstr>Wingdings</vt:lpstr>
      <vt:lpstr>Times New Roman</vt:lpstr>
      <vt:lpstr>方正字迹-黄陵野鹤行书 简</vt:lpstr>
      <vt:lpstr>Modern No. 20</vt:lpstr>
      <vt:lpstr>思源宋体 Bold</vt:lpstr>
      <vt:lpstr>Li Xuke</vt:lpstr>
      <vt:lpstr>黑体</vt:lpstr>
      <vt:lpstr>思源宋体</vt:lpstr>
      <vt:lpstr>Arimo</vt:lpstr>
      <vt:lpstr>Arimo Bold</vt:lpstr>
      <vt:lpstr>Noto Sans S Chinese DemiLight</vt:lpstr>
      <vt:lpstr>润植家康熙字典美化体</vt:lpstr>
      <vt:lpstr>微软雅黑</vt:lpstr>
      <vt:lpstr>Arial Unicode MS</vt:lpstr>
      <vt:lpstr>Calibri</vt:lpstr>
      <vt:lpstr>MS PGothic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1079720666528319非遗系列之川剧变脸.pptx</dc:title>
  <dc:creator/>
  <cp:lastModifiedBy>罐装</cp:lastModifiedBy>
  <cp:revision>9</cp:revision>
  <dcterms:created xsi:type="dcterms:W3CDTF">2006-08-16T00:00:00Z</dcterms:created>
  <dcterms:modified xsi:type="dcterms:W3CDTF">2025-11-13T16:02:40Z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F88D71C65C934FB2BEB5C9E8B53693F5_13</vt:lpwstr>
  </property>
  <property fmtid="{D5CDD505-2E9C-101B-9397-08002B2CF9AE}" pid="3" name="KSOProductBuildVer">
    <vt:lpwstr>2052-12.1.0.16250</vt:lpwstr>
  </property>
</Properties>
</file>