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71" r:id="rId2"/>
    <p:sldId id="372" r:id="rId3"/>
    <p:sldId id="374" r:id="rId4"/>
    <p:sldId id="396" r:id="rId5"/>
    <p:sldId id="352" r:id="rId6"/>
    <p:sldId id="398" r:id="rId7"/>
    <p:sldId id="397" r:id="rId8"/>
    <p:sldId id="373" r:id="rId9"/>
    <p:sldId id="359" r:id="rId10"/>
    <p:sldId id="371" r:id="rId11"/>
    <p:sldId id="378" r:id="rId12"/>
    <p:sldId id="376" r:id="rId13"/>
    <p:sldId id="354" r:id="rId14"/>
    <p:sldId id="379" r:id="rId15"/>
    <p:sldId id="382" r:id="rId16"/>
    <p:sldId id="383" r:id="rId17"/>
    <p:sldId id="384" r:id="rId18"/>
    <p:sldId id="395" r:id="rId19"/>
    <p:sldId id="506" r:id="rId20"/>
    <p:sldId id="507" r:id="rId21"/>
    <p:sldId id="508" r:id="rId22"/>
    <p:sldId id="509" r:id="rId23"/>
    <p:sldId id="510" r:id="rId24"/>
    <p:sldId id="511" r:id="rId25"/>
    <p:sldId id="512" r:id="rId26"/>
    <p:sldId id="519" r:id="rId27"/>
    <p:sldId id="520" r:id="rId28"/>
    <p:sldId id="521" r:id="rId29"/>
    <p:sldId id="522" r:id="rId30"/>
    <p:sldId id="523" r:id="rId31"/>
    <p:sldId id="524" r:id="rId32"/>
    <p:sldId id="525" r:id="rId33"/>
    <p:sldId id="526" r:id="rId34"/>
    <p:sldId id="527" r:id="rId35"/>
    <p:sldId id="528" r:id="rId36"/>
    <p:sldId id="529" r:id="rId37"/>
    <p:sldId id="513" r:id="rId38"/>
    <p:sldId id="514" r:id="rId39"/>
    <p:sldId id="515" r:id="rId40"/>
    <p:sldId id="516" r:id="rId41"/>
    <p:sldId id="517" r:id="rId42"/>
    <p:sldId id="518" r:id="rId43"/>
    <p:sldId id="390" r:id="rId4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orient="horz" pos="2256">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71"/>
    <a:srgbClr val="DDDDDD"/>
    <a:srgbClr val="0000FF"/>
    <a:srgbClr val="006600"/>
    <a:srgbClr val="00CC00"/>
    <a:srgbClr val="00FF00"/>
    <a:srgbClr val="FF6600"/>
    <a:srgbClr val="FF9999"/>
    <a:srgbClr val="F7C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10" autoAdjust="0"/>
  </p:normalViewPr>
  <p:slideViewPr>
    <p:cSldViewPr>
      <p:cViewPr varScale="1">
        <p:scale>
          <a:sx n="68" d="100"/>
          <a:sy n="68" d="100"/>
        </p:scale>
        <p:origin x="1254" y="60"/>
      </p:cViewPr>
      <p:guideLst>
        <p:guide orient="horz" pos="634"/>
        <p:guide orient="horz" pos="2256"/>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5259563793463891E-4"/>
          <c:y val="0.14279740522657977"/>
          <c:w val="0.67757891436136852"/>
          <c:h val="0.81241039355415523"/>
        </c:manualLayout>
      </c:layout>
      <c:pie3DChart>
        <c:varyColors val="1"/>
        <c:ser>
          <c:idx val="0"/>
          <c:order val="0"/>
          <c:tx>
            <c:strRef>
              <c:f>Tabelle1!$B$1</c:f>
              <c:strCache>
                <c:ptCount val="1"/>
                <c:pt idx="0">
                  <c:v>Weight of grades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plosion val="14"/>
          <c:dPt>
            <c:idx val="0"/>
            <c:bubble3D val="0"/>
            <c:spPr>
              <a:gradFill>
                <a:gsLst>
                  <a:gs pos="0">
                    <a:srgbClr val="00ADDC">
                      <a:lumMod val="40000"/>
                      <a:lumOff val="60000"/>
                    </a:srgbClr>
                  </a:gs>
                  <a:gs pos="50000">
                    <a:srgbClr val="00ADDC">
                      <a:lumMod val="60000"/>
                      <a:lumOff val="40000"/>
                    </a:srgbClr>
                  </a:gs>
                  <a:gs pos="100000">
                    <a:schemeClr val="accent4">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1-BFCB-45F0-BE4B-01A97F577726}"/>
              </c:ext>
            </c:extLst>
          </c:dPt>
          <c:dPt>
            <c:idx val="1"/>
            <c:bubble3D val="0"/>
            <c:spPr>
              <a:gradFill>
                <a:gsLst>
                  <a:gs pos="0">
                    <a:srgbClr val="00FF00"/>
                  </a:gs>
                  <a:gs pos="50000">
                    <a:srgbClr val="00CC00"/>
                  </a:gs>
                  <a:gs pos="100000">
                    <a:srgbClr val="0066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3-BFCB-45F0-BE4B-01A97F577726}"/>
              </c:ext>
            </c:extLst>
          </c:dPt>
          <c:dPt>
            <c:idx val="2"/>
            <c:bubble3D val="0"/>
            <c:spPr>
              <a:gradFill>
                <a:gsLst>
                  <a:gs pos="0">
                    <a:srgbClr val="FFFF00"/>
                  </a:gs>
                  <a:gs pos="50000">
                    <a:srgbClr val="FF6600"/>
                  </a:gs>
                  <a:gs pos="100000">
                    <a:srgbClr val="FF00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5-BFCB-45F0-BE4B-01A97F577726}"/>
              </c:ext>
            </c:extLst>
          </c:dPt>
          <c:dPt>
            <c:idx val="3"/>
            <c:bubble3D val="0"/>
            <c:spPr>
              <a:gradFill>
                <a:gsLst>
                  <a:gs pos="0">
                    <a:srgbClr val="FFA3A3"/>
                  </a:gs>
                  <a:gs pos="50000">
                    <a:srgbClr val="FF6D6D"/>
                  </a:gs>
                  <a:gs pos="100000">
                    <a:srgbClr val="F600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7-BFCB-45F0-BE4B-01A97F577726}"/>
              </c:ext>
            </c:extLst>
          </c:dPt>
          <c:dPt>
            <c:idx val="4"/>
            <c:bubble3D val="0"/>
            <c:spPr>
              <a:gradFill>
                <a:gsLst>
                  <a:gs pos="0">
                    <a:srgbClr val="9CC72F">
                      <a:tint val="66000"/>
                      <a:satMod val="160000"/>
                    </a:srgbClr>
                  </a:gs>
                  <a:gs pos="50000">
                    <a:srgbClr val="9CC72F">
                      <a:lumMod val="60000"/>
                      <a:lumOff val="40000"/>
                    </a:srgbClr>
                  </a:gs>
                  <a:gs pos="100000">
                    <a:schemeClr val="accent1">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9-BFCB-45F0-BE4B-01A97F577726}"/>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Teilnahme</c:v>
                </c:pt>
                <c:pt idx="1">
                  <c:v>Referat</c:v>
                </c:pt>
                <c:pt idx="2">
                  <c:v>Hausarbeit</c:v>
                </c:pt>
              </c:strCache>
            </c:strRef>
          </c:cat>
          <c:val>
            <c:numRef>
              <c:f>Tabelle1!$B$2:$B$4</c:f>
              <c:numCache>
                <c:formatCode>0%</c:formatCode>
                <c:ptCount val="3"/>
                <c:pt idx="0">
                  <c:v>0.3</c:v>
                </c:pt>
                <c:pt idx="1">
                  <c:v>0.2</c:v>
                </c:pt>
                <c:pt idx="2">
                  <c:v>0.5</c:v>
                </c:pt>
              </c:numCache>
            </c:numRef>
          </c:val>
          <c:extLst>
            <c:ext xmlns:c16="http://schemas.microsoft.com/office/drawing/2014/chart" uri="{C3380CC4-5D6E-409C-BE32-E72D297353CC}">
              <c16:uniqueId val="{0000000A-BFCB-45F0-BE4B-01A97F577726}"/>
            </c:ext>
          </c:extLst>
        </c:ser>
        <c:dLbls>
          <c:showLegendKey val="0"/>
          <c:showVal val="0"/>
          <c:showCatName val="0"/>
          <c:showSerName val="0"/>
          <c:showPercent val="0"/>
          <c:showBubbleSize val="0"/>
          <c:showLeaderLines val="1"/>
        </c:dLbls>
      </c:pie3DChart>
    </c:plotArea>
    <c:legend>
      <c:legendPos val="r"/>
      <c:layout>
        <c:manualLayout>
          <c:xMode val="edge"/>
          <c:yMode val="edge"/>
          <c:x val="0.64247160476621834"/>
          <c:y val="0.25341716881545789"/>
          <c:w val="0.3486788377116577"/>
          <c:h val="0.4763685869118599"/>
        </c:manualLayout>
      </c:layout>
      <c:overlay val="0"/>
      <c:txPr>
        <a:bodyPr/>
        <a:lstStyle/>
        <a:p>
          <a:pPr>
            <a:defRPr sz="4000">
              <a:latin typeface="Arial" pitchFamily="34" charset="0"/>
              <a:cs typeface="Arial" pitchFamily="34" charset="0"/>
            </a:defRPr>
          </a:pPr>
          <a:endParaRPr lang="de-DE"/>
        </a:p>
      </c:txPr>
    </c:legend>
    <c:plotVisOnly val="1"/>
    <c:dispBlanksAs val="zero"/>
    <c:showDLblsOverMax val="0"/>
  </c:chart>
  <c:spPr>
    <a:scene3d>
      <a:camera prst="orthographicFront"/>
      <a:lightRig rig="threePt" dir="t"/>
    </a:scene3d>
    <a:sp3d prstMaterial="metal"/>
  </c:spPr>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DB61F2B8-7E60-407E-A261-BA29122D4589}" type="slidenum">
              <a:rPr lang="de-DE" altLang="de-DE"/>
              <a:pPr/>
              <a:t>‹Nr.›</a:t>
            </a:fld>
            <a:endParaRPr lang="de-DE" altLang="de-DE"/>
          </a:p>
        </p:txBody>
      </p:sp>
    </p:spTree>
    <p:extLst>
      <p:ext uri="{BB962C8B-B14F-4D97-AF65-F5344CB8AC3E}">
        <p14:creationId xmlns:p14="http://schemas.microsoft.com/office/powerpoint/2010/main" val="884475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0F332B-2689-41D3-8EDE-615176765C71}" type="slidenum">
              <a:rPr lang="de-DE" altLang="de-DE" sz="1200"/>
              <a:pPr/>
              <a:t>1</a:t>
            </a:fld>
            <a:endParaRPr lang="de-DE" altLang="de-DE"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de-DE" altLang="de-DE">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20484"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6A8C442-1952-4BFD-930B-B5148248C6F7}" type="slidenum">
              <a:rPr lang="de-DE" altLang="zh-CN" sz="1200"/>
              <a:pPr/>
              <a:t>10</a:t>
            </a:fld>
            <a:endParaRPr lang="de-DE"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90A9417-3A3B-4BA9-9F21-2975BBC38BBD}"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21508"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7E99A4-73A1-4B23-B12C-3517440AE566}" type="slidenum">
              <a:rPr lang="de-DE" altLang="zh-CN" sz="1200"/>
              <a:pPr/>
              <a:t>13</a:t>
            </a:fld>
            <a:endParaRPr lang="de-DE" altLang="zh-CN"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38700EB-8FE4-4946-A654-CE8502F7D0E8}" type="slidenum">
              <a:rPr lang="de-DE" smtClean="0"/>
              <a:t>43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5364"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E681E86-DC80-471C-957C-7EBF74BB082F}" type="slidenum">
              <a:rPr lang="de-DE" altLang="zh-CN" sz="1200"/>
              <a:pPr/>
              <a:t>2</a:t>
            </a:fld>
            <a:endParaRPr lang="de-DE"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itchFamily="34" charset="0"/>
            </a:endParaRPr>
          </a:p>
        </p:txBody>
      </p:sp>
      <p:sp>
        <p:nvSpPr>
          <p:cNvPr id="16388"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3AAB06A-1903-4B5F-8731-F77E0B2D3856}" type="slidenum">
              <a:rPr lang="de-DE" altLang="zh-CN" sz="1200"/>
              <a:pPr/>
              <a:t>3</a:t>
            </a:fld>
            <a:endParaRPr lang="de-DE"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843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41E039-364B-43EE-BB4B-5CBFB7E18D70}" type="slidenum">
              <a:rPr lang="de-DE" altLang="zh-CN" sz="1200"/>
              <a:pPr/>
              <a:t>4</a:t>
            </a:fld>
            <a:endParaRPr lang="de-DE" altLang="zh-CN" sz="1200"/>
          </a:p>
        </p:txBody>
      </p:sp>
    </p:spTree>
    <p:extLst>
      <p:ext uri="{BB962C8B-B14F-4D97-AF65-F5344CB8AC3E}">
        <p14:creationId xmlns:p14="http://schemas.microsoft.com/office/powerpoint/2010/main" val="198339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843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41E039-364B-43EE-BB4B-5CBFB7E18D70}" type="slidenum">
              <a:rPr lang="de-DE" altLang="zh-CN" sz="1200"/>
              <a:pPr/>
              <a:t>5</a:t>
            </a:fld>
            <a:endParaRPr lang="de-DE"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843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41E039-364B-43EE-BB4B-5CBFB7E18D70}" type="slidenum">
              <a:rPr lang="de-DE" altLang="zh-CN" sz="1200"/>
              <a:pPr/>
              <a:t>6</a:t>
            </a:fld>
            <a:endParaRPr lang="de-DE" altLang="zh-CN" sz="1200"/>
          </a:p>
        </p:txBody>
      </p:sp>
    </p:spTree>
    <p:extLst>
      <p:ext uri="{BB962C8B-B14F-4D97-AF65-F5344CB8AC3E}">
        <p14:creationId xmlns:p14="http://schemas.microsoft.com/office/powerpoint/2010/main" val="15663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843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41E039-364B-43EE-BB4B-5CBFB7E18D70}" type="slidenum">
              <a:rPr lang="de-DE" altLang="zh-CN" sz="1200"/>
              <a:pPr/>
              <a:t>7</a:t>
            </a:fld>
            <a:endParaRPr lang="de-DE" altLang="zh-CN" sz="1200"/>
          </a:p>
        </p:txBody>
      </p:sp>
    </p:spTree>
    <p:extLst>
      <p:ext uri="{BB962C8B-B14F-4D97-AF65-F5344CB8AC3E}">
        <p14:creationId xmlns:p14="http://schemas.microsoft.com/office/powerpoint/2010/main" val="198614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19460"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AA6E438-C6F7-488B-A649-8810B6CFF6EB}" type="slidenum">
              <a:rPr lang="de-DE" altLang="zh-CN" sz="1200"/>
              <a:pPr/>
              <a:t>8</a:t>
            </a:fld>
            <a:endParaRPr lang="de-DE"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a:ln/>
        </p:spPr>
      </p:sp>
      <p:sp>
        <p:nvSpPr>
          <p:cNvPr id="235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a:latin typeface="Arial" pitchFamily="34" charset="0"/>
              </a:rPr>
              <a:t>Historiker Diodorus Siculus: </a:t>
            </a:r>
          </a:p>
          <a:p>
            <a:r>
              <a:rPr lang="en-US" altLang="de-DE">
                <a:latin typeface="Arial" pitchFamily="34" charset="0"/>
              </a:rPr>
              <a:t>“[Alexander] überlegte wie er den weitesten Punkt [östlich], den er mit seinem Heer erreicht hatte, markieren konnte, errichtete er erst Altare der 12 Gottheiten, jeder höher als 50 Ellen und markierte dann eine dreifach größere Umrandung des Lagers als es bestand. </a:t>
            </a:r>
          </a:p>
          <a:p>
            <a:r>
              <a:rPr lang="en-US" altLang="de-DE">
                <a:latin typeface="Arial" pitchFamily="34" charset="0"/>
              </a:rPr>
              <a:t>Hier hob er einen 50 Fuß breiten und 12 Fuß tiefen Graben aus. Er wies die Infanterie an, Hütten mit je fünf Ellen langen Betten zu bauen, und die Kavalerie … zwei Krippen der doppelten Größe zu errichten. Auf dieselbe Weise wurde alles, was zurück gelassen wurde, in der Größe übertrieben. </a:t>
            </a:r>
          </a:p>
          <a:p>
            <a:r>
              <a:rPr lang="en-US" altLang="de-DE">
                <a:latin typeface="Arial" pitchFamily="34" charset="0"/>
              </a:rPr>
              <a:t>Seine Idee war es, ein Lager von heldenhaften Proportionen zu schaffen und den Eingeborenen Belege für Menschen großer Statur zu hinterlassen, die die Kraft von Giganten hatten.”</a:t>
            </a:r>
          </a:p>
        </p:txBody>
      </p:sp>
      <p:sp>
        <p:nvSpPr>
          <p:cNvPr id="23556" name="Foliennummernplatzhalt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9581774-1E71-4CDC-B519-62813A6C785E}" type="slidenum">
              <a:rPr lang="de-DE" altLang="zh-CN" sz="1200"/>
              <a:pPr/>
              <a:t>9</a:t>
            </a:fld>
            <a:endParaRPr lang="de-DE"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8966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3877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6550" y="300038"/>
            <a:ext cx="2076450" cy="59483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00038"/>
            <a:ext cx="6076950" cy="59483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591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3413" y="300038"/>
            <a:ext cx="5310187" cy="914400"/>
          </a:xfrm>
        </p:spPr>
        <p:txBody>
          <a:bodyPr/>
          <a:lstStyle/>
          <a:p>
            <a:r>
              <a:rPr lang="de-DE"/>
              <a:t>Titelmasterformat durch Klicken bearbeiten</a:t>
            </a:r>
          </a:p>
        </p:txBody>
      </p:sp>
      <p:sp>
        <p:nvSpPr>
          <p:cNvPr id="3" name="Textplatzhalter 2"/>
          <p:cNvSpPr>
            <a:spLocks noGrp="1"/>
          </p:cNvSpPr>
          <p:nvPr>
            <p:ph type="body" sz="half" idx="1"/>
          </p:nvPr>
        </p:nvSpPr>
        <p:spPr>
          <a:xfrm>
            <a:off x="457200" y="1524000"/>
            <a:ext cx="4076700" cy="4724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86300" y="1524000"/>
            <a:ext cx="4076700" cy="4724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8134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727825" y="6408738"/>
            <a:ext cx="1919288" cy="365125"/>
          </a:xfrm>
          <a:prstGeom prst="rect">
            <a:avLst/>
          </a:prstGeom>
        </p:spPr>
        <p:txBody>
          <a:bodyPr/>
          <a:lstStyle/>
          <a:p>
            <a:fld id="{F13E5090-FAC5-4EDD-AE31-BA3DB0C9B6DA}" type="datetimeFigureOut">
              <a:rPr lang="de-DE" smtClean="0"/>
              <a:pPr/>
              <a:t>12.06.2020</a:t>
            </a:fld>
            <a:endParaRPr lang="de-DE"/>
          </a:p>
        </p:txBody>
      </p:sp>
      <p:sp>
        <p:nvSpPr>
          <p:cNvPr id="5" name="Fußzeilenplatzhalter 4"/>
          <p:cNvSpPr>
            <a:spLocks noGrp="1"/>
          </p:cNvSpPr>
          <p:nvPr>
            <p:ph type="ftr" sz="quarter" idx="11"/>
          </p:nvPr>
        </p:nvSpPr>
        <p:spPr>
          <a:xfrm>
            <a:off x="4379913" y="6408738"/>
            <a:ext cx="2351087"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647113" y="6408738"/>
            <a:ext cx="366712" cy="365125"/>
          </a:xfrm>
          <a:prstGeom prst="rect">
            <a:avLst/>
          </a:prstGeom>
        </p:spPr>
        <p:txBody>
          <a:bodyPr/>
          <a:lstStyle/>
          <a:p>
            <a:fld id="{4FA4C19A-82EB-42C5-8588-BCC5AFB678BA}" type="slidenum">
              <a:rPr lang="de-DE" smtClean="0"/>
              <a:pPr/>
              <a:t>‹Nr.›</a:t>
            </a:fld>
            <a:endParaRPr lang="de-DE"/>
          </a:p>
        </p:txBody>
      </p:sp>
    </p:spTree>
    <p:extLst>
      <p:ext uri="{BB962C8B-B14F-4D97-AF65-F5344CB8AC3E}">
        <p14:creationId xmlns:p14="http://schemas.microsoft.com/office/powerpoint/2010/main" val="2981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1163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7024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5240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86300" y="15240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297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8655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2860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93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5885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03564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3413" y="300038"/>
            <a:ext cx="531018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Mastertitelformat </a:t>
            </a:r>
            <a:br>
              <a:rPr lang="de-DE" altLang="de-DE"/>
            </a:br>
            <a:r>
              <a:rPr lang="de-DE" altLang="de-DE"/>
              <a:t>bearbeiten</a:t>
            </a:r>
          </a:p>
        </p:txBody>
      </p:sp>
      <p:sp>
        <p:nvSpPr>
          <p:cNvPr id="1027" name="Rectangle 3"/>
          <p:cNvSpPr>
            <a:spLocks noGrp="1" noChangeArrowheads="1"/>
          </p:cNvSpPr>
          <p:nvPr>
            <p:ph type="body" idx="1"/>
          </p:nvPr>
        </p:nvSpPr>
        <p:spPr bwMode="auto">
          <a:xfrm>
            <a:off x="457200" y="1524000"/>
            <a:ext cx="83058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Text Box 8"/>
          <p:cNvSpPr txBox="1">
            <a:spLocks noChangeArrowheads="1"/>
          </p:cNvSpPr>
          <p:nvPr userDrawn="1"/>
        </p:nvSpPr>
        <p:spPr bwMode="auto">
          <a:xfrm>
            <a:off x="1836738" y="6477000"/>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spcBef>
                <a:spcPct val="50000"/>
              </a:spcBef>
              <a:defRPr/>
            </a:pPr>
            <a:r>
              <a:rPr lang="de-DE" altLang="de-DE" sz="1000" dirty="0">
                <a:solidFill>
                  <a:srgbClr val="777B81"/>
                </a:solidFill>
                <a:latin typeface="Avenir 65" pitchFamily="2" charset="0"/>
              </a:rPr>
              <a:t>© Martin </a:t>
            </a:r>
            <a:r>
              <a:rPr lang="de-DE" altLang="de-DE" sz="1000" dirty="0" err="1">
                <a:solidFill>
                  <a:srgbClr val="777B81"/>
                </a:solidFill>
                <a:latin typeface="Avenir 65" pitchFamily="2" charset="0"/>
              </a:rPr>
              <a:t>Woesler</a:t>
            </a:r>
            <a:r>
              <a:rPr lang="de-DE" altLang="de-DE" sz="1000" dirty="0">
                <a:solidFill>
                  <a:srgbClr val="777B81"/>
                </a:solidFill>
                <a:latin typeface="Avenir 65" pitchFamily="2" charset="0"/>
              </a:rPr>
              <a:t> mit UWH-Vorlage</a:t>
            </a:r>
          </a:p>
        </p:txBody>
      </p:sp>
      <p:sp>
        <p:nvSpPr>
          <p:cNvPr id="1029" name="Text Box 9"/>
          <p:cNvSpPr txBox="1">
            <a:spLocks noChangeArrowheads="1"/>
          </p:cNvSpPr>
          <p:nvPr userDrawn="1"/>
        </p:nvSpPr>
        <p:spPr bwMode="auto">
          <a:xfrm>
            <a:off x="617538" y="6477000"/>
            <a:ext cx="1352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pPr>
              <a:spcBef>
                <a:spcPct val="50000"/>
              </a:spcBef>
              <a:defRPr/>
            </a:pPr>
            <a:r>
              <a:rPr lang="de-DE" altLang="de-DE" sz="1000" dirty="0">
                <a:solidFill>
                  <a:schemeClr val="bg1"/>
                </a:solidFill>
              </a:rPr>
              <a:t>Seite </a:t>
            </a:r>
            <a:fld id="{B74D21BD-96CA-4C50-BBBC-9C02FB25ED58}" type="slidenum">
              <a:rPr lang="de-DE" altLang="de-DE" sz="1000" smtClean="0">
                <a:solidFill>
                  <a:schemeClr val="bg1"/>
                </a:solidFill>
              </a:rPr>
              <a:pPr>
                <a:spcBef>
                  <a:spcPct val="50000"/>
                </a:spcBef>
                <a:defRPr/>
              </a:pPr>
              <a:t>‹Nr.›</a:t>
            </a:fld>
            <a:r>
              <a:rPr lang="de-DE" altLang="de-DE" sz="1000" dirty="0">
                <a:solidFill>
                  <a:schemeClr val="bg1"/>
                </a:solidFill>
              </a:rPr>
              <a:t> von 60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p:titleStyle>
    <p:bodyStyle>
      <a:lvl1pPr marL="187325" indent="-187325" algn="l" rtl="0" eaLnBrk="0" fontAlgn="base" hangingPunct="0">
        <a:lnSpc>
          <a:spcPct val="110000"/>
        </a:lnSpc>
        <a:spcBef>
          <a:spcPct val="20000"/>
        </a:spcBef>
        <a:spcAft>
          <a:spcPct val="0"/>
        </a:spcAft>
        <a:buClr>
          <a:srgbClr val="A5C2D5"/>
        </a:buClr>
        <a:buChar char="•"/>
        <a:defRPr sz="1900">
          <a:solidFill>
            <a:schemeClr val="bg1"/>
          </a:solidFill>
          <a:latin typeface="+mn-lt"/>
          <a:ea typeface="ＭＳ Ｐゴシック" pitchFamily="34" charset="-128"/>
          <a:cs typeface="+mn-cs"/>
        </a:defRPr>
      </a:lvl1pPr>
      <a:lvl2pPr marL="565150" indent="-187325" algn="l" rtl="0" eaLnBrk="0" fontAlgn="base" hangingPunct="0">
        <a:lnSpc>
          <a:spcPct val="110000"/>
        </a:lnSpc>
        <a:spcBef>
          <a:spcPct val="20000"/>
        </a:spcBef>
        <a:spcAft>
          <a:spcPct val="0"/>
        </a:spcAft>
        <a:buChar char="–"/>
        <a:defRPr sz="1700">
          <a:solidFill>
            <a:schemeClr val="bg1"/>
          </a:solidFill>
          <a:latin typeface="+mn-lt"/>
          <a:ea typeface="ＭＳ Ｐゴシック" pitchFamily="34" charset="-128"/>
        </a:defRPr>
      </a:lvl2pPr>
      <a:lvl3pPr marL="950913" indent="-195263" algn="l" rtl="0" eaLnBrk="0" fontAlgn="base" hangingPunct="0">
        <a:lnSpc>
          <a:spcPct val="110000"/>
        </a:lnSpc>
        <a:spcBef>
          <a:spcPct val="20000"/>
        </a:spcBef>
        <a:spcAft>
          <a:spcPct val="0"/>
        </a:spcAft>
        <a:buChar char="•"/>
        <a:defRPr sz="1700">
          <a:solidFill>
            <a:schemeClr val="bg1"/>
          </a:solidFill>
          <a:latin typeface="+mn-lt"/>
          <a:ea typeface="ＭＳ Ｐゴシック" pitchFamily="34" charset="-128"/>
        </a:defRPr>
      </a:lvl3pPr>
      <a:lvl4pPr marL="1330325" indent="-188913" algn="l" rtl="0" eaLnBrk="0" fontAlgn="base" hangingPunct="0">
        <a:lnSpc>
          <a:spcPct val="110000"/>
        </a:lnSpc>
        <a:spcBef>
          <a:spcPct val="20000"/>
        </a:spcBef>
        <a:spcAft>
          <a:spcPct val="0"/>
        </a:spcAft>
        <a:buChar char="–"/>
        <a:defRPr sz="1700">
          <a:solidFill>
            <a:schemeClr val="bg1"/>
          </a:solidFill>
          <a:latin typeface="+mn-lt"/>
          <a:ea typeface="ＭＳ Ｐゴシック" pitchFamily="34" charset="-128"/>
        </a:defRPr>
      </a:lvl4pPr>
      <a:lvl5pPr marL="1712913" indent="-187325" algn="l" rtl="0" eaLnBrk="0" fontAlgn="base" hangingPunct="0">
        <a:lnSpc>
          <a:spcPct val="110000"/>
        </a:lnSpc>
        <a:spcBef>
          <a:spcPct val="20000"/>
        </a:spcBef>
        <a:spcAft>
          <a:spcPct val="0"/>
        </a:spcAft>
        <a:buChar char="»"/>
        <a:defRPr sz="1700">
          <a:solidFill>
            <a:schemeClr val="bg1"/>
          </a:solidFill>
          <a:latin typeface="+mn-lt"/>
          <a:ea typeface="ＭＳ Ｐゴシック" pitchFamily="34" charset="-128"/>
        </a:defRPr>
      </a:lvl5pPr>
      <a:lvl6pPr marL="2170113" indent="-187325" algn="l" rtl="0" fontAlgn="base">
        <a:lnSpc>
          <a:spcPct val="110000"/>
        </a:lnSpc>
        <a:spcBef>
          <a:spcPct val="20000"/>
        </a:spcBef>
        <a:spcAft>
          <a:spcPct val="0"/>
        </a:spcAft>
        <a:buChar char="»"/>
        <a:defRPr sz="1700">
          <a:solidFill>
            <a:schemeClr val="bg1"/>
          </a:solidFill>
          <a:latin typeface="+mn-lt"/>
          <a:ea typeface="+mn-ea"/>
        </a:defRPr>
      </a:lvl6pPr>
      <a:lvl7pPr marL="2627313" indent="-187325" algn="l" rtl="0" fontAlgn="base">
        <a:lnSpc>
          <a:spcPct val="110000"/>
        </a:lnSpc>
        <a:spcBef>
          <a:spcPct val="20000"/>
        </a:spcBef>
        <a:spcAft>
          <a:spcPct val="0"/>
        </a:spcAft>
        <a:buChar char="»"/>
        <a:defRPr sz="1700">
          <a:solidFill>
            <a:schemeClr val="bg1"/>
          </a:solidFill>
          <a:latin typeface="+mn-lt"/>
          <a:ea typeface="+mn-ea"/>
        </a:defRPr>
      </a:lvl7pPr>
      <a:lvl8pPr marL="3084513" indent="-187325" algn="l" rtl="0" fontAlgn="base">
        <a:lnSpc>
          <a:spcPct val="110000"/>
        </a:lnSpc>
        <a:spcBef>
          <a:spcPct val="20000"/>
        </a:spcBef>
        <a:spcAft>
          <a:spcPct val="0"/>
        </a:spcAft>
        <a:buChar char="»"/>
        <a:defRPr sz="1700">
          <a:solidFill>
            <a:schemeClr val="bg1"/>
          </a:solidFill>
          <a:latin typeface="+mn-lt"/>
          <a:ea typeface="+mn-ea"/>
        </a:defRPr>
      </a:lvl8pPr>
      <a:lvl9pPr marL="3541713" indent="-187325" algn="l" rtl="0" fontAlgn="base">
        <a:lnSpc>
          <a:spcPct val="110000"/>
        </a:lnSpc>
        <a:spcBef>
          <a:spcPct val="20000"/>
        </a:spcBef>
        <a:spcAft>
          <a:spcPct val="0"/>
        </a:spcAft>
        <a:buChar char="»"/>
        <a:defRPr sz="1700">
          <a:solidFill>
            <a:schemeClr val="bg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hyperlink" Target="http://scrumblr.ca/holi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e.wikipedia.org/wiki/Ganzheitlichke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it.ly/3fmPMFb"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annyreviews.com/h/Snake_Oil_Science.html" TargetMode="External"/><Relationship Id="rId2" Type="http://schemas.openxmlformats.org/officeDocument/2006/relationships/hyperlink" Target="https://wiki.ruhr-uni-bochum.de/uvu/index.php/Special:BookSources/97801953834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keller-korb.de/download/dct-4_2009_10_17.pps" TargetMode="External"/><Relationship Id="rId2" Type="http://schemas.openxmlformats.org/officeDocument/2006/relationships/hyperlink" Target="http://www.ostwestfalen-lippe.de/images/stories/Jansen_Fachkr%C3%A4ftesituation_OWL.pp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it.ly/2MF4MBZ" TargetMode="External"/><Relationship Id="rId2" Type="http://schemas.openxmlformats.org/officeDocument/2006/relationships/hyperlink" Target="https://bit.ly/2AV3a47" TargetMode="External"/><Relationship Id="rId1" Type="http://schemas.openxmlformats.org/officeDocument/2006/relationships/slideLayout" Target="../slideLayouts/slideLayout2.xml"/><Relationship Id="rId5" Type="http://schemas.openxmlformats.org/officeDocument/2006/relationships/hyperlink" Target="https://bit.ly/2YirTYc" TargetMode="External"/><Relationship Id="rId4" Type="http://schemas.openxmlformats.org/officeDocument/2006/relationships/hyperlink" Target="https://bit.ly/3h3r4e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bit.ly/3f6e85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24743"/>
            <a:ext cx="7772400" cy="3672681"/>
          </a:xfrm>
        </p:spPr>
        <p:txBody>
          <a:bodyPr/>
          <a:lstStyle/>
          <a:p>
            <a:r>
              <a:rPr lang="de-DE" altLang="de-DE" sz="6600" dirty="0"/>
              <a:t>Literaturwerke </a:t>
            </a:r>
            <a:r>
              <a:rPr lang="de-DE" altLang="de-DE" sz="2000" dirty="0"/>
              <a:t>verschiedener Kulturen </a:t>
            </a:r>
            <a:br>
              <a:rPr lang="de-DE" altLang="de-DE" sz="2000" dirty="0"/>
            </a:br>
            <a:r>
              <a:rPr lang="de-DE" altLang="de-DE" sz="6600" dirty="0"/>
              <a:t>im Direktvergleich </a:t>
            </a:r>
            <a:br>
              <a:rPr lang="de-DE" altLang="de-DE" sz="6600" dirty="0"/>
            </a:br>
            <a:r>
              <a:rPr lang="de-DE" altLang="de-DE" sz="2000" dirty="0"/>
              <a:t>(BK-LW, S-RE) 200.0132</a:t>
            </a:r>
            <a:br>
              <a:rPr lang="de-DE" altLang="de-DE" sz="2000" dirty="0"/>
            </a:br>
            <a:br>
              <a:rPr lang="de-DE" altLang="de-DE" dirty="0"/>
            </a:br>
            <a:r>
              <a:rPr lang="de-DE" altLang="de-DE" dirty="0" err="1"/>
              <a:t>WiSe</a:t>
            </a:r>
            <a:r>
              <a:rPr lang="de-DE" altLang="de-DE" dirty="0"/>
              <a:t> 2018/2019</a:t>
            </a:r>
          </a:p>
        </p:txBody>
      </p:sp>
      <p:sp>
        <p:nvSpPr>
          <p:cNvPr id="2051" name="Rectangle 3"/>
          <p:cNvSpPr>
            <a:spLocks noGrp="1" noChangeArrowheads="1"/>
          </p:cNvSpPr>
          <p:nvPr>
            <p:ph type="subTitle" idx="1"/>
          </p:nvPr>
        </p:nvSpPr>
        <p:spPr>
          <a:xfrm>
            <a:off x="685800" y="5300663"/>
            <a:ext cx="7847013" cy="938212"/>
          </a:xfrm>
        </p:spPr>
        <p:txBody>
          <a:bodyPr/>
          <a:lstStyle/>
          <a:p>
            <a:pPr algn="l" eaLnBrk="1" hangingPunct="1">
              <a:lnSpc>
                <a:spcPct val="90000"/>
              </a:lnSpc>
            </a:pPr>
            <a:r>
              <a:rPr lang="de-DE" altLang="de-DE" sz="1700"/>
              <a:t>Prof. Dr. Martin Woesler</a:t>
            </a:r>
          </a:p>
        </p:txBody>
      </p:sp>
      <p:sp>
        <p:nvSpPr>
          <p:cNvPr id="4" name="Title 2"/>
          <p:cNvSpPr txBox="1">
            <a:spLocks/>
          </p:cNvSpPr>
          <p:nvPr/>
        </p:nvSpPr>
        <p:spPr bwMode="auto">
          <a:xfrm>
            <a:off x="-252536" y="1124744"/>
            <a:ext cx="8712968" cy="504056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defRPr/>
            </a:pPr>
            <a:r>
              <a:rPr lang="en-US" sz="7800" kern="0" dirty="0" err="1">
                <a:solidFill>
                  <a:srgbClr val="FFE871"/>
                </a:solidFill>
                <a:latin typeface="Arial" pitchFamily="34" charset="0"/>
                <a:cs typeface="Arial" pitchFamily="34" charset="0"/>
              </a:rPr>
              <a:t>Ganzheitlichket</a:t>
            </a:r>
            <a:endParaRPr lang="en-US" sz="7800" kern="0" dirty="0">
              <a:solidFill>
                <a:srgbClr val="FFE871"/>
              </a:solidFill>
              <a:latin typeface="Arial" pitchFamily="34" charset="0"/>
              <a:cs typeface="Arial" pitchFamily="34" charset="0"/>
            </a:endParaRPr>
          </a:p>
          <a:p>
            <a:pPr>
              <a:defRPr/>
            </a:pPr>
            <a:r>
              <a:rPr lang="en-US" sz="7800" kern="0" dirty="0">
                <a:solidFill>
                  <a:srgbClr val="FFE871"/>
                </a:solidFill>
                <a:latin typeface="Arial" pitchFamily="34" charset="0"/>
                <a:cs typeface="Arial" pitchFamily="34" charset="0"/>
              </a:rPr>
              <a:t>Holism</a:t>
            </a:r>
            <a:br>
              <a:rPr lang="en-US" sz="8200" kern="0" dirty="0">
                <a:solidFill>
                  <a:srgbClr val="FFE871"/>
                </a:solidFill>
                <a:latin typeface="Arial" pitchFamily="34" charset="0"/>
                <a:cs typeface="Arial" pitchFamily="34" charset="0"/>
              </a:rPr>
            </a:br>
            <a:r>
              <a:rPr lang="de-DE" sz="3000" kern="0" dirty="0">
                <a:solidFill>
                  <a:srgbClr val="FFE871"/>
                </a:solidFill>
                <a:latin typeface="Arial" pitchFamily="34" charset="0"/>
                <a:cs typeface="Arial" pitchFamily="34" charset="0"/>
              </a:rPr>
              <a:t>Prof. Dr. Martin </a:t>
            </a:r>
            <a:r>
              <a:rPr lang="de-DE" sz="3000" kern="0" dirty="0" err="1">
                <a:solidFill>
                  <a:srgbClr val="FFE871"/>
                </a:solidFill>
                <a:latin typeface="Arial" pitchFamily="34" charset="0"/>
                <a:cs typeface="Arial" pitchFamily="34" charset="0"/>
              </a:rPr>
              <a:t>Woesler</a:t>
            </a:r>
            <a:endParaRPr lang="en-US" sz="3000" kern="0" dirty="0">
              <a:solidFill>
                <a:srgbClr val="FFE871"/>
              </a:solidFill>
              <a:latin typeface="Arial" pitchFamily="34" charset="0"/>
              <a:cs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33413" y="300038"/>
            <a:ext cx="5882803" cy="914400"/>
          </a:xfrm>
        </p:spPr>
        <p:txBody>
          <a:bodyPr/>
          <a:lstStyle/>
          <a:p>
            <a:r>
              <a:rPr lang="de-DE" altLang="de-DE" dirty="0"/>
              <a:t>3. Erwartungen der Teilnehmer/innen</a:t>
            </a:r>
          </a:p>
        </p:txBody>
      </p:sp>
      <p:sp>
        <p:nvSpPr>
          <p:cNvPr id="8195" name="Inhaltsplatzhalter 2"/>
          <p:cNvSpPr>
            <a:spLocks noGrp="1"/>
          </p:cNvSpPr>
          <p:nvPr>
            <p:ph idx="1"/>
          </p:nvPr>
        </p:nvSpPr>
        <p:spPr>
          <a:xfrm>
            <a:off x="323528" y="1772816"/>
            <a:ext cx="4176464" cy="3888432"/>
          </a:xfrm>
        </p:spPr>
        <p:txBody>
          <a:bodyPr/>
          <a:lstStyle/>
          <a:p>
            <a:r>
              <a:rPr lang="en-US" altLang="de-DE" sz="1400" dirty="0" err="1"/>
              <a:t>Siehe</a:t>
            </a:r>
            <a:r>
              <a:rPr lang="en-US" altLang="de-DE" sz="1400" dirty="0"/>
              <a:t> scrumblr.ca/story</a:t>
            </a:r>
          </a:p>
        </p:txBody>
      </p:sp>
      <p:sp>
        <p:nvSpPr>
          <p:cNvPr id="8197" name="Textfeld 1"/>
          <p:cNvSpPr txBox="1">
            <a:spLocks noChangeArrowheads="1"/>
          </p:cNvSpPr>
          <p:nvPr/>
        </p:nvSpPr>
        <p:spPr bwMode="auto">
          <a:xfrm>
            <a:off x="323528" y="5733256"/>
            <a:ext cx="720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de-DE" altLang="de-DE" sz="1400" b="1" dirty="0">
                <a:solidFill>
                  <a:schemeClr val="bg1"/>
                </a:solidFill>
              </a:rPr>
              <a:t>Feedback des Dozenten: welche der genannten Erwartungen können wir erfüllen?</a:t>
            </a:r>
          </a:p>
          <a:p>
            <a:r>
              <a:rPr lang="de-DE" altLang="de-DE" sz="1400" b="1" dirty="0">
                <a:solidFill>
                  <a:schemeClr val="bg1"/>
                </a:solidFill>
              </a:rPr>
              <a:t>Verständigung erreicht?</a:t>
            </a:r>
            <a:endParaRPr lang="de-DE" altLang="de-DE" dirty="0">
              <a:solidFill>
                <a:schemeClr val="bg1"/>
              </a:solidFill>
            </a:endParaRPr>
          </a:p>
        </p:txBody>
      </p:sp>
      <p:sp>
        <p:nvSpPr>
          <p:cNvPr id="6"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3. </a:t>
            </a:r>
            <a:r>
              <a:rPr lang="en-US" sz="6000" kern="0" dirty="0" err="1">
                <a:solidFill>
                  <a:srgbClr val="FFE871"/>
                </a:solidFill>
                <a:latin typeface="Arial" pitchFamily="34" charset="0"/>
                <a:cs typeface="Arial" pitchFamily="34" charset="0"/>
              </a:rPr>
              <a:t>Erwartungen</a:t>
            </a:r>
            <a:r>
              <a:rPr lang="en-US" sz="6000" kern="0" dirty="0">
                <a:solidFill>
                  <a:srgbClr val="FFE871"/>
                </a:solidFill>
                <a:latin typeface="Arial" pitchFamily="34" charset="0"/>
                <a:cs typeface="Arial" pitchFamily="34" charset="0"/>
              </a:rPr>
              <a:t> der </a:t>
            </a:r>
            <a:r>
              <a:rPr lang="en-US" sz="6000" kern="0" dirty="0" err="1">
                <a:solidFill>
                  <a:srgbClr val="FFE871"/>
                </a:solidFill>
                <a:latin typeface="Arial" pitchFamily="34" charset="0"/>
                <a:cs typeface="Arial" pitchFamily="34" charset="0"/>
              </a:rPr>
              <a:t>TeilnehmerInnen</a:t>
            </a:r>
            <a:endParaRPr lang="en-US" sz="6000" kern="0" dirty="0">
              <a:solidFill>
                <a:srgbClr val="FFE871"/>
              </a:solidFill>
              <a:latin typeface="Arial" pitchFamily="34" charset="0"/>
              <a:cs typeface="Arial" pitchFamily="34" charset="0"/>
            </a:endParaRPr>
          </a:p>
        </p:txBody>
      </p:sp>
      <p:sp>
        <p:nvSpPr>
          <p:cNvPr id="7"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10</a:t>
            </a:fld>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81000" y="1857013"/>
            <a:ext cx="7215336" cy="4524315"/>
          </a:xfrm>
          <a:prstGeom prst="rect">
            <a:avLst/>
          </a:prstGeom>
          <a:noFill/>
        </p:spPr>
        <p:txBody>
          <a:bodyPr wrap="square" rtlCol="0">
            <a:spAutoFit/>
          </a:bodyPr>
          <a:lstStyle/>
          <a:p>
            <a:r>
              <a:rPr lang="en-US" sz="2400" b="1" dirty="0" err="1">
                <a:solidFill>
                  <a:schemeClr val="accent3">
                    <a:lumMod val="95000"/>
                  </a:schemeClr>
                </a:solidFill>
                <a:latin typeface="Arial" pitchFamily="34" charset="0"/>
                <a:cs typeface="Arial" pitchFamily="34" charset="0"/>
              </a:rPr>
              <a:t>Denken</a:t>
            </a:r>
            <a:r>
              <a:rPr lang="en-US" sz="2400" b="1" dirty="0">
                <a:solidFill>
                  <a:schemeClr val="accent3">
                    <a:lumMod val="95000"/>
                  </a:schemeClr>
                </a:solidFill>
                <a:latin typeface="Arial" pitchFamily="34" charset="0"/>
                <a:cs typeface="Arial" pitchFamily="34" charset="0"/>
              </a:rPr>
              <a:t> </a:t>
            </a:r>
            <a:r>
              <a:rPr lang="en-US" sz="2400" b="1" dirty="0" err="1">
                <a:solidFill>
                  <a:schemeClr val="accent3">
                    <a:lumMod val="95000"/>
                  </a:schemeClr>
                </a:solidFill>
                <a:latin typeface="Arial" pitchFamily="34" charset="0"/>
                <a:cs typeface="Arial" pitchFamily="34" charset="0"/>
              </a:rPr>
              <a:t>Sie</a:t>
            </a:r>
            <a:r>
              <a:rPr lang="en-US" sz="2400" b="1" dirty="0">
                <a:solidFill>
                  <a:schemeClr val="accent3">
                    <a:lumMod val="95000"/>
                  </a:schemeClr>
                </a:solidFill>
                <a:latin typeface="Arial" pitchFamily="34" charset="0"/>
                <a:cs typeface="Arial" pitchFamily="34" charset="0"/>
              </a:rPr>
              <a:t> an </a:t>
            </a:r>
            <a:r>
              <a:rPr lang="en-US" sz="2400" b="1" dirty="0" err="1">
                <a:solidFill>
                  <a:schemeClr val="accent3">
                    <a:lumMod val="95000"/>
                  </a:schemeClr>
                </a:solidFill>
                <a:latin typeface="Arial" pitchFamily="34" charset="0"/>
                <a:cs typeface="Arial" pitchFamily="34" charset="0"/>
              </a:rPr>
              <a:t>Ihr</a:t>
            </a:r>
            <a:r>
              <a:rPr lang="en-US" sz="2400" b="1" dirty="0">
                <a:solidFill>
                  <a:schemeClr val="accent3">
                    <a:lumMod val="95000"/>
                  </a:schemeClr>
                </a:solidFill>
                <a:latin typeface="Arial" pitchFamily="34" charset="0"/>
                <a:cs typeface="Arial" pitchFamily="34" charset="0"/>
              </a:rPr>
              <a:t> </a:t>
            </a:r>
            <a:r>
              <a:rPr lang="en-US" sz="2400" b="1" dirty="0" err="1">
                <a:solidFill>
                  <a:schemeClr val="accent3">
                    <a:lumMod val="95000"/>
                  </a:schemeClr>
                </a:solidFill>
                <a:latin typeface="Arial" pitchFamily="34" charset="0"/>
                <a:cs typeface="Arial" pitchFamily="34" charset="0"/>
              </a:rPr>
              <a:t>Studium</a:t>
            </a:r>
            <a:r>
              <a:rPr lang="en-US" sz="2400" b="1" dirty="0">
                <a:solidFill>
                  <a:schemeClr val="accent3">
                    <a:lumMod val="95000"/>
                  </a:schemeClr>
                </a:solidFill>
                <a:latin typeface="Arial" pitchFamily="34" charset="0"/>
                <a:cs typeface="Arial" pitchFamily="34" charset="0"/>
              </a:rPr>
              <a:t> und dieses Seminar.</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sz="2400" b="1" dirty="0">
                <a:latin typeface="Arial" pitchFamily="34" charset="0"/>
                <a:cs typeface="Arial" pitchFamily="34" charset="0"/>
              </a:rPr>
              <a:t> </a:t>
            </a:r>
          </a:p>
          <a:p>
            <a:r>
              <a:rPr lang="en-US" sz="2400" b="1" dirty="0">
                <a:solidFill>
                  <a:schemeClr val="accent3">
                    <a:lumMod val="95000"/>
                  </a:schemeClr>
                </a:solidFill>
                <a:latin typeface="Arial" pitchFamily="34" charset="0"/>
                <a:cs typeface="Arial" pitchFamily="34" charset="0"/>
              </a:rPr>
              <a:t>[</a:t>
            </a:r>
            <a:r>
              <a:rPr lang="en-US" sz="2400" b="1" dirty="0" err="1">
                <a:solidFill>
                  <a:schemeClr val="accent3">
                    <a:lumMod val="95000"/>
                  </a:schemeClr>
                </a:solidFill>
                <a:latin typeface="Arial" pitchFamily="34" charset="0"/>
                <a:cs typeface="Arial" pitchFamily="34" charset="0"/>
              </a:rPr>
              <a:t>Erhebung</a:t>
            </a:r>
            <a:r>
              <a:rPr lang="en-US" sz="2400" b="1" dirty="0">
                <a:solidFill>
                  <a:schemeClr val="accent3">
                    <a:lumMod val="95000"/>
                  </a:schemeClr>
                </a:solidFill>
                <a:latin typeface="Arial" pitchFamily="34" charset="0"/>
                <a:cs typeface="Arial" pitchFamily="34" charset="0"/>
              </a:rPr>
              <a:t>, </a:t>
            </a:r>
            <a:r>
              <a:rPr lang="en-US" sz="2400" b="1" dirty="0" err="1">
                <a:solidFill>
                  <a:schemeClr val="accent3">
                    <a:lumMod val="95000"/>
                  </a:schemeClr>
                </a:solidFill>
                <a:latin typeface="Arial" pitchFamily="34" charset="0"/>
                <a:cs typeface="Arial" pitchFamily="34" charset="0"/>
              </a:rPr>
              <a:t>Diskussion</a:t>
            </a:r>
            <a:r>
              <a:rPr lang="en-US" sz="2400" b="1" dirty="0">
                <a:solidFill>
                  <a:schemeClr val="accent3">
                    <a:lumMod val="95000"/>
                  </a:schemeClr>
                </a:solidFill>
                <a:latin typeface="Arial" pitchFamily="34" charset="0"/>
                <a:cs typeface="Arial" pitchFamily="34" charset="0"/>
              </a:rPr>
              <a:t>]</a:t>
            </a:r>
            <a:r>
              <a:rPr lang="en-US" sz="1600" dirty="0">
                <a:solidFill>
                  <a:schemeClr val="accent3">
                    <a:lumMod val="95000"/>
                  </a:schemeClr>
                </a:solidFill>
                <a:latin typeface="Arial" pitchFamily="34" charset="0"/>
                <a:cs typeface="Arial" pitchFamily="34" charset="0"/>
              </a:rPr>
              <a:t> (see Gary Smith)</a:t>
            </a:r>
            <a:endParaRPr lang="de-DE" sz="2400" dirty="0">
              <a:solidFill>
                <a:schemeClr val="accent3">
                  <a:lumMod val="95000"/>
                </a:schemeClr>
              </a:solidFill>
              <a:latin typeface="Arial" pitchFamily="34" charset="0"/>
              <a:cs typeface="Arial" pitchFamily="34" charset="0"/>
            </a:endParaRPr>
          </a:p>
        </p:txBody>
      </p:sp>
      <p:sp>
        <p:nvSpPr>
          <p:cNvPr id="3" name="TPAnswers"/>
          <p:cNvSpPr>
            <a:spLocks noGrp="1"/>
          </p:cNvSpPr>
          <p:nvPr>
            <p:ph type="body" idx="1"/>
            <p:custDataLst>
              <p:tags r:id="rId2"/>
            </p:custDataLst>
          </p:nvPr>
        </p:nvSpPr>
        <p:spPr>
          <a:xfrm>
            <a:off x="861864" y="2564904"/>
            <a:ext cx="8295456" cy="3096344"/>
          </a:xfrm>
        </p:spPr>
        <p:txBody>
          <a:bodyPr>
            <a:noAutofit/>
          </a:bodyPr>
          <a:lstStyle/>
          <a:p>
            <a:pPr marL="566737" indent="-457200">
              <a:spcBef>
                <a:spcPct val="20000"/>
              </a:spcBef>
              <a:spcAft>
                <a:spcPts val="0"/>
              </a:spcAft>
              <a:buFont typeface="+mj-lt"/>
              <a:buAutoNum type="alphaLcPeriod"/>
            </a:pPr>
            <a:r>
              <a:rPr lang="en-US" sz="2800" dirty="0" err="1">
                <a:latin typeface="Arial" pitchFamily="34" charset="0"/>
                <a:cs typeface="Arial" pitchFamily="34" charset="0"/>
              </a:rPr>
              <a:t>Ich</a:t>
            </a:r>
            <a:r>
              <a:rPr lang="en-US" sz="2800" dirty="0">
                <a:latin typeface="Arial" pitchFamily="34" charset="0"/>
                <a:cs typeface="Arial" pitchFamily="34" charset="0"/>
              </a:rPr>
              <a:t> </a:t>
            </a:r>
            <a:r>
              <a:rPr lang="en-US" sz="2800" dirty="0" err="1">
                <a:latin typeface="Arial" pitchFamily="34" charset="0"/>
                <a:cs typeface="Arial" pitchFamily="34" charset="0"/>
              </a:rPr>
              <a:t>möchte</a:t>
            </a:r>
            <a:r>
              <a:rPr lang="en-US" sz="2800" dirty="0">
                <a:latin typeface="Arial" pitchFamily="34" charset="0"/>
                <a:cs typeface="Arial" pitchFamily="34" charset="0"/>
              </a:rPr>
              <a:t> </a:t>
            </a:r>
            <a:r>
              <a:rPr lang="en-US" sz="2800" b="1" dirty="0" err="1">
                <a:latin typeface="Arial" pitchFamily="34" charset="0"/>
                <a:cs typeface="Arial" pitchFamily="34" charset="0"/>
              </a:rPr>
              <a:t>Wissen</a:t>
            </a:r>
            <a:r>
              <a:rPr lang="en-US" sz="2800" dirty="0">
                <a:latin typeface="Arial" pitchFamily="34" charset="0"/>
                <a:cs typeface="Arial" pitchFamily="34" charset="0"/>
              </a:rPr>
              <a:t> </a:t>
            </a:r>
            <a:r>
              <a:rPr lang="en-US" sz="2800" dirty="0" err="1">
                <a:latin typeface="Arial" pitchFamily="34" charset="0"/>
                <a:cs typeface="Arial" pitchFamily="34" charset="0"/>
              </a:rPr>
              <a:t>erwerben</a:t>
            </a:r>
            <a:r>
              <a:rPr lang="en-US" sz="2800" dirty="0">
                <a:latin typeface="Arial" pitchFamily="34" charset="0"/>
                <a:cs typeface="Arial" pitchFamily="34" charset="0"/>
              </a:rPr>
              <a:t> (</a:t>
            </a:r>
            <a:r>
              <a:rPr lang="en-US" sz="2800" dirty="0" err="1">
                <a:latin typeface="Arial" pitchFamily="34" charset="0"/>
                <a:cs typeface="Arial" pitchFamily="34" charset="0"/>
              </a:rPr>
              <a:t>Fakten</a:t>
            </a:r>
            <a:r>
              <a:rPr lang="en-US" sz="2800" dirty="0">
                <a:latin typeface="Arial" pitchFamily="34" charset="0"/>
                <a:cs typeface="Arial" pitchFamily="34" charset="0"/>
              </a:rPr>
              <a:t>, </a:t>
            </a:r>
            <a:r>
              <a:rPr lang="en-US" sz="2800" dirty="0" err="1">
                <a:latin typeface="Arial" pitchFamily="34" charset="0"/>
                <a:cs typeface="Arial" pitchFamily="34" charset="0"/>
              </a:rPr>
              <a:t>Konzepte</a:t>
            </a:r>
            <a:r>
              <a:rPr lang="en-US" sz="2800" dirty="0">
                <a:latin typeface="Arial" pitchFamily="34" charset="0"/>
                <a:cs typeface="Arial" pitchFamily="34" charset="0"/>
              </a:rPr>
              <a:t>, </a:t>
            </a:r>
            <a:r>
              <a:rPr lang="en-US" sz="2800" dirty="0" err="1">
                <a:latin typeface="Arial" pitchFamily="34" charset="0"/>
                <a:cs typeface="Arial" pitchFamily="34" charset="0"/>
              </a:rPr>
              <a:t>Regeln</a:t>
            </a:r>
            <a:r>
              <a:rPr lang="en-US" sz="2800" dirty="0">
                <a:latin typeface="Arial" pitchFamily="34" charset="0"/>
                <a:cs typeface="Arial" pitchFamily="34" charset="0"/>
              </a:rPr>
              <a:t>)</a:t>
            </a:r>
          </a:p>
          <a:p>
            <a:pPr marL="566737" indent="-457200">
              <a:spcBef>
                <a:spcPct val="20000"/>
              </a:spcBef>
              <a:spcAft>
                <a:spcPts val="0"/>
              </a:spcAft>
              <a:buFont typeface="+mj-lt"/>
              <a:buAutoNum type="alphaLcPeriod"/>
            </a:pPr>
            <a:r>
              <a:rPr lang="en-US" sz="2800" dirty="0" err="1">
                <a:latin typeface="Arial" pitchFamily="34" charset="0"/>
                <a:cs typeface="Arial" pitchFamily="34" charset="0"/>
              </a:rPr>
              <a:t>Ich</a:t>
            </a:r>
            <a:r>
              <a:rPr lang="en-US" sz="2800" dirty="0">
                <a:latin typeface="Arial" pitchFamily="34" charset="0"/>
                <a:cs typeface="Arial" pitchFamily="34" charset="0"/>
              </a:rPr>
              <a:t> </a:t>
            </a:r>
            <a:r>
              <a:rPr lang="en-US" sz="2800" dirty="0" err="1">
                <a:latin typeface="Arial" pitchFamily="34" charset="0"/>
                <a:cs typeface="Arial" pitchFamily="34" charset="0"/>
              </a:rPr>
              <a:t>möchte</a:t>
            </a:r>
            <a:r>
              <a:rPr lang="en-US" sz="2800" dirty="0">
                <a:latin typeface="Arial" pitchFamily="34" charset="0"/>
                <a:cs typeface="Arial" pitchFamily="34" charset="0"/>
              </a:rPr>
              <a:t> </a:t>
            </a:r>
            <a:r>
              <a:rPr lang="en-US" sz="2800" dirty="0" err="1">
                <a:latin typeface="Arial" pitchFamily="34" charset="0"/>
                <a:cs typeface="Arial" pitchFamily="34" charset="0"/>
              </a:rPr>
              <a:t>Wissen</a:t>
            </a:r>
            <a:r>
              <a:rPr lang="en-US" sz="2800" dirty="0">
                <a:latin typeface="Arial" pitchFamily="34" charset="0"/>
                <a:cs typeface="Arial" pitchFamily="34" charset="0"/>
              </a:rPr>
              <a:t> </a:t>
            </a:r>
            <a:r>
              <a:rPr lang="en-US" sz="2800" b="1" dirty="0">
                <a:latin typeface="Arial" pitchFamily="34" charset="0"/>
                <a:cs typeface="Arial" pitchFamily="34" charset="0"/>
              </a:rPr>
              <a:t>in </a:t>
            </a:r>
            <a:r>
              <a:rPr lang="en-US" sz="2800" b="1" dirty="0" err="1">
                <a:latin typeface="Arial" pitchFamily="34" charset="0"/>
                <a:cs typeface="Arial" pitchFamily="34" charset="0"/>
              </a:rPr>
              <a:t>neuer</a:t>
            </a:r>
            <a:r>
              <a:rPr lang="en-US" sz="2800" b="1" dirty="0">
                <a:latin typeface="Arial" pitchFamily="34" charset="0"/>
                <a:cs typeface="Arial" pitchFamily="34" charset="0"/>
              </a:rPr>
              <a:t> </a:t>
            </a:r>
            <a:r>
              <a:rPr lang="en-US" sz="2800" b="1" dirty="0" err="1">
                <a:latin typeface="Arial" pitchFamily="34" charset="0"/>
                <a:cs typeface="Arial" pitchFamily="34" charset="0"/>
              </a:rPr>
              <a:t>Umgebung</a:t>
            </a:r>
            <a:r>
              <a:rPr lang="en-US" sz="2800" dirty="0">
                <a:latin typeface="Arial" pitchFamily="34" charset="0"/>
                <a:cs typeface="Arial" pitchFamily="34" charset="0"/>
              </a:rPr>
              <a:t> </a:t>
            </a:r>
            <a:r>
              <a:rPr lang="en-US" sz="2800" b="1" dirty="0" err="1">
                <a:latin typeface="Arial" pitchFamily="34" charset="0"/>
                <a:cs typeface="Arial" pitchFamily="34" charset="0"/>
              </a:rPr>
              <a:t>anwenden</a:t>
            </a:r>
            <a:endParaRPr lang="en-US" sz="2800" b="1" dirty="0">
              <a:latin typeface="Arial" pitchFamily="34" charset="0"/>
              <a:cs typeface="Arial" pitchFamily="34" charset="0"/>
            </a:endParaRPr>
          </a:p>
          <a:p>
            <a:pPr marL="566737" indent="-457200">
              <a:spcBef>
                <a:spcPct val="20000"/>
              </a:spcBef>
              <a:spcAft>
                <a:spcPts val="0"/>
              </a:spcAft>
              <a:buFont typeface="+mj-lt"/>
              <a:buAutoNum type="alphaLcPeriod"/>
            </a:pPr>
            <a:r>
              <a:rPr lang="en-US" sz="2800" dirty="0" err="1">
                <a:latin typeface="Arial" pitchFamily="34" charset="0"/>
                <a:cs typeface="Arial" pitchFamily="34" charset="0"/>
              </a:rPr>
              <a:t>Ich</a:t>
            </a:r>
            <a:r>
              <a:rPr lang="en-US" sz="2800" dirty="0">
                <a:latin typeface="Arial" pitchFamily="34" charset="0"/>
                <a:cs typeface="Arial" pitchFamily="34" charset="0"/>
              </a:rPr>
              <a:t> </a:t>
            </a:r>
            <a:r>
              <a:rPr lang="en-US" sz="2800" dirty="0" err="1">
                <a:latin typeface="Arial" pitchFamily="34" charset="0"/>
                <a:cs typeface="Arial" pitchFamily="34" charset="0"/>
              </a:rPr>
              <a:t>möchte</a:t>
            </a:r>
            <a:r>
              <a:rPr lang="en-US" sz="2800" dirty="0">
                <a:latin typeface="Arial" pitchFamily="34" charset="0"/>
                <a:cs typeface="Arial" pitchFamily="34" charset="0"/>
              </a:rPr>
              <a:t> </a:t>
            </a:r>
            <a:r>
              <a:rPr lang="en-US" sz="2800" dirty="0" err="1">
                <a:latin typeface="Arial" pitchFamily="34" charset="0"/>
                <a:cs typeface="Arial" pitchFamily="34" charset="0"/>
              </a:rPr>
              <a:t>lebenslange</a:t>
            </a:r>
            <a:r>
              <a:rPr lang="en-US" sz="2800" dirty="0">
                <a:latin typeface="Arial" pitchFamily="34" charset="0"/>
                <a:cs typeface="Arial" pitchFamily="34" charset="0"/>
              </a:rPr>
              <a:t> </a:t>
            </a:r>
            <a:r>
              <a:rPr lang="en-US" sz="2800" b="1" dirty="0" err="1">
                <a:latin typeface="Arial" pitchFamily="34" charset="0"/>
                <a:cs typeface="Arial" pitchFamily="34" charset="0"/>
              </a:rPr>
              <a:t>Kompetenzen</a:t>
            </a:r>
            <a:r>
              <a:rPr lang="en-US" sz="2800" b="1" dirty="0">
                <a:latin typeface="Arial" pitchFamily="34" charset="0"/>
                <a:cs typeface="Arial" pitchFamily="34" charset="0"/>
              </a:rPr>
              <a:t> </a:t>
            </a:r>
            <a:r>
              <a:rPr lang="en-US" sz="2800" dirty="0" err="1">
                <a:latin typeface="Arial" pitchFamily="34" charset="0"/>
                <a:cs typeface="Arial" pitchFamily="34" charset="0"/>
              </a:rPr>
              <a:t>entwickeln</a:t>
            </a:r>
            <a:endParaRPr lang="en-US" sz="2800" b="1" dirty="0">
              <a:latin typeface="Arial" pitchFamily="34" charset="0"/>
              <a:cs typeface="Arial" pitchFamily="34" charset="0"/>
            </a:endParaRPr>
          </a:p>
        </p:txBody>
      </p:sp>
      <p:sp>
        <p:nvSpPr>
          <p:cNvPr id="7"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err="1">
                <a:solidFill>
                  <a:srgbClr val="FFE871"/>
                </a:solidFill>
                <a:latin typeface="Arial" pitchFamily="34" charset="0"/>
                <a:cs typeface="Arial" pitchFamily="34" charset="0"/>
              </a:rPr>
              <a:t>Konzentration</a:t>
            </a:r>
            <a:r>
              <a:rPr lang="en-US" sz="6000" kern="0" dirty="0">
                <a:solidFill>
                  <a:srgbClr val="FFE871"/>
                </a:solidFill>
                <a:latin typeface="Arial" pitchFamily="34" charset="0"/>
                <a:cs typeface="Arial" pitchFamily="34" charset="0"/>
              </a:rPr>
              <a:t> auf </a:t>
            </a:r>
            <a:br>
              <a:rPr lang="en-US" sz="6000" kern="0" dirty="0">
                <a:solidFill>
                  <a:srgbClr val="FFE871"/>
                </a:solidFill>
                <a:latin typeface="Arial" pitchFamily="34" charset="0"/>
                <a:cs typeface="Arial" pitchFamily="34" charset="0"/>
              </a:rPr>
            </a:br>
            <a:r>
              <a:rPr lang="en-US" sz="6000" kern="0" dirty="0">
                <a:solidFill>
                  <a:srgbClr val="FFE871"/>
                </a:solidFill>
                <a:latin typeface="Arial" pitchFamily="34" charset="0"/>
                <a:cs typeface="Arial" pitchFamily="34" charset="0"/>
              </a:rPr>
              <a:t>das </a:t>
            </a:r>
            <a:r>
              <a:rPr lang="en-US" sz="6000" kern="0" dirty="0" err="1">
                <a:solidFill>
                  <a:srgbClr val="FFE871"/>
                </a:solidFill>
                <a:latin typeface="Arial" pitchFamily="34" charset="0"/>
                <a:cs typeface="Arial" pitchFamily="34" charset="0"/>
              </a:rPr>
              <a:t>Wesentliche</a:t>
            </a:r>
            <a:endParaRPr lang="en-US" sz="6000" kern="0" dirty="0">
              <a:solidFill>
                <a:srgbClr val="FFE871"/>
              </a:solidFill>
              <a:latin typeface="Arial" pitchFamily="34" charset="0"/>
              <a:cs typeface="Arial" pitchFamily="34" charset="0"/>
            </a:endParaRPr>
          </a:p>
        </p:txBody>
      </p:sp>
      <p:sp>
        <p:nvSpPr>
          <p:cNvPr id="8" name="Slide Number Placeholder 3"/>
          <p:cNvSpPr>
            <a:spLocks noGrp="1"/>
          </p:cNvSpPr>
          <p:nvPr>
            <p:ph type="sldNum" sz="quarter" idx="4294967295"/>
          </p:nvPr>
        </p:nvSpPr>
        <p:spPr>
          <a:xfrm>
            <a:off x="8534400" y="6408738"/>
            <a:ext cx="479425" cy="365125"/>
          </a:xfrm>
          <a:prstGeom prst="rect">
            <a:avLst/>
          </a:prstGeom>
        </p:spPr>
        <p:txBody>
          <a:bodyPr/>
          <a:lstStyle/>
          <a:p>
            <a:pPr>
              <a:defRPr/>
            </a:pPr>
            <a:fld id="{9DF492FD-6157-42DE-A9F5-604965D68E43}" type="slidenum">
              <a:rPr lang="en-US" sz="2000" smtClean="0"/>
              <a:pPr>
                <a:defRPr/>
              </a:pPr>
              <a:t>11</a:t>
            </a:fld>
            <a:endParaRPr lang="en-US" sz="2000" dirty="0"/>
          </a:p>
        </p:txBody>
      </p:sp>
    </p:spTree>
    <p:custDataLst>
      <p:tags r:id="rId1"/>
    </p:custDataLst>
    <p:extLst>
      <p:ext uri="{BB962C8B-B14F-4D97-AF65-F5344CB8AC3E}">
        <p14:creationId xmlns:p14="http://schemas.microsoft.com/office/powerpoint/2010/main" val="26420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67545" y="300038"/>
            <a:ext cx="5476056" cy="914400"/>
          </a:xfrm>
        </p:spPr>
        <p:txBody>
          <a:bodyPr/>
          <a:lstStyle/>
          <a:p>
            <a:r>
              <a:rPr lang="de-DE" altLang="de-DE" dirty="0"/>
              <a:t>4. Sitzungs-Übersicht</a:t>
            </a:r>
          </a:p>
        </p:txBody>
      </p:sp>
      <p:sp>
        <p:nvSpPr>
          <p:cNvPr id="3" name="Inhaltsplatzhalter 2"/>
          <p:cNvSpPr>
            <a:spLocks noGrp="1"/>
          </p:cNvSpPr>
          <p:nvPr>
            <p:ph idx="1"/>
          </p:nvPr>
        </p:nvSpPr>
        <p:spPr>
          <a:xfrm>
            <a:off x="457200" y="1772816"/>
            <a:ext cx="8305800" cy="4475584"/>
          </a:xfrm>
        </p:spPr>
        <p:txBody>
          <a:bodyPr/>
          <a:lstStyle/>
          <a:p>
            <a:pPr marL="0" indent="0">
              <a:buNone/>
              <a:defRPr/>
            </a:pPr>
            <a:r>
              <a:rPr lang="de-DE" sz="2800" b="1" dirty="0"/>
              <a:t>4 Termine</a:t>
            </a:r>
          </a:p>
          <a:p>
            <a:r>
              <a:rPr lang="de-DE" sz="2800" dirty="0"/>
              <a:t>Fr 12.06.2020 14:00-18:00</a:t>
            </a:r>
          </a:p>
          <a:p>
            <a:r>
              <a:rPr lang="de-DE" sz="2800" dirty="0"/>
              <a:t>Sa 13.06.2020 09:00-16:30</a:t>
            </a:r>
          </a:p>
          <a:p>
            <a:r>
              <a:rPr lang="de-DE" sz="2800" dirty="0"/>
              <a:t>Fr 26.06.2020 14:00-18:00</a:t>
            </a:r>
          </a:p>
          <a:p>
            <a:r>
              <a:rPr lang="de-DE" sz="2800" dirty="0"/>
              <a:t>Sa 27.06.2020 09:00-16:30</a:t>
            </a:r>
          </a:p>
          <a:p>
            <a:pPr marL="0" indent="0">
              <a:buNone/>
            </a:pPr>
            <a:r>
              <a:rPr lang="de-DE" altLang="de-DE" sz="2000" dirty="0"/>
              <a:t>4 Stunden und 7,5 Stunden gut?</a:t>
            </a:r>
          </a:p>
          <a:p>
            <a:pPr marL="0" indent="0">
              <a:buNone/>
            </a:pPr>
            <a:endParaRPr lang="de-DE" altLang="de-DE" sz="2000" dirty="0"/>
          </a:p>
          <a:p>
            <a:pPr marL="0" indent="0">
              <a:buNone/>
              <a:defRPr/>
            </a:pPr>
            <a:r>
              <a:rPr lang="de-DE" sz="2800" b="1" dirty="0"/>
              <a:t>Vorschlag: Referats-Themen bis morgen wählen, </a:t>
            </a:r>
            <a:r>
              <a:rPr lang="de-DE" sz="2800" b="1" dirty="0">
                <a:ea typeface="MS PGothic" pitchFamily="34" charset="-128"/>
              </a:rPr>
              <a:t>Referate in 2 Wochen halten</a:t>
            </a:r>
            <a:endParaRPr lang="de-DE" sz="2800" dirty="0">
              <a:ea typeface="MS PGothic" pitchFamily="34" charset="-128"/>
            </a:endParaRPr>
          </a:p>
        </p:txBody>
      </p:sp>
      <p:sp>
        <p:nvSpPr>
          <p:cNvPr id="4"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4. </a:t>
            </a:r>
            <a:r>
              <a:rPr lang="en-US" sz="6000" kern="0" dirty="0" err="1">
                <a:solidFill>
                  <a:srgbClr val="FFE871"/>
                </a:solidFill>
                <a:latin typeface="Arial" pitchFamily="34" charset="0"/>
                <a:cs typeface="Arial" pitchFamily="34" charset="0"/>
              </a:rPr>
              <a:t>Sitzungs-Übersicht</a:t>
            </a:r>
            <a:endParaRPr lang="en-US" sz="6000" kern="0" dirty="0">
              <a:solidFill>
                <a:srgbClr val="FFE871"/>
              </a:solidFill>
              <a:latin typeface="Arial" pitchFamily="34" charset="0"/>
              <a:cs typeface="Arial" pitchFamily="34" charset="0"/>
            </a:endParaRPr>
          </a:p>
        </p:txBody>
      </p:sp>
      <p:sp>
        <p:nvSpPr>
          <p:cNvPr id="5"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12</a:t>
            </a:fld>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33413" y="300038"/>
            <a:ext cx="5450755" cy="914400"/>
          </a:xfrm>
        </p:spPr>
        <p:txBody>
          <a:bodyPr/>
          <a:lstStyle/>
          <a:p>
            <a:r>
              <a:rPr lang="de-DE" altLang="de-DE" dirty="0"/>
              <a:t>4. Verständigung über Zeit-Nutzung</a:t>
            </a:r>
          </a:p>
        </p:txBody>
      </p:sp>
      <p:sp>
        <p:nvSpPr>
          <p:cNvPr id="10243" name="Inhaltsplatzhalter 2"/>
          <p:cNvSpPr>
            <a:spLocks noGrp="1"/>
          </p:cNvSpPr>
          <p:nvPr>
            <p:ph idx="1"/>
          </p:nvPr>
        </p:nvSpPr>
        <p:spPr>
          <a:xfrm>
            <a:off x="457200" y="2132856"/>
            <a:ext cx="8305800" cy="4115544"/>
          </a:xfrm>
        </p:spPr>
        <p:txBody>
          <a:bodyPr/>
          <a:lstStyle/>
          <a:p>
            <a:r>
              <a:rPr lang="en-US" altLang="de-DE" sz="2400" dirty="0" err="1"/>
              <a:t>Präsenszeit</a:t>
            </a:r>
            <a:r>
              <a:rPr lang="en-US" altLang="de-DE" sz="2400" dirty="0"/>
              <a:t>: 23 </a:t>
            </a:r>
            <a:r>
              <a:rPr lang="en-US" altLang="de-DE" sz="2400" dirty="0" err="1"/>
              <a:t>Zeitstunden</a:t>
            </a:r>
            <a:endParaRPr lang="en-US" altLang="de-DE" sz="2400" dirty="0"/>
          </a:p>
          <a:p>
            <a:r>
              <a:rPr lang="en-US" altLang="de-DE" sz="2400" dirty="0"/>
              <a:t>2 CP = </a:t>
            </a:r>
            <a:r>
              <a:rPr lang="en-US" altLang="de-DE" sz="2400" dirty="0" err="1"/>
              <a:t>noch</a:t>
            </a:r>
            <a:r>
              <a:rPr lang="en-US" altLang="de-DE" sz="2400" dirty="0"/>
              <a:t> </a:t>
            </a:r>
            <a:r>
              <a:rPr lang="en-US" altLang="de-DE" sz="2400" dirty="0" err="1"/>
              <a:t>einmal</a:t>
            </a:r>
            <a:r>
              <a:rPr lang="en-US" altLang="de-DE" sz="2400" dirty="0"/>
              <a:t> ca. 60 min. pro </a:t>
            </a:r>
            <a:r>
              <a:rPr lang="en-US" altLang="de-DE" sz="2400" dirty="0" err="1"/>
              <a:t>Sitzung</a:t>
            </a:r>
            <a:r>
              <a:rPr lang="en-US" altLang="de-DE" sz="2400" dirty="0"/>
              <a:t> </a:t>
            </a:r>
            <a:r>
              <a:rPr lang="en-US" altLang="de-DE" sz="2400" dirty="0" err="1"/>
              <a:t>dazu</a:t>
            </a:r>
            <a:r>
              <a:rPr lang="en-US" altLang="de-DE" sz="2400" dirty="0"/>
              <a:t> (</a:t>
            </a:r>
            <a:r>
              <a:rPr lang="en-US" altLang="de-DE" sz="2400" dirty="0" err="1"/>
              <a:t>insg</a:t>
            </a:r>
            <a:r>
              <a:rPr lang="en-US" altLang="de-DE" sz="2400" dirty="0"/>
              <a:t>. 2,5 </a:t>
            </a:r>
            <a:r>
              <a:rPr lang="en-US" altLang="de-DE" sz="2400" dirty="0" err="1"/>
              <a:t>Stunden</a:t>
            </a:r>
            <a:r>
              <a:rPr lang="en-US" altLang="de-DE" sz="2400" dirty="0"/>
              <a:t>: </a:t>
            </a:r>
            <a:r>
              <a:rPr lang="en-US" altLang="de-DE" sz="2400" dirty="0" err="1"/>
              <a:t>Texte</a:t>
            </a:r>
            <a:r>
              <a:rPr lang="en-US" altLang="de-DE" sz="2400" dirty="0"/>
              <a:t> </a:t>
            </a:r>
            <a:r>
              <a:rPr lang="en-US" altLang="de-DE" sz="2400" dirty="0" err="1"/>
              <a:t>lesen</a:t>
            </a:r>
            <a:r>
              <a:rPr lang="en-US" altLang="de-DE" sz="2400" dirty="0"/>
              <a:t>, </a:t>
            </a:r>
            <a:r>
              <a:rPr lang="en-US" altLang="de-DE" sz="2400" dirty="0" err="1"/>
              <a:t>Vor</a:t>
            </a:r>
            <a:r>
              <a:rPr lang="en-US" altLang="de-DE" sz="2400" dirty="0"/>
              <a:t>-/</a:t>
            </a:r>
            <a:r>
              <a:rPr lang="en-US" altLang="de-DE" sz="2400" dirty="0" err="1"/>
              <a:t>Nachbereiten</a:t>
            </a:r>
            <a:r>
              <a:rPr lang="en-US" altLang="de-DE" sz="2400" dirty="0"/>
              <a:t>, </a:t>
            </a:r>
            <a:r>
              <a:rPr lang="en-US" altLang="de-DE" sz="2400" dirty="0" err="1"/>
              <a:t>Referat</a:t>
            </a:r>
            <a:r>
              <a:rPr lang="en-US" altLang="de-DE" sz="2400" dirty="0"/>
              <a:t> </a:t>
            </a:r>
            <a:r>
              <a:rPr lang="en-US" altLang="de-DE" sz="2400" dirty="0" err="1"/>
              <a:t>machen</a:t>
            </a:r>
            <a:r>
              <a:rPr lang="en-US" altLang="de-DE" sz="2400" dirty="0"/>
              <a:t>)</a:t>
            </a:r>
          </a:p>
          <a:p>
            <a:r>
              <a:rPr lang="en-US" altLang="de-DE" sz="2400" dirty="0"/>
              <a:t>4 CP (BA </a:t>
            </a:r>
            <a:r>
              <a:rPr lang="en-US" altLang="de-DE" sz="2400" dirty="0" err="1"/>
              <a:t>KuRe</a:t>
            </a:r>
            <a:r>
              <a:rPr lang="en-US" altLang="de-DE" sz="2400" dirty="0"/>
              <a:t> 5 CP) = </a:t>
            </a:r>
            <a:r>
              <a:rPr lang="en-US" altLang="de-DE" sz="2400" dirty="0" err="1"/>
              <a:t>noch</a:t>
            </a:r>
            <a:r>
              <a:rPr lang="en-US" altLang="de-DE" sz="2400" dirty="0"/>
              <a:t> </a:t>
            </a:r>
            <a:r>
              <a:rPr lang="en-US" altLang="de-DE" sz="2400" dirty="0" err="1"/>
              <a:t>einmal</a:t>
            </a:r>
            <a:r>
              <a:rPr lang="en-US" altLang="de-DE" sz="2400" dirty="0"/>
              <a:t> 2,5 </a:t>
            </a:r>
            <a:r>
              <a:rPr lang="en-US" altLang="de-DE" sz="2400" dirty="0" err="1"/>
              <a:t>Stunden</a:t>
            </a:r>
            <a:r>
              <a:rPr lang="en-US" altLang="de-DE" sz="2400" dirty="0"/>
              <a:t> </a:t>
            </a:r>
            <a:r>
              <a:rPr lang="en-US" altLang="de-DE" sz="2400" dirty="0" err="1"/>
              <a:t>dazu</a:t>
            </a:r>
            <a:r>
              <a:rPr lang="en-US" altLang="de-DE" sz="2400" dirty="0"/>
              <a:t> (</a:t>
            </a:r>
            <a:r>
              <a:rPr lang="en-US" altLang="de-DE" sz="2400" dirty="0" err="1"/>
              <a:t>insg</a:t>
            </a:r>
            <a:r>
              <a:rPr lang="en-US" altLang="de-DE" sz="2400" dirty="0"/>
              <a:t>. 5 </a:t>
            </a:r>
            <a:r>
              <a:rPr lang="en-US" altLang="de-DE" sz="2400" dirty="0" err="1"/>
              <a:t>Stunden</a:t>
            </a:r>
            <a:r>
              <a:rPr lang="en-US" altLang="de-DE" sz="2400" dirty="0"/>
              <a:t>/</a:t>
            </a:r>
            <a:r>
              <a:rPr lang="en-US" altLang="de-DE" sz="2400" dirty="0" err="1"/>
              <a:t>Sitzung</a:t>
            </a:r>
            <a:r>
              <a:rPr lang="en-US" altLang="de-DE" sz="2400" dirty="0"/>
              <a:t>) =&gt; </a:t>
            </a:r>
            <a:r>
              <a:rPr lang="en-US" altLang="de-DE" sz="2400" dirty="0" err="1"/>
              <a:t>Hausarbeit</a:t>
            </a:r>
            <a:r>
              <a:rPr lang="en-US" altLang="de-DE" sz="2400" dirty="0"/>
              <a:t> 15 S.</a:t>
            </a:r>
          </a:p>
          <a:p>
            <a:endParaRPr lang="en-US" altLang="de-DE" sz="2400" dirty="0"/>
          </a:p>
          <a:p>
            <a:r>
              <a:rPr lang="en-US" altLang="de-DE" sz="2400" dirty="0"/>
              <a:t>=&gt; </a:t>
            </a:r>
            <a:r>
              <a:rPr lang="en-US" altLang="de-DE" sz="2400" dirty="0" err="1"/>
              <a:t>Nicht</a:t>
            </a:r>
            <a:r>
              <a:rPr lang="en-US" altLang="de-DE" sz="2400" dirty="0"/>
              <a:t> </a:t>
            </a:r>
            <a:r>
              <a:rPr lang="en-US" altLang="de-DE" sz="2400" dirty="0" err="1"/>
              <a:t>im</a:t>
            </a:r>
            <a:r>
              <a:rPr lang="en-US" altLang="de-DE" sz="2400" dirty="0"/>
              <a:t> </a:t>
            </a:r>
            <a:r>
              <a:rPr lang="en-US" altLang="de-DE" sz="2400" dirty="0" err="1"/>
              <a:t>Unterricht</a:t>
            </a:r>
            <a:r>
              <a:rPr lang="en-US" altLang="de-DE" sz="2400" dirty="0"/>
              <a:t> </a:t>
            </a:r>
            <a:r>
              <a:rPr lang="en-US" altLang="de-DE" sz="2400" dirty="0" err="1"/>
              <a:t>Referatsthemen</a:t>
            </a:r>
            <a:r>
              <a:rPr lang="en-US" altLang="de-DE" sz="2400" dirty="0"/>
              <a:t> </a:t>
            </a:r>
            <a:r>
              <a:rPr lang="en-US" altLang="de-DE" sz="2400" dirty="0" err="1"/>
              <a:t>vorbereiten</a:t>
            </a:r>
            <a:r>
              <a:rPr lang="en-US" altLang="de-DE" sz="2400" dirty="0"/>
              <a:t> und </a:t>
            </a:r>
            <a:r>
              <a:rPr lang="en-US" altLang="de-DE" sz="2400" dirty="0" err="1"/>
              <a:t>Texte</a:t>
            </a:r>
            <a:r>
              <a:rPr lang="en-US" altLang="de-DE" sz="2400" dirty="0"/>
              <a:t> </a:t>
            </a:r>
            <a:r>
              <a:rPr lang="en-US" altLang="de-DE" sz="2400" dirty="0" err="1"/>
              <a:t>lesen</a:t>
            </a:r>
            <a:r>
              <a:rPr lang="en-US" altLang="de-DE" sz="2400" dirty="0"/>
              <a:t>, </a:t>
            </a:r>
            <a:r>
              <a:rPr lang="en-US" altLang="de-DE" sz="2400" dirty="0" err="1"/>
              <a:t>sondern</a:t>
            </a:r>
            <a:r>
              <a:rPr lang="en-US" altLang="de-DE" sz="2400" dirty="0"/>
              <a:t> </a:t>
            </a:r>
            <a:r>
              <a:rPr lang="en-US" altLang="de-DE" sz="2400" dirty="0" err="1"/>
              <a:t>zuhause</a:t>
            </a:r>
            <a:r>
              <a:rPr lang="en-US" altLang="de-DE" sz="2400" dirty="0"/>
              <a:t> </a:t>
            </a:r>
            <a:r>
              <a:rPr lang="en-US" altLang="de-DE" sz="2400" dirty="0" err="1"/>
              <a:t>als</a:t>
            </a:r>
            <a:r>
              <a:rPr lang="en-US" altLang="de-DE" sz="2400" dirty="0"/>
              <a:t> </a:t>
            </a:r>
            <a:r>
              <a:rPr lang="en-US" altLang="de-DE" sz="2400" dirty="0" err="1"/>
              <a:t>Vorbereitung</a:t>
            </a:r>
            <a:endParaRPr lang="en-US" altLang="de-DE" sz="2400" dirty="0"/>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67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4. </a:t>
            </a:r>
            <a:r>
              <a:rPr lang="en-US" sz="6000" kern="0" dirty="0" err="1">
                <a:solidFill>
                  <a:srgbClr val="FFE871"/>
                </a:solidFill>
                <a:latin typeface="Arial" pitchFamily="34" charset="0"/>
                <a:cs typeface="Arial" pitchFamily="34" charset="0"/>
              </a:rPr>
              <a:t>Gemeinsame</a:t>
            </a:r>
            <a:r>
              <a:rPr lang="en-US" sz="6000" kern="0" dirty="0">
                <a:solidFill>
                  <a:srgbClr val="FFE871"/>
                </a:solidFill>
                <a:latin typeface="Arial" pitchFamily="34" charset="0"/>
                <a:cs typeface="Arial" pitchFamily="34" charset="0"/>
              </a:rPr>
              <a:t> </a:t>
            </a:r>
            <a:r>
              <a:rPr lang="en-US" sz="6000" kern="0" dirty="0" err="1">
                <a:solidFill>
                  <a:srgbClr val="FFE871"/>
                </a:solidFill>
                <a:latin typeface="Arial" pitchFamily="34" charset="0"/>
                <a:cs typeface="Arial" pitchFamily="34" charset="0"/>
              </a:rPr>
              <a:t>Verständi</a:t>
            </a:r>
            <a:r>
              <a:rPr lang="en-US" sz="6000" kern="0" dirty="0">
                <a:solidFill>
                  <a:srgbClr val="FFE871"/>
                </a:solidFill>
                <a:latin typeface="Arial" pitchFamily="34" charset="0"/>
                <a:cs typeface="Arial" pitchFamily="34" charset="0"/>
              </a:rPr>
              <a:t>-gung </a:t>
            </a:r>
            <a:r>
              <a:rPr lang="en-US" sz="6000" kern="0" dirty="0" err="1">
                <a:solidFill>
                  <a:srgbClr val="FFE871"/>
                </a:solidFill>
                <a:latin typeface="Arial" pitchFamily="34" charset="0"/>
                <a:cs typeface="Arial" pitchFamily="34" charset="0"/>
              </a:rPr>
              <a:t>über</a:t>
            </a:r>
            <a:r>
              <a:rPr lang="en-US" sz="6000" kern="0" dirty="0">
                <a:solidFill>
                  <a:srgbClr val="FFE871"/>
                </a:solidFill>
                <a:latin typeface="Arial" pitchFamily="34" charset="0"/>
                <a:cs typeface="Arial" pitchFamily="34" charset="0"/>
              </a:rPr>
              <a:t> </a:t>
            </a:r>
            <a:r>
              <a:rPr lang="en-US" sz="6000" kern="0" dirty="0" err="1">
                <a:solidFill>
                  <a:srgbClr val="FFE871"/>
                </a:solidFill>
                <a:latin typeface="Arial" pitchFamily="34" charset="0"/>
                <a:cs typeface="Arial" pitchFamily="34" charset="0"/>
              </a:rPr>
              <a:t>Zeitnutzung</a:t>
            </a:r>
            <a:endParaRPr lang="en-US" sz="6000" kern="0" dirty="0">
              <a:solidFill>
                <a:srgbClr val="FFE871"/>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13</a:t>
            </a:fld>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51520" y="1628800"/>
            <a:ext cx="8784976" cy="4648200"/>
          </a:xfrm>
        </p:spPr>
        <p:txBody>
          <a:bodyPr/>
          <a:lstStyle/>
          <a:p>
            <a:r>
              <a:rPr lang="en-US" sz="2800" dirty="0" err="1">
                <a:latin typeface="Arial" pitchFamily="34" charset="0"/>
                <a:cs typeface="Arial" pitchFamily="34" charset="0"/>
              </a:rPr>
              <a:t>Lernen</a:t>
            </a:r>
            <a:r>
              <a:rPr lang="en-US" sz="2800" dirty="0">
                <a:latin typeface="Arial" pitchFamily="34" charset="0"/>
                <a:cs typeface="Arial" pitchFamily="34" charset="0"/>
              </a:rPr>
              <a:t> </a:t>
            </a:r>
            <a:r>
              <a:rPr lang="en-US" sz="2800" dirty="0" err="1">
                <a:latin typeface="Arial" pitchFamily="34" charset="0"/>
                <a:cs typeface="Arial" pitchFamily="34" charset="0"/>
              </a:rPr>
              <a:t>ist</a:t>
            </a:r>
            <a:r>
              <a:rPr lang="en-US" sz="2800" dirty="0">
                <a:latin typeface="Arial" pitchFamily="34" charset="0"/>
                <a:cs typeface="Arial" pitchFamily="34" charset="0"/>
              </a:rPr>
              <a:t> </a:t>
            </a:r>
            <a:r>
              <a:rPr lang="en-US" sz="2800" dirty="0" err="1">
                <a:latin typeface="Arial" pitchFamily="34" charset="0"/>
                <a:cs typeface="Arial" pitchFamily="34" charset="0"/>
              </a:rPr>
              <a:t>kein</a:t>
            </a:r>
            <a:r>
              <a:rPr lang="en-US" sz="2800" dirty="0">
                <a:latin typeface="Arial" pitchFamily="34" charset="0"/>
                <a:cs typeface="Arial" pitchFamily="34" charset="0"/>
              </a:rPr>
              <a:t> </a:t>
            </a:r>
            <a:r>
              <a:rPr lang="en-US" sz="2800" dirty="0" err="1">
                <a:latin typeface="Arial" pitchFamily="34" charset="0"/>
                <a:cs typeface="Arial" pitchFamily="34" charset="0"/>
              </a:rPr>
              <a:t>Zuschauersport</a:t>
            </a:r>
            <a:r>
              <a:rPr lang="en-US" sz="2800" dirty="0">
                <a:latin typeface="Arial" pitchFamily="34" charset="0"/>
                <a:cs typeface="Arial" pitchFamily="34" charset="0"/>
              </a:rPr>
              <a:t>. </a:t>
            </a:r>
            <a:r>
              <a:rPr lang="en-US" sz="2800" dirty="0" err="1">
                <a:latin typeface="Arial" pitchFamily="34" charset="0"/>
                <a:cs typeface="Arial" pitchFamily="34" charset="0"/>
              </a:rPr>
              <a:t>Es</a:t>
            </a:r>
            <a:r>
              <a:rPr lang="en-US" sz="2800" dirty="0">
                <a:latin typeface="Arial" pitchFamily="34" charset="0"/>
                <a:cs typeface="Arial" pitchFamily="34" charset="0"/>
              </a:rPr>
              <a:t> </a:t>
            </a:r>
            <a:r>
              <a:rPr lang="en-US" sz="2800" dirty="0" err="1">
                <a:latin typeface="Arial" pitchFamily="34" charset="0"/>
                <a:cs typeface="Arial" pitchFamily="34" charset="0"/>
              </a:rPr>
              <a:t>ist</a:t>
            </a:r>
            <a:r>
              <a:rPr lang="en-US" sz="2800" dirty="0">
                <a:latin typeface="Arial" pitchFamily="34" charset="0"/>
                <a:cs typeface="Arial" pitchFamily="34" charset="0"/>
              </a:rPr>
              <a:t> </a:t>
            </a:r>
            <a:r>
              <a:rPr lang="en-US" sz="2800" dirty="0" err="1">
                <a:latin typeface="Arial" pitchFamily="34" charset="0"/>
                <a:cs typeface="Arial" pitchFamily="34" charset="0"/>
              </a:rPr>
              <a:t>arbeitsintensiv</a:t>
            </a:r>
            <a:endParaRPr lang="en-US" sz="2800" dirty="0">
              <a:latin typeface="Arial" pitchFamily="34" charset="0"/>
              <a:cs typeface="Arial" pitchFamily="34" charset="0"/>
            </a:endParaRPr>
          </a:p>
          <a:p>
            <a:pPr lvl="1"/>
            <a:r>
              <a:rPr lang="en-US" sz="2000" dirty="0">
                <a:latin typeface="Arial" pitchFamily="34" charset="0"/>
                <a:cs typeface="Arial" pitchFamily="34" charset="0"/>
              </a:rPr>
              <a:t> Arbeit </a:t>
            </a:r>
            <a:r>
              <a:rPr lang="en-US" sz="2000" dirty="0" err="1">
                <a:latin typeface="Arial" pitchFamily="34" charset="0"/>
                <a:cs typeface="Arial" pitchFamily="34" charset="0"/>
              </a:rPr>
              <a:t>im</a:t>
            </a:r>
            <a:r>
              <a:rPr lang="en-US" sz="2000" dirty="0">
                <a:latin typeface="Arial" pitchFamily="34" charset="0"/>
                <a:cs typeface="Arial" pitchFamily="34" charset="0"/>
              </a:rPr>
              <a:t> </a:t>
            </a:r>
            <a:r>
              <a:rPr lang="en-US" sz="2000" dirty="0" err="1">
                <a:latin typeface="Arial" pitchFamily="34" charset="0"/>
                <a:cs typeface="Arial" pitchFamily="34" charset="0"/>
              </a:rPr>
              <a:t>Präsenzunterricht</a:t>
            </a:r>
            <a:r>
              <a:rPr lang="en-US" sz="2000" dirty="0">
                <a:latin typeface="Arial" pitchFamily="34" charset="0"/>
                <a:cs typeface="Arial" pitchFamily="34" charset="0"/>
              </a:rPr>
              <a:t> (Zoom),</a:t>
            </a:r>
          </a:p>
          <a:p>
            <a:pPr lvl="1"/>
            <a:r>
              <a:rPr lang="en-US" sz="2000" dirty="0">
                <a:latin typeface="Arial" pitchFamily="34" charset="0"/>
                <a:cs typeface="Arial" pitchFamily="34" charset="0"/>
              </a:rPr>
              <a:t> Arbeit </a:t>
            </a:r>
            <a:r>
              <a:rPr lang="en-US" sz="2000" dirty="0" err="1">
                <a:latin typeface="Arial" pitchFamily="34" charset="0"/>
                <a:cs typeface="Arial" pitchFamily="34" charset="0"/>
              </a:rPr>
              <a:t>außerhalb</a:t>
            </a:r>
            <a:r>
              <a:rPr lang="en-US" sz="2000" dirty="0">
                <a:latin typeface="Arial" pitchFamily="34" charset="0"/>
                <a:cs typeface="Arial" pitchFamily="34" charset="0"/>
              </a:rPr>
              <a:t> der </a:t>
            </a:r>
            <a:r>
              <a:rPr lang="en-US" sz="2000" dirty="0" err="1">
                <a:latin typeface="Arial" pitchFamily="34" charset="0"/>
                <a:cs typeface="Arial" pitchFamily="34" charset="0"/>
              </a:rPr>
              <a:t>Präsenzzeit</a:t>
            </a:r>
            <a:r>
              <a:rPr lang="en-US" sz="2000" dirty="0">
                <a:latin typeface="Arial" pitchFamily="34" charset="0"/>
                <a:cs typeface="Arial" pitchFamily="34" charset="0"/>
              </a:rPr>
              <a:t>.</a:t>
            </a:r>
          </a:p>
          <a:p>
            <a:r>
              <a:rPr lang="en-US" sz="2800" dirty="0">
                <a:latin typeface="Arial" pitchFamily="34" charset="0"/>
                <a:cs typeface="Arial" pitchFamily="34" charset="0"/>
              </a:rPr>
              <a:t>Von </a:t>
            </a:r>
            <a:r>
              <a:rPr lang="en-US" sz="2800" dirty="0" err="1">
                <a:latin typeface="Arial" pitchFamily="34" charset="0"/>
                <a:cs typeface="Arial" pitchFamily="34" charset="0"/>
              </a:rPr>
              <a:t>diesen</a:t>
            </a:r>
            <a:r>
              <a:rPr lang="en-US" sz="2800" dirty="0">
                <a:latin typeface="Arial" pitchFamily="34" charset="0"/>
                <a:cs typeface="Arial" pitchFamily="34" charset="0"/>
              </a:rPr>
              <a:t> 3 </a:t>
            </a:r>
            <a:r>
              <a:rPr lang="en-US" sz="2800" dirty="0" err="1">
                <a:latin typeface="Arial" pitchFamily="34" charset="0"/>
                <a:cs typeface="Arial" pitchFamily="34" charset="0"/>
              </a:rPr>
              <a:t>Zielen</a:t>
            </a:r>
            <a:r>
              <a:rPr lang="en-US" sz="2800" dirty="0">
                <a:latin typeface="Arial" pitchFamily="34" charset="0"/>
                <a:cs typeface="Arial" pitchFamily="34" charset="0"/>
              </a:rPr>
              <a:t> (</a:t>
            </a:r>
            <a:r>
              <a:rPr lang="en-US" sz="2800" dirty="0" err="1">
                <a:latin typeface="Arial" pitchFamily="34" charset="0"/>
                <a:cs typeface="Arial" pitchFamily="34" charset="0"/>
              </a:rPr>
              <a:t>neues</a:t>
            </a:r>
            <a:r>
              <a:rPr lang="en-US" sz="2800" dirty="0">
                <a:latin typeface="Arial" pitchFamily="34" charset="0"/>
                <a:cs typeface="Arial" pitchFamily="34" charset="0"/>
              </a:rPr>
              <a:t> </a:t>
            </a:r>
            <a:r>
              <a:rPr lang="en-US" sz="2800" dirty="0" err="1">
                <a:latin typeface="Arial" pitchFamily="34" charset="0"/>
                <a:cs typeface="Arial" pitchFamily="34" charset="0"/>
              </a:rPr>
              <a:t>Wissen</a:t>
            </a:r>
            <a:r>
              <a:rPr lang="en-US" sz="2800" dirty="0">
                <a:latin typeface="Arial" pitchFamily="34" charset="0"/>
                <a:cs typeface="Arial" pitchFamily="34" charset="0"/>
              </a:rPr>
              <a:t> </a:t>
            </a:r>
            <a:r>
              <a:rPr lang="en-US" sz="2800" dirty="0" err="1">
                <a:latin typeface="Arial" pitchFamily="34" charset="0"/>
                <a:cs typeface="Arial" pitchFamily="34" charset="0"/>
              </a:rPr>
              <a:t>aneignen</a:t>
            </a:r>
            <a:r>
              <a:rPr lang="en-US" sz="2800" dirty="0">
                <a:latin typeface="Arial" pitchFamily="34" charset="0"/>
                <a:cs typeface="Arial" pitchFamily="34" charset="0"/>
              </a:rPr>
              <a:t>, </a:t>
            </a:r>
            <a:r>
              <a:rPr lang="en-US" sz="2800" dirty="0" err="1">
                <a:latin typeface="Arial" pitchFamily="34" charset="0"/>
                <a:cs typeface="Arial" pitchFamily="34" charset="0"/>
              </a:rPr>
              <a:t>einsetzen</a:t>
            </a:r>
            <a:r>
              <a:rPr lang="en-US" sz="2800" dirty="0">
                <a:latin typeface="Arial" pitchFamily="34" charset="0"/>
                <a:cs typeface="Arial" pitchFamily="34" charset="0"/>
              </a:rPr>
              <a:t>, </a:t>
            </a:r>
            <a:r>
              <a:rPr lang="en-US" sz="2800" dirty="0" err="1">
                <a:latin typeface="Arial" pitchFamily="34" charset="0"/>
                <a:cs typeface="Arial" pitchFamily="34" charset="0"/>
              </a:rPr>
              <a:t>Kompetenzen</a:t>
            </a:r>
            <a:r>
              <a:rPr lang="en-US" sz="2800" dirty="0">
                <a:latin typeface="Arial" pitchFamily="34" charset="0"/>
                <a:cs typeface="Arial" pitchFamily="34" charset="0"/>
              </a:rPr>
              <a:t> </a:t>
            </a:r>
            <a:r>
              <a:rPr lang="en-US" sz="2800" dirty="0" err="1">
                <a:latin typeface="Arial" pitchFamily="34" charset="0"/>
                <a:cs typeface="Arial" pitchFamily="34" charset="0"/>
              </a:rPr>
              <a:t>erwerben</a:t>
            </a:r>
            <a:r>
              <a:rPr lang="en-US" sz="2800" dirty="0">
                <a:latin typeface="Arial" pitchFamily="34" charset="0"/>
                <a:cs typeface="Arial" pitchFamily="34" charset="0"/>
              </a:rPr>
              <a:t>)</a:t>
            </a:r>
          </a:p>
          <a:p>
            <a:pPr lvl="1"/>
            <a:r>
              <a:rPr lang="en-US" sz="2000" dirty="0">
                <a:latin typeface="Arial" pitchFamily="34" charset="0"/>
                <a:cs typeface="Arial" pitchFamily="34" charset="0"/>
              </a:rPr>
              <a:t>Welches </a:t>
            </a:r>
            <a:r>
              <a:rPr lang="en-US" sz="2000" dirty="0" err="1">
                <a:latin typeface="Arial" pitchFamily="34" charset="0"/>
                <a:cs typeface="Arial" pitchFamily="34" charset="0"/>
              </a:rPr>
              <a:t>kann</a:t>
            </a:r>
            <a:r>
              <a:rPr lang="en-US" sz="2000" dirty="0">
                <a:latin typeface="Arial" pitchFamily="34" charset="0"/>
                <a:cs typeface="Arial" pitchFamily="34" charset="0"/>
              </a:rPr>
              <a:t> am </a:t>
            </a:r>
            <a:r>
              <a:rPr lang="en-US" sz="2000" dirty="0" err="1">
                <a:latin typeface="Arial" pitchFamily="34" charset="0"/>
                <a:cs typeface="Arial" pitchFamily="34" charset="0"/>
              </a:rPr>
              <a:t>Besten</a:t>
            </a:r>
            <a:r>
              <a:rPr lang="en-US" sz="2000" dirty="0">
                <a:latin typeface="Arial" pitchFamily="34" charset="0"/>
                <a:cs typeface="Arial" pitchFamily="34" charset="0"/>
              </a:rPr>
              <a:t> </a:t>
            </a:r>
            <a:r>
              <a:rPr lang="en-US" sz="2000" dirty="0" err="1">
                <a:latin typeface="Arial" pitchFamily="34" charset="0"/>
                <a:cs typeface="Arial" pitchFamily="34" charset="0"/>
              </a:rPr>
              <a:t>außerhalb</a:t>
            </a:r>
            <a:r>
              <a:rPr lang="en-US" sz="2000" dirty="0">
                <a:latin typeface="Arial" pitchFamily="34" charset="0"/>
                <a:cs typeface="Arial" pitchFamily="34" charset="0"/>
              </a:rPr>
              <a:t> der </a:t>
            </a:r>
            <a:r>
              <a:rPr lang="en-US" sz="2000" dirty="0" err="1">
                <a:latin typeface="Arial" pitchFamily="34" charset="0"/>
                <a:cs typeface="Arial" pitchFamily="34" charset="0"/>
              </a:rPr>
              <a:t>Präsenzzeit</a:t>
            </a:r>
            <a:r>
              <a:rPr lang="en-US" sz="2000" dirty="0">
                <a:latin typeface="Arial" pitchFamily="34" charset="0"/>
                <a:cs typeface="Arial" pitchFamily="34" charset="0"/>
              </a:rPr>
              <a:t> </a:t>
            </a:r>
            <a:r>
              <a:rPr lang="en-US" sz="2000" dirty="0" err="1">
                <a:latin typeface="Arial" pitchFamily="34" charset="0"/>
                <a:cs typeface="Arial" pitchFamily="34" charset="0"/>
              </a:rPr>
              <a:t>durch</a:t>
            </a:r>
            <a:r>
              <a:rPr lang="en-US" sz="2000" dirty="0">
                <a:latin typeface="Arial" pitchFamily="34" charset="0"/>
                <a:cs typeface="Arial" pitchFamily="34" charset="0"/>
              </a:rPr>
              <a:t> </a:t>
            </a:r>
            <a:r>
              <a:rPr lang="en-US" sz="2000" dirty="0" err="1">
                <a:latin typeface="Arial" pitchFamily="34" charset="0"/>
                <a:cs typeface="Arial" pitchFamily="34" charset="0"/>
              </a:rPr>
              <a:t>eigenes</a:t>
            </a:r>
            <a:r>
              <a:rPr lang="en-US" sz="2000" dirty="0">
                <a:latin typeface="Arial" pitchFamily="34" charset="0"/>
                <a:cs typeface="Arial" pitchFamily="34" charset="0"/>
              </a:rPr>
              <a:t> </a:t>
            </a:r>
            <a:r>
              <a:rPr lang="en-US" sz="2000" dirty="0" err="1">
                <a:latin typeface="Arial" pitchFamily="34" charset="0"/>
                <a:cs typeface="Arial" pitchFamily="34" charset="0"/>
              </a:rPr>
              <a:t>Lesen</a:t>
            </a:r>
            <a:r>
              <a:rPr lang="en-US" sz="2000" dirty="0">
                <a:latin typeface="Arial" pitchFamily="34" charset="0"/>
                <a:cs typeface="Arial" pitchFamily="34" charset="0"/>
              </a:rPr>
              <a:t> und </a:t>
            </a:r>
            <a:r>
              <a:rPr lang="en-US" sz="2000" dirty="0" err="1">
                <a:latin typeface="Arial" pitchFamily="34" charset="0"/>
                <a:cs typeface="Arial" pitchFamily="34" charset="0"/>
              </a:rPr>
              <a:t>Studieren</a:t>
            </a:r>
            <a:r>
              <a:rPr lang="en-US" sz="2000" dirty="0">
                <a:latin typeface="Arial" pitchFamily="34" charset="0"/>
                <a:cs typeface="Arial" pitchFamily="34" charset="0"/>
              </a:rPr>
              <a:t> </a:t>
            </a:r>
            <a:r>
              <a:rPr lang="en-US" sz="2000" dirty="0" err="1">
                <a:latin typeface="Arial" pitchFamily="34" charset="0"/>
                <a:cs typeface="Arial" pitchFamily="34" charset="0"/>
              </a:rPr>
              <a:t>erreicht</a:t>
            </a:r>
            <a:r>
              <a:rPr lang="en-US" sz="2000" dirty="0">
                <a:latin typeface="Arial" pitchFamily="34" charset="0"/>
                <a:cs typeface="Arial" pitchFamily="34" charset="0"/>
              </a:rPr>
              <a:t> </a:t>
            </a:r>
            <a:r>
              <a:rPr lang="en-US" sz="2000" dirty="0" err="1">
                <a:latin typeface="Arial" pitchFamily="34" charset="0"/>
                <a:cs typeface="Arial" pitchFamily="34" charset="0"/>
              </a:rPr>
              <a:t>werden</a:t>
            </a:r>
            <a:r>
              <a:rPr lang="en-US" sz="2000" dirty="0">
                <a:latin typeface="Arial" pitchFamily="34" charset="0"/>
                <a:cs typeface="Arial" pitchFamily="34" charset="0"/>
              </a:rPr>
              <a:t>? </a:t>
            </a:r>
          </a:p>
          <a:p>
            <a:pPr lvl="1"/>
            <a:r>
              <a:rPr lang="en-US" sz="2000" dirty="0">
                <a:latin typeface="Arial" pitchFamily="34" charset="0"/>
                <a:cs typeface="Arial" pitchFamily="34" charset="0"/>
              </a:rPr>
              <a:t>Welches </a:t>
            </a:r>
            <a:r>
              <a:rPr lang="en-US" sz="2000" dirty="0" err="1">
                <a:latin typeface="Arial" pitchFamily="34" charset="0"/>
                <a:cs typeface="Arial" pitchFamily="34" charset="0"/>
              </a:rPr>
              <a:t>kann</a:t>
            </a:r>
            <a:r>
              <a:rPr lang="en-US" sz="2000" dirty="0">
                <a:latin typeface="Arial" pitchFamily="34" charset="0"/>
                <a:cs typeface="Arial" pitchFamily="34" charset="0"/>
              </a:rPr>
              <a:t> am </a:t>
            </a:r>
            <a:r>
              <a:rPr lang="en-US" sz="2000" dirty="0" err="1">
                <a:latin typeface="Arial" pitchFamily="34" charset="0"/>
                <a:cs typeface="Arial" pitchFamily="34" charset="0"/>
              </a:rPr>
              <a:t>besten</a:t>
            </a:r>
            <a:r>
              <a:rPr lang="en-US" sz="2000" dirty="0">
                <a:latin typeface="Arial" pitchFamily="34" charset="0"/>
                <a:cs typeface="Arial" pitchFamily="34" charset="0"/>
              </a:rPr>
              <a:t> in der </a:t>
            </a:r>
            <a:r>
              <a:rPr lang="en-US" sz="2000" dirty="0" err="1">
                <a:latin typeface="Arial" pitchFamily="34" charset="0"/>
                <a:cs typeface="Arial" pitchFamily="34" charset="0"/>
              </a:rPr>
              <a:t>Präsenzzeit</a:t>
            </a:r>
            <a:r>
              <a:rPr lang="en-US" sz="2000" dirty="0">
                <a:latin typeface="Arial" pitchFamily="34" charset="0"/>
                <a:cs typeface="Arial" pitchFamily="34" charset="0"/>
              </a:rPr>
              <a:t> </a:t>
            </a:r>
            <a:r>
              <a:rPr lang="en-US" sz="2000" dirty="0" err="1">
                <a:latin typeface="Arial" pitchFamily="34" charset="0"/>
                <a:cs typeface="Arial" pitchFamily="34" charset="0"/>
              </a:rPr>
              <a:t>mit</a:t>
            </a:r>
            <a:r>
              <a:rPr lang="en-US" sz="2000" dirty="0">
                <a:latin typeface="Arial" pitchFamily="34" charset="0"/>
                <a:cs typeface="Arial" pitchFamily="34" charset="0"/>
              </a:rPr>
              <a:t> den </a:t>
            </a:r>
            <a:r>
              <a:rPr lang="en-US" sz="2000" dirty="0" err="1">
                <a:latin typeface="Arial" pitchFamily="34" charset="0"/>
                <a:cs typeface="Arial" pitchFamily="34" charset="0"/>
              </a:rPr>
              <a:t>Kommiliton</a:t>
            </a:r>
            <a:r>
              <a:rPr lang="en-US" sz="2000" dirty="0">
                <a:latin typeface="Arial" pitchFamily="34" charset="0"/>
                <a:cs typeface="Arial" pitchFamily="34" charset="0"/>
              </a:rPr>
              <a:t>(inn)</a:t>
            </a:r>
            <a:r>
              <a:rPr lang="en-US" sz="2000" dirty="0" err="1">
                <a:latin typeface="Arial" pitchFamily="34" charset="0"/>
                <a:cs typeface="Arial" pitchFamily="34" charset="0"/>
              </a:rPr>
              <a:t>en</a:t>
            </a:r>
            <a:r>
              <a:rPr lang="en-US" sz="2000" dirty="0">
                <a:latin typeface="Arial" pitchFamily="34" charset="0"/>
                <a:cs typeface="Arial" pitchFamily="34" charset="0"/>
              </a:rPr>
              <a:t> und </a:t>
            </a:r>
            <a:r>
              <a:rPr lang="en-US" sz="2000" dirty="0" err="1">
                <a:latin typeface="Arial" pitchFamily="34" charset="0"/>
                <a:cs typeface="Arial" pitchFamily="34" charset="0"/>
              </a:rPr>
              <a:t>mir</a:t>
            </a:r>
            <a:r>
              <a:rPr lang="en-US" sz="2000" dirty="0">
                <a:latin typeface="Arial" pitchFamily="34" charset="0"/>
                <a:cs typeface="Arial" pitchFamily="34" charset="0"/>
              </a:rPr>
              <a:t> </a:t>
            </a:r>
            <a:r>
              <a:rPr lang="en-US" sz="2000" dirty="0" err="1">
                <a:latin typeface="Arial" pitchFamily="34" charset="0"/>
                <a:cs typeface="Arial" pitchFamily="34" charset="0"/>
              </a:rPr>
              <a:t>erreicht</a:t>
            </a:r>
            <a:r>
              <a:rPr lang="en-US" sz="2000" dirty="0">
                <a:latin typeface="Arial" pitchFamily="34" charset="0"/>
                <a:cs typeface="Arial" pitchFamily="34" charset="0"/>
              </a:rPr>
              <a:t> </a:t>
            </a:r>
            <a:r>
              <a:rPr lang="en-US" sz="2000" dirty="0" err="1">
                <a:latin typeface="Arial" pitchFamily="34" charset="0"/>
                <a:cs typeface="Arial" pitchFamily="34" charset="0"/>
              </a:rPr>
              <a:t>werden</a:t>
            </a:r>
            <a:r>
              <a:rPr lang="en-US" sz="2000" dirty="0">
                <a:latin typeface="Arial" pitchFamily="34" charset="0"/>
                <a:cs typeface="Arial" pitchFamily="34" charset="0"/>
              </a:rPr>
              <a:t>?</a:t>
            </a:r>
          </a:p>
          <a:p>
            <a:pPr lvl="1"/>
            <a:r>
              <a:rPr lang="en-US" sz="2000" dirty="0" err="1">
                <a:latin typeface="Arial" pitchFamily="34" charset="0"/>
                <a:cs typeface="Arial" pitchFamily="34" charset="0"/>
              </a:rPr>
              <a:t>Wie</a:t>
            </a:r>
            <a:r>
              <a:rPr lang="en-US" sz="2000" dirty="0">
                <a:latin typeface="Arial" pitchFamily="34" charset="0"/>
                <a:cs typeface="Arial" pitchFamily="34" charset="0"/>
              </a:rPr>
              <a:t> </a:t>
            </a:r>
            <a:r>
              <a:rPr lang="en-US" sz="2000" dirty="0" err="1">
                <a:latin typeface="Arial" pitchFamily="34" charset="0"/>
                <a:cs typeface="Arial" pitchFamily="34" charset="0"/>
              </a:rPr>
              <a:t>kann</a:t>
            </a:r>
            <a:r>
              <a:rPr lang="en-US" sz="2000" dirty="0">
                <a:latin typeface="Arial" pitchFamily="34" charset="0"/>
                <a:cs typeface="Arial" pitchFamily="34" charset="0"/>
              </a:rPr>
              <a:t> man die </a:t>
            </a:r>
            <a:r>
              <a:rPr lang="en-US" sz="2000" dirty="0" err="1">
                <a:latin typeface="Arial" pitchFamily="34" charset="0"/>
                <a:cs typeface="Arial" pitchFamily="34" charset="0"/>
              </a:rPr>
              <a:t>Bereiche</a:t>
            </a:r>
            <a:r>
              <a:rPr lang="en-US" sz="2000" dirty="0">
                <a:latin typeface="Arial" pitchFamily="34" charset="0"/>
                <a:cs typeface="Arial" pitchFamily="34" charset="0"/>
              </a:rPr>
              <a:t> “</a:t>
            </a:r>
            <a:r>
              <a:rPr lang="en-US" sz="2000" dirty="0" err="1">
                <a:latin typeface="Arial" pitchFamily="34" charset="0"/>
                <a:cs typeface="Arial" pitchFamily="34" charset="0"/>
              </a:rPr>
              <a:t>aneignen</a:t>
            </a:r>
            <a:r>
              <a:rPr lang="en-US" sz="2000" dirty="0">
                <a:latin typeface="Arial" pitchFamily="34" charset="0"/>
                <a:cs typeface="Arial" pitchFamily="34" charset="0"/>
              </a:rPr>
              <a:t>” und “</a:t>
            </a:r>
            <a:r>
              <a:rPr lang="en-US" sz="2000" dirty="0" err="1">
                <a:latin typeface="Arial" pitchFamily="34" charset="0"/>
                <a:cs typeface="Arial" pitchFamily="34" charset="0"/>
              </a:rPr>
              <a:t>einsetzen</a:t>
            </a:r>
            <a:r>
              <a:rPr lang="en-US" sz="2000" dirty="0">
                <a:latin typeface="Arial" pitchFamily="34" charset="0"/>
                <a:cs typeface="Arial" pitchFamily="34" charset="0"/>
              </a:rPr>
              <a:t>” </a:t>
            </a:r>
            <a:r>
              <a:rPr lang="en-US" sz="2000" dirty="0" err="1">
                <a:latin typeface="Arial" pitchFamily="34" charset="0"/>
                <a:cs typeface="Arial" pitchFamily="34" charset="0"/>
              </a:rPr>
              <a:t>erreichen</a:t>
            </a:r>
            <a:r>
              <a:rPr lang="en-US" sz="2000" dirty="0">
                <a:latin typeface="Arial" pitchFamily="34" charset="0"/>
                <a:cs typeface="Arial" pitchFamily="34" charset="0"/>
              </a:rPr>
              <a:t>?</a:t>
            </a:r>
          </a:p>
          <a:p>
            <a:pPr lvl="2"/>
            <a:r>
              <a:rPr lang="en-US" sz="1800" dirty="0" err="1">
                <a:latin typeface="Arial" pitchFamily="34" charset="0"/>
                <a:cs typeface="Arial" pitchFamily="34" charset="0"/>
              </a:rPr>
              <a:t>Diskussionen</a:t>
            </a:r>
            <a:r>
              <a:rPr lang="en-US" sz="1800" dirty="0">
                <a:latin typeface="Arial" pitchFamily="34" charset="0"/>
                <a:cs typeface="Arial" pitchFamily="34" charset="0"/>
              </a:rPr>
              <a:t>, Praxis, </a:t>
            </a:r>
            <a:r>
              <a:rPr lang="en-US" sz="1800" dirty="0" err="1">
                <a:latin typeface="Arial" pitchFamily="34" charset="0"/>
                <a:cs typeface="Arial" pitchFamily="34" charset="0"/>
              </a:rPr>
              <a:t>Inhalte</a:t>
            </a:r>
            <a:r>
              <a:rPr lang="en-US" sz="1800" dirty="0">
                <a:latin typeface="Arial" pitchFamily="34" charset="0"/>
                <a:cs typeface="Arial" pitchFamily="34" charset="0"/>
              </a:rPr>
              <a:t> und </a:t>
            </a:r>
            <a:r>
              <a:rPr lang="en-US" sz="1800" dirty="0" err="1">
                <a:latin typeface="Arial" pitchFamily="34" charset="0"/>
                <a:cs typeface="Arial" pitchFamily="34" charset="0"/>
              </a:rPr>
              <a:t>Konzepte</a:t>
            </a:r>
            <a:r>
              <a:rPr lang="en-US" sz="1800" dirty="0">
                <a:latin typeface="Arial" pitchFamily="34" charset="0"/>
                <a:cs typeface="Arial" pitchFamily="34" charset="0"/>
              </a:rPr>
              <a:t> </a:t>
            </a:r>
            <a:r>
              <a:rPr lang="en-US" sz="1800" dirty="0" err="1">
                <a:latin typeface="Arial" pitchFamily="34" charset="0"/>
                <a:cs typeface="Arial" pitchFamily="34" charset="0"/>
              </a:rPr>
              <a:t>anwenden</a:t>
            </a:r>
            <a:r>
              <a:rPr lang="en-US" sz="1800" dirty="0">
                <a:latin typeface="Arial" pitchFamily="34" charset="0"/>
                <a:cs typeface="Arial" pitchFamily="34" charset="0"/>
              </a:rPr>
              <a:t>, </a:t>
            </a:r>
            <a:r>
              <a:rPr lang="en-US" sz="1800" dirty="0" err="1">
                <a:latin typeface="Arial" pitchFamily="34" charset="0"/>
                <a:cs typeface="Arial" pitchFamily="34" charset="0"/>
              </a:rPr>
              <a:t>Gruppen</a:t>
            </a:r>
            <a:r>
              <a:rPr lang="en-US" sz="1800" dirty="0">
                <a:latin typeface="Arial" pitchFamily="34" charset="0"/>
                <a:cs typeface="Arial" pitchFamily="34" charset="0"/>
              </a:rPr>
              <a:t>-/</a:t>
            </a:r>
            <a:r>
              <a:rPr lang="en-US" sz="1800" dirty="0" err="1">
                <a:latin typeface="Arial" pitchFamily="34" charset="0"/>
                <a:cs typeface="Arial" pitchFamily="34" charset="0"/>
              </a:rPr>
              <a:t>Partnerarbeit</a:t>
            </a:r>
            <a:r>
              <a:rPr lang="en-US" sz="1800" dirty="0">
                <a:latin typeface="Arial" pitchFamily="34" charset="0"/>
                <a:cs typeface="Arial" pitchFamily="34" charset="0"/>
              </a:rPr>
              <a:t>, </a:t>
            </a:r>
            <a:r>
              <a:rPr lang="en-US" sz="1800" dirty="0" err="1">
                <a:latin typeface="Arial" pitchFamily="34" charset="0"/>
                <a:cs typeface="Arial" pitchFamily="34" charset="0"/>
              </a:rPr>
              <a:t>Rollenspiele</a:t>
            </a:r>
            <a:endParaRPr lang="en-US" sz="1800" dirty="0">
              <a:latin typeface="Arial" pitchFamily="34" charset="0"/>
              <a:cs typeface="Arial" pitchFamily="34" charset="0"/>
            </a:endParaRPr>
          </a:p>
          <a:p>
            <a:pPr algn="r">
              <a:buNone/>
            </a:pPr>
            <a:r>
              <a:rPr lang="en-US" sz="1600" dirty="0">
                <a:latin typeface="Arial" pitchFamily="34" charset="0"/>
                <a:cs typeface="Arial" pitchFamily="34" charset="0"/>
              </a:rPr>
              <a:t> (see Gary Smith)</a:t>
            </a:r>
          </a:p>
        </p:txBody>
      </p:sp>
      <p:sp>
        <p:nvSpPr>
          <p:cNvPr id="4" name="Slide Number Placeholder 3"/>
          <p:cNvSpPr>
            <a:spLocks noGrp="1"/>
          </p:cNvSpPr>
          <p:nvPr>
            <p:ph type="sldNum" sz="quarter" idx="4294967295"/>
          </p:nvPr>
        </p:nvSpPr>
        <p:spPr>
          <a:xfrm>
            <a:off x="8534400" y="6408738"/>
            <a:ext cx="479425" cy="365125"/>
          </a:xfrm>
          <a:prstGeom prst="rect">
            <a:avLst/>
          </a:prstGeom>
        </p:spPr>
        <p:txBody>
          <a:bodyPr/>
          <a:lstStyle/>
          <a:p>
            <a:pPr>
              <a:defRPr/>
            </a:pPr>
            <a:fld id="{9DF492FD-6157-42DE-A9F5-604965D68E43}" type="slidenum">
              <a:rPr lang="en-US" sz="2000" smtClean="0"/>
              <a:pPr>
                <a:defRPr/>
              </a:pPr>
              <a:t>14</a:t>
            </a:fld>
            <a:endParaRPr lang="en-US" sz="2000" dirty="0"/>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67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4. </a:t>
            </a:r>
            <a:r>
              <a:rPr lang="en-US" sz="6000" kern="0" dirty="0" err="1">
                <a:solidFill>
                  <a:srgbClr val="FFE871"/>
                </a:solidFill>
                <a:latin typeface="Arial" pitchFamily="34" charset="0"/>
                <a:cs typeface="Arial" pitchFamily="34" charset="0"/>
              </a:rPr>
              <a:t>Gemeinsame</a:t>
            </a:r>
            <a:r>
              <a:rPr lang="en-US" sz="6000" kern="0" dirty="0">
                <a:solidFill>
                  <a:srgbClr val="FFE871"/>
                </a:solidFill>
                <a:latin typeface="Arial" pitchFamily="34" charset="0"/>
                <a:cs typeface="Arial" pitchFamily="34" charset="0"/>
              </a:rPr>
              <a:t> </a:t>
            </a:r>
            <a:r>
              <a:rPr lang="en-US" sz="6000" kern="0" dirty="0" err="1">
                <a:solidFill>
                  <a:srgbClr val="FFE871"/>
                </a:solidFill>
                <a:latin typeface="Arial" pitchFamily="34" charset="0"/>
                <a:cs typeface="Arial" pitchFamily="34" charset="0"/>
              </a:rPr>
              <a:t>Verständi</a:t>
            </a:r>
            <a:r>
              <a:rPr lang="en-US" sz="6000" kern="0" dirty="0">
                <a:solidFill>
                  <a:srgbClr val="FFE871"/>
                </a:solidFill>
                <a:latin typeface="Arial" pitchFamily="34" charset="0"/>
                <a:cs typeface="Arial" pitchFamily="34" charset="0"/>
              </a:rPr>
              <a:t>-gung </a:t>
            </a:r>
            <a:r>
              <a:rPr lang="en-US" sz="6000" kern="0" dirty="0" err="1">
                <a:solidFill>
                  <a:srgbClr val="FFE871"/>
                </a:solidFill>
                <a:latin typeface="Arial" pitchFamily="34" charset="0"/>
                <a:cs typeface="Arial" pitchFamily="34" charset="0"/>
              </a:rPr>
              <a:t>über</a:t>
            </a:r>
            <a:r>
              <a:rPr lang="en-US" sz="6000" kern="0" dirty="0">
                <a:solidFill>
                  <a:srgbClr val="FFE871"/>
                </a:solidFill>
                <a:latin typeface="Arial" pitchFamily="34" charset="0"/>
                <a:cs typeface="Arial" pitchFamily="34" charset="0"/>
              </a:rPr>
              <a:t> </a:t>
            </a:r>
            <a:r>
              <a:rPr lang="en-US" sz="6000" kern="0" dirty="0" err="1">
                <a:solidFill>
                  <a:srgbClr val="FFE871"/>
                </a:solidFill>
                <a:latin typeface="Arial" pitchFamily="34" charset="0"/>
                <a:cs typeface="Arial" pitchFamily="34" charset="0"/>
              </a:rPr>
              <a:t>Zeitnutzung</a:t>
            </a:r>
            <a:endParaRPr lang="en-US" sz="6000" kern="0" dirty="0">
              <a:solidFill>
                <a:srgbClr val="FFE87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2821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229600" cy="4038600"/>
          </a:xfrm>
        </p:spPr>
        <p:txBody>
          <a:bodyPr/>
          <a:lstStyle/>
          <a:p>
            <a:pPr>
              <a:buNone/>
            </a:pPr>
            <a:r>
              <a:rPr lang="en-US" sz="2000" b="1" dirty="0">
                <a:latin typeface="Arial" pitchFamily="34" charset="0"/>
                <a:cs typeface="Arial" pitchFamily="34" charset="0"/>
              </a:rPr>
              <a:t>5. </a:t>
            </a:r>
            <a:r>
              <a:rPr lang="en-US" sz="2000" b="1" dirty="0" err="1">
                <a:latin typeface="Arial" pitchFamily="34" charset="0"/>
                <a:cs typeface="Arial" pitchFamily="34" charset="0"/>
              </a:rPr>
              <a:t>Erwartung</a:t>
            </a:r>
            <a:r>
              <a:rPr lang="en-US" sz="2000" b="1" dirty="0">
                <a:latin typeface="Arial" pitchFamily="34" charset="0"/>
                <a:cs typeface="Arial" pitchFamily="34" charset="0"/>
              </a:rPr>
              <a:t> </a:t>
            </a:r>
            <a:r>
              <a:rPr lang="en-US" sz="2000" b="1" dirty="0" err="1">
                <a:latin typeface="Arial" pitchFamily="34" charset="0"/>
                <a:cs typeface="Arial" pitchFamily="34" charset="0"/>
              </a:rPr>
              <a:t>bezüglich</a:t>
            </a:r>
            <a:r>
              <a:rPr lang="en-US" sz="2000" b="1" dirty="0">
                <a:latin typeface="Arial" pitchFamily="34" charset="0"/>
                <a:cs typeface="Arial" pitchFamily="34" charset="0"/>
              </a:rPr>
              <a:t> der </a:t>
            </a:r>
            <a:r>
              <a:rPr lang="en-US" sz="2000" b="1" dirty="0" err="1">
                <a:latin typeface="Arial" pitchFamily="34" charset="0"/>
                <a:cs typeface="Arial" pitchFamily="34" charset="0"/>
              </a:rPr>
              <a:t>Noten</a:t>
            </a:r>
            <a:endParaRPr lang="en-US" sz="2000" b="1" dirty="0">
              <a:latin typeface="Arial" pitchFamily="34" charset="0"/>
              <a:cs typeface="Arial" pitchFamily="34" charset="0"/>
            </a:endParaRPr>
          </a:p>
          <a:p>
            <a:pPr algn="ctr">
              <a:buNone/>
            </a:pPr>
            <a:r>
              <a:rPr lang="en-US" sz="20000" b="1" dirty="0">
                <a:latin typeface="Arial" pitchFamily="34" charset="0"/>
                <a:cs typeface="Arial" pitchFamily="34" charset="0"/>
              </a:rPr>
              <a:t>=</a:t>
            </a:r>
          </a:p>
          <a:p>
            <a:pPr algn="r">
              <a:buNone/>
            </a:pPr>
            <a:r>
              <a:rPr lang="en-US" sz="2000" b="1" dirty="0" err="1">
                <a:latin typeface="Arial" pitchFamily="34" charset="0"/>
                <a:cs typeface="Arial" pitchFamily="34" charset="0"/>
              </a:rPr>
              <a:t>Anforderungen</a:t>
            </a:r>
            <a:r>
              <a:rPr lang="en-US" sz="2000" b="1" dirty="0">
                <a:latin typeface="Arial" pitchFamily="34" charset="0"/>
                <a:cs typeface="Arial" pitchFamily="34" charset="0"/>
              </a:rPr>
              <a:t> </a:t>
            </a:r>
            <a:r>
              <a:rPr lang="en-US" sz="2000" b="1" dirty="0" err="1">
                <a:latin typeface="Arial" pitchFamily="34" charset="0"/>
                <a:cs typeface="Arial" pitchFamily="34" charset="0"/>
              </a:rPr>
              <a:t>laut</a:t>
            </a:r>
            <a:r>
              <a:rPr lang="en-US" sz="2000" b="1" dirty="0">
                <a:latin typeface="Arial" pitchFamily="34" charset="0"/>
                <a:cs typeface="Arial" pitchFamily="34" charset="0"/>
              </a:rPr>
              <a:t> “</a:t>
            </a:r>
            <a:r>
              <a:rPr lang="en-US" sz="2000" b="1" dirty="0" err="1">
                <a:latin typeface="Arial" pitchFamily="34" charset="0"/>
                <a:cs typeface="Arial" pitchFamily="34" charset="0"/>
              </a:rPr>
              <a:t>Lernzielen</a:t>
            </a:r>
            <a:r>
              <a:rPr lang="en-US" sz="2000" b="1" dirty="0">
                <a:latin typeface="Arial" pitchFamily="34" charset="0"/>
                <a:cs typeface="Arial" pitchFamily="34" charset="0"/>
              </a:rPr>
              <a:t>”</a:t>
            </a:r>
          </a:p>
        </p:txBody>
      </p:sp>
      <p:sp>
        <p:nvSpPr>
          <p:cNvPr id="4" name="Slide Number Placeholder 3"/>
          <p:cNvSpPr>
            <a:spLocks noGrp="1"/>
          </p:cNvSpPr>
          <p:nvPr>
            <p:ph type="sldNum" sz="quarter" idx="4294967295"/>
          </p:nvPr>
        </p:nvSpPr>
        <p:spPr>
          <a:xfrm>
            <a:off x="8534400" y="6408738"/>
            <a:ext cx="479425" cy="365125"/>
          </a:xfrm>
          <a:prstGeom prst="rect">
            <a:avLst/>
          </a:prstGeom>
        </p:spPr>
        <p:txBody>
          <a:bodyPr/>
          <a:lstStyle/>
          <a:p>
            <a:pPr>
              <a:defRPr/>
            </a:pPr>
            <a:fld id="{9DF492FD-6157-42DE-A9F5-604965D68E43}" type="slidenum">
              <a:rPr lang="en-US" sz="2000" smtClean="0"/>
              <a:pPr>
                <a:defRPr/>
              </a:pPr>
              <a:t>15</a:t>
            </a:fld>
            <a:endParaRPr lang="en-US" sz="2000" dirty="0"/>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5. </a:t>
            </a:r>
            <a:r>
              <a:rPr lang="en-US" sz="6000" kern="0" dirty="0" err="1">
                <a:solidFill>
                  <a:srgbClr val="FFE871"/>
                </a:solidFill>
                <a:latin typeface="Arial" pitchFamily="34" charset="0"/>
                <a:cs typeface="Arial" pitchFamily="34" charset="0"/>
              </a:rPr>
              <a:t>Notengewichtung</a:t>
            </a:r>
            <a:endParaRPr lang="en-US" sz="6000" kern="0" dirty="0">
              <a:solidFill>
                <a:srgbClr val="FFE87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9354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95536" y="5733256"/>
            <a:ext cx="8424936" cy="457200"/>
          </a:xfrm>
        </p:spPr>
        <p:txBody>
          <a:bodyPr/>
          <a:lstStyle/>
          <a:p>
            <a:pPr marL="0" indent="0">
              <a:buNone/>
            </a:pPr>
            <a:r>
              <a:rPr lang="en-US" sz="2000" dirty="0"/>
              <a:t>=&gt; </a:t>
            </a:r>
            <a:r>
              <a:rPr lang="en-US" sz="2000" dirty="0" err="1"/>
              <a:t>StuFu</a:t>
            </a:r>
            <a:r>
              <a:rPr lang="en-US" sz="2000" dirty="0"/>
              <a:t> </a:t>
            </a:r>
            <a:r>
              <a:rPr lang="en-US" sz="2000" dirty="0" err="1"/>
              <a:t>Teilnahme</a:t>
            </a:r>
            <a:r>
              <a:rPr lang="en-US" sz="2000" dirty="0"/>
              <a:t> </a:t>
            </a:r>
            <a:r>
              <a:rPr lang="en-US" sz="2000" dirty="0" err="1"/>
              <a:t>mit</a:t>
            </a:r>
            <a:r>
              <a:rPr lang="en-US" sz="2000" dirty="0"/>
              <a:t> </a:t>
            </a:r>
            <a:r>
              <a:rPr lang="en-US" sz="2000" dirty="0" err="1"/>
              <a:t>Referat</a:t>
            </a:r>
            <a:r>
              <a:rPr lang="en-US" sz="2000" dirty="0"/>
              <a:t> 2 CP, </a:t>
            </a:r>
            <a:r>
              <a:rPr lang="en-US" sz="2000" dirty="0" err="1"/>
              <a:t>mit</a:t>
            </a:r>
            <a:r>
              <a:rPr lang="en-US" sz="2000" dirty="0"/>
              <a:t> </a:t>
            </a:r>
            <a:r>
              <a:rPr lang="en-US" sz="2000" dirty="0" err="1"/>
              <a:t>Hausarbeit</a:t>
            </a:r>
            <a:r>
              <a:rPr lang="en-US" sz="2000" dirty="0"/>
              <a:t> 4 CP, BA </a:t>
            </a:r>
            <a:r>
              <a:rPr lang="en-US" sz="2000" dirty="0" err="1"/>
              <a:t>KuRe</a:t>
            </a:r>
            <a:r>
              <a:rPr lang="en-US" sz="2000" dirty="0"/>
              <a:t> </a:t>
            </a:r>
            <a:r>
              <a:rPr lang="en-US" sz="2000" dirty="0" err="1"/>
              <a:t>mit</a:t>
            </a:r>
            <a:r>
              <a:rPr lang="en-US" sz="2000" dirty="0"/>
              <a:t> </a:t>
            </a:r>
            <a:r>
              <a:rPr lang="en-US" sz="2000" dirty="0" err="1"/>
              <a:t>Hausarbeit</a:t>
            </a:r>
            <a:r>
              <a:rPr lang="en-US" sz="2000" dirty="0"/>
              <a:t> 5 CP, </a:t>
            </a:r>
            <a:r>
              <a:rPr lang="en-US" sz="2000" dirty="0" err="1"/>
              <a:t>Gemeinsame</a:t>
            </a:r>
            <a:r>
              <a:rPr lang="en-US" sz="2000" dirty="0"/>
              <a:t> </a:t>
            </a:r>
            <a:r>
              <a:rPr lang="en-US" sz="2000" dirty="0" err="1"/>
              <a:t>Verständigung</a:t>
            </a:r>
            <a:r>
              <a:rPr lang="en-US" sz="2000" dirty="0"/>
              <a:t> </a:t>
            </a:r>
            <a:r>
              <a:rPr lang="en-US" sz="2000" dirty="0" err="1"/>
              <a:t>über</a:t>
            </a:r>
            <a:r>
              <a:rPr lang="en-US" sz="2000" dirty="0"/>
              <a:t> CPs/</a:t>
            </a:r>
            <a:r>
              <a:rPr lang="en-US" sz="2000" dirty="0" err="1"/>
              <a:t>Gewichtung</a:t>
            </a:r>
            <a:endParaRPr lang="en-US" sz="2000" dirty="0"/>
          </a:p>
          <a:p>
            <a:endParaRPr lang="en-US" sz="2000" dirty="0"/>
          </a:p>
        </p:txBody>
      </p:sp>
      <p:sp>
        <p:nvSpPr>
          <p:cNvPr id="3" name="Title 2"/>
          <p:cNvSpPr>
            <a:spLocks noGrp="1"/>
          </p:cNvSpPr>
          <p:nvPr>
            <p:ph type="title"/>
          </p:nvPr>
        </p:nvSpPr>
        <p:spPr>
          <a:xfrm>
            <a:off x="-180528" y="116632"/>
            <a:ext cx="6912768" cy="1371600"/>
          </a:xfr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fontScale="90000"/>
            <a:scene3d>
              <a:camera prst="orthographicFront"/>
              <a:lightRig rig="soft" dir="t"/>
            </a:scene3d>
            <a:sp3d prstMaterial="softEdge">
              <a:bevelT w="25400" h="25400"/>
            </a:sp3d>
          </a:bodyPr>
          <a:lstStyle/>
          <a:p>
            <a:pPr algn="ctr">
              <a:defRPr/>
            </a:pPr>
            <a:r>
              <a:rPr lang="en-US" sz="6000" dirty="0">
                <a:solidFill>
                  <a:srgbClr val="FFE871"/>
                </a:solidFill>
                <a:latin typeface="Arial" pitchFamily="34" charset="0"/>
                <a:cs typeface="Arial" pitchFamily="34" charset="0"/>
              </a:rPr>
              <a:t>5. </a:t>
            </a:r>
            <a:r>
              <a:rPr lang="en-US" sz="6000" dirty="0" err="1">
                <a:solidFill>
                  <a:srgbClr val="FFE871"/>
                </a:solidFill>
                <a:latin typeface="Arial" pitchFamily="34" charset="0"/>
                <a:cs typeface="Arial" pitchFamily="34" charset="0"/>
              </a:rPr>
              <a:t>Notengewichtung</a:t>
            </a:r>
            <a:endParaRPr lang="en-US" sz="6000" dirty="0">
              <a:solidFill>
                <a:srgbClr val="FFE871"/>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8534400" y="6408738"/>
            <a:ext cx="479425" cy="365125"/>
          </a:xfrm>
          <a:prstGeom prst="rect">
            <a:avLst/>
          </a:prstGeom>
        </p:spPr>
        <p:txBody>
          <a:bodyPr/>
          <a:lstStyle/>
          <a:p>
            <a:pPr>
              <a:defRPr/>
            </a:pPr>
            <a:fld id="{9DF492FD-6157-42DE-A9F5-604965D68E43}" type="slidenum">
              <a:rPr lang="en-US" sz="2000" smtClean="0"/>
              <a:pPr>
                <a:defRPr/>
              </a:pPr>
              <a:t>16</a:t>
            </a:fld>
            <a:endParaRPr lang="en-US" dirty="0"/>
          </a:p>
        </p:txBody>
      </p:sp>
      <p:graphicFrame>
        <p:nvGraphicFramePr>
          <p:cNvPr id="5" name="Diagramm 4"/>
          <p:cNvGraphicFramePr/>
          <p:nvPr>
            <p:extLst>
              <p:ext uri="{D42A27DB-BD31-4B8C-83A1-F6EECF244321}">
                <p14:modId xmlns:p14="http://schemas.microsoft.com/office/powerpoint/2010/main" val="1417367532"/>
              </p:ext>
            </p:extLst>
          </p:nvPr>
        </p:nvGraphicFramePr>
        <p:xfrm>
          <a:off x="251520" y="1412776"/>
          <a:ext cx="8610600" cy="453650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4196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229600" cy="4038600"/>
          </a:xfrm>
        </p:spPr>
        <p:txBody>
          <a:bodyPr/>
          <a:lstStyle/>
          <a:p>
            <a:pPr marL="452437" indent="-342900"/>
            <a:r>
              <a:rPr lang="en-US" sz="1600" dirty="0" err="1">
                <a:latin typeface="Arial" pitchFamily="34" charset="0"/>
                <a:cs typeface="Arial" pitchFamily="34" charset="0"/>
              </a:rPr>
              <a:t>Unsere</a:t>
            </a:r>
            <a:r>
              <a:rPr lang="en-US" sz="1600" dirty="0">
                <a:latin typeface="Arial" pitchFamily="34" charset="0"/>
                <a:cs typeface="Arial" pitchFamily="34" charset="0"/>
              </a:rPr>
              <a:t> </a:t>
            </a:r>
            <a:r>
              <a:rPr lang="en-US" sz="1600" dirty="0" err="1">
                <a:latin typeface="Arial" pitchFamily="34" charset="0"/>
                <a:cs typeface="Arial" pitchFamily="34" charset="0"/>
              </a:rPr>
              <a:t>Kurs-Webseite</a:t>
            </a:r>
            <a:r>
              <a:rPr lang="en-US" sz="1600" dirty="0">
                <a:latin typeface="Arial" pitchFamily="34" charset="0"/>
                <a:cs typeface="Arial" pitchFamily="34" charset="0"/>
              </a:rPr>
              <a:t> (</a:t>
            </a:r>
            <a:r>
              <a:rPr lang="en-US" sz="1600" dirty="0" err="1">
                <a:latin typeface="Arial" pitchFamily="34" charset="0"/>
                <a:cs typeface="Arial" pitchFamily="34" charset="0"/>
              </a:rPr>
              <a:t>rechts</a:t>
            </a:r>
            <a:r>
              <a:rPr lang="en-US" sz="1600" dirty="0">
                <a:latin typeface="Arial" pitchFamily="34" charset="0"/>
                <a:cs typeface="Arial" pitchFamily="34" charset="0"/>
              </a:rPr>
              <a:t> </a:t>
            </a:r>
            <a:r>
              <a:rPr lang="en-US" sz="1600" dirty="0" err="1">
                <a:latin typeface="Arial" pitchFamily="34" charset="0"/>
                <a:cs typeface="Arial" pitchFamily="34" charset="0"/>
              </a:rPr>
              <a:t>oben</a:t>
            </a:r>
            <a:r>
              <a:rPr lang="en-US" sz="1600" dirty="0">
                <a:latin typeface="Arial" pitchFamily="34" charset="0"/>
                <a:cs typeface="Arial" pitchFamily="34" charset="0"/>
              </a:rPr>
              <a:t> </a:t>
            </a:r>
            <a:r>
              <a:rPr lang="en-US" sz="1600" dirty="0" err="1">
                <a:latin typeface="Arial" pitchFamily="34" charset="0"/>
                <a:cs typeface="Arial" pitchFamily="34" charset="0"/>
              </a:rPr>
              <a:t>anmelden</a:t>
            </a:r>
            <a:r>
              <a:rPr lang="en-US" sz="1600" dirty="0">
                <a:latin typeface="Arial" pitchFamily="34" charset="0"/>
                <a:cs typeface="Arial" pitchFamily="34" charset="0"/>
              </a:rPr>
              <a:t>, </a:t>
            </a:r>
            <a:r>
              <a:rPr lang="en-US" sz="1600" dirty="0" err="1">
                <a:latin typeface="Arial" pitchFamily="34" charset="0"/>
                <a:cs typeface="Arial" pitchFamily="34" charset="0"/>
              </a:rPr>
              <a:t>dann</a:t>
            </a:r>
            <a:r>
              <a:rPr lang="en-US" sz="1600" dirty="0">
                <a:latin typeface="Arial" pitchFamily="34" charset="0"/>
                <a:cs typeface="Arial" pitchFamily="34" charset="0"/>
              </a:rPr>
              <a:t> auf “</a:t>
            </a:r>
            <a:r>
              <a:rPr lang="en-US" sz="1600" dirty="0" err="1">
                <a:latin typeface="Arial" pitchFamily="34" charset="0"/>
                <a:cs typeface="Arial" pitchFamily="34" charset="0"/>
              </a:rPr>
              <a:t>Benutzerkonto</a:t>
            </a:r>
            <a:r>
              <a:rPr lang="en-US" sz="1600" dirty="0">
                <a:latin typeface="Arial" pitchFamily="34" charset="0"/>
                <a:cs typeface="Arial" pitchFamily="34" charset="0"/>
              </a:rPr>
              <a:t> </a:t>
            </a:r>
            <a:r>
              <a:rPr lang="en-US" sz="1600" dirty="0" err="1">
                <a:latin typeface="Arial" pitchFamily="34" charset="0"/>
                <a:cs typeface="Arial" pitchFamily="34" charset="0"/>
              </a:rPr>
              <a:t>erstellen</a:t>
            </a:r>
            <a:r>
              <a:rPr lang="en-US" sz="1600" dirty="0">
                <a:latin typeface="Arial" pitchFamily="34" charset="0"/>
                <a:cs typeface="Arial" pitchFamily="34" charset="0"/>
              </a:rPr>
              <a:t>”, </a:t>
            </a:r>
            <a:r>
              <a:rPr lang="en-US" sz="1600" dirty="0" err="1">
                <a:latin typeface="Arial" pitchFamily="34" charset="0"/>
                <a:cs typeface="Arial" pitchFamily="34" charset="0"/>
              </a:rPr>
              <a:t>dabei</a:t>
            </a:r>
            <a:r>
              <a:rPr lang="en-US" sz="1600" dirty="0">
                <a:latin typeface="Arial" pitchFamily="34" charset="0"/>
                <a:cs typeface="Arial" pitchFamily="34" charset="0"/>
              </a:rPr>
              <a:t> </a:t>
            </a:r>
            <a:r>
              <a:rPr lang="en-US" sz="1600" dirty="0" err="1">
                <a:latin typeface="Arial" pitchFamily="34" charset="0"/>
                <a:cs typeface="Arial" pitchFamily="34" charset="0"/>
              </a:rPr>
              <a:t>erstes</a:t>
            </a:r>
            <a:r>
              <a:rPr lang="en-US" sz="1600" dirty="0">
                <a:latin typeface="Arial" pitchFamily="34" charset="0"/>
                <a:cs typeface="Arial" pitchFamily="34" charset="0"/>
              </a:rPr>
              <a:t> </a:t>
            </a:r>
            <a:r>
              <a:rPr lang="en-US" sz="1600" dirty="0" err="1">
                <a:latin typeface="Arial" pitchFamily="34" charset="0"/>
                <a:cs typeface="Arial" pitchFamily="34" charset="0"/>
              </a:rPr>
              <a:t>Passwort</a:t>
            </a:r>
            <a:r>
              <a:rPr lang="en-US" sz="1600" dirty="0">
                <a:latin typeface="Arial" pitchFamily="34" charset="0"/>
                <a:cs typeface="Arial" pitchFamily="34" charset="0"/>
              </a:rPr>
              <a:t> und </a:t>
            </a:r>
            <a:r>
              <a:rPr lang="en-US" sz="1600" dirty="0" err="1">
                <a:latin typeface="Arial" pitchFamily="34" charset="0"/>
                <a:cs typeface="Arial" pitchFamily="34" charset="0"/>
              </a:rPr>
              <a:t>später</a:t>
            </a:r>
            <a:r>
              <a:rPr lang="en-US" sz="1600" dirty="0">
                <a:latin typeface="Arial" pitchFamily="34" charset="0"/>
                <a:cs typeface="Arial" pitchFamily="34" charset="0"/>
              </a:rPr>
              <a:t> </a:t>
            </a:r>
            <a:r>
              <a:rPr lang="en-US" sz="1600" dirty="0" err="1">
                <a:latin typeface="Arial" pitchFamily="34" charset="0"/>
                <a:cs typeface="Arial" pitchFamily="34" charset="0"/>
              </a:rPr>
              <a:t>beim</a:t>
            </a:r>
            <a:r>
              <a:rPr lang="en-US" sz="1600" dirty="0">
                <a:latin typeface="Arial" pitchFamily="34" charset="0"/>
                <a:cs typeface="Arial" pitchFamily="34" charset="0"/>
              </a:rPr>
              <a:t> </a:t>
            </a:r>
            <a:r>
              <a:rPr lang="en-US" sz="1600" dirty="0" err="1">
                <a:latin typeface="Arial" pitchFamily="34" charset="0"/>
                <a:cs typeface="Arial" pitchFamily="34" charset="0"/>
              </a:rPr>
              <a:t>Editieren</a:t>
            </a:r>
            <a:r>
              <a:rPr lang="en-US" sz="1600" dirty="0">
                <a:latin typeface="Arial" pitchFamily="34" charset="0"/>
                <a:cs typeface="Arial" pitchFamily="34" charset="0"/>
              </a:rPr>
              <a:t> “</a:t>
            </a:r>
            <a:r>
              <a:rPr lang="en-US" sz="1600" dirty="0" err="1">
                <a:latin typeface="Arial" pitchFamily="34" charset="0"/>
                <a:cs typeface="Arial" pitchFamily="34" charset="0"/>
              </a:rPr>
              <a:t>wikicaptcha</a:t>
            </a:r>
            <a:r>
              <a:rPr lang="en-US" sz="1600" dirty="0">
                <a:latin typeface="Arial" pitchFamily="34" charset="0"/>
                <a:cs typeface="Arial" pitchFamily="34" charset="0"/>
              </a:rPr>
              <a:t>”, auf </a:t>
            </a:r>
            <a:r>
              <a:rPr lang="en-US" sz="1600" dirty="0" err="1">
                <a:latin typeface="Arial" pitchFamily="34" charset="0"/>
                <a:cs typeface="Arial" pitchFamily="34" charset="0"/>
              </a:rPr>
              <a:t>manuelle</a:t>
            </a:r>
            <a:r>
              <a:rPr lang="en-US" sz="1600" dirty="0">
                <a:latin typeface="Arial" pitchFamily="34" charset="0"/>
                <a:cs typeface="Arial" pitchFamily="34" charset="0"/>
              </a:rPr>
              <a:t> </a:t>
            </a:r>
            <a:r>
              <a:rPr lang="en-US" sz="1600" dirty="0" err="1">
                <a:latin typeface="Arial" pitchFamily="34" charset="0"/>
                <a:cs typeface="Arial" pitchFamily="34" charset="0"/>
              </a:rPr>
              <a:t>Freigabe</a:t>
            </a:r>
            <a:r>
              <a:rPr lang="en-US" sz="1600" dirty="0">
                <a:latin typeface="Arial" pitchFamily="34" charset="0"/>
                <a:cs typeface="Arial" pitchFamily="34" charset="0"/>
              </a:rPr>
              <a:t> </a:t>
            </a:r>
            <a:r>
              <a:rPr lang="en-US" sz="1600" dirty="0" err="1">
                <a:latin typeface="Arial" pitchFamily="34" charset="0"/>
                <a:cs typeface="Arial" pitchFamily="34" charset="0"/>
              </a:rPr>
              <a:t>durch</a:t>
            </a:r>
            <a:r>
              <a:rPr lang="en-US" sz="1600" dirty="0">
                <a:latin typeface="Arial" pitchFamily="34" charset="0"/>
                <a:cs typeface="Arial" pitchFamily="34" charset="0"/>
              </a:rPr>
              <a:t> </a:t>
            </a:r>
            <a:r>
              <a:rPr lang="en-US" sz="1600" dirty="0" err="1">
                <a:latin typeface="Arial" pitchFamily="34" charset="0"/>
                <a:cs typeface="Arial" pitchFamily="34" charset="0"/>
              </a:rPr>
              <a:t>Dozenten</a:t>
            </a:r>
            <a:r>
              <a:rPr lang="en-US" sz="1600" dirty="0">
                <a:latin typeface="Arial" pitchFamily="34" charset="0"/>
                <a:cs typeface="Arial" pitchFamily="34" charset="0"/>
              </a:rPr>
              <a:t> </a:t>
            </a:r>
            <a:r>
              <a:rPr lang="en-US" sz="1600" dirty="0" err="1">
                <a:latin typeface="Arial" pitchFamily="34" charset="0"/>
                <a:cs typeface="Arial" pitchFamily="34" charset="0"/>
              </a:rPr>
              <a:t>warten</a:t>
            </a:r>
            <a:r>
              <a:rPr lang="en-US" sz="1600" dirty="0">
                <a:latin typeface="Arial" pitchFamily="34" charset="0"/>
                <a:cs typeface="Arial" pitchFamily="34" charset="0"/>
              </a:rPr>
              <a:t>)</a:t>
            </a:r>
          </a:p>
          <a:p>
            <a:pPr marL="452437" indent="-342900"/>
            <a:r>
              <a:rPr lang="en-US" sz="1600" dirty="0" err="1">
                <a:latin typeface="Arial" pitchFamily="34" charset="0"/>
                <a:cs typeface="Arial" pitchFamily="34" charset="0"/>
              </a:rPr>
              <a:t>Mit</a:t>
            </a:r>
            <a:r>
              <a:rPr lang="en-US" sz="1600" dirty="0">
                <a:latin typeface="Arial" pitchFamily="34" charset="0"/>
                <a:cs typeface="Arial" pitchFamily="34" charset="0"/>
              </a:rPr>
              <a:t> Laptops </a:t>
            </a:r>
            <a:r>
              <a:rPr lang="en-US" sz="1600" dirty="0" err="1">
                <a:latin typeface="Arial" pitchFamily="34" charset="0"/>
                <a:cs typeface="Arial" pitchFamily="34" charset="0"/>
              </a:rPr>
              <a:t>oder</a:t>
            </a:r>
            <a:r>
              <a:rPr lang="en-US" sz="1600" dirty="0">
                <a:latin typeface="Arial" pitchFamily="34" charset="0"/>
                <a:cs typeface="Arial" pitchFamily="34" charset="0"/>
              </a:rPr>
              <a:t> </a:t>
            </a:r>
            <a:r>
              <a:rPr lang="en-US" sz="1600" dirty="0" err="1">
                <a:latin typeface="Arial" pitchFamily="34" charset="0"/>
                <a:cs typeface="Arial" pitchFamily="34" charset="0"/>
              </a:rPr>
              <a:t>Smartgeräten</a:t>
            </a:r>
            <a:r>
              <a:rPr lang="en-US" sz="1600" dirty="0">
                <a:latin typeface="Arial" pitchFamily="34" charset="0"/>
                <a:cs typeface="Arial" pitchFamily="34" charset="0"/>
              </a:rPr>
              <a:t> an Zoom-</a:t>
            </a:r>
            <a:r>
              <a:rPr lang="en-US" sz="1600" dirty="0" err="1">
                <a:latin typeface="Arial" pitchFamily="34" charset="0"/>
                <a:cs typeface="Arial" pitchFamily="34" charset="0"/>
              </a:rPr>
              <a:t>Sitzung</a:t>
            </a:r>
            <a:r>
              <a:rPr lang="en-US" sz="1600" dirty="0">
                <a:latin typeface="Arial" pitchFamily="34" charset="0"/>
                <a:cs typeface="Arial" pitchFamily="34" charset="0"/>
              </a:rPr>
              <a:t> </a:t>
            </a:r>
            <a:r>
              <a:rPr lang="en-US" sz="1600" dirty="0" err="1">
                <a:latin typeface="Arial" pitchFamily="34" charset="0"/>
                <a:cs typeface="Arial" pitchFamily="34" charset="0"/>
              </a:rPr>
              <a:t>anmelden</a:t>
            </a:r>
            <a:endParaRPr lang="en-US" sz="1600" dirty="0">
              <a:latin typeface="Arial" pitchFamily="34" charset="0"/>
              <a:cs typeface="Arial" pitchFamily="34" charset="0"/>
            </a:endParaRPr>
          </a:p>
          <a:p>
            <a:pPr marL="452437" indent="-342900"/>
            <a:r>
              <a:rPr lang="en-US" sz="1600" dirty="0">
                <a:latin typeface="Arial" pitchFamily="34" charset="0"/>
                <a:cs typeface="Arial" pitchFamily="34" charset="0"/>
              </a:rPr>
              <a:t>Wikipedia </a:t>
            </a:r>
            <a:r>
              <a:rPr lang="en-US" sz="1600" dirty="0" err="1">
                <a:latin typeface="Arial" pitchFamily="34" charset="0"/>
                <a:cs typeface="Arial" pitchFamily="34" charset="0"/>
              </a:rPr>
              <a:t>als</a:t>
            </a:r>
            <a:r>
              <a:rPr lang="en-US" sz="1600" dirty="0">
                <a:latin typeface="Arial" pitchFamily="34" charset="0"/>
                <a:cs typeface="Arial" pitchFamily="34" charset="0"/>
              </a:rPr>
              <a:t> </a:t>
            </a:r>
            <a:r>
              <a:rPr lang="en-US" sz="1600" dirty="0" err="1">
                <a:latin typeface="Arial" pitchFamily="34" charset="0"/>
                <a:cs typeface="Arial" pitchFamily="34" charset="0"/>
              </a:rPr>
              <a:t>Ausgangspunkt</a:t>
            </a:r>
            <a:r>
              <a:rPr lang="en-US" sz="1600" dirty="0">
                <a:latin typeface="Arial" pitchFamily="34" charset="0"/>
                <a:cs typeface="Arial" pitchFamily="34" charset="0"/>
              </a:rPr>
              <a:t> (</a:t>
            </a:r>
            <a:r>
              <a:rPr lang="en-US" sz="1600" dirty="0" err="1">
                <a:latin typeface="Arial" pitchFamily="34" charset="0"/>
                <a:cs typeface="Arial" pitchFamily="34" charset="0"/>
              </a:rPr>
              <a:t>nicht</a:t>
            </a:r>
            <a:r>
              <a:rPr lang="en-US" sz="1600" dirty="0">
                <a:latin typeface="Arial" pitchFamily="34" charset="0"/>
                <a:cs typeface="Arial" pitchFamily="34" charset="0"/>
              </a:rPr>
              <a:t> </a:t>
            </a:r>
            <a:r>
              <a:rPr lang="en-US" sz="1600" dirty="0" err="1">
                <a:latin typeface="Arial" pitchFamily="34" charset="0"/>
                <a:cs typeface="Arial" pitchFamily="34" charset="0"/>
              </a:rPr>
              <a:t>direkt</a:t>
            </a:r>
            <a:r>
              <a:rPr lang="en-US" sz="1600" dirty="0">
                <a:latin typeface="Arial" pitchFamily="34" charset="0"/>
                <a:cs typeface="Arial" pitchFamily="34" charset="0"/>
              </a:rPr>
              <a:t> </a:t>
            </a:r>
            <a:r>
              <a:rPr lang="en-US" sz="1600" dirty="0" err="1">
                <a:latin typeface="Arial" pitchFamily="34" charset="0"/>
                <a:cs typeface="Arial" pitchFamily="34" charset="0"/>
              </a:rPr>
              <a:t>zitieren</a:t>
            </a:r>
            <a:r>
              <a:rPr lang="en-US" sz="1600" dirty="0">
                <a:latin typeface="Arial" pitchFamily="34" charset="0"/>
                <a:cs typeface="Arial" pitchFamily="34" charset="0"/>
              </a:rPr>
              <a:t>/</a:t>
            </a:r>
            <a:r>
              <a:rPr lang="en-US" sz="1600" dirty="0" err="1">
                <a:latin typeface="Arial" pitchFamily="34" charset="0"/>
                <a:cs typeface="Arial" pitchFamily="34" charset="0"/>
              </a:rPr>
              <a:t>übernehmen</a:t>
            </a:r>
            <a:r>
              <a:rPr lang="en-US" sz="1600" dirty="0">
                <a:latin typeface="Arial" pitchFamily="34" charset="0"/>
                <a:cs typeface="Arial" pitchFamily="34" charset="0"/>
              </a:rPr>
              <a:t>, da </a:t>
            </a:r>
            <a:r>
              <a:rPr lang="en-US" sz="1600" dirty="0" err="1">
                <a:latin typeface="Arial" pitchFamily="34" charset="0"/>
                <a:cs typeface="Arial" pitchFamily="34" charset="0"/>
              </a:rPr>
              <a:t>fehlerhaft</a:t>
            </a:r>
            <a:r>
              <a:rPr lang="en-US" sz="1600" dirty="0">
                <a:latin typeface="Arial" pitchFamily="34" charset="0"/>
                <a:cs typeface="Arial" pitchFamily="34" charset="0"/>
              </a:rPr>
              <a:t>, </a:t>
            </a:r>
            <a:r>
              <a:rPr lang="en-US" sz="1600" dirty="0" err="1">
                <a:latin typeface="Arial" pitchFamily="34" charset="0"/>
                <a:cs typeface="Arial" pitchFamily="34" charset="0"/>
              </a:rPr>
              <a:t>aber</a:t>
            </a:r>
            <a:r>
              <a:rPr lang="en-US" sz="1600" dirty="0">
                <a:latin typeface="Arial" pitchFamily="34" charset="0"/>
                <a:cs typeface="Arial" pitchFamily="34" charset="0"/>
              </a:rPr>
              <a:t> </a:t>
            </a:r>
            <a:r>
              <a:rPr lang="en-US" sz="1600" dirty="0" err="1">
                <a:latin typeface="Arial" pitchFamily="34" charset="0"/>
                <a:cs typeface="Arial" pitchFamily="34" charset="0"/>
              </a:rPr>
              <a:t>erster</a:t>
            </a:r>
            <a:r>
              <a:rPr lang="en-US" sz="1600" dirty="0">
                <a:latin typeface="Arial" pitchFamily="34" charset="0"/>
                <a:cs typeface="Arial" pitchFamily="34" charset="0"/>
              </a:rPr>
              <a:t> </a:t>
            </a:r>
            <a:r>
              <a:rPr lang="en-US" sz="1600" dirty="0" err="1">
                <a:latin typeface="Arial" pitchFamily="34" charset="0"/>
                <a:cs typeface="Arial" pitchFamily="34" charset="0"/>
              </a:rPr>
              <a:t>Überlick</a:t>
            </a:r>
            <a:r>
              <a:rPr lang="en-US" sz="1600" dirty="0">
                <a:latin typeface="Arial" pitchFamily="34" charset="0"/>
                <a:cs typeface="Arial" pitchFamily="34" charset="0"/>
              </a:rPr>
              <a:t>, </a:t>
            </a:r>
            <a:r>
              <a:rPr lang="en-US" sz="1600" dirty="0" err="1">
                <a:latin typeface="Arial" pitchFamily="34" charset="0"/>
                <a:cs typeface="Arial" pitchFamily="34" charset="0"/>
              </a:rPr>
              <a:t>dort</a:t>
            </a:r>
            <a:r>
              <a:rPr lang="en-US" sz="1600" dirty="0">
                <a:latin typeface="Arial" pitchFamily="34" charset="0"/>
                <a:cs typeface="Arial" pitchFamily="34" charset="0"/>
              </a:rPr>
              <a:t> </a:t>
            </a:r>
            <a:r>
              <a:rPr lang="en-US" sz="1600" dirty="0" err="1">
                <a:latin typeface="Arial" pitchFamily="34" charset="0"/>
                <a:cs typeface="Arial" pitchFamily="34" charset="0"/>
              </a:rPr>
              <a:t>vor</a:t>
            </a:r>
            <a:r>
              <a:rPr lang="en-US" sz="1600" dirty="0">
                <a:latin typeface="Arial" pitchFamily="34" charset="0"/>
                <a:cs typeface="Arial" pitchFamily="34" charset="0"/>
              </a:rPr>
              <a:t> </a:t>
            </a:r>
            <a:r>
              <a:rPr lang="en-US" sz="1600" dirty="0" err="1">
                <a:latin typeface="Arial" pitchFamily="34" charset="0"/>
                <a:cs typeface="Arial" pitchFamily="34" charset="0"/>
              </a:rPr>
              <a:t>allem</a:t>
            </a:r>
            <a:r>
              <a:rPr lang="en-US" sz="1600" dirty="0">
                <a:latin typeface="Arial" pitchFamily="34" charset="0"/>
                <a:cs typeface="Arial" pitchFamily="34" charset="0"/>
              </a:rPr>
              <a:t> </a:t>
            </a:r>
            <a:r>
              <a:rPr lang="en-US" sz="1600" dirty="0" err="1">
                <a:latin typeface="Arial" pitchFamily="34" charset="0"/>
                <a:cs typeface="Arial" pitchFamily="34" charset="0"/>
              </a:rPr>
              <a:t>Literatur</a:t>
            </a:r>
            <a:r>
              <a:rPr lang="en-US" sz="1600" dirty="0">
                <a:latin typeface="Arial" pitchFamily="34" charset="0"/>
                <a:cs typeface="Arial" pitchFamily="34" charset="0"/>
              </a:rPr>
              <a:t> </a:t>
            </a:r>
            <a:r>
              <a:rPr lang="en-US" sz="1600" dirty="0" err="1">
                <a:latin typeface="Arial" pitchFamily="34" charset="0"/>
                <a:cs typeface="Arial" pitchFamily="34" charset="0"/>
              </a:rPr>
              <a:t>anschauen</a:t>
            </a:r>
            <a:r>
              <a:rPr lang="en-US" sz="1600" dirty="0">
                <a:latin typeface="Arial" pitchFamily="34" charset="0"/>
                <a:cs typeface="Arial" pitchFamily="34" charset="0"/>
              </a:rPr>
              <a:t>)</a:t>
            </a:r>
          </a:p>
          <a:p>
            <a:pPr marL="452437" indent="-342900"/>
            <a:r>
              <a:rPr lang="en-US" sz="1600" dirty="0">
                <a:latin typeface="Arial" pitchFamily="34" charset="0"/>
                <a:cs typeface="Arial" pitchFamily="34" charset="0"/>
              </a:rPr>
              <a:t>Google </a:t>
            </a:r>
            <a:r>
              <a:rPr lang="en-US" sz="1600" dirty="0" err="1">
                <a:latin typeface="Arial" pitchFamily="34" charset="0"/>
                <a:cs typeface="Arial" pitchFamily="34" charset="0"/>
              </a:rPr>
              <a:t>mit</a:t>
            </a:r>
            <a:r>
              <a:rPr lang="en-US" sz="1600" dirty="0">
                <a:latin typeface="Arial" pitchFamily="34" charset="0"/>
                <a:cs typeface="Arial" pitchFamily="34" charset="0"/>
              </a:rPr>
              <a:t> </a:t>
            </a:r>
            <a:r>
              <a:rPr lang="en-US" sz="1600" dirty="0" err="1">
                <a:latin typeface="Arial" pitchFamily="34" charset="0"/>
                <a:cs typeface="Arial" pitchFamily="34" charset="0"/>
              </a:rPr>
              <a:t>Suchworten</a:t>
            </a:r>
            <a:r>
              <a:rPr lang="en-US" sz="1600" dirty="0">
                <a:latin typeface="Arial" pitchFamily="34" charset="0"/>
                <a:cs typeface="Arial" pitchFamily="34" charset="0"/>
              </a:rPr>
              <a:t> </a:t>
            </a:r>
            <a:r>
              <a:rPr lang="en-US" sz="1600" dirty="0" err="1">
                <a:latin typeface="Arial" pitchFamily="34" charset="0"/>
                <a:cs typeface="Arial" pitchFamily="34" charset="0"/>
              </a:rPr>
              <a:t>wie</a:t>
            </a:r>
            <a:r>
              <a:rPr lang="en-US" sz="1600" dirty="0">
                <a:latin typeface="Arial" pitchFamily="34" charset="0"/>
                <a:cs typeface="Arial" pitchFamily="34" charset="0"/>
              </a:rPr>
              <a:t> “</a:t>
            </a:r>
            <a:r>
              <a:rPr lang="en-US" sz="1600" dirty="0" err="1">
                <a:latin typeface="Arial" pitchFamily="34" charset="0"/>
                <a:cs typeface="Arial" pitchFamily="34" charset="0"/>
              </a:rPr>
              <a:t>Volltext</a:t>
            </a:r>
            <a:r>
              <a:rPr lang="en-US" sz="1600" dirty="0">
                <a:latin typeface="Arial" pitchFamily="34" charset="0"/>
                <a:cs typeface="Arial" pitchFamily="34" charset="0"/>
              </a:rPr>
              <a:t>”, </a:t>
            </a:r>
            <a:r>
              <a:rPr lang="en-US" sz="1600" dirty="0" err="1">
                <a:latin typeface="Arial" pitchFamily="34" charset="0"/>
                <a:cs typeface="Arial" pitchFamily="34" charset="0"/>
              </a:rPr>
              <a:t>Operatoren</a:t>
            </a:r>
            <a:r>
              <a:rPr lang="en-US" sz="1600" dirty="0">
                <a:latin typeface="Arial" pitchFamily="34" charset="0"/>
                <a:cs typeface="Arial" pitchFamily="34" charset="0"/>
              </a:rPr>
              <a:t> </a:t>
            </a:r>
            <a:r>
              <a:rPr lang="en-US" sz="1600" dirty="0" err="1">
                <a:latin typeface="Arial" pitchFamily="34" charset="0"/>
                <a:cs typeface="Arial" pitchFamily="34" charset="0"/>
              </a:rPr>
              <a:t>wie</a:t>
            </a:r>
            <a:r>
              <a:rPr lang="en-US" sz="1600" dirty="0">
                <a:latin typeface="Arial" pitchFamily="34" charset="0"/>
                <a:cs typeface="Arial" pitchFamily="34" charset="0"/>
              </a:rPr>
              <a:t> </a:t>
            </a:r>
            <a:r>
              <a:rPr lang="en-US" sz="1600" dirty="0" err="1">
                <a:latin typeface="Arial" pitchFamily="34" charset="0"/>
                <a:cs typeface="Arial" pitchFamily="34" charset="0"/>
              </a:rPr>
              <a:t>filetype:pdf</a:t>
            </a:r>
            <a:r>
              <a:rPr lang="en-US" sz="1600" dirty="0">
                <a:latin typeface="Arial" pitchFamily="34" charset="0"/>
                <a:cs typeface="Arial" pitchFamily="34" charset="0"/>
              </a:rPr>
              <a:t>, </a:t>
            </a:r>
            <a:r>
              <a:rPr lang="en-US" sz="1600" dirty="0" err="1">
                <a:latin typeface="Arial" pitchFamily="34" charset="0"/>
                <a:cs typeface="Arial" pitchFamily="34" charset="0"/>
              </a:rPr>
              <a:t>filetype:pptx</a:t>
            </a:r>
            <a:r>
              <a:rPr lang="en-US" sz="1600" dirty="0">
                <a:latin typeface="Arial" pitchFamily="34" charset="0"/>
                <a:cs typeface="Arial" pitchFamily="34" charset="0"/>
              </a:rPr>
              <a:t> (</a:t>
            </a:r>
            <a:r>
              <a:rPr lang="en-US" sz="1600" dirty="0" err="1">
                <a:latin typeface="Arial" pitchFamily="34" charset="0"/>
                <a:cs typeface="Arial" pitchFamily="34" charset="0"/>
              </a:rPr>
              <a:t>für</a:t>
            </a:r>
            <a:r>
              <a:rPr lang="en-US" sz="1600" dirty="0">
                <a:latin typeface="Arial" pitchFamily="34" charset="0"/>
                <a:cs typeface="Arial" pitchFamily="34" charset="0"/>
              </a:rPr>
              <a:t> </a:t>
            </a:r>
            <a:r>
              <a:rPr lang="en-US" sz="1600" dirty="0" err="1">
                <a:latin typeface="Arial" pitchFamily="34" charset="0"/>
                <a:cs typeface="Arial" pitchFamily="34" charset="0"/>
              </a:rPr>
              <a:t>Powerpoints</a:t>
            </a:r>
            <a:r>
              <a:rPr lang="en-US" sz="1600" dirty="0">
                <a:latin typeface="Arial" pitchFamily="34" charset="0"/>
                <a:cs typeface="Arial" pitchFamily="34" charset="0"/>
              </a:rPr>
              <a:t>)</a:t>
            </a:r>
          </a:p>
          <a:p>
            <a:pPr marL="452437" indent="-342900"/>
            <a:r>
              <a:rPr lang="en-US" sz="1600" dirty="0">
                <a:latin typeface="Arial" pitchFamily="34" charset="0"/>
                <a:cs typeface="Arial" pitchFamily="34" charset="0"/>
              </a:rPr>
              <a:t>Image.google.de </a:t>
            </a:r>
            <a:r>
              <a:rPr lang="en-US" sz="1600" dirty="0" err="1">
                <a:latin typeface="Arial" pitchFamily="34" charset="0"/>
                <a:cs typeface="Arial" pitchFamily="34" charset="0"/>
              </a:rPr>
              <a:t>mit</a:t>
            </a:r>
            <a:r>
              <a:rPr lang="en-US" sz="1600" dirty="0">
                <a:latin typeface="Arial" pitchFamily="34" charset="0"/>
                <a:cs typeface="Arial" pitchFamily="34" charset="0"/>
              </a:rPr>
              <a:t> Filter </a:t>
            </a:r>
            <a:r>
              <a:rPr lang="en-US" sz="1600" dirty="0" err="1">
                <a:latin typeface="Arial" pitchFamily="34" charset="0"/>
                <a:cs typeface="Arial" pitchFamily="34" charset="0"/>
              </a:rPr>
              <a:t>für</a:t>
            </a:r>
            <a:r>
              <a:rPr lang="en-US" sz="1600" dirty="0">
                <a:latin typeface="Arial" pitchFamily="34" charset="0"/>
                <a:cs typeface="Arial" pitchFamily="34" charset="0"/>
              </a:rPr>
              <a:t> “</a:t>
            </a:r>
            <a:r>
              <a:rPr lang="en-US" sz="1600" dirty="0" err="1">
                <a:latin typeface="Arial" pitchFamily="34" charset="0"/>
                <a:cs typeface="Arial" pitchFamily="34" charset="0"/>
              </a:rPr>
              <a:t>als</a:t>
            </a:r>
            <a:r>
              <a:rPr lang="en-US" sz="1600" dirty="0">
                <a:latin typeface="Arial" pitchFamily="34" charset="0"/>
                <a:cs typeface="Arial" pitchFamily="34" charset="0"/>
              </a:rPr>
              <a:t> </a:t>
            </a:r>
            <a:r>
              <a:rPr lang="en-US" sz="1600" dirty="0" err="1">
                <a:latin typeface="Arial" pitchFamily="34" charset="0"/>
                <a:cs typeface="Arial" pitchFamily="34" charset="0"/>
              </a:rPr>
              <a:t>wiederverwendbar</a:t>
            </a:r>
            <a:r>
              <a:rPr lang="en-US" sz="1600" dirty="0">
                <a:latin typeface="Arial" pitchFamily="34" charset="0"/>
                <a:cs typeface="Arial" pitchFamily="34" charset="0"/>
              </a:rPr>
              <a:t> </a:t>
            </a:r>
            <a:r>
              <a:rPr lang="en-US" sz="1600" dirty="0" err="1">
                <a:latin typeface="Arial" pitchFamily="34" charset="0"/>
                <a:cs typeface="Arial" pitchFamily="34" charset="0"/>
              </a:rPr>
              <a:t>gekennzeichnete</a:t>
            </a:r>
            <a:r>
              <a:rPr lang="en-US" sz="1600" dirty="0">
                <a:latin typeface="Arial" pitchFamily="34" charset="0"/>
                <a:cs typeface="Arial" pitchFamily="34" charset="0"/>
              </a:rPr>
              <a:t> </a:t>
            </a:r>
            <a:r>
              <a:rPr lang="en-US" sz="1600" dirty="0" err="1">
                <a:latin typeface="Arial" pitchFamily="34" charset="0"/>
                <a:cs typeface="Arial" pitchFamily="34" charset="0"/>
              </a:rPr>
              <a:t>Grafiken</a:t>
            </a:r>
            <a:r>
              <a:rPr lang="en-US" sz="1600" dirty="0">
                <a:latin typeface="Arial" pitchFamily="34" charset="0"/>
                <a:cs typeface="Arial" pitchFamily="34" charset="0"/>
              </a:rPr>
              <a:t>”</a:t>
            </a:r>
          </a:p>
          <a:p>
            <a:pPr marL="452437" indent="-342900"/>
            <a:r>
              <a:rPr lang="en-US" sz="1600" dirty="0">
                <a:latin typeface="Arial" pitchFamily="34" charset="0"/>
                <a:cs typeface="Arial" pitchFamily="34" charset="0"/>
              </a:rPr>
              <a:t>Books.google.de, Scholar.google.de (</a:t>
            </a:r>
            <a:r>
              <a:rPr lang="en-US" sz="1600" dirty="0" err="1">
                <a:latin typeface="Arial" pitchFamily="34" charset="0"/>
                <a:cs typeface="Arial" pitchFamily="34" charset="0"/>
              </a:rPr>
              <a:t>manchmal</a:t>
            </a:r>
            <a:r>
              <a:rPr lang="en-US" sz="1600" dirty="0">
                <a:latin typeface="Arial" pitchFamily="34" charset="0"/>
                <a:cs typeface="Arial" pitchFamily="34" charset="0"/>
              </a:rPr>
              <a:t> </a:t>
            </a:r>
            <a:r>
              <a:rPr lang="en-US" sz="1600" dirty="0" err="1">
                <a:latin typeface="Arial" pitchFamily="34" charset="0"/>
                <a:cs typeface="Arial" pitchFamily="34" charset="0"/>
              </a:rPr>
              <a:t>gibt</a:t>
            </a:r>
            <a:r>
              <a:rPr lang="en-US" sz="1600" dirty="0">
                <a:latin typeface="Arial" pitchFamily="34" charset="0"/>
                <a:cs typeface="Arial" pitchFamily="34" charset="0"/>
              </a:rPr>
              <a:t> </a:t>
            </a:r>
            <a:r>
              <a:rPr lang="en-US" sz="1600" dirty="0" err="1">
                <a:latin typeface="Arial" pitchFamily="34" charset="0"/>
                <a:cs typeface="Arial" pitchFamily="34" charset="0"/>
              </a:rPr>
              <a:t>es</a:t>
            </a:r>
            <a:r>
              <a:rPr lang="en-US" sz="1600" dirty="0">
                <a:latin typeface="Arial" pitchFamily="34" charset="0"/>
                <a:cs typeface="Arial" pitchFamily="34" charset="0"/>
              </a:rPr>
              <a:t> </a:t>
            </a:r>
            <a:r>
              <a:rPr lang="en-US" sz="1600" dirty="0" err="1">
                <a:latin typeface="Arial" pitchFamily="34" charset="0"/>
                <a:cs typeface="Arial" pitchFamily="34" charset="0"/>
              </a:rPr>
              <a:t>rechts</a:t>
            </a:r>
            <a:r>
              <a:rPr lang="en-US" sz="1600" dirty="0">
                <a:latin typeface="Arial" pitchFamily="34" charset="0"/>
                <a:cs typeface="Arial" pitchFamily="34" charset="0"/>
              </a:rPr>
              <a:t> Links </a:t>
            </a:r>
            <a:r>
              <a:rPr lang="en-US" sz="1600" dirty="0" err="1">
                <a:latin typeface="Arial" pitchFamily="34" charset="0"/>
                <a:cs typeface="Arial" pitchFamily="34" charset="0"/>
              </a:rPr>
              <a:t>zu</a:t>
            </a:r>
            <a:r>
              <a:rPr lang="en-US" sz="1600" dirty="0">
                <a:latin typeface="Arial" pitchFamily="34" charset="0"/>
                <a:cs typeface="Arial" pitchFamily="34" charset="0"/>
              </a:rPr>
              <a:t> </a:t>
            </a:r>
            <a:r>
              <a:rPr lang="en-US" sz="1600" dirty="0" err="1">
                <a:latin typeface="Arial" pitchFamily="34" charset="0"/>
                <a:cs typeface="Arial" pitchFamily="34" charset="0"/>
              </a:rPr>
              <a:t>Volltexten</a:t>
            </a:r>
            <a:r>
              <a:rPr lang="en-US" sz="1600" dirty="0">
                <a:latin typeface="Arial" pitchFamily="34" charset="0"/>
                <a:cs typeface="Arial" pitchFamily="34" charset="0"/>
              </a:rPr>
              <a:t>, </a:t>
            </a:r>
            <a:r>
              <a:rPr lang="en-US" sz="1600" dirty="0" err="1">
                <a:latin typeface="Arial" pitchFamily="34" charset="0"/>
                <a:cs typeface="Arial" pitchFamily="34" charset="0"/>
              </a:rPr>
              <a:t>immer</a:t>
            </a:r>
            <a:r>
              <a:rPr lang="en-US" sz="1600" dirty="0">
                <a:latin typeface="Arial" pitchFamily="34" charset="0"/>
                <a:cs typeface="Arial" pitchFamily="34" charset="0"/>
              </a:rPr>
              <a:t> </a:t>
            </a:r>
            <a:r>
              <a:rPr lang="en-US" sz="1600" dirty="0" err="1">
                <a:latin typeface="Arial" pitchFamily="34" charset="0"/>
                <a:cs typeface="Arial" pitchFamily="34" charset="0"/>
              </a:rPr>
              <a:t>lokal</a:t>
            </a:r>
            <a:r>
              <a:rPr lang="en-US" sz="1600" dirty="0">
                <a:latin typeface="Arial" pitchFamily="34" charset="0"/>
                <a:cs typeface="Arial" pitchFamily="34" charset="0"/>
              </a:rPr>
              <a:t> </a:t>
            </a:r>
            <a:r>
              <a:rPr lang="en-US" sz="1600" dirty="0" err="1">
                <a:latin typeface="Arial" pitchFamily="34" charset="0"/>
                <a:cs typeface="Arial" pitchFamily="34" charset="0"/>
              </a:rPr>
              <a:t>speichern</a:t>
            </a:r>
            <a:r>
              <a:rPr lang="en-US" sz="1600" dirty="0">
                <a:latin typeface="Arial" pitchFamily="34" charset="0"/>
                <a:cs typeface="Arial" pitchFamily="34" charset="0"/>
              </a:rPr>
              <a:t>; </a:t>
            </a:r>
            <a:r>
              <a:rPr lang="en-US" sz="1600" dirty="0" err="1">
                <a:latin typeface="Arial" pitchFamily="34" charset="0"/>
                <a:cs typeface="Arial" pitchFamily="34" charset="0"/>
              </a:rPr>
              <a:t>bei</a:t>
            </a:r>
            <a:r>
              <a:rPr lang="en-US" sz="1600" dirty="0">
                <a:latin typeface="Arial" pitchFamily="34" charset="0"/>
                <a:cs typeface="Arial" pitchFamily="34" charset="0"/>
              </a:rPr>
              <a:t> </a:t>
            </a:r>
            <a:r>
              <a:rPr lang="en-US" sz="1600" dirty="0" err="1">
                <a:latin typeface="Arial" pitchFamily="34" charset="0"/>
                <a:cs typeface="Arial" pitchFamily="34" charset="0"/>
              </a:rPr>
              <a:t>lizenzpflichtigen</a:t>
            </a:r>
            <a:r>
              <a:rPr lang="en-US" sz="1600" dirty="0">
                <a:latin typeface="Arial" pitchFamily="34" charset="0"/>
                <a:cs typeface="Arial" pitchFamily="34" charset="0"/>
              </a:rPr>
              <a:t> Links </a:t>
            </a:r>
            <a:r>
              <a:rPr lang="en-US" sz="1600" dirty="0" err="1">
                <a:latin typeface="Arial" pitchFamily="34" charset="0"/>
                <a:cs typeface="Arial" pitchFamily="34" charset="0"/>
              </a:rPr>
              <a:t>ggf</a:t>
            </a:r>
            <a:r>
              <a:rPr lang="en-US" sz="1600" dirty="0">
                <a:latin typeface="Arial" pitchFamily="34" charset="0"/>
                <a:cs typeface="Arial" pitchFamily="34" charset="0"/>
              </a:rPr>
              <a:t>. </a:t>
            </a:r>
            <a:r>
              <a:rPr lang="en-US" sz="1600" dirty="0" err="1">
                <a:latin typeface="Arial" pitchFamily="34" charset="0"/>
                <a:cs typeface="Arial" pitchFamily="34" charset="0"/>
              </a:rPr>
              <a:t>scihub</a:t>
            </a:r>
            <a:r>
              <a:rPr lang="en-US" sz="1600" dirty="0">
                <a:latin typeface="Arial" pitchFamily="34" charset="0"/>
                <a:cs typeface="Arial" pitchFamily="34" charset="0"/>
              </a:rPr>
              <a:t> </a:t>
            </a:r>
            <a:r>
              <a:rPr lang="en-US" sz="1600" dirty="0" err="1">
                <a:latin typeface="Arial" pitchFamily="34" charset="0"/>
                <a:cs typeface="Arial" pitchFamily="34" charset="0"/>
              </a:rPr>
              <a:t>probieren</a:t>
            </a:r>
            <a:r>
              <a:rPr lang="en-US" sz="1600" dirty="0">
                <a:latin typeface="Arial" pitchFamily="34" charset="0"/>
                <a:cs typeface="Arial" pitchFamily="34" charset="0"/>
              </a:rPr>
              <a:t>)</a:t>
            </a:r>
          </a:p>
          <a:p>
            <a:pPr marL="452437" indent="-342900"/>
            <a:r>
              <a:rPr lang="en-US" sz="1600" dirty="0">
                <a:latin typeface="Arial" pitchFamily="34" charset="0"/>
                <a:cs typeface="Arial" pitchFamily="34" charset="0"/>
              </a:rPr>
              <a:t>Nationallizenzen.de (</a:t>
            </a:r>
            <a:r>
              <a:rPr lang="en-US" sz="1600" dirty="0" err="1">
                <a:latin typeface="Arial" pitchFamily="34" charset="0"/>
                <a:cs typeface="Arial" pitchFamily="34" charset="0"/>
              </a:rPr>
              <a:t>anmelden</a:t>
            </a:r>
            <a:r>
              <a:rPr lang="en-US" sz="1600" dirty="0">
                <a:latin typeface="Arial" pitchFamily="34" charset="0"/>
                <a:cs typeface="Arial" pitchFamily="34" charset="0"/>
              </a:rPr>
              <a:t>, auf </a:t>
            </a:r>
            <a:r>
              <a:rPr lang="en-US" sz="1600" dirty="0" err="1">
                <a:latin typeface="Arial" pitchFamily="34" charset="0"/>
                <a:cs typeface="Arial" pitchFamily="34" charset="0"/>
              </a:rPr>
              <a:t>Briefpost</a:t>
            </a:r>
            <a:r>
              <a:rPr lang="en-US" sz="1600" dirty="0">
                <a:latin typeface="Arial" pitchFamily="34" charset="0"/>
                <a:cs typeface="Arial" pitchFamily="34" charset="0"/>
              </a:rPr>
              <a:t> </a:t>
            </a:r>
            <a:r>
              <a:rPr lang="en-US" sz="1600" dirty="0" err="1">
                <a:latin typeface="Arial" pitchFamily="34" charset="0"/>
                <a:cs typeface="Arial" pitchFamily="34" charset="0"/>
              </a:rPr>
              <a:t>warten</a:t>
            </a:r>
            <a:r>
              <a:rPr lang="en-US" sz="1600" dirty="0">
                <a:latin typeface="Arial" pitchFamily="34" charset="0"/>
                <a:cs typeface="Arial" pitchFamily="34" charset="0"/>
              </a:rPr>
              <a:t>, </a:t>
            </a:r>
            <a:r>
              <a:rPr lang="en-US" sz="1600" dirty="0" err="1">
                <a:latin typeface="Arial" pitchFamily="34" charset="0"/>
                <a:cs typeface="Arial" pitchFamily="34" charset="0"/>
              </a:rPr>
              <a:t>jährlich</a:t>
            </a:r>
            <a:r>
              <a:rPr lang="en-US" sz="1600" dirty="0">
                <a:latin typeface="Arial" pitchFamily="34" charset="0"/>
                <a:cs typeface="Arial" pitchFamily="34" charset="0"/>
              </a:rPr>
              <a:t> </a:t>
            </a:r>
            <a:r>
              <a:rPr lang="en-US" sz="1600" dirty="0" err="1">
                <a:latin typeface="Arial" pitchFamily="34" charset="0"/>
                <a:cs typeface="Arial" pitchFamily="34" charset="0"/>
              </a:rPr>
              <a:t>erneuern</a:t>
            </a:r>
            <a:r>
              <a:rPr lang="en-US" sz="1600" dirty="0">
                <a:latin typeface="Arial" pitchFamily="34" charset="0"/>
                <a:cs typeface="Arial" pitchFamily="34" charset="0"/>
              </a:rPr>
              <a:t>)</a:t>
            </a:r>
          </a:p>
          <a:p>
            <a:pPr marL="452437" indent="-342900"/>
            <a:r>
              <a:rPr lang="en-US" sz="1600" dirty="0">
                <a:latin typeface="Arial" pitchFamily="34" charset="0"/>
                <a:cs typeface="Arial" pitchFamily="34" charset="0"/>
              </a:rPr>
              <a:t>Youtube.com</a:t>
            </a:r>
          </a:p>
          <a:p>
            <a:pPr marL="452437" indent="-342900"/>
            <a:r>
              <a:rPr lang="en-US" sz="1600" dirty="0" err="1">
                <a:latin typeface="Arial" pitchFamily="34" charset="0"/>
                <a:cs typeface="Arial" pitchFamily="34" charset="0"/>
              </a:rPr>
              <a:t>Zitierweise</a:t>
            </a:r>
            <a:r>
              <a:rPr lang="en-US" sz="1600" dirty="0">
                <a:latin typeface="Arial" pitchFamily="34" charset="0"/>
                <a:cs typeface="Arial" pitchFamily="34" charset="0"/>
              </a:rPr>
              <a:t>: </a:t>
            </a:r>
            <a:r>
              <a:rPr lang="en-US" sz="1600" dirty="0" err="1">
                <a:latin typeface="Arial" pitchFamily="34" charset="0"/>
                <a:cs typeface="Arial" pitchFamily="34" charset="0"/>
              </a:rPr>
              <a:t>Grundsätzlich</a:t>
            </a:r>
            <a:r>
              <a:rPr lang="en-US" sz="1600" dirty="0">
                <a:latin typeface="Arial" pitchFamily="34" charset="0"/>
                <a:cs typeface="Arial" pitchFamily="34" charset="0"/>
              </a:rPr>
              <a:t> von scholar.google.de die MLA-</a:t>
            </a:r>
            <a:r>
              <a:rPr lang="en-US" sz="1600" dirty="0" err="1">
                <a:latin typeface="Arial" pitchFamily="34" charset="0"/>
                <a:cs typeface="Arial" pitchFamily="34" charset="0"/>
              </a:rPr>
              <a:t>Ansetzung</a:t>
            </a:r>
            <a:r>
              <a:rPr lang="en-US" sz="1600" dirty="0">
                <a:latin typeface="Arial" pitchFamily="34" charset="0"/>
                <a:cs typeface="Arial" pitchFamily="34" charset="0"/>
              </a:rPr>
              <a:t> </a:t>
            </a:r>
            <a:r>
              <a:rPr lang="en-US" sz="1600" dirty="0" err="1">
                <a:latin typeface="Arial" pitchFamily="34" charset="0"/>
                <a:cs typeface="Arial" pitchFamily="34" charset="0"/>
              </a:rPr>
              <a:t>übernehmen</a:t>
            </a:r>
            <a:r>
              <a:rPr lang="en-US" sz="1600" dirty="0">
                <a:latin typeface="Arial" pitchFamily="34" charset="0"/>
                <a:cs typeface="Arial" pitchFamily="34" charset="0"/>
              </a:rPr>
              <a:t> (</a:t>
            </a:r>
            <a:r>
              <a:rPr lang="en-US" sz="1600" dirty="0" err="1">
                <a:latin typeface="Arial" pitchFamily="34" charset="0"/>
                <a:cs typeface="Arial" pitchFamily="34" charset="0"/>
              </a:rPr>
              <a:t>durch</a:t>
            </a:r>
            <a:r>
              <a:rPr lang="en-US" sz="1600" dirty="0">
                <a:latin typeface="Arial" pitchFamily="34" charset="0"/>
                <a:cs typeface="Arial" pitchFamily="34" charset="0"/>
              </a:rPr>
              <a:t> </a:t>
            </a:r>
            <a:r>
              <a:rPr lang="en-US" sz="1600" dirty="0" err="1">
                <a:latin typeface="Arial" pitchFamily="34" charset="0"/>
                <a:cs typeface="Arial" pitchFamily="34" charset="0"/>
              </a:rPr>
              <a:t>Klicken</a:t>
            </a:r>
            <a:r>
              <a:rPr lang="en-US" sz="1600" dirty="0">
                <a:latin typeface="Arial" pitchFamily="34" charset="0"/>
                <a:cs typeface="Arial" pitchFamily="34" charset="0"/>
              </a:rPr>
              <a:t> auf </a:t>
            </a:r>
            <a:r>
              <a:rPr lang="en-US" sz="1600" dirty="0" err="1">
                <a:latin typeface="Arial" pitchFamily="34" charset="0"/>
                <a:cs typeface="Arial" pitchFamily="34" charset="0"/>
              </a:rPr>
              <a:t>Anführungszeichen</a:t>
            </a:r>
            <a:r>
              <a:rPr lang="en-US" sz="1600" dirty="0">
                <a:latin typeface="Arial" pitchFamily="34" charset="0"/>
                <a:cs typeface="Arial" pitchFamily="34" charset="0"/>
              </a:rPr>
              <a:t>)</a:t>
            </a:r>
          </a:p>
        </p:txBody>
      </p:sp>
      <p:sp>
        <p:nvSpPr>
          <p:cNvPr id="4" name="Slide Number Placeholder 3"/>
          <p:cNvSpPr>
            <a:spLocks noGrp="1"/>
          </p:cNvSpPr>
          <p:nvPr>
            <p:ph type="sldNum" sz="quarter" idx="4294967295"/>
          </p:nvPr>
        </p:nvSpPr>
        <p:spPr>
          <a:xfrm>
            <a:off x="8534400" y="6408738"/>
            <a:ext cx="479425" cy="365125"/>
          </a:xfrm>
          <a:prstGeom prst="rect">
            <a:avLst/>
          </a:prstGeom>
        </p:spPr>
        <p:txBody>
          <a:bodyPr/>
          <a:lstStyle/>
          <a:p>
            <a:pPr>
              <a:defRPr/>
            </a:pPr>
            <a:fld id="{9DF492FD-6157-42DE-A9F5-604965D68E43}" type="slidenum">
              <a:rPr lang="en-US" sz="2000" smtClean="0"/>
              <a:pPr>
                <a:defRPr/>
              </a:pPr>
              <a:t>17</a:t>
            </a:fld>
            <a:endParaRPr lang="en-US" sz="2000" dirty="0"/>
          </a:p>
        </p:txBody>
      </p:sp>
      <p:sp>
        <p:nvSpPr>
          <p:cNvPr id="2" name="Titel 1"/>
          <p:cNvSpPr>
            <a:spLocks noGrp="1"/>
          </p:cNvSpPr>
          <p:nvPr>
            <p:ph type="title"/>
          </p:nvPr>
        </p:nvSpPr>
        <p:spPr/>
        <p:txBody>
          <a:bodyPr/>
          <a:lstStyle/>
          <a:p>
            <a:endParaRPr lang="de-DE"/>
          </a:p>
        </p:txBody>
      </p:sp>
      <p:sp>
        <p:nvSpPr>
          <p:cNvPr id="6"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25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6. </a:t>
            </a:r>
            <a:r>
              <a:rPr lang="en-US" sz="6000" kern="0" dirty="0" err="1">
                <a:solidFill>
                  <a:srgbClr val="FFE871"/>
                </a:solidFill>
                <a:latin typeface="Arial" pitchFamily="34" charset="0"/>
                <a:cs typeface="Arial" pitchFamily="34" charset="0"/>
              </a:rPr>
              <a:t>Recherche-Tipps</a:t>
            </a:r>
            <a:endParaRPr lang="en-US" sz="6000" kern="0" dirty="0">
              <a:solidFill>
                <a:srgbClr val="FFE87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5674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Freitag 12.6.2020</a:t>
            </a:r>
          </a:p>
          <a:p>
            <a:r>
              <a:rPr lang="de-DE" dirty="0"/>
              <a:t>14:00-14:30 Gastreferent Prof. Dr. Johannes </a:t>
            </a:r>
            <a:r>
              <a:rPr lang="de-DE" dirty="0" err="1"/>
              <a:t>Michallak</a:t>
            </a:r>
            <a:r>
              <a:rPr lang="de-DE" dirty="0"/>
              <a:t> </a:t>
            </a:r>
          </a:p>
          <a:p>
            <a:r>
              <a:rPr lang="de-DE" dirty="0"/>
              <a:t>- Definition von Achtsamkeit - 5-10 Minuten Übung - Impulsreferat: Achtsamkeit im Bereich Psychotherapie </a:t>
            </a:r>
          </a:p>
          <a:p>
            <a:pPr marL="0" indent="0">
              <a:buNone/>
            </a:pPr>
            <a:r>
              <a:rPr lang="de-DE" b="1" dirty="0"/>
              <a:t>Selbstvorstellung</a:t>
            </a:r>
          </a:p>
          <a:p>
            <a:r>
              <a:rPr lang="de-DE" dirty="0"/>
              <a:t>Was ist mir wichtig, dass andere über mich wissen? </a:t>
            </a:r>
          </a:p>
          <a:p>
            <a:pPr marL="0" indent="0">
              <a:buNone/>
            </a:pPr>
            <a:r>
              <a:rPr lang="de-DE" b="1" dirty="0"/>
              <a:t>Erwartungen</a:t>
            </a:r>
          </a:p>
          <a:p>
            <a:r>
              <a:rPr lang="de-DE" dirty="0">
                <a:hlinkClick r:id="rId2"/>
              </a:rPr>
              <a:t>http://scrumblr.ca/holism</a:t>
            </a:r>
            <a:r>
              <a:rPr lang="de-DE" dirty="0"/>
              <a:t> </a:t>
            </a:r>
          </a:p>
          <a:p>
            <a:pPr marL="0" indent="0">
              <a:buNone/>
            </a:pPr>
            <a:r>
              <a:rPr lang="de-DE" b="1" dirty="0"/>
              <a:t>Brainstorming: 3 Begriffe zum Thema "Ganzheitlichkeit"</a:t>
            </a:r>
          </a:p>
          <a:p>
            <a:r>
              <a:rPr lang="de-DE" dirty="0">
                <a:hlinkClick r:id="rId3"/>
              </a:rPr>
              <a:t>http://menti.com</a:t>
            </a:r>
            <a:r>
              <a:rPr lang="de-DE" dirty="0"/>
              <a:t> Bitte eingeben: 549368 </a:t>
            </a:r>
          </a:p>
          <a:p>
            <a:pPr marL="0" indent="0">
              <a:buNone/>
            </a:pPr>
            <a:r>
              <a:rPr lang="de-DE" b="1" dirty="0"/>
              <a:t>Definition</a:t>
            </a:r>
          </a:p>
          <a:p>
            <a:r>
              <a:rPr lang="de-DE" dirty="0"/>
              <a:t>Bitte geben Sie auf menti.com eine Definition ein. </a:t>
            </a:r>
          </a:p>
        </p:txBody>
      </p:sp>
    </p:spTree>
    <p:extLst>
      <p:ext uri="{BB962C8B-B14F-4D97-AF65-F5344CB8AC3E}">
        <p14:creationId xmlns:p14="http://schemas.microsoft.com/office/powerpoint/2010/main" val="248601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Abstimmung Schattenboxen</a:t>
            </a:r>
          </a:p>
          <a:p>
            <a:r>
              <a:rPr lang="de-DE" dirty="0"/>
              <a:t>Bitte stimmen Sie auf menti.com ab, ob wir während der 4 Tage zwischendurch die ersten Figuren bei Taiji (Schattenboxen) lernen sollen. </a:t>
            </a:r>
          </a:p>
          <a:p>
            <a:pPr marL="0" indent="0">
              <a:buNone/>
            </a:pPr>
            <a:r>
              <a:rPr lang="de-DE" b="1" dirty="0"/>
              <a:t>Wie erschließt man sich ein Thema?</a:t>
            </a:r>
          </a:p>
          <a:p>
            <a:r>
              <a:rPr lang="de-DE" dirty="0"/>
              <a:t>Also z.B. das Thema "Ganzheitlichkeit"? </a:t>
            </a:r>
          </a:p>
          <a:p>
            <a:r>
              <a:rPr lang="de-DE" dirty="0"/>
              <a:t>Zunächst eigene Erfahrungen teilen. </a:t>
            </a:r>
          </a:p>
          <a:p>
            <a:r>
              <a:rPr lang="de-DE" dirty="0"/>
              <a:t>Dann im direkten Umfeld schauen: </a:t>
            </a:r>
          </a:p>
          <a:p>
            <a:r>
              <a:rPr lang="de-DE" dirty="0"/>
              <a:t>Anthroposophischer Gründungskontext der Universität </a:t>
            </a:r>
          </a:p>
          <a:p>
            <a:r>
              <a:rPr lang="de-DE" dirty="0"/>
              <a:t>viele Studierende von Waldorfschulen </a:t>
            </a:r>
          </a:p>
          <a:p>
            <a:r>
              <a:rPr lang="de-DE" dirty="0"/>
              <a:t>Fritz Steiner in Philosophie vertreten </a:t>
            </a:r>
          </a:p>
          <a:p>
            <a:r>
              <a:rPr lang="de-DE" dirty="0"/>
              <a:t>Ambulanz für integrative Medizin (Tipp: einmal auf der Webseite schauen und im Forum vorstellen) </a:t>
            </a:r>
          </a:p>
        </p:txBody>
      </p:sp>
    </p:spTree>
    <p:extLst>
      <p:ext uri="{BB962C8B-B14F-4D97-AF65-F5344CB8AC3E}">
        <p14:creationId xmlns:p14="http://schemas.microsoft.com/office/powerpoint/2010/main" val="24869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633413" y="300038"/>
            <a:ext cx="6170612" cy="914400"/>
          </a:xfrm>
        </p:spPr>
        <p:txBody>
          <a:bodyPr/>
          <a:lstStyle/>
          <a:p>
            <a:r>
              <a:rPr lang="de-DE" altLang="de-DE" dirty="0"/>
              <a:t>1. Sitzung </a:t>
            </a:r>
            <a:r>
              <a:rPr lang="de-DE" altLang="zh-CN" dirty="0"/>
              <a:t>18</a:t>
            </a:r>
            <a:r>
              <a:rPr lang="de-DE" altLang="de-DE" dirty="0"/>
              <a:t>.10.201</a:t>
            </a:r>
            <a:r>
              <a:rPr lang="de-DE" altLang="zh-CN" dirty="0"/>
              <a:t>8</a:t>
            </a:r>
            <a:endParaRPr lang="de-DE" altLang="de-DE" dirty="0"/>
          </a:p>
        </p:txBody>
      </p:sp>
      <p:sp>
        <p:nvSpPr>
          <p:cNvPr id="3075" name="Inhaltsplatzhalter 2"/>
          <p:cNvSpPr>
            <a:spLocks noGrp="1"/>
          </p:cNvSpPr>
          <p:nvPr>
            <p:ph idx="1"/>
          </p:nvPr>
        </p:nvSpPr>
        <p:spPr>
          <a:xfrm>
            <a:off x="457200" y="2204864"/>
            <a:ext cx="8305800" cy="4043536"/>
          </a:xfrm>
        </p:spPr>
        <p:txBody>
          <a:bodyPr/>
          <a:lstStyle/>
          <a:p>
            <a:pPr marL="342900" indent="-342900">
              <a:buFont typeface="+mj-lt"/>
              <a:buAutoNum type="arabicPeriod"/>
            </a:pPr>
            <a:r>
              <a:rPr lang="de-DE" altLang="de-DE" sz="2400" dirty="0"/>
              <a:t>Organisatorisches (Plattformen, Technik etc.)</a:t>
            </a:r>
          </a:p>
          <a:p>
            <a:pPr marL="342900" indent="-342900">
              <a:buFont typeface="+mj-lt"/>
              <a:buAutoNum type="arabicPeriod"/>
            </a:pPr>
            <a:r>
              <a:rPr lang="de-DE" altLang="de-DE" sz="2400" dirty="0"/>
              <a:t>Selbstvorstellung und Erwartungen der Teilnehmer</a:t>
            </a:r>
          </a:p>
          <a:p>
            <a:pPr marL="342900" indent="-342900">
              <a:buFont typeface="+mj-lt"/>
              <a:buAutoNum type="arabicPeriod"/>
            </a:pPr>
            <a:r>
              <a:rPr lang="de-DE" altLang="de-DE" sz="2400" dirty="0"/>
              <a:t>Verständigung über Erwartungen an Teilnehmer</a:t>
            </a:r>
          </a:p>
          <a:p>
            <a:pPr marL="342900" indent="-342900">
              <a:buFont typeface="+mj-lt"/>
              <a:buAutoNum type="arabicPeriod"/>
            </a:pPr>
            <a:r>
              <a:rPr lang="de-DE" altLang="de-DE" sz="2400" dirty="0"/>
              <a:t>Sitzungs-Übersicht, Verständigung über Zeitnutzung zwischen Wochenenden</a:t>
            </a:r>
          </a:p>
          <a:p>
            <a:pPr marL="342900" indent="-342900">
              <a:buFont typeface="+mj-lt"/>
              <a:buAutoNum type="arabicPeriod"/>
            </a:pPr>
            <a:r>
              <a:rPr lang="de-DE" altLang="de-DE" sz="2400" dirty="0"/>
              <a:t>CPs, Gewichtung bei der Leistungs-Beurteilung</a:t>
            </a:r>
          </a:p>
          <a:p>
            <a:pPr marL="342900" indent="-342900">
              <a:buFont typeface="+mj-lt"/>
              <a:buAutoNum type="arabicPeriod"/>
            </a:pPr>
            <a:r>
              <a:rPr lang="de-DE" altLang="de-DE" sz="2400" dirty="0"/>
              <a:t>Recherche-Tipps</a:t>
            </a:r>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1. </a:t>
            </a:r>
            <a:r>
              <a:rPr lang="en-US" sz="6000" kern="0" dirty="0" err="1">
                <a:solidFill>
                  <a:srgbClr val="FFE871"/>
                </a:solidFill>
                <a:latin typeface="Arial" pitchFamily="34" charset="0"/>
                <a:cs typeface="Arial" pitchFamily="34" charset="0"/>
              </a:rPr>
              <a:t>Sitzung</a:t>
            </a:r>
            <a:r>
              <a:rPr lang="en-US" sz="6000" kern="0" dirty="0">
                <a:solidFill>
                  <a:srgbClr val="FFE871"/>
                </a:solidFill>
                <a:latin typeface="Arial" pitchFamily="34" charset="0"/>
                <a:cs typeface="Arial" pitchFamily="34" charset="0"/>
              </a:rPr>
              <a:t> 12.6.2020: </a:t>
            </a:r>
            <a:r>
              <a:rPr lang="en-US" sz="6000" kern="0" dirty="0" err="1">
                <a:solidFill>
                  <a:srgbClr val="FFE871"/>
                </a:solidFill>
                <a:latin typeface="Arial" pitchFamily="34" charset="0"/>
                <a:cs typeface="Arial" pitchFamily="34" charset="0"/>
              </a:rPr>
              <a:t>Organisatorisches</a:t>
            </a:r>
            <a:endParaRPr lang="en-US" sz="6000" kern="0" dirty="0">
              <a:solidFill>
                <a:srgbClr val="FFE871"/>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2</a:t>
            </a:fld>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Wikipedia</a:t>
            </a:r>
          </a:p>
          <a:p>
            <a:r>
              <a:rPr lang="de-DE" dirty="0"/>
              <a:t>als Ausgangspunkt (nicht direkt zitieren/übernehmen, da fehlerhaft, aber erster </a:t>
            </a:r>
            <a:r>
              <a:rPr lang="de-DE" dirty="0" err="1"/>
              <a:t>Überlick</a:t>
            </a:r>
            <a:r>
              <a:rPr lang="de-DE" dirty="0"/>
              <a:t>, dort vor allem Literatur anschauen) </a:t>
            </a:r>
          </a:p>
          <a:p>
            <a:r>
              <a:rPr lang="de-DE" dirty="0">
                <a:hlinkClick r:id="rId2"/>
              </a:rPr>
              <a:t>http://de.wikipedia.org/wiki/Ganzheitlichkeit</a:t>
            </a:r>
            <a:r>
              <a:rPr lang="de-DE" dirty="0"/>
              <a:t> </a:t>
            </a:r>
          </a:p>
          <a:p>
            <a:r>
              <a:rPr lang="de-DE" dirty="0"/>
              <a:t>Diskussion: </a:t>
            </a:r>
          </a:p>
          <a:p>
            <a:r>
              <a:rPr lang="de-DE" dirty="0"/>
              <a:t>Wozu braucht man überhaupt eine ganzheitliche Betrachtung (z.B. in der Medizin)? Gibt es Vorteile? Gibt es wissenschaftliche Studien? Gibt es Ambulanzen? Was ist die "Berliner Erklärung"? Wird dieser Aspekt bei Wikipedia berücksichtigt? </a:t>
            </a:r>
          </a:p>
          <a:p>
            <a:r>
              <a:rPr lang="de-DE" dirty="0"/>
              <a:t>Abgrenzung zu Ganzheit </a:t>
            </a:r>
          </a:p>
          <a:p>
            <a:r>
              <a:rPr lang="de-DE" dirty="0"/>
              <a:t>Holismus (Ganzheitslehre) </a:t>
            </a:r>
          </a:p>
          <a:p>
            <a:r>
              <a:rPr lang="de-DE" b="1" dirty="0"/>
              <a:t>Philosophie:</a:t>
            </a:r>
            <a:r>
              <a:rPr lang="de-DE" dirty="0"/>
              <a:t> </a:t>
            </a:r>
          </a:p>
          <a:p>
            <a:r>
              <a:rPr lang="de-DE" dirty="0" err="1"/>
              <a:t>Plotin</a:t>
            </a:r>
            <a:r>
              <a:rPr lang="de-DE" dirty="0"/>
              <a:t> </a:t>
            </a:r>
          </a:p>
          <a:p>
            <a:r>
              <a:rPr lang="de-DE" dirty="0"/>
              <a:t>Hippokrates</a:t>
            </a:r>
          </a:p>
        </p:txBody>
      </p:sp>
    </p:spTree>
    <p:extLst>
      <p:ext uri="{BB962C8B-B14F-4D97-AF65-F5344CB8AC3E}">
        <p14:creationId xmlns:p14="http://schemas.microsoft.com/office/powerpoint/2010/main" val="413114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b="1" dirty="0"/>
              <a:t>Wissenschaftlichkeit:</a:t>
            </a:r>
            <a:r>
              <a:rPr lang="de-DE" dirty="0"/>
              <a:t> </a:t>
            </a:r>
          </a:p>
          <a:p>
            <a:r>
              <a:rPr lang="de-DE" dirty="0"/>
              <a:t>Was sagen Sie zu folgendem Zitat: "Der Zuordnung verschiedener Heilmethoden liegen dann keine wissenschaftlich oder staatlich anerkannten Kriterien zugrunde." </a:t>
            </a:r>
          </a:p>
          <a:p>
            <a:r>
              <a:rPr lang="de-DE" dirty="0"/>
              <a:t>Wie steht Wikipedia allgemein zu evidenzbasierter integrativer Medizin? Siehe </a:t>
            </a:r>
            <a:r>
              <a:rPr lang="de-DE" dirty="0">
                <a:hlinkClick r:id="rId2"/>
              </a:rPr>
              <a:t>https://bit.ly/3fmPMFb</a:t>
            </a:r>
            <a:r>
              <a:rPr lang="de-DE" dirty="0"/>
              <a:t> </a:t>
            </a:r>
          </a:p>
        </p:txBody>
      </p:sp>
    </p:spTree>
    <p:extLst>
      <p:ext uri="{BB962C8B-B14F-4D97-AF65-F5344CB8AC3E}">
        <p14:creationId xmlns:p14="http://schemas.microsoft.com/office/powerpoint/2010/main" val="10437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dirty="0"/>
              <a:t>Vgl. im Wiki-Artikel "Alternativmedizin" das Zitat "Alternativmedizin (auch Alternative Medizin) und Komplementärmedizin (auch komplementäre Medizin) sind Sammelbezeichnungen für Behandlungsmethoden und diagnostische Konzepte, die sich als Alternative oder Ergänzung zu wissenschaftlich begründeten Methoden der Medizin verstehen." "Für alternativmedizinische Therapien konnte kein wissenschaftlich plausibler biochemischer bzw. pharmakologischer Wirkmechanismus, der über einen Placeboeffekt hinausgeht, nachgewiesen werden." Als Quelle wird angegeben: R. Barker </a:t>
            </a:r>
            <a:r>
              <a:rPr lang="de-DE" dirty="0" err="1"/>
              <a:t>Bausell</a:t>
            </a:r>
            <a:r>
              <a:rPr lang="de-DE" dirty="0"/>
              <a:t>: Snake Oil Science: The Truth About </a:t>
            </a:r>
            <a:r>
              <a:rPr lang="de-DE" dirty="0" err="1"/>
              <a:t>Complementary</a:t>
            </a:r>
            <a:r>
              <a:rPr lang="de-DE" dirty="0"/>
              <a:t> and Alternative Medicine. Oxford University Press, 2009, </a:t>
            </a:r>
            <a:r>
              <a:rPr lang="de-DE" dirty="0">
                <a:hlinkClick r:id="rId2"/>
              </a:rPr>
              <a:t>ISBN 978-0-19-538342-3</a:t>
            </a:r>
            <a:r>
              <a:rPr lang="de-DE" dirty="0"/>
              <a:t>. (Review) </a:t>
            </a:r>
            <a:r>
              <a:rPr lang="de-DE" dirty="0">
                <a:hlinkClick r:id="rId3"/>
              </a:rPr>
              <a:t>http://dannyreviews.com/h/Snake_Oil_Science.html</a:t>
            </a:r>
            <a:r>
              <a:rPr lang="de-DE" dirty="0"/>
              <a:t> </a:t>
            </a:r>
          </a:p>
        </p:txBody>
      </p:sp>
    </p:spTree>
    <p:extLst>
      <p:ext uri="{BB962C8B-B14F-4D97-AF65-F5344CB8AC3E}">
        <p14:creationId xmlns:p14="http://schemas.microsoft.com/office/powerpoint/2010/main" val="294962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Hinweis auf Disziplinen</a:t>
            </a:r>
          </a:p>
          <a:p>
            <a:r>
              <a:rPr lang="de-DE" dirty="0"/>
              <a:t>Philosophie </a:t>
            </a:r>
          </a:p>
          <a:p>
            <a:r>
              <a:rPr lang="de-DE" dirty="0"/>
              <a:t>Denkkonzept (Analyse/Synthese) </a:t>
            </a:r>
          </a:p>
          <a:p>
            <a:r>
              <a:rPr lang="de-DE" dirty="0"/>
              <a:t>Medizin (Körperpsychotherapie) </a:t>
            </a:r>
          </a:p>
          <a:p>
            <a:r>
              <a:rPr lang="de-DE" dirty="0"/>
              <a:t>Pädagogik </a:t>
            </a:r>
          </a:p>
          <a:p>
            <a:r>
              <a:rPr lang="de-DE" dirty="0"/>
              <a:t>Bewegungslehre </a:t>
            </a:r>
          </a:p>
          <a:p>
            <a:r>
              <a:rPr lang="de-DE" b="1" dirty="0"/>
              <a:t>Breakout-Gruppen</a:t>
            </a:r>
          </a:p>
          <a:p>
            <a:r>
              <a:rPr lang="de-DE" dirty="0"/>
              <a:t>Bearbeitung der einzelnen Disziplinen </a:t>
            </a:r>
          </a:p>
          <a:p>
            <a:r>
              <a:rPr lang="de-DE" b="1" dirty="0"/>
              <a:t>Notizen für Definition und Entstehung</a:t>
            </a:r>
          </a:p>
          <a:p>
            <a:r>
              <a:rPr lang="de-DE" b="1" dirty="0"/>
              <a:t>Problematik der Behandlung des Themas "Alternative Medizin"/"Integrative Medizin" in Wikipedia</a:t>
            </a:r>
          </a:p>
        </p:txBody>
      </p:sp>
    </p:spTree>
    <p:extLst>
      <p:ext uri="{BB962C8B-B14F-4D97-AF65-F5344CB8AC3E}">
        <p14:creationId xmlns:p14="http://schemas.microsoft.com/office/powerpoint/2010/main" val="79925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Google</a:t>
            </a:r>
          </a:p>
          <a:p>
            <a:r>
              <a:rPr lang="de-DE" dirty="0"/>
              <a:t>mit Suchworten wie "</a:t>
            </a:r>
            <a:r>
              <a:rPr lang="de-DE" dirty="0" err="1"/>
              <a:t>Ganzheitlicheit</a:t>
            </a:r>
            <a:r>
              <a:rPr lang="de-DE" dirty="0"/>
              <a:t>", bei Literatur: “Volltext” </a:t>
            </a:r>
          </a:p>
          <a:p>
            <a:r>
              <a:rPr lang="de-DE" dirty="0"/>
              <a:t>Zusätzlich zu Medizin und Pädagogik werden folgende Suchergebnisse angezeigt: </a:t>
            </a:r>
          </a:p>
          <a:p>
            <a:r>
              <a:rPr lang="de-DE" dirty="0"/>
              <a:t>Ganzheitliche Pflege </a:t>
            </a:r>
          </a:p>
          <a:p>
            <a:r>
              <a:rPr lang="de-DE" dirty="0"/>
              <a:t>Ganzheitliche Bildung (Lernen) </a:t>
            </a:r>
          </a:p>
          <a:p>
            <a:r>
              <a:rPr lang="de-DE" dirty="0"/>
              <a:t>Ganzheitliche Entwicklung </a:t>
            </a:r>
          </a:p>
          <a:p>
            <a:r>
              <a:rPr lang="de-DE" dirty="0"/>
              <a:t>Ganzheitlichkeit bei Sterbebegleitung </a:t>
            </a:r>
          </a:p>
          <a:p>
            <a:r>
              <a:rPr lang="de-DE" dirty="0"/>
              <a:t>Ganzheitliche IT-Sicherheitslösungen </a:t>
            </a:r>
          </a:p>
          <a:p>
            <a:r>
              <a:rPr lang="de-DE" dirty="0"/>
              <a:t>mit Operatoren wie </a:t>
            </a:r>
            <a:r>
              <a:rPr lang="de-DE" dirty="0" err="1"/>
              <a:t>filetype:pdf</a:t>
            </a:r>
            <a:r>
              <a:rPr lang="de-DE" dirty="0"/>
              <a:t>, </a:t>
            </a:r>
            <a:r>
              <a:rPr lang="de-DE" dirty="0" err="1"/>
              <a:t>filetype:pptx</a:t>
            </a:r>
            <a:r>
              <a:rPr lang="de-DE" dirty="0"/>
              <a:t> (für Powerpoints) </a:t>
            </a:r>
          </a:p>
          <a:p>
            <a:r>
              <a:rPr lang="de-DE" dirty="0"/>
              <a:t>Ganzheitliche Führung (</a:t>
            </a:r>
            <a:r>
              <a:rPr lang="de-DE" dirty="0">
                <a:hlinkClick r:id="rId2"/>
              </a:rPr>
              <a:t>http://www.ostwestfalen-lippe.de/images/stories/Jansen_Fachkr%C3%A4ftesituation_OWL.ppt</a:t>
            </a:r>
            <a:r>
              <a:rPr lang="de-DE" dirty="0"/>
              <a:t>) </a:t>
            </a:r>
          </a:p>
          <a:p>
            <a:r>
              <a:rPr lang="de-DE" dirty="0"/>
              <a:t>Quantentheorie (z.B. </a:t>
            </a:r>
            <a:r>
              <a:rPr lang="de-DE" dirty="0">
                <a:hlinkClick r:id="rId3"/>
              </a:rPr>
              <a:t>http://www.keller-korb.de/download/dct-4_2009_10_17.pps</a:t>
            </a:r>
            <a:r>
              <a:rPr lang="de-DE" dirty="0"/>
              <a:t>) </a:t>
            </a:r>
          </a:p>
        </p:txBody>
      </p:sp>
    </p:spTree>
    <p:extLst>
      <p:ext uri="{BB962C8B-B14F-4D97-AF65-F5344CB8AC3E}">
        <p14:creationId xmlns:p14="http://schemas.microsoft.com/office/powerpoint/2010/main" val="91692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b="1" dirty="0"/>
              <a:t>image.google.com</a:t>
            </a:r>
          </a:p>
          <a:p>
            <a:r>
              <a:rPr lang="de-DE" dirty="0"/>
              <a:t>mit Filter für “als wiederverwendbar gekennzeichnete Grafiken” </a:t>
            </a:r>
          </a:p>
        </p:txBody>
      </p:sp>
    </p:spTree>
    <p:extLst>
      <p:ext uri="{BB962C8B-B14F-4D97-AF65-F5344CB8AC3E}">
        <p14:creationId xmlns:p14="http://schemas.microsoft.com/office/powerpoint/2010/main" val="324003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E7DB1-D26E-4E86-B659-3DC2393DC089}"/>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01F5C693-D4D5-4FBE-9852-BF71809D66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144000" cy="6604000"/>
          </a:xfrm>
        </p:spPr>
      </p:pic>
    </p:spTree>
    <p:extLst>
      <p:ext uri="{BB962C8B-B14F-4D97-AF65-F5344CB8AC3E}">
        <p14:creationId xmlns:p14="http://schemas.microsoft.com/office/powerpoint/2010/main" val="3074707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E7DB1-D26E-4E86-B659-3DC2393DC089}"/>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C6BCC185-0570-4D86-855E-4022BD7531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1150"/>
            <a:ext cx="9168308" cy="4584154"/>
          </a:xfrm>
        </p:spPr>
      </p:pic>
    </p:spTree>
    <p:extLst>
      <p:ext uri="{BB962C8B-B14F-4D97-AF65-F5344CB8AC3E}">
        <p14:creationId xmlns:p14="http://schemas.microsoft.com/office/powerpoint/2010/main" val="293391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F2B33-5674-4BB2-AC51-D174B7667F83}"/>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91549A16-393B-4BB9-9410-F34B00F749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399271" cy="6451519"/>
          </a:xfrm>
        </p:spPr>
      </p:pic>
    </p:spTree>
    <p:extLst>
      <p:ext uri="{BB962C8B-B14F-4D97-AF65-F5344CB8AC3E}">
        <p14:creationId xmlns:p14="http://schemas.microsoft.com/office/powerpoint/2010/main" val="1108548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15DD7-4648-4A52-8979-0D6690F652D7}"/>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DEA87113-1EDF-43D5-83A6-8C109496B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413" y="-90487"/>
            <a:ext cx="7047879" cy="7047879"/>
          </a:xfrm>
        </p:spPr>
      </p:pic>
    </p:spTree>
    <p:extLst>
      <p:ext uri="{BB962C8B-B14F-4D97-AF65-F5344CB8AC3E}">
        <p14:creationId xmlns:p14="http://schemas.microsoft.com/office/powerpoint/2010/main" val="278924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633413" y="300038"/>
            <a:ext cx="6170612" cy="914400"/>
          </a:xfrm>
        </p:spPr>
        <p:txBody>
          <a:bodyPr/>
          <a:lstStyle/>
          <a:p>
            <a:r>
              <a:rPr lang="de-DE" altLang="de-DE" dirty="0"/>
              <a:t>1. Sitzung 18.10.2018: Organisatorisches</a:t>
            </a:r>
          </a:p>
        </p:txBody>
      </p:sp>
      <p:sp>
        <p:nvSpPr>
          <p:cNvPr id="4099" name="Inhaltsplatzhalter 2"/>
          <p:cNvSpPr>
            <a:spLocks noGrp="1"/>
          </p:cNvSpPr>
          <p:nvPr>
            <p:ph idx="1"/>
          </p:nvPr>
        </p:nvSpPr>
        <p:spPr/>
        <p:txBody>
          <a:bodyPr/>
          <a:lstStyle/>
          <a:p>
            <a:pPr marL="0" indent="0">
              <a:buNone/>
            </a:pPr>
            <a:r>
              <a:rPr lang="de-DE" altLang="de-DE" sz="2000" dirty="0"/>
              <a:t>1. Generelles</a:t>
            </a:r>
          </a:p>
          <a:p>
            <a:r>
              <a:rPr lang="de-DE" altLang="de-DE" sz="2000" dirty="0"/>
              <a:t>Sitzungen: </a:t>
            </a:r>
            <a:r>
              <a:rPr lang="de-DE" altLang="de-DE" sz="2000" dirty="0" err="1"/>
              <a:t>Fr+Sa</a:t>
            </a:r>
            <a:r>
              <a:rPr lang="de-DE" altLang="de-DE" sz="2000" dirty="0"/>
              <a:t> 12.+13.6.2020 sowie </a:t>
            </a:r>
            <a:r>
              <a:rPr lang="de-DE" altLang="de-DE" sz="2000" dirty="0" err="1"/>
              <a:t>Fr+Sa</a:t>
            </a:r>
            <a:r>
              <a:rPr lang="de-DE" altLang="de-DE" sz="2000" dirty="0"/>
              <a:t> 26.+27.6.2020</a:t>
            </a:r>
          </a:p>
          <a:p>
            <a:r>
              <a:rPr lang="de-DE" altLang="de-DE" sz="2000" dirty="0"/>
              <a:t>Struktur, Organisation und Zeiteinteilung</a:t>
            </a:r>
          </a:p>
          <a:p>
            <a:r>
              <a:rPr lang="de-DE" altLang="de-DE" sz="2000" dirty="0"/>
              <a:t>- aber: Abweichungen erwünscht! Dieses Seminar gehört zur „kommunikativen“ und „reflexiven“, also: Diskussionen wichtig!</a:t>
            </a:r>
          </a:p>
          <a:p>
            <a:r>
              <a:rPr lang="de-DE" altLang="de-DE" sz="2000" dirty="0"/>
              <a:t>­- interaktiv (wichtig: ALLE sollen Bild eingeschaltet lassen und sich per Audio mindestens etwa 1x/Stunde einbringen)</a:t>
            </a:r>
          </a:p>
          <a:p>
            <a:r>
              <a:rPr lang="de-DE" altLang="de-DE" sz="2000" dirty="0"/>
              <a:t>- Dozenten-Ziele: Interesse verstärken, Sachverhalte verständlich darlegen, differenziertes Feedback auf Studierenden-Fragen, geistig herausfordern (individuell)</a:t>
            </a:r>
          </a:p>
          <a:p>
            <a:r>
              <a:rPr lang="de-DE" altLang="de-DE" sz="2000" dirty="0"/>
              <a:t>Wiki-Kurswebseite, Whiteboard scrumblr.ca, Umfragetool menti.com</a:t>
            </a:r>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1. </a:t>
            </a:r>
            <a:r>
              <a:rPr lang="en-US" sz="6000" kern="0" dirty="0" err="1">
                <a:solidFill>
                  <a:srgbClr val="FFE871"/>
                </a:solidFill>
                <a:latin typeface="Arial" pitchFamily="34" charset="0"/>
                <a:cs typeface="Arial" pitchFamily="34" charset="0"/>
              </a:rPr>
              <a:t>Sitzung</a:t>
            </a:r>
            <a:r>
              <a:rPr lang="en-US" sz="6000" kern="0" dirty="0">
                <a:solidFill>
                  <a:srgbClr val="FFE871"/>
                </a:solidFill>
                <a:latin typeface="Arial" pitchFamily="34" charset="0"/>
                <a:cs typeface="Arial" pitchFamily="34" charset="0"/>
              </a:rPr>
              <a:t> 12.6.2020: </a:t>
            </a:r>
            <a:r>
              <a:rPr lang="en-US" sz="6000" kern="0" dirty="0" err="1">
                <a:solidFill>
                  <a:srgbClr val="FFE871"/>
                </a:solidFill>
                <a:latin typeface="Arial" pitchFamily="34" charset="0"/>
                <a:cs typeface="Arial" pitchFamily="34" charset="0"/>
              </a:rPr>
              <a:t>Organisatorisches</a:t>
            </a:r>
            <a:endParaRPr lang="en-US" sz="6000" kern="0" dirty="0">
              <a:solidFill>
                <a:srgbClr val="FFE871"/>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3</a:t>
            </a:fld>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402B3-9BA9-4A7B-91E5-F8D2E2E656FE}"/>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9EB82C9B-ED89-490B-A248-19E9F46B9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797"/>
            <a:ext cx="5544616" cy="6871242"/>
          </a:xfrm>
        </p:spPr>
      </p:pic>
    </p:spTree>
    <p:extLst>
      <p:ext uri="{BB962C8B-B14F-4D97-AF65-F5344CB8AC3E}">
        <p14:creationId xmlns:p14="http://schemas.microsoft.com/office/powerpoint/2010/main" val="302108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15DD7-4648-4A52-8979-0D6690F652D7}"/>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0E87FD24-42AB-4DB1-8AD0-9EC477291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900" y="1524000"/>
            <a:ext cx="4724400" cy="4724400"/>
          </a:xfrm>
        </p:spPr>
      </p:pic>
    </p:spTree>
    <p:extLst>
      <p:ext uri="{BB962C8B-B14F-4D97-AF65-F5344CB8AC3E}">
        <p14:creationId xmlns:p14="http://schemas.microsoft.com/office/powerpoint/2010/main" val="73658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402B3-9BA9-4A7B-91E5-F8D2E2E656FE}"/>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4FDE8F47-5956-4A75-AF7F-7F7009333E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1280361"/>
            <a:ext cx="10254046" cy="5577639"/>
          </a:xfrm>
        </p:spPr>
      </p:pic>
    </p:spTree>
    <p:extLst>
      <p:ext uri="{BB962C8B-B14F-4D97-AF65-F5344CB8AC3E}">
        <p14:creationId xmlns:p14="http://schemas.microsoft.com/office/powerpoint/2010/main" val="3346092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E3C5-A61C-415B-95EC-1DD89C9642D1}"/>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BDDBFEC4-30E0-4579-BB4F-AECDF8AF6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51387"/>
            <a:ext cx="7200800" cy="6936771"/>
          </a:xfrm>
        </p:spPr>
      </p:pic>
    </p:spTree>
    <p:extLst>
      <p:ext uri="{BB962C8B-B14F-4D97-AF65-F5344CB8AC3E}">
        <p14:creationId xmlns:p14="http://schemas.microsoft.com/office/powerpoint/2010/main" val="341841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1E3C5-A61C-415B-95EC-1DD89C9642D1}"/>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DEC2C1AA-13CF-41F0-BEF2-E4428E750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0"/>
            <a:ext cx="7494103" cy="6857999"/>
          </a:xfrm>
        </p:spPr>
      </p:pic>
    </p:spTree>
    <p:extLst>
      <p:ext uri="{BB962C8B-B14F-4D97-AF65-F5344CB8AC3E}">
        <p14:creationId xmlns:p14="http://schemas.microsoft.com/office/powerpoint/2010/main" val="1157103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b="1" dirty="0"/>
              <a:t>Books.google.de</a:t>
            </a:r>
          </a:p>
          <a:p>
            <a:r>
              <a:rPr lang="de-DE" dirty="0"/>
              <a:t>und scholar.google.de (manchmal gibt es rechts Links zu Volltexten, immer lokal speichern; bei lizenzpflichtigen Links ggf. </a:t>
            </a:r>
            <a:r>
              <a:rPr lang="de-DE" dirty="0" err="1"/>
              <a:t>scihub</a:t>
            </a:r>
            <a:r>
              <a:rPr lang="de-DE" dirty="0"/>
              <a:t> probieren) </a:t>
            </a:r>
          </a:p>
          <a:p>
            <a:r>
              <a:rPr lang="de-DE" dirty="0"/>
              <a:t>Zitierweise: Grundsätzlich von scholar.google.de die MLA-Ansetzung übernehmen (durch Klicken auf Anführungszeichen) </a:t>
            </a:r>
          </a:p>
          <a:p>
            <a:r>
              <a:rPr lang="de-DE" b="1" dirty="0"/>
              <a:t>Nationallizenzen.de</a:t>
            </a:r>
          </a:p>
          <a:p>
            <a:r>
              <a:rPr lang="de-DE" dirty="0"/>
              <a:t>(anmelden, auf Briefpost warten, jährlich erneuern) </a:t>
            </a:r>
          </a:p>
        </p:txBody>
      </p:sp>
    </p:spTree>
    <p:extLst>
      <p:ext uri="{BB962C8B-B14F-4D97-AF65-F5344CB8AC3E}">
        <p14:creationId xmlns:p14="http://schemas.microsoft.com/office/powerpoint/2010/main" val="378985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b="1"/>
              <a:t>Youtube</a:t>
            </a:r>
            <a:r>
              <a:rPr lang="de-DE" b="1" dirty="0"/>
              <a:t>.com</a:t>
            </a:r>
          </a:p>
          <a:p>
            <a:r>
              <a:rPr lang="de-DE" b="1" dirty="0"/>
              <a:t>Film-Erläuterungen</a:t>
            </a:r>
            <a:r>
              <a:rPr lang="de-DE" dirty="0"/>
              <a:t> </a:t>
            </a:r>
          </a:p>
        </p:txBody>
      </p:sp>
    </p:spTree>
    <p:extLst>
      <p:ext uri="{BB962C8B-B14F-4D97-AF65-F5344CB8AC3E}">
        <p14:creationId xmlns:p14="http://schemas.microsoft.com/office/powerpoint/2010/main" val="460011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Samstag 13.6.2020</a:t>
            </a:r>
          </a:p>
          <a:p>
            <a:r>
              <a:rPr lang="de-DE" dirty="0"/>
              <a:t>9:00 Review des Vortags, Ausblick auf Tag 2 </a:t>
            </a:r>
          </a:p>
          <a:p>
            <a:r>
              <a:rPr lang="de-DE" dirty="0"/>
              <a:t>10:00 Impulsreferat "Ganzheitlichkeit" David Hornemann von Laer </a:t>
            </a:r>
          </a:p>
          <a:p>
            <a:r>
              <a:rPr lang="de-DE" dirty="0"/>
              <a:t>Google-Ergebnisse: </a:t>
            </a:r>
          </a:p>
          <a:p>
            <a:r>
              <a:rPr lang="de-DE" dirty="0"/>
              <a:t>Google-Image-</a:t>
            </a:r>
            <a:r>
              <a:rPr lang="de-DE" dirty="0" err="1"/>
              <a:t>Ergbnisse</a:t>
            </a:r>
            <a:r>
              <a:rPr lang="de-DE" dirty="0"/>
              <a:t> siehe </a:t>
            </a:r>
            <a:r>
              <a:rPr lang="de-DE" dirty="0" err="1"/>
              <a:t>Powerpoint</a:t>
            </a:r>
            <a:r>
              <a:rPr lang="de-DE" dirty="0"/>
              <a:t> </a:t>
            </a:r>
          </a:p>
          <a:p>
            <a:r>
              <a:rPr lang="de-DE" dirty="0"/>
              <a:t>Weitere Filme </a:t>
            </a:r>
          </a:p>
          <a:p>
            <a:r>
              <a:rPr lang="de-DE" b="1" dirty="0"/>
              <a:t>Filmbeispiele</a:t>
            </a:r>
            <a:r>
              <a:rPr lang="de-DE" dirty="0"/>
              <a:t> </a:t>
            </a:r>
          </a:p>
          <a:p>
            <a:r>
              <a:rPr lang="de-DE" dirty="0"/>
              <a:t>mit Beispielen </a:t>
            </a:r>
          </a:p>
          <a:p>
            <a:r>
              <a:rPr lang="de-DE" dirty="0"/>
              <a:t>(Themenvorschlag von Studierenden:) </a:t>
            </a:r>
          </a:p>
          <a:p>
            <a:r>
              <a:rPr lang="de-DE" dirty="0"/>
              <a:t>(Themenvorschlag von Studierenden:) </a:t>
            </a:r>
          </a:p>
        </p:txBody>
      </p:sp>
    </p:spTree>
    <p:extLst>
      <p:ext uri="{BB962C8B-B14F-4D97-AF65-F5344CB8AC3E}">
        <p14:creationId xmlns:p14="http://schemas.microsoft.com/office/powerpoint/2010/main" val="1730179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Freitag 26.6.2020</a:t>
            </a:r>
          </a:p>
          <a:p>
            <a:r>
              <a:rPr lang="de-DE" dirty="0"/>
              <a:t>(Themenvorschlag von Studierenden:) </a:t>
            </a:r>
          </a:p>
          <a:p>
            <a:pPr marL="0" indent="0">
              <a:buNone/>
            </a:pPr>
            <a:r>
              <a:rPr lang="de-DE" b="1" dirty="0"/>
              <a:t>Samstag 27.6.2020</a:t>
            </a:r>
          </a:p>
          <a:p>
            <a:r>
              <a:rPr lang="de-DE" dirty="0"/>
              <a:t>(Themenvorschlag von Studierenden:) </a:t>
            </a:r>
          </a:p>
          <a:p>
            <a:r>
              <a:rPr lang="de-DE" dirty="0"/>
              <a:t>(Themenvorschlag von Studierenden:) </a:t>
            </a:r>
          </a:p>
        </p:txBody>
      </p:sp>
    </p:spTree>
    <p:extLst>
      <p:ext uri="{BB962C8B-B14F-4D97-AF65-F5344CB8AC3E}">
        <p14:creationId xmlns:p14="http://schemas.microsoft.com/office/powerpoint/2010/main" val="339069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pPr marL="0" indent="0">
              <a:buNone/>
            </a:pPr>
            <a:r>
              <a:rPr lang="de-DE" b="1" dirty="0"/>
              <a:t>Literatur</a:t>
            </a:r>
          </a:p>
          <a:p>
            <a:r>
              <a:rPr lang="de-DE" b="1" dirty="0"/>
              <a:t>Aufsätze</a:t>
            </a:r>
          </a:p>
          <a:p>
            <a:r>
              <a:rPr lang="de-DE" dirty="0" err="1"/>
              <a:t>Berkes</a:t>
            </a:r>
            <a:r>
              <a:rPr lang="de-DE" dirty="0"/>
              <a:t>, Fikret, and Mina </a:t>
            </a:r>
            <a:r>
              <a:rPr lang="de-DE" dirty="0" err="1"/>
              <a:t>Kislalioglu</a:t>
            </a:r>
            <a:r>
              <a:rPr lang="de-DE" dirty="0"/>
              <a:t> </a:t>
            </a:r>
            <a:r>
              <a:rPr lang="de-DE" dirty="0" err="1"/>
              <a:t>Berkes</a:t>
            </a:r>
            <a:r>
              <a:rPr lang="de-DE" dirty="0"/>
              <a:t>. "</a:t>
            </a:r>
            <a:r>
              <a:rPr lang="de-DE" dirty="0" err="1"/>
              <a:t>Ecological</a:t>
            </a:r>
            <a:r>
              <a:rPr lang="de-DE" dirty="0"/>
              <a:t> </a:t>
            </a:r>
            <a:r>
              <a:rPr lang="de-DE" dirty="0" err="1"/>
              <a:t>complexity</a:t>
            </a:r>
            <a:r>
              <a:rPr lang="de-DE" dirty="0"/>
              <a:t>, </a:t>
            </a:r>
            <a:r>
              <a:rPr lang="de-DE" dirty="0" err="1"/>
              <a:t>fuzzy</a:t>
            </a:r>
            <a:r>
              <a:rPr lang="de-DE" dirty="0"/>
              <a:t> </a:t>
            </a:r>
            <a:r>
              <a:rPr lang="de-DE" dirty="0" err="1"/>
              <a:t>logic</a:t>
            </a:r>
            <a:r>
              <a:rPr lang="de-DE" dirty="0"/>
              <a:t>, and </a:t>
            </a:r>
            <a:r>
              <a:rPr lang="de-DE" dirty="0" err="1"/>
              <a:t>holism</a:t>
            </a:r>
            <a:r>
              <a:rPr lang="de-DE" dirty="0"/>
              <a:t> in </a:t>
            </a:r>
            <a:r>
              <a:rPr lang="de-DE" dirty="0" err="1"/>
              <a:t>indigenous</a:t>
            </a:r>
            <a:r>
              <a:rPr lang="de-DE" dirty="0"/>
              <a:t> </a:t>
            </a:r>
            <a:r>
              <a:rPr lang="de-DE" dirty="0" err="1"/>
              <a:t>knowledge</a:t>
            </a:r>
            <a:r>
              <a:rPr lang="de-DE" dirty="0"/>
              <a:t>." Futures 41.1 (2009): 6-12. </a:t>
            </a:r>
            <a:r>
              <a:rPr lang="de-DE" dirty="0" err="1"/>
              <a:t>Some</a:t>
            </a:r>
            <a:r>
              <a:rPr lang="de-DE" dirty="0"/>
              <a:t> </a:t>
            </a:r>
            <a:r>
              <a:rPr lang="de-DE" dirty="0" err="1"/>
              <a:t>indigenous</a:t>
            </a:r>
            <a:r>
              <a:rPr lang="de-DE" dirty="0"/>
              <a:t> </a:t>
            </a:r>
            <a:r>
              <a:rPr lang="de-DE" dirty="0" err="1"/>
              <a:t>knowledge</a:t>
            </a:r>
            <a:r>
              <a:rPr lang="de-DE" dirty="0"/>
              <a:t> </a:t>
            </a:r>
            <a:r>
              <a:rPr lang="de-DE" dirty="0" err="1"/>
              <a:t>is</a:t>
            </a:r>
            <a:r>
              <a:rPr lang="de-DE" dirty="0"/>
              <a:t> </a:t>
            </a:r>
            <a:r>
              <a:rPr lang="de-DE" dirty="0" err="1"/>
              <a:t>said</a:t>
            </a:r>
            <a:r>
              <a:rPr lang="de-DE" dirty="0"/>
              <a:t> </a:t>
            </a:r>
            <a:r>
              <a:rPr lang="de-DE" dirty="0" err="1"/>
              <a:t>to</a:t>
            </a:r>
            <a:r>
              <a:rPr lang="de-DE" dirty="0"/>
              <a:t> </a:t>
            </a:r>
            <a:r>
              <a:rPr lang="de-DE" dirty="0" err="1"/>
              <a:t>be</a:t>
            </a:r>
            <a:r>
              <a:rPr lang="de-DE" dirty="0"/>
              <a:t> </a:t>
            </a:r>
            <a:r>
              <a:rPr lang="de-DE" dirty="0" err="1"/>
              <a:t>holistic</a:t>
            </a:r>
            <a:r>
              <a:rPr lang="de-DE" dirty="0"/>
              <a:t> in </a:t>
            </a:r>
            <a:r>
              <a:rPr lang="de-DE" dirty="0" err="1"/>
              <a:t>the</a:t>
            </a:r>
            <a:r>
              <a:rPr lang="de-DE" dirty="0"/>
              <a:t> </a:t>
            </a:r>
            <a:r>
              <a:rPr lang="de-DE" dirty="0" err="1"/>
              <a:t>way</a:t>
            </a:r>
            <a:r>
              <a:rPr lang="de-DE" dirty="0"/>
              <a:t> </a:t>
            </a:r>
            <a:r>
              <a:rPr lang="de-DE" dirty="0" err="1"/>
              <a:t>it</a:t>
            </a:r>
            <a:r>
              <a:rPr lang="de-DE" dirty="0"/>
              <a:t> </a:t>
            </a:r>
            <a:r>
              <a:rPr lang="de-DE" dirty="0" err="1"/>
              <a:t>deals</a:t>
            </a:r>
            <a:r>
              <a:rPr lang="de-DE" dirty="0"/>
              <a:t> </a:t>
            </a:r>
            <a:r>
              <a:rPr lang="de-DE" dirty="0" err="1"/>
              <a:t>with</a:t>
            </a:r>
            <a:r>
              <a:rPr lang="de-DE" dirty="0"/>
              <a:t> </a:t>
            </a:r>
            <a:r>
              <a:rPr lang="de-DE" dirty="0" err="1"/>
              <a:t>the</a:t>
            </a:r>
            <a:r>
              <a:rPr lang="de-DE" dirty="0"/>
              <a:t> </a:t>
            </a:r>
            <a:r>
              <a:rPr lang="de-DE" dirty="0" err="1"/>
              <a:t>environment</a:t>
            </a:r>
            <a:r>
              <a:rPr lang="de-DE" dirty="0"/>
              <a:t>. Given </a:t>
            </a:r>
            <a:r>
              <a:rPr lang="de-DE" dirty="0" err="1"/>
              <a:t>the</a:t>
            </a:r>
            <a:r>
              <a:rPr lang="de-DE" dirty="0"/>
              <a:t> </a:t>
            </a:r>
            <a:r>
              <a:rPr lang="de-DE" dirty="0" err="1"/>
              <a:t>difficulties</a:t>
            </a:r>
            <a:r>
              <a:rPr lang="de-DE" dirty="0"/>
              <a:t> </a:t>
            </a:r>
            <a:r>
              <a:rPr lang="de-DE" dirty="0" err="1"/>
              <a:t>of</a:t>
            </a:r>
            <a:r>
              <a:rPr lang="de-DE" dirty="0"/>
              <a:t> Western </a:t>
            </a:r>
            <a:r>
              <a:rPr lang="de-DE" dirty="0" err="1"/>
              <a:t>science</a:t>
            </a:r>
            <a:r>
              <a:rPr lang="de-DE" dirty="0"/>
              <a:t> </a:t>
            </a:r>
            <a:r>
              <a:rPr lang="de-DE" dirty="0" err="1"/>
              <a:t>with</a:t>
            </a:r>
            <a:r>
              <a:rPr lang="de-DE" dirty="0"/>
              <a:t> </a:t>
            </a:r>
            <a:r>
              <a:rPr lang="de-DE" dirty="0" err="1"/>
              <a:t>complex</a:t>
            </a:r>
            <a:r>
              <a:rPr lang="de-DE" dirty="0"/>
              <a:t> environmental </a:t>
            </a:r>
            <a:r>
              <a:rPr lang="de-DE" dirty="0" err="1"/>
              <a:t>problems</a:t>
            </a:r>
            <a:r>
              <a:rPr lang="de-DE" dirty="0"/>
              <a:t>, </a:t>
            </a:r>
            <a:r>
              <a:rPr lang="de-DE" dirty="0" err="1"/>
              <a:t>any</a:t>
            </a:r>
            <a:r>
              <a:rPr lang="de-DE" dirty="0"/>
              <a:t> </a:t>
            </a:r>
            <a:r>
              <a:rPr lang="de-DE" dirty="0" err="1"/>
              <a:t>insights</a:t>
            </a:r>
            <a:r>
              <a:rPr lang="de-DE" dirty="0"/>
              <a:t> </a:t>
            </a:r>
            <a:r>
              <a:rPr lang="de-DE" dirty="0" err="1"/>
              <a:t>from</a:t>
            </a:r>
            <a:r>
              <a:rPr lang="de-DE" dirty="0"/>
              <a:t> </a:t>
            </a:r>
            <a:r>
              <a:rPr lang="de-DE" dirty="0" err="1"/>
              <a:t>the</a:t>
            </a:r>
            <a:r>
              <a:rPr lang="de-DE" dirty="0"/>
              <a:t> </a:t>
            </a:r>
            <a:r>
              <a:rPr lang="de-DE" dirty="0" err="1"/>
              <a:t>holism</a:t>
            </a:r>
            <a:r>
              <a:rPr lang="de-DE" dirty="0"/>
              <a:t> </a:t>
            </a:r>
            <a:r>
              <a:rPr lang="de-DE" dirty="0" err="1"/>
              <a:t>of</a:t>
            </a:r>
            <a:r>
              <a:rPr lang="de-DE" dirty="0"/>
              <a:t> </a:t>
            </a:r>
            <a:r>
              <a:rPr lang="de-DE" dirty="0" err="1"/>
              <a:t>indigenous</a:t>
            </a:r>
            <a:r>
              <a:rPr lang="de-DE" dirty="0"/>
              <a:t> </a:t>
            </a:r>
            <a:r>
              <a:rPr lang="de-DE" dirty="0" err="1"/>
              <a:t>knowledge</a:t>
            </a:r>
            <a:r>
              <a:rPr lang="de-DE" dirty="0"/>
              <a:t> </a:t>
            </a:r>
            <a:r>
              <a:rPr lang="de-DE" dirty="0" err="1"/>
              <a:t>are</a:t>
            </a:r>
            <a:r>
              <a:rPr lang="de-DE" dirty="0"/>
              <a:t> </a:t>
            </a:r>
            <a:r>
              <a:rPr lang="de-DE" dirty="0" err="1"/>
              <a:t>of</a:t>
            </a:r>
            <a:r>
              <a:rPr lang="de-DE" dirty="0"/>
              <a:t> </a:t>
            </a:r>
            <a:r>
              <a:rPr lang="de-DE" dirty="0" err="1"/>
              <a:t>major</a:t>
            </a:r>
            <a:r>
              <a:rPr lang="de-DE" dirty="0"/>
              <a:t> </a:t>
            </a:r>
            <a:r>
              <a:rPr lang="de-DE" dirty="0" err="1"/>
              <a:t>interest</a:t>
            </a:r>
            <a:r>
              <a:rPr lang="de-DE" dirty="0"/>
              <a:t>. </a:t>
            </a:r>
            <a:r>
              <a:rPr lang="de-DE" dirty="0" err="1"/>
              <a:t>Based</a:t>
            </a:r>
            <a:r>
              <a:rPr lang="de-DE" dirty="0"/>
              <a:t> on </a:t>
            </a:r>
            <a:r>
              <a:rPr lang="de-DE" dirty="0" err="1"/>
              <a:t>examples</a:t>
            </a:r>
            <a:r>
              <a:rPr lang="de-DE" dirty="0"/>
              <a:t> </a:t>
            </a:r>
            <a:r>
              <a:rPr lang="de-DE" dirty="0" err="1"/>
              <a:t>from</a:t>
            </a:r>
            <a:r>
              <a:rPr lang="de-DE" dirty="0"/>
              <a:t> Inuit and </a:t>
            </a:r>
            <a:r>
              <a:rPr lang="de-DE" dirty="0" err="1"/>
              <a:t>other</a:t>
            </a:r>
            <a:r>
              <a:rPr lang="de-DE" dirty="0"/>
              <a:t> northern </a:t>
            </a:r>
            <a:r>
              <a:rPr lang="de-DE" dirty="0" err="1"/>
              <a:t>peoples</a:t>
            </a:r>
            <a:r>
              <a:rPr lang="de-DE" dirty="0"/>
              <a:t>, </a:t>
            </a:r>
            <a:r>
              <a:rPr lang="de-DE" dirty="0" err="1"/>
              <a:t>it</a:t>
            </a:r>
            <a:r>
              <a:rPr lang="de-DE" dirty="0"/>
              <a:t> </a:t>
            </a:r>
            <a:r>
              <a:rPr lang="de-DE" dirty="0" err="1"/>
              <a:t>appears</a:t>
            </a:r>
            <a:r>
              <a:rPr lang="de-DE" dirty="0"/>
              <a:t> </a:t>
            </a:r>
            <a:r>
              <a:rPr lang="de-DE" dirty="0" err="1"/>
              <a:t>that</a:t>
            </a:r>
            <a:r>
              <a:rPr lang="de-DE" dirty="0"/>
              <a:t> </a:t>
            </a:r>
            <a:r>
              <a:rPr lang="de-DE" dirty="0" err="1"/>
              <a:t>indigenous</a:t>
            </a:r>
            <a:r>
              <a:rPr lang="de-DE" dirty="0"/>
              <a:t> </a:t>
            </a:r>
            <a:r>
              <a:rPr lang="de-DE" dirty="0" err="1"/>
              <a:t>knowledge</a:t>
            </a:r>
            <a:r>
              <a:rPr lang="de-DE" dirty="0"/>
              <a:t> </a:t>
            </a:r>
            <a:r>
              <a:rPr lang="de-DE" dirty="0" err="1"/>
              <a:t>approaches</a:t>
            </a:r>
            <a:r>
              <a:rPr lang="de-DE" dirty="0"/>
              <a:t> </a:t>
            </a:r>
            <a:r>
              <a:rPr lang="de-DE" dirty="0" err="1"/>
              <a:t>complex</a:t>
            </a:r>
            <a:r>
              <a:rPr lang="de-DE" dirty="0"/>
              <a:t> </a:t>
            </a:r>
            <a:r>
              <a:rPr lang="de-DE" dirty="0" err="1"/>
              <a:t>systems</a:t>
            </a:r>
            <a:r>
              <a:rPr lang="de-DE" dirty="0"/>
              <a:t> </a:t>
            </a:r>
            <a:r>
              <a:rPr lang="de-DE" dirty="0" err="1"/>
              <a:t>by</a:t>
            </a:r>
            <a:r>
              <a:rPr lang="de-DE" dirty="0"/>
              <a:t> </a:t>
            </a:r>
            <a:r>
              <a:rPr lang="de-DE" dirty="0" err="1"/>
              <a:t>using</a:t>
            </a:r>
            <a:r>
              <a:rPr lang="de-DE" dirty="0"/>
              <a:t> simple </a:t>
            </a:r>
            <a:r>
              <a:rPr lang="de-DE" dirty="0" err="1"/>
              <a:t>prescriptions</a:t>
            </a:r>
            <a:r>
              <a:rPr lang="de-DE" dirty="0"/>
              <a:t> </a:t>
            </a:r>
            <a:r>
              <a:rPr lang="de-DE" dirty="0" err="1"/>
              <a:t>consistent</a:t>
            </a:r>
            <a:r>
              <a:rPr lang="de-DE" dirty="0"/>
              <a:t> </a:t>
            </a:r>
            <a:r>
              <a:rPr lang="de-DE" dirty="0" err="1"/>
              <a:t>with</a:t>
            </a:r>
            <a:r>
              <a:rPr lang="de-DE" dirty="0"/>
              <a:t> </a:t>
            </a:r>
            <a:r>
              <a:rPr lang="de-DE" dirty="0" err="1"/>
              <a:t>fuzzy</a:t>
            </a:r>
            <a:r>
              <a:rPr lang="de-DE" dirty="0"/>
              <a:t> </a:t>
            </a:r>
            <a:r>
              <a:rPr lang="de-DE" dirty="0" err="1"/>
              <a:t>logic</a:t>
            </a:r>
            <a:r>
              <a:rPr lang="de-DE" dirty="0"/>
              <a:t>. </a:t>
            </a:r>
            <a:r>
              <a:rPr lang="de-DE" dirty="0" err="1"/>
              <a:t>Specifically</a:t>
            </a:r>
            <a:r>
              <a:rPr lang="de-DE" dirty="0"/>
              <a:t>, </a:t>
            </a:r>
            <a:r>
              <a:rPr lang="de-DE" dirty="0" err="1"/>
              <a:t>indigenous</a:t>
            </a:r>
            <a:r>
              <a:rPr lang="de-DE" dirty="0"/>
              <a:t> </a:t>
            </a:r>
            <a:r>
              <a:rPr lang="de-DE" dirty="0" err="1"/>
              <a:t>knowledge</a:t>
            </a:r>
            <a:r>
              <a:rPr lang="de-DE" dirty="0"/>
              <a:t> </a:t>
            </a:r>
            <a:r>
              <a:rPr lang="de-DE" dirty="0" err="1"/>
              <a:t>pursues</a:t>
            </a:r>
            <a:r>
              <a:rPr lang="de-DE" dirty="0"/>
              <a:t> </a:t>
            </a:r>
            <a:r>
              <a:rPr lang="de-DE" dirty="0" err="1"/>
              <a:t>holism</a:t>
            </a:r>
            <a:r>
              <a:rPr lang="de-DE" dirty="0"/>
              <a:t> </a:t>
            </a:r>
            <a:r>
              <a:rPr lang="de-DE" dirty="0" err="1"/>
              <a:t>through</a:t>
            </a:r>
            <a:r>
              <a:rPr lang="de-DE" dirty="0"/>
              <a:t> </a:t>
            </a:r>
            <a:r>
              <a:rPr lang="de-DE" dirty="0" err="1"/>
              <a:t>the</a:t>
            </a:r>
            <a:r>
              <a:rPr lang="de-DE" dirty="0"/>
              <a:t> </a:t>
            </a:r>
            <a:r>
              <a:rPr lang="de-DE" dirty="0" err="1"/>
              <a:t>continued</a:t>
            </a:r>
            <a:r>
              <a:rPr lang="de-DE" dirty="0"/>
              <a:t> </a:t>
            </a:r>
            <a:r>
              <a:rPr lang="de-DE" dirty="0" err="1"/>
              <a:t>reading</a:t>
            </a:r>
            <a:r>
              <a:rPr lang="de-DE" dirty="0"/>
              <a:t> </a:t>
            </a:r>
            <a:r>
              <a:rPr lang="de-DE" dirty="0" err="1"/>
              <a:t>of</a:t>
            </a:r>
            <a:r>
              <a:rPr lang="de-DE" dirty="0"/>
              <a:t> </a:t>
            </a:r>
            <a:r>
              <a:rPr lang="de-DE" dirty="0" err="1"/>
              <a:t>the</a:t>
            </a:r>
            <a:r>
              <a:rPr lang="de-DE" dirty="0"/>
              <a:t> </a:t>
            </a:r>
            <a:r>
              <a:rPr lang="de-DE" dirty="0" err="1"/>
              <a:t>environment</a:t>
            </a:r>
            <a:r>
              <a:rPr lang="de-DE" dirty="0"/>
              <a:t>, </a:t>
            </a:r>
            <a:r>
              <a:rPr lang="de-DE" dirty="0" err="1"/>
              <a:t>collection</a:t>
            </a:r>
            <a:r>
              <a:rPr lang="de-DE" dirty="0"/>
              <a:t> </a:t>
            </a:r>
            <a:r>
              <a:rPr lang="de-DE" dirty="0" err="1"/>
              <a:t>of</a:t>
            </a:r>
            <a:r>
              <a:rPr lang="de-DE" dirty="0"/>
              <a:t> large </a:t>
            </a:r>
            <a:r>
              <a:rPr lang="de-DE" dirty="0" err="1"/>
              <a:t>amounts</a:t>
            </a:r>
            <a:r>
              <a:rPr lang="de-DE" dirty="0"/>
              <a:t> </a:t>
            </a:r>
            <a:r>
              <a:rPr lang="de-DE" dirty="0" err="1"/>
              <a:t>of</a:t>
            </a:r>
            <a:r>
              <a:rPr lang="de-DE" dirty="0"/>
              <a:t> </a:t>
            </a:r>
            <a:r>
              <a:rPr lang="de-DE" dirty="0" err="1"/>
              <a:t>information</a:t>
            </a:r>
            <a:r>
              <a:rPr lang="de-DE" dirty="0"/>
              <a:t>, and </a:t>
            </a:r>
            <a:r>
              <a:rPr lang="de-DE" dirty="0" err="1"/>
              <a:t>the</a:t>
            </a:r>
            <a:r>
              <a:rPr lang="de-DE" dirty="0"/>
              <a:t> </a:t>
            </a:r>
            <a:r>
              <a:rPr lang="de-DE" dirty="0" err="1"/>
              <a:t>construction</a:t>
            </a:r>
            <a:r>
              <a:rPr lang="de-DE" dirty="0"/>
              <a:t> </a:t>
            </a:r>
            <a:r>
              <a:rPr lang="de-DE" dirty="0" err="1"/>
              <a:t>of</a:t>
            </a:r>
            <a:r>
              <a:rPr lang="de-DE" dirty="0"/>
              <a:t> </a:t>
            </a:r>
            <a:r>
              <a:rPr lang="de-DE" dirty="0" err="1"/>
              <a:t>collective</a:t>
            </a:r>
            <a:r>
              <a:rPr lang="de-DE" dirty="0"/>
              <a:t> mental </a:t>
            </a:r>
            <a:r>
              <a:rPr lang="de-DE" dirty="0" err="1"/>
              <a:t>models</a:t>
            </a:r>
            <a:r>
              <a:rPr lang="de-DE" dirty="0"/>
              <a:t> </a:t>
            </a:r>
            <a:r>
              <a:rPr lang="de-DE" dirty="0" err="1"/>
              <a:t>that</a:t>
            </a:r>
            <a:r>
              <a:rPr lang="de-DE" dirty="0"/>
              <a:t> </a:t>
            </a:r>
            <a:r>
              <a:rPr lang="de-DE" dirty="0" err="1"/>
              <a:t>can</a:t>
            </a:r>
            <a:r>
              <a:rPr lang="de-DE" dirty="0"/>
              <a:t> </a:t>
            </a:r>
            <a:r>
              <a:rPr lang="de-DE" dirty="0" err="1"/>
              <a:t>adjust</a:t>
            </a:r>
            <a:r>
              <a:rPr lang="de-DE" dirty="0"/>
              <a:t> </a:t>
            </a:r>
            <a:r>
              <a:rPr lang="de-DE" dirty="0" err="1"/>
              <a:t>to</a:t>
            </a:r>
            <a:r>
              <a:rPr lang="de-DE" dirty="0"/>
              <a:t> </a:t>
            </a:r>
            <a:r>
              <a:rPr lang="de-DE" dirty="0" err="1"/>
              <a:t>new</a:t>
            </a:r>
            <a:r>
              <a:rPr lang="de-DE" dirty="0"/>
              <a:t> </a:t>
            </a:r>
            <a:r>
              <a:rPr lang="de-DE" dirty="0" err="1"/>
              <a:t>information</a:t>
            </a:r>
            <a:r>
              <a:rPr lang="de-DE" dirty="0"/>
              <a:t>. Such an </a:t>
            </a:r>
            <a:r>
              <a:rPr lang="de-DE" dirty="0" err="1"/>
              <a:t>approach</a:t>
            </a:r>
            <a:r>
              <a:rPr lang="de-DE" dirty="0"/>
              <a:t> </a:t>
            </a:r>
            <a:r>
              <a:rPr lang="de-DE" dirty="0" err="1"/>
              <a:t>serves</a:t>
            </a:r>
            <a:r>
              <a:rPr lang="de-DE" dirty="0"/>
              <a:t> </a:t>
            </a:r>
            <a:r>
              <a:rPr lang="de-DE" dirty="0" err="1"/>
              <a:t>the</a:t>
            </a:r>
            <a:r>
              <a:rPr lang="de-DE" dirty="0"/>
              <a:t> </a:t>
            </a:r>
            <a:r>
              <a:rPr lang="de-DE" dirty="0" err="1"/>
              <a:t>assessment</a:t>
            </a:r>
            <a:r>
              <a:rPr lang="de-DE" dirty="0"/>
              <a:t> </a:t>
            </a:r>
            <a:r>
              <a:rPr lang="de-DE" dirty="0" err="1"/>
              <a:t>of</a:t>
            </a:r>
            <a:r>
              <a:rPr lang="de-DE" dirty="0"/>
              <a:t> a large </a:t>
            </a:r>
            <a:r>
              <a:rPr lang="de-DE" dirty="0" err="1"/>
              <a:t>number</a:t>
            </a:r>
            <a:r>
              <a:rPr lang="de-DE" dirty="0"/>
              <a:t> </a:t>
            </a:r>
            <a:r>
              <a:rPr lang="de-DE" dirty="0" err="1"/>
              <a:t>of</a:t>
            </a:r>
            <a:r>
              <a:rPr lang="de-DE" dirty="0"/>
              <a:t> variables </a:t>
            </a:r>
            <a:r>
              <a:rPr lang="de-DE" dirty="0" err="1"/>
              <a:t>qualitatively</a:t>
            </a:r>
            <a:r>
              <a:rPr lang="de-DE" dirty="0"/>
              <a:t>, </a:t>
            </a:r>
            <a:r>
              <a:rPr lang="de-DE" dirty="0" err="1"/>
              <a:t>as</a:t>
            </a:r>
            <a:r>
              <a:rPr lang="de-DE" dirty="0"/>
              <a:t> </a:t>
            </a:r>
            <a:r>
              <a:rPr lang="de-DE" dirty="0" err="1"/>
              <a:t>opposed</a:t>
            </a:r>
            <a:r>
              <a:rPr lang="de-DE" dirty="0"/>
              <a:t> </a:t>
            </a:r>
            <a:r>
              <a:rPr lang="de-DE" dirty="0" err="1"/>
              <a:t>to</a:t>
            </a:r>
            <a:r>
              <a:rPr lang="de-DE" dirty="0"/>
              <a:t> </a:t>
            </a:r>
            <a:r>
              <a:rPr lang="de-DE" dirty="0" err="1"/>
              <a:t>focusing</a:t>
            </a:r>
            <a:r>
              <a:rPr lang="de-DE" dirty="0"/>
              <a:t> on a </a:t>
            </a:r>
            <a:r>
              <a:rPr lang="de-DE" dirty="0" err="1"/>
              <a:t>small</a:t>
            </a:r>
            <a:r>
              <a:rPr lang="de-DE" dirty="0"/>
              <a:t> </a:t>
            </a:r>
            <a:r>
              <a:rPr lang="de-DE" dirty="0" err="1"/>
              <a:t>number</a:t>
            </a:r>
            <a:r>
              <a:rPr lang="de-DE" dirty="0"/>
              <a:t> </a:t>
            </a:r>
            <a:r>
              <a:rPr lang="de-DE" dirty="0" err="1"/>
              <a:t>of</a:t>
            </a:r>
            <a:r>
              <a:rPr lang="de-DE" dirty="0"/>
              <a:t> variables </a:t>
            </a:r>
            <a:r>
              <a:rPr lang="de-DE" dirty="0" err="1"/>
              <a:t>quantitatively</a:t>
            </a:r>
            <a:r>
              <a:rPr lang="de-DE" dirty="0"/>
              <a:t>. </a:t>
            </a:r>
          </a:p>
        </p:txBody>
      </p:sp>
    </p:spTree>
    <p:extLst>
      <p:ext uri="{BB962C8B-B14F-4D97-AF65-F5344CB8AC3E}">
        <p14:creationId xmlns:p14="http://schemas.microsoft.com/office/powerpoint/2010/main" val="140046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2. Kurzbeschreibung incl. </a:t>
            </a:r>
            <a:r>
              <a:rPr lang="de-DE" altLang="de-DE" dirty="0">
                <a:solidFill>
                  <a:srgbClr val="FF0000"/>
                </a:solidFill>
              </a:rPr>
              <a:t>Lernziele</a:t>
            </a:r>
          </a:p>
        </p:txBody>
      </p:sp>
      <p:sp>
        <p:nvSpPr>
          <p:cNvPr id="3075" name="Inhaltsplatzhalter 2"/>
          <p:cNvSpPr>
            <a:spLocks noGrp="1"/>
          </p:cNvSpPr>
          <p:nvPr>
            <p:ph idx="1"/>
          </p:nvPr>
        </p:nvSpPr>
        <p:spPr>
          <a:xfrm>
            <a:off x="457200" y="1690960"/>
            <a:ext cx="8305800" cy="4978400"/>
          </a:xfrm>
        </p:spPr>
        <p:txBody>
          <a:bodyPr/>
          <a:lstStyle/>
          <a:p>
            <a:pPr marL="0" indent="0">
              <a:buNone/>
            </a:pPr>
            <a:r>
              <a:rPr lang="de-DE" sz="1800" dirty="0"/>
              <a:t>Die Spezialisierung hat in vielen Bereichen menschlicher Entwicklung zu einer Separierung und Kategorisierung geführt, bei der oft das Ganze aus dem Blick geriet. Heute geht es der Integrativen Medizin z.B. darum, die Einzeldisziplinen wieder zusammenzuführen und den „ganzen Menschen“ in den Blick zu nehmen: Bei Anamnese, Diagnose, Arzt-Patient-Kommunikation, Therapie. Welche evidenzbasierten Elemente Traditioneller Chinesischer Medizin finden Eingang in westliche Schulmedizin? Wie werden westliche Schulmedizin und das Prinzip der Evidenzbasierung in das chinesische Gesundheitswesen integriert? Wie sehen in China und im Westen Konzepte ganzheitlicher Ernährung und Lebensweise aus? Wie steht das Konzept der Ganzheitlichkeit zu denen der Nachhaltigkeit und der Umweltverträglichkeit? Was verraten uns Welt-Entstehungsmythen und Religionen verschiedener Völker über die Idee der Ganzheitlichkeit und des Verständnis vom Verhältnis zwischen Mensch und Kosmos? </a:t>
            </a:r>
            <a:endParaRPr lang="de-DE" altLang="de-DE" sz="1600" dirty="0"/>
          </a:p>
        </p:txBody>
      </p:sp>
      <p:sp>
        <p:nvSpPr>
          <p:cNvPr id="614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D9220-13E2-45E9-84B1-4A6E52DB2B32}" type="slidenum">
              <a:rPr lang="zh-CN" altLang="de-DE"/>
              <a:pPr/>
              <a:t>4</a:t>
            </a:fld>
            <a:endParaRPr lang="de-DE" altLang="zh-CN"/>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2. </a:t>
            </a:r>
            <a:r>
              <a:rPr lang="en-US" sz="6000" kern="0" dirty="0" err="1">
                <a:solidFill>
                  <a:srgbClr val="FFE871"/>
                </a:solidFill>
                <a:latin typeface="Arial" pitchFamily="34" charset="0"/>
                <a:cs typeface="Arial" pitchFamily="34" charset="0"/>
              </a:rPr>
              <a:t>Kurzbeschreibung</a:t>
            </a:r>
            <a:endParaRPr lang="en-US" sz="6000" kern="0" dirty="0">
              <a:solidFill>
                <a:srgbClr val="FF0000"/>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4</a:t>
            </a:fld>
            <a:endParaRPr lang="en-US" sz="2000" dirty="0"/>
          </a:p>
        </p:txBody>
      </p:sp>
    </p:spTree>
    <p:extLst>
      <p:ext uri="{BB962C8B-B14F-4D97-AF65-F5344CB8AC3E}">
        <p14:creationId xmlns:p14="http://schemas.microsoft.com/office/powerpoint/2010/main" val="4274670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dirty="0"/>
              <a:t>Harrington, Anne. </a:t>
            </a:r>
            <a:r>
              <a:rPr lang="de-DE" dirty="0" err="1"/>
              <a:t>Reenchanted</a:t>
            </a:r>
            <a:r>
              <a:rPr lang="de-DE" dirty="0"/>
              <a:t> </a:t>
            </a:r>
            <a:r>
              <a:rPr lang="de-DE" dirty="0" err="1"/>
              <a:t>science</a:t>
            </a:r>
            <a:r>
              <a:rPr lang="de-DE" dirty="0"/>
              <a:t>: </a:t>
            </a:r>
            <a:r>
              <a:rPr lang="de-DE" dirty="0" err="1"/>
              <a:t>Holism</a:t>
            </a:r>
            <a:r>
              <a:rPr lang="de-DE" dirty="0"/>
              <a:t> in German </a:t>
            </a:r>
            <a:r>
              <a:rPr lang="de-DE" dirty="0" err="1"/>
              <a:t>culture</a:t>
            </a:r>
            <a:r>
              <a:rPr lang="de-DE" dirty="0"/>
              <a:t> </a:t>
            </a:r>
            <a:r>
              <a:rPr lang="de-DE" dirty="0" err="1"/>
              <a:t>from</a:t>
            </a:r>
            <a:r>
              <a:rPr lang="de-DE" dirty="0"/>
              <a:t> Wilhelm II </a:t>
            </a:r>
            <a:r>
              <a:rPr lang="de-DE" dirty="0" err="1"/>
              <a:t>to</a:t>
            </a:r>
            <a:r>
              <a:rPr lang="de-DE" dirty="0"/>
              <a:t> Hitler. Princeton University Press, 1999. Bei Google Books: </a:t>
            </a:r>
            <a:r>
              <a:rPr lang="de-DE" dirty="0">
                <a:hlinkClick r:id="rId2"/>
              </a:rPr>
              <a:t>https://bit.ly/2AV3a47</a:t>
            </a:r>
            <a:r>
              <a:rPr lang="de-DE" dirty="0"/>
              <a:t> </a:t>
            </a:r>
          </a:p>
          <a:p>
            <a:r>
              <a:rPr lang="de-DE" dirty="0"/>
              <a:t>Hesketh, Therese and Wei Xing Zhu: Health in China: Traditional Chinese Medicine: </a:t>
            </a:r>
            <a:r>
              <a:rPr lang="de-DE" dirty="0" err="1"/>
              <a:t>One</a:t>
            </a:r>
            <a:r>
              <a:rPr lang="de-DE" dirty="0"/>
              <a:t> Country, </a:t>
            </a:r>
            <a:r>
              <a:rPr lang="de-DE" dirty="0" err="1"/>
              <a:t>Two</a:t>
            </a:r>
            <a:r>
              <a:rPr lang="de-DE" dirty="0"/>
              <a:t> Systems, in: BMJ: British Medical Journal 315.7100 (1997), S. 115-117, Volltext: </a:t>
            </a:r>
            <a:r>
              <a:rPr lang="de-DE" dirty="0">
                <a:hlinkClick r:id="rId3"/>
              </a:rPr>
              <a:t>https://bit.ly/2MF4MBZ</a:t>
            </a:r>
            <a:r>
              <a:rPr lang="de-DE" dirty="0"/>
              <a:t> </a:t>
            </a:r>
          </a:p>
          <a:p>
            <a:r>
              <a:rPr lang="de-DE" dirty="0"/>
              <a:t>Müller, Armin. Grundzüge eines ganzheitlichen Controlling. Walter de Gruyter GmbH &amp; Co KG, 2014. Bei Google Books: </a:t>
            </a:r>
            <a:r>
              <a:rPr lang="de-DE" dirty="0">
                <a:hlinkClick r:id="rId4"/>
              </a:rPr>
              <a:t>https://bit.ly/3h3r4eu</a:t>
            </a:r>
            <a:r>
              <a:rPr lang="de-DE" dirty="0"/>
              <a:t> </a:t>
            </a:r>
          </a:p>
          <a:p>
            <a:r>
              <a:rPr lang="de-DE" dirty="0"/>
              <a:t>Munro, Donald J., </a:t>
            </a:r>
            <a:r>
              <a:rPr lang="de-DE" dirty="0" err="1"/>
              <a:t>ed</a:t>
            </a:r>
            <a:r>
              <a:rPr lang="de-DE" dirty="0"/>
              <a:t>. </a:t>
            </a:r>
            <a:r>
              <a:rPr lang="de-DE" dirty="0" err="1"/>
              <a:t>Individualism</a:t>
            </a:r>
            <a:r>
              <a:rPr lang="de-DE" dirty="0"/>
              <a:t> and </a:t>
            </a:r>
            <a:r>
              <a:rPr lang="de-DE" dirty="0" err="1"/>
              <a:t>holism</a:t>
            </a:r>
            <a:r>
              <a:rPr lang="de-DE" dirty="0"/>
              <a:t>: Studies in </a:t>
            </a:r>
            <a:r>
              <a:rPr lang="de-DE" dirty="0" err="1"/>
              <a:t>Confucian</a:t>
            </a:r>
            <a:r>
              <a:rPr lang="de-DE" dirty="0"/>
              <a:t> and Taoist </a:t>
            </a:r>
            <a:r>
              <a:rPr lang="de-DE" dirty="0" err="1"/>
              <a:t>values</a:t>
            </a:r>
            <a:r>
              <a:rPr lang="de-DE" dirty="0"/>
              <a:t>. Ann Arbor: Center </a:t>
            </a:r>
            <a:r>
              <a:rPr lang="de-DE" dirty="0" err="1"/>
              <a:t>for</a:t>
            </a:r>
            <a:r>
              <a:rPr lang="de-DE" dirty="0"/>
              <a:t> Chinese Studies, University </a:t>
            </a:r>
            <a:r>
              <a:rPr lang="de-DE" dirty="0" err="1"/>
              <a:t>of</a:t>
            </a:r>
            <a:r>
              <a:rPr lang="de-DE" dirty="0"/>
              <a:t> Michigan, 1985. Google Books: </a:t>
            </a:r>
            <a:r>
              <a:rPr lang="de-DE" dirty="0">
                <a:hlinkClick r:id="rId5"/>
              </a:rPr>
              <a:t>https://bit.ly/2YirTYc</a:t>
            </a:r>
            <a:r>
              <a:rPr lang="de-DE" dirty="0"/>
              <a:t> </a:t>
            </a:r>
          </a:p>
        </p:txBody>
      </p:sp>
    </p:spTree>
    <p:extLst>
      <p:ext uri="{BB962C8B-B14F-4D97-AF65-F5344CB8AC3E}">
        <p14:creationId xmlns:p14="http://schemas.microsoft.com/office/powerpoint/2010/main" val="3002265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dirty="0"/>
              <a:t>Reuther, Ingrid. "Über Spezifität und Ganzheitlichkeit von Qigong-Übungen." Deutsche Zeitschrift für Akupunktur 47.1 (2004): 26-32. Die Frage, welche Übung aus dem großen Fundus der Qigong-Methoden bei welcher Erkrankung geübt werden sollte, wird immer wieder gestellt. Der/die befragte </a:t>
            </a:r>
            <a:r>
              <a:rPr lang="de-DE" dirty="0" err="1"/>
              <a:t>QigonglehrerIn</a:t>
            </a:r>
            <a:r>
              <a:rPr lang="de-DE" dirty="0"/>
              <a:t> wird die Frage jeweils nach dem eigenen Wissensstand beantworten und eine Übung aus dem eigenen Repertoire vorschlagen. Die Vorzüge und Nachteile verschiedener Vorgehensweisen sollen im Folgenden aufgezeigt werden. Es wird versucht, eine Erklärung dafür zu geben, warum unterschiedliche Übungen zum gleichen Ziel führen können. Das Gemeinsame aller Qigong-Übungen soll ergründet werden. Der vollständige Artikel kann beim Dozenten eingesehen und über Deep </a:t>
            </a:r>
            <a:r>
              <a:rPr lang="de-DE" dirty="0" err="1"/>
              <a:t>Dyve</a:t>
            </a:r>
            <a:r>
              <a:rPr lang="de-DE" dirty="0"/>
              <a:t> (14-Tage kostenloses Probeabo) von </a:t>
            </a:r>
            <a:r>
              <a:rPr lang="de-DE" dirty="0" err="1"/>
              <a:t>SpringerLink</a:t>
            </a:r>
            <a:r>
              <a:rPr lang="de-DE" dirty="0"/>
              <a:t> heruntergeladen werden. </a:t>
            </a:r>
          </a:p>
        </p:txBody>
      </p:sp>
    </p:spTree>
    <p:extLst>
      <p:ext uri="{BB962C8B-B14F-4D97-AF65-F5344CB8AC3E}">
        <p14:creationId xmlns:p14="http://schemas.microsoft.com/office/powerpoint/2010/main" val="261096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C9937-59B7-4342-8B62-EAA2F3836234}"/>
              </a:ext>
            </a:extLst>
          </p:cNvPr>
          <p:cNvSpPr>
            <a:spLocks noGrp="1"/>
          </p:cNvSpPr>
          <p:nvPr>
            <p:ph type="title"/>
          </p:nvPr>
        </p:nvSpPr>
        <p:spPr/>
        <p:txBody>
          <a:bodyPr/>
          <a:lstStyle/>
          <a:p>
            <a:r>
              <a:rPr lang="de-DE" dirty="0"/>
              <a:t>Ganzheitlichkeit: Recherchetools</a:t>
            </a:r>
          </a:p>
        </p:txBody>
      </p:sp>
      <p:sp>
        <p:nvSpPr>
          <p:cNvPr id="3" name="Inhaltsplatzhalter 2">
            <a:extLst>
              <a:ext uri="{FF2B5EF4-FFF2-40B4-BE49-F238E27FC236}">
                <a16:creationId xmlns:a16="http://schemas.microsoft.com/office/drawing/2014/main" id="{9018A800-CCFC-458A-AB94-6563D1CD6D10}"/>
              </a:ext>
            </a:extLst>
          </p:cNvPr>
          <p:cNvSpPr>
            <a:spLocks noGrp="1"/>
          </p:cNvSpPr>
          <p:nvPr>
            <p:ph idx="1"/>
          </p:nvPr>
        </p:nvSpPr>
        <p:spPr/>
        <p:txBody>
          <a:bodyPr/>
          <a:lstStyle/>
          <a:p>
            <a:r>
              <a:rPr lang="de-DE" dirty="0"/>
              <a:t>Scheid, Volker: </a:t>
            </a:r>
            <a:r>
              <a:rPr lang="de-DE" dirty="0" err="1"/>
              <a:t>Holism</a:t>
            </a:r>
            <a:r>
              <a:rPr lang="de-DE" dirty="0"/>
              <a:t>, Chinese Medicine and Systems </a:t>
            </a:r>
            <a:r>
              <a:rPr lang="de-DE" dirty="0" err="1"/>
              <a:t>Ideologies</a:t>
            </a:r>
            <a:r>
              <a:rPr lang="de-DE" dirty="0"/>
              <a:t>: </a:t>
            </a:r>
            <a:r>
              <a:rPr lang="de-DE" dirty="0" err="1"/>
              <a:t>Rewriting</a:t>
            </a:r>
            <a:r>
              <a:rPr lang="de-DE" dirty="0"/>
              <a:t> </a:t>
            </a:r>
            <a:r>
              <a:rPr lang="de-DE" dirty="0" err="1"/>
              <a:t>the</a:t>
            </a:r>
            <a:r>
              <a:rPr lang="de-DE" dirty="0"/>
              <a:t> </a:t>
            </a:r>
            <a:r>
              <a:rPr lang="de-DE" dirty="0" err="1"/>
              <a:t>Past</a:t>
            </a:r>
            <a:r>
              <a:rPr lang="de-DE" dirty="0"/>
              <a:t> </a:t>
            </a:r>
            <a:r>
              <a:rPr lang="de-DE" dirty="0" err="1"/>
              <a:t>to</a:t>
            </a:r>
            <a:r>
              <a:rPr lang="de-DE" dirty="0"/>
              <a:t> Imagine </a:t>
            </a:r>
            <a:r>
              <a:rPr lang="de-DE" dirty="0" err="1"/>
              <a:t>the</a:t>
            </a:r>
            <a:r>
              <a:rPr lang="de-DE" dirty="0"/>
              <a:t> Future, in: Whitehead, Anne u.a. (</a:t>
            </a:r>
            <a:r>
              <a:rPr lang="de-DE" dirty="0" err="1"/>
              <a:t>Hg</a:t>
            </a:r>
            <a:r>
              <a:rPr lang="de-DE" dirty="0"/>
              <a:t>.): The Edinburgh Companion </a:t>
            </a:r>
            <a:r>
              <a:rPr lang="de-DE" dirty="0" err="1"/>
              <a:t>to</a:t>
            </a:r>
            <a:r>
              <a:rPr lang="de-DE" dirty="0"/>
              <a:t> </a:t>
            </a:r>
            <a:r>
              <a:rPr lang="de-DE" dirty="0" err="1"/>
              <a:t>the</a:t>
            </a:r>
            <a:r>
              <a:rPr lang="de-DE" dirty="0"/>
              <a:t> Critical Medical </a:t>
            </a:r>
            <a:r>
              <a:rPr lang="de-DE" dirty="0" err="1"/>
              <a:t>Humanities</a:t>
            </a:r>
            <a:r>
              <a:rPr lang="de-DE" dirty="0"/>
              <a:t>, Edinburgh 2016, S. 66-86. Volltext: </a:t>
            </a:r>
            <a:r>
              <a:rPr lang="de-DE" dirty="0">
                <a:hlinkClick r:id="rId2"/>
              </a:rPr>
              <a:t>https://bit.ly/3f6e85A</a:t>
            </a:r>
            <a:r>
              <a:rPr lang="de-DE" dirty="0"/>
              <a:t> </a:t>
            </a:r>
          </a:p>
          <a:p>
            <a:r>
              <a:rPr lang="de-DE" dirty="0" err="1"/>
              <a:t>Stenflo</a:t>
            </a:r>
            <a:r>
              <a:rPr lang="de-DE" dirty="0"/>
              <a:t>, Jan: Das Weltall sind wir, in: Pier Luigi Luisi (</a:t>
            </a:r>
            <a:r>
              <a:rPr lang="de-DE" dirty="0" err="1"/>
              <a:t>Hg</a:t>
            </a:r>
            <a:r>
              <a:rPr lang="de-DE" dirty="0"/>
              <a:t>.): Treffpunkt Zukunft. Die Ganzheit des Lebens erfassen: Aspekte aus Naturwissenschaft, Philosophie, Medizin und Psychologie, Stuttgart 1991, S. 238-264. </a:t>
            </a:r>
          </a:p>
        </p:txBody>
      </p:sp>
    </p:spTree>
    <p:extLst>
      <p:ext uri="{BB962C8B-B14F-4D97-AF65-F5344CB8AC3E}">
        <p14:creationId xmlns:p14="http://schemas.microsoft.com/office/powerpoint/2010/main" val="1314810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268760"/>
            <a:ext cx="8280920" cy="5184576"/>
          </a:xfrm>
        </p:spPr>
        <p:txBody>
          <a:bodyPr/>
          <a:lstStyle/>
          <a:p>
            <a:pPr fontAlgn="ctr"/>
            <a:r>
              <a:rPr lang="de-DE" sz="2000" b="1" dirty="0"/>
              <a:t>Professur Literatur und Kommunikation in China</a:t>
            </a:r>
          </a:p>
          <a:p>
            <a:pPr fontAlgn="ctr"/>
            <a:r>
              <a:rPr lang="de-DE" sz="2000" b="1" dirty="0"/>
              <a:t>Fakultät für Kulturreflexion</a:t>
            </a:r>
          </a:p>
          <a:p>
            <a:pPr fontAlgn="ctr"/>
            <a:r>
              <a:rPr lang="de-DE" sz="2000" b="1" dirty="0"/>
              <a:t>Prof. Dr. Martin </a:t>
            </a:r>
            <a:r>
              <a:rPr lang="de-DE" sz="2000" b="1" dirty="0" err="1"/>
              <a:t>Woesler</a:t>
            </a:r>
            <a:endParaRPr lang="de-DE" sz="2000" b="1" dirty="0"/>
          </a:p>
          <a:p>
            <a:pPr fontAlgn="ctr"/>
            <a:r>
              <a:rPr lang="de-DE" sz="2000" b="1" dirty="0">
                <a:solidFill>
                  <a:srgbClr val="FF0000"/>
                </a:solidFill>
              </a:rPr>
              <a:t>Bibliothek zu Medien (&amp; China)</a:t>
            </a:r>
            <a:r>
              <a:rPr lang="de-DE" sz="2000" b="1" dirty="0"/>
              <a:t> im Büro (Nutzung nach Vereinbarung)</a:t>
            </a:r>
          </a:p>
          <a:p>
            <a:pPr fontAlgn="ctr"/>
            <a:r>
              <a:rPr lang="de-DE" sz="2000" b="1" dirty="0">
                <a:solidFill>
                  <a:srgbClr val="FF0000"/>
                </a:solidFill>
              </a:rPr>
              <a:t>Sprechstunde:</a:t>
            </a:r>
            <a:r>
              <a:rPr lang="de-DE" sz="2000" b="1" dirty="0"/>
              <a:t> Do 17:30 (nach vorheriger Anmeldung)</a:t>
            </a:r>
          </a:p>
          <a:p>
            <a:pPr fontAlgn="ctr"/>
            <a:r>
              <a:rPr lang="de-DE" sz="2000" b="1" dirty="0"/>
              <a:t>Büro: FEZ E.97a</a:t>
            </a:r>
          </a:p>
          <a:p>
            <a:pPr fontAlgn="ctr"/>
            <a:r>
              <a:rPr lang="de-DE" sz="2000" b="1" dirty="0"/>
              <a:t>Email: martin.woesler@uni-wh.de</a:t>
            </a:r>
          </a:p>
          <a:p>
            <a:pPr fontAlgn="ctr"/>
            <a:r>
              <a:rPr lang="de-DE" sz="2000" b="1" dirty="0"/>
              <a:t>Kontakt: Tel. 02302 926-866, 0178 2073538</a:t>
            </a:r>
          </a:p>
          <a:p>
            <a:pPr fontAlgn="ctr"/>
            <a:r>
              <a:rPr lang="de-DE" sz="2000" b="1" dirty="0">
                <a:solidFill>
                  <a:srgbClr val="FF0000"/>
                </a:solidFill>
              </a:rPr>
              <a:t>Themenvorschläge für Abschlussarbeiten</a:t>
            </a:r>
            <a:r>
              <a:rPr lang="de-DE" sz="2000" b="1" dirty="0"/>
              <a:t>: </a:t>
            </a:r>
          </a:p>
          <a:p>
            <a:pPr lvl="1" fontAlgn="ctr"/>
            <a:r>
              <a:rPr lang="de-DE" sz="1800" b="1" dirty="0"/>
              <a:t>Die digital gesteuerte Gesellschaft, </a:t>
            </a:r>
          </a:p>
          <a:p>
            <a:pPr lvl="1" fontAlgn="ctr"/>
            <a:r>
              <a:rPr lang="de-DE" sz="1800" b="1" dirty="0"/>
              <a:t>der digitale Medienwandel, </a:t>
            </a:r>
          </a:p>
          <a:p>
            <a:pPr lvl="1" fontAlgn="ctr"/>
            <a:r>
              <a:rPr lang="de-DE" sz="1800" b="1" dirty="0"/>
              <a:t>Nutzung von Bildschirmmedien in verschiedenen (Sub-)Kulturen</a:t>
            </a:r>
          </a:p>
        </p:txBody>
      </p:sp>
      <p:sp>
        <p:nvSpPr>
          <p:cNvPr id="5" name="Textfeld 4"/>
          <p:cNvSpPr txBox="1"/>
          <p:nvPr/>
        </p:nvSpPr>
        <p:spPr>
          <a:xfrm>
            <a:off x="566284" y="188640"/>
            <a:ext cx="3717684" cy="707886"/>
          </a:xfrm>
          <a:prstGeom prst="rect">
            <a:avLst/>
          </a:prstGeom>
          <a:noFill/>
        </p:spPr>
        <p:txBody>
          <a:bodyPr wrap="none" rtlCol="0">
            <a:spAutoFit/>
          </a:bodyPr>
          <a:lstStyle/>
          <a:p>
            <a:r>
              <a:rPr lang="de-DE" sz="4000" b="1" dirty="0">
                <a:solidFill>
                  <a:schemeClr val="bg1"/>
                </a:solidFill>
                <a:latin typeface="Calibri" panose="020F0502020204030204" pitchFamily="34" charset="0"/>
                <a:cs typeface="Calibri" panose="020F0502020204030204" pitchFamily="34" charset="0"/>
              </a:rPr>
              <a:t>Immer für Sie da</a:t>
            </a:r>
            <a:endParaRPr lang="de-DE" sz="4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72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2. Kurzbeschreibung incl. </a:t>
            </a:r>
            <a:r>
              <a:rPr lang="de-DE" altLang="de-DE" dirty="0">
                <a:solidFill>
                  <a:srgbClr val="FF0000"/>
                </a:solidFill>
              </a:rPr>
              <a:t>Lernziele</a:t>
            </a:r>
          </a:p>
        </p:txBody>
      </p:sp>
      <p:sp>
        <p:nvSpPr>
          <p:cNvPr id="3075" name="Inhaltsplatzhalter 2"/>
          <p:cNvSpPr>
            <a:spLocks noGrp="1"/>
          </p:cNvSpPr>
          <p:nvPr>
            <p:ph idx="1"/>
          </p:nvPr>
        </p:nvSpPr>
        <p:spPr>
          <a:xfrm>
            <a:off x="457200" y="1690960"/>
            <a:ext cx="8305800" cy="4978400"/>
          </a:xfrm>
        </p:spPr>
        <p:txBody>
          <a:bodyPr/>
          <a:lstStyle/>
          <a:p>
            <a:r>
              <a:rPr lang="de-DE" dirty="0"/>
              <a:t>1. Bitte lesen Sie sich in die Thematik ein (siehe Literaturempfehlungen unten und eigene Internet-Recherche) und wählen Sie ein Spezialthema, das Sie dann, vorzugsweise in 2 Wochen am 2. Block-Wochenende, vortragen. </a:t>
            </a:r>
          </a:p>
          <a:p>
            <a:r>
              <a:rPr lang="de-DE" dirty="0"/>
              <a:t>2. Bitte registrieren Sie sich auf der Kurs-Webseite (rechts oben: Register, dann noch nicht einloggen, sondern links oben: Account - Request </a:t>
            </a:r>
            <a:r>
              <a:rPr lang="de-DE" dirty="0" err="1"/>
              <a:t>one</a:t>
            </a:r>
            <a:r>
              <a:rPr lang="de-DE" dirty="0"/>
              <a:t>, anklicken, sich registrieren, den Email-Aktivierungslink klicken und auf eine Freischaltung durch den Dozenten warten). Damit haben Sie Schreibrechte und können Ihre Beiträge auf die Webseite stellen und Beiträge von KommilitonInnen kommentieren/korrigieren. Eine allgemeine Einleitung, wie Sie dieses Wiki benutzen, finden Sie links unter "</a:t>
            </a:r>
            <a:r>
              <a:rPr lang="de-DE" dirty="0" err="1"/>
              <a:t>navigation</a:t>
            </a:r>
            <a:r>
              <a:rPr lang="de-DE" dirty="0"/>
              <a:t>", "Main </a:t>
            </a:r>
            <a:r>
              <a:rPr lang="de-DE" dirty="0" err="1"/>
              <a:t>page</a:t>
            </a:r>
            <a:r>
              <a:rPr lang="de-DE" dirty="0"/>
              <a:t>". </a:t>
            </a:r>
          </a:p>
        </p:txBody>
      </p:sp>
      <p:sp>
        <p:nvSpPr>
          <p:cNvPr id="614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D9220-13E2-45E9-84B1-4A6E52DB2B32}" type="slidenum">
              <a:rPr lang="zh-CN" altLang="de-DE"/>
              <a:pPr/>
              <a:t>5</a:t>
            </a:fld>
            <a:endParaRPr lang="de-DE" altLang="zh-CN"/>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err="1">
                <a:solidFill>
                  <a:srgbClr val="FFE871"/>
                </a:solidFill>
                <a:latin typeface="Arial" pitchFamily="34" charset="0"/>
                <a:cs typeface="Arial" pitchFamily="34" charset="0"/>
              </a:rPr>
              <a:t>Vorbereitung</a:t>
            </a:r>
            <a:endParaRPr lang="en-US" sz="6000" kern="0" dirty="0">
              <a:solidFill>
                <a:srgbClr val="FF0000"/>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5</a:t>
            </a:fld>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2. Kurzbeschreibung incl. </a:t>
            </a:r>
            <a:r>
              <a:rPr lang="de-DE" altLang="de-DE" dirty="0">
                <a:solidFill>
                  <a:srgbClr val="FF0000"/>
                </a:solidFill>
              </a:rPr>
              <a:t>Lernziele</a:t>
            </a:r>
          </a:p>
        </p:txBody>
      </p:sp>
      <p:sp>
        <p:nvSpPr>
          <p:cNvPr id="3075" name="Inhaltsplatzhalter 2"/>
          <p:cNvSpPr>
            <a:spLocks noGrp="1"/>
          </p:cNvSpPr>
          <p:nvPr>
            <p:ph idx="1"/>
          </p:nvPr>
        </p:nvSpPr>
        <p:spPr>
          <a:xfrm>
            <a:off x="457200" y="1690960"/>
            <a:ext cx="8305800" cy="4978400"/>
          </a:xfrm>
        </p:spPr>
        <p:txBody>
          <a:bodyPr/>
          <a:lstStyle/>
          <a:p>
            <a:pPr marL="0" indent="0">
              <a:buNone/>
            </a:pPr>
            <a:r>
              <a:rPr lang="de-DE" dirty="0" err="1"/>
              <a:t>Stufu</a:t>
            </a:r>
            <a:r>
              <a:rPr lang="de-DE" dirty="0"/>
              <a:t> 2-4 CPs</a:t>
            </a:r>
          </a:p>
          <a:p>
            <a:pPr marL="0" indent="0">
              <a:buNone/>
            </a:pPr>
            <a:endParaRPr lang="de-DE" dirty="0"/>
          </a:p>
          <a:p>
            <a:pPr marL="0" indent="0">
              <a:buNone/>
            </a:pPr>
            <a:r>
              <a:rPr lang="de-DE" dirty="0"/>
              <a:t>Für 2 CP reicht die aktive Teilnahme und ein kurzes Referat von mindestens 5 Minuten (maximal 20) pro Referent (bei Gruppenreferaten entsprechend länger). Bitte wählen Sie möglichst bis vor Seminarstart ein Thema aus, indem Sie dem Dozenten eine Nachricht schreiben oder sich direkt in die Referatsliste unten eintragen.</a:t>
            </a:r>
          </a:p>
          <a:p>
            <a:pPr marL="0" indent="0">
              <a:buNone/>
            </a:pPr>
            <a:endParaRPr lang="de-DE" dirty="0"/>
          </a:p>
          <a:p>
            <a:pPr marL="0" indent="0">
              <a:buNone/>
            </a:pPr>
            <a:r>
              <a:rPr lang="de-DE" dirty="0"/>
              <a:t>Für 4 bzw. 5 CPs wird zusätzlich zur aktiven Teilnahme eine Hausarbeit von 15 Seiten erbeten.</a:t>
            </a:r>
          </a:p>
          <a:p>
            <a:pPr marL="0" indent="0">
              <a:buNone/>
            </a:pPr>
            <a:endParaRPr lang="de-DE" dirty="0"/>
          </a:p>
        </p:txBody>
      </p:sp>
      <p:sp>
        <p:nvSpPr>
          <p:cNvPr id="614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D9220-13E2-45E9-84B1-4A6E52DB2B32}" type="slidenum">
              <a:rPr lang="zh-CN" altLang="de-DE"/>
              <a:pPr/>
              <a:t>6</a:t>
            </a:fld>
            <a:endParaRPr lang="de-DE" altLang="zh-CN"/>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err="1">
                <a:solidFill>
                  <a:srgbClr val="FFE871"/>
                </a:solidFill>
                <a:latin typeface="Arial" pitchFamily="34" charset="0"/>
                <a:cs typeface="Arial" pitchFamily="34" charset="0"/>
              </a:rPr>
              <a:t>Organisation</a:t>
            </a:r>
            <a:endParaRPr lang="en-US" sz="6000" kern="0" dirty="0">
              <a:solidFill>
                <a:srgbClr val="FF0000"/>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6</a:t>
            </a:fld>
            <a:endParaRPr lang="en-US" sz="2000" dirty="0"/>
          </a:p>
        </p:txBody>
      </p:sp>
    </p:spTree>
    <p:extLst>
      <p:ext uri="{BB962C8B-B14F-4D97-AF65-F5344CB8AC3E}">
        <p14:creationId xmlns:p14="http://schemas.microsoft.com/office/powerpoint/2010/main" val="415380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2. Kurzbeschreibung incl. </a:t>
            </a:r>
            <a:r>
              <a:rPr lang="de-DE" altLang="de-DE" dirty="0">
                <a:solidFill>
                  <a:srgbClr val="FF0000"/>
                </a:solidFill>
              </a:rPr>
              <a:t>Lernziele</a:t>
            </a:r>
          </a:p>
        </p:txBody>
      </p:sp>
      <p:sp>
        <p:nvSpPr>
          <p:cNvPr id="3075" name="Inhaltsplatzhalter 2"/>
          <p:cNvSpPr>
            <a:spLocks noGrp="1"/>
          </p:cNvSpPr>
          <p:nvPr>
            <p:ph idx="1"/>
          </p:nvPr>
        </p:nvSpPr>
        <p:spPr>
          <a:xfrm>
            <a:off x="457200" y="1690960"/>
            <a:ext cx="8305800" cy="4978400"/>
          </a:xfrm>
        </p:spPr>
        <p:txBody>
          <a:bodyPr/>
          <a:lstStyle/>
          <a:p>
            <a:pPr marL="0" indent="0">
              <a:buNone/>
            </a:pPr>
            <a:r>
              <a:rPr lang="de-DE" dirty="0"/>
              <a:t>Dieses Seminar verlangt einiges an Medienkompetenz von Ihnen. Bitte machen Sie sich mit den verwendeten Plattformen vertraut: </a:t>
            </a:r>
          </a:p>
          <a:p>
            <a:pPr marL="0" indent="0">
              <a:buNone/>
            </a:pPr>
            <a:r>
              <a:rPr lang="de-DE" dirty="0"/>
              <a:t>*Zoom mit </a:t>
            </a:r>
            <a:r>
              <a:rPr lang="de-DE" dirty="0" err="1"/>
              <a:t>Breakout</a:t>
            </a:r>
            <a:r>
              <a:rPr lang="de-DE" dirty="0"/>
              <a:t>, Whiteboard, Umfrage. Unsere Sitzung ist https://bit.ly/Ganzheitlichkeit</a:t>
            </a:r>
          </a:p>
          <a:p>
            <a:pPr marL="0" indent="0">
              <a:buNone/>
            </a:pPr>
            <a:endParaRPr lang="de-DE" dirty="0"/>
          </a:p>
          <a:p>
            <a:pPr marL="0" indent="0">
              <a:buNone/>
            </a:pPr>
            <a:r>
              <a:rPr lang="de-DE" dirty="0"/>
              <a:t>*scrumblr.ca: Bitte schreiben Sie eine Notiz mit Erwartungen bzw. Ideen für das Seminar auf unsere Wand: http://scrumblr.ca/holism</a:t>
            </a:r>
          </a:p>
          <a:p>
            <a:pPr marL="0" indent="0">
              <a:buNone/>
            </a:pPr>
            <a:r>
              <a:rPr lang="de-DE" dirty="0"/>
              <a:t>*menti.com Umfragen mit Sofort-Ergebnis</a:t>
            </a:r>
          </a:p>
          <a:p>
            <a:pPr marL="0" indent="0">
              <a:buNone/>
            </a:pPr>
            <a:r>
              <a:rPr lang="de-DE" dirty="0"/>
              <a:t>*mikecrm.com Umfragen</a:t>
            </a:r>
          </a:p>
          <a:p>
            <a:pPr marL="0" indent="0">
              <a:buNone/>
            </a:pPr>
            <a:r>
              <a:rPr lang="de-DE" dirty="0"/>
              <a:t>*</a:t>
            </a:r>
            <a:r>
              <a:rPr lang="de-DE" dirty="0" err="1"/>
              <a:t>wiki</a:t>
            </a:r>
            <a:r>
              <a:rPr lang="de-DE" dirty="0"/>
              <a:t>-Kurswebseite: https://bit.ly/HolismWebsite, die jeder Teilnehmer direkt bearbeiten kann. Hier sollen auch alle Beiträge reingestellt und Sachen (</a:t>
            </a:r>
            <a:r>
              <a:rPr lang="de-DE" dirty="0" err="1"/>
              <a:t>ppt</a:t>
            </a:r>
            <a:r>
              <a:rPr lang="de-DE" dirty="0"/>
              <a:t>, Bilder etc.) hochgeladen werden.</a:t>
            </a:r>
          </a:p>
        </p:txBody>
      </p:sp>
      <p:sp>
        <p:nvSpPr>
          <p:cNvPr id="6148"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4D9220-13E2-45E9-84B1-4A6E52DB2B32}" type="slidenum">
              <a:rPr lang="zh-CN" altLang="de-DE"/>
              <a:pPr/>
              <a:t>7</a:t>
            </a:fld>
            <a:endParaRPr lang="de-DE" altLang="zh-CN"/>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err="1">
                <a:solidFill>
                  <a:srgbClr val="FFE871"/>
                </a:solidFill>
                <a:latin typeface="Arial" pitchFamily="34" charset="0"/>
                <a:cs typeface="Arial" pitchFamily="34" charset="0"/>
              </a:rPr>
              <a:t>Plattformen</a:t>
            </a:r>
            <a:endParaRPr lang="en-US" sz="6000" kern="0" dirty="0">
              <a:solidFill>
                <a:srgbClr val="FF0000"/>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7</a:t>
            </a:fld>
            <a:endParaRPr lang="en-US" sz="2000" dirty="0"/>
          </a:p>
        </p:txBody>
      </p:sp>
    </p:spTree>
    <p:extLst>
      <p:ext uri="{BB962C8B-B14F-4D97-AF65-F5344CB8AC3E}">
        <p14:creationId xmlns:p14="http://schemas.microsoft.com/office/powerpoint/2010/main" val="35051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95536" y="300038"/>
            <a:ext cx="6479927" cy="914400"/>
          </a:xfrm>
        </p:spPr>
        <p:txBody>
          <a:bodyPr/>
          <a:lstStyle/>
          <a:p>
            <a:r>
              <a:rPr lang="de-DE" altLang="de-DE" dirty="0"/>
              <a:t>2. Lernziele/Erwartungen an die Teilnehmer</a:t>
            </a:r>
          </a:p>
        </p:txBody>
      </p:sp>
      <p:sp>
        <p:nvSpPr>
          <p:cNvPr id="7171" name="Inhaltsplatzhalter 2"/>
          <p:cNvSpPr>
            <a:spLocks noGrp="1"/>
          </p:cNvSpPr>
          <p:nvPr>
            <p:ph idx="1"/>
          </p:nvPr>
        </p:nvSpPr>
        <p:spPr>
          <a:xfrm>
            <a:off x="323528" y="1700808"/>
            <a:ext cx="8439472" cy="4220344"/>
          </a:xfrm>
        </p:spPr>
        <p:txBody>
          <a:bodyPr/>
          <a:lstStyle/>
          <a:p>
            <a:r>
              <a:rPr lang="de-DE" altLang="de-DE" sz="1600" dirty="0"/>
              <a:t>Wissen reaktivieren und alle auf den gleichen Stand bringen</a:t>
            </a:r>
          </a:p>
          <a:p>
            <a:r>
              <a:rPr lang="de-DE" altLang="de-DE" sz="1600" dirty="0"/>
              <a:t>Sensibilisierung für Gleiches in Fremdem, Beziehung Literaturwerke &amp; andere Medien</a:t>
            </a:r>
          </a:p>
          <a:p>
            <a:r>
              <a:rPr lang="de-DE" altLang="de-DE" sz="1600" dirty="0"/>
              <a:t>Perspektivenwechsel. Schulung von Vergleichsfähigkeiten, kritischem Hinterfragen</a:t>
            </a:r>
          </a:p>
          <a:p>
            <a:r>
              <a:rPr lang="de-DE" altLang="de-DE" sz="1600" dirty="0"/>
              <a:t>Interesse an Medienkompetenz steigern</a:t>
            </a:r>
          </a:p>
          <a:p>
            <a:r>
              <a:rPr lang="de-DE" altLang="de-DE" sz="1600" dirty="0"/>
              <a:t>Einordnen, Abstrahieren, kreative Produktivität, </a:t>
            </a:r>
          </a:p>
          <a:p>
            <a:r>
              <a:rPr lang="de-DE" altLang="de-DE" sz="1600" dirty="0"/>
              <a:t>Erfahren/Begreifen durch aktive Auseinandersetzung, „</a:t>
            </a:r>
            <a:r>
              <a:rPr lang="de-DE" altLang="de-DE" sz="1600" dirty="0" err="1"/>
              <a:t>get</a:t>
            </a:r>
            <a:r>
              <a:rPr lang="de-DE" altLang="de-DE" sz="1600" dirty="0"/>
              <a:t> </a:t>
            </a:r>
            <a:r>
              <a:rPr lang="de-DE" altLang="de-DE" sz="1600" dirty="0" err="1"/>
              <a:t>involved</a:t>
            </a:r>
            <a:r>
              <a:rPr lang="de-DE" altLang="de-DE" sz="1600" dirty="0"/>
              <a:t>“ / „</a:t>
            </a:r>
            <a:r>
              <a:rPr lang="de-DE" altLang="de-DE" sz="1600" dirty="0" err="1"/>
              <a:t>get</a:t>
            </a:r>
            <a:r>
              <a:rPr lang="de-DE" altLang="de-DE" sz="1600" dirty="0"/>
              <a:t> </a:t>
            </a:r>
            <a:r>
              <a:rPr lang="de-DE" altLang="de-DE" sz="1600" dirty="0" err="1"/>
              <a:t>engaged</a:t>
            </a:r>
            <a:r>
              <a:rPr lang="de-DE" altLang="de-DE" sz="1600" dirty="0"/>
              <a:t>“</a:t>
            </a:r>
          </a:p>
          <a:p>
            <a:r>
              <a:rPr lang="de-DE" altLang="de-DE" sz="1600" dirty="0"/>
              <a:t>Verstehen von/Sensibilisierung für Relativität/Beliebigkeit</a:t>
            </a:r>
          </a:p>
          <a:p>
            <a:r>
              <a:rPr lang="de-DE" altLang="de-DE" sz="1600" dirty="0"/>
              <a:t>Verstehen von Makro-Zusammenhängen, Entwicklungen, Rolle von Geschichten in verschiedenen Medienformaten und Gesellschaftsbereichen</a:t>
            </a:r>
          </a:p>
          <a:p>
            <a:r>
              <a:rPr lang="de-DE" altLang="de-DE" sz="1600" dirty="0"/>
              <a:t>Sensibilisierung für Relativität, Desillusionierung über Neutralität von Medien</a:t>
            </a:r>
          </a:p>
          <a:p>
            <a:pPr marL="0" indent="0">
              <a:buNone/>
            </a:pPr>
            <a:r>
              <a:rPr lang="de-DE" altLang="de-DE" sz="1600" b="1" dirty="0"/>
              <a:t>Gemeinsame Annahme von Struktur/Organisation/Zeiteinteilung/Lernziele</a:t>
            </a:r>
            <a:endParaRPr lang="en-US" altLang="de-DE" sz="1600" b="1" dirty="0"/>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600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3. </a:t>
            </a:r>
            <a:r>
              <a:rPr lang="en-US" sz="6000" kern="0" dirty="0" err="1">
                <a:solidFill>
                  <a:srgbClr val="FFE871"/>
                </a:solidFill>
                <a:latin typeface="Arial" pitchFamily="34" charset="0"/>
                <a:cs typeface="Arial" pitchFamily="34" charset="0"/>
              </a:rPr>
              <a:t>Lernziele</a:t>
            </a:r>
            <a:r>
              <a:rPr lang="en-US" sz="6000" kern="0" dirty="0">
                <a:solidFill>
                  <a:srgbClr val="FFE871"/>
                </a:solidFill>
                <a:latin typeface="Arial" pitchFamily="34" charset="0"/>
                <a:cs typeface="Arial" pitchFamily="34" charset="0"/>
              </a:rPr>
              <a:t>/</a:t>
            </a:r>
            <a:r>
              <a:rPr lang="en-US" sz="6000" kern="0" dirty="0" err="1">
                <a:solidFill>
                  <a:srgbClr val="FFE871"/>
                </a:solidFill>
                <a:latin typeface="Arial" pitchFamily="34" charset="0"/>
                <a:cs typeface="Arial" pitchFamily="34" charset="0"/>
              </a:rPr>
              <a:t>Erwartungen</a:t>
            </a:r>
            <a:r>
              <a:rPr lang="en-US" sz="6000" kern="0" dirty="0">
                <a:solidFill>
                  <a:srgbClr val="FFE871"/>
                </a:solidFill>
                <a:latin typeface="Arial" pitchFamily="34" charset="0"/>
                <a:cs typeface="Arial" pitchFamily="34" charset="0"/>
              </a:rPr>
              <a:t> </a:t>
            </a:r>
            <a:r>
              <a:rPr lang="en-US" sz="6000" kern="0" dirty="0" err="1">
                <a:solidFill>
                  <a:srgbClr val="FFE871"/>
                </a:solidFill>
                <a:latin typeface="Arial" pitchFamily="34" charset="0"/>
                <a:cs typeface="Arial" pitchFamily="34" charset="0"/>
              </a:rPr>
              <a:t>gegenüber</a:t>
            </a:r>
            <a:r>
              <a:rPr lang="en-US" sz="6000" kern="0" dirty="0">
                <a:solidFill>
                  <a:srgbClr val="FFE871"/>
                </a:solidFill>
                <a:latin typeface="Arial" pitchFamily="34" charset="0"/>
                <a:cs typeface="Arial" pitchFamily="34" charset="0"/>
              </a:rPr>
              <a:t> den </a:t>
            </a:r>
            <a:r>
              <a:rPr lang="en-US" sz="6000" kern="0" dirty="0" err="1">
                <a:solidFill>
                  <a:srgbClr val="FFE871"/>
                </a:solidFill>
                <a:latin typeface="Arial" pitchFamily="34" charset="0"/>
                <a:cs typeface="Arial" pitchFamily="34" charset="0"/>
              </a:rPr>
              <a:t>Teilnehmern</a:t>
            </a:r>
            <a:endParaRPr lang="en-US" sz="6000" kern="0" dirty="0">
              <a:solidFill>
                <a:srgbClr val="FFE871"/>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8</a:t>
            </a:fld>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dirty="0"/>
              <a:t>3. Selbstvorstellung</a:t>
            </a:r>
          </a:p>
        </p:txBody>
      </p:sp>
      <p:sp>
        <p:nvSpPr>
          <p:cNvPr id="12291" name="Inhaltsplatzhalter 2"/>
          <p:cNvSpPr>
            <a:spLocks noGrp="1"/>
          </p:cNvSpPr>
          <p:nvPr>
            <p:ph idx="1"/>
          </p:nvPr>
        </p:nvSpPr>
        <p:spPr>
          <a:xfrm>
            <a:off x="457200" y="1772816"/>
            <a:ext cx="8305800" cy="4475584"/>
          </a:xfrm>
        </p:spPr>
        <p:txBody>
          <a:bodyPr/>
          <a:lstStyle/>
          <a:p>
            <a:r>
              <a:rPr lang="de-DE" altLang="de-DE" sz="2800" dirty="0"/>
              <a:t>Vorstellungsrunde </a:t>
            </a:r>
            <a:br>
              <a:rPr lang="de-DE" altLang="de-DE" sz="2800" dirty="0"/>
            </a:br>
            <a:r>
              <a:rPr lang="de-DE" altLang="de-DE" sz="2800" dirty="0"/>
              <a:t>(Was ist mir wichtig, dass die anderen von mir wissen?)</a:t>
            </a:r>
          </a:p>
        </p:txBody>
      </p:sp>
      <p:sp>
        <p:nvSpPr>
          <p:cNvPr id="5" name="Title 2"/>
          <p:cNvSpPr txBox="1">
            <a:spLocks/>
          </p:cNvSpPr>
          <p:nvPr/>
        </p:nvSpPr>
        <p:spPr bwMode="auto">
          <a:xfrm>
            <a:off x="-180528" y="116632"/>
            <a:ext cx="6912768" cy="1371600"/>
          </a:xfrm>
          <a:prstGeom prst="rect">
            <a:avLst/>
          </a:prstGeom>
          <a:gradFill rotWithShape="1">
            <a:gsLst>
              <a:gs pos="0">
                <a:schemeClr val="accent2"/>
              </a:gs>
              <a:gs pos="50000">
                <a:srgbClr val="0000FF"/>
              </a:gs>
              <a:gs pos="100000">
                <a:schemeClr val="accent2">
                  <a:lumMod val="20000"/>
                  <a:lumOff val="80000"/>
                </a:schemeClr>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36000" bIns="45720" numCol="1" anchor="ctr" anchorCtr="0" compatLnSpc="1">
            <a:prstTxWarp prst="textNoShape">
              <a:avLst/>
            </a:prstTxWarp>
            <a:normAutofit fontScale="825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2400" b="1">
                <a:solidFill>
                  <a:schemeClr val="bg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bg1"/>
                </a:solidFill>
                <a:latin typeface="Arial" charset="0"/>
                <a:ea typeface="ＭＳ Ｐゴシック" pitchFamily="34" charset="-128"/>
              </a:defRPr>
            </a:lvl2pPr>
            <a:lvl3pPr algn="l" rtl="0" eaLnBrk="0" fontAlgn="base" hangingPunct="0">
              <a:spcBef>
                <a:spcPct val="0"/>
              </a:spcBef>
              <a:spcAft>
                <a:spcPct val="0"/>
              </a:spcAft>
              <a:defRPr sz="2400" b="1">
                <a:solidFill>
                  <a:schemeClr val="bg1"/>
                </a:solidFill>
                <a:latin typeface="Arial" charset="0"/>
                <a:ea typeface="ＭＳ Ｐゴシック" pitchFamily="34" charset="-128"/>
              </a:defRPr>
            </a:lvl3pPr>
            <a:lvl4pPr algn="l" rtl="0" eaLnBrk="0" fontAlgn="base" hangingPunct="0">
              <a:spcBef>
                <a:spcPct val="0"/>
              </a:spcBef>
              <a:spcAft>
                <a:spcPct val="0"/>
              </a:spcAft>
              <a:defRPr sz="2400" b="1">
                <a:solidFill>
                  <a:schemeClr val="bg1"/>
                </a:solidFill>
                <a:latin typeface="Arial" charset="0"/>
                <a:ea typeface="ＭＳ Ｐゴシック" pitchFamily="34" charset="-128"/>
              </a:defRPr>
            </a:lvl4pPr>
            <a:lvl5pPr algn="l" rtl="0" eaLnBrk="0" fontAlgn="base" hangingPunct="0">
              <a:spcBef>
                <a:spcPct val="0"/>
              </a:spcBef>
              <a:spcAft>
                <a:spcPct val="0"/>
              </a:spcAft>
              <a:defRPr sz="2400" b="1">
                <a:solidFill>
                  <a:schemeClr val="bg1"/>
                </a:solidFill>
                <a:latin typeface="Arial" charset="0"/>
                <a:ea typeface="ＭＳ Ｐゴシック" pitchFamily="34" charset="-128"/>
              </a:defRPr>
            </a:lvl5pPr>
            <a:lvl6pPr marL="457200" algn="l" rtl="0" fontAlgn="base">
              <a:spcBef>
                <a:spcPct val="0"/>
              </a:spcBef>
              <a:spcAft>
                <a:spcPct val="0"/>
              </a:spcAft>
              <a:defRPr sz="2400" b="1">
                <a:solidFill>
                  <a:schemeClr val="bg1"/>
                </a:solidFill>
                <a:latin typeface="Arial" charset="0"/>
                <a:ea typeface="ＭＳ Ｐゴシック" pitchFamily="8" charset="-128"/>
              </a:defRPr>
            </a:lvl6pPr>
            <a:lvl7pPr marL="914400" algn="l" rtl="0" fontAlgn="base">
              <a:spcBef>
                <a:spcPct val="0"/>
              </a:spcBef>
              <a:spcAft>
                <a:spcPct val="0"/>
              </a:spcAft>
              <a:defRPr sz="2400" b="1">
                <a:solidFill>
                  <a:schemeClr val="bg1"/>
                </a:solidFill>
                <a:latin typeface="Arial" charset="0"/>
                <a:ea typeface="ＭＳ Ｐゴシック" pitchFamily="8" charset="-128"/>
              </a:defRPr>
            </a:lvl7pPr>
            <a:lvl8pPr marL="1371600" algn="l" rtl="0" fontAlgn="base">
              <a:spcBef>
                <a:spcPct val="0"/>
              </a:spcBef>
              <a:spcAft>
                <a:spcPct val="0"/>
              </a:spcAft>
              <a:defRPr sz="2400" b="1">
                <a:solidFill>
                  <a:schemeClr val="bg1"/>
                </a:solidFill>
                <a:latin typeface="Arial" charset="0"/>
                <a:ea typeface="ＭＳ Ｐゴシック" pitchFamily="8" charset="-128"/>
              </a:defRPr>
            </a:lvl8pPr>
            <a:lvl9pPr marL="1828800" algn="l" rtl="0" fontAlgn="base">
              <a:spcBef>
                <a:spcPct val="0"/>
              </a:spcBef>
              <a:spcAft>
                <a:spcPct val="0"/>
              </a:spcAft>
              <a:defRPr sz="2400" b="1">
                <a:solidFill>
                  <a:schemeClr val="bg1"/>
                </a:solidFill>
                <a:latin typeface="Arial" charset="0"/>
                <a:ea typeface="ＭＳ Ｐゴシック" pitchFamily="8" charset="-128"/>
              </a:defRPr>
            </a:lvl9pPr>
          </a:lstStyle>
          <a:p>
            <a:pPr algn="ctr">
              <a:defRPr/>
            </a:pPr>
            <a:r>
              <a:rPr lang="en-US" sz="6000" kern="0" dirty="0">
                <a:solidFill>
                  <a:srgbClr val="FFE871"/>
                </a:solidFill>
                <a:latin typeface="Arial" pitchFamily="34" charset="0"/>
                <a:cs typeface="Arial" pitchFamily="34" charset="0"/>
              </a:rPr>
              <a:t>3. </a:t>
            </a:r>
            <a:r>
              <a:rPr lang="en-US" sz="6000" kern="0" dirty="0" err="1">
                <a:solidFill>
                  <a:srgbClr val="FFE871"/>
                </a:solidFill>
                <a:latin typeface="Arial" pitchFamily="34" charset="0"/>
                <a:cs typeface="Arial" pitchFamily="34" charset="0"/>
              </a:rPr>
              <a:t>Selbst-Vorstellung</a:t>
            </a:r>
            <a:endParaRPr lang="en-US" sz="6000" kern="0" dirty="0">
              <a:solidFill>
                <a:srgbClr val="FFE871"/>
              </a:solidFill>
              <a:latin typeface="Arial" pitchFamily="34" charset="0"/>
              <a:cs typeface="Arial" pitchFamily="34" charset="0"/>
            </a:endParaRPr>
          </a:p>
        </p:txBody>
      </p:sp>
      <p:sp>
        <p:nvSpPr>
          <p:cNvPr id="6" name="Slide Number Placeholder 3"/>
          <p:cNvSpPr txBox="1">
            <a:spLocks/>
          </p:cNvSpPr>
          <p:nvPr/>
        </p:nvSpPr>
        <p:spPr>
          <a:xfrm>
            <a:off x="8534400" y="6408738"/>
            <a:ext cx="479425" cy="365125"/>
          </a:xfrm>
          <a:prstGeom prst="rect">
            <a:avLst/>
          </a:prstGeom>
        </p:spPr>
        <p:txBody>
          <a:bodyPr/>
          <a:ls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9DF492FD-6157-42DE-A9F5-604965D68E43}" type="slidenum">
              <a:rPr lang="en-US" sz="2000" smtClean="0"/>
              <a:pPr>
                <a:defRPr/>
              </a:pPr>
              <a:t>9</a:t>
            </a:fld>
            <a:endParaRPr lang="en-US" sz="2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ID" val="E691E869F56F41D3BD691B30CE8A5396"/>
  <p:tag name="SLIDETYPE" val="Q"/>
  <p:tag name="DEMOGRAPHIC" val="False"/>
  <p:tag name="TEAMASSIGN" val="False"/>
  <p:tag name="SPEEDSCORING" val="False"/>
  <p:tag name="ZEROBASED" val="False"/>
  <p:tag name="NUMRESPONSES" val="1"/>
  <p:tag name="AUTOADVANCE" val="False"/>
  <p:tag name="DELIMITERS" val="3.1"/>
  <p:tag name="VALUEFORMAT" val="0%"/>
  <p:tag name="CORRECTPOINTVALUE" val="100"/>
  <p:tag name="INCORRECTPOINTVALUE" val="0"/>
  <p:tag name="RESPONSESGATHERED" val="True"/>
  <p:tag name="TOTALRESPONSES" val="1"/>
  <p:tag name="RESPONSECOUNT" val="1"/>
  <p:tag name="SLICED" val="False"/>
  <p:tag name="RESPONSES" val="2;"/>
  <p:tag name="CHARTSTRINGSTD" val="0 1 0 0"/>
  <p:tag name="CHARTSTRINGREV" val="0 0 1 0"/>
  <p:tag name="CHARTSTRINGSTDPER" val="0 1 0 0"/>
  <p:tag name="CHARTSTRINGREVPER" val="0 0 1 0"/>
  <p:tag name="SLIDEORDER" val="2"/>
  <p:tag name="SLIDEGUID" val="130BBF9A64534DD3BB992975F13B4F3B"/>
  <p:tag name="QUESTIONALIAS" val="What is most important for you?"/>
  <p:tag name="ANSWERSALIAS" val="I want to acquire information  (facts, concepts, principles)|smicln|I want to learn how to use  information and knowledge  in new settings|smicln|I want to  develop lifelong skills"/>
  <p:tag name="ANONYMOUSTEMP" val="False"/>
  <p:tag name="VALUES" val="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ANSWERBULLETS" val="0"/>
  <p:tag name="TEXTLENGTH" val="166"/>
  <p:tag name="FONTSIZE" val="28"/>
  <p:tag name="BULLETTYPE" val="ppBulletAlphaLCPeriod"/>
  <p:tag name="ANSWERTEXT" val="I want to acquire information (facts, concepts, principles)&#10;I want to learn how to use information and knowledge in new settings&#10;I want to develop lifelong skills"/>
  <p:tag name="OLDNUMANSWERS" val="3"/>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Bildschirmpräsentation (4:3)</PresentationFormat>
  <Paragraphs>315</Paragraphs>
  <Slides>43</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43</vt:i4>
      </vt:variant>
    </vt:vector>
  </HeadingPairs>
  <TitlesOfParts>
    <vt:vector size="47" baseType="lpstr">
      <vt:lpstr>Avenir 65</vt:lpstr>
      <vt:lpstr>Arial</vt:lpstr>
      <vt:lpstr>Calibri</vt:lpstr>
      <vt:lpstr>Leere Präsentation</vt:lpstr>
      <vt:lpstr>Literaturwerke verschiedener Kulturen  im Direktvergleich  (BK-LW, S-RE) 200.0132  WiSe 2018/2019</vt:lpstr>
      <vt:lpstr>1. Sitzung 18.10.2018</vt:lpstr>
      <vt:lpstr>1. Sitzung 18.10.2018: Organisatorisches</vt:lpstr>
      <vt:lpstr>2. Kurzbeschreibung incl. Lernziele</vt:lpstr>
      <vt:lpstr>2. Kurzbeschreibung incl. Lernziele</vt:lpstr>
      <vt:lpstr>2. Kurzbeschreibung incl. Lernziele</vt:lpstr>
      <vt:lpstr>2. Kurzbeschreibung incl. Lernziele</vt:lpstr>
      <vt:lpstr>2. Lernziele/Erwartungen an die Teilnehmer</vt:lpstr>
      <vt:lpstr>3. Selbstvorstellung</vt:lpstr>
      <vt:lpstr>3. Erwartungen der Teilnehmer/innen</vt:lpstr>
      <vt:lpstr>PowerPoint-Präsentation</vt:lpstr>
      <vt:lpstr>4. Sitzungs-Übersicht</vt:lpstr>
      <vt:lpstr>4. Verständigung über Zeit-Nutzung</vt:lpstr>
      <vt:lpstr>PowerPoint-Präsentation</vt:lpstr>
      <vt:lpstr>PowerPoint-Präsentation</vt:lpstr>
      <vt:lpstr>5. Notengewichtung</vt:lpstr>
      <vt:lpstr>PowerPoint-Präsentation</vt:lpstr>
      <vt:lpstr>Ganzheitlichkeit</vt:lpstr>
      <vt:lpstr>Ganzheitlichkeit</vt:lpstr>
      <vt:lpstr>Ganzheitlichkeit: Recherchetools</vt:lpstr>
      <vt:lpstr>Ganzheitlichkeit: Recherchetools</vt:lpstr>
      <vt:lpstr>Ganzheitlichkeit: Recherchetools</vt:lpstr>
      <vt:lpstr>Ganzheitlichkeit: Recherchetools</vt:lpstr>
      <vt:lpstr>Ganzheitlichkeit: Recherchetools</vt:lpstr>
      <vt:lpstr>Ganzheitlichkeit: Recherchetools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Ganzheitlichkeit: Recherchetools</vt:lpstr>
      <vt:lpstr>Ganzheitlichkeit: Recherchetools</vt:lpstr>
      <vt:lpstr>Ganzheitlichkeit: Recherchetools</vt:lpstr>
      <vt:lpstr>Ganzheitlichkeit: Recherchetools</vt:lpstr>
      <vt:lpstr>Ganzheitlichkeit: Recherchetools</vt:lpstr>
      <vt:lpstr>Ganzheitlichkeit: Recherchetools</vt:lpstr>
      <vt:lpstr>Ganzheitlichkeit: Recherchetools</vt:lpstr>
      <vt:lpstr>Ganzheitlichkeit: Recherchetools</vt:lpstr>
      <vt:lpstr>PowerPoint-Präsentation</vt:lpstr>
    </vt:vector>
  </TitlesOfParts>
  <Company>U 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Deutesche Bildungsideal  gestern</dc:title>
  <dc:creator>U Seifert</dc:creator>
  <cp:lastModifiedBy>User</cp:lastModifiedBy>
  <cp:revision>146</cp:revision>
  <dcterms:created xsi:type="dcterms:W3CDTF">2007-04-22T15:01:04Z</dcterms:created>
  <dcterms:modified xsi:type="dcterms:W3CDTF">2020-06-12T06:25:45Z</dcterms:modified>
</cp:coreProperties>
</file>