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0" r:id="rId4"/>
    <p:sldId id="468" r:id="rId6"/>
    <p:sldId id="275" r:id="rId7"/>
    <p:sldId id="257" r:id="rId8"/>
    <p:sldId id="264" r:id="rId9"/>
    <p:sldId id="293" r:id="rId10"/>
    <p:sldId id="427" r:id="rId11"/>
    <p:sldId id="259" r:id="rId12"/>
    <p:sldId id="261" r:id="rId13"/>
    <p:sldId id="284" r:id="rId14"/>
    <p:sldId id="445" r:id="rId15"/>
    <p:sldId id="303" r:id="rId16"/>
    <p:sldId id="469" r:id="rId17"/>
    <p:sldId id="294" r:id="rId18"/>
    <p:sldId id="457" r:id="rId19"/>
    <p:sldId id="295" r:id="rId20"/>
    <p:sldId id="283" r:id="rId21"/>
    <p:sldId id="262" r:id="rId22"/>
    <p:sldId id="462" r:id="rId23"/>
    <p:sldId id="463" r:id="rId24"/>
    <p:sldId id="464" r:id="rId25"/>
    <p:sldId id="465" r:id="rId26"/>
    <p:sldId id="430" r:id="rId27"/>
    <p:sldId id="46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158" userDrawn="1">
          <p15:clr>
            <a:srgbClr val="A4A3A4"/>
          </p15:clr>
        </p15:guide>
        <p15:guide id="4" pos="74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C21"/>
    <a:srgbClr val="523E2D"/>
    <a:srgbClr val="E0AC68"/>
    <a:srgbClr val="EAD1AD"/>
    <a:srgbClr val="684421"/>
    <a:srgbClr val="ECCBAA"/>
    <a:srgbClr val="926529"/>
    <a:srgbClr val="AA763D"/>
    <a:srgbClr val="F3CF95"/>
    <a:srgbClr val="CC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showGuides="1">
      <p:cViewPr varScale="1">
        <p:scale>
          <a:sx n="76" d="100"/>
          <a:sy n="76" d="100"/>
        </p:scale>
        <p:origin x="82" y="197"/>
      </p:cViewPr>
      <p:guideLst>
        <p:guide orient="horz" pos="2160"/>
        <p:guide pos="158"/>
        <p:guide pos="7443"/>
      </p:guideLst>
    </p:cSldViewPr>
  </p:slideViewPr>
  <p:notesTextViewPr>
    <p:cViewPr>
      <p:scale>
        <a:sx n="1" d="1"/>
        <a:sy n="1" d="1"/>
      </p:scale>
      <p:origin x="0" y="0"/>
    </p:cViewPr>
  </p:notesTextViewPr>
  <p:notesViewPr>
    <p:cSldViewPr snapToGrid="0">
      <p:cViewPr varScale="1">
        <p:scale>
          <a:sx n="87" d="100"/>
          <a:sy n="87" d="100"/>
        </p:scale>
        <p:origin x="1644"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C9C8E-0773-440E-AB76-115D89C8AA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EBCA0-9EE4-42F6-91B3-3BC52F3A4B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7FEBCA0-9EE4-42F6-91B3-3BC52F3A4B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33715A-9F90-4B64-A3CC-5B0B22ACD20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AF03D6-62EE-478A-8BB1-FE227BE579EF}" type="slidenum">
              <a:rPr lang="zh-CN" altLang="en-US" smtClean="0"/>
            </a:fld>
            <a:endParaRPr lang="zh-CN" altLang="en-US"/>
          </a:p>
        </p:txBody>
      </p:sp>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33715A-9F90-4B64-A3CC-5B0B22ACD20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7AF03D6-62EE-478A-8BB1-FE227BE579EF}" type="slidenum">
              <a:rPr lang="zh-CN" altLang="en-US" smtClean="0"/>
            </a:fld>
            <a:endParaRPr lang="zh-CN" altLang="en-US"/>
          </a:p>
        </p:txBody>
      </p:sp>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3715A-9F90-4B64-A3CC-5B0B22ACD2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F03D6-62EE-478A-8BB1-FE227BE579E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3715A-9F90-4B64-A3CC-5B0B22ACD2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F03D6-62EE-478A-8BB1-FE227BE579E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xml"/><Relationship Id="rId2" Type="http://schemas.openxmlformats.org/officeDocument/2006/relationships/image" Target="../media/image1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26.jpeg"/><Relationship Id="rId11" Type="http://schemas.openxmlformats.org/officeDocument/2006/relationships/slideLayout" Target="../slideLayouts/slideLayout1.xml"/><Relationship Id="rId10" Type="http://schemas.openxmlformats.org/officeDocument/2006/relationships/tags" Target="../tags/tag31.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slideLayout" Target="../slideLayouts/slideLayout1.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26.jpeg"/><Relationship Id="rId11" Type="http://schemas.openxmlformats.org/officeDocument/2006/relationships/slideLayout" Target="../slideLayouts/slideLayout1.xml"/><Relationship Id="rId10" Type="http://schemas.openxmlformats.org/officeDocument/2006/relationships/tags" Target="../tags/tag45.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26.jpeg"/><Relationship Id="rId11" Type="http://schemas.openxmlformats.org/officeDocument/2006/relationships/slideLayout" Target="../slideLayouts/slideLayout1.xml"/><Relationship Id="rId10" Type="http://schemas.openxmlformats.org/officeDocument/2006/relationships/tags" Target="../tags/tag54.xml"/><Relationship Id="rId1" Type="http://schemas.openxmlformats.org/officeDocument/2006/relationships/tags" Target="../tags/tag4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tags" Target="../tags/tag16.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7.xml"/><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5.jpeg"/><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3785" y="1868170"/>
            <a:ext cx="8512810" cy="922020"/>
          </a:xfrm>
          <a:prstGeom prst="rect">
            <a:avLst/>
          </a:prstGeom>
          <a:noFill/>
        </p:spPr>
        <p:txBody>
          <a:bodyPr wrap="square" rtlCol="0">
            <a:spAutoFit/>
          </a:bodyPr>
          <a:p>
            <a:r>
              <a:rPr lang="zh-CN" altLang="en-US" sz="5400">
                <a:latin typeface="Times New Roman Regular" panose="02020603050405020304" charset="0"/>
                <a:cs typeface="Times New Roman Regular" panose="02020603050405020304" charset="0"/>
              </a:rPr>
              <a:t>Opera: Flower-drum Opera </a:t>
            </a:r>
            <a:endParaRPr lang="zh-CN" altLang="en-US" sz="5400">
              <a:latin typeface="Times New Roman Regular" panose="02020603050405020304" charset="0"/>
              <a:cs typeface="Times New Roman Regular" panose="02020603050405020304" charset="0"/>
            </a:endParaRPr>
          </a:p>
        </p:txBody>
      </p:sp>
      <p:sp>
        <p:nvSpPr>
          <p:cNvPr id="3" name="文本框 2"/>
          <p:cNvSpPr txBox="1"/>
          <p:nvPr/>
        </p:nvSpPr>
        <p:spPr>
          <a:xfrm>
            <a:off x="5734685" y="3582035"/>
            <a:ext cx="6655435" cy="460375"/>
          </a:xfrm>
          <a:prstGeom prst="rect">
            <a:avLst/>
          </a:prstGeom>
          <a:noFill/>
        </p:spPr>
        <p:txBody>
          <a:bodyPr wrap="square" rtlCol="0">
            <a:spAutoFit/>
          </a:bodyPr>
          <a:p>
            <a:r>
              <a:rPr lang="en-US" altLang="zh-CN" sz="2400">
                <a:latin typeface="宋体" charset="0"/>
                <a:ea typeface="宋体" charset="0"/>
                <a:cs typeface="宋体" charset="0"/>
              </a:rPr>
              <a:t>202370081592 </a:t>
            </a:r>
            <a:r>
              <a:rPr lang="zh-CN" altLang="en-US" sz="2400">
                <a:latin typeface="宋体" charset="0"/>
                <a:ea typeface="宋体" charset="0"/>
                <a:cs typeface="宋体" charset="0"/>
              </a:rPr>
              <a:t>周静</a:t>
            </a:r>
            <a:r>
              <a:rPr lang="en-US" altLang="zh-CN" sz="2400">
                <a:latin typeface="宋体" charset="0"/>
                <a:ea typeface="宋体" charset="0"/>
                <a:cs typeface="宋体" charset="0"/>
              </a:rPr>
              <a:t> 2024/11/21</a:t>
            </a:r>
            <a:r>
              <a:rPr lang="en-US" altLang="zh-CN"/>
              <a:t> </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0" advClick="0" advTm="5000"/>
    </mc:Choice>
    <mc:Fallback>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rcRect/>
          <a:stretch>
            <a:fillRect/>
          </a:stretch>
        </p:blipFill>
        <p:spPr>
          <a:xfrm>
            <a:off x="5190146" y="3116234"/>
            <a:ext cx="543916" cy="3147071"/>
          </a:xfrm>
          <a:custGeom>
            <a:avLst/>
            <a:gdLst>
              <a:gd name="connsiteX0" fmla="*/ 543916 w 543916"/>
              <a:gd name="connsiteY0" fmla="*/ 0 h 3147071"/>
              <a:gd name="connsiteX1" fmla="*/ 543916 w 543916"/>
              <a:gd name="connsiteY1" fmla="*/ 3147071 h 3147071"/>
              <a:gd name="connsiteX2" fmla="*/ 537431 w 543916"/>
              <a:gd name="connsiteY2" fmla="*/ 3108050 h 3147071"/>
              <a:gd name="connsiteX3" fmla="*/ 565 w 543916"/>
              <a:gd name="connsiteY3" fmla="*/ 481732 h 3147071"/>
              <a:gd name="connsiteX4" fmla="*/ 501404 w 543916"/>
              <a:gd name="connsiteY4" fmla="*/ 10711 h 3147071"/>
              <a:gd name="connsiteX5" fmla="*/ 543916 w 543916"/>
              <a:gd name="connsiteY5" fmla="*/ 0 h 314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16" h="3147071">
                <a:moveTo>
                  <a:pt x="543916" y="0"/>
                </a:moveTo>
                <a:lnTo>
                  <a:pt x="543916" y="3147071"/>
                </a:lnTo>
                <a:lnTo>
                  <a:pt x="537431" y="3108050"/>
                </a:lnTo>
                <a:cubicBezTo>
                  <a:pt x="439673" y="2562867"/>
                  <a:pt x="-18278" y="933962"/>
                  <a:pt x="565" y="481732"/>
                </a:cubicBezTo>
                <a:cubicBezTo>
                  <a:pt x="17958" y="64289"/>
                  <a:pt x="292527" y="51244"/>
                  <a:pt x="501404" y="10711"/>
                </a:cubicBezTo>
                <a:lnTo>
                  <a:pt x="543916" y="0"/>
                </a:lnTo>
                <a:close/>
              </a:path>
            </a:pathLst>
          </a:custGeom>
        </p:spPr>
      </p:pic>
      <p:pic>
        <p:nvPicPr>
          <p:cNvPr id="11" name="图片 10"/>
          <p:cNvPicPr>
            <a:picLocks noChangeAspect="1"/>
          </p:cNvPicPr>
          <p:nvPr/>
        </p:nvPicPr>
        <p:blipFill>
          <a:blip r:embed="rId2" cstate="screen"/>
          <a:srcRect/>
          <a:stretch>
            <a:fillRect/>
          </a:stretch>
        </p:blipFill>
        <p:spPr>
          <a:xfrm>
            <a:off x="5734062" y="6263305"/>
            <a:ext cx="11702" cy="139197"/>
          </a:xfrm>
          <a:custGeom>
            <a:avLst/>
            <a:gdLst>
              <a:gd name="connsiteX0" fmla="*/ 0 w 11702"/>
              <a:gd name="connsiteY0" fmla="*/ 0 h 139197"/>
              <a:gd name="connsiteX1" fmla="*/ 3149 w 11702"/>
              <a:gd name="connsiteY1" fmla="*/ 18947 h 139197"/>
              <a:gd name="connsiteX2" fmla="*/ 3999 w 11702"/>
              <a:gd name="connsiteY2" fmla="*/ 139197 h 139197"/>
              <a:gd name="connsiteX3" fmla="*/ 0 w 11702"/>
              <a:gd name="connsiteY3" fmla="*/ 138558 h 139197"/>
              <a:gd name="connsiteX4" fmla="*/ 0 w 11702"/>
              <a:gd name="connsiteY4" fmla="*/ 0 h 13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2" h="139197">
                <a:moveTo>
                  <a:pt x="0" y="0"/>
                </a:moveTo>
                <a:lnTo>
                  <a:pt x="3149" y="18947"/>
                </a:lnTo>
                <a:cubicBezTo>
                  <a:pt x="13735" y="89482"/>
                  <a:pt x="15035" y="132309"/>
                  <a:pt x="3999" y="139197"/>
                </a:cubicBezTo>
                <a:lnTo>
                  <a:pt x="0" y="138558"/>
                </a:lnTo>
                <a:lnTo>
                  <a:pt x="0" y="0"/>
                </a:lnTo>
                <a:close/>
              </a:path>
            </a:pathLst>
          </a:custGeom>
        </p:spPr>
      </p:pic>
      <p:sp>
        <p:nvSpPr>
          <p:cNvPr id="2" name="文本框 1"/>
          <p:cNvSpPr txBox="1"/>
          <p:nvPr/>
        </p:nvSpPr>
        <p:spPr>
          <a:xfrm>
            <a:off x="288925" y="911860"/>
            <a:ext cx="7971790" cy="5599430"/>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3.Preservation of Language and Tradition</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The use of </a:t>
            </a:r>
            <a:r>
              <a:rPr lang="en-US" altLang="zh-CN" sz="3200">
                <a:solidFill>
                  <a:srgbClr val="FF0000"/>
                </a:solidFill>
                <a:latin typeface="Times New Roman Regular" panose="02020603050405020304" charset="0"/>
                <a:cs typeface="Times New Roman Regular" panose="02020603050405020304" charset="0"/>
              </a:rPr>
              <a:t>local dialects </a:t>
            </a:r>
            <a:r>
              <a:rPr lang="en-US" altLang="zh-CN" sz="3200">
                <a:latin typeface="Times New Roman Regular" panose="02020603050405020304" charset="0"/>
                <a:cs typeface="Times New Roman Regular" panose="02020603050405020304" charset="0"/>
              </a:rPr>
              <a:t>and </a:t>
            </a:r>
            <a:r>
              <a:rPr lang="en-US" altLang="zh-CN" sz="3200">
                <a:solidFill>
                  <a:srgbClr val="FF0000"/>
                </a:solidFill>
                <a:latin typeface="Times New Roman Regular" panose="02020603050405020304" charset="0"/>
                <a:cs typeface="Times New Roman Regular" panose="02020603050405020304" charset="0"/>
              </a:rPr>
              <a:t>traditional folk tunes</a:t>
            </a:r>
            <a:r>
              <a:rPr lang="en-US" altLang="zh-CN" sz="3200">
                <a:latin typeface="Times New Roman Regular" panose="02020603050405020304" charset="0"/>
                <a:cs typeface="Times New Roman Regular" panose="02020603050405020304" charset="0"/>
              </a:rPr>
              <a:t> in Flower-Drum Opera helps preserve linguistic diversity and cultural traditions.  </a:t>
            </a:r>
            <a:endParaRPr lang="en-US" altLang="zh-CN" sz="3200">
              <a:latin typeface="Times New Roman Regular" panose="02020603050405020304" charset="0"/>
              <a:cs typeface="Times New Roman Regular" panose="02020603050405020304" charset="0"/>
            </a:endParaRPr>
          </a:p>
        </p:txBody>
      </p:sp>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a:xfrm>
            <a:off x="7827645" y="152400"/>
            <a:ext cx="4232275" cy="6858000"/>
          </a:xfrm>
          <a:prstGeom prst="rect">
            <a:avLst/>
          </a:prstGeom>
        </p:spPr>
      </p:pic>
      <p:sp>
        <p:nvSpPr>
          <p:cNvPr id="3" name="左右箭头 2"/>
          <p:cNvSpPr/>
          <p:nvPr/>
        </p:nvSpPr>
        <p:spPr>
          <a:xfrm>
            <a:off x="3083560" y="4695190"/>
            <a:ext cx="1496695" cy="234315"/>
          </a:xfrm>
          <a:prstGeom prst="lef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828675" y="4587240"/>
            <a:ext cx="2182495" cy="521970"/>
          </a:xfrm>
          <a:prstGeom prst="rect">
            <a:avLst/>
          </a:prstGeom>
          <a:noFill/>
        </p:spPr>
        <p:txBody>
          <a:bodyPr wrap="square" rtlCol="0">
            <a:spAutoFit/>
          </a:bodyPr>
          <a:p>
            <a:r>
              <a:rPr lang="en-US" altLang="zh-CN" sz="2800">
                <a:latin typeface="Times New Roman Regular" panose="02020603050405020304" charset="0"/>
                <a:cs typeface="Times New Roman Regular" panose="02020603050405020304" charset="0"/>
                <a:sym typeface="+mn-ea"/>
              </a:rPr>
              <a:t>local dialects </a:t>
            </a:r>
            <a:endParaRPr lang="zh-CN" altLang="en-US" sz="2800"/>
          </a:p>
        </p:txBody>
      </p:sp>
      <p:sp>
        <p:nvSpPr>
          <p:cNvPr id="6" name="文本框 5"/>
          <p:cNvSpPr txBox="1"/>
          <p:nvPr/>
        </p:nvSpPr>
        <p:spPr>
          <a:xfrm>
            <a:off x="4652645" y="4587240"/>
            <a:ext cx="3481705" cy="521970"/>
          </a:xfrm>
          <a:prstGeom prst="rect">
            <a:avLst/>
          </a:prstGeom>
          <a:noFill/>
        </p:spPr>
        <p:txBody>
          <a:bodyPr wrap="square" rtlCol="0">
            <a:spAutoFit/>
          </a:bodyPr>
          <a:p>
            <a:r>
              <a:rPr lang="en-US" altLang="zh-CN" sz="2800">
                <a:latin typeface="Times New Roman Regular" panose="02020603050405020304" charset="0"/>
                <a:cs typeface="Times New Roman Regular" panose="02020603050405020304" charset="0"/>
                <a:sym typeface="+mn-ea"/>
              </a:rPr>
              <a:t> traditional folk tunes</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0" name="文本框 99"/>
          <p:cNvSpPr txBox="1"/>
          <p:nvPr/>
        </p:nvSpPr>
        <p:spPr>
          <a:xfrm>
            <a:off x="3844290" y="2902585"/>
            <a:ext cx="5080000" cy="829945"/>
          </a:xfrm>
          <a:prstGeom prst="rect">
            <a:avLst/>
          </a:prstGeom>
          <a:noFill/>
          <a:ln w="9525">
            <a:noFill/>
          </a:ln>
        </p:spPr>
        <p:txBody>
          <a:bodyPr>
            <a:spAutoFit/>
          </a:bodyPr>
          <a:p>
            <a:pPr marL="0" indent="0" algn="l"/>
            <a:r>
              <a:rPr lang="zh-CN" altLang="en-US" sz="4800">
                <a:latin typeface="Times New Roman Regular" panose="02020603050405020304" charset="0"/>
                <a:cs typeface="Times New Roman Regular" panose="02020603050405020304" charset="0"/>
              </a:rPr>
              <a:t>Artistic Elements</a:t>
            </a:r>
            <a:r>
              <a:rPr lang="en-US" b="1">
                <a:solidFill>
                  <a:srgbClr val="000000"/>
                </a:solidFill>
                <a:latin typeface="TimesNewRomanPS-BoldMT" panose="02020603050405020304" charset="0"/>
                <a:cs typeface="宋体" charset="0"/>
              </a:rPr>
              <a:t> </a:t>
            </a:r>
            <a:endParaRPr lang="en-US" altLang="en-US" b="1">
              <a:solidFill>
                <a:srgbClr val="000000"/>
              </a:solidFill>
              <a:latin typeface="TimesNewRomanPS-BoldMT" panose="02020603050405020304" charset="0"/>
              <a:cs typeface="宋体" charset="0"/>
            </a:endParaRPr>
          </a:p>
        </p:txBody>
      </p:sp>
      <p:sp>
        <p:nvSpPr>
          <p:cNvPr id="13" name="PA-文本框 12"/>
          <p:cNvSpPr txBox="1"/>
          <p:nvPr>
            <p:custDataLst>
              <p:tags r:id="rId2"/>
            </p:custDataLst>
          </p:nvPr>
        </p:nvSpPr>
        <p:spPr>
          <a:xfrm>
            <a:off x="5594350" y="1860550"/>
            <a:ext cx="1429385" cy="706755"/>
          </a:xfrm>
          <a:prstGeom prst="rect">
            <a:avLst/>
          </a:prstGeom>
          <a:noFill/>
        </p:spPr>
        <p:txBody>
          <a:bodyPr vert="horz" wrap="square" rtlCol="0">
            <a:spAutoFit/>
          </a:bodyPr>
          <a:p>
            <a:pPr algn="l"/>
            <a:r>
              <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rPr>
              <a:t>03</a:t>
            </a:r>
            <a:endPar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917315" y="3863975"/>
            <a:ext cx="358140" cy="393065"/>
          </a:xfrm>
          <a:prstGeom prst="line">
            <a:avLst/>
          </a:prstGeom>
          <a:ln>
            <a:solidFill>
              <a:srgbClr val="C01C2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47090" y="389890"/>
            <a:ext cx="10605135" cy="5742305"/>
          </a:xfrm>
          <a:prstGeom prst="rect">
            <a:avLst/>
          </a:prstGeom>
          <a:noFill/>
        </p:spPr>
        <p:txBody>
          <a:bodyPr wrap="square" rtlCol="0">
            <a:noAutofit/>
          </a:bodyPr>
          <a:p>
            <a:endParaRPr lang="zh-CN" altLang="en-US"/>
          </a:p>
        </p:txBody>
      </p:sp>
      <p:sp>
        <p:nvSpPr>
          <p:cNvPr id="4" name="文本框 3"/>
          <p:cNvSpPr txBox="1"/>
          <p:nvPr/>
        </p:nvSpPr>
        <p:spPr>
          <a:xfrm>
            <a:off x="612775" y="461645"/>
            <a:ext cx="11127740" cy="5994400"/>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1.</a:t>
            </a:r>
            <a:r>
              <a:rPr lang="en-US" altLang="zh-CN" sz="3200">
                <a:latin typeface="Times New Roman Regular" panose="02020603050405020304" charset="0"/>
                <a:cs typeface="Times New Roman Regular" panose="02020603050405020304" charset="0"/>
                <a:sym typeface="+mn-ea"/>
              </a:rPr>
              <a:t>Music and Instruments</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a:t>
            </a:r>
            <a:endParaRPr lang="en-US" altLang="zh-CN" sz="3200">
              <a:latin typeface="Times New Roman Regular" panose="02020603050405020304" charset="0"/>
              <a:cs typeface="Times New Roman Regular" panose="02020603050405020304" charset="0"/>
            </a:endParaRPr>
          </a:p>
        </p:txBody>
      </p:sp>
      <p:pic>
        <p:nvPicPr>
          <p:cNvPr id="3" name="图片 2" descr="99f1f4356a666557d5abb92e57a93084"/>
          <p:cNvPicPr>
            <a:picLocks noChangeAspect="1"/>
          </p:cNvPicPr>
          <p:nvPr/>
        </p:nvPicPr>
        <p:blipFill>
          <a:blip r:embed="rId1"/>
          <a:stretch>
            <a:fillRect/>
          </a:stretch>
        </p:blipFill>
        <p:spPr>
          <a:xfrm>
            <a:off x="8399780" y="3285490"/>
            <a:ext cx="3124835" cy="2585085"/>
          </a:xfrm>
          <a:prstGeom prst="rect">
            <a:avLst/>
          </a:prstGeom>
        </p:spPr>
      </p:pic>
      <p:pic>
        <p:nvPicPr>
          <p:cNvPr id="5" name="图片 4" descr="1b9994c6a07f31ff3e642b3af1b04fd0"/>
          <p:cNvPicPr>
            <a:picLocks noChangeAspect="1"/>
          </p:cNvPicPr>
          <p:nvPr/>
        </p:nvPicPr>
        <p:blipFill>
          <a:blip r:embed="rId2"/>
          <a:stretch>
            <a:fillRect/>
          </a:stretch>
        </p:blipFill>
        <p:spPr>
          <a:xfrm>
            <a:off x="4737100" y="1247140"/>
            <a:ext cx="3124835" cy="2380615"/>
          </a:xfrm>
          <a:prstGeom prst="rect">
            <a:avLst/>
          </a:prstGeom>
        </p:spPr>
      </p:pic>
      <p:pic>
        <p:nvPicPr>
          <p:cNvPr id="6" name="图片 5" descr="028bb1a87f8dcda46aaad11a9cdd33b8"/>
          <p:cNvPicPr>
            <a:picLocks noChangeAspect="1"/>
          </p:cNvPicPr>
          <p:nvPr/>
        </p:nvPicPr>
        <p:blipFill>
          <a:blip r:embed="rId3"/>
          <a:srcRect l="-4991" t="23630"/>
          <a:stretch>
            <a:fillRect/>
          </a:stretch>
        </p:blipFill>
        <p:spPr>
          <a:xfrm>
            <a:off x="468630" y="2995295"/>
            <a:ext cx="3448685" cy="2584450"/>
          </a:xfrm>
          <a:prstGeom prst="rect">
            <a:avLst/>
          </a:prstGeom>
        </p:spPr>
      </p:pic>
      <p:sp>
        <p:nvSpPr>
          <p:cNvPr id="7" name="文本框 6"/>
          <p:cNvSpPr txBox="1"/>
          <p:nvPr/>
        </p:nvSpPr>
        <p:spPr>
          <a:xfrm>
            <a:off x="1388110" y="5863590"/>
            <a:ext cx="2182495" cy="521970"/>
          </a:xfrm>
          <a:prstGeom prst="rect">
            <a:avLst/>
          </a:prstGeom>
          <a:noFill/>
        </p:spPr>
        <p:txBody>
          <a:bodyPr wrap="square" rtlCol="0">
            <a:spAutoFit/>
          </a:bodyPr>
          <a:p>
            <a:r>
              <a:rPr lang="zh-CN" altLang="en-US" sz="2800">
                <a:latin typeface="Times New Roman Regular" panose="02020603050405020304" charset="0"/>
                <a:cs typeface="Times New Roman Regular" panose="02020603050405020304" charset="0"/>
              </a:rPr>
              <a:t> flower-drum</a:t>
            </a:r>
            <a:endParaRPr lang="zh-CN" altLang="en-US" sz="2800">
              <a:latin typeface="Times New Roman Regular" panose="02020603050405020304" charset="0"/>
              <a:cs typeface="Times New Roman Regular" panose="02020603050405020304" charset="0"/>
            </a:endParaRPr>
          </a:p>
        </p:txBody>
      </p:sp>
      <p:sp>
        <p:nvSpPr>
          <p:cNvPr id="8" name="文本框 7"/>
          <p:cNvSpPr txBox="1"/>
          <p:nvPr/>
        </p:nvSpPr>
        <p:spPr>
          <a:xfrm>
            <a:off x="4363720" y="3735070"/>
            <a:ext cx="4072255" cy="521970"/>
          </a:xfrm>
          <a:prstGeom prst="rect">
            <a:avLst/>
          </a:prstGeom>
          <a:noFill/>
        </p:spPr>
        <p:txBody>
          <a:bodyPr wrap="square" rtlCol="0">
            <a:spAutoFit/>
          </a:bodyPr>
          <a:p>
            <a:r>
              <a:rPr lang="zh-CN" altLang="en-US" sz="2800">
                <a:latin typeface="Times New Roman Regular" panose="02020603050405020304" charset="0"/>
                <a:cs typeface="Times New Roman Regular" panose="02020603050405020304" charset="0"/>
              </a:rPr>
              <a:t>erhu (a two-stringed fiddle)</a:t>
            </a:r>
            <a:endParaRPr lang="zh-CN" altLang="en-US" sz="2800">
              <a:latin typeface="Times New Roman Regular" panose="02020603050405020304" charset="0"/>
              <a:cs typeface="Times New Roman Regular" panose="02020603050405020304" charset="0"/>
            </a:endParaRPr>
          </a:p>
        </p:txBody>
      </p:sp>
      <p:sp>
        <p:nvSpPr>
          <p:cNvPr id="9" name="文本框 8"/>
          <p:cNvSpPr txBox="1"/>
          <p:nvPr/>
        </p:nvSpPr>
        <p:spPr>
          <a:xfrm>
            <a:off x="8439785" y="6132195"/>
            <a:ext cx="3300730" cy="521970"/>
          </a:xfrm>
          <a:prstGeom prst="rect">
            <a:avLst/>
          </a:prstGeom>
          <a:noFill/>
        </p:spPr>
        <p:txBody>
          <a:bodyPr wrap="square" rtlCol="0">
            <a:spAutoFit/>
          </a:bodyPr>
          <a:p>
            <a:r>
              <a:rPr lang="zh-CN" altLang="en-US" sz="2800">
                <a:latin typeface="Times New Roman Regular" panose="02020603050405020304" charset="0"/>
                <a:cs typeface="Times New Roman Regular" panose="02020603050405020304" charset="0"/>
              </a:rPr>
              <a:t> dizi (a bamboo flute)</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917315" y="3863975"/>
            <a:ext cx="358140" cy="393065"/>
          </a:xfrm>
          <a:prstGeom prst="line">
            <a:avLst/>
          </a:prstGeom>
          <a:ln>
            <a:solidFill>
              <a:srgbClr val="C01C2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47090" y="389890"/>
            <a:ext cx="10605135" cy="5742305"/>
          </a:xfrm>
          <a:prstGeom prst="rect">
            <a:avLst/>
          </a:prstGeom>
          <a:noFill/>
        </p:spPr>
        <p:txBody>
          <a:bodyPr wrap="square" rtlCol="0">
            <a:noAutofit/>
          </a:bodyPr>
          <a:p>
            <a:endParaRPr lang="zh-CN" altLang="en-US"/>
          </a:p>
        </p:txBody>
      </p:sp>
      <p:sp>
        <p:nvSpPr>
          <p:cNvPr id="4" name="文本框 3"/>
          <p:cNvSpPr txBox="1"/>
          <p:nvPr/>
        </p:nvSpPr>
        <p:spPr>
          <a:xfrm>
            <a:off x="612775" y="461645"/>
            <a:ext cx="11127740" cy="5994400"/>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2.Dance and Movement </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a:t>
            </a:r>
            <a:endParaRPr lang="en-US" altLang="zh-CN" sz="3200">
              <a:latin typeface="Times New Roman Regular" panose="02020603050405020304" charset="0"/>
              <a:cs typeface="Times New Roman Regular" panose="02020603050405020304" charset="0"/>
            </a:endParaRPr>
          </a:p>
        </p:txBody>
      </p:sp>
      <p:pic>
        <p:nvPicPr>
          <p:cNvPr id="3" name="图片 2" descr="42a27bba657b60b5ac0ffb7f9f73d922"/>
          <p:cNvPicPr>
            <a:picLocks noChangeAspect="1"/>
          </p:cNvPicPr>
          <p:nvPr/>
        </p:nvPicPr>
        <p:blipFill>
          <a:blip r:embed="rId1"/>
          <a:stretch>
            <a:fillRect/>
          </a:stretch>
        </p:blipFill>
        <p:spPr>
          <a:xfrm>
            <a:off x="254000" y="1711325"/>
            <a:ext cx="3787140" cy="4133215"/>
          </a:xfrm>
          <a:prstGeom prst="rect">
            <a:avLst/>
          </a:prstGeom>
        </p:spPr>
      </p:pic>
      <p:pic>
        <p:nvPicPr>
          <p:cNvPr id="5" name="图片 4" descr="3a46a87e4f96e911ae452555cebbf516"/>
          <p:cNvPicPr>
            <a:picLocks noChangeAspect="1"/>
          </p:cNvPicPr>
          <p:nvPr/>
        </p:nvPicPr>
        <p:blipFill>
          <a:blip r:embed="rId2"/>
          <a:stretch>
            <a:fillRect/>
          </a:stretch>
        </p:blipFill>
        <p:spPr>
          <a:xfrm>
            <a:off x="4275455" y="1751965"/>
            <a:ext cx="3736975" cy="4092575"/>
          </a:xfrm>
          <a:prstGeom prst="rect">
            <a:avLst/>
          </a:prstGeom>
        </p:spPr>
      </p:pic>
      <p:pic>
        <p:nvPicPr>
          <p:cNvPr id="6" name="图片 5" descr="776331ba7f4e711cbc6b5b44ed1d1e04"/>
          <p:cNvPicPr>
            <a:picLocks noChangeAspect="1"/>
          </p:cNvPicPr>
          <p:nvPr/>
        </p:nvPicPr>
        <p:blipFill>
          <a:blip r:embed="rId3"/>
          <a:stretch>
            <a:fillRect/>
          </a:stretch>
        </p:blipFill>
        <p:spPr>
          <a:xfrm>
            <a:off x="8179435" y="1724025"/>
            <a:ext cx="3787140" cy="4092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cstate="screen"/>
          <a:srcRect/>
          <a:stretch>
            <a:fillRect/>
          </a:stretch>
        </p:blipFill>
        <p:spPr>
          <a:xfrm rot="10800000" flipV="1">
            <a:off x="3466283" y="851583"/>
            <a:ext cx="680524" cy="680524"/>
          </a:xfrm>
          <a:prstGeom prst="ellipse">
            <a:avLst/>
          </a:prstGeom>
        </p:spPr>
      </p:pic>
      <p:sp>
        <p:nvSpPr>
          <p:cNvPr id="7" name="文本框 6"/>
          <p:cNvSpPr txBox="1"/>
          <p:nvPr/>
        </p:nvSpPr>
        <p:spPr>
          <a:xfrm>
            <a:off x="3466465" y="274320"/>
            <a:ext cx="8799195" cy="5851525"/>
          </a:xfrm>
          <a:prstGeom prst="rect">
            <a:avLst/>
          </a:prstGeom>
          <a:noFill/>
        </p:spPr>
        <p:txBody>
          <a:bodyPr wrap="square" rtlCol="0">
            <a:noAutofit/>
          </a:bodyPr>
          <a:p>
            <a:pPr algn="l">
              <a:buClrTx/>
              <a:buSzTx/>
              <a:buFontTx/>
            </a:pPr>
            <a:endParaRPr lang="en-US" altLang="zh-CN" sz="3200">
              <a:latin typeface="Times New Roman Regular" panose="02020603050405020304" charset="0"/>
              <a:cs typeface="Times New Roman Regular" panose="02020603050405020304" charset="0"/>
            </a:endParaRPr>
          </a:p>
          <a:p>
            <a:pPr algn="l">
              <a:buClrTx/>
              <a:buSzTx/>
              <a:buFontTx/>
            </a:pPr>
            <a:endParaRPr lang="en-US" altLang="zh-CN" sz="3200">
              <a:latin typeface="Times New Roman Regular" panose="02020603050405020304" charset="0"/>
              <a:cs typeface="Times New Roman Regular" panose="02020603050405020304" charset="0"/>
            </a:endParaRPr>
          </a:p>
          <a:p>
            <a:pPr algn="l">
              <a:buClrTx/>
              <a:buSzTx/>
              <a:buFontTx/>
            </a:pPr>
            <a:endParaRPr lang="en-US" altLang="zh-CN" sz="3200">
              <a:latin typeface="Times New Roman Regular" panose="02020603050405020304" charset="0"/>
              <a:cs typeface="Times New Roman Regular" panose="02020603050405020304" charset="0"/>
            </a:endParaRPr>
          </a:p>
          <a:p>
            <a:pPr algn="l">
              <a:buClrTx/>
              <a:buSzTx/>
              <a:buFontTx/>
            </a:pPr>
            <a:r>
              <a:rPr lang="en-US" altLang="zh-CN" sz="3200">
                <a:latin typeface="Times New Roman Regular" panose="02020603050405020304" charset="0"/>
                <a:cs typeface="Times New Roman Regular" panose="02020603050405020304" charset="0"/>
              </a:rPr>
              <a:t>   Costumes in Flower-Drum Opera are often colorful and elaborate, reflecting the characters' roles and social status. </a:t>
            </a:r>
            <a:endParaRPr lang="en-US" altLang="zh-CN" sz="3200">
              <a:latin typeface="Times New Roman Regular" panose="02020603050405020304" charset="0"/>
              <a:cs typeface="Times New Roman Regular" panose="02020603050405020304" charset="0"/>
            </a:endParaRPr>
          </a:p>
          <a:p>
            <a:pPr algn="l">
              <a:buClrTx/>
              <a:buSzTx/>
              <a:buFontTx/>
            </a:pPr>
            <a:endParaRPr lang="en-US" altLang="zh-CN" sz="3200">
              <a:latin typeface="Times New Roman Regular" panose="02020603050405020304" charset="0"/>
              <a:cs typeface="Times New Roman Regular" panose="02020603050405020304" charset="0"/>
            </a:endParaRPr>
          </a:p>
          <a:p>
            <a:pPr algn="l">
              <a:buClrTx/>
              <a:buSzTx/>
              <a:buFontTx/>
            </a:pPr>
            <a:endParaRPr lang="en-US" altLang="zh-CN" sz="3200">
              <a:latin typeface="Times New Roman Regular" panose="02020603050405020304" charset="0"/>
              <a:cs typeface="Times New Roman Regular" panose="02020603050405020304" charset="0"/>
            </a:endParaRPr>
          </a:p>
          <a:p>
            <a:pPr algn="l">
              <a:buClrTx/>
              <a:buSzTx/>
              <a:buFontTx/>
            </a:pPr>
            <a:endParaRPr lang="en-US" altLang="zh-CN" sz="3200">
              <a:latin typeface="Times New Roman Regular" panose="02020603050405020304" charset="0"/>
              <a:cs typeface="Times New Roman Regular" panose="02020603050405020304" charset="0"/>
            </a:endParaRPr>
          </a:p>
          <a:p>
            <a:pPr algn="l">
              <a:buClrTx/>
              <a:buSzTx/>
              <a:buFontTx/>
            </a:pPr>
            <a:r>
              <a:rPr lang="en-US" altLang="zh-CN" sz="3200">
                <a:latin typeface="Times New Roman Regular" panose="02020603050405020304" charset="0"/>
                <a:cs typeface="Times New Roman Regular" panose="02020603050405020304" charset="0"/>
              </a:rPr>
              <a:t>     Makeup is also an important aspect, with performers using bold colors and patterns to highlight their facial features and convey their characters' personalities </a:t>
            </a:r>
            <a:endParaRPr lang="en-US" altLang="zh-CN" sz="3200">
              <a:latin typeface="Times New Roman Regular" panose="02020603050405020304" charset="0"/>
              <a:cs typeface="Times New Roman Regular" panose="02020603050405020304" charset="0"/>
            </a:endParaRPr>
          </a:p>
        </p:txBody>
      </p:sp>
      <p:pic>
        <p:nvPicPr>
          <p:cNvPr id="3" name="图片 2" descr="97127b8eade8c96c44a7d37164383a97"/>
          <p:cNvPicPr>
            <a:picLocks noChangeAspect="1"/>
          </p:cNvPicPr>
          <p:nvPr/>
        </p:nvPicPr>
        <p:blipFill>
          <a:blip r:embed="rId2"/>
          <a:stretch>
            <a:fillRect/>
          </a:stretch>
        </p:blipFill>
        <p:spPr>
          <a:xfrm>
            <a:off x="581660" y="1393190"/>
            <a:ext cx="2686685" cy="2578100"/>
          </a:xfrm>
          <a:prstGeom prst="rect">
            <a:avLst/>
          </a:prstGeom>
        </p:spPr>
      </p:pic>
      <p:sp>
        <p:nvSpPr>
          <p:cNvPr id="4" name="文本框 3"/>
          <p:cNvSpPr txBox="1"/>
          <p:nvPr/>
        </p:nvSpPr>
        <p:spPr>
          <a:xfrm>
            <a:off x="252095" y="182245"/>
            <a:ext cx="5175250" cy="583565"/>
          </a:xfrm>
          <a:prstGeom prst="rect">
            <a:avLst/>
          </a:prstGeom>
          <a:noFill/>
        </p:spPr>
        <p:txBody>
          <a:bodyPr wrap="square" rtlCol="0">
            <a:spAutoFit/>
          </a:bodyPr>
          <a:p>
            <a:pPr algn="l">
              <a:buClrTx/>
              <a:buSzTx/>
              <a:buFontTx/>
            </a:pPr>
            <a:r>
              <a:rPr lang="en-US" altLang="zh-CN" sz="3200">
                <a:latin typeface="Times New Roman Regular" panose="02020603050405020304" charset="0"/>
                <a:cs typeface="Times New Roman Regular" panose="02020603050405020304" charset="0"/>
                <a:sym typeface="+mn-ea"/>
              </a:rPr>
              <a:t>3.Costumes and Makeup</a:t>
            </a:r>
            <a:r>
              <a:rPr lang="en-US" altLang="zh-CN">
                <a:latin typeface="Times New Roman Regular" panose="02020603050405020304" charset="0"/>
                <a:cs typeface="Times New Roman Regular" panose="02020603050405020304" charset="0"/>
                <a:sym typeface="+mn-ea"/>
              </a:rPr>
              <a:t> </a:t>
            </a:r>
            <a:endParaRPr lang="zh-CN" altLang="en-US"/>
          </a:p>
        </p:txBody>
      </p:sp>
      <p:pic>
        <p:nvPicPr>
          <p:cNvPr id="5" name="图片 4" descr="adc9fa54980011907b13e350c1ac509e"/>
          <p:cNvPicPr>
            <a:picLocks noChangeAspect="1"/>
          </p:cNvPicPr>
          <p:nvPr/>
        </p:nvPicPr>
        <p:blipFill>
          <a:blip r:embed="rId3"/>
          <a:stretch>
            <a:fillRect/>
          </a:stretch>
        </p:blipFill>
        <p:spPr>
          <a:xfrm>
            <a:off x="382905" y="4332605"/>
            <a:ext cx="3083560" cy="2329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7215" y="0"/>
            <a:ext cx="12192000" cy="6858000"/>
          </a:xfrm>
          <a:prstGeom prst="rect">
            <a:avLst/>
          </a:prstGeom>
        </p:spPr>
      </p:pic>
      <p:sp>
        <p:nvSpPr>
          <p:cNvPr id="100" name="文本框 99"/>
          <p:cNvSpPr txBox="1"/>
          <p:nvPr/>
        </p:nvSpPr>
        <p:spPr>
          <a:xfrm>
            <a:off x="3033395" y="2644775"/>
            <a:ext cx="5492750" cy="1568450"/>
          </a:xfrm>
          <a:prstGeom prst="rect">
            <a:avLst/>
          </a:prstGeom>
          <a:noFill/>
          <a:ln w="9525">
            <a:noFill/>
          </a:ln>
        </p:spPr>
        <p:txBody>
          <a:bodyPr wrap="square">
            <a:spAutoFit/>
          </a:bodyPr>
          <a:p>
            <a:pPr marL="0" indent="0" algn="ctr"/>
            <a:r>
              <a:rPr lang="zh-CN" altLang="en-US" sz="4800">
                <a:latin typeface="Times New Roman Regular" panose="02020603050405020304" charset="0"/>
                <a:cs typeface="Times New Roman Regular" panose="02020603050405020304" charset="0"/>
              </a:rPr>
              <a:t>Modern Adaptations and Influence </a:t>
            </a:r>
            <a:r>
              <a:rPr lang="en-US" b="1">
                <a:solidFill>
                  <a:srgbClr val="000000"/>
                </a:solidFill>
                <a:latin typeface="TimesNewRomanPS-BoldMT" panose="02020603050405020304" charset="0"/>
                <a:cs typeface="宋体" charset="0"/>
              </a:rPr>
              <a:t> </a:t>
            </a:r>
            <a:endParaRPr lang="en-US" altLang="en-US" b="1">
              <a:solidFill>
                <a:srgbClr val="000000"/>
              </a:solidFill>
              <a:latin typeface="TimesNewRomanPS-BoldMT" panose="02020603050405020304" charset="0"/>
              <a:cs typeface="宋体" charset="0"/>
            </a:endParaRPr>
          </a:p>
        </p:txBody>
      </p:sp>
      <p:sp>
        <p:nvSpPr>
          <p:cNvPr id="13" name="PA-文本框 12"/>
          <p:cNvSpPr txBox="1"/>
          <p:nvPr>
            <p:custDataLst>
              <p:tags r:id="rId2"/>
            </p:custDataLst>
          </p:nvPr>
        </p:nvSpPr>
        <p:spPr>
          <a:xfrm>
            <a:off x="5064760" y="1860550"/>
            <a:ext cx="1429385" cy="706755"/>
          </a:xfrm>
          <a:prstGeom prst="rect">
            <a:avLst/>
          </a:prstGeom>
          <a:noFill/>
        </p:spPr>
        <p:txBody>
          <a:bodyPr vert="horz" wrap="square" rtlCol="0">
            <a:spAutoFit/>
          </a:bodyPr>
          <a:p>
            <a:pPr algn="l"/>
            <a:r>
              <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rPr>
              <a:t>04</a:t>
            </a:r>
            <a:endPar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图片 23"/>
          <p:cNvPicPr>
            <a:picLocks noChangeAspect="1"/>
          </p:cNvPicPr>
          <p:nvPr>
            <p:custDataLst>
              <p:tags r:id="rId1"/>
            </p:custDataLst>
          </p:nvPr>
        </p:nvPicPr>
        <p:blipFill rotWithShape="1">
          <a:blip r:embed="rId2" cstate="screen"/>
          <a:srcRect/>
          <a:stretch>
            <a:fillRect/>
          </a:stretch>
        </p:blipFill>
        <p:spPr>
          <a:xfrm rot="10800000" flipV="1">
            <a:off x="6275824" y="4521591"/>
            <a:ext cx="983905" cy="983905"/>
          </a:xfrm>
          <a:prstGeom prst="ellipse">
            <a:avLst/>
          </a:prstGeom>
        </p:spPr>
      </p:pic>
      <p:pic>
        <p:nvPicPr>
          <p:cNvPr id="25" name="PA-图片 24"/>
          <p:cNvPicPr>
            <a:picLocks noChangeAspect="1"/>
          </p:cNvPicPr>
          <p:nvPr>
            <p:custDataLst>
              <p:tags r:id="rId3"/>
            </p:custDataLst>
          </p:nvPr>
        </p:nvPicPr>
        <p:blipFill rotWithShape="1">
          <a:blip r:embed="rId2" cstate="screen"/>
          <a:srcRect/>
          <a:stretch>
            <a:fillRect/>
          </a:stretch>
        </p:blipFill>
        <p:spPr>
          <a:xfrm rot="10800000" flipV="1">
            <a:off x="8136850" y="4521591"/>
            <a:ext cx="983905" cy="983905"/>
          </a:xfrm>
          <a:prstGeom prst="ellipse">
            <a:avLst/>
          </a:prstGeom>
        </p:spPr>
      </p:pic>
      <p:pic>
        <p:nvPicPr>
          <p:cNvPr id="26" name="PA-图片 25"/>
          <p:cNvPicPr>
            <a:picLocks noChangeAspect="1"/>
          </p:cNvPicPr>
          <p:nvPr>
            <p:custDataLst>
              <p:tags r:id="rId4"/>
            </p:custDataLst>
          </p:nvPr>
        </p:nvPicPr>
        <p:blipFill rotWithShape="1">
          <a:blip r:embed="rId2" cstate="screen"/>
          <a:srcRect/>
          <a:stretch>
            <a:fillRect/>
          </a:stretch>
        </p:blipFill>
        <p:spPr>
          <a:xfrm rot="10800000" flipV="1">
            <a:off x="9997876" y="4521591"/>
            <a:ext cx="983905" cy="983905"/>
          </a:xfrm>
          <a:prstGeom prst="ellipse">
            <a:avLst/>
          </a:prstGeom>
        </p:spPr>
      </p:pic>
      <p:sp>
        <p:nvSpPr>
          <p:cNvPr id="27" name="PA-椭圆 26"/>
          <p:cNvSpPr/>
          <p:nvPr>
            <p:custDataLst>
              <p:tags r:id="rId5"/>
            </p:custDataLst>
          </p:nvPr>
        </p:nvSpPr>
        <p:spPr>
          <a:xfrm>
            <a:off x="6976489" y="4733788"/>
            <a:ext cx="1324522" cy="1324522"/>
          </a:xfrm>
          <a:prstGeom prst="ellipse">
            <a:avLst/>
          </a:prstGeom>
          <a:noFill/>
          <a:ln>
            <a:solidFill>
              <a:srgbClr val="C0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PA-椭圆 27"/>
          <p:cNvSpPr/>
          <p:nvPr>
            <p:custDataLst>
              <p:tags r:id="rId6"/>
            </p:custDataLst>
          </p:nvPr>
        </p:nvSpPr>
        <p:spPr>
          <a:xfrm>
            <a:off x="8905173" y="4733788"/>
            <a:ext cx="1324522" cy="1324522"/>
          </a:xfrm>
          <a:prstGeom prst="ellipse">
            <a:avLst/>
          </a:prstGeom>
          <a:noFill/>
          <a:ln>
            <a:solidFill>
              <a:srgbClr val="C0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PA-文本框 28"/>
          <p:cNvSpPr txBox="1"/>
          <p:nvPr>
            <p:custDataLst>
              <p:tags r:id="rId7"/>
            </p:custDataLst>
          </p:nvPr>
        </p:nvSpPr>
        <p:spPr>
          <a:xfrm>
            <a:off x="7192812" y="4888217"/>
            <a:ext cx="2871979" cy="1015663"/>
          </a:xfrm>
          <a:prstGeom prst="rect">
            <a:avLst/>
          </a:prstGeom>
          <a:noFill/>
        </p:spPr>
        <p:txBody>
          <a:bodyPr vert="horz" wrap="square" rtlCol="0">
            <a:spAutoFit/>
          </a:bodyPr>
          <a:lstStyle/>
          <a:p>
            <a:pPr algn="dist"/>
            <a:r>
              <a:rPr lang="zh-CN" altLang="en-US" sz="6000" spc="600" dirty="0">
                <a:ln w="6350">
                  <a:solidFill>
                    <a:srgbClr val="E0AC68"/>
                  </a:solidFill>
                </a:ln>
                <a:solidFill>
                  <a:srgbClr val="68442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世界</a:t>
            </a:r>
            <a:endParaRPr lang="zh-CN" altLang="en-US" sz="6000" spc="600" dirty="0">
              <a:ln w="6350">
                <a:solidFill>
                  <a:srgbClr val="E0AC68"/>
                </a:solidFill>
              </a:ln>
              <a:solidFill>
                <a:srgbClr val="68442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PA-文本框 29"/>
          <p:cNvSpPr txBox="1"/>
          <p:nvPr>
            <p:custDataLst>
              <p:tags r:id="rId8"/>
            </p:custDataLst>
          </p:nvPr>
        </p:nvSpPr>
        <p:spPr>
          <a:xfrm>
            <a:off x="6275823"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戏</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PA-文本框 30"/>
          <p:cNvSpPr txBox="1"/>
          <p:nvPr>
            <p:custDataLst>
              <p:tags r:id="rId9"/>
            </p:custDataLst>
          </p:nvPr>
        </p:nvSpPr>
        <p:spPr>
          <a:xfrm>
            <a:off x="8165517"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剧</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PA-文本框 31"/>
          <p:cNvSpPr txBox="1"/>
          <p:nvPr>
            <p:custDataLst>
              <p:tags r:id="rId10"/>
            </p:custDataLst>
          </p:nvPr>
        </p:nvSpPr>
        <p:spPr>
          <a:xfrm>
            <a:off x="10055211"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日</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847090" y="425450"/>
            <a:ext cx="10099675" cy="5633720"/>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1.Revival Efforts </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Cultural organizations and local governments have launched initiatives to </a:t>
            </a:r>
            <a:r>
              <a:rPr lang="en-US" altLang="zh-CN" sz="3200">
                <a:solidFill>
                  <a:srgbClr val="FF0000"/>
                </a:solidFill>
                <a:latin typeface="Times New Roman Regular" panose="02020603050405020304" charset="0"/>
                <a:cs typeface="Times New Roman Regular" panose="02020603050405020304" charset="0"/>
              </a:rPr>
              <a:t>document and preserve traditional performances</a:t>
            </a:r>
            <a:r>
              <a:rPr lang="en-US" altLang="zh-CN" sz="3200">
                <a:latin typeface="Times New Roman Regular" panose="02020603050405020304" charset="0"/>
                <a:cs typeface="Times New Roman Regular" panose="02020603050405020304" charset="0"/>
              </a:rPr>
              <a:t>, </a:t>
            </a:r>
            <a:r>
              <a:rPr lang="en-US" altLang="zh-CN" sz="3200">
                <a:solidFill>
                  <a:srgbClr val="FF0000"/>
                </a:solidFill>
                <a:latin typeface="Times New Roman Regular" panose="02020603050405020304" charset="0"/>
                <a:cs typeface="Times New Roman Regular" panose="02020603050405020304" charset="0"/>
              </a:rPr>
              <a:t>train new performers</a:t>
            </a:r>
            <a:r>
              <a:rPr lang="en-US" altLang="zh-CN" sz="3200">
                <a:latin typeface="Times New Roman Regular" panose="02020603050405020304" charset="0"/>
                <a:cs typeface="Times New Roman Regular" panose="02020603050405020304" charset="0"/>
              </a:rPr>
              <a:t>, and </a:t>
            </a:r>
            <a:r>
              <a:rPr lang="en-US" altLang="zh-CN" sz="3200">
                <a:solidFill>
                  <a:srgbClr val="FF0000"/>
                </a:solidFill>
                <a:latin typeface="Times New Roman Regular" panose="02020603050405020304" charset="0"/>
                <a:cs typeface="Times New Roman Regular" panose="02020603050405020304" charset="0"/>
              </a:rPr>
              <a:t>organize festivals and competitions</a:t>
            </a:r>
            <a:r>
              <a:rPr lang="en-US" altLang="zh-CN" sz="3200">
                <a:latin typeface="Times New Roman Regular" panose="02020603050405020304" charset="0"/>
                <a:cs typeface="Times New Roman Regular" panose="02020603050405020304" charset="0"/>
              </a:rPr>
              <a:t>. These efforts have helped to bring Flower-Drum Opera back into the public eye and ensure its continued relevance. </a:t>
            </a:r>
            <a:endParaRPr lang="en-US" altLang="zh-CN" sz="32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0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000">
                                          <p:stCondLst>
                                            <p:cond delay="0"/>
                                          </p:stCondLst>
                                        </p:cTn>
                                        <p:tgtEl>
                                          <p:spTgt spid="24"/>
                                        </p:tgtEl>
                                      </p:cBhvr>
                                    </p:animEffect>
                                  </p:childTnLst>
                                </p:cTn>
                              </p:par>
                              <p:par>
                                <p:cTn id="13" presetID="2" presetClass="entr" presetSubtype="8"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0-#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set>
                                      <p:cBhvr>
                                        <p:cTn id="17" dur="1" fill="hold">
                                          <p:stCondLst>
                                            <p:cond delay="0"/>
                                          </p:stCondLst>
                                        </p:cTn>
                                        <p:tgtEl>
                                          <p:spTgt spid="25"/>
                                        </p:tgtEl>
                                        <p:attrNameLst>
                                          <p:attrName>style.visibility</p:attrName>
                                        </p:attrNameLst>
                                      </p:cBhvr>
                                      <p:to>
                                        <p:strVal val="visible"/>
                                      </p:to>
                                    </p:set>
                                    <p:anim to="" calcmode="lin" valueType="num">
                                      <p:cBhvr>
                                        <p:cTn id="18" dur="10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19" dur="1000" fill="hold">
                                          <p:stCondLst>
                                            <p:cond delay="0"/>
                                          </p:stCondLst>
                                        </p:cTn>
                                        <p:tgtEl>
                                          <p:spTgt spid="25"/>
                                        </p:tgtEl>
                                        <p:attrNameLst>
                                          <p:attrName>ppt_h</p:attrName>
                                        </p:attrNameLst>
                                      </p:cBhvr>
                                      <p:tavLst>
                                        <p:tav tm="0">
                                          <p:val>
                                            <p:fltVal val="0"/>
                                          </p:val>
                                        </p:tav>
                                        <p:tav tm="100000">
                                          <p:val>
                                            <p:strVal val="#ppt_h"/>
                                          </p:val>
                                        </p:tav>
                                      </p:tavLst>
                                    </p:anim>
                                    <p:animEffect filter="fade">
                                      <p:cBhvr>
                                        <p:cTn id="20" dur="1000">
                                          <p:stCondLst>
                                            <p:cond delay="0"/>
                                          </p:stCondLst>
                                        </p:cTn>
                                        <p:tgtEl>
                                          <p:spTgt spid="25"/>
                                        </p:tgtEl>
                                      </p:cBhvr>
                                    </p:animEffect>
                                  </p:childTnLst>
                                </p:cTn>
                              </p:par>
                              <p:par>
                                <p:cTn id="21" presetID="2" presetClass="entr" presetSubtype="8" decel="10000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0-#ppt_w/2"/>
                                          </p:val>
                                        </p:tav>
                                        <p:tav tm="100000">
                                          <p:val>
                                            <p:strVal val="#ppt_x"/>
                                          </p:val>
                                        </p:tav>
                                      </p:tavLst>
                                    </p:anim>
                                    <p:anim calcmode="lin" valueType="num">
                                      <p:cBhvr additive="base">
                                        <p:cTn id="24" dur="1000" fill="hold"/>
                                        <p:tgtEl>
                                          <p:spTgt spid="26"/>
                                        </p:tgtEl>
                                        <p:attrNameLst>
                                          <p:attrName>ppt_y</p:attrName>
                                        </p:attrNameLst>
                                      </p:cBhvr>
                                      <p:tavLst>
                                        <p:tav tm="0">
                                          <p:val>
                                            <p:strVal val="#ppt_y"/>
                                          </p:val>
                                        </p:tav>
                                        <p:tav tm="100000">
                                          <p:val>
                                            <p:strVal val="#ppt_y"/>
                                          </p:val>
                                        </p:tav>
                                      </p:tavLst>
                                    </p:anim>
                                    <p:set>
                                      <p:cBhvr>
                                        <p:cTn id="25" dur="1" fill="hold">
                                          <p:stCondLst>
                                            <p:cond delay="0"/>
                                          </p:stCondLst>
                                        </p:cTn>
                                        <p:tgtEl>
                                          <p:spTgt spid="26"/>
                                        </p:tgtEl>
                                        <p:attrNameLst>
                                          <p:attrName>style.visibility</p:attrName>
                                        </p:attrNameLst>
                                      </p:cBhvr>
                                      <p:to>
                                        <p:strVal val="visible"/>
                                      </p:to>
                                    </p:set>
                                    <p:anim to="" calcmode="lin" valueType="num">
                                      <p:cBhvr>
                                        <p:cTn id="26" dur="1000" fill="hold">
                                          <p:stCondLst>
                                            <p:cond delay="0"/>
                                          </p:stCondLst>
                                        </p:cTn>
                                        <p:tgtEl>
                                          <p:spTgt spid="26"/>
                                        </p:tgtEl>
                                        <p:attrNameLst>
                                          <p:attrName>ppt_w</p:attrName>
                                        </p:attrNameLst>
                                      </p:cBhvr>
                                      <p:tavLst>
                                        <p:tav tm="0">
                                          <p:val>
                                            <p:fltVal val="0"/>
                                          </p:val>
                                        </p:tav>
                                        <p:tav tm="100000">
                                          <p:val>
                                            <p:strVal val="#ppt_w"/>
                                          </p:val>
                                        </p:tav>
                                      </p:tavLst>
                                    </p:anim>
                                    <p:anim to="" calcmode="lin" valueType="num">
                                      <p:cBhvr>
                                        <p:cTn id="27" dur="1000" fill="hold">
                                          <p:stCondLst>
                                            <p:cond delay="0"/>
                                          </p:stCondLst>
                                        </p:cTn>
                                        <p:tgtEl>
                                          <p:spTgt spid="26"/>
                                        </p:tgtEl>
                                        <p:attrNameLst>
                                          <p:attrName>ppt_h</p:attrName>
                                        </p:attrNameLst>
                                      </p:cBhvr>
                                      <p:tavLst>
                                        <p:tav tm="0">
                                          <p:val>
                                            <p:fltVal val="0"/>
                                          </p:val>
                                        </p:tav>
                                        <p:tav tm="100000">
                                          <p:val>
                                            <p:strVal val="#ppt_h"/>
                                          </p:val>
                                        </p:tav>
                                      </p:tavLst>
                                    </p:anim>
                                    <p:animEffect filter="fade">
                                      <p:cBhvr>
                                        <p:cTn id="28" dur="1000">
                                          <p:stCondLst>
                                            <p:cond delay="0"/>
                                          </p:stCondLst>
                                        </p:cTn>
                                        <p:tgtEl>
                                          <p:spTgt spid="26"/>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set>
                                      <p:cBhvr>
                                        <p:cTn id="33" dur="1" fill="hold">
                                          <p:stCondLst>
                                            <p:cond delay="0"/>
                                          </p:stCondLst>
                                        </p:cTn>
                                        <p:tgtEl>
                                          <p:spTgt spid="27"/>
                                        </p:tgtEl>
                                        <p:attrNameLst>
                                          <p:attrName>style.visibility</p:attrName>
                                        </p:attrNameLst>
                                      </p:cBhvr>
                                      <p:to>
                                        <p:strVal val="visible"/>
                                      </p:to>
                                    </p:set>
                                    <p:anim to="" calcmode="lin" valueType="num">
                                      <p:cBhvr>
                                        <p:cTn id="34" dur="1000" fill="hold">
                                          <p:stCondLst>
                                            <p:cond delay="0"/>
                                          </p:stCondLst>
                                        </p:cTn>
                                        <p:tgtEl>
                                          <p:spTgt spid="27"/>
                                        </p:tgtEl>
                                        <p:attrNameLst>
                                          <p:attrName>ppt_w</p:attrName>
                                        </p:attrNameLst>
                                      </p:cBhvr>
                                      <p:tavLst>
                                        <p:tav tm="0">
                                          <p:val>
                                            <p:fltVal val="0"/>
                                          </p:val>
                                        </p:tav>
                                        <p:tav tm="100000">
                                          <p:val>
                                            <p:strVal val="#ppt_w"/>
                                          </p:val>
                                        </p:tav>
                                      </p:tavLst>
                                    </p:anim>
                                    <p:anim to="" calcmode="lin" valueType="num">
                                      <p:cBhvr>
                                        <p:cTn id="35" dur="1000" fill="hold">
                                          <p:stCondLst>
                                            <p:cond delay="0"/>
                                          </p:stCondLst>
                                        </p:cTn>
                                        <p:tgtEl>
                                          <p:spTgt spid="27"/>
                                        </p:tgtEl>
                                        <p:attrNameLst>
                                          <p:attrName>ppt_h</p:attrName>
                                        </p:attrNameLst>
                                      </p:cBhvr>
                                      <p:tavLst>
                                        <p:tav tm="0">
                                          <p:val>
                                            <p:fltVal val="0"/>
                                          </p:val>
                                        </p:tav>
                                        <p:tav tm="100000">
                                          <p:val>
                                            <p:strVal val="#ppt_h"/>
                                          </p:val>
                                        </p:tav>
                                      </p:tavLst>
                                    </p:anim>
                                    <p:animEffect filter="fade">
                                      <p:cBhvr>
                                        <p:cTn id="36" dur="1000">
                                          <p:stCondLst>
                                            <p:cond delay="0"/>
                                          </p:stCondLst>
                                        </p:cTn>
                                        <p:tgtEl>
                                          <p:spTgt spid="27"/>
                                        </p:tgtEl>
                                      </p:cBhvr>
                                    </p:animEffect>
                                  </p:childTnLst>
                                </p:cTn>
                              </p:par>
                              <p:par>
                                <p:cTn id="37" presetID="2" presetClass="entr" presetSubtype="8" decel="10000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0-#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set>
                                      <p:cBhvr>
                                        <p:cTn id="41" dur="1" fill="hold">
                                          <p:stCondLst>
                                            <p:cond delay="0"/>
                                          </p:stCondLst>
                                        </p:cTn>
                                        <p:tgtEl>
                                          <p:spTgt spid="28"/>
                                        </p:tgtEl>
                                        <p:attrNameLst>
                                          <p:attrName>style.visibility</p:attrName>
                                        </p:attrNameLst>
                                      </p:cBhvr>
                                      <p:to>
                                        <p:strVal val="visible"/>
                                      </p:to>
                                    </p:set>
                                    <p:anim to="" calcmode="lin" valueType="num">
                                      <p:cBhvr>
                                        <p:cTn id="42" dur="1000" fill="hold">
                                          <p:stCondLst>
                                            <p:cond delay="0"/>
                                          </p:stCondLst>
                                        </p:cTn>
                                        <p:tgtEl>
                                          <p:spTgt spid="28"/>
                                        </p:tgtEl>
                                        <p:attrNameLst>
                                          <p:attrName>ppt_w</p:attrName>
                                        </p:attrNameLst>
                                      </p:cBhvr>
                                      <p:tavLst>
                                        <p:tav tm="0">
                                          <p:val>
                                            <p:fltVal val="0"/>
                                          </p:val>
                                        </p:tav>
                                        <p:tav tm="100000">
                                          <p:val>
                                            <p:strVal val="#ppt_w"/>
                                          </p:val>
                                        </p:tav>
                                      </p:tavLst>
                                    </p:anim>
                                    <p:anim to="" calcmode="lin" valueType="num">
                                      <p:cBhvr>
                                        <p:cTn id="43" dur="1000" fill="hold">
                                          <p:stCondLst>
                                            <p:cond delay="0"/>
                                          </p:stCondLst>
                                        </p:cTn>
                                        <p:tgtEl>
                                          <p:spTgt spid="28"/>
                                        </p:tgtEl>
                                        <p:attrNameLst>
                                          <p:attrName>ppt_h</p:attrName>
                                        </p:attrNameLst>
                                      </p:cBhvr>
                                      <p:tavLst>
                                        <p:tav tm="0">
                                          <p:val>
                                            <p:fltVal val="0"/>
                                          </p:val>
                                        </p:tav>
                                        <p:tav tm="100000">
                                          <p:val>
                                            <p:strVal val="#ppt_h"/>
                                          </p:val>
                                        </p:tav>
                                      </p:tavLst>
                                    </p:anim>
                                    <p:animEffect filter="fade">
                                      <p:cBhvr>
                                        <p:cTn id="44" dur="1000">
                                          <p:stCondLst>
                                            <p:cond delay="0"/>
                                          </p:stCondLst>
                                        </p:cTn>
                                        <p:tgtEl>
                                          <p:spTgt spid="28"/>
                                        </p:tgtEl>
                                      </p:cBhvr>
                                    </p:animEffect>
                                  </p:childTnLst>
                                </p:cTn>
                              </p:par>
                              <p:par>
                                <p:cTn id="45" presetID="2" presetClass="entr" presetSubtype="8" decel="10000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set>
                                      <p:cBhvr>
                                        <p:cTn id="49" dur="1" fill="hold">
                                          <p:stCondLst>
                                            <p:cond delay="0"/>
                                          </p:stCondLst>
                                        </p:cTn>
                                        <p:tgtEl>
                                          <p:spTgt spid="29"/>
                                        </p:tgtEl>
                                        <p:attrNameLst>
                                          <p:attrName>style.visibility</p:attrName>
                                        </p:attrNameLst>
                                      </p:cBhvr>
                                      <p:to>
                                        <p:strVal val="visible"/>
                                      </p:to>
                                    </p:set>
                                    <p:anim to="" calcmode="lin" valueType="num">
                                      <p:cBhvr>
                                        <p:cTn id="50" dur="1000" fill="hold">
                                          <p:stCondLst>
                                            <p:cond delay="0"/>
                                          </p:stCondLst>
                                        </p:cTn>
                                        <p:tgtEl>
                                          <p:spTgt spid="29"/>
                                        </p:tgtEl>
                                        <p:attrNameLst>
                                          <p:attrName>ppt_w</p:attrName>
                                        </p:attrNameLst>
                                      </p:cBhvr>
                                      <p:tavLst>
                                        <p:tav tm="0">
                                          <p:val>
                                            <p:fltVal val="0"/>
                                          </p:val>
                                        </p:tav>
                                        <p:tav tm="100000">
                                          <p:val>
                                            <p:strVal val="#ppt_w"/>
                                          </p:val>
                                        </p:tav>
                                      </p:tavLst>
                                    </p:anim>
                                    <p:anim to="" calcmode="lin" valueType="num">
                                      <p:cBhvr>
                                        <p:cTn id="51" dur="1000" fill="hold">
                                          <p:stCondLst>
                                            <p:cond delay="0"/>
                                          </p:stCondLst>
                                        </p:cTn>
                                        <p:tgtEl>
                                          <p:spTgt spid="29"/>
                                        </p:tgtEl>
                                        <p:attrNameLst>
                                          <p:attrName>ppt_h</p:attrName>
                                        </p:attrNameLst>
                                      </p:cBhvr>
                                      <p:tavLst>
                                        <p:tav tm="0">
                                          <p:val>
                                            <p:fltVal val="0"/>
                                          </p:val>
                                        </p:tav>
                                        <p:tav tm="100000">
                                          <p:val>
                                            <p:strVal val="#ppt_h"/>
                                          </p:val>
                                        </p:tav>
                                      </p:tavLst>
                                    </p:anim>
                                    <p:animEffect filter="fade">
                                      <p:cBhvr>
                                        <p:cTn id="52" dur="1000">
                                          <p:stCondLst>
                                            <p:cond delay="0"/>
                                          </p:stCondLst>
                                        </p:cTn>
                                        <p:tgtEl>
                                          <p:spTgt spid="29"/>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000" fill="hold"/>
                                        <p:tgtEl>
                                          <p:spTgt spid="30"/>
                                        </p:tgtEl>
                                        <p:attrNameLst>
                                          <p:attrName>ppt_x</p:attrName>
                                        </p:attrNameLst>
                                      </p:cBhvr>
                                      <p:tavLst>
                                        <p:tav tm="0">
                                          <p:val>
                                            <p:strVal val="0-#ppt_w/2"/>
                                          </p:val>
                                        </p:tav>
                                        <p:tav tm="100000">
                                          <p:val>
                                            <p:strVal val="#ppt_x"/>
                                          </p:val>
                                        </p:tav>
                                      </p:tavLst>
                                    </p:anim>
                                    <p:anim calcmode="lin" valueType="num">
                                      <p:cBhvr additive="base">
                                        <p:cTn id="56" dur="1000" fill="hold"/>
                                        <p:tgtEl>
                                          <p:spTgt spid="30"/>
                                        </p:tgtEl>
                                        <p:attrNameLst>
                                          <p:attrName>ppt_y</p:attrName>
                                        </p:attrNameLst>
                                      </p:cBhvr>
                                      <p:tavLst>
                                        <p:tav tm="0">
                                          <p:val>
                                            <p:strVal val="#ppt_y"/>
                                          </p:val>
                                        </p:tav>
                                        <p:tav tm="100000">
                                          <p:val>
                                            <p:strVal val="#ppt_y"/>
                                          </p:val>
                                        </p:tav>
                                      </p:tavLst>
                                    </p:anim>
                                    <p:set>
                                      <p:cBhvr>
                                        <p:cTn id="57" dur="1" fill="hold">
                                          <p:stCondLst>
                                            <p:cond delay="0"/>
                                          </p:stCondLst>
                                        </p:cTn>
                                        <p:tgtEl>
                                          <p:spTgt spid="30"/>
                                        </p:tgtEl>
                                        <p:attrNameLst>
                                          <p:attrName>style.visibility</p:attrName>
                                        </p:attrNameLst>
                                      </p:cBhvr>
                                      <p:to>
                                        <p:strVal val="visible"/>
                                      </p:to>
                                    </p:set>
                                    <p:anim to="" calcmode="lin" valueType="num">
                                      <p:cBhvr>
                                        <p:cTn id="58" dur="10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59" dur="1000" fill="hold">
                                          <p:stCondLst>
                                            <p:cond delay="0"/>
                                          </p:stCondLst>
                                        </p:cTn>
                                        <p:tgtEl>
                                          <p:spTgt spid="30"/>
                                        </p:tgtEl>
                                        <p:attrNameLst>
                                          <p:attrName>ppt_h</p:attrName>
                                        </p:attrNameLst>
                                      </p:cBhvr>
                                      <p:tavLst>
                                        <p:tav tm="0">
                                          <p:val>
                                            <p:fltVal val="0"/>
                                          </p:val>
                                        </p:tav>
                                        <p:tav tm="100000">
                                          <p:val>
                                            <p:strVal val="#ppt_h"/>
                                          </p:val>
                                        </p:tav>
                                      </p:tavLst>
                                    </p:anim>
                                    <p:animEffect filter="fade">
                                      <p:cBhvr>
                                        <p:cTn id="60" dur="1000">
                                          <p:stCondLst>
                                            <p:cond delay="0"/>
                                          </p:stCondLst>
                                        </p:cTn>
                                        <p:tgtEl>
                                          <p:spTgt spid="30"/>
                                        </p:tgtEl>
                                      </p:cBhvr>
                                    </p:animEffect>
                                  </p:childTnLst>
                                </p:cTn>
                              </p:par>
                              <p:par>
                                <p:cTn id="61" presetID="2" presetClass="entr" presetSubtype="8" decel="10000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000" fill="hold"/>
                                        <p:tgtEl>
                                          <p:spTgt spid="31"/>
                                        </p:tgtEl>
                                        <p:attrNameLst>
                                          <p:attrName>ppt_x</p:attrName>
                                        </p:attrNameLst>
                                      </p:cBhvr>
                                      <p:tavLst>
                                        <p:tav tm="0">
                                          <p:val>
                                            <p:strVal val="0-#ppt_w/2"/>
                                          </p:val>
                                        </p:tav>
                                        <p:tav tm="100000">
                                          <p:val>
                                            <p:strVal val="#ppt_x"/>
                                          </p:val>
                                        </p:tav>
                                      </p:tavLst>
                                    </p:anim>
                                    <p:anim calcmode="lin" valueType="num">
                                      <p:cBhvr additive="base">
                                        <p:cTn id="64" dur="1000" fill="hold"/>
                                        <p:tgtEl>
                                          <p:spTgt spid="31"/>
                                        </p:tgtEl>
                                        <p:attrNameLst>
                                          <p:attrName>ppt_y</p:attrName>
                                        </p:attrNameLst>
                                      </p:cBhvr>
                                      <p:tavLst>
                                        <p:tav tm="0">
                                          <p:val>
                                            <p:strVal val="#ppt_y"/>
                                          </p:val>
                                        </p:tav>
                                        <p:tav tm="100000">
                                          <p:val>
                                            <p:strVal val="#ppt_y"/>
                                          </p:val>
                                        </p:tav>
                                      </p:tavLst>
                                    </p:anim>
                                    <p:set>
                                      <p:cBhvr>
                                        <p:cTn id="65" dur="1" fill="hold">
                                          <p:stCondLst>
                                            <p:cond delay="0"/>
                                          </p:stCondLst>
                                        </p:cTn>
                                        <p:tgtEl>
                                          <p:spTgt spid="31"/>
                                        </p:tgtEl>
                                        <p:attrNameLst>
                                          <p:attrName>style.visibility</p:attrName>
                                        </p:attrNameLst>
                                      </p:cBhvr>
                                      <p:to>
                                        <p:strVal val="visible"/>
                                      </p:to>
                                    </p:set>
                                    <p:anim to="" calcmode="lin" valueType="num">
                                      <p:cBhvr>
                                        <p:cTn id="66" dur="10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67" dur="1000" fill="hold">
                                          <p:stCondLst>
                                            <p:cond delay="0"/>
                                          </p:stCondLst>
                                        </p:cTn>
                                        <p:tgtEl>
                                          <p:spTgt spid="31"/>
                                        </p:tgtEl>
                                        <p:attrNameLst>
                                          <p:attrName>ppt_h</p:attrName>
                                        </p:attrNameLst>
                                      </p:cBhvr>
                                      <p:tavLst>
                                        <p:tav tm="0">
                                          <p:val>
                                            <p:fltVal val="0"/>
                                          </p:val>
                                        </p:tav>
                                        <p:tav tm="100000">
                                          <p:val>
                                            <p:strVal val="#ppt_h"/>
                                          </p:val>
                                        </p:tav>
                                      </p:tavLst>
                                    </p:anim>
                                    <p:animEffect filter="fade">
                                      <p:cBhvr>
                                        <p:cTn id="68" dur="1000">
                                          <p:stCondLst>
                                            <p:cond delay="0"/>
                                          </p:stCondLst>
                                        </p:cTn>
                                        <p:tgtEl>
                                          <p:spTgt spid="31"/>
                                        </p:tgtEl>
                                      </p:cBhvr>
                                    </p:animEffect>
                                  </p:childTnLst>
                                </p:cTn>
                              </p:par>
                              <p:par>
                                <p:cTn id="69" presetID="2" presetClass="entr" presetSubtype="8" decel="10000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1000" fill="hold"/>
                                        <p:tgtEl>
                                          <p:spTgt spid="32"/>
                                        </p:tgtEl>
                                        <p:attrNameLst>
                                          <p:attrName>ppt_x</p:attrName>
                                        </p:attrNameLst>
                                      </p:cBhvr>
                                      <p:tavLst>
                                        <p:tav tm="0">
                                          <p:val>
                                            <p:strVal val="0-#ppt_w/2"/>
                                          </p:val>
                                        </p:tav>
                                        <p:tav tm="100000">
                                          <p:val>
                                            <p:strVal val="#ppt_x"/>
                                          </p:val>
                                        </p:tav>
                                      </p:tavLst>
                                    </p:anim>
                                    <p:anim calcmode="lin" valueType="num">
                                      <p:cBhvr additive="base">
                                        <p:cTn id="72" dur="1000" fill="hold"/>
                                        <p:tgtEl>
                                          <p:spTgt spid="32"/>
                                        </p:tgtEl>
                                        <p:attrNameLst>
                                          <p:attrName>ppt_y</p:attrName>
                                        </p:attrNameLst>
                                      </p:cBhvr>
                                      <p:tavLst>
                                        <p:tav tm="0">
                                          <p:val>
                                            <p:strVal val="#ppt_y"/>
                                          </p:val>
                                        </p:tav>
                                        <p:tav tm="100000">
                                          <p:val>
                                            <p:strVal val="#ppt_y"/>
                                          </p:val>
                                        </p:tav>
                                      </p:tavLst>
                                    </p:anim>
                                    <p:set>
                                      <p:cBhvr>
                                        <p:cTn id="73" dur="1" fill="hold">
                                          <p:stCondLst>
                                            <p:cond delay="0"/>
                                          </p:stCondLst>
                                        </p:cTn>
                                        <p:tgtEl>
                                          <p:spTgt spid="32"/>
                                        </p:tgtEl>
                                        <p:attrNameLst>
                                          <p:attrName>style.visibility</p:attrName>
                                        </p:attrNameLst>
                                      </p:cBhvr>
                                      <p:to>
                                        <p:strVal val="visible"/>
                                      </p:to>
                                    </p:set>
                                    <p:anim to="" calcmode="lin" valueType="num">
                                      <p:cBhvr>
                                        <p:cTn id="74" dur="1000" fill="hold">
                                          <p:stCondLst>
                                            <p:cond delay="0"/>
                                          </p:stCondLst>
                                        </p:cTn>
                                        <p:tgtEl>
                                          <p:spTgt spid="32"/>
                                        </p:tgtEl>
                                        <p:attrNameLst>
                                          <p:attrName>ppt_w</p:attrName>
                                        </p:attrNameLst>
                                      </p:cBhvr>
                                      <p:tavLst>
                                        <p:tav tm="0">
                                          <p:val>
                                            <p:fltVal val="0"/>
                                          </p:val>
                                        </p:tav>
                                        <p:tav tm="100000">
                                          <p:val>
                                            <p:strVal val="#ppt_w"/>
                                          </p:val>
                                        </p:tav>
                                      </p:tavLst>
                                    </p:anim>
                                    <p:anim to="" calcmode="lin" valueType="num">
                                      <p:cBhvr>
                                        <p:cTn id="75" dur="1000" fill="hold">
                                          <p:stCondLst>
                                            <p:cond delay="0"/>
                                          </p:stCondLst>
                                        </p:cTn>
                                        <p:tgtEl>
                                          <p:spTgt spid="32"/>
                                        </p:tgtEl>
                                        <p:attrNameLst>
                                          <p:attrName>ppt_h</p:attrName>
                                        </p:attrNameLst>
                                      </p:cBhvr>
                                      <p:tavLst>
                                        <p:tav tm="0">
                                          <p:val>
                                            <p:fltVal val="0"/>
                                          </p:val>
                                        </p:tav>
                                        <p:tav tm="100000">
                                          <p:val>
                                            <p:strVal val="#ppt_h"/>
                                          </p:val>
                                        </p:tav>
                                      </p:tavLst>
                                    </p:anim>
                                    <p:animEffect filter="fade">
                                      <p:cBhvr>
                                        <p:cTn id="76" dur="1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椭圆 16"/>
          <p:cNvSpPr/>
          <p:nvPr>
            <p:custDataLst>
              <p:tags r:id="rId1"/>
            </p:custDataLst>
          </p:nvPr>
        </p:nvSpPr>
        <p:spPr>
          <a:xfrm>
            <a:off x="715962" y="180673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PA-椭圆 16"/>
          <p:cNvSpPr/>
          <p:nvPr>
            <p:custDataLst>
              <p:tags r:id="rId2"/>
            </p:custDataLst>
          </p:nvPr>
        </p:nvSpPr>
        <p:spPr>
          <a:xfrm>
            <a:off x="5992812" y="180673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PA-椭圆 16"/>
          <p:cNvSpPr/>
          <p:nvPr>
            <p:custDataLst>
              <p:tags r:id="rId3"/>
            </p:custDataLst>
          </p:nvPr>
        </p:nvSpPr>
        <p:spPr>
          <a:xfrm>
            <a:off x="715962" y="361648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PA-椭圆 16"/>
          <p:cNvSpPr/>
          <p:nvPr>
            <p:custDataLst>
              <p:tags r:id="rId4"/>
            </p:custDataLst>
          </p:nvPr>
        </p:nvSpPr>
        <p:spPr>
          <a:xfrm>
            <a:off x="5992812" y="361648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0" name="文本框 99"/>
          <p:cNvSpPr txBox="1"/>
          <p:nvPr/>
        </p:nvSpPr>
        <p:spPr>
          <a:xfrm>
            <a:off x="1446530" y="604520"/>
            <a:ext cx="9749790" cy="4883150"/>
          </a:xfrm>
          <a:prstGeom prst="rect">
            <a:avLst/>
          </a:prstGeom>
          <a:noFill/>
          <a:ln w="9525">
            <a:noFill/>
          </a:ln>
        </p:spPr>
        <p:txBody>
          <a:bodyPr wrap="square">
            <a:noAutofit/>
          </a:bodyPr>
          <a:p>
            <a:pPr marL="0" algn="l">
              <a:buClrTx/>
              <a:buSzTx/>
              <a:buFontTx/>
            </a:pPr>
            <a:r>
              <a:rPr lang="en-US" altLang="zh-CN" sz="3200" b="0">
                <a:latin typeface="Times New Roman Regular" panose="02020603050405020304" charset="0"/>
                <a:cs typeface="Times New Roman Regular" panose="02020603050405020304" charset="0"/>
              </a:rPr>
              <a:t>2.Integration with Contemporary Arts        Elements of its music, dance, and storytelling techniques have been incorporated into modern theater, film, and television productions. </a:t>
            </a:r>
            <a:endParaRPr lang="en-US" altLang="zh-CN" sz="3200" b="0">
              <a:latin typeface="Times New Roman Regular" panose="02020603050405020304" charset="0"/>
              <a:cs typeface="Times New Roman Regular" panose="02020603050405020304" charset="0"/>
            </a:endParaRPr>
          </a:p>
        </p:txBody>
      </p:sp>
      <p:pic>
        <p:nvPicPr>
          <p:cNvPr id="2" name="图片 1" descr="68a5e8bf2e310f0798c248b55d0fa641"/>
          <p:cNvPicPr>
            <a:picLocks noChangeAspect="1"/>
          </p:cNvPicPr>
          <p:nvPr/>
        </p:nvPicPr>
        <p:blipFill>
          <a:blip r:embed="rId5"/>
          <a:stretch>
            <a:fillRect/>
          </a:stretch>
        </p:blipFill>
        <p:spPr>
          <a:xfrm>
            <a:off x="228600" y="2783840"/>
            <a:ext cx="3961130" cy="3356610"/>
          </a:xfrm>
          <a:prstGeom prst="rect">
            <a:avLst/>
          </a:prstGeom>
        </p:spPr>
      </p:pic>
      <p:pic>
        <p:nvPicPr>
          <p:cNvPr id="3" name="图片 2" descr="52ab4074f7b46a2857546e1e84c52118"/>
          <p:cNvPicPr>
            <a:picLocks noChangeAspect="1"/>
          </p:cNvPicPr>
          <p:nvPr/>
        </p:nvPicPr>
        <p:blipFill>
          <a:blip r:embed="rId6"/>
          <a:stretch>
            <a:fillRect/>
          </a:stretch>
        </p:blipFill>
        <p:spPr>
          <a:xfrm>
            <a:off x="4445000" y="2784475"/>
            <a:ext cx="3961130" cy="3355975"/>
          </a:xfrm>
          <a:prstGeom prst="rect">
            <a:avLst/>
          </a:prstGeom>
        </p:spPr>
      </p:pic>
      <p:pic>
        <p:nvPicPr>
          <p:cNvPr id="4" name="图片 3" descr="706a0ddaabed1ac640e85d1de51627e9"/>
          <p:cNvPicPr>
            <a:picLocks noChangeAspect="1"/>
          </p:cNvPicPr>
          <p:nvPr/>
        </p:nvPicPr>
        <p:blipFill>
          <a:blip r:embed="rId7"/>
          <a:stretch>
            <a:fillRect/>
          </a:stretch>
        </p:blipFill>
        <p:spPr>
          <a:xfrm>
            <a:off x="8661400" y="2783840"/>
            <a:ext cx="3526155" cy="3356610"/>
          </a:xfrm>
          <a:prstGeom prst="rect">
            <a:avLst/>
          </a:prstGeom>
        </p:spPr>
      </p:pic>
      <p:sp>
        <p:nvSpPr>
          <p:cNvPr id="5" name="文本框 4"/>
          <p:cNvSpPr txBox="1"/>
          <p:nvPr/>
        </p:nvSpPr>
        <p:spPr>
          <a:xfrm>
            <a:off x="9269730" y="6332220"/>
            <a:ext cx="1947545" cy="368300"/>
          </a:xfrm>
          <a:prstGeom prst="rect">
            <a:avLst/>
          </a:prstGeom>
          <a:noFill/>
        </p:spPr>
        <p:txBody>
          <a:bodyPr wrap="square" rtlCol="0">
            <a:spAutoFit/>
          </a:bodyPr>
          <a:p>
            <a:r>
              <a:rPr lang="en-US" altLang="zh-CN">
                <a:latin typeface="Times New Roman Regular" panose="02020603050405020304" charset="0"/>
                <a:cs typeface="Times New Roman Regular" panose="02020603050405020304" charset="0"/>
                <a:sym typeface="+mn-ea"/>
              </a:rPr>
              <a:t>music</a:t>
            </a:r>
            <a:endParaRPr lang="zh-CN" altLang="en-US"/>
          </a:p>
        </p:txBody>
      </p:sp>
      <p:sp>
        <p:nvSpPr>
          <p:cNvPr id="6" name="文本框 5"/>
          <p:cNvSpPr txBox="1"/>
          <p:nvPr/>
        </p:nvSpPr>
        <p:spPr>
          <a:xfrm>
            <a:off x="5121275" y="6422390"/>
            <a:ext cx="2272665" cy="368300"/>
          </a:xfrm>
          <a:prstGeom prst="rect">
            <a:avLst/>
          </a:prstGeom>
          <a:noFill/>
        </p:spPr>
        <p:txBody>
          <a:bodyPr wrap="square" rtlCol="0">
            <a:spAutoFit/>
          </a:bodyPr>
          <a:p>
            <a:r>
              <a:rPr lang="en-US" altLang="zh-CN">
                <a:latin typeface="Times New Roman Regular" panose="02020603050405020304" charset="0"/>
                <a:cs typeface="Times New Roman Regular" panose="02020603050405020304" charset="0"/>
                <a:sym typeface="+mn-ea"/>
              </a:rPr>
              <a:t>storytelling </a:t>
            </a:r>
            <a:endParaRPr lang="zh-CN" altLang="en-US"/>
          </a:p>
        </p:txBody>
      </p:sp>
      <p:sp>
        <p:nvSpPr>
          <p:cNvPr id="7" name="文本框 6"/>
          <p:cNvSpPr txBox="1"/>
          <p:nvPr/>
        </p:nvSpPr>
        <p:spPr>
          <a:xfrm>
            <a:off x="1099820" y="6404610"/>
            <a:ext cx="3101975" cy="368300"/>
          </a:xfrm>
          <a:prstGeom prst="rect">
            <a:avLst/>
          </a:prstGeom>
          <a:noFill/>
        </p:spPr>
        <p:txBody>
          <a:bodyPr wrap="square" rtlCol="0">
            <a:spAutoFit/>
          </a:bodyPr>
          <a:p>
            <a:r>
              <a:rPr lang="en-US" altLang="zh-CN">
                <a:latin typeface="Times New Roman Regular" panose="02020603050405020304" charset="0"/>
                <a:cs typeface="Times New Roman Regular" panose="02020603050405020304" charset="0"/>
                <a:sym typeface="+mn-ea"/>
              </a:rPr>
              <a:t>dance</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460" y="137160"/>
            <a:ext cx="10514965" cy="5111115"/>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3.Global Recognition </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a:t>
            </a:r>
            <a:endParaRPr lang="zh-CN" altLang="en-US"/>
          </a:p>
        </p:txBody>
      </p:sp>
      <p:pic>
        <p:nvPicPr>
          <p:cNvPr id="3" name="图片 2" descr="ab8a44acaf2b6704efa42a3b87616029"/>
          <p:cNvPicPr>
            <a:picLocks noChangeAspect="1"/>
          </p:cNvPicPr>
          <p:nvPr/>
        </p:nvPicPr>
        <p:blipFill>
          <a:blip r:embed="rId1"/>
          <a:stretch>
            <a:fillRect/>
          </a:stretch>
        </p:blipFill>
        <p:spPr>
          <a:xfrm>
            <a:off x="360045" y="790575"/>
            <a:ext cx="5104765" cy="3804920"/>
          </a:xfrm>
          <a:prstGeom prst="rect">
            <a:avLst/>
          </a:prstGeom>
        </p:spPr>
      </p:pic>
      <p:pic>
        <p:nvPicPr>
          <p:cNvPr id="4" name="图片 3" descr="0e4e906865f894f6b4d66e18033c16c6"/>
          <p:cNvPicPr>
            <a:picLocks noChangeAspect="1"/>
          </p:cNvPicPr>
          <p:nvPr/>
        </p:nvPicPr>
        <p:blipFill>
          <a:blip r:embed="rId2"/>
          <a:stretch>
            <a:fillRect/>
          </a:stretch>
        </p:blipFill>
        <p:spPr>
          <a:xfrm>
            <a:off x="6214110" y="2479675"/>
            <a:ext cx="5601335" cy="4207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7215" y="0"/>
            <a:ext cx="12192000" cy="6858000"/>
          </a:xfrm>
          <a:prstGeom prst="rect">
            <a:avLst/>
          </a:prstGeom>
        </p:spPr>
      </p:pic>
      <p:sp>
        <p:nvSpPr>
          <p:cNvPr id="2" name="文本框 1"/>
          <p:cNvSpPr txBox="1"/>
          <p:nvPr/>
        </p:nvSpPr>
        <p:spPr>
          <a:xfrm>
            <a:off x="2452370" y="2427605"/>
            <a:ext cx="5825490" cy="2676525"/>
          </a:xfrm>
          <a:prstGeom prst="rect">
            <a:avLst/>
          </a:prstGeom>
          <a:noFill/>
        </p:spPr>
        <p:txBody>
          <a:bodyPr wrap="square" rtlCol="0">
            <a:noAutofit/>
          </a:bodyPr>
          <a:p>
            <a:pPr algn="ctr"/>
            <a:r>
              <a:rPr lang="zh-CN" altLang="en-US" sz="4400">
                <a:latin typeface="Times New Roman Regular" panose="02020603050405020304" charset="0"/>
                <a:cs typeface="Times New Roman Regular" panose="02020603050405020304" charset="0"/>
              </a:rPr>
              <a:t>Challenges and Future Prospects  </a:t>
            </a:r>
            <a:endParaRPr lang="zh-CN" altLang="en-US" sz="4400">
              <a:latin typeface="Times New Roman Regular" panose="02020603050405020304" charset="0"/>
              <a:cs typeface="Times New Roman Regular" panose="02020603050405020304" charset="0"/>
            </a:endParaRPr>
          </a:p>
        </p:txBody>
      </p:sp>
      <p:sp>
        <p:nvSpPr>
          <p:cNvPr id="13" name="PA-文本框 12"/>
          <p:cNvSpPr txBox="1"/>
          <p:nvPr>
            <p:custDataLst>
              <p:tags r:id="rId2"/>
            </p:custDataLst>
          </p:nvPr>
        </p:nvSpPr>
        <p:spPr>
          <a:xfrm>
            <a:off x="5064760" y="1860550"/>
            <a:ext cx="1429385" cy="706755"/>
          </a:xfrm>
          <a:prstGeom prst="rect">
            <a:avLst/>
          </a:prstGeom>
          <a:noFill/>
        </p:spPr>
        <p:txBody>
          <a:bodyPr vert="horz" wrap="square" rtlCol="0">
            <a:spAutoFit/>
          </a:bodyPr>
          <a:p>
            <a:pPr algn="l"/>
            <a:r>
              <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rPr>
              <a:t>05</a:t>
            </a:r>
            <a:endPar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12"/>
          <p:cNvSpPr txBox="1"/>
          <p:nvPr>
            <p:custDataLst>
              <p:tags r:id="rId1"/>
            </p:custDataLst>
          </p:nvPr>
        </p:nvSpPr>
        <p:spPr>
          <a:xfrm>
            <a:off x="742950" y="1767840"/>
            <a:ext cx="1429385" cy="1014730"/>
          </a:xfrm>
          <a:prstGeom prst="rect">
            <a:avLst/>
          </a:prstGeom>
          <a:noFill/>
        </p:spPr>
        <p:txBody>
          <a:bodyPr vert="horz" wrap="square" rtlCol="0">
            <a:spAutoFit/>
          </a:bodyPr>
          <a:lstStyle/>
          <a:p>
            <a:r>
              <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rPr>
              <a:t>01</a:t>
            </a:r>
            <a:endPar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4" name="PA-文本框 36"/>
          <p:cNvSpPr txBox="1"/>
          <p:nvPr>
            <p:custDataLst>
              <p:tags r:id="rId2"/>
            </p:custDataLst>
          </p:nvPr>
        </p:nvSpPr>
        <p:spPr>
          <a:xfrm>
            <a:off x="1793240" y="1808480"/>
            <a:ext cx="4968875" cy="2399665"/>
          </a:xfrm>
          <a:prstGeom prst="rect">
            <a:avLst/>
          </a:prstGeom>
          <a:noFill/>
        </p:spPr>
        <p:txBody>
          <a:bodyPr vert="horz" wrap="square" rtlCol="0">
            <a:spAutoFit/>
          </a:bodyPr>
          <a:lstStyle/>
          <a:p>
            <a:pPr>
              <a:lnSpc>
                <a:spcPct val="150000"/>
              </a:lnSpc>
            </a:pPr>
            <a:r>
              <a:rPr lang="zh-CN" altLang="en-US" sz="3200">
                <a:latin typeface="Times New Roman Regular" panose="02020603050405020304" charset="0"/>
                <a:cs typeface="Times New Roman Regular" panose="02020603050405020304" charset="0"/>
              </a:rPr>
              <a:t>Origins and Historical Development</a:t>
            </a:r>
            <a:r>
              <a:rPr lang="zh-CN" altLang="en-US" sz="3600">
                <a:latin typeface="Times New Roman Regular" panose="02020603050405020304" charset="0"/>
                <a:cs typeface="Times New Roman Regular" panose="02020603050405020304" charset="0"/>
              </a:rPr>
              <a:t> </a:t>
            </a:r>
            <a:endParaRPr lang="zh-CN" altLang="en-US" sz="3600">
              <a:latin typeface="Times New Roman Regular" panose="02020603050405020304" charset="0"/>
              <a:cs typeface="Times New Roman Regular" panose="02020603050405020304" charset="0"/>
            </a:endParaRPr>
          </a:p>
          <a:p>
            <a:pPr algn="l">
              <a:lnSpc>
                <a:spcPct val="150000"/>
              </a:lnSpc>
              <a:buClrTx/>
              <a:buSzTx/>
              <a:buFontTx/>
            </a:pPr>
            <a:endParaRPr lang="zh-CN" altLang="en-US" sz="3200">
              <a:latin typeface="Times New Roman Regular" panose="02020603050405020304" charset="0"/>
              <a:cs typeface="Times New Roman Regular" panose="02020603050405020304" charset="0"/>
              <a:sym typeface="思源黑体" panose="020B0500000000000000" pitchFamily="34" charset="-122"/>
            </a:endParaRPr>
          </a:p>
        </p:txBody>
      </p:sp>
      <p:sp>
        <p:nvSpPr>
          <p:cNvPr id="17" name="PA-椭圆 16"/>
          <p:cNvSpPr/>
          <p:nvPr>
            <p:custDataLst>
              <p:tags r:id="rId3"/>
            </p:custDataLst>
          </p:nvPr>
        </p:nvSpPr>
        <p:spPr>
          <a:xfrm>
            <a:off x="715962" y="180673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PA-文本框 12"/>
          <p:cNvSpPr txBox="1"/>
          <p:nvPr>
            <p:custDataLst>
              <p:tags r:id="rId4"/>
            </p:custDataLst>
          </p:nvPr>
        </p:nvSpPr>
        <p:spPr>
          <a:xfrm>
            <a:off x="6019800" y="1767840"/>
            <a:ext cx="1429385" cy="1014730"/>
          </a:xfrm>
          <a:prstGeom prst="rect">
            <a:avLst/>
          </a:prstGeom>
          <a:noFill/>
        </p:spPr>
        <p:txBody>
          <a:bodyPr vert="horz" wrap="square" rtlCol="0">
            <a:spAutoFit/>
          </a:bodyPr>
          <a:lstStyle/>
          <a:p>
            <a:r>
              <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rPr>
              <a:t>02</a:t>
            </a:r>
            <a:endPar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PA-文本框 36"/>
          <p:cNvSpPr txBox="1"/>
          <p:nvPr>
            <p:custDataLst>
              <p:tags r:id="rId5"/>
            </p:custDataLst>
          </p:nvPr>
        </p:nvSpPr>
        <p:spPr>
          <a:xfrm>
            <a:off x="7070351" y="1808615"/>
            <a:ext cx="4392676" cy="829945"/>
          </a:xfrm>
          <a:prstGeom prst="rect">
            <a:avLst/>
          </a:prstGeom>
          <a:noFill/>
        </p:spPr>
        <p:txBody>
          <a:bodyPr vert="horz" wrap="square" rtlCol="0">
            <a:spAutoFit/>
          </a:bodyPr>
          <a:lstStyle/>
          <a:p>
            <a:pPr>
              <a:lnSpc>
                <a:spcPct val="150000"/>
              </a:lnSpc>
            </a:pPr>
            <a:r>
              <a:rPr lang="zh-CN" altLang="en-US" sz="3200">
                <a:latin typeface="Times New Roman Regular" panose="02020603050405020304" charset="0"/>
                <a:cs typeface="Times New Roman Regular" panose="02020603050405020304" charset="0"/>
              </a:rPr>
              <a:t>Cultural Significance </a:t>
            </a:r>
            <a:endParaRPr lang="zh-CN" altLang="en-US" sz="3200" spc="300" dirty="0">
              <a:solidFill>
                <a:srgbClr val="523E2D"/>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7" name="PA-椭圆 16"/>
          <p:cNvSpPr/>
          <p:nvPr>
            <p:custDataLst>
              <p:tags r:id="rId6"/>
            </p:custDataLst>
          </p:nvPr>
        </p:nvSpPr>
        <p:spPr>
          <a:xfrm>
            <a:off x="5992812" y="180673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8" name="PA-文本框 12"/>
          <p:cNvSpPr txBox="1"/>
          <p:nvPr>
            <p:custDataLst>
              <p:tags r:id="rId7"/>
            </p:custDataLst>
          </p:nvPr>
        </p:nvSpPr>
        <p:spPr>
          <a:xfrm>
            <a:off x="742950" y="3577590"/>
            <a:ext cx="1229360" cy="1014730"/>
          </a:xfrm>
          <a:prstGeom prst="rect">
            <a:avLst/>
          </a:prstGeom>
          <a:noFill/>
        </p:spPr>
        <p:txBody>
          <a:bodyPr vert="horz" wrap="square" rtlCol="0">
            <a:spAutoFit/>
          </a:bodyPr>
          <a:lstStyle/>
          <a:p>
            <a:r>
              <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rPr>
              <a:t>03</a:t>
            </a:r>
            <a:endPar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PA-文本框 36"/>
          <p:cNvSpPr txBox="1"/>
          <p:nvPr>
            <p:custDataLst>
              <p:tags r:id="rId8"/>
            </p:custDataLst>
          </p:nvPr>
        </p:nvSpPr>
        <p:spPr>
          <a:xfrm>
            <a:off x="1793501" y="3618365"/>
            <a:ext cx="4392676" cy="1568450"/>
          </a:xfrm>
          <a:prstGeom prst="rect">
            <a:avLst/>
          </a:prstGeom>
          <a:noFill/>
        </p:spPr>
        <p:txBody>
          <a:bodyPr vert="horz" wrap="square" rtlCol="0">
            <a:spAutoFit/>
          </a:bodyPr>
          <a:lstStyle/>
          <a:p>
            <a:pPr>
              <a:lnSpc>
                <a:spcPct val="150000"/>
              </a:lnSpc>
            </a:pPr>
            <a:r>
              <a:rPr lang="zh-CN" altLang="en-US" sz="3200">
                <a:latin typeface="Times New Roman Regular" panose="02020603050405020304" charset="0"/>
                <a:cs typeface="Times New Roman Regular" panose="02020603050405020304" charset="0"/>
              </a:rPr>
              <a:t>Artistic Elements</a:t>
            </a:r>
            <a:endParaRPr lang="zh-CN" altLang="en-US" sz="3200">
              <a:latin typeface="Times New Roman Regular" panose="02020603050405020304" charset="0"/>
              <a:cs typeface="Times New Roman Regular" panose="02020603050405020304" charset="0"/>
            </a:endParaRPr>
          </a:p>
          <a:p>
            <a:pPr>
              <a:lnSpc>
                <a:spcPct val="150000"/>
              </a:lnSpc>
            </a:pPr>
            <a:endParaRPr lang="zh-CN" altLang="en-US" sz="3200" spc="300" dirty="0">
              <a:solidFill>
                <a:srgbClr val="523E2D"/>
              </a:solidFill>
              <a:latin typeface="Times New Roman Regular" panose="02020603050405020304" charset="0"/>
              <a:ea typeface="思源黑体" panose="020B0500000000000000" pitchFamily="34" charset="-122"/>
              <a:cs typeface="Times New Roman Regular" panose="02020603050405020304" charset="0"/>
              <a:sym typeface="思源黑体" panose="020B0500000000000000" pitchFamily="34" charset="-122"/>
            </a:endParaRPr>
          </a:p>
        </p:txBody>
      </p:sp>
      <p:sp>
        <p:nvSpPr>
          <p:cNvPr id="40" name="PA-椭圆 16"/>
          <p:cNvSpPr/>
          <p:nvPr>
            <p:custDataLst>
              <p:tags r:id="rId9"/>
            </p:custDataLst>
          </p:nvPr>
        </p:nvSpPr>
        <p:spPr>
          <a:xfrm>
            <a:off x="715962" y="361648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PA-文本框 12"/>
          <p:cNvSpPr txBox="1"/>
          <p:nvPr>
            <p:custDataLst>
              <p:tags r:id="rId10"/>
            </p:custDataLst>
          </p:nvPr>
        </p:nvSpPr>
        <p:spPr>
          <a:xfrm>
            <a:off x="6019800" y="3577590"/>
            <a:ext cx="1429385" cy="1014730"/>
          </a:xfrm>
          <a:prstGeom prst="rect">
            <a:avLst/>
          </a:prstGeom>
          <a:noFill/>
        </p:spPr>
        <p:txBody>
          <a:bodyPr vert="horz" wrap="square" rtlCol="0">
            <a:spAutoFit/>
          </a:bodyPr>
          <a:lstStyle/>
          <a:p>
            <a:r>
              <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rPr>
              <a:t>04</a:t>
            </a:r>
            <a:endPar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PA-文本框 36"/>
          <p:cNvSpPr txBox="1"/>
          <p:nvPr>
            <p:custDataLst>
              <p:tags r:id="rId11"/>
            </p:custDataLst>
          </p:nvPr>
        </p:nvSpPr>
        <p:spPr>
          <a:xfrm>
            <a:off x="7070090" y="3429000"/>
            <a:ext cx="4968240" cy="1568450"/>
          </a:xfrm>
          <a:prstGeom prst="rect">
            <a:avLst/>
          </a:prstGeom>
          <a:noFill/>
        </p:spPr>
        <p:txBody>
          <a:bodyPr vert="horz" wrap="square" rtlCol="0">
            <a:spAutoFit/>
          </a:bodyPr>
          <a:lstStyle/>
          <a:p>
            <a:pPr algn="l">
              <a:lnSpc>
                <a:spcPct val="150000"/>
              </a:lnSpc>
              <a:buClrTx/>
              <a:buSzTx/>
              <a:buFontTx/>
            </a:pPr>
            <a:r>
              <a:rPr lang="zh-CN" altLang="en-US" sz="3200">
                <a:solidFill>
                  <a:schemeClr val="tx1"/>
                </a:solidFill>
                <a:latin typeface="Times New Roman Regular" panose="02020603050405020304" charset="0"/>
                <a:cs typeface="Times New Roman Regular" panose="02020603050405020304" charset="0"/>
                <a:sym typeface="思源黑体" panose="020B0500000000000000" pitchFamily="34" charset="-122"/>
              </a:rPr>
              <a:t>Modern Adaptations and Influence</a:t>
            </a:r>
            <a:endParaRPr lang="zh-CN" altLang="en-US" sz="3200">
              <a:solidFill>
                <a:schemeClr val="tx1"/>
              </a:solidFill>
              <a:latin typeface="Times New Roman Regular" panose="02020603050405020304" charset="0"/>
              <a:cs typeface="Times New Roman Regular" panose="02020603050405020304" charset="0"/>
              <a:sym typeface="思源黑体" panose="020B0500000000000000" pitchFamily="34" charset="-122"/>
            </a:endParaRPr>
          </a:p>
        </p:txBody>
      </p:sp>
      <p:sp>
        <p:nvSpPr>
          <p:cNvPr id="43" name="PA-椭圆 16"/>
          <p:cNvSpPr/>
          <p:nvPr>
            <p:custDataLst>
              <p:tags r:id="rId12"/>
            </p:custDataLst>
          </p:nvPr>
        </p:nvSpPr>
        <p:spPr>
          <a:xfrm>
            <a:off x="5992812" y="3616487"/>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文本框 1"/>
          <p:cNvSpPr txBox="1"/>
          <p:nvPr/>
        </p:nvSpPr>
        <p:spPr>
          <a:xfrm>
            <a:off x="4400550" y="360045"/>
            <a:ext cx="6096000" cy="768350"/>
          </a:xfrm>
          <a:prstGeom prst="rect">
            <a:avLst/>
          </a:prstGeom>
          <a:noFill/>
        </p:spPr>
        <p:txBody>
          <a:bodyPr wrap="square" rtlCol="0" anchor="t">
            <a:spAutoFit/>
          </a:bodyPr>
          <a:p>
            <a:pPr marL="0" marR="0" lvl="0" indent="0" defTabSz="914400" rtl="0" eaLnBrk="1" fontAlgn="auto" latinLnBrk="0" hangingPunct="1">
              <a:lnSpc>
                <a:spcPct val="100000"/>
              </a:lnSpc>
              <a:spcBef>
                <a:spcPts val="0"/>
              </a:spcBef>
              <a:spcAft>
                <a:spcPts val="0"/>
              </a:spcAft>
              <a:buClrTx/>
              <a:buSzTx/>
              <a:buFontTx/>
              <a:buNone/>
              <a:defRPr/>
            </a:pPr>
            <a:r>
              <a:rPr lang="en-US" altLang="zh-CN" sz="4400" noProof="0" dirty="0">
                <a:ln>
                  <a:noFill/>
                </a:ln>
                <a:solidFill>
                  <a:schemeClr val="tx1">
                    <a:lumMod val="95000"/>
                    <a:lumOff val="5000"/>
                  </a:schemeClr>
                </a:solidFill>
                <a:uLnTx/>
                <a:uFillTx/>
                <a:cs typeface="+mn-ea"/>
                <a:sym typeface="+mn-lt"/>
              </a:rPr>
              <a:t>Contents</a:t>
            </a:r>
            <a:endParaRPr lang="en-US" altLang="zh-CN" sz="4400" noProof="0" dirty="0">
              <a:ln>
                <a:noFill/>
              </a:ln>
              <a:solidFill>
                <a:schemeClr val="tx1">
                  <a:lumMod val="95000"/>
                  <a:lumOff val="5000"/>
                </a:schemeClr>
              </a:solidFill>
              <a:uLnTx/>
              <a:uFillTx/>
              <a:cs typeface="+mn-ea"/>
              <a:sym typeface="+mn-lt"/>
            </a:endParaRPr>
          </a:p>
        </p:txBody>
      </p:sp>
      <p:sp>
        <p:nvSpPr>
          <p:cNvPr id="3" name="PA-椭圆 16"/>
          <p:cNvSpPr/>
          <p:nvPr>
            <p:custDataLst>
              <p:tags r:id="rId13"/>
            </p:custDataLst>
          </p:nvPr>
        </p:nvSpPr>
        <p:spPr>
          <a:xfrm>
            <a:off x="743267" y="5186842"/>
            <a:ext cx="977002" cy="977002"/>
          </a:xfrm>
          <a:prstGeom prst="ellipse">
            <a:avLst/>
          </a:prstGeom>
          <a:noFill/>
          <a:ln>
            <a:solidFill>
              <a:srgbClr val="EAD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PA-文本框 12"/>
          <p:cNvSpPr txBox="1"/>
          <p:nvPr>
            <p:custDataLst>
              <p:tags r:id="rId14"/>
            </p:custDataLst>
          </p:nvPr>
        </p:nvSpPr>
        <p:spPr>
          <a:xfrm>
            <a:off x="715645" y="5186680"/>
            <a:ext cx="1429385" cy="1014730"/>
          </a:xfrm>
          <a:prstGeom prst="rect">
            <a:avLst/>
          </a:prstGeom>
          <a:noFill/>
        </p:spPr>
        <p:txBody>
          <a:bodyPr vert="horz" wrap="square" rtlCol="0">
            <a:spAutoFit/>
          </a:bodyPr>
          <a:p>
            <a:r>
              <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rPr>
              <a:t>05</a:t>
            </a:r>
            <a:endParaRPr lang="en-US" altLang="zh-CN" sz="6000" dirty="0">
              <a:ln w="6350">
                <a:solidFill>
                  <a:srgbClr val="E0AC68"/>
                </a:solidFill>
              </a:ln>
              <a:solidFill>
                <a:srgbClr val="C01C21"/>
              </a:solidFill>
              <a:effectLst>
                <a:outerShdw blurRad="38100" dist="38100" dir="2700000" algn="tl">
                  <a:srgbClr val="000000">
                    <a:alpha val="43137"/>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1965325" y="5276850"/>
            <a:ext cx="5230495" cy="1076325"/>
          </a:xfrm>
          <a:prstGeom prst="rect">
            <a:avLst/>
          </a:prstGeom>
          <a:noFill/>
        </p:spPr>
        <p:txBody>
          <a:bodyPr wrap="square" rtlCol="0">
            <a:spAutoFit/>
          </a:bodyPr>
          <a:p>
            <a:r>
              <a:rPr lang="zh-CN" altLang="en-US" sz="3200">
                <a:latin typeface="Times New Roman Regular" panose="02020603050405020304" charset="0"/>
                <a:cs typeface="Times New Roman Regular" panose="02020603050405020304" charset="0"/>
                <a:sym typeface="+mn-ea"/>
              </a:rPr>
              <a:t>Challenges and Future Prospects </a:t>
            </a:r>
            <a:endParaRPr lang="zh-CN" altLang="en-US" sz="32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图片 23"/>
          <p:cNvPicPr>
            <a:picLocks noChangeAspect="1"/>
          </p:cNvPicPr>
          <p:nvPr>
            <p:custDataLst>
              <p:tags r:id="rId1"/>
            </p:custDataLst>
          </p:nvPr>
        </p:nvPicPr>
        <p:blipFill rotWithShape="1">
          <a:blip r:embed="rId2" cstate="screen"/>
          <a:srcRect/>
          <a:stretch>
            <a:fillRect/>
          </a:stretch>
        </p:blipFill>
        <p:spPr>
          <a:xfrm rot="10800000" flipV="1">
            <a:off x="6275824" y="4521591"/>
            <a:ext cx="983905" cy="983905"/>
          </a:xfrm>
          <a:prstGeom prst="ellipse">
            <a:avLst/>
          </a:prstGeom>
        </p:spPr>
      </p:pic>
      <p:pic>
        <p:nvPicPr>
          <p:cNvPr id="25" name="PA-图片 24"/>
          <p:cNvPicPr>
            <a:picLocks noChangeAspect="1"/>
          </p:cNvPicPr>
          <p:nvPr>
            <p:custDataLst>
              <p:tags r:id="rId3"/>
            </p:custDataLst>
          </p:nvPr>
        </p:nvPicPr>
        <p:blipFill rotWithShape="1">
          <a:blip r:embed="rId2" cstate="screen"/>
          <a:srcRect/>
          <a:stretch>
            <a:fillRect/>
          </a:stretch>
        </p:blipFill>
        <p:spPr>
          <a:xfrm rot="10800000" flipV="1">
            <a:off x="8136850" y="4521591"/>
            <a:ext cx="983905" cy="983905"/>
          </a:xfrm>
          <a:prstGeom prst="ellipse">
            <a:avLst/>
          </a:prstGeom>
        </p:spPr>
      </p:pic>
      <p:pic>
        <p:nvPicPr>
          <p:cNvPr id="26" name="PA-图片 25"/>
          <p:cNvPicPr>
            <a:picLocks noChangeAspect="1"/>
          </p:cNvPicPr>
          <p:nvPr>
            <p:custDataLst>
              <p:tags r:id="rId4"/>
            </p:custDataLst>
          </p:nvPr>
        </p:nvPicPr>
        <p:blipFill rotWithShape="1">
          <a:blip r:embed="rId2" cstate="screen"/>
          <a:srcRect/>
          <a:stretch>
            <a:fillRect/>
          </a:stretch>
        </p:blipFill>
        <p:spPr>
          <a:xfrm rot="10800000" flipV="1">
            <a:off x="9997876" y="4521591"/>
            <a:ext cx="983905" cy="983905"/>
          </a:xfrm>
          <a:prstGeom prst="ellipse">
            <a:avLst/>
          </a:prstGeom>
        </p:spPr>
      </p:pic>
      <p:sp>
        <p:nvSpPr>
          <p:cNvPr id="27" name="PA-椭圆 26"/>
          <p:cNvSpPr/>
          <p:nvPr>
            <p:custDataLst>
              <p:tags r:id="rId5"/>
            </p:custDataLst>
          </p:nvPr>
        </p:nvSpPr>
        <p:spPr>
          <a:xfrm>
            <a:off x="6976489" y="4733788"/>
            <a:ext cx="1324522" cy="1324522"/>
          </a:xfrm>
          <a:prstGeom prst="ellipse">
            <a:avLst/>
          </a:prstGeom>
          <a:noFill/>
          <a:ln>
            <a:solidFill>
              <a:srgbClr val="C0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PA-椭圆 27"/>
          <p:cNvSpPr/>
          <p:nvPr>
            <p:custDataLst>
              <p:tags r:id="rId6"/>
            </p:custDataLst>
          </p:nvPr>
        </p:nvSpPr>
        <p:spPr>
          <a:xfrm>
            <a:off x="8905173" y="4733788"/>
            <a:ext cx="1324522" cy="1324522"/>
          </a:xfrm>
          <a:prstGeom prst="ellipse">
            <a:avLst/>
          </a:prstGeom>
          <a:noFill/>
          <a:ln>
            <a:solidFill>
              <a:srgbClr val="C0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PA-文本框 28"/>
          <p:cNvSpPr txBox="1"/>
          <p:nvPr>
            <p:custDataLst>
              <p:tags r:id="rId7"/>
            </p:custDataLst>
          </p:nvPr>
        </p:nvSpPr>
        <p:spPr>
          <a:xfrm>
            <a:off x="7192812" y="4888217"/>
            <a:ext cx="2871979" cy="1015663"/>
          </a:xfrm>
          <a:prstGeom prst="rect">
            <a:avLst/>
          </a:prstGeom>
          <a:noFill/>
        </p:spPr>
        <p:txBody>
          <a:bodyPr vert="horz" wrap="square" rtlCol="0">
            <a:spAutoFit/>
          </a:bodyPr>
          <a:lstStyle/>
          <a:p>
            <a:pPr algn="dist"/>
            <a:r>
              <a:rPr lang="zh-CN" altLang="en-US" sz="6000" spc="600" dirty="0">
                <a:ln w="6350">
                  <a:solidFill>
                    <a:srgbClr val="E0AC68"/>
                  </a:solidFill>
                </a:ln>
                <a:solidFill>
                  <a:srgbClr val="68442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世界</a:t>
            </a:r>
            <a:endParaRPr lang="zh-CN" altLang="en-US" sz="6000" spc="600" dirty="0">
              <a:ln w="6350">
                <a:solidFill>
                  <a:srgbClr val="E0AC68"/>
                </a:solidFill>
              </a:ln>
              <a:solidFill>
                <a:srgbClr val="68442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PA-文本框 29"/>
          <p:cNvSpPr txBox="1"/>
          <p:nvPr>
            <p:custDataLst>
              <p:tags r:id="rId8"/>
            </p:custDataLst>
          </p:nvPr>
        </p:nvSpPr>
        <p:spPr>
          <a:xfrm>
            <a:off x="6275823"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戏</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PA-文本框 30"/>
          <p:cNvSpPr txBox="1"/>
          <p:nvPr>
            <p:custDataLst>
              <p:tags r:id="rId9"/>
            </p:custDataLst>
          </p:nvPr>
        </p:nvSpPr>
        <p:spPr>
          <a:xfrm>
            <a:off x="8165517"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剧</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PA-文本框 31"/>
          <p:cNvSpPr txBox="1"/>
          <p:nvPr>
            <p:custDataLst>
              <p:tags r:id="rId10"/>
            </p:custDataLst>
          </p:nvPr>
        </p:nvSpPr>
        <p:spPr>
          <a:xfrm>
            <a:off x="10055211"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日</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847090" y="425450"/>
            <a:ext cx="10099675" cy="4153535"/>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1.Decline in Popularity </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The fast-paced, technology-driven lifestyle of modern society contrasts sharply with the slow, deliberate pace of traditional opera. As a result, younger generations may find it difficult to relate to or appreciate the art form</a:t>
            </a:r>
            <a:endParaRPr lang="en-US" altLang="zh-CN" sz="32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0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000">
                                          <p:stCondLst>
                                            <p:cond delay="0"/>
                                          </p:stCondLst>
                                        </p:cTn>
                                        <p:tgtEl>
                                          <p:spTgt spid="24"/>
                                        </p:tgtEl>
                                      </p:cBhvr>
                                    </p:animEffect>
                                  </p:childTnLst>
                                </p:cTn>
                              </p:par>
                              <p:par>
                                <p:cTn id="13" presetID="2" presetClass="entr" presetSubtype="8"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0-#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set>
                                      <p:cBhvr>
                                        <p:cTn id="17" dur="1" fill="hold">
                                          <p:stCondLst>
                                            <p:cond delay="0"/>
                                          </p:stCondLst>
                                        </p:cTn>
                                        <p:tgtEl>
                                          <p:spTgt spid="25"/>
                                        </p:tgtEl>
                                        <p:attrNameLst>
                                          <p:attrName>style.visibility</p:attrName>
                                        </p:attrNameLst>
                                      </p:cBhvr>
                                      <p:to>
                                        <p:strVal val="visible"/>
                                      </p:to>
                                    </p:set>
                                    <p:anim to="" calcmode="lin" valueType="num">
                                      <p:cBhvr>
                                        <p:cTn id="18" dur="10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19" dur="1000" fill="hold">
                                          <p:stCondLst>
                                            <p:cond delay="0"/>
                                          </p:stCondLst>
                                        </p:cTn>
                                        <p:tgtEl>
                                          <p:spTgt spid="25"/>
                                        </p:tgtEl>
                                        <p:attrNameLst>
                                          <p:attrName>ppt_h</p:attrName>
                                        </p:attrNameLst>
                                      </p:cBhvr>
                                      <p:tavLst>
                                        <p:tav tm="0">
                                          <p:val>
                                            <p:fltVal val="0"/>
                                          </p:val>
                                        </p:tav>
                                        <p:tav tm="100000">
                                          <p:val>
                                            <p:strVal val="#ppt_h"/>
                                          </p:val>
                                        </p:tav>
                                      </p:tavLst>
                                    </p:anim>
                                    <p:animEffect filter="fade">
                                      <p:cBhvr>
                                        <p:cTn id="20" dur="1000">
                                          <p:stCondLst>
                                            <p:cond delay="0"/>
                                          </p:stCondLst>
                                        </p:cTn>
                                        <p:tgtEl>
                                          <p:spTgt spid="25"/>
                                        </p:tgtEl>
                                      </p:cBhvr>
                                    </p:animEffect>
                                  </p:childTnLst>
                                </p:cTn>
                              </p:par>
                              <p:par>
                                <p:cTn id="21" presetID="2" presetClass="entr" presetSubtype="8" decel="10000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0-#ppt_w/2"/>
                                          </p:val>
                                        </p:tav>
                                        <p:tav tm="100000">
                                          <p:val>
                                            <p:strVal val="#ppt_x"/>
                                          </p:val>
                                        </p:tav>
                                      </p:tavLst>
                                    </p:anim>
                                    <p:anim calcmode="lin" valueType="num">
                                      <p:cBhvr additive="base">
                                        <p:cTn id="24" dur="1000" fill="hold"/>
                                        <p:tgtEl>
                                          <p:spTgt spid="26"/>
                                        </p:tgtEl>
                                        <p:attrNameLst>
                                          <p:attrName>ppt_y</p:attrName>
                                        </p:attrNameLst>
                                      </p:cBhvr>
                                      <p:tavLst>
                                        <p:tav tm="0">
                                          <p:val>
                                            <p:strVal val="#ppt_y"/>
                                          </p:val>
                                        </p:tav>
                                        <p:tav tm="100000">
                                          <p:val>
                                            <p:strVal val="#ppt_y"/>
                                          </p:val>
                                        </p:tav>
                                      </p:tavLst>
                                    </p:anim>
                                    <p:set>
                                      <p:cBhvr>
                                        <p:cTn id="25" dur="1" fill="hold">
                                          <p:stCondLst>
                                            <p:cond delay="0"/>
                                          </p:stCondLst>
                                        </p:cTn>
                                        <p:tgtEl>
                                          <p:spTgt spid="26"/>
                                        </p:tgtEl>
                                        <p:attrNameLst>
                                          <p:attrName>style.visibility</p:attrName>
                                        </p:attrNameLst>
                                      </p:cBhvr>
                                      <p:to>
                                        <p:strVal val="visible"/>
                                      </p:to>
                                    </p:set>
                                    <p:anim to="" calcmode="lin" valueType="num">
                                      <p:cBhvr>
                                        <p:cTn id="26" dur="1000" fill="hold">
                                          <p:stCondLst>
                                            <p:cond delay="0"/>
                                          </p:stCondLst>
                                        </p:cTn>
                                        <p:tgtEl>
                                          <p:spTgt spid="26"/>
                                        </p:tgtEl>
                                        <p:attrNameLst>
                                          <p:attrName>ppt_w</p:attrName>
                                        </p:attrNameLst>
                                      </p:cBhvr>
                                      <p:tavLst>
                                        <p:tav tm="0">
                                          <p:val>
                                            <p:fltVal val="0"/>
                                          </p:val>
                                        </p:tav>
                                        <p:tav tm="100000">
                                          <p:val>
                                            <p:strVal val="#ppt_w"/>
                                          </p:val>
                                        </p:tav>
                                      </p:tavLst>
                                    </p:anim>
                                    <p:anim to="" calcmode="lin" valueType="num">
                                      <p:cBhvr>
                                        <p:cTn id="27" dur="1000" fill="hold">
                                          <p:stCondLst>
                                            <p:cond delay="0"/>
                                          </p:stCondLst>
                                        </p:cTn>
                                        <p:tgtEl>
                                          <p:spTgt spid="26"/>
                                        </p:tgtEl>
                                        <p:attrNameLst>
                                          <p:attrName>ppt_h</p:attrName>
                                        </p:attrNameLst>
                                      </p:cBhvr>
                                      <p:tavLst>
                                        <p:tav tm="0">
                                          <p:val>
                                            <p:fltVal val="0"/>
                                          </p:val>
                                        </p:tav>
                                        <p:tav tm="100000">
                                          <p:val>
                                            <p:strVal val="#ppt_h"/>
                                          </p:val>
                                        </p:tav>
                                      </p:tavLst>
                                    </p:anim>
                                    <p:animEffect filter="fade">
                                      <p:cBhvr>
                                        <p:cTn id="28" dur="1000">
                                          <p:stCondLst>
                                            <p:cond delay="0"/>
                                          </p:stCondLst>
                                        </p:cTn>
                                        <p:tgtEl>
                                          <p:spTgt spid="26"/>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set>
                                      <p:cBhvr>
                                        <p:cTn id="33" dur="1" fill="hold">
                                          <p:stCondLst>
                                            <p:cond delay="0"/>
                                          </p:stCondLst>
                                        </p:cTn>
                                        <p:tgtEl>
                                          <p:spTgt spid="27"/>
                                        </p:tgtEl>
                                        <p:attrNameLst>
                                          <p:attrName>style.visibility</p:attrName>
                                        </p:attrNameLst>
                                      </p:cBhvr>
                                      <p:to>
                                        <p:strVal val="visible"/>
                                      </p:to>
                                    </p:set>
                                    <p:anim to="" calcmode="lin" valueType="num">
                                      <p:cBhvr>
                                        <p:cTn id="34" dur="1000" fill="hold">
                                          <p:stCondLst>
                                            <p:cond delay="0"/>
                                          </p:stCondLst>
                                        </p:cTn>
                                        <p:tgtEl>
                                          <p:spTgt spid="27"/>
                                        </p:tgtEl>
                                        <p:attrNameLst>
                                          <p:attrName>ppt_w</p:attrName>
                                        </p:attrNameLst>
                                      </p:cBhvr>
                                      <p:tavLst>
                                        <p:tav tm="0">
                                          <p:val>
                                            <p:fltVal val="0"/>
                                          </p:val>
                                        </p:tav>
                                        <p:tav tm="100000">
                                          <p:val>
                                            <p:strVal val="#ppt_w"/>
                                          </p:val>
                                        </p:tav>
                                      </p:tavLst>
                                    </p:anim>
                                    <p:anim to="" calcmode="lin" valueType="num">
                                      <p:cBhvr>
                                        <p:cTn id="35" dur="1000" fill="hold">
                                          <p:stCondLst>
                                            <p:cond delay="0"/>
                                          </p:stCondLst>
                                        </p:cTn>
                                        <p:tgtEl>
                                          <p:spTgt spid="27"/>
                                        </p:tgtEl>
                                        <p:attrNameLst>
                                          <p:attrName>ppt_h</p:attrName>
                                        </p:attrNameLst>
                                      </p:cBhvr>
                                      <p:tavLst>
                                        <p:tav tm="0">
                                          <p:val>
                                            <p:fltVal val="0"/>
                                          </p:val>
                                        </p:tav>
                                        <p:tav tm="100000">
                                          <p:val>
                                            <p:strVal val="#ppt_h"/>
                                          </p:val>
                                        </p:tav>
                                      </p:tavLst>
                                    </p:anim>
                                    <p:animEffect filter="fade">
                                      <p:cBhvr>
                                        <p:cTn id="36" dur="1000">
                                          <p:stCondLst>
                                            <p:cond delay="0"/>
                                          </p:stCondLst>
                                        </p:cTn>
                                        <p:tgtEl>
                                          <p:spTgt spid="27"/>
                                        </p:tgtEl>
                                      </p:cBhvr>
                                    </p:animEffect>
                                  </p:childTnLst>
                                </p:cTn>
                              </p:par>
                              <p:par>
                                <p:cTn id="37" presetID="2" presetClass="entr" presetSubtype="8" decel="10000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0-#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set>
                                      <p:cBhvr>
                                        <p:cTn id="41" dur="1" fill="hold">
                                          <p:stCondLst>
                                            <p:cond delay="0"/>
                                          </p:stCondLst>
                                        </p:cTn>
                                        <p:tgtEl>
                                          <p:spTgt spid="28"/>
                                        </p:tgtEl>
                                        <p:attrNameLst>
                                          <p:attrName>style.visibility</p:attrName>
                                        </p:attrNameLst>
                                      </p:cBhvr>
                                      <p:to>
                                        <p:strVal val="visible"/>
                                      </p:to>
                                    </p:set>
                                    <p:anim to="" calcmode="lin" valueType="num">
                                      <p:cBhvr>
                                        <p:cTn id="42" dur="1000" fill="hold">
                                          <p:stCondLst>
                                            <p:cond delay="0"/>
                                          </p:stCondLst>
                                        </p:cTn>
                                        <p:tgtEl>
                                          <p:spTgt spid="28"/>
                                        </p:tgtEl>
                                        <p:attrNameLst>
                                          <p:attrName>ppt_w</p:attrName>
                                        </p:attrNameLst>
                                      </p:cBhvr>
                                      <p:tavLst>
                                        <p:tav tm="0">
                                          <p:val>
                                            <p:fltVal val="0"/>
                                          </p:val>
                                        </p:tav>
                                        <p:tav tm="100000">
                                          <p:val>
                                            <p:strVal val="#ppt_w"/>
                                          </p:val>
                                        </p:tav>
                                      </p:tavLst>
                                    </p:anim>
                                    <p:anim to="" calcmode="lin" valueType="num">
                                      <p:cBhvr>
                                        <p:cTn id="43" dur="1000" fill="hold">
                                          <p:stCondLst>
                                            <p:cond delay="0"/>
                                          </p:stCondLst>
                                        </p:cTn>
                                        <p:tgtEl>
                                          <p:spTgt spid="28"/>
                                        </p:tgtEl>
                                        <p:attrNameLst>
                                          <p:attrName>ppt_h</p:attrName>
                                        </p:attrNameLst>
                                      </p:cBhvr>
                                      <p:tavLst>
                                        <p:tav tm="0">
                                          <p:val>
                                            <p:fltVal val="0"/>
                                          </p:val>
                                        </p:tav>
                                        <p:tav tm="100000">
                                          <p:val>
                                            <p:strVal val="#ppt_h"/>
                                          </p:val>
                                        </p:tav>
                                      </p:tavLst>
                                    </p:anim>
                                    <p:animEffect filter="fade">
                                      <p:cBhvr>
                                        <p:cTn id="44" dur="1000">
                                          <p:stCondLst>
                                            <p:cond delay="0"/>
                                          </p:stCondLst>
                                        </p:cTn>
                                        <p:tgtEl>
                                          <p:spTgt spid="28"/>
                                        </p:tgtEl>
                                      </p:cBhvr>
                                    </p:animEffect>
                                  </p:childTnLst>
                                </p:cTn>
                              </p:par>
                              <p:par>
                                <p:cTn id="45" presetID="2" presetClass="entr" presetSubtype="8" decel="10000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set>
                                      <p:cBhvr>
                                        <p:cTn id="49" dur="1" fill="hold">
                                          <p:stCondLst>
                                            <p:cond delay="0"/>
                                          </p:stCondLst>
                                        </p:cTn>
                                        <p:tgtEl>
                                          <p:spTgt spid="29"/>
                                        </p:tgtEl>
                                        <p:attrNameLst>
                                          <p:attrName>style.visibility</p:attrName>
                                        </p:attrNameLst>
                                      </p:cBhvr>
                                      <p:to>
                                        <p:strVal val="visible"/>
                                      </p:to>
                                    </p:set>
                                    <p:anim to="" calcmode="lin" valueType="num">
                                      <p:cBhvr>
                                        <p:cTn id="50" dur="1000" fill="hold">
                                          <p:stCondLst>
                                            <p:cond delay="0"/>
                                          </p:stCondLst>
                                        </p:cTn>
                                        <p:tgtEl>
                                          <p:spTgt spid="29"/>
                                        </p:tgtEl>
                                        <p:attrNameLst>
                                          <p:attrName>ppt_w</p:attrName>
                                        </p:attrNameLst>
                                      </p:cBhvr>
                                      <p:tavLst>
                                        <p:tav tm="0">
                                          <p:val>
                                            <p:fltVal val="0"/>
                                          </p:val>
                                        </p:tav>
                                        <p:tav tm="100000">
                                          <p:val>
                                            <p:strVal val="#ppt_w"/>
                                          </p:val>
                                        </p:tav>
                                      </p:tavLst>
                                    </p:anim>
                                    <p:anim to="" calcmode="lin" valueType="num">
                                      <p:cBhvr>
                                        <p:cTn id="51" dur="1000" fill="hold">
                                          <p:stCondLst>
                                            <p:cond delay="0"/>
                                          </p:stCondLst>
                                        </p:cTn>
                                        <p:tgtEl>
                                          <p:spTgt spid="29"/>
                                        </p:tgtEl>
                                        <p:attrNameLst>
                                          <p:attrName>ppt_h</p:attrName>
                                        </p:attrNameLst>
                                      </p:cBhvr>
                                      <p:tavLst>
                                        <p:tav tm="0">
                                          <p:val>
                                            <p:fltVal val="0"/>
                                          </p:val>
                                        </p:tav>
                                        <p:tav tm="100000">
                                          <p:val>
                                            <p:strVal val="#ppt_h"/>
                                          </p:val>
                                        </p:tav>
                                      </p:tavLst>
                                    </p:anim>
                                    <p:animEffect filter="fade">
                                      <p:cBhvr>
                                        <p:cTn id="52" dur="1000">
                                          <p:stCondLst>
                                            <p:cond delay="0"/>
                                          </p:stCondLst>
                                        </p:cTn>
                                        <p:tgtEl>
                                          <p:spTgt spid="29"/>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000" fill="hold"/>
                                        <p:tgtEl>
                                          <p:spTgt spid="30"/>
                                        </p:tgtEl>
                                        <p:attrNameLst>
                                          <p:attrName>ppt_x</p:attrName>
                                        </p:attrNameLst>
                                      </p:cBhvr>
                                      <p:tavLst>
                                        <p:tav tm="0">
                                          <p:val>
                                            <p:strVal val="0-#ppt_w/2"/>
                                          </p:val>
                                        </p:tav>
                                        <p:tav tm="100000">
                                          <p:val>
                                            <p:strVal val="#ppt_x"/>
                                          </p:val>
                                        </p:tav>
                                      </p:tavLst>
                                    </p:anim>
                                    <p:anim calcmode="lin" valueType="num">
                                      <p:cBhvr additive="base">
                                        <p:cTn id="56" dur="1000" fill="hold"/>
                                        <p:tgtEl>
                                          <p:spTgt spid="30"/>
                                        </p:tgtEl>
                                        <p:attrNameLst>
                                          <p:attrName>ppt_y</p:attrName>
                                        </p:attrNameLst>
                                      </p:cBhvr>
                                      <p:tavLst>
                                        <p:tav tm="0">
                                          <p:val>
                                            <p:strVal val="#ppt_y"/>
                                          </p:val>
                                        </p:tav>
                                        <p:tav tm="100000">
                                          <p:val>
                                            <p:strVal val="#ppt_y"/>
                                          </p:val>
                                        </p:tav>
                                      </p:tavLst>
                                    </p:anim>
                                    <p:set>
                                      <p:cBhvr>
                                        <p:cTn id="57" dur="1" fill="hold">
                                          <p:stCondLst>
                                            <p:cond delay="0"/>
                                          </p:stCondLst>
                                        </p:cTn>
                                        <p:tgtEl>
                                          <p:spTgt spid="30"/>
                                        </p:tgtEl>
                                        <p:attrNameLst>
                                          <p:attrName>style.visibility</p:attrName>
                                        </p:attrNameLst>
                                      </p:cBhvr>
                                      <p:to>
                                        <p:strVal val="visible"/>
                                      </p:to>
                                    </p:set>
                                    <p:anim to="" calcmode="lin" valueType="num">
                                      <p:cBhvr>
                                        <p:cTn id="58" dur="10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59" dur="1000" fill="hold">
                                          <p:stCondLst>
                                            <p:cond delay="0"/>
                                          </p:stCondLst>
                                        </p:cTn>
                                        <p:tgtEl>
                                          <p:spTgt spid="30"/>
                                        </p:tgtEl>
                                        <p:attrNameLst>
                                          <p:attrName>ppt_h</p:attrName>
                                        </p:attrNameLst>
                                      </p:cBhvr>
                                      <p:tavLst>
                                        <p:tav tm="0">
                                          <p:val>
                                            <p:fltVal val="0"/>
                                          </p:val>
                                        </p:tav>
                                        <p:tav tm="100000">
                                          <p:val>
                                            <p:strVal val="#ppt_h"/>
                                          </p:val>
                                        </p:tav>
                                      </p:tavLst>
                                    </p:anim>
                                    <p:animEffect filter="fade">
                                      <p:cBhvr>
                                        <p:cTn id="60" dur="1000">
                                          <p:stCondLst>
                                            <p:cond delay="0"/>
                                          </p:stCondLst>
                                        </p:cTn>
                                        <p:tgtEl>
                                          <p:spTgt spid="30"/>
                                        </p:tgtEl>
                                      </p:cBhvr>
                                    </p:animEffect>
                                  </p:childTnLst>
                                </p:cTn>
                              </p:par>
                              <p:par>
                                <p:cTn id="61" presetID="2" presetClass="entr" presetSubtype="8" decel="10000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000" fill="hold"/>
                                        <p:tgtEl>
                                          <p:spTgt spid="31"/>
                                        </p:tgtEl>
                                        <p:attrNameLst>
                                          <p:attrName>ppt_x</p:attrName>
                                        </p:attrNameLst>
                                      </p:cBhvr>
                                      <p:tavLst>
                                        <p:tav tm="0">
                                          <p:val>
                                            <p:strVal val="0-#ppt_w/2"/>
                                          </p:val>
                                        </p:tav>
                                        <p:tav tm="100000">
                                          <p:val>
                                            <p:strVal val="#ppt_x"/>
                                          </p:val>
                                        </p:tav>
                                      </p:tavLst>
                                    </p:anim>
                                    <p:anim calcmode="lin" valueType="num">
                                      <p:cBhvr additive="base">
                                        <p:cTn id="64" dur="1000" fill="hold"/>
                                        <p:tgtEl>
                                          <p:spTgt spid="31"/>
                                        </p:tgtEl>
                                        <p:attrNameLst>
                                          <p:attrName>ppt_y</p:attrName>
                                        </p:attrNameLst>
                                      </p:cBhvr>
                                      <p:tavLst>
                                        <p:tav tm="0">
                                          <p:val>
                                            <p:strVal val="#ppt_y"/>
                                          </p:val>
                                        </p:tav>
                                        <p:tav tm="100000">
                                          <p:val>
                                            <p:strVal val="#ppt_y"/>
                                          </p:val>
                                        </p:tav>
                                      </p:tavLst>
                                    </p:anim>
                                    <p:set>
                                      <p:cBhvr>
                                        <p:cTn id="65" dur="1" fill="hold">
                                          <p:stCondLst>
                                            <p:cond delay="0"/>
                                          </p:stCondLst>
                                        </p:cTn>
                                        <p:tgtEl>
                                          <p:spTgt spid="31"/>
                                        </p:tgtEl>
                                        <p:attrNameLst>
                                          <p:attrName>style.visibility</p:attrName>
                                        </p:attrNameLst>
                                      </p:cBhvr>
                                      <p:to>
                                        <p:strVal val="visible"/>
                                      </p:to>
                                    </p:set>
                                    <p:anim to="" calcmode="lin" valueType="num">
                                      <p:cBhvr>
                                        <p:cTn id="66" dur="10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67" dur="1000" fill="hold">
                                          <p:stCondLst>
                                            <p:cond delay="0"/>
                                          </p:stCondLst>
                                        </p:cTn>
                                        <p:tgtEl>
                                          <p:spTgt spid="31"/>
                                        </p:tgtEl>
                                        <p:attrNameLst>
                                          <p:attrName>ppt_h</p:attrName>
                                        </p:attrNameLst>
                                      </p:cBhvr>
                                      <p:tavLst>
                                        <p:tav tm="0">
                                          <p:val>
                                            <p:fltVal val="0"/>
                                          </p:val>
                                        </p:tav>
                                        <p:tav tm="100000">
                                          <p:val>
                                            <p:strVal val="#ppt_h"/>
                                          </p:val>
                                        </p:tav>
                                      </p:tavLst>
                                    </p:anim>
                                    <p:animEffect filter="fade">
                                      <p:cBhvr>
                                        <p:cTn id="68" dur="1000">
                                          <p:stCondLst>
                                            <p:cond delay="0"/>
                                          </p:stCondLst>
                                        </p:cTn>
                                        <p:tgtEl>
                                          <p:spTgt spid="31"/>
                                        </p:tgtEl>
                                      </p:cBhvr>
                                    </p:animEffect>
                                  </p:childTnLst>
                                </p:cTn>
                              </p:par>
                              <p:par>
                                <p:cTn id="69" presetID="2" presetClass="entr" presetSubtype="8" decel="10000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1000" fill="hold"/>
                                        <p:tgtEl>
                                          <p:spTgt spid="32"/>
                                        </p:tgtEl>
                                        <p:attrNameLst>
                                          <p:attrName>ppt_x</p:attrName>
                                        </p:attrNameLst>
                                      </p:cBhvr>
                                      <p:tavLst>
                                        <p:tav tm="0">
                                          <p:val>
                                            <p:strVal val="0-#ppt_w/2"/>
                                          </p:val>
                                        </p:tav>
                                        <p:tav tm="100000">
                                          <p:val>
                                            <p:strVal val="#ppt_x"/>
                                          </p:val>
                                        </p:tav>
                                      </p:tavLst>
                                    </p:anim>
                                    <p:anim calcmode="lin" valueType="num">
                                      <p:cBhvr additive="base">
                                        <p:cTn id="72" dur="1000" fill="hold"/>
                                        <p:tgtEl>
                                          <p:spTgt spid="32"/>
                                        </p:tgtEl>
                                        <p:attrNameLst>
                                          <p:attrName>ppt_y</p:attrName>
                                        </p:attrNameLst>
                                      </p:cBhvr>
                                      <p:tavLst>
                                        <p:tav tm="0">
                                          <p:val>
                                            <p:strVal val="#ppt_y"/>
                                          </p:val>
                                        </p:tav>
                                        <p:tav tm="100000">
                                          <p:val>
                                            <p:strVal val="#ppt_y"/>
                                          </p:val>
                                        </p:tav>
                                      </p:tavLst>
                                    </p:anim>
                                    <p:set>
                                      <p:cBhvr>
                                        <p:cTn id="73" dur="1" fill="hold">
                                          <p:stCondLst>
                                            <p:cond delay="0"/>
                                          </p:stCondLst>
                                        </p:cTn>
                                        <p:tgtEl>
                                          <p:spTgt spid="32"/>
                                        </p:tgtEl>
                                        <p:attrNameLst>
                                          <p:attrName>style.visibility</p:attrName>
                                        </p:attrNameLst>
                                      </p:cBhvr>
                                      <p:to>
                                        <p:strVal val="visible"/>
                                      </p:to>
                                    </p:set>
                                    <p:anim to="" calcmode="lin" valueType="num">
                                      <p:cBhvr>
                                        <p:cTn id="74" dur="1000" fill="hold">
                                          <p:stCondLst>
                                            <p:cond delay="0"/>
                                          </p:stCondLst>
                                        </p:cTn>
                                        <p:tgtEl>
                                          <p:spTgt spid="32"/>
                                        </p:tgtEl>
                                        <p:attrNameLst>
                                          <p:attrName>ppt_w</p:attrName>
                                        </p:attrNameLst>
                                      </p:cBhvr>
                                      <p:tavLst>
                                        <p:tav tm="0">
                                          <p:val>
                                            <p:fltVal val="0"/>
                                          </p:val>
                                        </p:tav>
                                        <p:tav tm="100000">
                                          <p:val>
                                            <p:strVal val="#ppt_w"/>
                                          </p:val>
                                        </p:tav>
                                      </p:tavLst>
                                    </p:anim>
                                    <p:anim to="" calcmode="lin" valueType="num">
                                      <p:cBhvr>
                                        <p:cTn id="75" dur="1000" fill="hold">
                                          <p:stCondLst>
                                            <p:cond delay="0"/>
                                          </p:stCondLst>
                                        </p:cTn>
                                        <p:tgtEl>
                                          <p:spTgt spid="32"/>
                                        </p:tgtEl>
                                        <p:attrNameLst>
                                          <p:attrName>ppt_h</p:attrName>
                                        </p:attrNameLst>
                                      </p:cBhvr>
                                      <p:tavLst>
                                        <p:tav tm="0">
                                          <p:val>
                                            <p:fltVal val="0"/>
                                          </p:val>
                                        </p:tav>
                                        <p:tav tm="100000">
                                          <p:val>
                                            <p:strVal val="#ppt_h"/>
                                          </p:val>
                                        </p:tav>
                                      </p:tavLst>
                                    </p:anim>
                                    <p:animEffect filter="fade">
                                      <p:cBhvr>
                                        <p:cTn id="76" dur="1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图片 23"/>
          <p:cNvPicPr>
            <a:picLocks noChangeAspect="1"/>
          </p:cNvPicPr>
          <p:nvPr>
            <p:custDataLst>
              <p:tags r:id="rId1"/>
            </p:custDataLst>
          </p:nvPr>
        </p:nvPicPr>
        <p:blipFill rotWithShape="1">
          <a:blip r:embed="rId2" cstate="screen"/>
          <a:srcRect/>
          <a:stretch>
            <a:fillRect/>
          </a:stretch>
        </p:blipFill>
        <p:spPr>
          <a:xfrm rot="10800000" flipV="1">
            <a:off x="6275824" y="4521591"/>
            <a:ext cx="983905" cy="983905"/>
          </a:xfrm>
          <a:prstGeom prst="ellipse">
            <a:avLst/>
          </a:prstGeom>
        </p:spPr>
      </p:pic>
      <p:pic>
        <p:nvPicPr>
          <p:cNvPr id="25" name="PA-图片 24"/>
          <p:cNvPicPr>
            <a:picLocks noChangeAspect="1"/>
          </p:cNvPicPr>
          <p:nvPr>
            <p:custDataLst>
              <p:tags r:id="rId3"/>
            </p:custDataLst>
          </p:nvPr>
        </p:nvPicPr>
        <p:blipFill rotWithShape="1">
          <a:blip r:embed="rId2" cstate="screen"/>
          <a:srcRect/>
          <a:stretch>
            <a:fillRect/>
          </a:stretch>
        </p:blipFill>
        <p:spPr>
          <a:xfrm rot="10800000" flipV="1">
            <a:off x="8136850" y="4521591"/>
            <a:ext cx="983905" cy="983905"/>
          </a:xfrm>
          <a:prstGeom prst="ellipse">
            <a:avLst/>
          </a:prstGeom>
        </p:spPr>
      </p:pic>
      <p:pic>
        <p:nvPicPr>
          <p:cNvPr id="26" name="PA-图片 25"/>
          <p:cNvPicPr>
            <a:picLocks noChangeAspect="1"/>
          </p:cNvPicPr>
          <p:nvPr>
            <p:custDataLst>
              <p:tags r:id="rId4"/>
            </p:custDataLst>
          </p:nvPr>
        </p:nvPicPr>
        <p:blipFill rotWithShape="1">
          <a:blip r:embed="rId2" cstate="screen"/>
          <a:srcRect/>
          <a:stretch>
            <a:fillRect/>
          </a:stretch>
        </p:blipFill>
        <p:spPr>
          <a:xfrm rot="10800000" flipV="1">
            <a:off x="9997876" y="4521591"/>
            <a:ext cx="983905" cy="983905"/>
          </a:xfrm>
          <a:prstGeom prst="ellipse">
            <a:avLst/>
          </a:prstGeom>
        </p:spPr>
      </p:pic>
      <p:sp>
        <p:nvSpPr>
          <p:cNvPr id="27" name="PA-椭圆 26"/>
          <p:cNvSpPr/>
          <p:nvPr>
            <p:custDataLst>
              <p:tags r:id="rId5"/>
            </p:custDataLst>
          </p:nvPr>
        </p:nvSpPr>
        <p:spPr>
          <a:xfrm>
            <a:off x="6976489" y="4733788"/>
            <a:ext cx="1324522" cy="1324522"/>
          </a:xfrm>
          <a:prstGeom prst="ellipse">
            <a:avLst/>
          </a:prstGeom>
          <a:noFill/>
          <a:ln>
            <a:solidFill>
              <a:srgbClr val="C0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8" name="PA-椭圆 27"/>
          <p:cNvSpPr/>
          <p:nvPr>
            <p:custDataLst>
              <p:tags r:id="rId6"/>
            </p:custDataLst>
          </p:nvPr>
        </p:nvSpPr>
        <p:spPr>
          <a:xfrm>
            <a:off x="8905173" y="4733788"/>
            <a:ext cx="1324522" cy="1324522"/>
          </a:xfrm>
          <a:prstGeom prst="ellipse">
            <a:avLst/>
          </a:prstGeom>
          <a:noFill/>
          <a:ln>
            <a:solidFill>
              <a:srgbClr val="C01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9" name="PA-文本框 28"/>
          <p:cNvSpPr txBox="1"/>
          <p:nvPr>
            <p:custDataLst>
              <p:tags r:id="rId7"/>
            </p:custDataLst>
          </p:nvPr>
        </p:nvSpPr>
        <p:spPr>
          <a:xfrm>
            <a:off x="7192812" y="4888217"/>
            <a:ext cx="2871979" cy="1015663"/>
          </a:xfrm>
          <a:prstGeom prst="rect">
            <a:avLst/>
          </a:prstGeom>
          <a:noFill/>
        </p:spPr>
        <p:txBody>
          <a:bodyPr vert="horz" wrap="square" rtlCol="0">
            <a:spAutoFit/>
          </a:bodyPr>
          <a:lstStyle/>
          <a:p>
            <a:pPr algn="dist"/>
            <a:r>
              <a:rPr lang="zh-CN" altLang="en-US" sz="6000" spc="600" dirty="0">
                <a:ln w="6350">
                  <a:solidFill>
                    <a:srgbClr val="E0AC68"/>
                  </a:solidFill>
                </a:ln>
                <a:solidFill>
                  <a:srgbClr val="68442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世界</a:t>
            </a:r>
            <a:endParaRPr lang="zh-CN" altLang="en-US" sz="6000" spc="600" dirty="0">
              <a:ln w="6350">
                <a:solidFill>
                  <a:srgbClr val="E0AC68"/>
                </a:solidFill>
              </a:ln>
              <a:solidFill>
                <a:srgbClr val="68442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PA-文本框 29"/>
          <p:cNvSpPr txBox="1"/>
          <p:nvPr>
            <p:custDataLst>
              <p:tags r:id="rId8"/>
            </p:custDataLst>
          </p:nvPr>
        </p:nvSpPr>
        <p:spPr>
          <a:xfrm>
            <a:off x="6275823"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戏</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PA-文本框 30"/>
          <p:cNvSpPr txBox="1"/>
          <p:nvPr>
            <p:custDataLst>
              <p:tags r:id="rId9"/>
            </p:custDataLst>
          </p:nvPr>
        </p:nvSpPr>
        <p:spPr>
          <a:xfrm>
            <a:off x="8165517"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剧</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PA-文本框 31"/>
          <p:cNvSpPr txBox="1"/>
          <p:nvPr>
            <p:custDataLst>
              <p:tags r:id="rId10"/>
            </p:custDataLst>
          </p:nvPr>
        </p:nvSpPr>
        <p:spPr>
          <a:xfrm>
            <a:off x="10055211" y="4579552"/>
            <a:ext cx="897641" cy="707886"/>
          </a:xfrm>
          <a:prstGeom prst="rect">
            <a:avLst/>
          </a:prstGeom>
          <a:noFill/>
        </p:spPr>
        <p:txBody>
          <a:bodyPr vert="horz" wrap="square" rtlCol="0">
            <a:spAutoFit/>
          </a:bodyPr>
          <a:lstStyle/>
          <a:p>
            <a:pPr algn="dist"/>
            <a:r>
              <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rPr>
              <a:t>日</a:t>
            </a:r>
            <a:endParaRPr lang="zh-CN" altLang="en-US" sz="4000" spc="600" dirty="0">
              <a:ln w="6350">
                <a:solidFill>
                  <a:srgbClr val="E0AC68"/>
                </a:solidFill>
              </a:ln>
              <a:solidFill>
                <a:schemeClr val="bg1"/>
              </a:solidFill>
              <a:effectLst>
                <a:outerShdw blurRad="50800" dist="38100" algn="l" rotWithShape="0">
                  <a:srgbClr val="684421">
                    <a:alpha val="40000"/>
                  </a:srgbClr>
                </a:outerShdw>
              </a:effectLst>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文本框 2"/>
          <p:cNvSpPr txBox="1"/>
          <p:nvPr/>
        </p:nvSpPr>
        <p:spPr>
          <a:xfrm>
            <a:off x="324485" y="734695"/>
            <a:ext cx="10514330" cy="4552950"/>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2.Adaptation to Modern Tastes </a:t>
            </a:r>
            <a:endParaRPr lang="en-US" altLang="zh-CN"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a:t>
            </a:r>
            <a:r>
              <a:rPr lang="zh-CN" altLang="en-US" sz="3200">
                <a:latin typeface="Times New Roman Regular" panose="02020603050405020304" charset="0"/>
                <a:cs typeface="Times New Roman Regular" panose="02020603050405020304" charset="0"/>
                <a:sym typeface="+mn-ea"/>
              </a:rPr>
              <a:t>Flower-Drum Opera</a:t>
            </a:r>
            <a:r>
              <a:rPr lang="en-US" altLang="zh-CN" sz="3200">
                <a:latin typeface="Times New Roman Regular" panose="02020603050405020304" charset="0"/>
                <a:cs typeface="Times New Roman Regular" panose="02020603050405020304" charset="0"/>
              </a:rPr>
              <a:t> could involve incorporating modern themes, experimenting with new musical styles or using multimedia technology to enhance performances. Balancing tradition with innovation will be key to the future success of Flower Drum Opera. </a:t>
            </a:r>
            <a:endParaRPr lang="en-US" altLang="zh-CN" sz="32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0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000">
                                          <p:stCondLst>
                                            <p:cond delay="0"/>
                                          </p:stCondLst>
                                        </p:cTn>
                                        <p:tgtEl>
                                          <p:spTgt spid="24"/>
                                        </p:tgtEl>
                                      </p:cBhvr>
                                    </p:animEffect>
                                  </p:childTnLst>
                                </p:cTn>
                              </p:par>
                              <p:par>
                                <p:cTn id="13" presetID="2" presetClass="entr" presetSubtype="8" decel="10000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0-#ppt_w/2"/>
                                          </p:val>
                                        </p:tav>
                                        <p:tav tm="100000">
                                          <p:val>
                                            <p:strVal val="#ppt_x"/>
                                          </p:val>
                                        </p:tav>
                                      </p:tavLst>
                                    </p:anim>
                                    <p:anim calcmode="lin" valueType="num">
                                      <p:cBhvr additive="base">
                                        <p:cTn id="16" dur="1000" fill="hold"/>
                                        <p:tgtEl>
                                          <p:spTgt spid="25"/>
                                        </p:tgtEl>
                                        <p:attrNameLst>
                                          <p:attrName>ppt_y</p:attrName>
                                        </p:attrNameLst>
                                      </p:cBhvr>
                                      <p:tavLst>
                                        <p:tav tm="0">
                                          <p:val>
                                            <p:strVal val="#ppt_y"/>
                                          </p:val>
                                        </p:tav>
                                        <p:tav tm="100000">
                                          <p:val>
                                            <p:strVal val="#ppt_y"/>
                                          </p:val>
                                        </p:tav>
                                      </p:tavLst>
                                    </p:anim>
                                    <p:set>
                                      <p:cBhvr>
                                        <p:cTn id="17" dur="1" fill="hold">
                                          <p:stCondLst>
                                            <p:cond delay="0"/>
                                          </p:stCondLst>
                                        </p:cTn>
                                        <p:tgtEl>
                                          <p:spTgt spid="25"/>
                                        </p:tgtEl>
                                        <p:attrNameLst>
                                          <p:attrName>style.visibility</p:attrName>
                                        </p:attrNameLst>
                                      </p:cBhvr>
                                      <p:to>
                                        <p:strVal val="visible"/>
                                      </p:to>
                                    </p:set>
                                    <p:anim to="" calcmode="lin" valueType="num">
                                      <p:cBhvr>
                                        <p:cTn id="18" dur="10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19" dur="1000" fill="hold">
                                          <p:stCondLst>
                                            <p:cond delay="0"/>
                                          </p:stCondLst>
                                        </p:cTn>
                                        <p:tgtEl>
                                          <p:spTgt spid="25"/>
                                        </p:tgtEl>
                                        <p:attrNameLst>
                                          <p:attrName>ppt_h</p:attrName>
                                        </p:attrNameLst>
                                      </p:cBhvr>
                                      <p:tavLst>
                                        <p:tav tm="0">
                                          <p:val>
                                            <p:fltVal val="0"/>
                                          </p:val>
                                        </p:tav>
                                        <p:tav tm="100000">
                                          <p:val>
                                            <p:strVal val="#ppt_h"/>
                                          </p:val>
                                        </p:tav>
                                      </p:tavLst>
                                    </p:anim>
                                    <p:animEffect filter="fade">
                                      <p:cBhvr>
                                        <p:cTn id="20" dur="1000">
                                          <p:stCondLst>
                                            <p:cond delay="0"/>
                                          </p:stCondLst>
                                        </p:cTn>
                                        <p:tgtEl>
                                          <p:spTgt spid="25"/>
                                        </p:tgtEl>
                                      </p:cBhvr>
                                    </p:animEffect>
                                  </p:childTnLst>
                                </p:cTn>
                              </p:par>
                              <p:par>
                                <p:cTn id="21" presetID="2" presetClass="entr" presetSubtype="8" decel="10000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0-#ppt_w/2"/>
                                          </p:val>
                                        </p:tav>
                                        <p:tav tm="100000">
                                          <p:val>
                                            <p:strVal val="#ppt_x"/>
                                          </p:val>
                                        </p:tav>
                                      </p:tavLst>
                                    </p:anim>
                                    <p:anim calcmode="lin" valueType="num">
                                      <p:cBhvr additive="base">
                                        <p:cTn id="24" dur="1000" fill="hold"/>
                                        <p:tgtEl>
                                          <p:spTgt spid="26"/>
                                        </p:tgtEl>
                                        <p:attrNameLst>
                                          <p:attrName>ppt_y</p:attrName>
                                        </p:attrNameLst>
                                      </p:cBhvr>
                                      <p:tavLst>
                                        <p:tav tm="0">
                                          <p:val>
                                            <p:strVal val="#ppt_y"/>
                                          </p:val>
                                        </p:tav>
                                        <p:tav tm="100000">
                                          <p:val>
                                            <p:strVal val="#ppt_y"/>
                                          </p:val>
                                        </p:tav>
                                      </p:tavLst>
                                    </p:anim>
                                    <p:set>
                                      <p:cBhvr>
                                        <p:cTn id="25" dur="1" fill="hold">
                                          <p:stCondLst>
                                            <p:cond delay="0"/>
                                          </p:stCondLst>
                                        </p:cTn>
                                        <p:tgtEl>
                                          <p:spTgt spid="26"/>
                                        </p:tgtEl>
                                        <p:attrNameLst>
                                          <p:attrName>style.visibility</p:attrName>
                                        </p:attrNameLst>
                                      </p:cBhvr>
                                      <p:to>
                                        <p:strVal val="visible"/>
                                      </p:to>
                                    </p:set>
                                    <p:anim to="" calcmode="lin" valueType="num">
                                      <p:cBhvr>
                                        <p:cTn id="26" dur="1000" fill="hold">
                                          <p:stCondLst>
                                            <p:cond delay="0"/>
                                          </p:stCondLst>
                                        </p:cTn>
                                        <p:tgtEl>
                                          <p:spTgt spid="26"/>
                                        </p:tgtEl>
                                        <p:attrNameLst>
                                          <p:attrName>ppt_w</p:attrName>
                                        </p:attrNameLst>
                                      </p:cBhvr>
                                      <p:tavLst>
                                        <p:tav tm="0">
                                          <p:val>
                                            <p:fltVal val="0"/>
                                          </p:val>
                                        </p:tav>
                                        <p:tav tm="100000">
                                          <p:val>
                                            <p:strVal val="#ppt_w"/>
                                          </p:val>
                                        </p:tav>
                                      </p:tavLst>
                                    </p:anim>
                                    <p:anim to="" calcmode="lin" valueType="num">
                                      <p:cBhvr>
                                        <p:cTn id="27" dur="1000" fill="hold">
                                          <p:stCondLst>
                                            <p:cond delay="0"/>
                                          </p:stCondLst>
                                        </p:cTn>
                                        <p:tgtEl>
                                          <p:spTgt spid="26"/>
                                        </p:tgtEl>
                                        <p:attrNameLst>
                                          <p:attrName>ppt_h</p:attrName>
                                        </p:attrNameLst>
                                      </p:cBhvr>
                                      <p:tavLst>
                                        <p:tav tm="0">
                                          <p:val>
                                            <p:fltVal val="0"/>
                                          </p:val>
                                        </p:tav>
                                        <p:tav tm="100000">
                                          <p:val>
                                            <p:strVal val="#ppt_h"/>
                                          </p:val>
                                        </p:tav>
                                      </p:tavLst>
                                    </p:anim>
                                    <p:animEffect filter="fade">
                                      <p:cBhvr>
                                        <p:cTn id="28" dur="1000">
                                          <p:stCondLst>
                                            <p:cond delay="0"/>
                                          </p:stCondLst>
                                        </p:cTn>
                                        <p:tgtEl>
                                          <p:spTgt spid="26"/>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set>
                                      <p:cBhvr>
                                        <p:cTn id="33" dur="1" fill="hold">
                                          <p:stCondLst>
                                            <p:cond delay="0"/>
                                          </p:stCondLst>
                                        </p:cTn>
                                        <p:tgtEl>
                                          <p:spTgt spid="27"/>
                                        </p:tgtEl>
                                        <p:attrNameLst>
                                          <p:attrName>style.visibility</p:attrName>
                                        </p:attrNameLst>
                                      </p:cBhvr>
                                      <p:to>
                                        <p:strVal val="visible"/>
                                      </p:to>
                                    </p:set>
                                    <p:anim to="" calcmode="lin" valueType="num">
                                      <p:cBhvr>
                                        <p:cTn id="34" dur="1000" fill="hold">
                                          <p:stCondLst>
                                            <p:cond delay="0"/>
                                          </p:stCondLst>
                                        </p:cTn>
                                        <p:tgtEl>
                                          <p:spTgt spid="27"/>
                                        </p:tgtEl>
                                        <p:attrNameLst>
                                          <p:attrName>ppt_w</p:attrName>
                                        </p:attrNameLst>
                                      </p:cBhvr>
                                      <p:tavLst>
                                        <p:tav tm="0">
                                          <p:val>
                                            <p:fltVal val="0"/>
                                          </p:val>
                                        </p:tav>
                                        <p:tav tm="100000">
                                          <p:val>
                                            <p:strVal val="#ppt_w"/>
                                          </p:val>
                                        </p:tav>
                                      </p:tavLst>
                                    </p:anim>
                                    <p:anim to="" calcmode="lin" valueType="num">
                                      <p:cBhvr>
                                        <p:cTn id="35" dur="1000" fill="hold">
                                          <p:stCondLst>
                                            <p:cond delay="0"/>
                                          </p:stCondLst>
                                        </p:cTn>
                                        <p:tgtEl>
                                          <p:spTgt spid="27"/>
                                        </p:tgtEl>
                                        <p:attrNameLst>
                                          <p:attrName>ppt_h</p:attrName>
                                        </p:attrNameLst>
                                      </p:cBhvr>
                                      <p:tavLst>
                                        <p:tav tm="0">
                                          <p:val>
                                            <p:fltVal val="0"/>
                                          </p:val>
                                        </p:tav>
                                        <p:tav tm="100000">
                                          <p:val>
                                            <p:strVal val="#ppt_h"/>
                                          </p:val>
                                        </p:tav>
                                      </p:tavLst>
                                    </p:anim>
                                    <p:animEffect filter="fade">
                                      <p:cBhvr>
                                        <p:cTn id="36" dur="1000">
                                          <p:stCondLst>
                                            <p:cond delay="0"/>
                                          </p:stCondLst>
                                        </p:cTn>
                                        <p:tgtEl>
                                          <p:spTgt spid="27"/>
                                        </p:tgtEl>
                                      </p:cBhvr>
                                    </p:animEffect>
                                  </p:childTnLst>
                                </p:cTn>
                              </p:par>
                              <p:par>
                                <p:cTn id="37" presetID="2" presetClass="entr" presetSubtype="8" decel="10000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0-#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set>
                                      <p:cBhvr>
                                        <p:cTn id="41" dur="1" fill="hold">
                                          <p:stCondLst>
                                            <p:cond delay="0"/>
                                          </p:stCondLst>
                                        </p:cTn>
                                        <p:tgtEl>
                                          <p:spTgt spid="28"/>
                                        </p:tgtEl>
                                        <p:attrNameLst>
                                          <p:attrName>style.visibility</p:attrName>
                                        </p:attrNameLst>
                                      </p:cBhvr>
                                      <p:to>
                                        <p:strVal val="visible"/>
                                      </p:to>
                                    </p:set>
                                    <p:anim to="" calcmode="lin" valueType="num">
                                      <p:cBhvr>
                                        <p:cTn id="42" dur="1000" fill="hold">
                                          <p:stCondLst>
                                            <p:cond delay="0"/>
                                          </p:stCondLst>
                                        </p:cTn>
                                        <p:tgtEl>
                                          <p:spTgt spid="28"/>
                                        </p:tgtEl>
                                        <p:attrNameLst>
                                          <p:attrName>ppt_w</p:attrName>
                                        </p:attrNameLst>
                                      </p:cBhvr>
                                      <p:tavLst>
                                        <p:tav tm="0">
                                          <p:val>
                                            <p:fltVal val="0"/>
                                          </p:val>
                                        </p:tav>
                                        <p:tav tm="100000">
                                          <p:val>
                                            <p:strVal val="#ppt_w"/>
                                          </p:val>
                                        </p:tav>
                                      </p:tavLst>
                                    </p:anim>
                                    <p:anim to="" calcmode="lin" valueType="num">
                                      <p:cBhvr>
                                        <p:cTn id="43" dur="1000" fill="hold">
                                          <p:stCondLst>
                                            <p:cond delay="0"/>
                                          </p:stCondLst>
                                        </p:cTn>
                                        <p:tgtEl>
                                          <p:spTgt spid="28"/>
                                        </p:tgtEl>
                                        <p:attrNameLst>
                                          <p:attrName>ppt_h</p:attrName>
                                        </p:attrNameLst>
                                      </p:cBhvr>
                                      <p:tavLst>
                                        <p:tav tm="0">
                                          <p:val>
                                            <p:fltVal val="0"/>
                                          </p:val>
                                        </p:tav>
                                        <p:tav tm="100000">
                                          <p:val>
                                            <p:strVal val="#ppt_h"/>
                                          </p:val>
                                        </p:tav>
                                      </p:tavLst>
                                    </p:anim>
                                    <p:animEffect filter="fade">
                                      <p:cBhvr>
                                        <p:cTn id="44" dur="1000">
                                          <p:stCondLst>
                                            <p:cond delay="0"/>
                                          </p:stCondLst>
                                        </p:cTn>
                                        <p:tgtEl>
                                          <p:spTgt spid="28"/>
                                        </p:tgtEl>
                                      </p:cBhvr>
                                    </p:animEffect>
                                  </p:childTnLst>
                                </p:cTn>
                              </p:par>
                              <p:par>
                                <p:cTn id="45" presetID="2" presetClass="entr" presetSubtype="8" decel="10000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0-#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set>
                                      <p:cBhvr>
                                        <p:cTn id="49" dur="1" fill="hold">
                                          <p:stCondLst>
                                            <p:cond delay="0"/>
                                          </p:stCondLst>
                                        </p:cTn>
                                        <p:tgtEl>
                                          <p:spTgt spid="29"/>
                                        </p:tgtEl>
                                        <p:attrNameLst>
                                          <p:attrName>style.visibility</p:attrName>
                                        </p:attrNameLst>
                                      </p:cBhvr>
                                      <p:to>
                                        <p:strVal val="visible"/>
                                      </p:to>
                                    </p:set>
                                    <p:anim to="" calcmode="lin" valueType="num">
                                      <p:cBhvr>
                                        <p:cTn id="50" dur="1000" fill="hold">
                                          <p:stCondLst>
                                            <p:cond delay="0"/>
                                          </p:stCondLst>
                                        </p:cTn>
                                        <p:tgtEl>
                                          <p:spTgt spid="29"/>
                                        </p:tgtEl>
                                        <p:attrNameLst>
                                          <p:attrName>ppt_w</p:attrName>
                                        </p:attrNameLst>
                                      </p:cBhvr>
                                      <p:tavLst>
                                        <p:tav tm="0">
                                          <p:val>
                                            <p:fltVal val="0"/>
                                          </p:val>
                                        </p:tav>
                                        <p:tav tm="100000">
                                          <p:val>
                                            <p:strVal val="#ppt_w"/>
                                          </p:val>
                                        </p:tav>
                                      </p:tavLst>
                                    </p:anim>
                                    <p:anim to="" calcmode="lin" valueType="num">
                                      <p:cBhvr>
                                        <p:cTn id="51" dur="1000" fill="hold">
                                          <p:stCondLst>
                                            <p:cond delay="0"/>
                                          </p:stCondLst>
                                        </p:cTn>
                                        <p:tgtEl>
                                          <p:spTgt spid="29"/>
                                        </p:tgtEl>
                                        <p:attrNameLst>
                                          <p:attrName>ppt_h</p:attrName>
                                        </p:attrNameLst>
                                      </p:cBhvr>
                                      <p:tavLst>
                                        <p:tav tm="0">
                                          <p:val>
                                            <p:fltVal val="0"/>
                                          </p:val>
                                        </p:tav>
                                        <p:tav tm="100000">
                                          <p:val>
                                            <p:strVal val="#ppt_h"/>
                                          </p:val>
                                        </p:tav>
                                      </p:tavLst>
                                    </p:anim>
                                    <p:animEffect filter="fade">
                                      <p:cBhvr>
                                        <p:cTn id="52" dur="1000">
                                          <p:stCondLst>
                                            <p:cond delay="0"/>
                                          </p:stCondLst>
                                        </p:cTn>
                                        <p:tgtEl>
                                          <p:spTgt spid="29"/>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000" fill="hold"/>
                                        <p:tgtEl>
                                          <p:spTgt spid="30"/>
                                        </p:tgtEl>
                                        <p:attrNameLst>
                                          <p:attrName>ppt_x</p:attrName>
                                        </p:attrNameLst>
                                      </p:cBhvr>
                                      <p:tavLst>
                                        <p:tav tm="0">
                                          <p:val>
                                            <p:strVal val="0-#ppt_w/2"/>
                                          </p:val>
                                        </p:tav>
                                        <p:tav tm="100000">
                                          <p:val>
                                            <p:strVal val="#ppt_x"/>
                                          </p:val>
                                        </p:tav>
                                      </p:tavLst>
                                    </p:anim>
                                    <p:anim calcmode="lin" valueType="num">
                                      <p:cBhvr additive="base">
                                        <p:cTn id="56" dur="1000" fill="hold"/>
                                        <p:tgtEl>
                                          <p:spTgt spid="30"/>
                                        </p:tgtEl>
                                        <p:attrNameLst>
                                          <p:attrName>ppt_y</p:attrName>
                                        </p:attrNameLst>
                                      </p:cBhvr>
                                      <p:tavLst>
                                        <p:tav tm="0">
                                          <p:val>
                                            <p:strVal val="#ppt_y"/>
                                          </p:val>
                                        </p:tav>
                                        <p:tav tm="100000">
                                          <p:val>
                                            <p:strVal val="#ppt_y"/>
                                          </p:val>
                                        </p:tav>
                                      </p:tavLst>
                                    </p:anim>
                                    <p:set>
                                      <p:cBhvr>
                                        <p:cTn id="57" dur="1" fill="hold">
                                          <p:stCondLst>
                                            <p:cond delay="0"/>
                                          </p:stCondLst>
                                        </p:cTn>
                                        <p:tgtEl>
                                          <p:spTgt spid="30"/>
                                        </p:tgtEl>
                                        <p:attrNameLst>
                                          <p:attrName>style.visibility</p:attrName>
                                        </p:attrNameLst>
                                      </p:cBhvr>
                                      <p:to>
                                        <p:strVal val="visible"/>
                                      </p:to>
                                    </p:set>
                                    <p:anim to="" calcmode="lin" valueType="num">
                                      <p:cBhvr>
                                        <p:cTn id="58" dur="10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59" dur="1000" fill="hold">
                                          <p:stCondLst>
                                            <p:cond delay="0"/>
                                          </p:stCondLst>
                                        </p:cTn>
                                        <p:tgtEl>
                                          <p:spTgt spid="30"/>
                                        </p:tgtEl>
                                        <p:attrNameLst>
                                          <p:attrName>ppt_h</p:attrName>
                                        </p:attrNameLst>
                                      </p:cBhvr>
                                      <p:tavLst>
                                        <p:tav tm="0">
                                          <p:val>
                                            <p:fltVal val="0"/>
                                          </p:val>
                                        </p:tav>
                                        <p:tav tm="100000">
                                          <p:val>
                                            <p:strVal val="#ppt_h"/>
                                          </p:val>
                                        </p:tav>
                                      </p:tavLst>
                                    </p:anim>
                                    <p:animEffect filter="fade">
                                      <p:cBhvr>
                                        <p:cTn id="60" dur="1000">
                                          <p:stCondLst>
                                            <p:cond delay="0"/>
                                          </p:stCondLst>
                                        </p:cTn>
                                        <p:tgtEl>
                                          <p:spTgt spid="30"/>
                                        </p:tgtEl>
                                      </p:cBhvr>
                                    </p:animEffect>
                                  </p:childTnLst>
                                </p:cTn>
                              </p:par>
                              <p:par>
                                <p:cTn id="61" presetID="2" presetClass="entr" presetSubtype="8" decel="10000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000" fill="hold"/>
                                        <p:tgtEl>
                                          <p:spTgt spid="31"/>
                                        </p:tgtEl>
                                        <p:attrNameLst>
                                          <p:attrName>ppt_x</p:attrName>
                                        </p:attrNameLst>
                                      </p:cBhvr>
                                      <p:tavLst>
                                        <p:tav tm="0">
                                          <p:val>
                                            <p:strVal val="0-#ppt_w/2"/>
                                          </p:val>
                                        </p:tav>
                                        <p:tav tm="100000">
                                          <p:val>
                                            <p:strVal val="#ppt_x"/>
                                          </p:val>
                                        </p:tav>
                                      </p:tavLst>
                                    </p:anim>
                                    <p:anim calcmode="lin" valueType="num">
                                      <p:cBhvr additive="base">
                                        <p:cTn id="64" dur="1000" fill="hold"/>
                                        <p:tgtEl>
                                          <p:spTgt spid="31"/>
                                        </p:tgtEl>
                                        <p:attrNameLst>
                                          <p:attrName>ppt_y</p:attrName>
                                        </p:attrNameLst>
                                      </p:cBhvr>
                                      <p:tavLst>
                                        <p:tav tm="0">
                                          <p:val>
                                            <p:strVal val="#ppt_y"/>
                                          </p:val>
                                        </p:tav>
                                        <p:tav tm="100000">
                                          <p:val>
                                            <p:strVal val="#ppt_y"/>
                                          </p:val>
                                        </p:tav>
                                      </p:tavLst>
                                    </p:anim>
                                    <p:set>
                                      <p:cBhvr>
                                        <p:cTn id="65" dur="1" fill="hold">
                                          <p:stCondLst>
                                            <p:cond delay="0"/>
                                          </p:stCondLst>
                                        </p:cTn>
                                        <p:tgtEl>
                                          <p:spTgt spid="31"/>
                                        </p:tgtEl>
                                        <p:attrNameLst>
                                          <p:attrName>style.visibility</p:attrName>
                                        </p:attrNameLst>
                                      </p:cBhvr>
                                      <p:to>
                                        <p:strVal val="visible"/>
                                      </p:to>
                                    </p:set>
                                    <p:anim to="" calcmode="lin" valueType="num">
                                      <p:cBhvr>
                                        <p:cTn id="66" dur="10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67" dur="1000" fill="hold">
                                          <p:stCondLst>
                                            <p:cond delay="0"/>
                                          </p:stCondLst>
                                        </p:cTn>
                                        <p:tgtEl>
                                          <p:spTgt spid="31"/>
                                        </p:tgtEl>
                                        <p:attrNameLst>
                                          <p:attrName>ppt_h</p:attrName>
                                        </p:attrNameLst>
                                      </p:cBhvr>
                                      <p:tavLst>
                                        <p:tav tm="0">
                                          <p:val>
                                            <p:fltVal val="0"/>
                                          </p:val>
                                        </p:tav>
                                        <p:tav tm="100000">
                                          <p:val>
                                            <p:strVal val="#ppt_h"/>
                                          </p:val>
                                        </p:tav>
                                      </p:tavLst>
                                    </p:anim>
                                    <p:animEffect filter="fade">
                                      <p:cBhvr>
                                        <p:cTn id="68" dur="1000">
                                          <p:stCondLst>
                                            <p:cond delay="0"/>
                                          </p:stCondLst>
                                        </p:cTn>
                                        <p:tgtEl>
                                          <p:spTgt spid="31"/>
                                        </p:tgtEl>
                                      </p:cBhvr>
                                    </p:animEffect>
                                  </p:childTnLst>
                                </p:cTn>
                              </p:par>
                              <p:par>
                                <p:cTn id="69" presetID="2" presetClass="entr" presetSubtype="8" decel="10000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1000" fill="hold"/>
                                        <p:tgtEl>
                                          <p:spTgt spid="32"/>
                                        </p:tgtEl>
                                        <p:attrNameLst>
                                          <p:attrName>ppt_x</p:attrName>
                                        </p:attrNameLst>
                                      </p:cBhvr>
                                      <p:tavLst>
                                        <p:tav tm="0">
                                          <p:val>
                                            <p:strVal val="0-#ppt_w/2"/>
                                          </p:val>
                                        </p:tav>
                                        <p:tav tm="100000">
                                          <p:val>
                                            <p:strVal val="#ppt_x"/>
                                          </p:val>
                                        </p:tav>
                                      </p:tavLst>
                                    </p:anim>
                                    <p:anim calcmode="lin" valueType="num">
                                      <p:cBhvr additive="base">
                                        <p:cTn id="72" dur="1000" fill="hold"/>
                                        <p:tgtEl>
                                          <p:spTgt spid="32"/>
                                        </p:tgtEl>
                                        <p:attrNameLst>
                                          <p:attrName>ppt_y</p:attrName>
                                        </p:attrNameLst>
                                      </p:cBhvr>
                                      <p:tavLst>
                                        <p:tav tm="0">
                                          <p:val>
                                            <p:strVal val="#ppt_y"/>
                                          </p:val>
                                        </p:tav>
                                        <p:tav tm="100000">
                                          <p:val>
                                            <p:strVal val="#ppt_y"/>
                                          </p:val>
                                        </p:tav>
                                      </p:tavLst>
                                    </p:anim>
                                    <p:set>
                                      <p:cBhvr>
                                        <p:cTn id="73" dur="1" fill="hold">
                                          <p:stCondLst>
                                            <p:cond delay="0"/>
                                          </p:stCondLst>
                                        </p:cTn>
                                        <p:tgtEl>
                                          <p:spTgt spid="32"/>
                                        </p:tgtEl>
                                        <p:attrNameLst>
                                          <p:attrName>style.visibility</p:attrName>
                                        </p:attrNameLst>
                                      </p:cBhvr>
                                      <p:to>
                                        <p:strVal val="visible"/>
                                      </p:to>
                                    </p:set>
                                    <p:anim to="" calcmode="lin" valueType="num">
                                      <p:cBhvr>
                                        <p:cTn id="74" dur="1000" fill="hold">
                                          <p:stCondLst>
                                            <p:cond delay="0"/>
                                          </p:stCondLst>
                                        </p:cTn>
                                        <p:tgtEl>
                                          <p:spTgt spid="32"/>
                                        </p:tgtEl>
                                        <p:attrNameLst>
                                          <p:attrName>ppt_w</p:attrName>
                                        </p:attrNameLst>
                                      </p:cBhvr>
                                      <p:tavLst>
                                        <p:tav tm="0">
                                          <p:val>
                                            <p:fltVal val="0"/>
                                          </p:val>
                                        </p:tav>
                                        <p:tav tm="100000">
                                          <p:val>
                                            <p:strVal val="#ppt_w"/>
                                          </p:val>
                                        </p:tav>
                                      </p:tavLst>
                                    </p:anim>
                                    <p:anim to="" calcmode="lin" valueType="num">
                                      <p:cBhvr>
                                        <p:cTn id="75" dur="1000" fill="hold">
                                          <p:stCondLst>
                                            <p:cond delay="0"/>
                                          </p:stCondLst>
                                        </p:cTn>
                                        <p:tgtEl>
                                          <p:spTgt spid="32"/>
                                        </p:tgtEl>
                                        <p:attrNameLst>
                                          <p:attrName>ppt_h</p:attrName>
                                        </p:attrNameLst>
                                      </p:cBhvr>
                                      <p:tavLst>
                                        <p:tav tm="0">
                                          <p:val>
                                            <p:fltVal val="0"/>
                                          </p:val>
                                        </p:tav>
                                        <p:tav tm="100000">
                                          <p:val>
                                            <p:strVal val="#ppt_h"/>
                                          </p:val>
                                        </p:tav>
                                      </p:tavLst>
                                    </p:anim>
                                    <p:animEffect filter="fade">
                                      <p:cBhvr>
                                        <p:cTn id="76" dur="1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597015" y="2373630"/>
            <a:ext cx="4601845" cy="4153535"/>
          </a:xfrm>
          <a:prstGeom prst="rect">
            <a:avLst/>
          </a:prstGeom>
          <a:noFill/>
        </p:spPr>
        <p:txBody>
          <a:bodyPr wrap="square" rtlCol="0">
            <a:noAutofit/>
          </a:bodyPr>
          <a:p>
            <a:r>
              <a:rPr lang="en-US" altLang="zh-CN" sz="3200">
                <a:latin typeface="Times New Roman Regular" panose="02020603050405020304" charset="0"/>
                <a:cs typeface="Times New Roman Regular" panose="02020603050405020304" charset="0"/>
              </a:rPr>
              <a:t>    </a:t>
            </a:r>
            <a:r>
              <a:rPr lang="en-US" altLang="zh-CN" sz="2400">
                <a:latin typeface="Times New Roman Regular" panose="02020603050405020304" charset="0"/>
                <a:cs typeface="Times New Roman Regular" panose="02020603050405020304" charset="0"/>
              </a:rPr>
              <a:t>  By fostering an appreciation for traditional arts from a young age, we can ensure that Flower-Drum Opera continues to thrive. </a:t>
            </a:r>
            <a:endParaRPr lang="en-US" altLang="zh-CN" sz="2400">
              <a:latin typeface="Times New Roman Regular" panose="02020603050405020304" charset="0"/>
              <a:cs typeface="Times New Roman Regular" panose="02020603050405020304" charset="0"/>
            </a:endParaRPr>
          </a:p>
        </p:txBody>
      </p:sp>
      <p:pic>
        <p:nvPicPr>
          <p:cNvPr id="2" name="图片 1" descr="6b7e4fda81b4e2fe56ba80ac347fba17"/>
          <p:cNvPicPr>
            <a:picLocks noChangeAspect="1"/>
          </p:cNvPicPr>
          <p:nvPr/>
        </p:nvPicPr>
        <p:blipFill>
          <a:blip r:embed="rId1"/>
          <a:srcRect r="-2746" b="17201"/>
          <a:stretch>
            <a:fillRect/>
          </a:stretch>
        </p:blipFill>
        <p:spPr>
          <a:xfrm>
            <a:off x="699770" y="1186180"/>
            <a:ext cx="5593715" cy="4153535"/>
          </a:xfrm>
          <a:prstGeom prst="rect">
            <a:avLst/>
          </a:prstGeom>
        </p:spPr>
      </p:pic>
      <p:sp>
        <p:nvSpPr>
          <p:cNvPr id="5" name="文本框 4"/>
          <p:cNvSpPr txBox="1"/>
          <p:nvPr/>
        </p:nvSpPr>
        <p:spPr>
          <a:xfrm>
            <a:off x="198120" y="325755"/>
            <a:ext cx="5103495" cy="860425"/>
          </a:xfrm>
          <a:prstGeom prst="rect">
            <a:avLst/>
          </a:prstGeom>
          <a:noFill/>
        </p:spPr>
        <p:txBody>
          <a:bodyPr wrap="square" rtlCol="0">
            <a:spAutoFit/>
          </a:bodyPr>
          <a:p>
            <a:r>
              <a:rPr lang="en-US" altLang="zh-CN" sz="3200">
                <a:latin typeface="Times New Roman Regular" panose="02020603050405020304" charset="0"/>
                <a:cs typeface="Times New Roman Regular" panose="02020603050405020304" charset="0"/>
                <a:sym typeface="+mn-ea"/>
              </a:rPr>
              <a:t>3.Role of Education</a:t>
            </a:r>
            <a:r>
              <a:rPr lang="en-US" altLang="zh-CN">
                <a:latin typeface="Times New Roman Regular" panose="02020603050405020304" charset="0"/>
                <a:cs typeface="Times New Roman Regular" panose="02020603050405020304" charset="0"/>
                <a:sym typeface="+mn-ea"/>
              </a:rPr>
              <a:t> </a:t>
            </a:r>
            <a:endParaRPr lang="en-US" altLang="zh-CN">
              <a:latin typeface="Times New Roman Regular" panose="02020603050405020304" charset="0"/>
              <a:cs typeface="Times New Roman Regular" panose="02020603050405020304" charset="0"/>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1405" y="695960"/>
            <a:ext cx="10388600" cy="5724525"/>
          </a:xfrm>
          <a:prstGeom prst="rect">
            <a:avLst/>
          </a:prstGeom>
          <a:noFill/>
        </p:spPr>
        <p:txBody>
          <a:bodyPr wrap="square" rtlCol="0">
            <a:noAutofit/>
          </a:bodyPr>
          <a:p>
            <a:r>
              <a:rPr lang="zh-CN" altLang="en-US" sz="3200" b="1">
                <a:latin typeface="宋体" charset="0"/>
                <a:ea typeface="宋体" charset="0"/>
                <a:cs typeface="Times New Roman Regular" panose="02020603050405020304" charset="0"/>
              </a:rPr>
              <a:t>Conclusion </a:t>
            </a:r>
            <a:endParaRPr lang="zh-CN" altLang="en-US" sz="3200" b="1">
              <a:latin typeface="宋体" charset="0"/>
              <a:ea typeface="宋体"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Flower-Drum Opera is a testament to the rich cultural heritage of China. While it faces challenges in the modern era, efforts to preserve and adapt Flower-Drum Opera offer hope for its continued relevance. By embracing both tradition and innovation, Flower-Drum Opera can continue to enchant audiences and preserve a vital piece of Chinese cultural history for future generations. </a:t>
            </a:r>
            <a:endParaRPr lang="zh-CN" altLang="en-US" sz="28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750560" y="-57150"/>
            <a:ext cx="6479540" cy="6858000"/>
          </a:xfrm>
          <a:prstGeom prst="rect">
            <a:avLst/>
          </a:prstGeom>
          <a:ln>
            <a:noFill/>
          </a:ln>
        </p:spPr>
      </p:pic>
      <p:sp>
        <p:nvSpPr>
          <p:cNvPr id="2" name="文本框 1"/>
          <p:cNvSpPr txBox="1"/>
          <p:nvPr/>
        </p:nvSpPr>
        <p:spPr>
          <a:xfrm>
            <a:off x="432435" y="594995"/>
            <a:ext cx="9703435" cy="5922645"/>
          </a:xfrm>
          <a:prstGeom prst="rect">
            <a:avLst/>
          </a:prstGeom>
          <a:noFill/>
        </p:spPr>
        <p:txBody>
          <a:bodyPr wrap="square" rtlCol="0">
            <a:noAutofit/>
          </a:bodyPr>
          <a:p>
            <a:r>
              <a:rPr lang="zh-CN" altLang="en-US" sz="2800">
                <a:latin typeface="Times New Roman Regular" panose="02020603050405020304" charset="0"/>
                <a:cs typeface="Times New Roman Regular" panose="02020603050405020304" charset="0"/>
              </a:rPr>
              <a:t>Questions </a:t>
            </a:r>
            <a:endParaRPr lang="zh-CN" altLang="en-US" sz="2800">
              <a:latin typeface="Times New Roman Regular" panose="02020603050405020304" charset="0"/>
              <a:cs typeface="Times New Roman Regular" panose="02020603050405020304" charset="0"/>
            </a:endParaRPr>
          </a:p>
          <a:p>
            <a:r>
              <a:rPr lang="zh-CN" altLang="en-US" sz="2800">
                <a:latin typeface="Times New Roman Regular" panose="02020603050405020304" charset="0"/>
                <a:cs typeface="Times New Roman Regular" panose="02020603050405020304" charset="0"/>
              </a:rPr>
              <a:t>1.What is the historical origin of Flower-Drum Opera? </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r>
              <a:rPr lang="en-US" altLang="zh-CN" sz="2000">
                <a:latin typeface="Times New Roman Regular" panose="02020603050405020304" charset="0"/>
                <a:cs typeface="Times New Roman Regular" panose="02020603050405020304" charset="0"/>
                <a:sym typeface="+mn-ea"/>
              </a:rPr>
              <a:t> </a:t>
            </a:r>
            <a:r>
              <a:rPr lang="zh-CN" altLang="en-US" sz="2800">
                <a:latin typeface="Times New Roman Regular" panose="02020603050405020304" charset="0"/>
                <a:cs typeface="Times New Roman Regular" panose="02020603050405020304" charset="0"/>
              </a:rPr>
              <a:t>2.How does Flower-Drum Opera reflect rural Chinese life? </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r>
              <a:rPr lang="zh-CN" altLang="en-US" sz="2800">
                <a:latin typeface="Times New Roman Regular" panose="02020603050405020304" charset="0"/>
                <a:cs typeface="Times New Roman Regular" panose="02020603050405020304" charset="0"/>
              </a:rPr>
              <a:t>3.What efforts are being made to revive Flower-Drum Opera today?</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r>
              <a:rPr lang="zh-CN" altLang="en-US" sz="2000">
                <a:latin typeface="Times New Roman Regular" panose="02020603050405020304" charset="0"/>
                <a:cs typeface="Times New Roman Regular" panose="02020603050405020304" charset="0"/>
              </a:rPr>
              <a:t> </a:t>
            </a:r>
            <a:endParaRPr lang="zh-CN" altLang="en-US" sz="2000">
              <a:latin typeface="Times New Roman Regular" panose="02020603050405020304" charset="0"/>
              <a:cs typeface="Times New Roman Regular" panose="02020603050405020304" charset="0"/>
            </a:endParaRPr>
          </a:p>
          <a:p>
            <a:r>
              <a:rPr lang="zh-CN" altLang="en-US" sz="2800">
                <a:latin typeface="Times New Roman Regular" panose="02020603050405020304" charset="0"/>
                <a:cs typeface="Times New Roman Regular" panose="02020603050405020304" charset="0"/>
              </a:rPr>
              <a:t>4.What are the key artistic elements of Flower-Drum Opera? </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2976880" y="2875280"/>
            <a:ext cx="7880350" cy="1198880"/>
          </a:xfrm>
          <a:prstGeom prst="rect">
            <a:avLst/>
          </a:prstGeom>
          <a:noFill/>
        </p:spPr>
        <p:txBody>
          <a:bodyPr wrap="square" rtlCol="0">
            <a:spAutoFit/>
          </a:bodyPr>
          <a:p>
            <a:r>
              <a:rPr lang="zh-CN" altLang="en-US" sz="3600">
                <a:latin typeface="Times New Roman Regular" panose="02020603050405020304" charset="0"/>
                <a:cs typeface="Times New Roman Regular" panose="02020603050405020304" charset="0"/>
                <a:sym typeface="+mn-ea"/>
              </a:rPr>
              <a:t>Origins and Historical Development </a:t>
            </a:r>
            <a:endParaRPr lang="zh-CN" altLang="en-US" sz="3600">
              <a:latin typeface="Times New Roman Regular" panose="02020603050405020304" charset="0"/>
              <a:cs typeface="Times New Roman Regular" panose="02020603050405020304" charset="0"/>
            </a:endParaRPr>
          </a:p>
          <a:p>
            <a:endParaRPr lang="zh-CN" altLang="en-US" sz="3600"/>
          </a:p>
        </p:txBody>
      </p:sp>
      <p:sp>
        <p:nvSpPr>
          <p:cNvPr id="13" name="PA-文本框 12"/>
          <p:cNvSpPr txBox="1"/>
          <p:nvPr>
            <p:custDataLst>
              <p:tags r:id="rId2"/>
            </p:custDataLst>
          </p:nvPr>
        </p:nvSpPr>
        <p:spPr>
          <a:xfrm>
            <a:off x="5594350" y="1860550"/>
            <a:ext cx="1429385" cy="706755"/>
          </a:xfrm>
          <a:prstGeom prst="rect">
            <a:avLst/>
          </a:prstGeom>
          <a:noFill/>
        </p:spPr>
        <p:txBody>
          <a:bodyPr vert="horz" wrap="square" rtlCol="0">
            <a:spAutoFit/>
          </a:bodyPr>
          <a:p>
            <a:pPr algn="l"/>
            <a:r>
              <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rPr>
              <a:t>01</a:t>
            </a:r>
            <a:endPar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019500" y="-190500"/>
            <a:ext cx="6179598" cy="7543800"/>
          </a:xfrm>
          <a:prstGeom prst="rect">
            <a:avLst/>
          </a:prstGeom>
        </p:spPr>
      </p:pic>
      <p:sp>
        <p:nvSpPr>
          <p:cNvPr id="2" name="文本框 1"/>
          <p:cNvSpPr txBox="1"/>
          <p:nvPr/>
        </p:nvSpPr>
        <p:spPr>
          <a:xfrm>
            <a:off x="521970" y="631825"/>
            <a:ext cx="7449185" cy="5796280"/>
          </a:xfrm>
          <a:prstGeom prst="rect">
            <a:avLst/>
          </a:prstGeom>
          <a:noFill/>
        </p:spPr>
        <p:txBody>
          <a:bodyPr wrap="square" rtlCol="0">
            <a:noAutofit/>
          </a:bodyPr>
          <a:p>
            <a:r>
              <a:rPr lang="zh-CN" altLang="en-US" sz="3200">
                <a:latin typeface="Times New Roman Regular" panose="02020603050405020304" charset="0"/>
                <a:cs typeface="Times New Roman Regular" panose="02020603050405020304" charset="0"/>
              </a:rPr>
              <a:t>1.Early Beginnings</a:t>
            </a:r>
            <a:endParaRPr lang="zh-CN" altLang="en-US" sz="3200">
              <a:latin typeface="Times New Roman Regular" panose="02020603050405020304" charset="0"/>
              <a:cs typeface="Times New Roman Regular" panose="02020603050405020304" charset="0"/>
            </a:endParaRPr>
          </a:p>
          <a:p>
            <a:r>
              <a:rPr lang="zh-CN" altLang="en-US" sz="3200">
                <a:latin typeface="Times New Roman Regular" panose="02020603050405020304" charset="0"/>
                <a:cs typeface="Times New Roman Regular" panose="02020603050405020304" charset="0"/>
              </a:rPr>
              <a:t> </a:t>
            </a:r>
            <a:endParaRPr lang="zh-CN" altLang="en-US" sz="3200">
              <a:latin typeface="Times New Roman Regular" panose="02020603050405020304" charset="0"/>
              <a:cs typeface="Times New Roman Regular" panose="02020603050405020304" charset="0"/>
            </a:endParaRPr>
          </a:p>
          <a:p>
            <a:r>
              <a:rPr lang="zh-CN" altLang="en-US" sz="3200">
                <a:latin typeface="Times New Roman Regular" panose="02020603050405020304" charset="0"/>
                <a:cs typeface="Times New Roman Regular" panose="02020603050405020304" charset="0"/>
              </a:rPr>
              <a:t> </a:t>
            </a:r>
            <a:r>
              <a:rPr lang="en-US" altLang="zh-CN" sz="3200">
                <a:latin typeface="Times New Roman Regular" panose="02020603050405020304" charset="0"/>
                <a:cs typeface="Times New Roman Regular" panose="02020603050405020304" charset="0"/>
              </a:rPr>
              <a:t>   </a:t>
            </a:r>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Flower-Drum Opera can trace its roots back to the </a:t>
            </a:r>
            <a:r>
              <a:rPr lang="zh-CN" altLang="en-US" sz="2800">
                <a:solidFill>
                  <a:srgbClr val="FF0000"/>
                </a:solidFill>
                <a:latin typeface="Times New Roman Regular" panose="02020603050405020304" charset="0"/>
                <a:cs typeface="Times New Roman Regular" panose="02020603050405020304" charset="0"/>
              </a:rPr>
              <a:t>Song Dynasty</a:t>
            </a:r>
            <a:r>
              <a:rPr lang="zh-CN" altLang="en-US" sz="2800">
                <a:latin typeface="Times New Roman Regular" panose="02020603050405020304" charset="0"/>
                <a:cs typeface="Times New Roman Regular" panose="02020603050405020304" charset="0"/>
              </a:rPr>
              <a:t> (960- 1279 AD), but it gained significant popularity during the </a:t>
            </a:r>
            <a:r>
              <a:rPr lang="zh-CN" altLang="en-US" sz="2800">
                <a:solidFill>
                  <a:srgbClr val="FF0000"/>
                </a:solidFill>
                <a:latin typeface="Times New Roman Regular" panose="02020603050405020304" charset="0"/>
                <a:cs typeface="Times New Roman Regular" panose="02020603050405020304" charset="0"/>
              </a:rPr>
              <a:t>Ming</a:t>
            </a:r>
            <a:r>
              <a:rPr lang="zh-CN" altLang="en-US" sz="2800">
                <a:latin typeface="Times New Roman Regular" panose="02020603050405020304" charset="0"/>
                <a:cs typeface="Times New Roman Regular" panose="02020603050405020304" charset="0"/>
              </a:rPr>
              <a:t> (1368- 1644) and</a:t>
            </a:r>
            <a:r>
              <a:rPr lang="zh-CN" altLang="en-US" sz="2800">
                <a:solidFill>
                  <a:srgbClr val="FF0000"/>
                </a:solidFill>
                <a:latin typeface="Times New Roman Regular" panose="02020603050405020304" charset="0"/>
                <a:cs typeface="Times New Roman Regular" panose="02020603050405020304" charset="0"/>
              </a:rPr>
              <a:t> Qing</a:t>
            </a:r>
            <a:r>
              <a:rPr lang="zh-CN" altLang="en-US" sz="2800">
                <a:latin typeface="Times New Roman Regular" panose="02020603050405020304" charset="0"/>
                <a:cs typeface="Times New Roman Regular" panose="02020603050405020304" charset="0"/>
              </a:rPr>
              <a:t> (1644-1912) </a:t>
            </a:r>
            <a:r>
              <a:rPr lang="zh-CN" altLang="en-US" sz="2800">
                <a:solidFill>
                  <a:srgbClr val="FF0000"/>
                </a:solidFill>
                <a:latin typeface="Times New Roman Regular" panose="02020603050405020304" charset="0"/>
                <a:cs typeface="Times New Roman Regular" panose="02020603050405020304" charset="0"/>
              </a:rPr>
              <a:t>Dynasties</a:t>
            </a:r>
            <a:r>
              <a:rPr lang="zh-CN" altLang="en-US" sz="2800">
                <a:latin typeface="Times New Roman Regular" panose="02020603050405020304" charset="0"/>
                <a:cs typeface="Times New Roman Regular" panose="02020603050405020304" charset="0"/>
              </a:rPr>
              <a:t>. Initially, it was a form of folk entertainment performed during </a:t>
            </a:r>
            <a:r>
              <a:rPr lang="zh-CN" altLang="en-US" sz="2800">
                <a:solidFill>
                  <a:srgbClr val="FF0000"/>
                </a:solidFill>
                <a:latin typeface="Times New Roman Regular" panose="02020603050405020304" charset="0"/>
                <a:cs typeface="Times New Roman Regular" panose="02020603050405020304" charset="0"/>
              </a:rPr>
              <a:t>festivals </a:t>
            </a:r>
            <a:r>
              <a:rPr lang="zh-CN" altLang="en-US" sz="2800">
                <a:latin typeface="Times New Roman Regular" panose="02020603050405020304" charset="0"/>
                <a:cs typeface="Times New Roman Regular" panose="02020603050405020304" charset="0"/>
              </a:rPr>
              <a:t>and </a:t>
            </a:r>
            <a:r>
              <a:rPr lang="zh-CN" altLang="en-US" sz="2800">
                <a:solidFill>
                  <a:srgbClr val="FF0000"/>
                </a:solidFill>
                <a:latin typeface="Times New Roman Regular" panose="02020603050405020304" charset="0"/>
                <a:cs typeface="Times New Roman Regular" panose="02020603050405020304" charset="0"/>
              </a:rPr>
              <a:t>agricultural celebrations</a:t>
            </a:r>
            <a:r>
              <a:rPr lang="zh-CN" altLang="en-US" sz="2800">
                <a:latin typeface="Times New Roman Regular" panose="02020603050405020304" charset="0"/>
                <a:cs typeface="Times New Roman Regular" panose="02020603050405020304" charset="0"/>
              </a:rPr>
              <a:t>. </a:t>
            </a:r>
            <a:endParaRPr lang="zh-CN" altLang="en-US" sz="28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flipH="1">
            <a:off x="1270" y="0"/>
            <a:ext cx="4025265" cy="6858000"/>
          </a:xfrm>
          <a:prstGeom prst="rect">
            <a:avLst/>
          </a:prstGeom>
        </p:spPr>
      </p:pic>
      <p:pic>
        <p:nvPicPr>
          <p:cNvPr id="15" name="PA-图片 14"/>
          <p:cNvPicPr>
            <a:picLocks noChangeAspect="1"/>
          </p:cNvPicPr>
          <p:nvPr>
            <p:custDataLst>
              <p:tags r:id="rId2"/>
            </p:custDataLst>
          </p:nvPr>
        </p:nvPicPr>
        <p:blipFill>
          <a:blip r:embed="rId3" cstate="screen"/>
          <a:stretch>
            <a:fillRect/>
          </a:stretch>
        </p:blipFill>
        <p:spPr>
          <a:xfrm flipH="1">
            <a:off x="5960481" y="326881"/>
            <a:ext cx="1385933" cy="732881"/>
          </a:xfrm>
          <a:prstGeom prst="rect">
            <a:avLst/>
          </a:prstGeom>
        </p:spPr>
      </p:pic>
      <p:sp>
        <p:nvSpPr>
          <p:cNvPr id="4" name="文本框 3"/>
          <p:cNvSpPr txBox="1"/>
          <p:nvPr/>
        </p:nvSpPr>
        <p:spPr>
          <a:xfrm>
            <a:off x="4165600" y="1002665"/>
            <a:ext cx="7304405" cy="4353560"/>
          </a:xfrm>
          <a:prstGeom prst="rect">
            <a:avLst/>
          </a:prstGeom>
          <a:noFill/>
        </p:spPr>
        <p:txBody>
          <a:bodyPr wrap="square" rtlCol="0">
            <a:noAutofit/>
          </a:bodyPr>
          <a:p>
            <a:endParaRPr lang="zh-CN" altLang="en-US"/>
          </a:p>
        </p:txBody>
      </p:sp>
      <p:sp>
        <p:nvSpPr>
          <p:cNvPr id="5" name="文本框 4"/>
          <p:cNvSpPr txBox="1"/>
          <p:nvPr/>
        </p:nvSpPr>
        <p:spPr>
          <a:xfrm>
            <a:off x="4165600" y="1002665"/>
            <a:ext cx="7917180" cy="5346065"/>
          </a:xfrm>
          <a:prstGeom prst="rect">
            <a:avLst/>
          </a:prstGeom>
          <a:noFill/>
        </p:spPr>
        <p:txBody>
          <a:bodyPr wrap="square" rtlCol="0">
            <a:noAutofit/>
          </a:bodyPr>
          <a:p>
            <a:r>
              <a:rPr lang="zh-CN" altLang="en-US" sz="2800">
                <a:latin typeface="Times New Roman Regular" panose="02020603050405020304" charset="0"/>
                <a:cs typeface="Times New Roman Regular" panose="02020603050405020304" charset="0"/>
              </a:rPr>
              <a:t>2.Evolution Through Dynasties </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Throughout the </a:t>
            </a:r>
            <a:r>
              <a:rPr lang="zh-CN" altLang="en-US" sz="2800">
                <a:solidFill>
                  <a:srgbClr val="FF0000"/>
                </a:solidFill>
                <a:latin typeface="Times New Roman Regular" panose="02020603050405020304" charset="0"/>
                <a:cs typeface="Times New Roman Regular" panose="02020603050405020304" charset="0"/>
              </a:rPr>
              <a:t>Ming</a:t>
            </a:r>
            <a:r>
              <a:rPr lang="zh-CN" altLang="en-US" sz="2800">
                <a:latin typeface="Times New Roman Regular" panose="02020603050405020304" charset="0"/>
                <a:cs typeface="Times New Roman Regular" panose="02020603050405020304" charset="0"/>
              </a:rPr>
              <a:t> and </a:t>
            </a:r>
            <a:r>
              <a:rPr lang="zh-CN" altLang="en-US" sz="2800">
                <a:solidFill>
                  <a:srgbClr val="FF0000"/>
                </a:solidFill>
                <a:latin typeface="Times New Roman Regular" panose="02020603050405020304" charset="0"/>
                <a:cs typeface="Times New Roman Regular" panose="02020603050405020304" charset="0"/>
              </a:rPr>
              <a:t>Qing Dynasties</a:t>
            </a:r>
            <a:r>
              <a:rPr lang="zh-CN" altLang="en-US" sz="2800">
                <a:latin typeface="Times New Roman Regular" panose="02020603050405020304" charset="0"/>
                <a:cs typeface="Times New Roman Regular" panose="02020603050405020304" charset="0"/>
              </a:rPr>
              <a:t>, Flower-Drum Opera underwent significant changes. It evolved from a purely vocal and dance performance into </a:t>
            </a:r>
            <a:r>
              <a:rPr lang="zh-CN" altLang="en-US" sz="2800">
                <a:solidFill>
                  <a:srgbClr val="FF0000"/>
                </a:solidFill>
                <a:latin typeface="Times New Roman Regular" panose="02020603050405020304" charset="0"/>
                <a:cs typeface="Times New Roman Regular" panose="02020603050405020304" charset="0"/>
              </a:rPr>
              <a:t>a more structured form of theater</a:t>
            </a:r>
            <a:r>
              <a:rPr lang="zh-CN" altLang="en-US" sz="2800">
                <a:latin typeface="Times New Roman Regular" panose="02020603050405020304" charset="0"/>
                <a:cs typeface="Times New Roman Regular" panose="02020603050405020304" charset="0"/>
              </a:rPr>
              <a:t>, incorporating elements of </a:t>
            </a:r>
            <a:r>
              <a:rPr lang="zh-CN" altLang="en-US" sz="2800">
                <a:solidFill>
                  <a:srgbClr val="FF0000"/>
                </a:solidFill>
                <a:latin typeface="Times New Roman Regular" panose="02020603050405020304" charset="0"/>
                <a:cs typeface="Times New Roman Regular" panose="02020603050405020304" charset="0"/>
              </a:rPr>
              <a:t>drama</a:t>
            </a:r>
            <a:r>
              <a:rPr lang="zh-CN" altLang="en-US" sz="2800">
                <a:latin typeface="Times New Roman Regular" panose="02020603050405020304" charset="0"/>
                <a:cs typeface="Times New Roman Regular" panose="02020603050405020304" charset="0"/>
              </a:rPr>
              <a:t> and </a:t>
            </a:r>
            <a:r>
              <a:rPr lang="zh-CN" altLang="en-US" sz="2800">
                <a:solidFill>
                  <a:srgbClr val="FF0000"/>
                </a:solidFill>
                <a:latin typeface="Times New Roman Regular" panose="02020603050405020304" charset="0"/>
                <a:cs typeface="Times New Roman Regular" panose="02020603050405020304" charset="0"/>
              </a:rPr>
              <a:t>storytelling</a:t>
            </a:r>
            <a:r>
              <a:rPr lang="zh-CN" altLang="en-US" sz="2800">
                <a:latin typeface="Times New Roman Regular" panose="02020603050405020304" charset="0"/>
                <a:cs typeface="Times New Roman Regular" panose="02020603050405020304" charset="0"/>
              </a:rPr>
              <a:t>. This period also saw the introduction of more</a:t>
            </a:r>
            <a:r>
              <a:rPr lang="zh-CN" altLang="en-US" sz="2800">
                <a:solidFill>
                  <a:srgbClr val="FF0000"/>
                </a:solidFill>
                <a:latin typeface="Times New Roman Regular" panose="02020603050405020304" charset="0"/>
                <a:cs typeface="Times New Roman Regular" panose="02020603050405020304" charset="0"/>
              </a:rPr>
              <a:t> sophisticated musical instruments</a:t>
            </a:r>
            <a:r>
              <a:rPr lang="zh-CN" altLang="en-US" sz="2800">
                <a:latin typeface="Times New Roman Regular" panose="02020603050405020304" charset="0"/>
                <a:cs typeface="Times New Roman Regular" panose="02020603050405020304" charset="0"/>
              </a:rPr>
              <a:t> and </a:t>
            </a:r>
            <a:r>
              <a:rPr lang="zh-CN" altLang="en-US" sz="2800">
                <a:solidFill>
                  <a:srgbClr val="FF0000"/>
                </a:solidFill>
                <a:latin typeface="Times New Roman Regular" panose="02020603050405020304" charset="0"/>
                <a:cs typeface="Times New Roman Regular" panose="02020603050405020304" charset="0"/>
              </a:rPr>
              <a:t>elaborate costumes</a:t>
            </a:r>
            <a:r>
              <a:rPr lang="zh-CN" altLang="en-US" sz="2800">
                <a:latin typeface="Times New Roman Regular" panose="02020603050405020304" charset="0"/>
                <a:cs typeface="Times New Roman Regular" panose="02020603050405020304" charset="0"/>
              </a:rPr>
              <a:t>, enhancing the</a:t>
            </a:r>
            <a:r>
              <a:rPr lang="zh-CN" altLang="en-US" sz="2800">
                <a:solidFill>
                  <a:srgbClr val="FF0000"/>
                </a:solidFill>
                <a:latin typeface="Times New Roman Regular" panose="02020603050405020304" charset="0"/>
                <a:cs typeface="Times New Roman Regular" panose="02020603050405020304" charset="0"/>
              </a:rPr>
              <a:t> overall performance quality</a:t>
            </a:r>
            <a:r>
              <a:rPr lang="zh-CN" altLang="en-US" sz="2800">
                <a:latin typeface="Times New Roman Regular" panose="02020603050405020304" charset="0"/>
                <a:cs typeface="Times New Roman Regular" panose="02020603050405020304" charset="0"/>
              </a:rPr>
              <a:t>.</a:t>
            </a:r>
            <a:r>
              <a:rPr lang="zh-CN" altLang="en-US"/>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96739" y="1525730"/>
            <a:ext cx="2373921" cy="3090230"/>
            <a:chOff x="6007331" y="1525730"/>
            <a:chExt cx="2373921" cy="3090230"/>
          </a:xfrm>
        </p:grpSpPr>
        <p:pic>
          <p:nvPicPr>
            <p:cNvPr id="14" name="图片 13"/>
            <p:cNvPicPr>
              <a:picLocks noChangeAspect="1"/>
            </p:cNvPicPr>
            <p:nvPr/>
          </p:nvPicPr>
          <p:blipFill>
            <a:blip r:embed="rId1" cstate="screen"/>
            <a:stretch>
              <a:fillRect/>
            </a:stretch>
          </p:blipFill>
          <p:spPr>
            <a:xfrm>
              <a:off x="6903190" y="1525730"/>
              <a:ext cx="582202" cy="1232498"/>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rcRect t="15243" b="15243"/>
            <a:stretch>
              <a:fillRect/>
            </a:stretch>
          </p:blipFill>
          <p:spPr>
            <a:xfrm>
              <a:off x="6007331" y="2242039"/>
              <a:ext cx="2373921" cy="2373921"/>
            </a:xfrm>
            <a:prstGeom prst="ellipse">
              <a:avLst/>
            </a:prstGeom>
            <a:ln w="19050" cmpd="thinThick">
              <a:solidFill>
                <a:srgbClr val="523E2D"/>
              </a:solidFill>
            </a:ln>
          </p:spPr>
        </p:pic>
      </p:grpSp>
      <p:sp>
        <p:nvSpPr>
          <p:cNvPr id="9" name="文本框 8"/>
          <p:cNvSpPr txBox="1"/>
          <p:nvPr>
            <p:custDataLst>
              <p:tags r:id="rId3"/>
            </p:custDataLst>
          </p:nvPr>
        </p:nvSpPr>
        <p:spPr>
          <a:xfrm>
            <a:off x="468630" y="464185"/>
            <a:ext cx="7178675" cy="5382260"/>
          </a:xfrm>
          <a:prstGeom prst="rect">
            <a:avLst/>
          </a:prstGeom>
          <a:noFill/>
        </p:spPr>
        <p:txBody>
          <a:bodyPr wrap="square" rtlCol="0">
            <a:noAutofit/>
          </a:bodyPr>
          <a:p>
            <a:r>
              <a:rPr lang="zh-CN" altLang="en-US" sz="2800">
                <a:latin typeface="Times New Roman Regular" panose="02020603050405020304" charset="0"/>
                <a:cs typeface="Times New Roman Regular" panose="02020603050405020304" charset="0"/>
              </a:rPr>
              <a:t>3.Regional Variations </a:t>
            </a:r>
            <a:endParaRPr lang="zh-CN" altLang="en-US" sz="2800">
              <a:latin typeface="Times New Roman Regular" panose="02020603050405020304"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endParaRPr lang="zh-CN" altLang="en-US" sz="2800">
              <a:latin typeface="Times New Roman Regular" panose="02020603050405020304"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the Anhui Flower-Drum Opera is known for its</a:t>
            </a:r>
            <a:r>
              <a:rPr lang="zh-CN" altLang="en-US" sz="2800">
                <a:solidFill>
                  <a:srgbClr val="FF0000"/>
                </a:solidFill>
                <a:latin typeface="Times New Roman Regular" panose="02020603050405020304" charset="0"/>
                <a:cs typeface="Times New Roman Regular" panose="02020603050405020304" charset="0"/>
              </a:rPr>
              <a:t> humorous</a:t>
            </a:r>
            <a:r>
              <a:rPr lang="zh-CN" altLang="en-US" sz="2800">
                <a:latin typeface="Times New Roman Regular" panose="02020603050405020304" charset="0"/>
                <a:cs typeface="Times New Roman Regular" panose="02020603050405020304" charset="0"/>
              </a:rPr>
              <a:t> and </a:t>
            </a:r>
            <a:r>
              <a:rPr lang="zh-CN" altLang="en-US" sz="2800">
                <a:solidFill>
                  <a:srgbClr val="FF0000"/>
                </a:solidFill>
                <a:latin typeface="Times New Roman Regular" panose="02020603050405020304" charset="0"/>
                <a:cs typeface="Times New Roman Regular" panose="02020603050405020304" charset="0"/>
              </a:rPr>
              <a:t>lively performances</a:t>
            </a:r>
            <a:r>
              <a:rPr lang="en-US" altLang="zh-CN" sz="2800">
                <a:solidFill>
                  <a:srgbClr val="FF0000"/>
                </a:solidFill>
                <a:latin typeface="Times New Roman Regular" panose="02020603050405020304" charset="0"/>
                <a:cs typeface="Times New Roman Regular" panose="02020603050405020304" charset="0"/>
              </a:rPr>
              <a:t>.</a:t>
            </a:r>
            <a:endParaRPr lang="en-US" altLang="zh-CN" sz="2800">
              <a:solidFill>
                <a:srgbClr val="FF0000"/>
              </a:solidFill>
              <a:latin typeface="Times New Roman Regular" panose="02020603050405020304" charset="0"/>
              <a:cs typeface="Times New Roman Regular" panose="02020603050405020304" charset="0"/>
            </a:endParaRPr>
          </a:p>
          <a:p>
            <a:endParaRPr lang="en-US" altLang="zh-CN" sz="2800">
              <a:solidFill>
                <a:srgbClr val="FF0000"/>
              </a:solidFill>
              <a:latin typeface="Times New Roman Regular" panose="02020603050405020304" charset="0"/>
              <a:cs typeface="Times New Roman Regular" panose="02020603050405020304" charset="0"/>
            </a:endParaRPr>
          </a:p>
          <a:p>
            <a:endParaRPr lang="en-US" altLang="zh-CN" sz="2800">
              <a:solidFill>
                <a:srgbClr val="FF0000"/>
              </a:solidFill>
              <a:latin typeface="Times New Roman Regular" panose="02020603050405020304" charset="0"/>
              <a:cs typeface="Times New Roman Regular" panose="02020603050405020304" charset="0"/>
            </a:endParaRPr>
          </a:p>
          <a:p>
            <a:r>
              <a:rPr lang="zh-CN" altLang="en-US" sz="2800">
                <a:latin typeface="Times New Roman Regular" panose="02020603050405020304" charset="0"/>
                <a:cs typeface="Times New Roman Regular" panose="02020603050405020304" charset="0"/>
              </a:rPr>
              <a:t> </a:t>
            </a:r>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the Hunan style is characterized by its </a:t>
            </a:r>
            <a:r>
              <a:rPr lang="zh-CN" altLang="en-US" sz="2800">
                <a:solidFill>
                  <a:srgbClr val="FF0000"/>
                </a:solidFill>
                <a:latin typeface="Times New Roman Regular" panose="02020603050405020304" charset="0"/>
                <a:cs typeface="Times New Roman Regular" panose="02020603050405020304" charset="0"/>
              </a:rPr>
              <a:t>emotional depth</a:t>
            </a:r>
            <a:r>
              <a:rPr lang="zh-CN" altLang="en-US" sz="2800">
                <a:latin typeface="Times New Roman Regular" panose="02020603050405020304" charset="0"/>
                <a:cs typeface="Times New Roman Regular" panose="02020603050405020304" charset="0"/>
              </a:rPr>
              <a:t> and </a:t>
            </a:r>
            <a:r>
              <a:rPr lang="zh-CN" altLang="en-US" sz="2800">
                <a:solidFill>
                  <a:srgbClr val="FF0000"/>
                </a:solidFill>
                <a:latin typeface="Times New Roman Regular" panose="02020603050405020304" charset="0"/>
                <a:cs typeface="Times New Roman Regular" panose="02020603050405020304" charset="0"/>
              </a:rPr>
              <a:t>intricate musical compositions</a:t>
            </a:r>
            <a:r>
              <a:rPr lang="zh-CN" altLang="en-US" sz="2800">
                <a:latin typeface="Times New Roman Regular" panose="02020603050405020304" charset="0"/>
                <a:cs typeface="Times New Roman Regular" panose="02020603050405020304" charset="0"/>
              </a:rPr>
              <a:t>. </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endParaRPr lang="zh-CN" altLang="en-US" sz="2800">
              <a:latin typeface="Times New Roman Regular" panose="02020603050405020304" charset="0"/>
              <a:cs typeface="Times New Roman Regular"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3477260" y="3013710"/>
            <a:ext cx="5662930" cy="706755"/>
          </a:xfrm>
          <a:prstGeom prst="rect">
            <a:avLst/>
          </a:prstGeom>
          <a:noFill/>
        </p:spPr>
        <p:txBody>
          <a:bodyPr wrap="square" rtlCol="0">
            <a:spAutoFit/>
          </a:bodyPr>
          <a:p>
            <a:r>
              <a:rPr lang="zh-CN" altLang="en-US" sz="4000">
                <a:latin typeface="Times New Roman Regular" panose="02020603050405020304" charset="0"/>
                <a:cs typeface="Times New Roman Regular" panose="02020603050405020304" charset="0"/>
              </a:rPr>
              <a:t>Cultural Significance</a:t>
            </a:r>
            <a:r>
              <a:rPr lang="zh-CN" altLang="en-US"/>
              <a:t> </a:t>
            </a:r>
            <a:endParaRPr lang="zh-CN" altLang="en-US"/>
          </a:p>
        </p:txBody>
      </p:sp>
      <p:sp>
        <p:nvSpPr>
          <p:cNvPr id="13" name="PA-文本框 12"/>
          <p:cNvSpPr txBox="1"/>
          <p:nvPr>
            <p:custDataLst>
              <p:tags r:id="rId2"/>
            </p:custDataLst>
          </p:nvPr>
        </p:nvSpPr>
        <p:spPr>
          <a:xfrm>
            <a:off x="5594350" y="1860550"/>
            <a:ext cx="1429385" cy="706755"/>
          </a:xfrm>
          <a:prstGeom prst="rect">
            <a:avLst/>
          </a:prstGeom>
          <a:noFill/>
        </p:spPr>
        <p:txBody>
          <a:bodyPr vert="horz" wrap="square" rtlCol="0">
            <a:spAutoFit/>
          </a:bodyPr>
          <a:p>
            <a:pPr algn="l"/>
            <a:r>
              <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rPr>
              <a:t>02</a:t>
            </a:r>
            <a:endParaRPr lang="en-US" altLang="zh-CN" sz="4000" dirty="0">
              <a:ln w="6350">
                <a:solidFill>
                  <a:srgbClr val="E0AC68"/>
                </a:solidFill>
              </a:ln>
              <a:solidFill>
                <a:schemeClr val="tx1"/>
              </a:solidFill>
              <a:effectLst>
                <a:outerShdw blurRad="38100" dist="38100" dir="2700000" algn="tl">
                  <a:srgbClr val="000000">
                    <a:alpha val="43137"/>
                  </a:srgbClr>
                </a:outerShdw>
              </a:effectLst>
              <a:latin typeface="宋体" charset="0"/>
              <a:ea typeface="宋体"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rcRect/>
          <a:stretch>
            <a:fillRect/>
          </a:stretch>
        </p:blipFill>
        <p:spPr>
          <a:xfrm>
            <a:off x="1" y="2266150"/>
            <a:ext cx="38405" cy="56050"/>
          </a:xfrm>
          <a:custGeom>
            <a:avLst/>
            <a:gdLst>
              <a:gd name="connsiteX0" fmla="*/ 2121 w 38405"/>
              <a:gd name="connsiteY0" fmla="*/ 0 h 56050"/>
              <a:gd name="connsiteX1" fmla="*/ 28575 w 38405"/>
              <a:gd name="connsiteY1" fmla="*/ 32947 h 56050"/>
              <a:gd name="connsiteX2" fmla="*/ 38405 w 38405"/>
              <a:gd name="connsiteY2" fmla="*/ 56050 h 56050"/>
              <a:gd name="connsiteX3" fmla="*/ 13109 w 38405"/>
              <a:gd name="connsiteY3" fmla="*/ 49067 h 56050"/>
              <a:gd name="connsiteX4" fmla="*/ 0 w 38405"/>
              <a:gd name="connsiteY4" fmla="*/ 45929 h 56050"/>
              <a:gd name="connsiteX5" fmla="*/ 0 w 38405"/>
              <a:gd name="connsiteY5" fmla="*/ 869 h 56050"/>
              <a:gd name="connsiteX6" fmla="*/ 2121 w 38405"/>
              <a:gd name="connsiteY6" fmla="*/ 0 h 5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05" h="56050">
                <a:moveTo>
                  <a:pt x="2121" y="0"/>
                </a:moveTo>
                <a:cubicBezTo>
                  <a:pt x="10716" y="2115"/>
                  <a:pt x="19645" y="14592"/>
                  <a:pt x="28575" y="32947"/>
                </a:cubicBezTo>
                <a:lnTo>
                  <a:pt x="38405" y="56050"/>
                </a:lnTo>
                <a:lnTo>
                  <a:pt x="13109" y="49067"/>
                </a:lnTo>
                <a:lnTo>
                  <a:pt x="0" y="45929"/>
                </a:lnTo>
                <a:lnTo>
                  <a:pt x="0" y="869"/>
                </a:lnTo>
                <a:lnTo>
                  <a:pt x="2121" y="0"/>
                </a:lnTo>
                <a:close/>
              </a:path>
            </a:pathLst>
          </a:custGeom>
        </p:spPr>
      </p:pic>
      <p:pic>
        <p:nvPicPr>
          <p:cNvPr id="12" name="图片 11"/>
          <p:cNvPicPr>
            <a:picLocks noChangeAspect="1"/>
          </p:cNvPicPr>
          <p:nvPr/>
        </p:nvPicPr>
        <p:blipFill>
          <a:blip r:embed="rId2"/>
          <a:srcRect/>
          <a:stretch>
            <a:fillRect/>
          </a:stretch>
        </p:blipFill>
        <p:spPr>
          <a:xfrm>
            <a:off x="-39400" y="2306132"/>
            <a:ext cx="39401" cy="108734"/>
          </a:xfrm>
          <a:custGeom>
            <a:avLst/>
            <a:gdLst>
              <a:gd name="connsiteX0" fmla="*/ 14561 w 39401"/>
              <a:gd name="connsiteY0" fmla="*/ 0 h 108734"/>
              <a:gd name="connsiteX1" fmla="*/ 39401 w 39401"/>
              <a:gd name="connsiteY1" fmla="*/ 5947 h 108734"/>
              <a:gd name="connsiteX2" fmla="*/ 39401 w 39401"/>
              <a:gd name="connsiteY2" fmla="*/ 108734 h 108734"/>
              <a:gd name="connsiteX3" fmla="*/ 3850 w 39401"/>
              <a:gd name="connsiteY3" fmla="*/ 85015 h 108734"/>
              <a:gd name="connsiteX4" fmla="*/ 0 w 39401"/>
              <a:gd name="connsiteY4" fmla="*/ 82391 h 108734"/>
              <a:gd name="connsiteX5" fmla="*/ 6236 w 39401"/>
              <a:gd name="connsiteY5" fmla="*/ 35579 h 108734"/>
              <a:gd name="connsiteX6" fmla="*/ 14561 w 39401"/>
              <a:gd name="connsiteY6" fmla="*/ 0 h 1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01" h="108734">
                <a:moveTo>
                  <a:pt x="14561" y="0"/>
                </a:moveTo>
                <a:lnTo>
                  <a:pt x="39401" y="5947"/>
                </a:lnTo>
                <a:lnTo>
                  <a:pt x="39401" y="108734"/>
                </a:lnTo>
                <a:lnTo>
                  <a:pt x="3850" y="85015"/>
                </a:lnTo>
                <a:lnTo>
                  <a:pt x="0" y="82391"/>
                </a:lnTo>
                <a:lnTo>
                  <a:pt x="6236" y="35579"/>
                </a:lnTo>
                <a:lnTo>
                  <a:pt x="14561" y="0"/>
                </a:lnTo>
                <a:close/>
              </a:path>
            </a:pathLst>
          </a:custGeom>
        </p:spPr>
      </p:pic>
      <p:pic>
        <p:nvPicPr>
          <p:cNvPr id="17" name="图片 16"/>
          <p:cNvPicPr>
            <a:picLocks noChangeAspect="1"/>
          </p:cNvPicPr>
          <p:nvPr/>
        </p:nvPicPr>
        <p:blipFill>
          <a:blip r:embed="rId3" cstate="screen"/>
          <a:srcRect/>
          <a:stretch>
            <a:fillRect/>
          </a:stretch>
        </p:blipFill>
        <p:spPr>
          <a:xfrm>
            <a:off x="5578918" y="6992616"/>
            <a:ext cx="574232" cy="291300"/>
          </a:xfrm>
          <a:custGeom>
            <a:avLst/>
            <a:gdLst>
              <a:gd name="connsiteX0" fmla="*/ 574232 w 574232"/>
              <a:gd name="connsiteY0" fmla="*/ 0 h 291300"/>
              <a:gd name="connsiteX1" fmla="*/ 574232 w 574232"/>
              <a:gd name="connsiteY1" fmla="*/ 291300 h 291300"/>
              <a:gd name="connsiteX2" fmla="*/ 0 w 574232"/>
              <a:gd name="connsiteY2" fmla="*/ 291300 h 291300"/>
              <a:gd name="connsiteX3" fmla="*/ 57203 w 574232"/>
              <a:gd name="connsiteY3" fmla="*/ 267572 h 291300"/>
              <a:gd name="connsiteX4" fmla="*/ 456062 w 574232"/>
              <a:gd name="connsiteY4" fmla="*/ 71496 h 291300"/>
              <a:gd name="connsiteX5" fmla="*/ 574232 w 574232"/>
              <a:gd name="connsiteY5" fmla="*/ 0 h 29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232" h="291300">
                <a:moveTo>
                  <a:pt x="574232" y="0"/>
                </a:moveTo>
                <a:lnTo>
                  <a:pt x="574232" y="291300"/>
                </a:lnTo>
                <a:lnTo>
                  <a:pt x="0" y="291300"/>
                </a:lnTo>
                <a:lnTo>
                  <a:pt x="57203" y="267572"/>
                </a:lnTo>
                <a:cubicBezTo>
                  <a:pt x="200078" y="205131"/>
                  <a:pt x="334619" y="139568"/>
                  <a:pt x="456062" y="71496"/>
                </a:cubicBezTo>
                <a:lnTo>
                  <a:pt x="574232" y="0"/>
                </a:lnTo>
                <a:close/>
              </a:path>
            </a:pathLst>
          </a:custGeom>
        </p:spPr>
      </p:pic>
      <p:pic>
        <p:nvPicPr>
          <p:cNvPr id="16" name="图片 15"/>
          <p:cNvPicPr>
            <a:picLocks noChangeAspect="1"/>
          </p:cNvPicPr>
          <p:nvPr/>
        </p:nvPicPr>
        <p:blipFill>
          <a:blip r:embed="rId2"/>
          <a:srcRect/>
          <a:stretch>
            <a:fillRect/>
          </a:stretch>
        </p:blipFill>
        <p:spPr>
          <a:xfrm>
            <a:off x="7353112" y="6922737"/>
            <a:ext cx="3426457" cy="628111"/>
          </a:xfrm>
          <a:custGeom>
            <a:avLst/>
            <a:gdLst>
              <a:gd name="connsiteX0" fmla="*/ 0 w 3426457"/>
              <a:gd name="connsiteY0" fmla="*/ 0 h 628111"/>
              <a:gd name="connsiteX1" fmla="*/ 3426457 w 3426457"/>
              <a:gd name="connsiteY1" fmla="*/ 0 h 628111"/>
              <a:gd name="connsiteX2" fmla="*/ 3263692 w 3426457"/>
              <a:gd name="connsiteY2" fmla="*/ 67515 h 628111"/>
              <a:gd name="connsiteX3" fmla="*/ 1162239 w 3426457"/>
              <a:gd name="connsiteY3" fmla="*/ 621063 h 628111"/>
              <a:gd name="connsiteX4" fmla="*/ 4021 w 3426457"/>
              <a:gd name="connsiteY4" fmla="*/ 12523 h 628111"/>
              <a:gd name="connsiteX5" fmla="*/ 0 w 3426457"/>
              <a:gd name="connsiteY5" fmla="*/ 0 h 62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6457" h="628111">
                <a:moveTo>
                  <a:pt x="0" y="0"/>
                </a:moveTo>
                <a:lnTo>
                  <a:pt x="3426457" y="0"/>
                </a:lnTo>
                <a:lnTo>
                  <a:pt x="3263692" y="67515"/>
                </a:lnTo>
                <a:cubicBezTo>
                  <a:pt x="2513598" y="363343"/>
                  <a:pt x="1614677" y="573438"/>
                  <a:pt x="1162239" y="621063"/>
                </a:cubicBezTo>
                <a:cubicBezTo>
                  <a:pt x="528827" y="687738"/>
                  <a:pt x="104468" y="265811"/>
                  <a:pt x="4021" y="12523"/>
                </a:cubicBezTo>
                <a:lnTo>
                  <a:pt x="0" y="0"/>
                </a:lnTo>
                <a:close/>
              </a:path>
            </a:pathLst>
          </a:custGeom>
        </p:spPr>
      </p:pic>
      <p:pic>
        <p:nvPicPr>
          <p:cNvPr id="9" name="图片 8"/>
          <p:cNvPicPr>
            <a:picLocks noChangeAspect="1"/>
          </p:cNvPicPr>
          <p:nvPr/>
        </p:nvPicPr>
        <p:blipFill>
          <a:blip r:embed="rId2"/>
          <a:srcRect/>
          <a:stretch>
            <a:fillRect/>
          </a:stretch>
        </p:blipFill>
        <p:spPr>
          <a:xfrm>
            <a:off x="-24840" y="2267019"/>
            <a:ext cx="24840" cy="45060"/>
          </a:xfrm>
          <a:custGeom>
            <a:avLst/>
            <a:gdLst>
              <a:gd name="connsiteX0" fmla="*/ 24840 w 24840"/>
              <a:gd name="connsiteY0" fmla="*/ 0 h 45060"/>
              <a:gd name="connsiteX1" fmla="*/ 24840 w 24840"/>
              <a:gd name="connsiteY1" fmla="*/ 45060 h 45060"/>
              <a:gd name="connsiteX2" fmla="*/ 0 w 24840"/>
              <a:gd name="connsiteY2" fmla="*/ 39113 h 45060"/>
              <a:gd name="connsiteX3" fmla="*/ 2516 w 24840"/>
              <a:gd name="connsiteY3" fmla="*/ 28357 h 45060"/>
              <a:gd name="connsiteX4" fmla="*/ 14362 w 24840"/>
              <a:gd name="connsiteY4" fmla="*/ 4291 h 45060"/>
              <a:gd name="connsiteX5" fmla="*/ 24840 w 24840"/>
              <a:gd name="connsiteY5" fmla="*/ 0 h 4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40" h="45060">
                <a:moveTo>
                  <a:pt x="24840" y="0"/>
                </a:moveTo>
                <a:lnTo>
                  <a:pt x="24840" y="45060"/>
                </a:lnTo>
                <a:lnTo>
                  <a:pt x="0" y="39113"/>
                </a:lnTo>
                <a:lnTo>
                  <a:pt x="2516" y="28357"/>
                </a:lnTo>
                <a:cubicBezTo>
                  <a:pt x="6311" y="16811"/>
                  <a:pt x="10273" y="8976"/>
                  <a:pt x="14362" y="4291"/>
                </a:cubicBezTo>
                <a:lnTo>
                  <a:pt x="24840" y="0"/>
                </a:lnTo>
                <a:close/>
              </a:path>
            </a:pathLst>
          </a:custGeom>
        </p:spPr>
      </p:pic>
      <p:pic>
        <p:nvPicPr>
          <p:cNvPr id="8" name="图片 7"/>
          <p:cNvPicPr>
            <a:picLocks noChangeAspect="1"/>
          </p:cNvPicPr>
          <p:nvPr/>
        </p:nvPicPr>
        <p:blipFill>
          <a:blip r:embed="rId2"/>
          <a:srcRect/>
          <a:stretch>
            <a:fillRect/>
          </a:stretch>
        </p:blipFill>
        <p:spPr>
          <a:xfrm>
            <a:off x="-153214" y="2287219"/>
            <a:ext cx="128375" cy="101304"/>
          </a:xfrm>
          <a:custGeom>
            <a:avLst/>
            <a:gdLst>
              <a:gd name="connsiteX0" fmla="*/ 11679 w 128375"/>
              <a:gd name="connsiteY0" fmla="*/ 567 h 101304"/>
              <a:gd name="connsiteX1" fmla="*/ 91842 w 128375"/>
              <a:gd name="connsiteY1" fmla="*/ 10166 h 101304"/>
              <a:gd name="connsiteX2" fmla="*/ 128375 w 128375"/>
              <a:gd name="connsiteY2" fmla="*/ 18913 h 101304"/>
              <a:gd name="connsiteX3" fmla="*/ 120050 w 128375"/>
              <a:gd name="connsiteY3" fmla="*/ 54492 h 101304"/>
              <a:gd name="connsiteX4" fmla="*/ 113814 w 128375"/>
              <a:gd name="connsiteY4" fmla="*/ 101304 h 101304"/>
              <a:gd name="connsiteX5" fmla="*/ 47249 w 128375"/>
              <a:gd name="connsiteY5" fmla="*/ 55931 h 101304"/>
              <a:gd name="connsiteX6" fmla="*/ 11679 w 128375"/>
              <a:gd name="connsiteY6" fmla="*/ 567 h 10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75" h="101304">
                <a:moveTo>
                  <a:pt x="11679" y="567"/>
                </a:moveTo>
                <a:cubicBezTo>
                  <a:pt x="25000" y="-1318"/>
                  <a:pt x="50462" y="1410"/>
                  <a:pt x="91842" y="10166"/>
                </a:cubicBezTo>
                <a:lnTo>
                  <a:pt x="128375" y="18913"/>
                </a:lnTo>
                <a:lnTo>
                  <a:pt x="120050" y="54492"/>
                </a:lnTo>
                <a:lnTo>
                  <a:pt x="113814" y="101304"/>
                </a:lnTo>
                <a:lnTo>
                  <a:pt x="47249" y="55931"/>
                </a:lnTo>
                <a:cubicBezTo>
                  <a:pt x="6967" y="26562"/>
                  <a:pt x="-14961" y="4337"/>
                  <a:pt x="11679" y="567"/>
                </a:cubicBezTo>
                <a:close/>
              </a:path>
            </a:pathLst>
          </a:custGeom>
        </p:spPr>
      </p:pic>
      <p:pic>
        <p:nvPicPr>
          <p:cNvPr id="7" name="图片 6"/>
          <p:cNvPicPr>
            <a:picLocks noChangeAspect="1"/>
          </p:cNvPicPr>
          <p:nvPr/>
        </p:nvPicPr>
        <p:blipFill>
          <a:blip r:embed="rId4" cstate="screen"/>
          <a:srcRect/>
          <a:stretch>
            <a:fillRect/>
          </a:stretch>
        </p:blipFill>
        <p:spPr>
          <a:xfrm>
            <a:off x="1" y="2312079"/>
            <a:ext cx="91835" cy="168825"/>
          </a:xfrm>
          <a:custGeom>
            <a:avLst/>
            <a:gdLst>
              <a:gd name="connsiteX0" fmla="*/ 0 w 91835"/>
              <a:gd name="connsiteY0" fmla="*/ 0 h 168825"/>
              <a:gd name="connsiteX1" fmla="*/ 13109 w 91835"/>
              <a:gd name="connsiteY1" fmla="*/ 3138 h 168825"/>
              <a:gd name="connsiteX2" fmla="*/ 38405 w 91835"/>
              <a:gd name="connsiteY2" fmla="*/ 10121 h 168825"/>
              <a:gd name="connsiteX3" fmla="*/ 41928 w 91835"/>
              <a:gd name="connsiteY3" fmla="*/ 18400 h 168825"/>
              <a:gd name="connsiteX4" fmla="*/ 90315 w 91835"/>
              <a:gd name="connsiteY4" fmla="*/ 164856 h 168825"/>
              <a:gd name="connsiteX5" fmla="*/ 91835 w 91835"/>
              <a:gd name="connsiteY5" fmla="*/ 168825 h 168825"/>
              <a:gd name="connsiteX6" fmla="*/ 72128 w 91835"/>
              <a:gd name="connsiteY6" fmla="*/ 152598 h 168825"/>
              <a:gd name="connsiteX7" fmla="*/ 39737 w 91835"/>
              <a:gd name="connsiteY7" fmla="*/ 129298 h 168825"/>
              <a:gd name="connsiteX8" fmla="*/ 0 w 91835"/>
              <a:gd name="connsiteY8" fmla="*/ 102787 h 168825"/>
              <a:gd name="connsiteX9" fmla="*/ 0 w 91835"/>
              <a:gd name="connsiteY9" fmla="*/ 0 h 16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35" h="168825">
                <a:moveTo>
                  <a:pt x="0" y="0"/>
                </a:moveTo>
                <a:lnTo>
                  <a:pt x="13109" y="3138"/>
                </a:lnTo>
                <a:lnTo>
                  <a:pt x="38405" y="10121"/>
                </a:lnTo>
                <a:lnTo>
                  <a:pt x="41928" y="18400"/>
                </a:lnTo>
                <a:cubicBezTo>
                  <a:pt x="59620" y="64626"/>
                  <a:pt x="76642" y="125401"/>
                  <a:pt x="90315" y="164856"/>
                </a:cubicBezTo>
                <a:lnTo>
                  <a:pt x="91835" y="168825"/>
                </a:lnTo>
                <a:lnTo>
                  <a:pt x="72128" y="152598"/>
                </a:lnTo>
                <a:cubicBezTo>
                  <a:pt x="62387" y="145210"/>
                  <a:pt x="51433" y="137384"/>
                  <a:pt x="39737" y="129298"/>
                </a:cubicBezTo>
                <a:lnTo>
                  <a:pt x="0" y="102787"/>
                </a:lnTo>
                <a:lnTo>
                  <a:pt x="0" y="0"/>
                </a:lnTo>
                <a:close/>
              </a:path>
            </a:pathLst>
          </a:custGeom>
        </p:spPr>
      </p:pic>
      <p:pic>
        <p:nvPicPr>
          <p:cNvPr id="5" name="图片 4"/>
          <p:cNvPicPr>
            <a:picLocks noChangeAspect="1"/>
          </p:cNvPicPr>
          <p:nvPr/>
        </p:nvPicPr>
        <p:blipFill>
          <a:blip r:embed="rId5" cstate="screen"/>
          <a:srcRect/>
          <a:stretch>
            <a:fillRect/>
          </a:stretch>
        </p:blipFill>
        <p:spPr>
          <a:xfrm>
            <a:off x="91835" y="2480904"/>
            <a:ext cx="23394" cy="36293"/>
          </a:xfrm>
          <a:custGeom>
            <a:avLst/>
            <a:gdLst>
              <a:gd name="connsiteX0" fmla="*/ 0 w 23394"/>
              <a:gd name="connsiteY0" fmla="*/ 0 h 36293"/>
              <a:gd name="connsiteX1" fmla="*/ 5406 w 23394"/>
              <a:gd name="connsiteY1" fmla="*/ 4451 h 36293"/>
              <a:gd name="connsiteX2" fmla="*/ 22465 w 23394"/>
              <a:gd name="connsiteY2" fmla="*/ 33696 h 36293"/>
              <a:gd name="connsiteX3" fmla="*/ 8066 w 23394"/>
              <a:gd name="connsiteY3" fmla="*/ 21064 h 36293"/>
              <a:gd name="connsiteX4" fmla="*/ 0 w 23394"/>
              <a:gd name="connsiteY4" fmla="*/ 0 h 3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4" h="36293">
                <a:moveTo>
                  <a:pt x="0" y="0"/>
                </a:moveTo>
                <a:lnTo>
                  <a:pt x="5406" y="4451"/>
                </a:lnTo>
                <a:cubicBezTo>
                  <a:pt x="19092" y="17127"/>
                  <a:pt x="26037" y="27346"/>
                  <a:pt x="22465" y="33696"/>
                </a:cubicBezTo>
                <a:cubicBezTo>
                  <a:pt x="18893" y="40046"/>
                  <a:pt x="13982" y="34341"/>
                  <a:pt x="8066" y="21064"/>
                </a:cubicBezTo>
                <a:lnTo>
                  <a:pt x="0" y="0"/>
                </a:lnTo>
                <a:close/>
              </a:path>
            </a:pathLst>
          </a:custGeom>
        </p:spPr>
      </p:pic>
      <p:sp>
        <p:nvSpPr>
          <p:cNvPr id="2" name="文本框 1"/>
          <p:cNvSpPr txBox="1"/>
          <p:nvPr/>
        </p:nvSpPr>
        <p:spPr>
          <a:xfrm>
            <a:off x="558800" y="298450"/>
            <a:ext cx="8693150" cy="3399790"/>
          </a:xfrm>
          <a:prstGeom prst="rect">
            <a:avLst/>
          </a:prstGeom>
          <a:noFill/>
        </p:spPr>
        <p:txBody>
          <a:bodyPr wrap="square" rtlCol="0">
            <a:noAutofit/>
          </a:bodyPr>
          <a:p>
            <a:r>
              <a:rPr lang="zh-CN" altLang="en-US" sz="3200">
                <a:latin typeface="Times New Roman Regular" panose="02020603050405020304" charset="0"/>
                <a:cs typeface="Times New Roman Regular" panose="02020603050405020304" charset="0"/>
              </a:rPr>
              <a:t>1.Reflection of Rural Life </a:t>
            </a:r>
            <a:endParaRPr lang="zh-CN" altLang="en-US" sz="3200">
              <a:latin typeface="Times New Roman Regular" panose="02020603050405020304" charset="0"/>
              <a:cs typeface="Times New Roman Regular" panose="02020603050405020304" charset="0"/>
            </a:endParaRPr>
          </a:p>
          <a:p>
            <a:r>
              <a:rPr lang="en-US" altLang="zh-CN" sz="3200">
                <a:latin typeface="Times New Roman Regular" panose="02020603050405020304" charset="0"/>
                <a:cs typeface="Times New Roman Regular" panose="02020603050405020304" charset="0"/>
              </a:rPr>
              <a:t>  </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Flower-Drum Opera has always been closely tied to the</a:t>
            </a:r>
            <a:r>
              <a:rPr lang="zh-CN" altLang="en-US" sz="2800">
                <a:solidFill>
                  <a:srgbClr val="FF0000"/>
                </a:solidFill>
                <a:latin typeface="Times New Roman" panose="02020603050405020304" charset="0"/>
                <a:cs typeface="Times New Roman" panose="02020603050405020304" charset="0"/>
              </a:rPr>
              <a:t> lives of rural communities</a:t>
            </a:r>
            <a:r>
              <a:rPr lang="zh-CN" altLang="en-US" sz="2800">
                <a:latin typeface="Times New Roman" panose="02020603050405020304" charset="0"/>
                <a:cs typeface="Times New Roman" panose="02020603050405020304" charset="0"/>
              </a:rPr>
              <a:t>. Its themes often revolve around </a:t>
            </a:r>
            <a:r>
              <a:rPr lang="zh-CN" altLang="en-US" sz="2800">
                <a:solidFill>
                  <a:srgbClr val="FF0000"/>
                </a:solidFill>
                <a:latin typeface="Times New Roman" panose="02020603050405020304" charset="0"/>
                <a:cs typeface="Times New Roman" panose="02020603050405020304" charset="0"/>
              </a:rPr>
              <a:t>agricultural activities</a:t>
            </a:r>
            <a:r>
              <a:rPr lang="zh-CN" altLang="en-US" sz="2800">
                <a:latin typeface="Times New Roman" panose="02020603050405020304" charset="0"/>
                <a:cs typeface="Times New Roman" panose="02020603050405020304" charset="0"/>
              </a:rPr>
              <a:t>, </a:t>
            </a:r>
            <a:r>
              <a:rPr lang="zh-CN" altLang="en-US" sz="2800">
                <a:solidFill>
                  <a:srgbClr val="FF0000"/>
                </a:solidFill>
                <a:latin typeface="Times New Roman" panose="02020603050405020304" charset="0"/>
                <a:cs typeface="Times New Roman" panose="02020603050405020304" charset="0"/>
              </a:rPr>
              <a:t>rural love stories</a:t>
            </a:r>
            <a:r>
              <a:rPr lang="zh-CN" altLang="en-US" sz="2800">
                <a:latin typeface="Times New Roman" panose="02020603050405020304" charset="0"/>
                <a:cs typeface="Times New Roman" panose="02020603050405020304" charset="0"/>
              </a:rPr>
              <a:t>, and </a:t>
            </a:r>
            <a:r>
              <a:rPr lang="zh-CN" altLang="en-US" sz="2800">
                <a:solidFill>
                  <a:srgbClr val="FF0000"/>
                </a:solidFill>
                <a:latin typeface="Times New Roman" panose="02020603050405020304" charset="0"/>
                <a:cs typeface="Times New Roman" panose="02020603050405020304" charset="0"/>
              </a:rPr>
              <a:t>social issues </a:t>
            </a:r>
            <a:r>
              <a:rPr lang="zh-CN" altLang="en-US" sz="2800">
                <a:latin typeface="Times New Roman" panose="02020603050405020304" charset="0"/>
                <a:cs typeface="Times New Roman" panose="02020603050405020304" charset="0"/>
              </a:rPr>
              <a:t>faced by villagers. Through its performances, the opera provides a glimpse into the </a:t>
            </a:r>
            <a:r>
              <a:rPr lang="zh-CN" altLang="en-US" sz="2800">
                <a:solidFill>
                  <a:srgbClr val="FF0000"/>
                </a:solidFill>
                <a:latin typeface="Times New Roman" panose="02020603050405020304" charset="0"/>
                <a:cs typeface="Times New Roman" panose="02020603050405020304" charset="0"/>
              </a:rPr>
              <a:t>everyday lives, struggles, and joys</a:t>
            </a:r>
            <a:r>
              <a:rPr lang="zh-CN" altLang="en-US" sz="2800">
                <a:latin typeface="Times New Roman" panose="02020603050405020304" charset="0"/>
                <a:cs typeface="Times New Roman" panose="02020603050405020304" charset="0"/>
              </a:rPr>
              <a:t> of rural China</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pic>
        <p:nvPicPr>
          <p:cNvPr id="4" name="图片 3" descr="79bcd12e56d40a3912b5eaeac9092304"/>
          <p:cNvPicPr>
            <a:picLocks noChangeAspect="1"/>
          </p:cNvPicPr>
          <p:nvPr/>
        </p:nvPicPr>
        <p:blipFill>
          <a:blip r:embed="rId6"/>
          <a:stretch>
            <a:fillRect/>
          </a:stretch>
        </p:blipFill>
        <p:spPr>
          <a:xfrm>
            <a:off x="314325" y="3698240"/>
            <a:ext cx="3426460" cy="2341245"/>
          </a:xfrm>
          <a:prstGeom prst="rect">
            <a:avLst/>
          </a:prstGeom>
        </p:spPr>
      </p:pic>
      <p:pic>
        <p:nvPicPr>
          <p:cNvPr id="6" name="图片 5" descr="d304beedce6244b940763fb12921e600"/>
          <p:cNvPicPr>
            <a:picLocks noChangeAspect="1"/>
          </p:cNvPicPr>
          <p:nvPr/>
        </p:nvPicPr>
        <p:blipFill>
          <a:blip r:embed="rId7"/>
          <a:stretch>
            <a:fillRect/>
          </a:stretch>
        </p:blipFill>
        <p:spPr>
          <a:xfrm>
            <a:off x="4347845" y="3698240"/>
            <a:ext cx="3496945" cy="2341245"/>
          </a:xfrm>
          <a:prstGeom prst="rect">
            <a:avLst/>
          </a:prstGeom>
        </p:spPr>
      </p:pic>
      <p:pic>
        <p:nvPicPr>
          <p:cNvPr id="10" name="图片 9" descr="2b22c3b245dab954d5d55573c0afa283"/>
          <p:cNvPicPr>
            <a:picLocks noChangeAspect="1"/>
          </p:cNvPicPr>
          <p:nvPr/>
        </p:nvPicPr>
        <p:blipFill>
          <a:blip r:embed="rId8"/>
          <a:stretch>
            <a:fillRect/>
          </a:stretch>
        </p:blipFill>
        <p:spPr>
          <a:xfrm>
            <a:off x="8271510" y="3698240"/>
            <a:ext cx="3505835" cy="2341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2435" y="594995"/>
            <a:ext cx="6763385" cy="5327650"/>
          </a:xfrm>
          <a:prstGeom prst="rect">
            <a:avLst/>
          </a:prstGeom>
          <a:noFill/>
        </p:spPr>
        <p:txBody>
          <a:bodyPr wrap="square" rtlCol="0">
            <a:noAutofit/>
          </a:bodyPr>
          <a:p>
            <a:r>
              <a:rPr lang="zh-CN" altLang="en-US" sz="2800">
                <a:latin typeface="Times New Roman Regular" panose="02020603050405020304" charset="0"/>
                <a:cs typeface="Times New Roman Regular" panose="02020603050405020304" charset="0"/>
              </a:rPr>
              <a:t>2.Medium of Social Commentary </a:t>
            </a:r>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endParaRPr lang="zh-CN" altLang="en-US" sz="2800">
              <a:latin typeface="Times New Roman Regular" panose="02020603050405020304"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Historically, it has been used to address social </a:t>
            </a:r>
            <a:r>
              <a:rPr lang="zh-CN" altLang="en-US" sz="2800">
                <a:solidFill>
                  <a:srgbClr val="FF0000"/>
                </a:solidFill>
                <a:latin typeface="Times New Roman Regular" panose="02020603050405020304" charset="0"/>
                <a:cs typeface="Times New Roman Regular" panose="02020603050405020304" charset="0"/>
              </a:rPr>
              <a:t>injustices</a:t>
            </a:r>
            <a:r>
              <a:rPr lang="zh-CN" altLang="en-US" sz="2800">
                <a:latin typeface="Times New Roman Regular" panose="02020603050405020304" charset="0"/>
                <a:cs typeface="Times New Roman Regular" panose="02020603050405020304" charset="0"/>
              </a:rPr>
              <a:t>, </a:t>
            </a:r>
            <a:r>
              <a:rPr lang="zh-CN" altLang="en-US" sz="2800">
                <a:solidFill>
                  <a:srgbClr val="FF0000"/>
                </a:solidFill>
                <a:latin typeface="Times New Roman Regular" panose="02020603050405020304" charset="0"/>
                <a:cs typeface="Times New Roman Regular" panose="02020603050405020304" charset="0"/>
              </a:rPr>
              <a:t>critique corrupt officials</a:t>
            </a:r>
            <a:r>
              <a:rPr lang="zh-CN" altLang="en-US" sz="2800">
                <a:latin typeface="Times New Roman Regular" panose="02020603050405020304" charset="0"/>
                <a:cs typeface="Times New Roman Regular" panose="02020603050405020304" charset="0"/>
              </a:rPr>
              <a:t>, and</a:t>
            </a:r>
            <a:r>
              <a:rPr lang="zh-CN" altLang="en-US" sz="2800">
                <a:solidFill>
                  <a:srgbClr val="FF0000"/>
                </a:solidFill>
                <a:latin typeface="Times New Roman Regular" panose="02020603050405020304" charset="0"/>
                <a:cs typeface="Times New Roman Regular" panose="02020603050405020304" charset="0"/>
              </a:rPr>
              <a:t> promote moral values</a:t>
            </a:r>
            <a:r>
              <a:rPr lang="zh-CN" altLang="en-US" sz="2800">
                <a:latin typeface="Times New Roman Regular" panose="02020603050405020304" charset="0"/>
                <a:cs typeface="Times New Roman Regular" panose="02020603050405020304" charset="0"/>
              </a:rPr>
              <a:t>. </a:t>
            </a:r>
            <a:endParaRPr lang="zh-CN" altLang="en-US" sz="2800">
              <a:latin typeface="Times New Roman Regular" panose="02020603050405020304" charset="0"/>
              <a:cs typeface="Times New Roman Regular" panose="02020603050405020304" charset="0"/>
            </a:endParaRPr>
          </a:p>
          <a:p>
            <a:r>
              <a:rPr lang="en-US" altLang="zh-CN" sz="2800">
                <a:latin typeface="Times New Roman Regular" panose="02020603050405020304" charset="0"/>
                <a:cs typeface="Times New Roman Regular" panose="02020603050405020304" charset="0"/>
              </a:rPr>
              <a:t>    </a:t>
            </a:r>
            <a:r>
              <a:rPr lang="zh-CN" altLang="en-US" sz="2800">
                <a:latin typeface="Times New Roman Regular" panose="02020603050405020304" charset="0"/>
                <a:cs typeface="Times New Roman Regular" panose="02020603050405020304" charset="0"/>
              </a:rPr>
              <a:t>By presenting these themes in a relatable and engaging manner, the opera has played a crucial role in educating and influencing public opinion, particularly in rural areas where literacy rates were traditionally low</a:t>
            </a:r>
            <a:r>
              <a:rPr lang="en-US" altLang="zh-CN" sz="2800">
                <a:latin typeface="Times New Roman Regular" panose="02020603050405020304" charset="0"/>
                <a:cs typeface="Times New Roman Regular" panose="02020603050405020304" charset="0"/>
              </a:rPr>
              <a:t>.</a:t>
            </a:r>
            <a:endParaRPr lang="en-US" altLang="zh-CN" sz="2800">
              <a:latin typeface="Times New Roman Regular" panose="02020603050405020304" charset="0"/>
              <a:cs typeface="Times New Roman Regular" panose="02020603050405020304" charset="0"/>
            </a:endParaRPr>
          </a:p>
        </p:txBody>
      </p:sp>
      <p:pic>
        <p:nvPicPr>
          <p:cNvPr id="10" name="图片 9" descr="2b22c3b245dab954d5d55573c0afa283"/>
          <p:cNvPicPr>
            <a:picLocks noChangeAspect="1"/>
          </p:cNvPicPr>
          <p:nvPr>
            <p:custDataLst>
              <p:tags r:id="rId1"/>
            </p:custDataLst>
          </p:nvPr>
        </p:nvPicPr>
        <p:blipFill>
          <a:blip r:embed="rId2"/>
          <a:stretch>
            <a:fillRect/>
          </a:stretch>
        </p:blipFill>
        <p:spPr>
          <a:xfrm>
            <a:off x="6900545" y="2597785"/>
            <a:ext cx="3505835" cy="2341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iming>
    <p:tnLst>
      <p:par>
        <p:cTn id="1" dur="indefinite" restart="never" nodeType="tmRoot"/>
      </p:par>
    </p:tnLst>
  </p:timing>
</p:sld>
</file>

<file path=ppt/tags/tag1.xml><?xml version="1.0" encoding="utf-8"?>
<p:tagLst xmlns:p="http://schemas.openxmlformats.org/presentationml/2006/main">
  <p:tag name="PA" val="v5.2.4"/>
</p:tagLst>
</file>

<file path=ppt/tags/tag10.xml><?xml version="1.0" encoding="utf-8"?>
<p:tagLst xmlns:p="http://schemas.openxmlformats.org/presentationml/2006/main">
  <p:tag name="PA" val="v5.2.4"/>
</p:tagLst>
</file>

<file path=ppt/tags/tag11.xml><?xml version="1.0" encoding="utf-8"?>
<p:tagLst xmlns:p="http://schemas.openxmlformats.org/presentationml/2006/main">
  <p:tag name="PA" val="v5.2.4"/>
</p:tagLst>
</file>

<file path=ppt/tags/tag12.xml><?xml version="1.0" encoding="utf-8"?>
<p:tagLst xmlns:p="http://schemas.openxmlformats.org/presentationml/2006/main">
  <p:tag name="PA" val="v5.2.4"/>
</p:tagLst>
</file>

<file path=ppt/tags/tag13.xml><?xml version="1.0" encoding="utf-8"?>
<p:tagLst xmlns:p="http://schemas.openxmlformats.org/presentationml/2006/main">
  <p:tag name="PA" val="v5.2.4"/>
  <p:tag name="KSO_WM_BEAUTIFY_FLAG" val=""/>
</p:tagLst>
</file>

<file path=ppt/tags/tag14.xml><?xml version="1.0" encoding="utf-8"?>
<p:tagLst xmlns:p="http://schemas.openxmlformats.org/presentationml/2006/main">
  <p:tag name="PA" val="v5.2.4"/>
  <p:tag name="KSO_WM_BEAUTIFY_FLAG" val=""/>
</p:tagLst>
</file>

<file path=ppt/tags/tag15.xml><?xml version="1.0" encoding="utf-8"?>
<p:tagLst xmlns:p="http://schemas.openxmlformats.org/presentationml/2006/main">
  <p:tag name="PA" val="v5.2.4"/>
  <p:tag name="KSO_WM_BEAUTIFY_FLAG" val=""/>
</p:tagLst>
</file>

<file path=ppt/tags/tag16.xml><?xml version="1.0" encoding="utf-8"?>
<p:tagLst xmlns:p="http://schemas.openxmlformats.org/presentationml/2006/main">
  <p:tag name="PA" val="v5.2.4"/>
  <p:tag name="RESOURCELIBID_ANIM" val="515"/>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PA" val="v5.2.4"/>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PA" val="v5.2.4"/>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PA" val="v5.2.4"/>
  <p:tag name="KSO_WM_BEAUTIFY_FLAG" val=""/>
</p:tagLst>
</file>

<file path=ppt/tags/tag22.xml><?xml version="1.0" encoding="utf-8"?>
<p:tagLst xmlns:p="http://schemas.openxmlformats.org/presentationml/2006/main">
  <p:tag name="PA" val="v5.2.4"/>
  <p:tag name="KSO_WM_BEAUTIFY_FLAG" val=""/>
</p:tagLst>
</file>

<file path=ppt/tags/tag23.xml><?xml version="1.0" encoding="utf-8"?>
<p:tagLst xmlns:p="http://schemas.openxmlformats.org/presentationml/2006/main">
  <p:tag name="PA" val="v5.2.4"/>
  <p:tag name="RESOURCELIBID_ANIM" val="515"/>
</p:tagLst>
</file>

<file path=ppt/tags/tag24.xml><?xml version="1.0" encoding="utf-8"?>
<p:tagLst xmlns:p="http://schemas.openxmlformats.org/presentationml/2006/main">
  <p:tag name="PA" val="v5.2.4"/>
  <p:tag name="RESOURCELIBID_ANIM" val="515"/>
</p:tagLst>
</file>

<file path=ppt/tags/tag25.xml><?xml version="1.0" encoding="utf-8"?>
<p:tagLst xmlns:p="http://schemas.openxmlformats.org/presentationml/2006/main">
  <p:tag name="PA" val="v5.2.4"/>
  <p:tag name="RESOURCELIBID_ANIM" val="515"/>
</p:tagLst>
</file>

<file path=ppt/tags/tag26.xml><?xml version="1.0" encoding="utf-8"?>
<p:tagLst xmlns:p="http://schemas.openxmlformats.org/presentationml/2006/main">
  <p:tag name="PA" val="v5.2.4"/>
  <p:tag name="RESOURCELIBID_ANIM" val="515"/>
</p:tagLst>
</file>

<file path=ppt/tags/tag27.xml><?xml version="1.0" encoding="utf-8"?>
<p:tagLst xmlns:p="http://schemas.openxmlformats.org/presentationml/2006/main">
  <p:tag name="PA" val="v5.2.4"/>
  <p:tag name="RESOURCELIBID_ANIM" val="515"/>
</p:tagLst>
</file>

<file path=ppt/tags/tag28.xml><?xml version="1.0" encoding="utf-8"?>
<p:tagLst xmlns:p="http://schemas.openxmlformats.org/presentationml/2006/main">
  <p:tag name="PA" val="v5.2.4"/>
  <p:tag name="RESOURCELIBID_ANIM" val="515"/>
</p:tagLst>
</file>

<file path=ppt/tags/tag29.xml><?xml version="1.0" encoding="utf-8"?>
<p:tagLst xmlns:p="http://schemas.openxmlformats.org/presentationml/2006/main">
  <p:tag name="PA" val="v5.2.4"/>
  <p:tag name="RESOURCELIBID_ANIM" val="515"/>
</p:tagLst>
</file>

<file path=ppt/tags/tag3.xml><?xml version="1.0" encoding="utf-8"?>
<p:tagLst xmlns:p="http://schemas.openxmlformats.org/presentationml/2006/main">
  <p:tag name="PA" val="v5.2.4"/>
</p:tagLst>
</file>

<file path=ppt/tags/tag30.xml><?xml version="1.0" encoding="utf-8"?>
<p:tagLst xmlns:p="http://schemas.openxmlformats.org/presentationml/2006/main">
  <p:tag name="PA" val="v5.2.4"/>
  <p:tag name="RESOURCELIBID_ANIM" val="515"/>
</p:tagLst>
</file>

<file path=ppt/tags/tag31.xml><?xml version="1.0" encoding="utf-8"?>
<p:tagLst xmlns:p="http://schemas.openxmlformats.org/presentationml/2006/main">
  <p:tag name="PA" val="v5.2.4"/>
  <p:tag name="RESOURCELIBID_ANIM" val="515"/>
</p:tagLst>
</file>

<file path=ppt/tags/tag32.xml><?xml version="1.0" encoding="utf-8"?>
<p:tagLst xmlns:p="http://schemas.openxmlformats.org/presentationml/2006/main">
  <p:tag name="PA" val="v5.2.4"/>
</p:tagLst>
</file>

<file path=ppt/tags/tag33.xml><?xml version="1.0" encoding="utf-8"?>
<p:tagLst xmlns:p="http://schemas.openxmlformats.org/presentationml/2006/main">
  <p:tag name="PA" val="v5.2.4"/>
</p:tagLst>
</file>

<file path=ppt/tags/tag34.xml><?xml version="1.0" encoding="utf-8"?>
<p:tagLst xmlns:p="http://schemas.openxmlformats.org/presentationml/2006/main">
  <p:tag name="PA" val="v5.2.4"/>
</p:tagLst>
</file>

<file path=ppt/tags/tag35.xml><?xml version="1.0" encoding="utf-8"?>
<p:tagLst xmlns:p="http://schemas.openxmlformats.org/presentationml/2006/main">
  <p:tag name="PA" val="v5.2.4"/>
</p:tagLst>
</file>

<file path=ppt/tags/tag36.xml><?xml version="1.0" encoding="utf-8"?>
<p:tagLst xmlns:p="http://schemas.openxmlformats.org/presentationml/2006/main">
  <p:tag name="PA" val="v5.2.4"/>
  <p:tag name="KSO_WM_BEAUTIFY_FLAG" val=""/>
</p:tagLst>
</file>

<file path=ppt/tags/tag37.xml><?xml version="1.0" encoding="utf-8"?>
<p:tagLst xmlns:p="http://schemas.openxmlformats.org/presentationml/2006/main">
  <p:tag name="PA" val="v5.2.4"/>
  <p:tag name="RESOURCELIBID_ANIM" val="515"/>
</p:tagLst>
</file>

<file path=ppt/tags/tag38.xml><?xml version="1.0" encoding="utf-8"?>
<p:tagLst xmlns:p="http://schemas.openxmlformats.org/presentationml/2006/main">
  <p:tag name="PA" val="v5.2.4"/>
  <p:tag name="RESOURCELIBID_ANIM" val="515"/>
</p:tagLst>
</file>

<file path=ppt/tags/tag39.xml><?xml version="1.0" encoding="utf-8"?>
<p:tagLst xmlns:p="http://schemas.openxmlformats.org/presentationml/2006/main">
  <p:tag name="PA" val="v5.2.4"/>
  <p:tag name="RESOURCELIBID_ANIM" val="515"/>
</p:tagLst>
</file>

<file path=ppt/tags/tag4.xml><?xml version="1.0" encoding="utf-8"?>
<p:tagLst xmlns:p="http://schemas.openxmlformats.org/presentationml/2006/main">
  <p:tag name="PA" val="v5.2.4"/>
</p:tagLst>
</file>

<file path=ppt/tags/tag40.xml><?xml version="1.0" encoding="utf-8"?>
<p:tagLst xmlns:p="http://schemas.openxmlformats.org/presentationml/2006/main">
  <p:tag name="PA" val="v5.2.4"/>
  <p:tag name="RESOURCELIBID_ANIM" val="515"/>
</p:tagLst>
</file>

<file path=ppt/tags/tag41.xml><?xml version="1.0" encoding="utf-8"?>
<p:tagLst xmlns:p="http://schemas.openxmlformats.org/presentationml/2006/main">
  <p:tag name="PA" val="v5.2.4"/>
  <p:tag name="RESOURCELIBID_ANIM" val="515"/>
</p:tagLst>
</file>

<file path=ppt/tags/tag42.xml><?xml version="1.0" encoding="utf-8"?>
<p:tagLst xmlns:p="http://schemas.openxmlformats.org/presentationml/2006/main">
  <p:tag name="PA" val="v5.2.4"/>
  <p:tag name="RESOURCELIBID_ANIM" val="515"/>
</p:tagLst>
</file>

<file path=ppt/tags/tag43.xml><?xml version="1.0" encoding="utf-8"?>
<p:tagLst xmlns:p="http://schemas.openxmlformats.org/presentationml/2006/main">
  <p:tag name="PA" val="v5.2.4"/>
  <p:tag name="RESOURCELIBID_ANIM" val="515"/>
</p:tagLst>
</file>

<file path=ppt/tags/tag44.xml><?xml version="1.0" encoding="utf-8"?>
<p:tagLst xmlns:p="http://schemas.openxmlformats.org/presentationml/2006/main">
  <p:tag name="PA" val="v5.2.4"/>
  <p:tag name="RESOURCELIBID_ANIM" val="515"/>
</p:tagLst>
</file>

<file path=ppt/tags/tag45.xml><?xml version="1.0" encoding="utf-8"?>
<p:tagLst xmlns:p="http://schemas.openxmlformats.org/presentationml/2006/main">
  <p:tag name="PA" val="v5.2.4"/>
  <p:tag name="RESOURCELIBID_ANIM" val="515"/>
</p:tagLst>
</file>

<file path=ppt/tags/tag46.xml><?xml version="1.0" encoding="utf-8"?>
<p:tagLst xmlns:p="http://schemas.openxmlformats.org/presentationml/2006/main">
  <p:tag name="PA" val="v5.2.4"/>
  <p:tag name="RESOURCELIBID_ANIM" val="515"/>
</p:tagLst>
</file>

<file path=ppt/tags/tag47.xml><?xml version="1.0" encoding="utf-8"?>
<p:tagLst xmlns:p="http://schemas.openxmlformats.org/presentationml/2006/main">
  <p:tag name="PA" val="v5.2.4"/>
  <p:tag name="RESOURCELIBID_ANIM" val="515"/>
</p:tagLst>
</file>

<file path=ppt/tags/tag48.xml><?xml version="1.0" encoding="utf-8"?>
<p:tagLst xmlns:p="http://schemas.openxmlformats.org/presentationml/2006/main">
  <p:tag name="PA" val="v5.2.4"/>
  <p:tag name="RESOURCELIBID_ANIM" val="515"/>
</p:tagLst>
</file>

<file path=ppt/tags/tag49.xml><?xml version="1.0" encoding="utf-8"?>
<p:tagLst xmlns:p="http://schemas.openxmlformats.org/presentationml/2006/main">
  <p:tag name="PA" val="v5.2.4"/>
  <p:tag name="RESOURCELIBID_ANIM" val="515"/>
</p:tagLst>
</file>

<file path=ppt/tags/tag5.xml><?xml version="1.0" encoding="utf-8"?>
<p:tagLst xmlns:p="http://schemas.openxmlformats.org/presentationml/2006/main">
  <p:tag name="PA" val="v5.2.4"/>
</p:tagLst>
</file>

<file path=ppt/tags/tag50.xml><?xml version="1.0" encoding="utf-8"?>
<p:tagLst xmlns:p="http://schemas.openxmlformats.org/presentationml/2006/main">
  <p:tag name="PA" val="v5.2.4"/>
  <p:tag name="RESOURCELIBID_ANIM" val="515"/>
</p:tagLst>
</file>

<file path=ppt/tags/tag51.xml><?xml version="1.0" encoding="utf-8"?>
<p:tagLst xmlns:p="http://schemas.openxmlformats.org/presentationml/2006/main">
  <p:tag name="PA" val="v5.2.4"/>
  <p:tag name="RESOURCELIBID_ANIM" val="515"/>
</p:tagLst>
</file>

<file path=ppt/tags/tag52.xml><?xml version="1.0" encoding="utf-8"?>
<p:tagLst xmlns:p="http://schemas.openxmlformats.org/presentationml/2006/main">
  <p:tag name="PA" val="v5.2.4"/>
  <p:tag name="RESOURCELIBID_ANIM" val="515"/>
</p:tagLst>
</file>

<file path=ppt/tags/tag53.xml><?xml version="1.0" encoding="utf-8"?>
<p:tagLst xmlns:p="http://schemas.openxmlformats.org/presentationml/2006/main">
  <p:tag name="PA" val="v5.2.4"/>
  <p:tag name="RESOURCELIBID_ANIM" val="515"/>
</p:tagLst>
</file>

<file path=ppt/tags/tag54.xml><?xml version="1.0" encoding="utf-8"?>
<p:tagLst xmlns:p="http://schemas.openxmlformats.org/presentationml/2006/main">
  <p:tag name="PA" val="v5.2.4"/>
  <p:tag name="RESOURCELIBID_ANIM" val="515"/>
</p:tagLst>
</file>

<file path=ppt/tags/tag6.xml><?xml version="1.0" encoding="utf-8"?>
<p:tagLst xmlns:p="http://schemas.openxmlformats.org/presentationml/2006/main">
  <p:tag name="PA" val="v5.2.4"/>
</p:tagLst>
</file>

<file path=ppt/tags/tag7.xml><?xml version="1.0" encoding="utf-8"?>
<p:tagLst xmlns:p="http://schemas.openxmlformats.org/presentationml/2006/main">
  <p:tag name="PA" val="v5.2.4"/>
</p:tagLst>
</file>

<file path=ppt/tags/tag8.xml><?xml version="1.0" encoding="utf-8"?>
<p:tagLst xmlns:p="http://schemas.openxmlformats.org/presentationml/2006/main">
  <p:tag name="PA" val="v5.2.4"/>
</p:tagLst>
</file>

<file path=ppt/tags/tag9.xml><?xml version="1.0" encoding="utf-8"?>
<p:tagLst xmlns:p="http://schemas.openxmlformats.org/presentationml/2006/main">
  <p:tag name="PA" val="v5.2.4"/>
</p:tagLst>
</file>

<file path=ppt/theme/theme1.xml><?xml version="1.0" encoding="utf-8"?>
<a:theme xmlns:a="http://schemas.openxmlformats.org/drawingml/2006/main" name="觅知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觅知网">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4581</Words>
  <Application>WPS 文字</Application>
  <PresentationFormat>宽屏</PresentationFormat>
  <Paragraphs>170</Paragraphs>
  <Slides>24</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24</vt:i4>
      </vt:variant>
    </vt:vector>
  </HeadingPairs>
  <TitlesOfParts>
    <vt:vector size="45" baseType="lpstr">
      <vt:lpstr>Arial</vt:lpstr>
      <vt:lpstr>宋体</vt:lpstr>
      <vt:lpstr>Wingdings</vt:lpstr>
      <vt:lpstr>Times New Roman Regular</vt:lpstr>
      <vt:lpstr>宋体</vt:lpstr>
      <vt:lpstr>汉仪书宋二KW</vt:lpstr>
      <vt:lpstr>思源黑体</vt:lpstr>
      <vt:lpstr>汉仪中黑KW</vt:lpstr>
      <vt:lpstr>Times New Roman</vt:lpstr>
      <vt:lpstr>等线</vt:lpstr>
      <vt:lpstr>汉仪中等线KW</vt:lpstr>
      <vt:lpstr>微软雅黑</vt:lpstr>
      <vt:lpstr>汉仪旗黑</vt:lpstr>
      <vt:lpstr>Arial Unicode MS</vt:lpstr>
      <vt:lpstr>等线 Light</vt:lpstr>
      <vt:lpstr>Calibri</vt:lpstr>
      <vt:lpstr>Helvetica Neue</vt:lpstr>
      <vt:lpstr>TimesNewRomanPS-BoldMT</vt:lpstr>
      <vt:lpstr>思源黑体</vt:lpstr>
      <vt:lpstr>觅知网</vt:lpstr>
      <vt:lpstr>1_觅知网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smile~</cp:lastModifiedBy>
  <cp:revision>10</cp:revision>
  <dcterms:created xsi:type="dcterms:W3CDTF">2024-11-20T08:21:22Z</dcterms:created>
  <dcterms:modified xsi:type="dcterms:W3CDTF">2024-11-20T08:21:22Z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10EF34B51C1B84A394223C6705D45B8F_43</vt:lpwstr>
  </property>
  <property fmtid="{D5CDD505-2E9C-101B-9397-08002B2CF9AE}" pid="3" name="KSOProductBuildVer">
    <vt:lpwstr>2052-6.5.2.8766</vt:lpwstr>
  </property>
</Properties>
</file>