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89" r:id="rId2"/>
    <p:sldId id="258" r:id="rId3"/>
    <p:sldId id="259" r:id="rId4"/>
    <p:sldId id="261" r:id="rId5"/>
    <p:sldId id="264" r:id="rId6"/>
    <p:sldId id="265" r:id="rId7"/>
    <p:sldId id="267" r:id="rId8"/>
    <p:sldId id="268" r:id="rId9"/>
    <p:sldId id="270" r:id="rId10"/>
    <p:sldId id="272" r:id="rId11"/>
    <p:sldId id="278"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微软雅黑 Light" panose="020B0502040204020203" pitchFamily="34" charset="-122"/>
      <p:regular r:id="rId18"/>
    </p:embeddedFont>
  </p:embeddedFontLst>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A893"/>
    <a:srgbClr val="F5F5F7"/>
    <a:srgbClr val="B7292D"/>
    <a:srgbClr val="77A1BB"/>
    <a:srgbClr val="79B6D5"/>
    <a:srgbClr val="A8D1EA"/>
    <a:srgbClr val="B8E1F2"/>
    <a:srgbClr val="CFEBF6"/>
    <a:srgbClr val="E9E1CF"/>
    <a:srgbClr val="C32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3" autoAdjust="0"/>
    <p:restoredTop sz="94635" autoAdjust="0"/>
  </p:normalViewPr>
  <p:slideViewPr>
    <p:cSldViewPr snapToGrid="0">
      <p:cViewPr varScale="1">
        <p:scale>
          <a:sx n="72" d="100"/>
          <a:sy n="72" d="100"/>
        </p:scale>
        <p:origin x="522" y="2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72FE8-F270-4825-BFF0-760D54B4D497}" type="datetimeFigureOut">
              <a:rPr lang="zh-CN" altLang="en-US" smtClean="0"/>
              <a:t>2020/12/10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3C643-4E79-4E60-A15F-488550E8427D}" type="slidenum">
              <a:rPr lang="zh-CN" altLang="en-US" smtClean="0"/>
              <a:t>‹#›</a:t>
            </a:fld>
            <a:endParaRPr lang="zh-CN" altLang="en-US"/>
          </a:p>
        </p:txBody>
      </p:sp>
    </p:spTree>
    <p:extLst>
      <p:ext uri="{BB962C8B-B14F-4D97-AF65-F5344CB8AC3E}">
        <p14:creationId xmlns:p14="http://schemas.microsoft.com/office/powerpoint/2010/main" val="74033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564E12-542C-4EAD-AC46-0930D4AD2A88}" type="slidenum">
              <a:rPr lang="zh-CN" altLang="en-US" smtClean="0"/>
              <a:t>1</a:t>
            </a:fld>
            <a:endParaRPr lang="zh-CN" altLang="en-US"/>
          </a:p>
        </p:txBody>
      </p:sp>
    </p:spTree>
    <p:extLst>
      <p:ext uri="{BB962C8B-B14F-4D97-AF65-F5344CB8AC3E}">
        <p14:creationId xmlns:p14="http://schemas.microsoft.com/office/powerpoint/2010/main" val="1439740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64E12-542C-4EAD-AC46-0930D4AD2A88}" type="slidenum">
              <a:rPr lang="zh-CN" altLang="en-US" smtClean="0"/>
              <a:t>10</a:t>
            </a:fld>
            <a:endParaRPr lang="zh-CN" altLang="en-US"/>
          </a:p>
        </p:txBody>
      </p:sp>
    </p:spTree>
    <p:extLst>
      <p:ext uri="{BB962C8B-B14F-4D97-AF65-F5344CB8AC3E}">
        <p14:creationId xmlns:p14="http://schemas.microsoft.com/office/powerpoint/2010/main" val="251017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t>11</a:t>
            </a:fld>
            <a:endParaRPr lang="zh-CN" altLang="en-US"/>
          </a:p>
        </p:txBody>
      </p:sp>
    </p:spTree>
    <p:extLst>
      <p:ext uri="{BB962C8B-B14F-4D97-AF65-F5344CB8AC3E}">
        <p14:creationId xmlns:p14="http://schemas.microsoft.com/office/powerpoint/2010/main" val="56537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t>2</a:t>
            </a:fld>
            <a:endParaRPr lang="zh-CN" altLang="en-US"/>
          </a:p>
        </p:txBody>
      </p:sp>
    </p:spTree>
    <p:extLst>
      <p:ext uri="{BB962C8B-B14F-4D97-AF65-F5344CB8AC3E}">
        <p14:creationId xmlns:p14="http://schemas.microsoft.com/office/powerpoint/2010/main" val="138496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t>3</a:t>
            </a:fld>
            <a:endParaRPr lang="zh-CN" altLang="en-US"/>
          </a:p>
        </p:txBody>
      </p:sp>
    </p:spTree>
    <p:extLst>
      <p:ext uri="{BB962C8B-B14F-4D97-AF65-F5344CB8AC3E}">
        <p14:creationId xmlns:p14="http://schemas.microsoft.com/office/powerpoint/2010/main" val="312310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t>4</a:t>
            </a:fld>
            <a:endParaRPr lang="zh-CN" altLang="en-US"/>
          </a:p>
        </p:txBody>
      </p:sp>
    </p:spTree>
    <p:extLst>
      <p:ext uri="{BB962C8B-B14F-4D97-AF65-F5344CB8AC3E}">
        <p14:creationId xmlns:p14="http://schemas.microsoft.com/office/powerpoint/2010/main" val="383536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t>5</a:t>
            </a:fld>
            <a:endParaRPr lang="zh-CN" altLang="en-US"/>
          </a:p>
        </p:txBody>
      </p:sp>
    </p:spTree>
    <p:extLst>
      <p:ext uri="{BB962C8B-B14F-4D97-AF65-F5344CB8AC3E}">
        <p14:creationId xmlns:p14="http://schemas.microsoft.com/office/powerpoint/2010/main" val="280834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t>6</a:t>
            </a:fld>
            <a:endParaRPr lang="zh-CN" altLang="en-US"/>
          </a:p>
        </p:txBody>
      </p:sp>
    </p:spTree>
    <p:extLst>
      <p:ext uri="{BB962C8B-B14F-4D97-AF65-F5344CB8AC3E}">
        <p14:creationId xmlns:p14="http://schemas.microsoft.com/office/powerpoint/2010/main" val="197673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t>7</a:t>
            </a:fld>
            <a:endParaRPr lang="zh-CN" altLang="en-US"/>
          </a:p>
        </p:txBody>
      </p:sp>
    </p:spTree>
    <p:extLst>
      <p:ext uri="{BB962C8B-B14F-4D97-AF65-F5344CB8AC3E}">
        <p14:creationId xmlns:p14="http://schemas.microsoft.com/office/powerpoint/2010/main" val="288113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t>8</a:t>
            </a:fld>
            <a:endParaRPr lang="zh-CN" altLang="en-US"/>
          </a:p>
        </p:txBody>
      </p:sp>
    </p:spTree>
    <p:extLst>
      <p:ext uri="{BB962C8B-B14F-4D97-AF65-F5344CB8AC3E}">
        <p14:creationId xmlns:p14="http://schemas.microsoft.com/office/powerpoint/2010/main" val="4673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t>9</a:t>
            </a:fld>
            <a:endParaRPr lang="zh-CN" altLang="en-US"/>
          </a:p>
        </p:txBody>
      </p:sp>
    </p:spTree>
    <p:extLst>
      <p:ext uri="{BB962C8B-B14F-4D97-AF65-F5344CB8AC3E}">
        <p14:creationId xmlns:p14="http://schemas.microsoft.com/office/powerpoint/2010/main" val="350335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0BF636B-1064-4D37-8E4F-ACAF569E76EC}"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BD5E0E-DF3D-40F8-81BD-BF850B9E33B7}" type="slidenum">
              <a:rPr lang="zh-CN" altLang="en-US" smtClean="0"/>
              <a:t>‹#›</a:t>
            </a:fld>
            <a:endParaRPr lang="zh-CN" altLang="en-US"/>
          </a:p>
        </p:txBody>
      </p:sp>
    </p:spTree>
    <p:extLst>
      <p:ext uri="{BB962C8B-B14F-4D97-AF65-F5344CB8AC3E}">
        <p14:creationId xmlns:p14="http://schemas.microsoft.com/office/powerpoint/2010/main" val="386667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BF636B-1064-4D37-8E4F-ACAF569E76EC}"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BD5E0E-DF3D-40F8-81BD-BF850B9E33B7}" type="slidenum">
              <a:rPr lang="zh-CN" altLang="en-US" smtClean="0"/>
              <a:t>‹#›</a:t>
            </a:fld>
            <a:endParaRPr lang="zh-CN" altLang="en-US"/>
          </a:p>
        </p:txBody>
      </p:sp>
    </p:spTree>
    <p:extLst>
      <p:ext uri="{BB962C8B-B14F-4D97-AF65-F5344CB8AC3E}">
        <p14:creationId xmlns:p14="http://schemas.microsoft.com/office/powerpoint/2010/main" val="8326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BF636B-1064-4D37-8E4F-ACAF569E76EC}" type="datetimeFigureOut">
              <a:rPr lang="zh-CN" altLang="en-US" smtClean="0"/>
              <a:t>2020/12/10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DBD5E0E-DF3D-40F8-81BD-BF850B9E33B7}" type="slidenum">
              <a:rPr lang="zh-CN" altLang="en-US" smtClean="0"/>
              <a:t>‹#›</a:t>
            </a:fld>
            <a:endParaRPr lang="zh-CN" altLang="en-US"/>
          </a:p>
        </p:txBody>
      </p:sp>
    </p:spTree>
    <p:extLst>
      <p:ext uri="{BB962C8B-B14F-4D97-AF65-F5344CB8AC3E}">
        <p14:creationId xmlns:p14="http://schemas.microsoft.com/office/powerpoint/2010/main" val="1906661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F636B-1064-4D37-8E4F-ACAF569E76EC}" type="datetimeFigureOut">
              <a:rPr lang="zh-CN" altLang="en-US" smtClean="0"/>
              <a:t>2020/12/10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D5E0E-DF3D-40F8-81BD-BF850B9E33B7}" type="slidenum">
              <a:rPr lang="zh-CN" altLang="en-US" smtClean="0"/>
              <a:t>‹#›</a:t>
            </a:fld>
            <a:endParaRPr lang="zh-CN" altLang="en-US"/>
          </a:p>
        </p:txBody>
      </p:sp>
    </p:spTree>
    <p:extLst>
      <p:ext uri="{BB962C8B-B14F-4D97-AF65-F5344CB8AC3E}">
        <p14:creationId xmlns:p14="http://schemas.microsoft.com/office/powerpoint/2010/main" val="1466285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sp>
        <p:nvSpPr>
          <p:cNvPr id="14" name="椭圆 13"/>
          <p:cNvSpPr/>
          <p:nvPr/>
        </p:nvSpPr>
        <p:spPr>
          <a:xfrm>
            <a:off x="9934373" y="-996623"/>
            <a:ext cx="2027649" cy="1993246"/>
          </a:xfrm>
          <a:prstGeom prst="ellipse">
            <a:avLst/>
          </a:prstGeom>
          <a:solidFill>
            <a:srgbClr val="B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947700" y="5490780"/>
            <a:ext cx="4875106" cy="523220"/>
          </a:xfrm>
          <a:prstGeom prst="rect">
            <a:avLst/>
          </a:prstGeom>
          <a:noFill/>
        </p:spPr>
        <p:txBody>
          <a:bodyPr wrap="square" rtlCol="0">
            <a:spAutoFit/>
          </a:bodyPr>
          <a:lstStyle/>
          <a:p>
            <a:r>
              <a:rPr lang="en-US" altLang="zh-CN" sz="2800" spc="600" dirty="0">
                <a:latin typeface="微软雅黑 Light" panose="020B0502040204020203" pitchFamily="34" charset="-122"/>
                <a:ea typeface="微软雅黑 Light" panose="020B0502040204020203" pitchFamily="34" charset="-122"/>
                <a:cs typeface="+mn-ea"/>
                <a:sym typeface="+mn-lt"/>
              </a:rPr>
              <a:t>  Yi </a:t>
            </a:r>
            <a:r>
              <a:rPr lang="en-US" altLang="zh-CN" sz="2800" spc="600" dirty="0" err="1">
                <a:latin typeface="微软雅黑 Light" panose="020B0502040204020203" pitchFamily="34" charset="-122"/>
                <a:ea typeface="微软雅黑 Light" panose="020B0502040204020203" pitchFamily="34" charset="-122"/>
                <a:cs typeface="+mn-ea"/>
                <a:sym typeface="+mn-lt"/>
              </a:rPr>
              <a:t>Zichu&amp;Yang</a:t>
            </a:r>
            <a:r>
              <a:rPr lang="en-US" altLang="zh-CN" sz="2800" spc="600" dirty="0">
                <a:latin typeface="微软雅黑 Light" panose="020B0502040204020203" pitchFamily="34" charset="-122"/>
                <a:ea typeface="微软雅黑 Light" panose="020B0502040204020203" pitchFamily="34" charset="-122"/>
                <a:cs typeface="+mn-ea"/>
                <a:sym typeface="+mn-lt"/>
              </a:rPr>
              <a:t> Yue</a:t>
            </a:r>
            <a:endParaRPr lang="zh-CN" altLang="en-US" sz="2800" spc="600" dirty="0">
              <a:latin typeface="微软雅黑 Light" panose="020B0502040204020203" pitchFamily="34" charset="-122"/>
              <a:ea typeface="微软雅黑 Light" panose="020B0502040204020203" pitchFamily="34" charset="-122"/>
              <a:cs typeface="+mn-ea"/>
              <a:sym typeface="+mn-lt"/>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682" y="0"/>
            <a:ext cx="2095238" cy="222222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21492"/>
            <a:ext cx="4317460" cy="3936508"/>
          </a:xfrm>
          <a:prstGeom prst="rect">
            <a:avLst/>
          </a:prstGeom>
        </p:spPr>
      </p:pic>
      <p:sp>
        <p:nvSpPr>
          <p:cNvPr id="19" name="文本框 18"/>
          <p:cNvSpPr txBox="1"/>
          <p:nvPr/>
        </p:nvSpPr>
        <p:spPr>
          <a:xfrm>
            <a:off x="1473011" y="844000"/>
            <a:ext cx="10405298" cy="4154984"/>
          </a:xfrm>
          <a:prstGeom prst="rect">
            <a:avLst/>
          </a:prstGeom>
          <a:noFill/>
        </p:spPr>
        <p:txBody>
          <a:bodyPr wrap="square" rtlCol="0">
            <a:spAutoFit/>
          </a:bodyPr>
          <a:lstStyle/>
          <a:p>
            <a:pPr algn="ctr"/>
            <a:r>
              <a:rPr lang="en-US" altLang="zh-CN" sz="6600" spc="-300" dirty="0">
                <a:solidFill>
                  <a:srgbClr val="B7A893"/>
                </a:solidFill>
                <a:cs typeface="+mn-ea"/>
              </a:rPr>
              <a:t>     The Influence of</a:t>
            </a:r>
          </a:p>
          <a:p>
            <a:pPr algn="ctr"/>
            <a:r>
              <a:rPr lang="en-US" altLang="zh-CN" sz="6600" spc="-300" dirty="0">
                <a:solidFill>
                  <a:srgbClr val="B7A893"/>
                </a:solidFill>
                <a:cs typeface="+mn-ea"/>
              </a:rPr>
              <a:t> Chinese and Western </a:t>
            </a:r>
          </a:p>
          <a:p>
            <a:pPr algn="ctr"/>
            <a:r>
              <a:rPr lang="en-US" altLang="zh-CN" sz="6600" spc="-300" dirty="0">
                <a:solidFill>
                  <a:srgbClr val="B7A893"/>
                </a:solidFill>
                <a:cs typeface="+mn-ea"/>
              </a:rPr>
              <a:t>Cultural Differences on Translation</a:t>
            </a:r>
            <a:endParaRPr lang="zh-CN" altLang="zh-CN" sz="6600" spc="-300" dirty="0">
              <a:solidFill>
                <a:srgbClr val="B7A893"/>
              </a:solidFill>
              <a:cs typeface="+mn-ea"/>
            </a:endParaRPr>
          </a:p>
        </p:txBody>
      </p:sp>
    </p:spTree>
    <p:extLst>
      <p:ext uri="{BB962C8B-B14F-4D97-AF65-F5344CB8AC3E}">
        <p14:creationId xmlns:p14="http://schemas.microsoft.com/office/powerpoint/2010/main" val="357132807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a14="http://schemas.microsoft.com/office/drawing/2010/main" xmlns="">
      <p:transition spd="med"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14:presetBounceEnd="78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8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78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14:presetBounceEnd="8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80000">
                                          <p:cBhvr additive="base">
                                            <p:cTn id="13" dur="10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78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78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78000">
                                          <p:cBhvr additive="base">
                                            <p:cTn id="20"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14:presetBounceEnd="78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78000">
                                          <p:cBhvr additive="base">
                                            <p:cTn id="25" dur="1000" fill="hold"/>
                                            <p:tgtEl>
                                              <p:spTgt spid="20"/>
                                            </p:tgtEl>
                                            <p:attrNameLst>
                                              <p:attrName>ppt_x</p:attrName>
                                            </p:attrNameLst>
                                          </p:cBhvr>
                                          <p:tavLst>
                                            <p:tav tm="0">
                                              <p:val>
                                                <p:strVal val="1+#ppt_w/2"/>
                                              </p:val>
                                            </p:tav>
                                            <p:tav tm="100000">
                                              <p:val>
                                                <p:strVal val="#ppt_x"/>
                                              </p:val>
                                            </p:tav>
                                          </p:tavLst>
                                        </p:anim>
                                        <p:anim calcmode="lin" valueType="num" p14:bounceEnd="78000">
                                          <p:cBhvr additive="base">
                                            <p:cTn id="2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1+#ppt_w/2"/>
                                              </p:val>
                                            </p:tav>
                                            <p:tav tm="100000">
                                              <p:val>
                                                <p:strVal val="#ppt_x"/>
                                              </p:val>
                                            </p:tav>
                                          </p:tavLst>
                                        </p:anim>
                                        <p:anim calcmode="lin" valueType="num">
                                          <p:cBhvr additive="base">
                                            <p:cTn id="2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sp>
        <p:nvSpPr>
          <p:cNvPr id="38" name="任意多边形 37"/>
          <p:cNvSpPr/>
          <p:nvPr/>
        </p:nvSpPr>
        <p:spPr>
          <a:xfrm rot="9900000">
            <a:off x="9322475" y="3912411"/>
            <a:ext cx="208656" cy="2186979"/>
          </a:xfrm>
          <a:custGeom>
            <a:avLst/>
            <a:gdLst>
              <a:gd name="connsiteX0" fmla="*/ 161925 w 323850"/>
              <a:gd name="connsiteY0" fmla="*/ 0 h 3704520"/>
              <a:gd name="connsiteX1" fmla="*/ 323850 w 323850"/>
              <a:gd name="connsiteY1" fmla="*/ 3598708 h 3704520"/>
              <a:gd name="connsiteX2" fmla="*/ 164420 w 323850"/>
              <a:gd name="connsiteY2" fmla="*/ 3704520 h 3704520"/>
              <a:gd name="connsiteX3" fmla="*/ 4990 w 323850"/>
              <a:gd name="connsiteY3" fmla="*/ 3598708 h 3704520"/>
              <a:gd name="connsiteX4" fmla="*/ 0 w 323850"/>
              <a:gd name="connsiteY4" fmla="*/ 3598708 h 370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3704520">
                <a:moveTo>
                  <a:pt x="161925" y="0"/>
                </a:moveTo>
                <a:lnTo>
                  <a:pt x="323850" y="3598708"/>
                </a:lnTo>
                <a:cubicBezTo>
                  <a:pt x="323850" y="3657146"/>
                  <a:pt x="252471" y="3704520"/>
                  <a:pt x="164420" y="3704520"/>
                </a:cubicBezTo>
                <a:cubicBezTo>
                  <a:pt x="76369" y="3704520"/>
                  <a:pt x="4990" y="3657146"/>
                  <a:pt x="4990" y="3598708"/>
                </a:cubicBezTo>
                <a:lnTo>
                  <a:pt x="0" y="3598708"/>
                </a:ln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10033270" y="4699270"/>
            <a:ext cx="2095238" cy="2222222"/>
          </a:xfrm>
          <a:prstGeom prst="rect">
            <a:avLst/>
          </a:prstGeom>
        </p:spPr>
      </p:pic>
      <p:sp>
        <p:nvSpPr>
          <p:cNvPr id="39" name="文本框 38"/>
          <p:cNvSpPr txBox="1"/>
          <p:nvPr/>
        </p:nvSpPr>
        <p:spPr>
          <a:xfrm rot="5400000">
            <a:off x="-1586738" y="3732132"/>
            <a:ext cx="4482024" cy="1769715"/>
          </a:xfrm>
          <a:prstGeom prst="rect">
            <a:avLst/>
          </a:prstGeom>
          <a:noFill/>
        </p:spPr>
        <p:txBody>
          <a:bodyPr wrap="square" lIns="0" tIns="0" rIns="0" bIns="0" rtlCol="0">
            <a:spAutoFit/>
          </a:bodyPr>
          <a:lstStyle/>
          <a:p>
            <a:r>
              <a:rPr lang="en-US" altLang="zh-CN" sz="11500" dirty="0">
                <a:solidFill>
                  <a:srgbClr val="B7A893"/>
                </a:solidFill>
                <a:cs typeface="+mn-ea"/>
                <a:sym typeface="+mn-lt"/>
              </a:rPr>
              <a:t>THREE</a:t>
            </a:r>
            <a:endParaRPr lang="zh-CN" altLang="en-US" sz="11500" dirty="0">
              <a:solidFill>
                <a:srgbClr val="B7A893"/>
              </a:solidFill>
              <a:cs typeface="+mn-ea"/>
              <a:sym typeface="+mn-lt"/>
            </a:endParaRPr>
          </a:p>
        </p:txBody>
      </p:sp>
      <p:pic>
        <p:nvPicPr>
          <p:cNvPr id="41" name="图片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60" y="673208"/>
            <a:ext cx="1182238" cy="1372598"/>
          </a:xfrm>
          <a:prstGeom prst="rect">
            <a:avLst/>
          </a:prstGeom>
        </p:spPr>
      </p:pic>
      <p:grpSp>
        <p:nvGrpSpPr>
          <p:cNvPr id="5" name="组合 4">
            <a:extLst>
              <a:ext uri="{FF2B5EF4-FFF2-40B4-BE49-F238E27FC236}">
                <a16:creationId xmlns:a16="http://schemas.microsoft.com/office/drawing/2014/main" id="{03DCDF07-B3C3-4406-880D-74906EA7E082}"/>
              </a:ext>
            </a:extLst>
          </p:cNvPr>
          <p:cNvGrpSpPr/>
          <p:nvPr/>
        </p:nvGrpSpPr>
        <p:grpSpPr>
          <a:xfrm>
            <a:off x="2694878" y="673208"/>
            <a:ext cx="7832369" cy="2609807"/>
            <a:chOff x="2542478" y="1122476"/>
            <a:chExt cx="7832369" cy="2609807"/>
          </a:xfrm>
        </p:grpSpPr>
        <p:sp>
          <p:nvSpPr>
            <p:cNvPr id="3" name="矩形 2">
              <a:extLst>
                <a:ext uri="{FF2B5EF4-FFF2-40B4-BE49-F238E27FC236}">
                  <a16:creationId xmlns:a16="http://schemas.microsoft.com/office/drawing/2014/main" id="{49833EEB-97C7-4922-961B-C3C585909D4F}"/>
                </a:ext>
              </a:extLst>
            </p:cNvPr>
            <p:cNvSpPr/>
            <p:nvPr/>
          </p:nvSpPr>
          <p:spPr>
            <a:xfrm>
              <a:off x="3369087" y="1122476"/>
              <a:ext cx="5673926" cy="923330"/>
            </a:xfrm>
            <a:prstGeom prst="rect">
              <a:avLst/>
            </a:prstGeom>
            <a:noFill/>
          </p:spPr>
          <p:txBody>
            <a:bodyPr wrap="none" lIns="91440" tIns="45720" rIns="91440" bIns="45720">
              <a:spAutoFit/>
            </a:bodyPr>
            <a:lstStyle/>
            <a:p>
              <a:pPr algn="ctr"/>
              <a:r>
                <a:rPr lang="en-US" altLang="zh-CN" sz="5400" dirty="0">
                  <a:ln w="0"/>
                  <a:effectLst>
                    <a:outerShdw blurRad="38100" dist="19050" dir="2700000" algn="tl" rotWithShape="0">
                      <a:schemeClr val="dk1">
                        <a:alpha val="40000"/>
                      </a:schemeClr>
                    </a:outerShdw>
                  </a:effectLst>
                </a:rPr>
                <a:t>Translation Subject </a:t>
              </a:r>
              <a:endParaRPr lang="zh-CN" altLang="en-US" sz="5400" dirty="0">
                <a:ln w="0"/>
                <a:effectLst>
                  <a:outerShdw blurRad="38100" dist="19050" dir="2700000" algn="tl" rotWithShape="0">
                    <a:schemeClr val="dk1">
                      <a:alpha val="40000"/>
                    </a:schemeClr>
                  </a:outerShdw>
                </a:effectLst>
              </a:endParaRPr>
            </a:p>
          </p:txBody>
        </p:sp>
        <p:sp>
          <p:nvSpPr>
            <p:cNvPr id="28" name="圆角矩形 32">
              <a:extLst>
                <a:ext uri="{FF2B5EF4-FFF2-40B4-BE49-F238E27FC236}">
                  <a16:creationId xmlns:a16="http://schemas.microsoft.com/office/drawing/2014/main" id="{D1473AFF-2C7E-40FF-A611-8A86EADA2B55}"/>
                </a:ext>
              </a:extLst>
            </p:cNvPr>
            <p:cNvSpPr/>
            <p:nvPr/>
          </p:nvSpPr>
          <p:spPr>
            <a:xfrm>
              <a:off x="2542478" y="3059970"/>
              <a:ext cx="1215060" cy="614322"/>
            </a:xfrm>
            <a:prstGeom prst="roundRect">
              <a:avLst>
                <a:gd name="adj" fmla="val 50000"/>
              </a:avLst>
            </a:prstGeom>
            <a:solidFill>
              <a:srgbClr val="B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Habits </a:t>
              </a:r>
              <a:endParaRPr lang="zh-CN" altLang="en-US" sz="2400" dirty="0">
                <a:cs typeface="+mn-ea"/>
                <a:sym typeface="+mn-lt"/>
              </a:endParaRPr>
            </a:p>
          </p:txBody>
        </p:sp>
        <p:sp>
          <p:nvSpPr>
            <p:cNvPr id="29" name="圆角矩形 33">
              <a:extLst>
                <a:ext uri="{FF2B5EF4-FFF2-40B4-BE49-F238E27FC236}">
                  <a16:creationId xmlns:a16="http://schemas.microsoft.com/office/drawing/2014/main" id="{2CDD8C78-90E2-48E3-8F29-BF0DD924BB33}"/>
                </a:ext>
              </a:extLst>
            </p:cNvPr>
            <p:cNvSpPr/>
            <p:nvPr/>
          </p:nvSpPr>
          <p:spPr>
            <a:xfrm>
              <a:off x="5364260" y="3001978"/>
              <a:ext cx="2153531" cy="730305"/>
            </a:xfrm>
            <a:prstGeom prst="roundRect">
              <a:avLst>
                <a:gd name="adj" fmla="val 50000"/>
              </a:avLst>
            </a:prstGeom>
            <a:solidFill>
              <a:srgbClr val="B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Thinking</a:t>
              </a:r>
              <a:r>
                <a:rPr lang="en-US" altLang="zh-CN" dirty="0">
                  <a:cs typeface="+mn-ea"/>
                  <a:sym typeface="+mn-lt"/>
                </a:rPr>
                <a:t> </a:t>
              </a:r>
              <a:r>
                <a:rPr lang="en-US" altLang="zh-CN" sz="2400" dirty="0">
                  <a:cs typeface="+mn-ea"/>
                  <a:sym typeface="+mn-lt"/>
                </a:rPr>
                <a:t>style</a:t>
              </a:r>
              <a:endParaRPr lang="zh-CN" altLang="en-US" sz="2400" dirty="0">
                <a:cs typeface="+mn-ea"/>
                <a:sym typeface="+mn-lt"/>
              </a:endParaRPr>
            </a:p>
          </p:txBody>
        </p:sp>
        <p:sp>
          <p:nvSpPr>
            <p:cNvPr id="30" name="圆角矩形 34">
              <a:extLst>
                <a:ext uri="{FF2B5EF4-FFF2-40B4-BE49-F238E27FC236}">
                  <a16:creationId xmlns:a16="http://schemas.microsoft.com/office/drawing/2014/main" id="{D1016944-D489-40CF-A15C-1D3D37CF6C6F}"/>
                </a:ext>
              </a:extLst>
            </p:cNvPr>
            <p:cNvSpPr/>
            <p:nvPr/>
          </p:nvSpPr>
          <p:spPr>
            <a:xfrm>
              <a:off x="9043013" y="2995068"/>
              <a:ext cx="1331834" cy="679224"/>
            </a:xfrm>
            <a:prstGeom prst="roundRect">
              <a:avLst>
                <a:gd name="adj" fmla="val 50000"/>
              </a:avLst>
            </a:prstGeom>
            <a:solidFill>
              <a:srgbClr val="B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Values</a:t>
              </a:r>
              <a:endParaRPr lang="zh-CN" altLang="en-US" sz="2400" dirty="0">
                <a:cs typeface="+mn-ea"/>
                <a:sym typeface="+mn-lt"/>
              </a:endParaRPr>
            </a:p>
          </p:txBody>
        </p:sp>
        <p:grpSp>
          <p:nvGrpSpPr>
            <p:cNvPr id="31" name="组合 30">
              <a:extLst>
                <a:ext uri="{FF2B5EF4-FFF2-40B4-BE49-F238E27FC236}">
                  <a16:creationId xmlns:a16="http://schemas.microsoft.com/office/drawing/2014/main" id="{A5DF203F-D162-48A4-BDAD-DCFF05FB5FED}"/>
                </a:ext>
              </a:extLst>
            </p:cNvPr>
            <p:cNvGrpSpPr/>
            <p:nvPr/>
          </p:nvGrpSpPr>
          <p:grpSpPr>
            <a:xfrm>
              <a:off x="3112998" y="2071733"/>
              <a:ext cx="6697595" cy="863599"/>
              <a:chOff x="2666845" y="2570631"/>
              <a:chExt cx="6697595" cy="863599"/>
            </a:xfrm>
          </p:grpSpPr>
          <p:cxnSp>
            <p:nvCxnSpPr>
              <p:cNvPr id="42" name="直接连接符 41">
                <a:extLst>
                  <a:ext uri="{FF2B5EF4-FFF2-40B4-BE49-F238E27FC236}">
                    <a16:creationId xmlns:a16="http://schemas.microsoft.com/office/drawing/2014/main" id="{791447A6-4D75-465D-9D07-F5B2C530D0C3}"/>
                  </a:ext>
                </a:extLst>
              </p:cNvPr>
              <p:cNvCxnSpPr/>
              <p:nvPr/>
            </p:nvCxnSpPr>
            <p:spPr>
              <a:xfrm>
                <a:off x="6015642" y="2570631"/>
                <a:ext cx="0" cy="863599"/>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207EEE24-1B6E-428F-AEAC-0E2FE85E54AA}"/>
                  </a:ext>
                </a:extLst>
              </p:cNvPr>
              <p:cNvCxnSpPr/>
              <p:nvPr/>
            </p:nvCxnSpPr>
            <p:spPr>
              <a:xfrm>
                <a:off x="2666845" y="3002430"/>
                <a:ext cx="12616" cy="43180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62BBB1EA-59A3-4B81-95AB-26798ADA2649}"/>
                  </a:ext>
                </a:extLst>
              </p:cNvPr>
              <p:cNvCxnSpPr/>
              <p:nvPr/>
            </p:nvCxnSpPr>
            <p:spPr>
              <a:xfrm>
                <a:off x="9364440" y="3002430"/>
                <a:ext cx="0" cy="43180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597B4E27-6804-4674-AC6C-8ADD5A124438}"/>
                  </a:ext>
                </a:extLst>
              </p:cNvPr>
              <p:cNvCxnSpPr/>
              <p:nvPr/>
            </p:nvCxnSpPr>
            <p:spPr>
              <a:xfrm flipH="1">
                <a:off x="2666845" y="3002430"/>
                <a:ext cx="6656056"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 name="文本框 3">
            <a:extLst>
              <a:ext uri="{FF2B5EF4-FFF2-40B4-BE49-F238E27FC236}">
                <a16:creationId xmlns:a16="http://schemas.microsoft.com/office/drawing/2014/main" id="{5081EBA5-2208-4E54-8F8B-31667FEADE9E}"/>
              </a:ext>
            </a:extLst>
          </p:cNvPr>
          <p:cNvSpPr txBox="1"/>
          <p:nvPr/>
        </p:nvSpPr>
        <p:spPr>
          <a:xfrm>
            <a:off x="2694878" y="3608599"/>
            <a:ext cx="7891777" cy="2308324"/>
          </a:xfrm>
          <a:prstGeom prst="rect">
            <a:avLst/>
          </a:prstGeom>
          <a:noFill/>
        </p:spPr>
        <p:txBody>
          <a:bodyPr wrap="square" rtlCol="0">
            <a:spAutoFit/>
          </a:bodyPr>
          <a:lstStyle/>
          <a:p>
            <a:r>
              <a:rPr lang="en-US" altLang="zh-CN" sz="2400" dirty="0"/>
              <a:t>      In the process of translation, we must pay attention to the </a:t>
            </a:r>
            <a:r>
              <a:rPr lang="en-US" altLang="zh-CN" sz="2400" dirty="0">
                <a:solidFill>
                  <a:srgbClr val="FF0000"/>
                </a:solidFill>
              </a:rPr>
              <a:t>understanding</a:t>
            </a:r>
            <a:r>
              <a:rPr lang="en-US" altLang="zh-CN" sz="2400" dirty="0"/>
              <a:t> of Chinese and Western cultures and people. The difference in thinking between Chinese and Western subjects should realize the </a:t>
            </a:r>
            <a:r>
              <a:rPr lang="en-US" altLang="zh-CN" sz="2400" dirty="0">
                <a:solidFill>
                  <a:srgbClr val="FF0000"/>
                </a:solidFill>
              </a:rPr>
              <a:t>accuracy and professionalism </a:t>
            </a:r>
            <a:r>
              <a:rPr lang="en-US" altLang="zh-CN" sz="2400" dirty="0"/>
              <a:t>of translation in the back and forth switching of the </a:t>
            </a:r>
            <a:r>
              <a:rPr lang="en-US" altLang="zh-CN" sz="2400" b="1" dirty="0"/>
              <a:t>main thinking modes of China and the West</a:t>
            </a:r>
            <a:r>
              <a:rPr lang="en-US" altLang="zh-CN" sz="2400" dirty="0"/>
              <a:t>.</a:t>
            </a:r>
            <a:endParaRPr lang="zh-CN" altLang="en-US" sz="2400" dirty="0"/>
          </a:p>
        </p:txBody>
      </p:sp>
    </p:spTree>
    <p:extLst>
      <p:ext uri="{BB962C8B-B14F-4D97-AF65-F5344CB8AC3E}">
        <p14:creationId xmlns:p14="http://schemas.microsoft.com/office/powerpoint/2010/main" val="2397853796"/>
      </p:ext>
    </p:extLst>
  </p:cSld>
  <p:clrMapOvr>
    <a:masterClrMapping/>
  </p:clrMapOvr>
  <p:transition spd="med" advClick="0" advTm="300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80000">
                                          <p:cBhvr additive="base">
                                            <p:cTn id="7" dur="1000" fill="hold"/>
                                            <p:tgtEl>
                                              <p:spTgt spid="4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50000">
                                          <p:cBhvr additive="base">
                                            <p:cTn id="11" dur="5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14:presetBounceEnd="80000">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14:bounceEnd="80000">
                                          <p:cBhvr additive="base">
                                            <p:cTn id="17" dur="1000" fill="hold"/>
                                            <p:tgtEl>
                                              <p:spTgt spid="32"/>
                                            </p:tgtEl>
                                            <p:attrNameLst>
                                              <p:attrName>ppt_x</p:attrName>
                                            </p:attrNameLst>
                                          </p:cBhvr>
                                          <p:tavLst>
                                            <p:tav tm="0">
                                              <p:val>
                                                <p:strVal val="1+#ppt_w/2"/>
                                              </p:val>
                                            </p:tav>
                                            <p:tav tm="100000">
                                              <p:val>
                                                <p:strVal val="#ppt_x"/>
                                              </p:val>
                                            </p:tav>
                                          </p:tavLst>
                                        </p:anim>
                                        <p:anim calcmode="lin" valueType="num" p14:bounceEnd="80000">
                                          <p:cBhvr additive="base">
                                            <p:cTn id="1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ppt_x"/>
                                              </p:val>
                                            </p:tav>
                                            <p:tav tm="100000">
                                              <p:val>
                                                <p:strVal val="#ppt_x"/>
                                              </p:val>
                                            </p:tav>
                                          </p:tavLst>
                                        </p:anim>
                                        <p:anim calcmode="lin" valueType="num">
                                          <p:cBhvr additive="base">
                                            <p:cTn id="8" dur="10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000" fill="hold"/>
                                            <p:tgtEl>
                                              <p:spTgt spid="32"/>
                                            </p:tgtEl>
                                            <p:attrNameLst>
                                              <p:attrName>ppt_x</p:attrName>
                                            </p:attrNameLst>
                                          </p:cBhvr>
                                          <p:tavLst>
                                            <p:tav tm="0">
                                              <p:val>
                                                <p:strVal val="1+#ppt_w/2"/>
                                              </p:val>
                                            </p:tav>
                                            <p:tav tm="100000">
                                              <p:val>
                                                <p:strVal val="#ppt_x"/>
                                              </p:val>
                                            </p:tav>
                                          </p:tavLst>
                                        </p:anim>
                                        <p:anim calcmode="lin" valueType="num">
                                          <p:cBhvr additive="base">
                                            <p:cTn id="1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sp>
        <p:nvSpPr>
          <p:cNvPr id="16" name="文本框 15"/>
          <p:cNvSpPr txBox="1"/>
          <p:nvPr/>
        </p:nvSpPr>
        <p:spPr>
          <a:xfrm>
            <a:off x="1844957" y="3552413"/>
            <a:ext cx="5665305" cy="2554545"/>
          </a:xfrm>
          <a:prstGeom prst="rect">
            <a:avLst/>
          </a:prstGeom>
          <a:noFill/>
        </p:spPr>
        <p:txBody>
          <a:bodyPr wrap="square" lIns="0" tIns="0" rIns="0" bIns="0" rtlCol="0">
            <a:spAutoFit/>
          </a:bodyPr>
          <a:lstStyle>
            <a:defPPr>
              <a:defRPr lang="zh-CN"/>
            </a:defPPr>
            <a:lvl1pPr>
              <a:defRPr sz="16600">
                <a:solidFill>
                  <a:srgbClr val="B7292D"/>
                </a:solidFill>
                <a:latin typeface="BN Year 2000" panose="00000400000000000000" pitchFamily="2" charset="0"/>
                <a:ea typeface="方正超粗黑简体" panose="03000509000000000000" pitchFamily="65" charset="-122"/>
              </a:defRPr>
            </a:lvl1pPr>
          </a:lstStyle>
          <a:p>
            <a:r>
              <a:rPr lang="en-US" altLang="zh-CN" dirty="0">
                <a:solidFill>
                  <a:srgbClr val="B7A893"/>
                </a:solidFill>
                <a:latin typeface="+mn-lt"/>
                <a:ea typeface="+mn-ea"/>
                <a:cs typeface="+mn-ea"/>
                <a:sym typeface="+mn-lt"/>
              </a:rPr>
              <a:t>Thanks</a:t>
            </a:r>
            <a:endParaRPr lang="zh-CN" altLang="en-US" dirty="0">
              <a:solidFill>
                <a:srgbClr val="B7A893"/>
              </a:solidFill>
              <a:latin typeface="+mn-lt"/>
              <a:ea typeface="+mn-ea"/>
              <a:cs typeface="+mn-ea"/>
              <a:sym typeface="+mn-lt"/>
            </a:endParaRPr>
          </a:p>
        </p:txBody>
      </p:sp>
      <p:sp>
        <p:nvSpPr>
          <p:cNvPr id="9" name="文本框 8"/>
          <p:cNvSpPr txBox="1"/>
          <p:nvPr/>
        </p:nvSpPr>
        <p:spPr>
          <a:xfrm>
            <a:off x="7510263" y="4361910"/>
            <a:ext cx="2319538" cy="1200329"/>
          </a:xfrm>
          <a:prstGeom prst="rect">
            <a:avLst/>
          </a:prstGeom>
          <a:noFill/>
        </p:spPr>
        <p:txBody>
          <a:bodyPr vert="horz" wrap="squar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r>
              <a:rPr lang="zh-CN" altLang="en-US" sz="7200" dirty="0">
                <a:latin typeface="微软雅黑 Light" panose="020B0502040204020203" pitchFamily="34" charset="-122"/>
                <a:ea typeface="微软雅黑 Light" panose="020B0502040204020203" pitchFamily="34" charset="-122"/>
                <a:cs typeface="+mn-ea"/>
                <a:sym typeface="+mn-lt"/>
              </a:rPr>
              <a:t>谢谢</a:t>
            </a:r>
            <a:r>
              <a:rPr lang="en-US" altLang="zh-CN" sz="7200" dirty="0">
                <a:latin typeface="微软雅黑 Light" panose="020B0502040204020203" pitchFamily="34" charset="-122"/>
                <a:ea typeface="微软雅黑 Light" panose="020B0502040204020203" pitchFamily="34" charset="-122"/>
                <a:cs typeface="+mn-ea"/>
                <a:sym typeface="+mn-lt"/>
              </a:rPr>
              <a:t>!</a:t>
            </a:r>
            <a:endParaRPr lang="zh-CN" altLang="en-US" sz="7200" dirty="0">
              <a:latin typeface="微软雅黑 Light" panose="020B0502040204020203" pitchFamily="34" charset="-122"/>
              <a:ea typeface="微软雅黑 Light" panose="020B0502040204020203" pitchFamily="34" charset="-122"/>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01619" flipH="1">
            <a:off x="3507983" y="-2466157"/>
            <a:ext cx="4496670" cy="6279664"/>
          </a:xfrm>
          <a:prstGeom prst="rect">
            <a:avLst/>
          </a:prstGeom>
        </p:spPr>
      </p:pic>
      <p:grpSp>
        <p:nvGrpSpPr>
          <p:cNvPr id="8" name="组合 7"/>
          <p:cNvGrpSpPr/>
          <p:nvPr/>
        </p:nvGrpSpPr>
        <p:grpSpPr>
          <a:xfrm>
            <a:off x="9934373" y="-996623"/>
            <a:ext cx="2027649" cy="1993246"/>
            <a:chOff x="9934373" y="-996623"/>
            <a:chExt cx="2027649" cy="1993246"/>
          </a:xfrm>
        </p:grpSpPr>
        <p:sp>
          <p:nvSpPr>
            <p:cNvPr id="10" name="椭圆 9"/>
            <p:cNvSpPr/>
            <p:nvPr/>
          </p:nvSpPr>
          <p:spPr>
            <a:xfrm>
              <a:off x="9934373" y="-996623"/>
              <a:ext cx="2027649" cy="1993246"/>
            </a:xfrm>
            <a:prstGeom prst="ellipse">
              <a:avLst/>
            </a:prstGeom>
            <a:solidFill>
              <a:srgbClr val="B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362357" y="88900"/>
              <a:ext cx="1236236" cy="584775"/>
            </a:xfrm>
            <a:prstGeom prst="rect">
              <a:avLst/>
            </a:prstGeom>
            <a:noFill/>
          </p:spPr>
          <p:txBody>
            <a:bodyPr wrap="none" rtlCol="0">
              <a:spAutoFit/>
            </a:bodyPr>
            <a:lstStyle/>
            <a:p>
              <a:pPr algn="ctr"/>
              <a:r>
                <a:rPr lang="en-US" altLang="zh-CN" sz="3200" dirty="0">
                  <a:solidFill>
                    <a:schemeClr val="bg1"/>
                  </a:solidFill>
                  <a:cs typeface="+mn-ea"/>
                  <a:sym typeface="+mn-lt"/>
                </a:rPr>
                <a:t>LOGO</a:t>
              </a:r>
              <a:endParaRPr lang="zh-CN" altLang="en-US" sz="3200" dirty="0">
                <a:solidFill>
                  <a:schemeClr val="bg1"/>
                </a:solidFill>
                <a:cs typeface="+mn-ea"/>
                <a:sym typeface="+mn-lt"/>
              </a:endParaRPr>
            </a:p>
          </p:txBody>
        </p:sp>
      </p:grpSp>
    </p:spTree>
    <p:extLst>
      <p:ext uri="{BB962C8B-B14F-4D97-AF65-F5344CB8AC3E}">
        <p14:creationId xmlns:p14="http://schemas.microsoft.com/office/powerpoint/2010/main" val="3771831264"/>
      </p:ext>
    </p:extLst>
  </p:cSld>
  <p:clrMapOvr>
    <a:masterClrMapping/>
  </p:clrMapOvr>
  <p:transition spd="slow"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8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14:presetBounceEnd="50000">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14:bounceEnd="50000">
                                          <p:cBhvr additive="base">
                                            <p:cTn id="13" dur="10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grpId="1" nodeType="clickEffect">
                                      <p:stCondLst>
                                        <p:cond delay="0"/>
                                      </p:stCondLst>
                                      <p:childTnLst>
                                        <p:animRot by="120000">
                                          <p:cBhvr>
                                            <p:cTn id="26" dur="100" fill="hold">
                                              <p:stCondLst>
                                                <p:cond delay="0"/>
                                              </p:stCondLst>
                                            </p:cTn>
                                            <p:tgtEl>
                                              <p:spTgt spid="9"/>
                                            </p:tgtEl>
                                            <p:attrNameLst>
                                              <p:attrName>r</p:attrName>
                                            </p:attrNameLst>
                                          </p:cBhvr>
                                        </p:animRot>
                                        <p:animRot by="-240000">
                                          <p:cBhvr>
                                            <p:cTn id="27" dur="200" fill="hold">
                                              <p:stCondLst>
                                                <p:cond delay="200"/>
                                              </p:stCondLst>
                                            </p:cTn>
                                            <p:tgtEl>
                                              <p:spTgt spid="9"/>
                                            </p:tgtEl>
                                            <p:attrNameLst>
                                              <p:attrName>r</p:attrName>
                                            </p:attrNameLst>
                                          </p:cBhvr>
                                        </p:animRot>
                                        <p:animRot by="240000">
                                          <p:cBhvr>
                                            <p:cTn id="28" dur="200" fill="hold">
                                              <p:stCondLst>
                                                <p:cond delay="400"/>
                                              </p:stCondLst>
                                            </p:cTn>
                                            <p:tgtEl>
                                              <p:spTgt spid="9"/>
                                            </p:tgtEl>
                                            <p:attrNameLst>
                                              <p:attrName>r</p:attrName>
                                            </p:attrNameLst>
                                          </p:cBhvr>
                                        </p:animRot>
                                        <p:animRot by="-240000">
                                          <p:cBhvr>
                                            <p:cTn id="29" dur="200" fill="hold">
                                              <p:stCondLst>
                                                <p:cond delay="600"/>
                                              </p:stCondLst>
                                            </p:cTn>
                                            <p:tgtEl>
                                              <p:spTgt spid="9"/>
                                            </p:tgtEl>
                                            <p:attrNameLst>
                                              <p:attrName>r</p:attrName>
                                            </p:attrNameLst>
                                          </p:cBhvr>
                                        </p:animRot>
                                        <p:animRot by="120000">
                                          <p:cBhvr>
                                            <p:cTn id="30" dur="200" fill="hold">
                                              <p:stCondLst>
                                                <p:cond delay="800"/>
                                              </p:stCondLst>
                                            </p:cTn>
                                            <p:tgtEl>
                                              <p:spTgt spid="9"/>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14:presetBounceEnd="86000">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14:bounceEnd="86000">
                                          <p:cBhvr additive="base">
                                            <p:cTn id="35" dur="1000" fill="hold"/>
                                            <p:tgtEl>
                                              <p:spTgt spid="8"/>
                                            </p:tgtEl>
                                            <p:attrNameLst>
                                              <p:attrName>ppt_x</p:attrName>
                                            </p:attrNameLst>
                                          </p:cBhvr>
                                          <p:tavLst>
                                            <p:tav tm="0">
                                              <p:val>
                                                <p:strVal val="#ppt_x"/>
                                              </p:val>
                                            </p:tav>
                                            <p:tav tm="100000">
                                              <p:val>
                                                <p:strVal val="#ppt_x"/>
                                              </p:val>
                                            </p:tav>
                                          </p:tavLst>
                                        </p:anim>
                                        <p:anim calcmode="lin" valueType="num" p14:bounceEnd="86000">
                                          <p:cBhvr additive="base">
                                            <p:cTn id="36"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9" grpId="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0-#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grpId="1" nodeType="clickEffect">
                                      <p:stCondLst>
                                        <p:cond delay="0"/>
                                      </p:stCondLst>
                                      <p:childTnLst>
                                        <p:animRot by="120000">
                                          <p:cBhvr>
                                            <p:cTn id="26" dur="100" fill="hold">
                                              <p:stCondLst>
                                                <p:cond delay="0"/>
                                              </p:stCondLst>
                                            </p:cTn>
                                            <p:tgtEl>
                                              <p:spTgt spid="9"/>
                                            </p:tgtEl>
                                            <p:attrNameLst>
                                              <p:attrName>r</p:attrName>
                                            </p:attrNameLst>
                                          </p:cBhvr>
                                        </p:animRot>
                                        <p:animRot by="-240000">
                                          <p:cBhvr>
                                            <p:cTn id="27" dur="200" fill="hold">
                                              <p:stCondLst>
                                                <p:cond delay="200"/>
                                              </p:stCondLst>
                                            </p:cTn>
                                            <p:tgtEl>
                                              <p:spTgt spid="9"/>
                                            </p:tgtEl>
                                            <p:attrNameLst>
                                              <p:attrName>r</p:attrName>
                                            </p:attrNameLst>
                                          </p:cBhvr>
                                        </p:animRot>
                                        <p:animRot by="240000">
                                          <p:cBhvr>
                                            <p:cTn id="28" dur="200" fill="hold">
                                              <p:stCondLst>
                                                <p:cond delay="400"/>
                                              </p:stCondLst>
                                            </p:cTn>
                                            <p:tgtEl>
                                              <p:spTgt spid="9"/>
                                            </p:tgtEl>
                                            <p:attrNameLst>
                                              <p:attrName>r</p:attrName>
                                            </p:attrNameLst>
                                          </p:cBhvr>
                                        </p:animRot>
                                        <p:animRot by="-240000">
                                          <p:cBhvr>
                                            <p:cTn id="29" dur="200" fill="hold">
                                              <p:stCondLst>
                                                <p:cond delay="600"/>
                                              </p:stCondLst>
                                            </p:cTn>
                                            <p:tgtEl>
                                              <p:spTgt spid="9"/>
                                            </p:tgtEl>
                                            <p:attrNameLst>
                                              <p:attrName>r</p:attrName>
                                            </p:attrNameLst>
                                          </p:cBhvr>
                                        </p:animRot>
                                        <p:animRot by="120000">
                                          <p:cBhvr>
                                            <p:cTn id="30" dur="200" fill="hold">
                                              <p:stCondLst>
                                                <p:cond delay="800"/>
                                              </p:stCondLst>
                                            </p:cTn>
                                            <p:tgtEl>
                                              <p:spTgt spid="9"/>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9"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945577" flipH="1">
            <a:off x="10601798" y="205429"/>
            <a:ext cx="4496670" cy="6279664"/>
          </a:xfrm>
          <a:prstGeom prst="rect">
            <a:avLst/>
          </a:prstGeom>
        </p:spPr>
      </p:pic>
      <p:sp>
        <p:nvSpPr>
          <p:cNvPr id="21" name="文本框 20"/>
          <p:cNvSpPr txBox="1"/>
          <p:nvPr/>
        </p:nvSpPr>
        <p:spPr>
          <a:xfrm rot="5400000">
            <a:off x="-2362803" y="3901233"/>
            <a:ext cx="5802921" cy="1354217"/>
          </a:xfrm>
          <a:prstGeom prst="rect">
            <a:avLst/>
          </a:prstGeom>
          <a:noFill/>
        </p:spPr>
        <p:txBody>
          <a:bodyPr wrap="square" lIns="0" tIns="0" rIns="0" bIns="0" rtlCol="0">
            <a:spAutoFit/>
          </a:bodyPr>
          <a:lstStyle>
            <a:defPPr>
              <a:defRPr lang="zh-CN"/>
            </a:defPPr>
            <a:lvl1pPr>
              <a:defRPr sz="16600">
                <a:solidFill>
                  <a:schemeClr val="bg1">
                    <a:lumMod val="75000"/>
                  </a:schemeClr>
                </a:solidFill>
                <a:latin typeface="BN Year 2000" panose="00000400000000000000" pitchFamily="2" charset="0"/>
                <a:ea typeface="方正超粗黑简体" panose="03000509000000000000" pitchFamily="65" charset="-122"/>
              </a:defRPr>
            </a:lvl1pPr>
          </a:lstStyle>
          <a:p>
            <a:r>
              <a:rPr lang="en-US" altLang="zh-CN" sz="8800" dirty="0">
                <a:solidFill>
                  <a:srgbClr val="B7A893"/>
                </a:solidFill>
                <a:latin typeface="+mn-lt"/>
                <a:ea typeface="+mn-ea"/>
                <a:cs typeface="+mn-ea"/>
                <a:sym typeface="+mn-lt"/>
              </a:rPr>
              <a:t>CONTENT</a:t>
            </a:r>
            <a:endParaRPr lang="zh-CN" altLang="en-US" sz="8800" dirty="0">
              <a:solidFill>
                <a:srgbClr val="B7A893"/>
              </a:solidFill>
              <a:latin typeface="+mn-lt"/>
              <a:ea typeface="+mn-ea"/>
              <a:cs typeface="+mn-ea"/>
              <a:sym typeface="+mn-lt"/>
            </a:endParaRPr>
          </a:p>
        </p:txBody>
      </p:sp>
      <p:grpSp>
        <p:nvGrpSpPr>
          <p:cNvPr id="6" name="组合 5">
            <a:extLst>
              <a:ext uri="{FF2B5EF4-FFF2-40B4-BE49-F238E27FC236}">
                <a16:creationId xmlns:a16="http://schemas.microsoft.com/office/drawing/2014/main" id="{E07B29D2-2BFD-4959-869A-679C2B311BB9}"/>
              </a:ext>
            </a:extLst>
          </p:cNvPr>
          <p:cNvGrpSpPr/>
          <p:nvPr/>
        </p:nvGrpSpPr>
        <p:grpSpPr>
          <a:xfrm>
            <a:off x="1429506" y="875039"/>
            <a:ext cx="9031481" cy="4940443"/>
            <a:chOff x="674132" y="2425800"/>
            <a:chExt cx="9031481" cy="4940443"/>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32" y="2425800"/>
              <a:ext cx="1211488" cy="2352748"/>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2140" y="3602174"/>
              <a:ext cx="1652592" cy="2246243"/>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1375" y="5304042"/>
              <a:ext cx="1850270" cy="2062201"/>
            </a:xfrm>
            <a:prstGeom prst="rect">
              <a:avLst/>
            </a:prstGeom>
          </p:spPr>
        </p:pic>
        <p:sp>
          <p:nvSpPr>
            <p:cNvPr id="18" name="文本框 17"/>
            <p:cNvSpPr txBox="1"/>
            <p:nvPr/>
          </p:nvSpPr>
          <p:spPr>
            <a:xfrm rot="16200000">
              <a:off x="1775661" y="3049495"/>
              <a:ext cx="2031325" cy="1691653"/>
            </a:xfrm>
            <a:prstGeom prst="rect">
              <a:avLst/>
            </a:prstGeom>
            <a:noFill/>
          </p:spPr>
          <p:txBody>
            <a:bodyPr vert="eaVert" wrap="square" rtlCol="0">
              <a:spAutoFit/>
            </a:bodyPr>
            <a:lstStyle/>
            <a:p>
              <a:r>
                <a:rPr lang="en-US" altLang="zh-CN" sz="2400" dirty="0"/>
                <a:t>  Chinese and Western Cultural Differences</a:t>
              </a:r>
              <a:endParaRPr lang="zh-CN" altLang="en-US" sz="4400" spc="600" dirty="0">
                <a:solidFill>
                  <a:schemeClr val="bg2">
                    <a:lumMod val="25000"/>
                  </a:schemeClr>
                </a:solidFill>
                <a:latin typeface="微软雅黑 Light" panose="020B0502040204020203" pitchFamily="34" charset="-122"/>
                <a:ea typeface="微软雅黑 Light" panose="020B0502040204020203" pitchFamily="34" charset="-122"/>
                <a:cs typeface="+mn-ea"/>
                <a:sym typeface="+mn-lt"/>
              </a:endParaRPr>
            </a:p>
            <a:p>
              <a:endParaRPr lang="zh-CN" altLang="en-US" sz="2400" spc="600" dirty="0">
                <a:solidFill>
                  <a:schemeClr val="bg2">
                    <a:lumMod val="25000"/>
                  </a:schemeClr>
                </a:solidFill>
                <a:latin typeface="微软雅黑 Light" panose="020B0502040204020203" pitchFamily="34" charset="-122"/>
                <a:ea typeface="微软雅黑 Light" panose="020B0502040204020203" pitchFamily="34" charset="-122"/>
                <a:cs typeface="+mn-ea"/>
                <a:sym typeface="+mn-lt"/>
              </a:endParaRPr>
            </a:p>
          </p:txBody>
        </p:sp>
        <p:sp>
          <p:nvSpPr>
            <p:cNvPr id="27" name="文本框 26"/>
            <p:cNvSpPr txBox="1"/>
            <p:nvPr/>
          </p:nvSpPr>
          <p:spPr>
            <a:xfrm rot="16200000">
              <a:off x="5228068" y="3952252"/>
              <a:ext cx="1200329" cy="1652592"/>
            </a:xfrm>
            <a:prstGeom prst="rect">
              <a:avLst/>
            </a:prstGeom>
            <a:noFill/>
          </p:spPr>
          <p:txBody>
            <a:bodyPr vert="eaVert" wrap="square" rtlCol="0">
              <a:spAutoFit/>
            </a:bodyPr>
            <a:lstStyle/>
            <a:p>
              <a:r>
                <a:rPr lang="en-US" altLang="zh-CN" sz="2400" dirty="0">
                  <a:sym typeface="+mn-lt"/>
                </a:rPr>
                <a:t>Influencing Factors</a:t>
              </a:r>
              <a:endParaRPr lang="zh-CN" altLang="en-US" sz="2400" dirty="0">
                <a:sym typeface="+mn-lt"/>
              </a:endParaRPr>
            </a:p>
            <a:p>
              <a:endParaRPr lang="zh-CN" altLang="en-US" spc="600" dirty="0">
                <a:solidFill>
                  <a:schemeClr val="bg2">
                    <a:lumMod val="25000"/>
                  </a:schemeClr>
                </a:solidFill>
                <a:latin typeface="微软雅黑 Light" panose="020B0502040204020203" pitchFamily="34" charset="-122"/>
                <a:ea typeface="微软雅黑 Light" panose="020B0502040204020203" pitchFamily="34" charset="-122"/>
                <a:cs typeface="+mn-ea"/>
                <a:sym typeface="+mn-lt"/>
              </a:endParaRPr>
            </a:p>
          </p:txBody>
        </p:sp>
        <p:sp>
          <p:nvSpPr>
            <p:cNvPr id="24" name="文本框 23"/>
            <p:cNvSpPr txBox="1"/>
            <p:nvPr/>
          </p:nvSpPr>
          <p:spPr>
            <a:xfrm rot="16200000">
              <a:off x="8614532" y="5443295"/>
              <a:ext cx="553998" cy="1628164"/>
            </a:xfrm>
            <a:prstGeom prst="rect">
              <a:avLst/>
            </a:prstGeom>
            <a:noFill/>
          </p:spPr>
          <p:txBody>
            <a:bodyPr vert="eaVert" wrap="square" rtlCol="0">
              <a:spAutoFit/>
            </a:bodyPr>
            <a:lstStyle/>
            <a:p>
              <a:r>
                <a:rPr lang="en-US" altLang="zh-CN" sz="2400" dirty="0">
                  <a:sym typeface="+mn-lt"/>
                </a:rPr>
                <a:t>Solution</a:t>
              </a:r>
              <a:endParaRPr lang="zh-CN" altLang="en-US" sz="2400" dirty="0">
                <a:sym typeface="+mn-lt"/>
              </a:endParaRPr>
            </a:p>
          </p:txBody>
        </p:sp>
      </p:grpSp>
    </p:spTree>
    <p:extLst>
      <p:ext uri="{BB962C8B-B14F-4D97-AF65-F5344CB8AC3E}">
        <p14:creationId xmlns:p14="http://schemas.microsoft.com/office/powerpoint/2010/main" val="3991690009"/>
      </p:ext>
    </p:extLst>
  </p:cSld>
  <p:clrMapOvr>
    <a:masterClrMapping/>
  </p:clrMapOvr>
  <p:transition spd="slow" advTm="3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8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80000">
                                          <p:cBhvr additive="base">
                                            <p:cTn id="7" dur="1000" fill="hold"/>
                                            <p:tgtEl>
                                              <p:spTgt spid="32"/>
                                            </p:tgtEl>
                                            <p:attrNameLst>
                                              <p:attrName>ppt_x</p:attrName>
                                            </p:attrNameLst>
                                          </p:cBhvr>
                                          <p:tavLst>
                                            <p:tav tm="0">
                                              <p:val>
                                                <p:strVal val="1+#ppt_w/2"/>
                                              </p:val>
                                            </p:tav>
                                            <p:tav tm="100000">
                                              <p:val>
                                                <p:strVal val="#ppt_x"/>
                                              </p:val>
                                            </p:tav>
                                          </p:tavLst>
                                        </p:anim>
                                        <p:anim calcmode="lin" valueType="num" p14:bounceEnd="80000">
                                          <p:cBhvr additive="base">
                                            <p:cTn id="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sp>
        <p:nvSpPr>
          <p:cNvPr id="10" name="文本框 9"/>
          <p:cNvSpPr txBox="1"/>
          <p:nvPr/>
        </p:nvSpPr>
        <p:spPr>
          <a:xfrm rot="5400000">
            <a:off x="220079" y="2139581"/>
            <a:ext cx="2934123" cy="1769715"/>
          </a:xfrm>
          <a:prstGeom prst="rect">
            <a:avLst/>
          </a:prstGeom>
          <a:noFill/>
        </p:spPr>
        <p:txBody>
          <a:bodyPr wrap="square" lIns="0" tIns="0" rIns="0" bIns="0" rtlCol="0">
            <a:spAutoFit/>
          </a:bodyPr>
          <a:lstStyle>
            <a:defPPr>
              <a:defRPr lang="zh-CN"/>
            </a:defPPr>
            <a:lvl1pPr>
              <a:defRPr sz="8800">
                <a:solidFill>
                  <a:srgbClr val="B7292D"/>
                </a:solidFill>
                <a:latin typeface="汉仪小麦体简" panose="00020600040101010101" pitchFamily="18" charset="-122"/>
                <a:ea typeface="汉仪小麦体简" panose="00020600040101010101" pitchFamily="18" charset="-122"/>
              </a:defRPr>
            </a:lvl1pPr>
          </a:lstStyle>
          <a:p>
            <a:r>
              <a:rPr lang="en-US" altLang="zh-CN" sz="11500" dirty="0">
                <a:solidFill>
                  <a:srgbClr val="B7A893"/>
                </a:solidFill>
                <a:latin typeface="+mn-lt"/>
                <a:ea typeface="+mn-ea"/>
                <a:cs typeface="+mn-ea"/>
                <a:sym typeface="+mn-lt"/>
              </a:rPr>
              <a:t>ONE</a:t>
            </a:r>
            <a:endParaRPr lang="zh-CN" altLang="en-US" sz="11500" dirty="0">
              <a:solidFill>
                <a:srgbClr val="B7A893"/>
              </a:solidFill>
              <a:latin typeface="+mn-lt"/>
              <a:ea typeface="+mn-ea"/>
              <a:cs typeface="+mn-ea"/>
              <a:sym typeface="+mn-lt"/>
            </a:endParaRPr>
          </a:p>
        </p:txBody>
      </p:sp>
      <p:sp>
        <p:nvSpPr>
          <p:cNvPr id="18" name="文本框 17"/>
          <p:cNvSpPr txBox="1"/>
          <p:nvPr/>
        </p:nvSpPr>
        <p:spPr>
          <a:xfrm rot="16200000">
            <a:off x="6553289" y="785233"/>
            <a:ext cx="1292662" cy="4365281"/>
          </a:xfrm>
          <a:prstGeom prst="rect">
            <a:avLst/>
          </a:prstGeom>
          <a:noFill/>
        </p:spPr>
        <p:txBody>
          <a:bodyPr vert="eaVert" wrap="square" rtlCol="0">
            <a:spAutoFit/>
          </a:bodyPr>
          <a:lstStyle/>
          <a:p>
            <a:pPr algn="ctr"/>
            <a:r>
              <a:rPr lang="en-US" altLang="zh-CN" sz="3600" dirty="0"/>
              <a:t>Chinese and Western Cultural Differences</a:t>
            </a:r>
            <a:endParaRPr lang="zh-CN" altLang="en-US" sz="6000" spc="600" dirty="0">
              <a:solidFill>
                <a:schemeClr val="bg2">
                  <a:lumMod val="25000"/>
                </a:schemeClr>
              </a:solidFill>
              <a:latin typeface="微软雅黑 Light" panose="020B0502040204020203" pitchFamily="34" charset="-122"/>
              <a:ea typeface="微软雅黑 Light" panose="020B0502040204020203" pitchFamily="34" charset="-122"/>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19" y="1756846"/>
            <a:ext cx="1247177" cy="242205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905004" y="2921492"/>
            <a:ext cx="4286996" cy="3936508"/>
          </a:xfrm>
          <a:prstGeom prst="rect">
            <a:avLst/>
          </a:prstGeom>
        </p:spPr>
      </p:pic>
      <p:grpSp>
        <p:nvGrpSpPr>
          <p:cNvPr id="8" name="组合 7"/>
          <p:cNvGrpSpPr/>
          <p:nvPr/>
        </p:nvGrpSpPr>
        <p:grpSpPr>
          <a:xfrm>
            <a:off x="9934373" y="-996623"/>
            <a:ext cx="2027649" cy="1993246"/>
            <a:chOff x="9934373" y="-996623"/>
            <a:chExt cx="2027649" cy="1993246"/>
          </a:xfrm>
        </p:grpSpPr>
        <p:sp>
          <p:nvSpPr>
            <p:cNvPr id="9" name="椭圆 8"/>
            <p:cNvSpPr/>
            <p:nvPr/>
          </p:nvSpPr>
          <p:spPr>
            <a:xfrm>
              <a:off x="9934373" y="-996623"/>
              <a:ext cx="2027649" cy="1993246"/>
            </a:xfrm>
            <a:prstGeom prst="ellipse">
              <a:avLst/>
            </a:prstGeom>
            <a:solidFill>
              <a:srgbClr val="B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362357" y="88900"/>
              <a:ext cx="1236236" cy="584775"/>
            </a:xfrm>
            <a:prstGeom prst="rect">
              <a:avLst/>
            </a:prstGeom>
            <a:noFill/>
          </p:spPr>
          <p:txBody>
            <a:bodyPr wrap="none" rtlCol="0">
              <a:spAutoFit/>
            </a:bodyPr>
            <a:lstStyle/>
            <a:p>
              <a:pPr algn="ctr"/>
              <a:r>
                <a:rPr lang="en-US" altLang="zh-CN" sz="3200" dirty="0">
                  <a:solidFill>
                    <a:schemeClr val="bg1"/>
                  </a:solidFill>
                  <a:cs typeface="+mn-ea"/>
                  <a:sym typeface="+mn-lt"/>
                </a:rPr>
                <a:t>LOGO</a:t>
              </a:r>
              <a:endParaRPr lang="zh-CN" altLang="en-US" sz="3200" dirty="0">
                <a:solidFill>
                  <a:schemeClr val="bg1"/>
                </a:solidFill>
                <a:cs typeface="+mn-ea"/>
                <a:sym typeface="+mn-lt"/>
              </a:endParaRPr>
            </a:p>
          </p:txBody>
        </p:sp>
      </p:grpSp>
    </p:spTree>
    <p:extLst>
      <p:ext uri="{BB962C8B-B14F-4D97-AF65-F5344CB8AC3E}">
        <p14:creationId xmlns:p14="http://schemas.microsoft.com/office/powerpoint/2010/main" val="1698322739"/>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a14="http://schemas.microsoft.com/office/drawing/2010/main"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4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84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8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80000">
                                          <p:cBhvr additive="base">
                                            <p:cTn id="13" dur="10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14:bounceEnd="50000">
                                          <p:cBhvr additive="base">
                                            <p:cTn id="19"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14:presetBounceEnd="50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50000">
                                          <p:cBhvr additive="base">
                                            <p:cTn id="25"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14:presetBounceEnd="86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86000">
                                          <p:cBhvr additive="base">
                                            <p:cTn id="31" dur="1000" fill="hold"/>
                                            <p:tgtEl>
                                              <p:spTgt spid="8"/>
                                            </p:tgtEl>
                                            <p:attrNameLst>
                                              <p:attrName>ppt_x</p:attrName>
                                            </p:attrNameLst>
                                          </p:cBhvr>
                                          <p:tavLst>
                                            <p:tav tm="0">
                                              <p:val>
                                                <p:strVal val="#ppt_x"/>
                                              </p:val>
                                            </p:tav>
                                            <p:tav tm="100000">
                                              <p:val>
                                                <p:strVal val="#ppt_x"/>
                                              </p:val>
                                            </p:tav>
                                          </p:tavLst>
                                        </p:anim>
                                        <p:anim calcmode="lin" valueType="num" p14:bounceEnd="86000">
                                          <p:cBhvr additive="base">
                                            <p:cTn id="3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sp>
        <p:nvSpPr>
          <p:cNvPr id="23" name="弧形 22"/>
          <p:cNvSpPr/>
          <p:nvPr/>
        </p:nvSpPr>
        <p:spPr>
          <a:xfrm>
            <a:off x="9981568" y="4438214"/>
            <a:ext cx="2140834" cy="2140834"/>
          </a:xfrm>
          <a:prstGeom prst="arc">
            <a:avLst>
              <a:gd name="adj1" fmla="val 16200000"/>
              <a:gd name="adj2" fmla="val 12053199"/>
            </a:avLst>
          </a:prstGeom>
          <a:noFill/>
          <a:ln w="304800">
            <a:solidFill>
              <a:srgbClr val="B7A8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45" name="图片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10096762" y="0"/>
            <a:ext cx="2095238" cy="2222222"/>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671" y="547931"/>
            <a:ext cx="764185" cy="1484069"/>
          </a:xfrm>
          <a:prstGeom prst="rect">
            <a:avLst/>
          </a:prstGeom>
        </p:spPr>
      </p:pic>
      <p:sp>
        <p:nvSpPr>
          <p:cNvPr id="52" name="文本框 51"/>
          <p:cNvSpPr txBox="1"/>
          <p:nvPr/>
        </p:nvSpPr>
        <p:spPr>
          <a:xfrm rot="5400000">
            <a:off x="-808965" y="3287656"/>
            <a:ext cx="3110378" cy="1769715"/>
          </a:xfrm>
          <a:prstGeom prst="rect">
            <a:avLst/>
          </a:prstGeom>
          <a:noFill/>
        </p:spPr>
        <p:txBody>
          <a:bodyPr wrap="square" lIns="0" tIns="0" rIns="0" bIns="0" rtlCol="0">
            <a:spAutoFit/>
          </a:bodyPr>
          <a:lstStyle/>
          <a:p>
            <a:r>
              <a:rPr lang="en-US" altLang="zh-CN" sz="11500" dirty="0">
                <a:solidFill>
                  <a:srgbClr val="B7A893"/>
                </a:solidFill>
                <a:cs typeface="+mn-ea"/>
                <a:sym typeface="+mn-lt"/>
              </a:rPr>
              <a:t>ONE</a:t>
            </a:r>
            <a:endParaRPr lang="zh-CN" altLang="en-US" sz="11500" dirty="0">
              <a:solidFill>
                <a:srgbClr val="B7A893"/>
              </a:solidFill>
              <a:cs typeface="+mn-ea"/>
              <a:sym typeface="+mn-lt"/>
            </a:endParaRPr>
          </a:p>
        </p:txBody>
      </p:sp>
      <p:sp>
        <p:nvSpPr>
          <p:cNvPr id="2" name="文本框 1">
            <a:extLst>
              <a:ext uri="{FF2B5EF4-FFF2-40B4-BE49-F238E27FC236}">
                <a16:creationId xmlns:a16="http://schemas.microsoft.com/office/drawing/2014/main" id="{D73F0F3C-9880-4148-882B-D42A59A00E55}"/>
              </a:ext>
            </a:extLst>
          </p:cNvPr>
          <p:cNvSpPr txBox="1"/>
          <p:nvPr/>
        </p:nvSpPr>
        <p:spPr>
          <a:xfrm>
            <a:off x="2035419" y="1066036"/>
            <a:ext cx="8312756" cy="3970318"/>
          </a:xfrm>
          <a:prstGeom prst="rect">
            <a:avLst/>
          </a:prstGeom>
          <a:noFill/>
        </p:spPr>
        <p:txBody>
          <a:bodyPr wrap="square" rtlCol="0">
            <a:spAutoFit/>
          </a:bodyPr>
          <a:lstStyle/>
          <a:p>
            <a:pPr marL="342900" indent="-342900">
              <a:buAutoNum type="arabicPeriod"/>
            </a:pPr>
            <a:r>
              <a:rPr lang="en-US" altLang="zh-CN" sz="2800" dirty="0"/>
              <a:t> Way of thinking: mainly the subject of the sentence</a:t>
            </a:r>
          </a:p>
          <a:p>
            <a:pPr marL="342900" indent="-342900">
              <a:buAutoNum type="arabicPeriod"/>
            </a:pPr>
            <a:endParaRPr lang="en-US" altLang="zh-CN" sz="2800" dirty="0"/>
          </a:p>
          <a:p>
            <a:pPr marL="342900" indent="-342900">
              <a:buAutoNum type="arabicPeriod"/>
            </a:pPr>
            <a:endParaRPr lang="en-US" altLang="zh-CN" sz="2800" dirty="0"/>
          </a:p>
          <a:p>
            <a:endParaRPr lang="en-US" altLang="zh-CN" sz="2800" dirty="0"/>
          </a:p>
          <a:p>
            <a:r>
              <a:rPr lang="en-US" altLang="zh-CN" sz="2800" dirty="0"/>
              <a:t>2. Way of expressing: set phrases</a:t>
            </a:r>
          </a:p>
          <a:p>
            <a:pPr marL="342900" indent="-342900">
              <a:buAutoNum type="arabicPeriod"/>
            </a:pPr>
            <a:endParaRPr lang="en-US" altLang="zh-CN" sz="2800" dirty="0"/>
          </a:p>
          <a:p>
            <a:pPr marL="342900" indent="-342900">
              <a:buAutoNum type="arabicPeriod"/>
            </a:pPr>
            <a:endParaRPr lang="en-US" altLang="zh-CN" sz="2800" dirty="0"/>
          </a:p>
          <a:p>
            <a:endParaRPr lang="en-US" altLang="zh-CN" sz="2800" dirty="0"/>
          </a:p>
          <a:p>
            <a:r>
              <a:rPr lang="en-US" altLang="zh-CN" sz="2800" dirty="0"/>
              <a:t>3. Speaking habits</a:t>
            </a:r>
            <a:endParaRPr lang="zh-CN" altLang="en-US" sz="2800" dirty="0"/>
          </a:p>
        </p:txBody>
      </p:sp>
    </p:spTree>
    <p:extLst>
      <p:ext uri="{BB962C8B-B14F-4D97-AF65-F5344CB8AC3E}">
        <p14:creationId xmlns:p14="http://schemas.microsoft.com/office/powerpoint/2010/main" val="863058968"/>
      </p:ext>
    </p:extLst>
  </p:cSld>
  <p:clrMapOvr>
    <a:masterClrMapping/>
  </p:clrMapOvr>
  <p:transition spd="med" advTm="3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14:presetBounceEnd="80000">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80000">
                                          <p:cBhvr additive="base">
                                            <p:cTn id="7" dur="1000" fill="hold"/>
                                            <p:tgtEl>
                                              <p:spTgt spid="45"/>
                                            </p:tgtEl>
                                            <p:attrNameLst>
                                              <p:attrName>ppt_x</p:attrName>
                                            </p:attrNameLst>
                                          </p:cBhvr>
                                          <p:tavLst>
                                            <p:tav tm="0">
                                              <p:val>
                                                <p:strVal val="1+#ppt_w/2"/>
                                              </p:val>
                                            </p:tav>
                                            <p:tav tm="100000">
                                              <p:val>
                                                <p:strVal val="#ppt_x"/>
                                              </p:val>
                                            </p:tav>
                                          </p:tavLst>
                                        </p:anim>
                                        <p:anim calcmode="lin" valueType="num" p14:bounceEnd="80000">
                                          <p:cBhvr additive="base">
                                            <p:cTn id="8"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80000">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14:bounceEnd="80000">
                                          <p:cBhvr additive="base">
                                            <p:cTn id="13" dur="1000" fill="hold"/>
                                            <p:tgtEl>
                                              <p:spTgt spid="48"/>
                                            </p:tgtEl>
                                            <p:attrNameLst>
                                              <p:attrName>ppt_x</p:attrName>
                                            </p:attrNameLst>
                                          </p:cBhvr>
                                          <p:tavLst>
                                            <p:tav tm="0">
                                              <p:val>
                                                <p:strVal val="#ppt_x"/>
                                              </p:val>
                                            </p:tav>
                                            <p:tav tm="100000">
                                              <p:val>
                                                <p:strVal val="#ppt_x"/>
                                              </p:val>
                                            </p:tav>
                                          </p:tavLst>
                                        </p:anim>
                                        <p:anim calcmode="lin" valueType="num" p14:bounceEnd="80000">
                                          <p:cBhvr additive="base">
                                            <p:cTn id="14" dur="10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80000">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14:bounceEnd="80000">
                                          <p:cBhvr additive="base">
                                            <p:cTn id="19" dur="1000" fill="hold"/>
                                            <p:tgtEl>
                                              <p:spTgt spid="52"/>
                                            </p:tgtEl>
                                            <p:attrNameLst>
                                              <p:attrName>ppt_x</p:attrName>
                                            </p:attrNameLst>
                                          </p:cBhvr>
                                          <p:tavLst>
                                            <p:tav tm="0">
                                              <p:val>
                                                <p:strVal val="#ppt_x"/>
                                              </p:val>
                                            </p:tav>
                                            <p:tav tm="100000">
                                              <p:val>
                                                <p:strVal val="#ppt_x"/>
                                              </p:val>
                                            </p:tav>
                                          </p:tavLst>
                                        </p:anim>
                                        <p:anim calcmode="lin" valueType="num" p14:bounceEnd="80000">
                                          <p:cBhvr additive="base">
                                            <p:cTn id="20" dur="10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heel(1)">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fill="hold"/>
                                            <p:tgtEl>
                                              <p:spTgt spid="45"/>
                                            </p:tgtEl>
                                            <p:attrNameLst>
                                              <p:attrName>ppt_x</p:attrName>
                                            </p:attrNameLst>
                                          </p:cBhvr>
                                          <p:tavLst>
                                            <p:tav tm="0">
                                              <p:val>
                                                <p:strVal val="1+#ppt_w/2"/>
                                              </p:val>
                                            </p:tav>
                                            <p:tav tm="100000">
                                              <p:val>
                                                <p:strVal val="#ppt_x"/>
                                              </p:val>
                                            </p:tav>
                                          </p:tavLst>
                                        </p:anim>
                                        <p:anim calcmode="lin" valueType="num">
                                          <p:cBhvr additive="base">
                                            <p:cTn id="8"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1000" fill="hold"/>
                                            <p:tgtEl>
                                              <p:spTgt spid="48"/>
                                            </p:tgtEl>
                                            <p:attrNameLst>
                                              <p:attrName>ppt_x</p:attrName>
                                            </p:attrNameLst>
                                          </p:cBhvr>
                                          <p:tavLst>
                                            <p:tav tm="0">
                                              <p:val>
                                                <p:strVal val="#ppt_x"/>
                                              </p:val>
                                            </p:tav>
                                            <p:tav tm="100000">
                                              <p:val>
                                                <p:strVal val="#ppt_x"/>
                                              </p:val>
                                            </p:tav>
                                          </p:tavLst>
                                        </p:anim>
                                        <p:anim calcmode="lin" valueType="num">
                                          <p:cBhvr additive="base">
                                            <p:cTn id="14" dur="10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1000" fill="hold"/>
                                            <p:tgtEl>
                                              <p:spTgt spid="52"/>
                                            </p:tgtEl>
                                            <p:attrNameLst>
                                              <p:attrName>ppt_x</p:attrName>
                                            </p:attrNameLst>
                                          </p:cBhvr>
                                          <p:tavLst>
                                            <p:tav tm="0">
                                              <p:val>
                                                <p:strVal val="#ppt_x"/>
                                              </p:val>
                                            </p:tav>
                                            <p:tav tm="100000">
                                              <p:val>
                                                <p:strVal val="#ppt_x"/>
                                              </p:val>
                                            </p:tav>
                                          </p:tavLst>
                                        </p:anim>
                                        <p:anim calcmode="lin" valueType="num">
                                          <p:cBhvr additive="base">
                                            <p:cTn id="26" dur="10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25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2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25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25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25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25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0-#ppt_w/2"/>
                                              </p:val>
                                            </p:tav>
                                            <p:tav tm="100000">
                                              <p:val>
                                                <p:strVal val="#ppt_x"/>
                                              </p:val>
                                            </p:tav>
                                          </p:tavLst>
                                        </p:anim>
                                        <p:anim calcmode="lin" valueType="num">
                                          <p:cBhvr additive="base">
                                            <p:cTn id="62" dur="500" fill="hold"/>
                                            <p:tgtEl>
                                              <p:spTgt spid="3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0-#ppt_w/2"/>
                                              </p:val>
                                            </p:tav>
                                            <p:tav tm="100000">
                                              <p:val>
                                                <p:strVal val="#ppt_x"/>
                                              </p:val>
                                            </p:tav>
                                          </p:tavLst>
                                        </p:anim>
                                        <p:anim calcmode="lin" valueType="num">
                                          <p:cBhvr additive="base">
                                            <p:cTn id="66" dur="500" fill="hold"/>
                                            <p:tgtEl>
                                              <p:spTgt spid="34"/>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0-#ppt_w/2"/>
                                              </p:val>
                                            </p:tav>
                                            <p:tav tm="100000">
                                              <p:val>
                                                <p:strVal val="#ppt_x"/>
                                              </p:val>
                                            </p:tav>
                                          </p:tavLst>
                                        </p:anim>
                                        <p:anim calcmode="lin" valueType="num">
                                          <p:cBhvr additive="base">
                                            <p:cTn id="70" dur="500" fill="hold"/>
                                            <p:tgtEl>
                                              <p:spTgt spid="35"/>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0-#ppt_w/2"/>
                                              </p:val>
                                            </p:tav>
                                            <p:tav tm="100000">
                                              <p:val>
                                                <p:strVal val="#ppt_x"/>
                                              </p:val>
                                            </p:tav>
                                          </p:tavLst>
                                        </p:anim>
                                        <p:anim calcmode="lin" valueType="num">
                                          <p:cBhvr additive="base">
                                            <p:cTn id="82"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down)">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heel(1)">
                                          <p:cBhvr>
                                            <p:cTn id="92" dur="10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500" fill="hold"/>
                                            <p:tgtEl>
                                              <p:spTgt spid="26"/>
                                            </p:tgtEl>
                                            <p:attrNameLst>
                                              <p:attrName>ppt_x</p:attrName>
                                            </p:attrNameLst>
                                          </p:cBhvr>
                                          <p:tavLst>
                                            <p:tav tm="0">
                                              <p:val>
                                                <p:strVal val="#ppt_x"/>
                                              </p:val>
                                            </p:tav>
                                            <p:tav tm="100000">
                                              <p:val>
                                                <p:strVal val="#ppt_x"/>
                                              </p:val>
                                            </p:tav>
                                          </p:tavLst>
                                        </p:anim>
                                        <p:anim calcmode="lin" valueType="num">
                                          <p:cBhvr additive="base">
                                            <p:cTn id="10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47" grpId="0"/>
          <p:bldP spid="5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7905004" y="0"/>
            <a:ext cx="4286996" cy="3936508"/>
          </a:xfrm>
          <a:prstGeom prst="rect">
            <a:avLst/>
          </a:prstGeom>
        </p:spPr>
      </p:pic>
      <p:sp>
        <p:nvSpPr>
          <p:cNvPr id="10" name="文本框 9"/>
          <p:cNvSpPr txBox="1"/>
          <p:nvPr/>
        </p:nvSpPr>
        <p:spPr>
          <a:xfrm rot="5400000">
            <a:off x="-265260" y="3051650"/>
            <a:ext cx="4921264" cy="1769715"/>
          </a:xfrm>
          <a:prstGeom prst="rect">
            <a:avLst/>
          </a:prstGeom>
          <a:noFill/>
        </p:spPr>
        <p:txBody>
          <a:bodyPr wrap="square" lIns="0" tIns="0" rIns="0" bIns="0" rtlCol="0">
            <a:spAutoFit/>
          </a:bodyPr>
          <a:lstStyle/>
          <a:p>
            <a:r>
              <a:rPr lang="en-US" altLang="zh-CN" sz="11500" dirty="0">
                <a:solidFill>
                  <a:srgbClr val="B7A893"/>
                </a:solidFill>
                <a:cs typeface="+mn-ea"/>
                <a:sym typeface="+mn-lt"/>
              </a:rPr>
              <a:t>TWO</a:t>
            </a:r>
            <a:endParaRPr lang="zh-CN" altLang="en-US" sz="11500" dirty="0">
              <a:solidFill>
                <a:srgbClr val="B7A893"/>
              </a:solidFill>
              <a:cs typeface="+mn-ea"/>
              <a:sym typeface="+mn-lt"/>
            </a:endParaRPr>
          </a:p>
        </p:txBody>
      </p:sp>
      <p:sp>
        <p:nvSpPr>
          <p:cNvPr id="18" name="文本框 17"/>
          <p:cNvSpPr txBox="1"/>
          <p:nvPr/>
        </p:nvSpPr>
        <p:spPr>
          <a:xfrm rot="16200000">
            <a:off x="7344728" y="661169"/>
            <a:ext cx="738664" cy="4546243"/>
          </a:xfrm>
          <a:prstGeom prst="rect">
            <a:avLst/>
          </a:prstGeom>
          <a:noFill/>
        </p:spPr>
        <p:txBody>
          <a:bodyPr vert="eaVert" wrap="square" rtlCol="0">
            <a:spAutoFit/>
          </a:bodyPr>
          <a:lstStyle/>
          <a:p>
            <a:r>
              <a:rPr lang="en-US" altLang="zh-CN" sz="3600" dirty="0">
                <a:sym typeface="+mn-lt"/>
              </a:rPr>
              <a:t>Influencing</a:t>
            </a:r>
            <a:r>
              <a:rPr lang="en-US" altLang="zh-CN" sz="3600" spc="600" dirty="0">
                <a:solidFill>
                  <a:schemeClr val="bg2">
                    <a:lumMod val="25000"/>
                  </a:schemeClr>
                </a:solidFill>
                <a:latin typeface="微软雅黑 Light" panose="020B0502040204020203" pitchFamily="34" charset="-122"/>
                <a:ea typeface="微软雅黑 Light" panose="020B0502040204020203" pitchFamily="34" charset="-122"/>
                <a:cs typeface="+mn-ea"/>
                <a:sym typeface="+mn-lt"/>
              </a:rPr>
              <a:t> </a:t>
            </a:r>
            <a:r>
              <a:rPr lang="en-US" altLang="zh-CN" sz="3600" dirty="0">
                <a:sym typeface="+mn-lt"/>
              </a:rPr>
              <a:t>Factors</a:t>
            </a:r>
            <a:endParaRPr lang="zh-CN" altLang="en-US" sz="3600" dirty="0">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9993" y="1768209"/>
            <a:ext cx="1624303" cy="2207791"/>
          </a:xfrm>
          <a:prstGeom prst="rect">
            <a:avLst/>
          </a:prstGeom>
        </p:spPr>
      </p:pic>
    </p:spTree>
    <p:extLst>
      <p:ext uri="{BB962C8B-B14F-4D97-AF65-F5344CB8AC3E}">
        <p14:creationId xmlns:p14="http://schemas.microsoft.com/office/powerpoint/2010/main" val="2636783280"/>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a14="http://schemas.microsoft.com/office/drawing/2010/main" xmlns="">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14:presetBounceEnd="8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4000">
                                          <p:cBhvr additive="base">
                                            <p:cTn id="7" dur="1000" fill="hold"/>
                                            <p:tgtEl>
                                              <p:spTgt spid="6"/>
                                            </p:tgtEl>
                                            <p:attrNameLst>
                                              <p:attrName>ppt_x</p:attrName>
                                            </p:attrNameLst>
                                          </p:cBhvr>
                                          <p:tavLst>
                                            <p:tav tm="0">
                                              <p:val>
                                                <p:strVal val="1+#ppt_w/2"/>
                                              </p:val>
                                            </p:tav>
                                            <p:tav tm="100000">
                                              <p:val>
                                                <p:strVal val="#ppt_x"/>
                                              </p:val>
                                            </p:tav>
                                          </p:tavLst>
                                        </p:anim>
                                        <p:anim calcmode="lin" valueType="num" p14:bounceEnd="84000">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8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80000">
                                          <p:cBhvr additive="base">
                                            <p:cTn id="13" dur="10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14:bounceEnd="50000">
                                          <p:cBhvr additive="base">
                                            <p:cTn id="19"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14:presetBounceEnd="50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50000">
                                          <p:cBhvr additive="base">
                                            <p:cTn id="25"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graphicFrame>
        <p:nvGraphicFramePr>
          <p:cNvPr id="41" name="对象 40"/>
          <p:cNvGraphicFramePr>
            <a:graphicFrameLocks noChangeAspect="1"/>
          </p:cNvGraphicFramePr>
          <p:nvPr>
            <p:extLst>
              <p:ext uri="{D42A27DB-BD31-4B8C-83A1-F6EECF244321}">
                <p14:modId xmlns:p14="http://schemas.microsoft.com/office/powerpoint/2010/main" val="1299717874"/>
              </p:ext>
            </p:extLst>
          </p:nvPr>
        </p:nvGraphicFramePr>
        <p:xfrm>
          <a:off x="10152300" y="726697"/>
          <a:ext cx="504948" cy="368782"/>
        </p:xfrm>
        <a:graphic>
          <a:graphicData uri="http://schemas.openxmlformats.org/presentationml/2006/ole">
            <mc:AlternateContent xmlns:mc="http://schemas.openxmlformats.org/markup-compatibility/2006">
              <mc:Choice xmlns:v="urn:schemas-microsoft-com:vml" Requires="v">
                <p:oleObj spid="_x0000_s3454" name="CorelDRAW" r:id="rId4" imgW="941760" imgH="687600" progId="CorelDraw.Graphic.15">
                  <p:embed/>
                </p:oleObj>
              </mc:Choice>
              <mc:Fallback>
                <p:oleObj name="CorelDRAW" r:id="rId4" imgW="941760" imgH="687600" progId="CorelDraw.Graphic.15">
                  <p:embed/>
                  <p:pic>
                    <p:nvPicPr>
                      <p:cNvPr id="0" name=""/>
                      <p:cNvPicPr/>
                      <p:nvPr/>
                    </p:nvPicPr>
                    <p:blipFill>
                      <a:blip r:embed="rId5">
                        <a:lum bright="-23000"/>
                      </a:blip>
                      <a:stretch>
                        <a:fillRect/>
                      </a:stretch>
                    </p:blipFill>
                    <p:spPr>
                      <a:xfrm>
                        <a:off x="10152300" y="726697"/>
                        <a:ext cx="504948" cy="368782"/>
                      </a:xfrm>
                      <a:prstGeom prst="rect">
                        <a:avLst/>
                      </a:prstGeom>
                    </p:spPr>
                  </p:pic>
                </p:oleObj>
              </mc:Fallback>
            </mc:AlternateContent>
          </a:graphicData>
        </a:graphic>
      </p:graphicFrame>
      <p:graphicFrame>
        <p:nvGraphicFramePr>
          <p:cNvPr id="42" name="对象 41"/>
          <p:cNvGraphicFramePr>
            <a:graphicFrameLocks noChangeAspect="1"/>
          </p:cNvGraphicFramePr>
          <p:nvPr>
            <p:extLst>
              <p:ext uri="{D42A27DB-BD31-4B8C-83A1-F6EECF244321}">
                <p14:modId xmlns:p14="http://schemas.microsoft.com/office/powerpoint/2010/main" val="2973561577"/>
              </p:ext>
            </p:extLst>
          </p:nvPr>
        </p:nvGraphicFramePr>
        <p:xfrm>
          <a:off x="4265424" y="726697"/>
          <a:ext cx="457682" cy="457682"/>
        </p:xfrm>
        <a:graphic>
          <a:graphicData uri="http://schemas.openxmlformats.org/presentationml/2006/ole">
            <mc:AlternateContent xmlns:mc="http://schemas.openxmlformats.org/markup-compatibility/2006">
              <mc:Choice xmlns:v="urn:schemas-microsoft-com:vml" Requires="v">
                <p:oleObj spid="_x0000_s3455" name="CorelDRAW" r:id="rId6" imgW="928800" imgH="928800" progId="CorelDraw.Graphic.15">
                  <p:embed/>
                </p:oleObj>
              </mc:Choice>
              <mc:Fallback>
                <p:oleObj name="CorelDRAW" r:id="rId6" imgW="928800" imgH="928800" progId="CorelDraw.Graphic.15">
                  <p:embed/>
                  <p:pic>
                    <p:nvPicPr>
                      <p:cNvPr id="0" name=""/>
                      <p:cNvPicPr/>
                      <p:nvPr/>
                    </p:nvPicPr>
                    <p:blipFill>
                      <a:blip r:embed="rId7">
                        <a:lum bright="-26000"/>
                      </a:blip>
                      <a:stretch>
                        <a:fillRect/>
                      </a:stretch>
                    </p:blipFill>
                    <p:spPr>
                      <a:xfrm>
                        <a:off x="4265424" y="726697"/>
                        <a:ext cx="457682" cy="457682"/>
                      </a:xfrm>
                      <a:prstGeom prst="rect">
                        <a:avLst/>
                      </a:prstGeom>
                    </p:spPr>
                  </p:pic>
                </p:oleObj>
              </mc:Fallback>
            </mc:AlternateContent>
          </a:graphicData>
        </a:graphic>
      </p:graphicFrame>
      <p:sp>
        <p:nvSpPr>
          <p:cNvPr id="50" name="文本框 49"/>
          <p:cNvSpPr txBox="1"/>
          <p:nvPr/>
        </p:nvSpPr>
        <p:spPr>
          <a:xfrm>
            <a:off x="1803043" y="1369046"/>
            <a:ext cx="5988676" cy="4893647"/>
          </a:xfrm>
          <a:prstGeom prst="rect">
            <a:avLst/>
          </a:prstGeom>
          <a:noFill/>
        </p:spPr>
        <p:txBody>
          <a:bodyPr wrap="square" rtlCol="0">
            <a:spAutoFit/>
          </a:bodyPr>
          <a:lstStyle/>
          <a:p>
            <a:r>
              <a:rPr lang="en-US" altLang="zh-CN" sz="2400" dirty="0"/>
              <a:t>     Regional culture is gradually formed in a specific geographical environment and natural conditions, and is affected by obvious regional influences, resulting in differences. In different cultural backgrounds, in response to the same natural phenomenon or social problem, there will be a cognitive attitude or perspective of interpretation that is completely different from that of other nations, thus forming cultural differences. It also leads to differences in Chinese and Western cultural content, and has a practical impact on the actual English translation work.</a:t>
            </a:r>
            <a:endParaRPr lang="en-US" altLang="zh-CN" sz="2400" dirty="0">
              <a:solidFill>
                <a:schemeClr val="bg2">
                  <a:lumMod val="25000"/>
                </a:schemeClr>
              </a:solidFill>
              <a:latin typeface="微软雅黑 Light" panose="020B0502040204020203" pitchFamily="34" charset="-122"/>
              <a:ea typeface="微软雅黑 Light" panose="020B0502040204020203" pitchFamily="34" charset="-122"/>
              <a:cs typeface="+mn-ea"/>
              <a:sym typeface="+mn-lt"/>
            </a:endParaRPr>
          </a:p>
        </p:txBody>
      </p:sp>
      <p:sp>
        <p:nvSpPr>
          <p:cNvPr id="51" name="文本框 50"/>
          <p:cNvSpPr txBox="1"/>
          <p:nvPr/>
        </p:nvSpPr>
        <p:spPr>
          <a:xfrm>
            <a:off x="9531361" y="1287992"/>
            <a:ext cx="1241878" cy="461665"/>
          </a:xfrm>
          <a:prstGeom prst="rect">
            <a:avLst/>
          </a:prstGeom>
          <a:noFill/>
        </p:spPr>
        <p:txBody>
          <a:bodyPr wrap="none" rtlCol="0">
            <a:spAutoFit/>
          </a:bodyPr>
          <a:lstStyle/>
          <a:p>
            <a:r>
              <a:rPr lang="en-US" altLang="zh-CN" sz="2400" dirty="0">
                <a:sym typeface="+mn-lt"/>
              </a:rPr>
              <a:t>Example</a:t>
            </a:r>
          </a:p>
        </p:txBody>
      </p:sp>
      <p:sp>
        <p:nvSpPr>
          <p:cNvPr id="27" name="文本框 26"/>
          <p:cNvSpPr txBox="1"/>
          <p:nvPr/>
        </p:nvSpPr>
        <p:spPr>
          <a:xfrm rot="5400000">
            <a:off x="-922420" y="3308832"/>
            <a:ext cx="3474426" cy="1769715"/>
          </a:xfrm>
          <a:prstGeom prst="rect">
            <a:avLst/>
          </a:prstGeom>
          <a:noFill/>
        </p:spPr>
        <p:txBody>
          <a:bodyPr wrap="square" lIns="0" tIns="0" rIns="0" bIns="0" rtlCol="0">
            <a:spAutoFit/>
          </a:bodyPr>
          <a:lstStyle/>
          <a:p>
            <a:r>
              <a:rPr lang="en-US" altLang="zh-CN" sz="11500" dirty="0">
                <a:solidFill>
                  <a:srgbClr val="B7A893"/>
                </a:solidFill>
                <a:cs typeface="+mn-ea"/>
                <a:sym typeface="+mn-lt"/>
              </a:rPr>
              <a:t>TWO</a:t>
            </a:r>
            <a:endParaRPr lang="zh-CN" altLang="en-US" sz="11500" dirty="0">
              <a:solidFill>
                <a:srgbClr val="B7A893"/>
              </a:solidFill>
              <a:cs typeface="+mn-ea"/>
              <a:sym typeface="+mn-lt"/>
            </a:endParaRPr>
          </a:p>
        </p:txBody>
      </p:sp>
      <p:pic>
        <p:nvPicPr>
          <p:cNvPr id="29" name="图片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636" y="524215"/>
            <a:ext cx="1123843" cy="1527554"/>
          </a:xfrm>
          <a:prstGeom prst="rect">
            <a:avLst/>
          </a:prstGeom>
        </p:spPr>
      </p:pic>
      <p:sp>
        <p:nvSpPr>
          <p:cNvPr id="2" name="文本框 1">
            <a:extLst>
              <a:ext uri="{FF2B5EF4-FFF2-40B4-BE49-F238E27FC236}">
                <a16:creationId xmlns:a16="http://schemas.microsoft.com/office/drawing/2014/main" id="{1FABA9BD-D171-4A4E-9DDA-6D73154D490F}"/>
              </a:ext>
            </a:extLst>
          </p:cNvPr>
          <p:cNvSpPr txBox="1"/>
          <p:nvPr/>
        </p:nvSpPr>
        <p:spPr>
          <a:xfrm>
            <a:off x="8628845" y="2150771"/>
            <a:ext cx="3406461" cy="2677656"/>
          </a:xfrm>
          <a:prstGeom prst="rect">
            <a:avLst/>
          </a:prstGeom>
          <a:noFill/>
        </p:spPr>
        <p:txBody>
          <a:bodyPr wrap="square" rtlCol="0">
            <a:spAutoFit/>
          </a:bodyPr>
          <a:lstStyle/>
          <a:p>
            <a:r>
              <a:rPr lang="zh-CN" altLang="en-US" sz="2400" dirty="0"/>
              <a:t>           西风与东风</a:t>
            </a:r>
            <a:endParaRPr lang="en-US" altLang="zh-CN" sz="2400" dirty="0"/>
          </a:p>
          <a:p>
            <a:endPar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Oh wind, If Winter comes, can Spring be far behind? </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2400" dirty="0"/>
          </a:p>
        </p:txBody>
      </p:sp>
    </p:spTree>
    <p:extLst>
      <p:ext uri="{BB962C8B-B14F-4D97-AF65-F5344CB8AC3E}">
        <p14:creationId xmlns:p14="http://schemas.microsoft.com/office/powerpoint/2010/main" val="3030910769"/>
      </p:ext>
    </p:extLst>
  </p:cSld>
  <p:clrMapOvr>
    <a:masterClrMapping/>
  </p:clrMapOvr>
  <p:transition spd="slow" advTm="3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2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82000">
                                          <p:cBhvr additive="base">
                                            <p:cTn id="7" dur="1000" fill="hold"/>
                                            <p:tgtEl>
                                              <p:spTgt spid="29"/>
                                            </p:tgtEl>
                                            <p:attrNameLst>
                                              <p:attrName>ppt_x</p:attrName>
                                            </p:attrNameLst>
                                          </p:cBhvr>
                                          <p:tavLst>
                                            <p:tav tm="0">
                                              <p:val>
                                                <p:strVal val="#ppt_x"/>
                                              </p:val>
                                            </p:tav>
                                            <p:tav tm="100000">
                                              <p:val>
                                                <p:strVal val="#ppt_x"/>
                                              </p:val>
                                            </p:tav>
                                          </p:tavLst>
                                        </p:anim>
                                        <p:anim calcmode="lin" valueType="num" p14:bounceEnd="82000">
                                          <p:cBhvr additive="base">
                                            <p:cTn id="8" dur="10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50000">
                                          <p:cBhvr additive="base">
                                            <p:cTn id="11" dur="5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50000">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14:presetBounceEnd="50000">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14:bounceEnd="50000">
                                          <p:cBhvr additive="base">
                                            <p:cTn id="23" dur="500" fill="hold"/>
                                            <p:tgtEl>
                                              <p:spTgt spid="50"/>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14:presetBounceEnd="50000">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14:bounceEnd="50000">
                                          <p:cBhvr additive="base">
                                            <p:cTn id="29"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14:presetBounceEnd="50000">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14:bounceEnd="50000">
                                          <p:cBhvr additive="base">
                                            <p:cTn id="3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2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6C57427-53FA-4032-92A7-466D5180F5F8}"/>
              </a:ext>
            </a:extLst>
          </p:cNvPr>
          <p:cNvGrpSpPr/>
          <p:nvPr/>
        </p:nvGrpSpPr>
        <p:grpSpPr>
          <a:xfrm>
            <a:off x="3181857" y="366431"/>
            <a:ext cx="1518946" cy="1509752"/>
            <a:chOff x="6434857" y="1596364"/>
            <a:chExt cx="1518946" cy="1509752"/>
          </a:xfrm>
        </p:grpSpPr>
        <p:sp>
          <p:nvSpPr>
            <p:cNvPr id="84" name="泪滴形 83"/>
            <p:cNvSpPr/>
            <p:nvPr/>
          </p:nvSpPr>
          <p:spPr>
            <a:xfrm rot="8100000">
              <a:off x="6434857" y="1596364"/>
              <a:ext cx="1518946" cy="1509752"/>
            </a:xfrm>
            <a:prstGeom prst="teardrop">
              <a:avLst/>
            </a:prstGeom>
            <a:solidFill>
              <a:schemeClr val="bg1"/>
            </a:solidFill>
            <a:ln>
              <a:no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p:cNvSpPr/>
            <p:nvPr/>
          </p:nvSpPr>
          <p:spPr>
            <a:xfrm>
              <a:off x="6580508" y="1737418"/>
              <a:ext cx="1234146" cy="1226673"/>
            </a:xfrm>
            <a:prstGeom prst="ellipse">
              <a:avLst/>
            </a:prstGeom>
            <a:solidFill>
              <a:srgbClr val="B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文本框 85"/>
            <p:cNvSpPr txBox="1"/>
            <p:nvPr/>
          </p:nvSpPr>
          <p:spPr>
            <a:xfrm>
              <a:off x="6445570" y="1859322"/>
              <a:ext cx="1497519" cy="982863"/>
            </a:xfrm>
            <a:prstGeom prst="rect">
              <a:avLst/>
            </a:prstGeom>
            <a:noFill/>
          </p:spPr>
          <p:txBody>
            <a:bodyPr wrap="square" rtlCol="0">
              <a:spAutoFit/>
            </a:bodyPr>
            <a:lstStyle>
              <a:defPPr>
                <a:defRPr lang="zh-CN"/>
              </a:defPPr>
              <a:lvl1pPr algn="ctr">
                <a:defRPr sz="3200">
                  <a:solidFill>
                    <a:schemeClr val="tx1">
                      <a:lumMod val="65000"/>
                      <a:lumOff val="35000"/>
                    </a:schemeClr>
                  </a:solidFill>
                </a:defRPr>
              </a:lvl1pPr>
            </a:lstStyle>
            <a:p>
              <a:r>
                <a:rPr lang="en-US" altLang="zh-CN" sz="2800" dirty="0">
                  <a:solidFill>
                    <a:srgbClr val="E9E1CF"/>
                  </a:solidFill>
                  <a:cs typeface="+mn-ea"/>
                  <a:sym typeface="+mn-lt"/>
                </a:rPr>
                <a:t>Custom factor</a:t>
              </a:r>
              <a:endParaRPr lang="zh-CN" altLang="en-US" sz="2800" dirty="0">
                <a:solidFill>
                  <a:srgbClr val="E9E1CF"/>
                </a:solidFill>
                <a:cs typeface="+mn-ea"/>
                <a:sym typeface="+mn-lt"/>
              </a:endParaRPr>
            </a:p>
          </p:txBody>
        </p:sp>
      </p:grpSp>
      <p:grpSp>
        <p:nvGrpSpPr>
          <p:cNvPr id="3" name="组合 2">
            <a:extLst>
              <a:ext uri="{FF2B5EF4-FFF2-40B4-BE49-F238E27FC236}">
                <a16:creationId xmlns:a16="http://schemas.microsoft.com/office/drawing/2014/main" id="{914AB6E8-12E8-4591-AB52-789738CA8E01}"/>
              </a:ext>
            </a:extLst>
          </p:cNvPr>
          <p:cNvGrpSpPr/>
          <p:nvPr/>
        </p:nvGrpSpPr>
        <p:grpSpPr>
          <a:xfrm>
            <a:off x="9289279" y="1596364"/>
            <a:ext cx="1635616" cy="1509752"/>
            <a:chOff x="9289279" y="1596364"/>
            <a:chExt cx="1635616" cy="1509752"/>
          </a:xfrm>
        </p:grpSpPr>
        <p:sp>
          <p:nvSpPr>
            <p:cNvPr id="88" name="泪滴形 87"/>
            <p:cNvSpPr/>
            <p:nvPr/>
          </p:nvSpPr>
          <p:spPr>
            <a:xfrm rot="8100000">
              <a:off x="9347614" y="1596364"/>
              <a:ext cx="1518946" cy="1509752"/>
            </a:xfrm>
            <a:prstGeom prst="teardrop">
              <a:avLst/>
            </a:prstGeom>
            <a:solidFill>
              <a:schemeClr val="bg1"/>
            </a:solidFill>
            <a:ln>
              <a:no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9493265" y="1737418"/>
              <a:ext cx="1234146" cy="1226673"/>
            </a:xfrm>
            <a:prstGeom prst="ellipse">
              <a:avLst/>
            </a:prstGeom>
            <a:solidFill>
              <a:srgbClr val="B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文本框 89"/>
            <p:cNvSpPr txBox="1"/>
            <p:nvPr/>
          </p:nvSpPr>
          <p:spPr>
            <a:xfrm>
              <a:off x="9289279" y="1955471"/>
              <a:ext cx="1635616" cy="584775"/>
            </a:xfrm>
            <a:prstGeom prst="rect">
              <a:avLst/>
            </a:prstGeom>
            <a:noFill/>
          </p:spPr>
          <p:txBody>
            <a:bodyPr wrap="square" rtlCol="0">
              <a:spAutoFit/>
            </a:bodyPr>
            <a:lstStyle>
              <a:defPPr>
                <a:defRPr lang="zh-CN"/>
              </a:defPPr>
              <a:lvl1pPr algn="ctr">
                <a:defRPr sz="3200">
                  <a:solidFill>
                    <a:schemeClr val="tx1">
                      <a:lumMod val="65000"/>
                      <a:lumOff val="35000"/>
                    </a:schemeClr>
                  </a:solidFill>
                </a:defRPr>
              </a:lvl1pPr>
            </a:lstStyle>
            <a:p>
              <a:r>
                <a:rPr lang="en-US" altLang="zh-CN" dirty="0">
                  <a:solidFill>
                    <a:srgbClr val="E9E1CF"/>
                  </a:solidFill>
                  <a:cs typeface="+mn-ea"/>
                  <a:sym typeface="+mn-lt"/>
                </a:rPr>
                <a:t>Example</a:t>
              </a:r>
              <a:endParaRPr lang="zh-CN" altLang="en-US" dirty="0">
                <a:solidFill>
                  <a:srgbClr val="E9E1CF"/>
                </a:solidFill>
                <a:cs typeface="+mn-ea"/>
                <a:sym typeface="+mn-lt"/>
              </a:endParaRPr>
            </a:p>
          </p:txBody>
        </p:sp>
      </p:grpSp>
      <p:sp>
        <p:nvSpPr>
          <p:cNvPr id="24" name="文本框 23"/>
          <p:cNvSpPr txBox="1"/>
          <p:nvPr/>
        </p:nvSpPr>
        <p:spPr>
          <a:xfrm rot="5400000">
            <a:off x="-922420" y="3308832"/>
            <a:ext cx="3474426" cy="1769715"/>
          </a:xfrm>
          <a:prstGeom prst="rect">
            <a:avLst/>
          </a:prstGeom>
          <a:noFill/>
        </p:spPr>
        <p:txBody>
          <a:bodyPr wrap="square" lIns="0" tIns="0" rIns="0" bIns="0" rtlCol="0">
            <a:spAutoFit/>
          </a:bodyPr>
          <a:lstStyle/>
          <a:p>
            <a:r>
              <a:rPr lang="en-US" altLang="zh-CN" sz="11500" dirty="0">
                <a:solidFill>
                  <a:srgbClr val="B7A893"/>
                </a:solidFill>
                <a:cs typeface="+mn-ea"/>
                <a:sym typeface="+mn-lt"/>
              </a:rPr>
              <a:t>TWO</a:t>
            </a:r>
            <a:endParaRPr lang="zh-CN" altLang="en-US" sz="11500" dirty="0">
              <a:solidFill>
                <a:srgbClr val="B7A893"/>
              </a:solidFill>
              <a:cs typeface="+mn-ea"/>
              <a:sym typeface="+mn-lt"/>
            </a:endParaRPr>
          </a:p>
        </p:txBody>
      </p:sp>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36" y="524215"/>
            <a:ext cx="1123843" cy="1527554"/>
          </a:xfrm>
          <a:prstGeom prst="rect">
            <a:avLst/>
          </a:prstGeom>
        </p:spPr>
      </p:pic>
      <p:sp>
        <p:nvSpPr>
          <p:cNvPr id="4" name="文本框 3">
            <a:extLst>
              <a:ext uri="{FF2B5EF4-FFF2-40B4-BE49-F238E27FC236}">
                <a16:creationId xmlns:a16="http://schemas.microsoft.com/office/drawing/2014/main" id="{FFEADC58-D486-49B9-BC7B-CD2E9CE3436F}"/>
              </a:ext>
            </a:extLst>
          </p:cNvPr>
          <p:cNvSpPr txBox="1"/>
          <p:nvPr/>
        </p:nvSpPr>
        <p:spPr>
          <a:xfrm>
            <a:off x="1976906" y="2646878"/>
            <a:ext cx="5254581" cy="2308324"/>
          </a:xfrm>
          <a:prstGeom prst="rect">
            <a:avLst/>
          </a:prstGeom>
          <a:noFill/>
        </p:spPr>
        <p:txBody>
          <a:bodyPr wrap="square" rtlCol="0">
            <a:spAutoFit/>
          </a:bodyPr>
          <a:lstStyle/>
          <a:p>
            <a:r>
              <a:rPr lang="en-US" altLang="zh-CN" sz="2400" dirty="0">
                <a:effectLst/>
                <a:latin typeface="Times New Roman" panose="02020603050405020304" pitchFamily="18" charset="0"/>
                <a:ea typeface="宋体" panose="02010600030101010101" pitchFamily="2" charset="-122"/>
              </a:rPr>
              <a:t>   In the process of living together, groups living in different areas have formed different living habits, customs and historical cultures, which affect people's way of thinking and language expression</a:t>
            </a:r>
            <a:endParaRPr lang="zh-CN" altLang="en-US" sz="2400" dirty="0"/>
          </a:p>
        </p:txBody>
      </p:sp>
      <p:sp>
        <p:nvSpPr>
          <p:cNvPr id="5" name="文本框 4">
            <a:extLst>
              <a:ext uri="{FF2B5EF4-FFF2-40B4-BE49-F238E27FC236}">
                <a16:creationId xmlns:a16="http://schemas.microsoft.com/office/drawing/2014/main" id="{4DA679A6-18B8-4D36-A314-8C2FB418CFB6}"/>
              </a:ext>
            </a:extLst>
          </p:cNvPr>
          <p:cNvSpPr txBox="1"/>
          <p:nvPr/>
        </p:nvSpPr>
        <p:spPr>
          <a:xfrm>
            <a:off x="8415376" y="3574736"/>
            <a:ext cx="3207807" cy="830997"/>
          </a:xfrm>
          <a:prstGeom prst="rect">
            <a:avLst/>
          </a:prstGeom>
          <a:noFill/>
        </p:spPr>
        <p:txBody>
          <a:bodyPr wrap="square" rtlCol="0">
            <a:spAutoFit/>
          </a:bodyPr>
          <a:lstStyle/>
          <a:p>
            <a:r>
              <a:rPr lang="en-US" altLang="zh-CN" sz="2400" dirty="0">
                <a:effectLst/>
                <a:latin typeface="Times New Roman" panose="02020603050405020304" pitchFamily="18" charset="0"/>
                <a:ea typeface="宋体" panose="02010600030101010101" pitchFamily="2" charset="-122"/>
              </a:rPr>
              <a:t>“</a:t>
            </a:r>
            <a:r>
              <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rPr>
              <a:t>爱屋及乌</a:t>
            </a:r>
            <a:r>
              <a:rPr lang="en-US" altLang="zh-CN" sz="2400" dirty="0">
                <a:effectLst/>
                <a:latin typeface="Times New Roman" panose="02020603050405020304" pitchFamily="18" charset="0"/>
                <a:ea typeface="宋体" panose="02010600030101010101" pitchFamily="2" charset="-122"/>
              </a:rPr>
              <a:t>” -----"Love me, love my </a:t>
            </a:r>
            <a:r>
              <a:rPr lang="en-US" altLang="zh-CN" sz="2400" dirty="0">
                <a:solidFill>
                  <a:srgbClr val="FF0000"/>
                </a:solidFill>
                <a:effectLst/>
                <a:latin typeface="Times New Roman" panose="02020603050405020304" pitchFamily="18" charset="0"/>
                <a:ea typeface="宋体" panose="02010600030101010101" pitchFamily="2" charset="-122"/>
              </a:rPr>
              <a:t>dog</a:t>
            </a:r>
            <a:endParaRPr lang="zh-CN" altLang="en-US" sz="2400" dirty="0">
              <a:solidFill>
                <a:srgbClr val="FF0000"/>
              </a:solidFill>
            </a:endParaRPr>
          </a:p>
        </p:txBody>
      </p:sp>
    </p:spTree>
    <p:extLst>
      <p:ext uri="{BB962C8B-B14F-4D97-AF65-F5344CB8AC3E}">
        <p14:creationId xmlns:p14="http://schemas.microsoft.com/office/powerpoint/2010/main" val="4193660841"/>
      </p:ext>
    </p:extLst>
  </p:cSld>
  <p:clrMapOvr>
    <a:masterClrMapping/>
  </p:clrMapOvr>
  <p:transition spd="slow" advTm="300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2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82000">
                                          <p:cBhvr additive="base">
                                            <p:cTn id="7" dur="1000" fill="hold"/>
                                            <p:tgtEl>
                                              <p:spTgt spid="26"/>
                                            </p:tgtEl>
                                            <p:attrNameLst>
                                              <p:attrName>ppt_x</p:attrName>
                                            </p:attrNameLst>
                                          </p:cBhvr>
                                          <p:tavLst>
                                            <p:tav tm="0">
                                              <p:val>
                                                <p:strVal val="#ppt_x"/>
                                              </p:val>
                                            </p:tav>
                                            <p:tav tm="100000">
                                              <p:val>
                                                <p:strVal val="#ppt_x"/>
                                              </p:val>
                                            </p:tav>
                                          </p:tavLst>
                                        </p:anim>
                                        <p:anim calcmode="lin" valueType="num" p14:bounceEnd="82000">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50000">
                                          <p:cBhvr additive="base">
                                            <p:cTn id="11"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graphicFrame>
        <p:nvGraphicFramePr>
          <p:cNvPr id="25" name="对象 24"/>
          <p:cNvGraphicFramePr>
            <a:graphicFrameLocks noChangeAspect="1"/>
          </p:cNvGraphicFramePr>
          <p:nvPr>
            <p:extLst>
              <p:ext uri="{D42A27DB-BD31-4B8C-83A1-F6EECF244321}">
                <p14:modId xmlns:p14="http://schemas.microsoft.com/office/powerpoint/2010/main" val="288217871"/>
              </p:ext>
            </p:extLst>
          </p:nvPr>
        </p:nvGraphicFramePr>
        <p:xfrm>
          <a:off x="3432333" y="1028123"/>
          <a:ext cx="647092" cy="565542"/>
        </p:xfrm>
        <a:graphic>
          <a:graphicData uri="http://schemas.openxmlformats.org/presentationml/2006/ole">
            <mc:AlternateContent xmlns:mc="http://schemas.openxmlformats.org/markup-compatibility/2006">
              <mc:Choice xmlns:v="urn:schemas-microsoft-com:vml" Requires="v">
                <p:oleObj spid="_x0000_s4651" name="CorelDRAW" r:id="rId4" imgW="772200" imgH="675720" progId="CorelDraw.Graphic.15">
                  <p:embed/>
                </p:oleObj>
              </mc:Choice>
              <mc:Fallback>
                <p:oleObj name="CorelDRAW" r:id="rId4" imgW="772200" imgH="675720" progId="CorelDraw.Graphic.15">
                  <p:embed/>
                  <p:pic>
                    <p:nvPicPr>
                      <p:cNvPr id="0" name=""/>
                      <p:cNvPicPr/>
                      <p:nvPr/>
                    </p:nvPicPr>
                    <p:blipFill>
                      <a:blip r:embed="rId5">
                        <a:lum bright="34000" contrast="-92000"/>
                      </a:blip>
                      <a:stretch>
                        <a:fillRect/>
                      </a:stretch>
                    </p:blipFill>
                    <p:spPr>
                      <a:xfrm>
                        <a:off x="3432333" y="1028123"/>
                        <a:ext cx="647092" cy="565542"/>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2442004824"/>
              </p:ext>
            </p:extLst>
          </p:nvPr>
        </p:nvGraphicFramePr>
        <p:xfrm>
          <a:off x="9789824" y="917424"/>
          <a:ext cx="677210" cy="677208"/>
        </p:xfrm>
        <a:graphic>
          <a:graphicData uri="http://schemas.openxmlformats.org/presentationml/2006/ole">
            <mc:AlternateContent xmlns:mc="http://schemas.openxmlformats.org/markup-compatibility/2006">
              <mc:Choice xmlns:v="urn:schemas-microsoft-com:vml" Requires="v">
                <p:oleObj spid="_x0000_s4652" name="CorelDRAW" r:id="rId6" imgW="827280" imgH="827280" progId="CorelDraw.Graphic.15">
                  <p:embed/>
                </p:oleObj>
              </mc:Choice>
              <mc:Fallback>
                <p:oleObj name="CorelDRAW" r:id="rId6" imgW="827280" imgH="827280" progId="CorelDraw.Graphic.15">
                  <p:embed/>
                  <p:pic>
                    <p:nvPicPr>
                      <p:cNvPr id="0" name=""/>
                      <p:cNvPicPr/>
                      <p:nvPr/>
                    </p:nvPicPr>
                    <p:blipFill>
                      <a:blip r:embed="rId7">
                        <a:lum bright="34000" contrast="-92000"/>
                      </a:blip>
                      <a:stretch>
                        <a:fillRect/>
                      </a:stretch>
                    </p:blipFill>
                    <p:spPr>
                      <a:xfrm>
                        <a:off x="9789824" y="917424"/>
                        <a:ext cx="677210" cy="677208"/>
                      </a:xfrm>
                      <a:prstGeom prst="rect">
                        <a:avLst/>
                      </a:prstGeom>
                    </p:spPr>
                  </p:pic>
                </p:oleObj>
              </mc:Fallback>
            </mc:AlternateContent>
          </a:graphicData>
        </a:graphic>
      </p:graphicFrame>
      <p:sp>
        <p:nvSpPr>
          <p:cNvPr id="28" name="半闭框 27"/>
          <p:cNvSpPr/>
          <p:nvPr/>
        </p:nvSpPr>
        <p:spPr>
          <a:xfrm rot="8100000">
            <a:off x="4457644" y="1009473"/>
            <a:ext cx="493109" cy="493109"/>
          </a:xfrm>
          <a:prstGeom prst="halfFrame">
            <a:avLst>
              <a:gd name="adj1" fmla="val 16833"/>
              <a:gd name="adj2" fmla="val 17132"/>
            </a:avLst>
          </a:prstGeom>
          <a:solidFill>
            <a:srgbClr val="B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半闭框 28"/>
          <p:cNvSpPr/>
          <p:nvPr/>
        </p:nvSpPr>
        <p:spPr>
          <a:xfrm rot="8100000">
            <a:off x="8368776" y="1022317"/>
            <a:ext cx="562355" cy="436440"/>
          </a:xfrm>
          <a:prstGeom prst="halfFrame">
            <a:avLst>
              <a:gd name="adj1" fmla="val 16833"/>
              <a:gd name="adj2" fmla="val 17132"/>
            </a:avLst>
          </a:prstGeom>
          <a:solidFill>
            <a:srgbClr val="B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20" name="图片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V="1">
            <a:off x="7905002" y="4544758"/>
            <a:ext cx="4286998" cy="3936508"/>
          </a:xfrm>
          <a:prstGeom prst="rect">
            <a:avLst/>
          </a:prstGeom>
        </p:spPr>
      </p:pic>
      <p:sp>
        <p:nvSpPr>
          <p:cNvPr id="21" name="文本框 20"/>
          <p:cNvSpPr txBox="1"/>
          <p:nvPr/>
        </p:nvSpPr>
        <p:spPr>
          <a:xfrm rot="5400000">
            <a:off x="-922420" y="3308832"/>
            <a:ext cx="3474426" cy="1769715"/>
          </a:xfrm>
          <a:prstGeom prst="rect">
            <a:avLst/>
          </a:prstGeom>
          <a:noFill/>
        </p:spPr>
        <p:txBody>
          <a:bodyPr wrap="square" lIns="0" tIns="0" rIns="0" bIns="0" rtlCol="0">
            <a:spAutoFit/>
          </a:bodyPr>
          <a:lstStyle/>
          <a:p>
            <a:r>
              <a:rPr lang="en-US" altLang="zh-CN" sz="11500" dirty="0">
                <a:solidFill>
                  <a:srgbClr val="B7A893"/>
                </a:solidFill>
                <a:cs typeface="+mn-ea"/>
                <a:sym typeface="+mn-lt"/>
              </a:rPr>
              <a:t>TWO</a:t>
            </a:r>
            <a:endParaRPr lang="zh-CN" altLang="en-US" sz="11500" dirty="0">
              <a:solidFill>
                <a:srgbClr val="B7A893"/>
              </a:solidFill>
              <a:cs typeface="+mn-ea"/>
              <a:sym typeface="+mn-lt"/>
            </a:endParaRPr>
          </a:p>
        </p:txBody>
      </p:sp>
      <p:pic>
        <p:nvPicPr>
          <p:cNvPr id="23" name="图片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636" y="524215"/>
            <a:ext cx="1123843" cy="1527554"/>
          </a:xfrm>
          <a:prstGeom prst="rect">
            <a:avLst/>
          </a:prstGeom>
        </p:spPr>
      </p:pic>
      <p:sp>
        <p:nvSpPr>
          <p:cNvPr id="2" name="文本框 1">
            <a:extLst>
              <a:ext uri="{FF2B5EF4-FFF2-40B4-BE49-F238E27FC236}">
                <a16:creationId xmlns:a16="http://schemas.microsoft.com/office/drawing/2014/main" id="{2BED609A-79F7-4CE3-86C7-E7FD72A5BA4C}"/>
              </a:ext>
            </a:extLst>
          </p:cNvPr>
          <p:cNvSpPr txBox="1"/>
          <p:nvPr/>
        </p:nvSpPr>
        <p:spPr>
          <a:xfrm>
            <a:off x="1880315" y="2183609"/>
            <a:ext cx="5209505" cy="3170099"/>
          </a:xfrm>
          <a:prstGeom prst="rect">
            <a:avLst/>
          </a:prstGeom>
          <a:noFill/>
        </p:spPr>
        <p:txBody>
          <a:bodyPr wrap="square" rtlCol="0">
            <a:spAutoFit/>
          </a:bodyPr>
          <a:lstStyle/>
          <a:p>
            <a:r>
              <a:rPr lang="en-US" altLang="zh-CN" sz="2000" dirty="0">
                <a:effectLst/>
                <a:latin typeface="Times New Roman" panose="02020603050405020304" pitchFamily="18" charset="0"/>
                <a:ea typeface="宋体" panose="02010600030101010101" pitchFamily="2" charset="-122"/>
              </a:rPr>
              <a:t>   Different religious belief backgrounds have a great impact on people's way of thinking and behavior. In addition to the native Confucianism and Taoism, the religious culture of our country also contains Buddhist ideas absorbed from foreign countries. The religious form of Western countries is relatively simple, mainly Christianity which absorbs a large number of philosophical ideas. To a large extent, it has created Western speculative thinking. </a:t>
            </a:r>
            <a:endParaRPr lang="zh-CN" altLang="en-US" sz="2000" dirty="0"/>
          </a:p>
        </p:txBody>
      </p:sp>
      <p:sp>
        <p:nvSpPr>
          <p:cNvPr id="3" name="文本框 2">
            <a:extLst>
              <a:ext uri="{FF2B5EF4-FFF2-40B4-BE49-F238E27FC236}">
                <a16:creationId xmlns:a16="http://schemas.microsoft.com/office/drawing/2014/main" id="{106705E5-DEE6-45EA-83BC-6FEB0C6D8CE7}"/>
              </a:ext>
            </a:extLst>
          </p:cNvPr>
          <p:cNvSpPr txBox="1"/>
          <p:nvPr/>
        </p:nvSpPr>
        <p:spPr>
          <a:xfrm>
            <a:off x="7489065" y="2051769"/>
            <a:ext cx="4372377" cy="2677656"/>
          </a:xfrm>
          <a:prstGeom prst="rect">
            <a:avLst/>
          </a:prstGeom>
          <a:noFill/>
        </p:spPr>
        <p:txBody>
          <a:bodyPr wrap="square" rtlCol="0">
            <a:spAutoFit/>
          </a:bodyPr>
          <a:lstStyle/>
          <a:p>
            <a:pPr algn="ctr"/>
            <a:r>
              <a:rPr lang="en-US" altLang="zh-CN" sz="2800" b="1" dirty="0"/>
              <a:t>Example </a:t>
            </a:r>
          </a:p>
          <a:p>
            <a:endParaRPr lang="en-US" altLang="zh-CN" sz="2000" dirty="0"/>
          </a:p>
          <a:p>
            <a:r>
              <a:rPr lang="en-US" altLang="zh-CN" sz="2000" dirty="0">
                <a:solidFill>
                  <a:srgbClr val="FF0000"/>
                </a:solidFill>
              </a:rPr>
              <a:t>             Heaven-</a:t>
            </a:r>
            <a:r>
              <a:rPr lang="en-US" altLang="zh-CN" sz="2000" dirty="0"/>
              <a:t>--</a:t>
            </a:r>
            <a:r>
              <a:rPr lang="en-US" altLang="zh-CN" sz="2000" dirty="0">
                <a:effectLst/>
                <a:latin typeface="Times New Roman" panose="02020603050405020304" pitchFamily="18" charset="0"/>
                <a:ea typeface="宋体" panose="02010600030101010101" pitchFamily="2" charset="-122"/>
              </a:rPr>
              <a:t>a land of bliss</a:t>
            </a:r>
          </a:p>
          <a:p>
            <a:r>
              <a:rPr lang="en-US" altLang="zh-CN" sz="2000" dirty="0">
                <a:effectLst/>
                <a:latin typeface="Times New Roman" panose="02020603050405020304" pitchFamily="18" charset="0"/>
                <a:ea typeface="宋体" panose="02010600030101010101" pitchFamily="2" charset="-122"/>
              </a:rPr>
              <a:t>   In the Western religious culture: </a:t>
            </a:r>
            <a:r>
              <a:rPr lang="en-US" altLang="zh-CN" sz="2000" b="1" dirty="0">
                <a:effectLst/>
                <a:latin typeface="Times New Roman" panose="02020603050405020304" pitchFamily="18" charset="0"/>
                <a:ea typeface="宋体" panose="02010600030101010101" pitchFamily="2" charset="-122"/>
              </a:rPr>
              <a:t>God</a:t>
            </a:r>
          </a:p>
          <a:p>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   In the Chinese religious culture: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Jade   Emperor</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000" dirty="0"/>
          </a:p>
          <a:p>
            <a:endParaRPr lang="zh-CN" altLang="en-US" sz="2000" dirty="0"/>
          </a:p>
        </p:txBody>
      </p:sp>
    </p:spTree>
    <p:extLst>
      <p:ext uri="{BB962C8B-B14F-4D97-AF65-F5344CB8AC3E}">
        <p14:creationId xmlns:p14="http://schemas.microsoft.com/office/powerpoint/2010/main" val="3320631331"/>
      </p:ext>
    </p:extLst>
  </p:cSld>
  <p:clrMapOvr>
    <a:masterClrMapping/>
  </p:clrMapOvr>
  <p:transition spd="slow"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2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82000">
                                          <p:cBhvr additive="base">
                                            <p:cTn id="7" dur="1000" fill="hold"/>
                                            <p:tgtEl>
                                              <p:spTgt spid="23"/>
                                            </p:tgtEl>
                                            <p:attrNameLst>
                                              <p:attrName>ppt_x</p:attrName>
                                            </p:attrNameLst>
                                          </p:cBhvr>
                                          <p:tavLst>
                                            <p:tav tm="0">
                                              <p:val>
                                                <p:strVal val="#ppt_x"/>
                                              </p:val>
                                            </p:tav>
                                            <p:tav tm="100000">
                                              <p:val>
                                                <p:strVal val="#ppt_x"/>
                                              </p:val>
                                            </p:tav>
                                          </p:tavLst>
                                        </p:anim>
                                        <p:anim calcmode="lin" valueType="num" p14:bounceEnd="82000">
                                          <p:cBhvr additive="base">
                                            <p:cTn id="8" dur="10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50000">
                                          <p:cBhvr additive="base">
                                            <p:cTn id="1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84000">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14:bounceEnd="84000">
                                          <p:cBhvr additive="base">
                                            <p:cTn id="17" dur="1000" fill="hold"/>
                                            <p:tgtEl>
                                              <p:spTgt spid="20"/>
                                            </p:tgtEl>
                                            <p:attrNameLst>
                                              <p:attrName>ppt_x</p:attrName>
                                            </p:attrNameLst>
                                          </p:cBhvr>
                                          <p:tavLst>
                                            <p:tav tm="0">
                                              <p:val>
                                                <p:strVal val="#ppt_x"/>
                                              </p:val>
                                            </p:tav>
                                            <p:tav tm="100000">
                                              <p:val>
                                                <p:strVal val="#ppt_x"/>
                                              </p:val>
                                            </p:tav>
                                          </p:tavLst>
                                        </p:anim>
                                        <p:anim calcmode="lin" valueType="num" p14:bounceEnd="84000">
                                          <p:cBhvr additive="base">
                                            <p:cTn id="1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14:presetBounceEnd="50000">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14:bounceEnd="50000">
                                          <p:cBhvr additive="base">
                                            <p:cTn id="30" dur="5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14:presetBounceEnd="50000">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14:bounceEnd="50000">
                                          <p:cBhvr additive="base">
                                            <p:cTn id="36" dur="500" fill="hold"/>
                                            <p:tgtEl>
                                              <p:spTgt spid="29"/>
                                            </p:tgtEl>
                                            <p:attrNameLst>
                                              <p:attrName>ppt_x</p:attrName>
                                            </p:attrNameLst>
                                          </p:cBhvr>
                                          <p:tavLst>
                                            <p:tav tm="0">
                                              <p:val>
                                                <p:strVal val="0-#ppt_w/2"/>
                                              </p:val>
                                            </p:tav>
                                            <p:tav tm="100000">
                                              <p:val>
                                                <p:strVal val="#ppt_x"/>
                                              </p:val>
                                            </p:tav>
                                          </p:tavLst>
                                        </p:anim>
                                        <p:anim calcmode="lin" valueType="num" p14:bounceEnd="50000">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1" grpId="0"/>
        </p:bldLst>
      </p:timing>
    </mc:Choice>
    <mc:Fallback xmlns:a14="http://schemas.microsoft.com/office/drawing/2010/main" xmlns:v="urn:schemas-microsoft-com:vml"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0-#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additive="base">
                                            <p:cTn id="86" dur="500" fill="hold"/>
                                            <p:tgtEl>
                                              <p:spTgt spid="35"/>
                                            </p:tgtEl>
                                            <p:attrNameLst>
                                              <p:attrName>ppt_x</p:attrName>
                                            </p:attrNameLst>
                                          </p:cBhvr>
                                          <p:tavLst>
                                            <p:tav tm="0">
                                              <p:val>
                                                <p:strVal val="#ppt_x"/>
                                              </p:val>
                                            </p:tav>
                                            <p:tav tm="100000">
                                              <p:val>
                                                <p:strVal val="#ppt_x"/>
                                              </p:val>
                                            </p:tav>
                                          </p:tavLst>
                                        </p:anim>
                                        <p:anim calcmode="lin" valueType="num">
                                          <p:cBhvr additive="base">
                                            <p:cTn id="8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500" fill="hold"/>
                                            <p:tgtEl>
                                              <p:spTgt spid="32"/>
                                            </p:tgtEl>
                                            <p:attrNameLst>
                                              <p:attrName>ppt_x</p:attrName>
                                            </p:attrNameLst>
                                          </p:cBhvr>
                                          <p:tavLst>
                                            <p:tav tm="0">
                                              <p:val>
                                                <p:strVal val="#ppt_x"/>
                                              </p:val>
                                            </p:tav>
                                            <p:tav tm="100000">
                                              <p:val>
                                                <p:strVal val="#ppt_x"/>
                                              </p:val>
                                            </p:tav>
                                          </p:tavLst>
                                        </p:anim>
                                        <p:anim calcmode="lin" valueType="num">
                                          <p:cBhvr additive="base">
                                            <p:cTn id="9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p:bldP spid="32" grpId="0"/>
          <p:bldP spid="33" grpId="0"/>
          <p:bldP spid="34" grpId="0"/>
          <p:bldP spid="35" grpId="0"/>
          <p:bldP spid="21" grpId="0"/>
          <p:bldP spid="2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sp>
        <p:nvSpPr>
          <p:cNvPr id="9" name="文本框 8"/>
          <p:cNvSpPr txBox="1"/>
          <p:nvPr/>
        </p:nvSpPr>
        <p:spPr>
          <a:xfrm rot="5400000">
            <a:off x="-1739100" y="4330580"/>
            <a:ext cx="6947928" cy="1769715"/>
          </a:xfrm>
          <a:prstGeom prst="rect">
            <a:avLst/>
          </a:prstGeom>
          <a:noFill/>
        </p:spPr>
        <p:txBody>
          <a:bodyPr wrap="square" lIns="0" tIns="0" rIns="0" bIns="0" rtlCol="0">
            <a:spAutoFit/>
          </a:bodyPr>
          <a:lstStyle/>
          <a:p>
            <a:r>
              <a:rPr lang="en-US" altLang="zh-CN" sz="11500" dirty="0">
                <a:solidFill>
                  <a:srgbClr val="B7A893"/>
                </a:solidFill>
                <a:cs typeface="+mn-ea"/>
                <a:sym typeface="+mn-lt"/>
              </a:rPr>
              <a:t>THREE</a:t>
            </a:r>
            <a:endParaRPr lang="zh-CN" altLang="en-US" sz="11500" dirty="0">
              <a:solidFill>
                <a:srgbClr val="B7A893"/>
              </a:solidFill>
              <a:cs typeface="+mn-ea"/>
              <a:sym typeface="+mn-lt"/>
            </a:endParaRPr>
          </a:p>
        </p:txBody>
      </p:sp>
      <p:sp>
        <p:nvSpPr>
          <p:cNvPr id="18" name="文本框 17"/>
          <p:cNvSpPr txBox="1"/>
          <p:nvPr/>
        </p:nvSpPr>
        <p:spPr>
          <a:xfrm rot="16200000">
            <a:off x="6112001" y="1353479"/>
            <a:ext cx="923330" cy="2692401"/>
          </a:xfrm>
          <a:prstGeom prst="rect">
            <a:avLst/>
          </a:prstGeom>
          <a:noFill/>
        </p:spPr>
        <p:txBody>
          <a:bodyPr vert="eaVert" wrap="square" rtlCol="0">
            <a:spAutoFit/>
          </a:bodyPr>
          <a:lstStyle/>
          <a:p>
            <a:pPr algn="r"/>
            <a:r>
              <a:rPr lang="en-US" altLang="zh-CN" sz="4800" dirty="0">
                <a:sym typeface="+mn-lt"/>
              </a:rPr>
              <a:t>Solution</a:t>
            </a:r>
            <a:endParaRPr lang="zh-CN" altLang="en-US" sz="4800" dirty="0">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086" y="1741474"/>
            <a:ext cx="1937664" cy="224966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flipV="1">
            <a:off x="8080248" y="2746248"/>
            <a:ext cx="4286996" cy="3936508"/>
          </a:xfrm>
          <a:prstGeom prst="rect">
            <a:avLst/>
          </a:prstGeom>
        </p:spPr>
      </p:pic>
    </p:spTree>
    <p:extLst>
      <p:ext uri="{BB962C8B-B14F-4D97-AF65-F5344CB8AC3E}">
        <p14:creationId xmlns:p14="http://schemas.microsoft.com/office/powerpoint/2010/main" val="1837231596"/>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a14="http://schemas.microsoft.com/office/drawing/2010/main" xmlns="">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8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4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84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80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80000">
                                          <p:cBhvr additive="base">
                                            <p:cTn id="13" dur="1000" fill="hold"/>
                                            <p:tgtEl>
                                              <p:spTgt spid="2"/>
                                            </p:tgtEl>
                                            <p:attrNameLst>
                                              <p:attrName>ppt_x</p:attrName>
                                            </p:attrNameLst>
                                          </p:cBhvr>
                                          <p:tavLst>
                                            <p:tav tm="0">
                                              <p:val>
                                                <p:strVal val="#ppt_x"/>
                                              </p:val>
                                            </p:tav>
                                            <p:tav tm="100000">
                                              <p:val>
                                                <p:strVal val="#ppt_x"/>
                                              </p:val>
                                            </p:tav>
                                          </p:tavLst>
                                        </p:anim>
                                        <p:anim calcmode="lin" valueType="num" p14:bounceEnd="80000">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14:bounceEnd="50000">
                                          <p:cBhvr additive="base">
                                            <p:cTn id="19"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14:presetBounceEnd="50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50000">
                                          <p:cBhvr additive="base">
                                            <p:cTn id="25"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5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造字工房俊雅（非商用）常规体" panose="020F0302020204030204"/>
        <a:ea typeface="造字工房俊雅体演示版常规体"/>
        <a:cs typeface=""/>
      </a:majorFont>
      <a:minorFont>
        <a:latin typeface="造字工房俊雅（非商用）常规体" panose="020F0502020204030204"/>
        <a:ea typeface="造字工房俊雅体演示版常规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5913</TotalTime>
  <Words>400</Words>
  <Application>Microsoft Office PowerPoint</Application>
  <PresentationFormat>宽屏</PresentationFormat>
  <Paragraphs>64</Paragraphs>
  <Slides>11</Slides>
  <Notes>11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18" baseType="lpstr">
      <vt:lpstr>Calibri</vt:lpstr>
      <vt:lpstr>Arial</vt:lpstr>
      <vt:lpstr>Times New Roman</vt:lpstr>
      <vt:lpstr>造字工房俊雅（非商用）常规体</vt:lpstr>
      <vt:lpstr>微软雅黑 Light</vt:lpstr>
      <vt:lpstr>Office 主题</vt:lpstr>
      <vt:lpstr>CorelDRAW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dc:creator>
  <dc:description>锐旗设计；https://9ppt.taobao.com</dc:description>
  <cp:lastModifiedBy>yi zichu</cp:lastModifiedBy>
  <cp:revision>224</cp:revision>
  <dcterms:created xsi:type="dcterms:W3CDTF">2016-09-06T17:26:53Z</dcterms:created>
  <dcterms:modified xsi:type="dcterms:W3CDTF">2020-12-10T04:51:38Z</dcterms:modified>
</cp:coreProperties>
</file>