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Source Han Serif SC Bold" panose="02020700000000000000" charset="-122"/>
      <p:bold r:id="rId23"/>
    </p:embeddedFont>
    <p:embeddedFont>
      <p:font typeface="Source Han Sans" panose="020B0400000000000000" charset="-122"/>
      <p:regular r:id="rId24"/>
    </p:embeddedFont>
    <p:embeddedFont>
      <p:font typeface="Source Han Sans CN Bold" panose="020B0800000000000000" charset="-122"/>
      <p:bold r:id="rId25"/>
    </p:embeddedFont>
    <p:embeddedFont>
      <p:font typeface="OPPOSans B" panose="00020600040101010101" charset="-122"/>
      <p:regular r:id="rId26"/>
    </p:embeddedFont>
    <p:embeddedFont>
      <p:font typeface="OPPOSans H" panose="00020600040101010101" charset="-122"/>
      <p:regular r:id="rId27"/>
    </p:embeddedFont>
    <p:embeddedFont>
      <p:font typeface="等线" panose="02010600030101010101" charset="-122"/>
      <p:regular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5" Type="http://schemas.openxmlformats.org/officeDocument/2006/relationships/image" Target="../media/image12.png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4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64695" y="3559632"/>
            <a:ext cx="11667264" cy="2973165"/>
          </a:xfrm>
          <a:custGeom>
            <a:avLst/>
            <a:gdLst>
              <a:gd name="connsiteX0" fmla="*/ 12192000 w 12192000"/>
              <a:gd name="connsiteY0" fmla="*/ 0 h 3003486"/>
              <a:gd name="connsiteX1" fmla="*/ 12073414 w 12192000"/>
              <a:gd name="connsiteY1" fmla="*/ 228377 h 3003486"/>
              <a:gd name="connsiteX2" fmla="*/ 10546080 w 12192000"/>
              <a:gd name="connsiteY2" fmla="*/ 2043366 h 3003486"/>
              <a:gd name="connsiteX3" fmla="*/ 5745480 w 12192000"/>
              <a:gd name="connsiteY3" fmla="*/ 2317686 h 3003486"/>
              <a:gd name="connsiteX4" fmla="*/ 3185160 w 12192000"/>
              <a:gd name="connsiteY4" fmla="*/ 3003486 h 3003486"/>
              <a:gd name="connsiteX5" fmla="*/ 189946 w 12192000"/>
              <a:gd name="connsiteY5" fmla="*/ 2386705 h 3003486"/>
              <a:gd name="connsiteX6" fmla="*/ 0 w 12192000"/>
              <a:gd name="connsiteY6" fmla="*/ 2354771 h 3003486"/>
              <a:gd name="connsiteX7" fmla="*/ 0 w 12192000"/>
              <a:gd name="connsiteY7" fmla="*/ 5645405 h 6294120"/>
              <a:gd name="connsiteX8" fmla="*/ 0 w 12192000"/>
              <a:gd name="connsiteY8" fmla="*/ 5645405 h 6294120"/>
              <a:gd name="connsiteX9" fmla="*/ 89210 w 12192000"/>
              <a:gd name="connsiteY9" fmla="*/ 91440 h 6294120"/>
            </a:gdLst>
            <a:ahLst/>
            <a:cxnLst/>
            <a:rect l="l" t="t" r="r" b="b"/>
            <a:pathLst>
              <a:path w="12192000" h="3003486">
                <a:moveTo>
                  <a:pt x="12192000" y="0"/>
                </a:moveTo>
                <a:lnTo>
                  <a:pt x="12073414" y="228377"/>
                </a:lnTo>
                <a:cubicBezTo>
                  <a:pt x="11653837" y="1005459"/>
                  <a:pt x="11167110" y="1653476"/>
                  <a:pt x="10546080" y="2043366"/>
                </a:cubicBezTo>
                <a:cubicBezTo>
                  <a:pt x="9304020" y="2823146"/>
                  <a:pt x="6972300" y="2157666"/>
                  <a:pt x="5745480" y="2317686"/>
                </a:cubicBezTo>
                <a:cubicBezTo>
                  <a:pt x="4518660" y="2477706"/>
                  <a:pt x="4330701" y="3003486"/>
                  <a:pt x="3185160" y="3003486"/>
                </a:cubicBezTo>
                <a:cubicBezTo>
                  <a:pt x="2397602" y="3003486"/>
                  <a:pt x="1239074" y="2583295"/>
                  <a:pt x="189946" y="2386705"/>
                </a:cubicBezTo>
                <a:lnTo>
                  <a:pt x="0" y="2354771"/>
                </a:lnTo>
              </a:path>
            </a:pathLst>
          </a:cu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64695" y="397570"/>
            <a:ext cx="11686674" cy="5875202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gradFill>
            <a:gsLst>
              <a:gs pos="13000">
                <a:schemeClr val="accent3"/>
              </a:gs>
              <a:gs pos="60000">
                <a:schemeClr val="accent2"/>
              </a:gs>
              <a:gs pos="99301">
                <a:schemeClr val="accent1"/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64695" y="297991"/>
            <a:ext cx="11686674" cy="5875202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008113" y="5857382"/>
            <a:ext cx="1226558" cy="3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alphaModFix amt="100000"/>
          </a:blip>
          <a:srcRect t="7750" b="7750"/>
          <a:stretch>
            <a:fillRect/>
          </a:stretch>
        </p:blipFill>
        <p:spPr>
          <a:xfrm flipH="1">
            <a:off x="254345" y="252270"/>
            <a:ext cx="11667264" cy="5525321"/>
          </a:xfrm>
          <a:custGeom>
            <a:avLst/>
            <a:gdLst>
              <a:gd name="connsiteX0" fmla="*/ 11667264 w 11667264"/>
              <a:gd name="connsiteY0" fmla="*/ 0 h 5355786"/>
              <a:gd name="connsiteX1" fmla="*/ 0 w 11667264"/>
              <a:gd name="connsiteY1" fmla="*/ 0 h 5355786"/>
              <a:gd name="connsiteX2" fmla="*/ 0 w 11667264"/>
              <a:gd name="connsiteY2" fmla="*/ 2800063 h 5355786"/>
              <a:gd name="connsiteX3" fmla="*/ 113482 w 11667264"/>
              <a:gd name="connsiteY3" fmla="*/ 2994393 h 5355786"/>
              <a:gd name="connsiteX4" fmla="*/ 1575081 w 11667264"/>
              <a:gd name="connsiteY4" fmla="*/ 4538802 h 5355786"/>
              <a:gd name="connsiteX5" fmla="*/ 6169066 w 11667264"/>
              <a:gd name="connsiteY5" fmla="*/ 4772226 h 5355786"/>
              <a:gd name="connsiteX6" fmla="*/ 8619191 w 11667264"/>
              <a:gd name="connsiteY6" fmla="*/ 5355786 h 5355786"/>
              <a:gd name="connsiteX7" fmla="*/ 11485493 w 11667264"/>
              <a:gd name="connsiteY7" fmla="*/ 4830956 h 5355786"/>
              <a:gd name="connsiteX8" fmla="*/ 11667264 w 11667264"/>
              <a:gd name="connsiteY8" fmla="*/ 4803782 h 5355786"/>
            </a:gdLst>
            <a:ahLst/>
            <a:cxnLst/>
            <a:rect l="l" t="t" r="r" b="b"/>
            <a:pathLst>
              <a:path w="11667264" h="5355786">
                <a:moveTo>
                  <a:pt x="11667264" y="0"/>
                </a:moveTo>
                <a:lnTo>
                  <a:pt x="0" y="0"/>
                </a:lnTo>
                <a:lnTo>
                  <a:pt x="0" y="2800063"/>
                </a:lnTo>
                <a:lnTo>
                  <a:pt x="113482" y="2994393"/>
                </a:lnTo>
                <a:cubicBezTo>
                  <a:pt x="515001" y="3655627"/>
                  <a:pt x="980779" y="4207037"/>
                  <a:pt x="1575081" y="4538802"/>
                </a:cubicBezTo>
                <a:cubicBezTo>
                  <a:pt x="2763683" y="5202332"/>
                  <a:pt x="4995048" y="4636062"/>
                  <a:pt x="6169066" y="4772226"/>
                </a:cubicBezTo>
                <a:cubicBezTo>
                  <a:pt x="7343085" y="4908390"/>
                  <a:pt x="7522954" y="5355786"/>
                  <a:pt x="8619191" y="5355786"/>
                </a:cubicBezTo>
                <a:cubicBezTo>
                  <a:pt x="9372853" y="5355786"/>
                  <a:pt x="10481519" y="4998238"/>
                  <a:pt x="11485493" y="4830956"/>
                </a:cubicBezTo>
                <a:lnTo>
                  <a:pt x="11667264" y="480378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254345" y="252270"/>
            <a:ext cx="11667264" cy="5517736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gradFill>
            <a:gsLst>
              <a:gs pos="17000">
                <a:schemeClr val="accent3">
                  <a:lumMod val="50000"/>
                </a:schemeClr>
              </a:gs>
              <a:gs pos="99301">
                <a:schemeClr val="accent3">
                  <a:lumMod val="5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95127" y="980158"/>
            <a:ext cx="7628724" cy="2308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67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Changsha Stinky Tofu</a:t>
            </a: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9261817" y="291162"/>
            <a:ext cx="3305470" cy="351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3304596">
            <a:off x="7346165" y="998495"/>
            <a:ext cx="596031" cy="58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3304596">
            <a:off x="8830744" y="2656332"/>
            <a:ext cx="618038" cy="6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 rot="3304596">
            <a:off x="6490116" y="3860262"/>
            <a:ext cx="1132510" cy="11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908566" flipH="1">
            <a:off x="361958" y="5335161"/>
            <a:ext cx="1556760" cy="1099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123414" y="6482516"/>
            <a:ext cx="11851105" cy="65933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53567" y="4701550"/>
            <a:ext cx="1857630" cy="4057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2517" y="4701550"/>
            <a:ext cx="1857630" cy="4057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855211" y="4768116"/>
            <a:ext cx="758877" cy="272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LSC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81841" y="4768116"/>
            <a:ext cx="873370" cy="272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3406272" y="4777264"/>
            <a:ext cx="659921" cy="254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070259" y="4777264"/>
            <a:ext cx="721506" cy="254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2025.5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0" y="5899346"/>
            <a:ext cx="12192000" cy="958654"/>
            <a:chOff x="0" y="5899346"/>
            <a:chExt cx="12192000" cy="958654"/>
          </a:xfrm>
        </p:grpSpPr>
        <p:sp>
          <p:nvSpPr>
            <p:cNvPr id="4" name="标题 1"/>
            <p:cNvSpPr txBox="1"/>
            <p:nvPr/>
          </p:nvSpPr>
          <p:spPr>
            <a:xfrm>
              <a:off x="0" y="5899346"/>
              <a:ext cx="12192000" cy="958654"/>
            </a:xfrm>
            <a:custGeom>
              <a:avLst/>
              <a:gdLst>
                <a:gd name="connsiteX0" fmla="*/ 0 w 12192000"/>
                <a:gd name="connsiteY0" fmla="*/ 0 h 3563982"/>
                <a:gd name="connsiteX1" fmla="*/ 21223 w 12192000"/>
                <a:gd name="connsiteY1" fmla="*/ 27596 h 3563982"/>
                <a:gd name="connsiteX2" fmla="*/ 6096000 w 12192000"/>
                <a:gd name="connsiteY2" fmla="*/ 3055905 h 3563982"/>
                <a:gd name="connsiteX3" fmla="*/ 12170777 w 12192000"/>
                <a:gd name="connsiteY3" fmla="*/ 27596 h 3563982"/>
                <a:gd name="connsiteX4" fmla="*/ 12192000 w 12192000"/>
                <a:gd name="connsiteY4" fmla="*/ 0 h 3563982"/>
                <a:gd name="connsiteX5" fmla="*/ 12192000 w 12192000"/>
                <a:gd name="connsiteY5" fmla="*/ 3563982 h 3563982"/>
                <a:gd name="connsiteX6" fmla="*/ 0 w 12192000"/>
                <a:gd name="connsiteY6" fmla="*/ 3563982 h 3563982"/>
              </a:gdLst>
              <a:ahLst/>
              <a:cxnLst/>
              <a:rect l="l" t="t" r="r" b="b"/>
              <a:pathLst>
                <a:path w="12192000" h="3563982">
                  <a:moveTo>
                    <a:pt x="0" y="0"/>
                  </a:moveTo>
                  <a:lnTo>
                    <a:pt x="21223" y="27596"/>
                  </a:lnTo>
                  <a:cubicBezTo>
                    <a:pt x="1522464" y="1887950"/>
                    <a:pt x="3688133" y="3055905"/>
                    <a:pt x="6096000" y="3055905"/>
                  </a:cubicBezTo>
                  <a:cubicBezTo>
                    <a:pt x="8503868" y="3055905"/>
                    <a:pt x="10669536" y="1887950"/>
                    <a:pt x="12170777" y="27596"/>
                  </a:cubicBezTo>
                  <a:lnTo>
                    <a:pt x="12192000" y="0"/>
                  </a:lnTo>
                  <a:lnTo>
                    <a:pt x="12192000" y="3563982"/>
                  </a:lnTo>
                  <a:lnTo>
                    <a:pt x="0" y="35639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8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0" y="6188758"/>
              <a:ext cx="12192000" cy="669242"/>
            </a:xfrm>
            <a:custGeom>
              <a:avLst/>
              <a:gdLst>
                <a:gd name="connsiteX0" fmla="*/ 0 w 12192000"/>
                <a:gd name="connsiteY0" fmla="*/ 0 h 2488036"/>
                <a:gd name="connsiteX1" fmla="*/ 21223 w 12192000"/>
                <a:gd name="connsiteY1" fmla="*/ 18287 h 2488036"/>
                <a:gd name="connsiteX2" fmla="*/ 6096000 w 12192000"/>
                <a:gd name="connsiteY2" fmla="*/ 2025118 h 2488036"/>
                <a:gd name="connsiteX3" fmla="*/ 12170777 w 12192000"/>
                <a:gd name="connsiteY3" fmla="*/ 18287 h 2488036"/>
                <a:gd name="connsiteX4" fmla="*/ 12192000 w 12192000"/>
                <a:gd name="connsiteY4" fmla="*/ 0 h 2488036"/>
                <a:gd name="connsiteX5" fmla="*/ 12192000 w 12192000"/>
                <a:gd name="connsiteY5" fmla="*/ 2488036 h 2488036"/>
                <a:gd name="connsiteX6" fmla="*/ 0 w 12192000"/>
                <a:gd name="connsiteY6" fmla="*/ 2488036 h 2488036"/>
              </a:gdLst>
              <a:ahLst/>
              <a:cxnLst/>
              <a:rect l="l" t="t" r="r" b="b"/>
              <a:pathLst>
                <a:path w="12192000" h="2488036">
                  <a:moveTo>
                    <a:pt x="0" y="0"/>
                  </a:moveTo>
                  <a:lnTo>
                    <a:pt x="21223" y="18287"/>
                  </a:lnTo>
                  <a:cubicBezTo>
                    <a:pt x="1522464" y="1251126"/>
                    <a:pt x="3688133" y="2025118"/>
                    <a:pt x="6096000" y="2025118"/>
                  </a:cubicBezTo>
                  <a:cubicBezTo>
                    <a:pt x="8503868" y="2025118"/>
                    <a:pt x="10669536" y="1251126"/>
                    <a:pt x="12170777" y="18287"/>
                  </a:cubicBezTo>
                  <a:lnTo>
                    <a:pt x="12192000" y="0"/>
                  </a:lnTo>
                  <a:lnTo>
                    <a:pt x="12192000" y="2488036"/>
                  </a:lnTo>
                  <a:lnTo>
                    <a:pt x="0" y="248803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 w="3175" cap="sq">
              <a:solidFill>
                <a:schemeClr val="accent1">
                  <a:lumMod val="20000"/>
                  <a:lumOff val="80000"/>
                </a:schemeClr>
              </a:solidFill>
              <a:miter/>
            </a:ln>
            <a:effectLst>
              <a:outerShdw blurRad="368300" dist="38100" dir="16200000" rotWithShape="0">
                <a:schemeClr val="accent1">
                  <a:alpha val="26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483870" y="885825"/>
            <a:ext cx="5612130" cy="5161915"/>
          </a:xfrm>
          <a:prstGeom prst="rect">
            <a:avLst/>
          </a:prstGeom>
          <a:solidFill>
            <a:schemeClr val="bg1"/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15945" y="2170383"/>
            <a:ext cx="2190845" cy="52778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100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6790" y="2170383"/>
            <a:ext cx="76340" cy="52778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 w="1181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64590" y="2170430"/>
            <a:ext cx="4791710" cy="527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Volatile sulfur compounds</a:t>
            </a:r>
            <a:endParaRPr kumimoji="1" lang="en-US" altLang="zh-CN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1055370" y="2996565"/>
            <a:ext cx="5039995" cy="21805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Volatile sulfur compounds (VSCs) from fermentation create the "stink" but also unlock savory amino acids.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Science Behind It</a:t>
            </a:r>
            <a:endParaRPr kumimoji="1" lang="en-US" altLang="zh-CN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527800" y="4355465"/>
            <a:ext cx="4542790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production process</a:t>
            </a:r>
            <a:r>
              <a:rPr lang="zh-CN" altLang="en-US"/>
              <a:t>：</a:t>
            </a:r>
            <a:endParaRPr lang="en-US" altLang="zh-CN"/>
          </a:p>
          <a:p>
            <a:r>
              <a:rPr lang="en-US" altLang="zh-CN"/>
              <a:t>https://www.bilibili.com/video/BV1ct411H7uM/?share_source=copy_web&amp;vd_source=d6eed7809713aeeb95aa1b0fc07c9876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6600190" y="2844800"/>
            <a:ext cx="48761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VSCs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in food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/>
              <a:t>http://sf1970.cnif.cn/fileup/0253-990X/HTML/2019-4-229.shtml</a:t>
            </a:r>
            <a:endParaRPr lang="en-US" altLang="zh-CN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0145" y="980440"/>
            <a:ext cx="5493385" cy="1663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600" y="318305"/>
            <a:ext cx="11704320" cy="2438771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8600" y="229113"/>
            <a:ext cx="11704320" cy="2416473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t="32069" b="32069"/>
          <a:stretch>
            <a:fillRect/>
          </a:stretch>
        </p:blipFill>
        <p:spPr>
          <a:xfrm>
            <a:off x="228600" y="248149"/>
            <a:ext cx="11704320" cy="2352442"/>
          </a:xfrm>
          <a:custGeom>
            <a:avLst/>
            <a:gdLst>
              <a:gd name="connsiteX0" fmla="*/ 0 w 11704320"/>
              <a:gd name="connsiteY0" fmla="*/ 0 h 2352442"/>
              <a:gd name="connsiteX1" fmla="*/ 11704320 w 11704320"/>
              <a:gd name="connsiteY1" fmla="*/ 0 h 2352442"/>
              <a:gd name="connsiteX2" fmla="*/ 11704320 w 11704320"/>
              <a:gd name="connsiteY2" fmla="*/ 1533042 h 2352442"/>
              <a:gd name="connsiteX3" fmla="*/ 11689690 w 11704320"/>
              <a:gd name="connsiteY3" fmla="*/ 1571245 h 2352442"/>
              <a:gd name="connsiteX4" fmla="*/ 11382451 w 11704320"/>
              <a:gd name="connsiteY4" fmla="*/ 2047534 h 2352442"/>
              <a:gd name="connsiteX5" fmla="*/ 9963302 w 11704320"/>
              <a:gd name="connsiteY5" fmla="*/ 2337902 h 2352442"/>
              <a:gd name="connsiteX6" fmla="*/ 8471002 w 11704320"/>
              <a:gd name="connsiteY6" fmla="*/ 2219604 h 2352442"/>
              <a:gd name="connsiteX7" fmla="*/ 7110375 w 11704320"/>
              <a:gd name="connsiteY7" fmla="*/ 2348656 h 2352442"/>
              <a:gd name="connsiteX8" fmla="*/ 5954573 w 11704320"/>
              <a:gd name="connsiteY8" fmla="*/ 2165832 h 2352442"/>
              <a:gd name="connsiteX9" fmla="*/ 4652469 w 11704320"/>
              <a:gd name="connsiteY9" fmla="*/ 2327148 h 2352442"/>
              <a:gd name="connsiteX10" fmla="*/ 3057754 w 11704320"/>
              <a:gd name="connsiteY10" fmla="*/ 2155078 h 2352442"/>
              <a:gd name="connsiteX11" fmla="*/ 1345997 w 11704320"/>
              <a:gd name="connsiteY11" fmla="*/ 2348656 h 2352442"/>
              <a:gd name="connsiteX12" fmla="*/ 172914 w 11704320"/>
              <a:gd name="connsiteY12" fmla="*/ 2132118 h 2352442"/>
              <a:gd name="connsiteX13" fmla="*/ 0 w 11704320"/>
              <a:gd name="connsiteY13" fmla="*/ 2085904 h 2352442"/>
            </a:gdLst>
            <a:ahLst/>
            <a:cxnLst/>
            <a:rect l="l" t="t" r="r" b="b"/>
            <a:pathLst>
              <a:path w="11704320" h="2352442">
                <a:moveTo>
                  <a:pt x="0" y="0"/>
                </a:moveTo>
                <a:lnTo>
                  <a:pt x="11704320" y="0"/>
                </a:lnTo>
                <a:lnTo>
                  <a:pt x="11704320" y="1533042"/>
                </a:lnTo>
                <a:lnTo>
                  <a:pt x="11689690" y="1571245"/>
                </a:lnTo>
                <a:cubicBezTo>
                  <a:pt x="11609908" y="1766996"/>
                  <a:pt x="11517782" y="1942679"/>
                  <a:pt x="11382451" y="2047534"/>
                </a:cubicBezTo>
                <a:cubicBezTo>
                  <a:pt x="11021568" y="2327148"/>
                  <a:pt x="10550957" y="2384504"/>
                  <a:pt x="9963302" y="2337902"/>
                </a:cubicBezTo>
                <a:cubicBezTo>
                  <a:pt x="9375648" y="2291299"/>
                  <a:pt x="8946490" y="2217812"/>
                  <a:pt x="8471002" y="2219604"/>
                </a:cubicBezTo>
                <a:cubicBezTo>
                  <a:pt x="7995514" y="2221396"/>
                  <a:pt x="7529779" y="2357618"/>
                  <a:pt x="7110375" y="2348656"/>
                </a:cubicBezTo>
                <a:cubicBezTo>
                  <a:pt x="6690970" y="2339694"/>
                  <a:pt x="6364224" y="2169417"/>
                  <a:pt x="5954573" y="2165832"/>
                </a:cubicBezTo>
                <a:cubicBezTo>
                  <a:pt x="5544922" y="2162247"/>
                  <a:pt x="5237683" y="2328940"/>
                  <a:pt x="4652469" y="2327148"/>
                </a:cubicBezTo>
                <a:cubicBezTo>
                  <a:pt x="4067251" y="2325355"/>
                  <a:pt x="3608832" y="2151493"/>
                  <a:pt x="3057754" y="2155078"/>
                </a:cubicBezTo>
                <a:cubicBezTo>
                  <a:pt x="2506676" y="2158662"/>
                  <a:pt x="2379879" y="2364788"/>
                  <a:pt x="1345997" y="2348656"/>
                </a:cubicBezTo>
                <a:cubicBezTo>
                  <a:pt x="1022909" y="2343615"/>
                  <a:pt x="603380" y="2245454"/>
                  <a:pt x="172914" y="2132118"/>
                </a:cubicBezTo>
                <a:lnTo>
                  <a:pt x="0" y="20859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351392">
            <a:off x="511638" y="1603240"/>
            <a:ext cx="3134607" cy="858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28600" y="5962591"/>
            <a:ext cx="11704320" cy="532544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28600" y="5766022"/>
            <a:ext cx="11704320" cy="751473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89689" y="630828"/>
            <a:ext cx="5845934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53000"/>
                      </a:srgbClr>
                    </a:gs>
                  </a:gsLst>
                  <a:lin ang="162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rcRect b="-16488"/>
          <a:stretch>
            <a:fillRect/>
          </a:stretch>
        </p:blipFill>
        <p:spPr>
          <a:xfrm>
            <a:off x="604350" y="5632843"/>
            <a:ext cx="677354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85000"/>
          </a:blip>
          <a:srcRect r="-8794" b="-16488"/>
          <a:stretch>
            <a:fillRect/>
          </a:stretch>
        </p:blipFill>
        <p:spPr>
          <a:xfrm rot="20500323">
            <a:off x="10717812" y="5516584"/>
            <a:ext cx="1210900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9292278" y="766897"/>
            <a:ext cx="1373924" cy="14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2535592" y="3292064"/>
            <a:ext cx="7120818" cy="209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Why Try It?</a:t>
            </a: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888448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000837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59080" y="6346462"/>
            <a:ext cx="11704320" cy="14371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>
            <a:off x="5708516" y="5857256"/>
            <a:ext cx="808280" cy="63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alphaModFix amt="100000"/>
          </a:blip>
          <a:srcRect/>
          <a:stretch>
            <a:fillRect/>
          </a:stretch>
        </p:blipFill>
        <p:spPr>
          <a:xfrm rot="21246315" flipH="1">
            <a:off x="53390" y="2236435"/>
            <a:ext cx="2672884" cy="18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0031" y="1575112"/>
            <a:ext cx="1561458" cy="1507273"/>
          </a:xfrm>
          <a:prstGeom prst="ellipse">
            <a:avLst/>
          </a:prstGeom>
          <a:gradFill>
            <a:gsLst>
              <a:gs pos="2000">
                <a:schemeClr val="accent3"/>
              </a:gs>
              <a:gs pos="37000">
                <a:schemeClr val="accent2"/>
              </a:gs>
              <a:gs pos="9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44638" y="1504066"/>
            <a:ext cx="1272245" cy="164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68095" y="984885"/>
            <a:ext cx="4467860" cy="4892040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665600" y="1694809"/>
            <a:ext cx="1582380" cy="158238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781577" y="1810785"/>
            <a:ext cx="1350426" cy="13504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87139" y="980252"/>
            <a:ext cx="4004072" cy="76799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Texture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335373" y="3500838"/>
            <a:ext cx="4004075" cy="16045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Crispy outside, creamy inside with spicy umami kick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3210172" y="2218850"/>
            <a:ext cx="493236" cy="53429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87160" y="984250"/>
            <a:ext cx="4554855" cy="4892675"/>
          </a:xfrm>
          <a:prstGeom prst="roundRect">
            <a:avLst>
              <a:gd name="adj" fmla="val 6083"/>
            </a:avLst>
          </a:prstGeom>
          <a:solidFill>
            <a:schemeClr val="bg1"/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74775" y="1694809"/>
            <a:ext cx="1582380" cy="1582380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579421" y="2316874"/>
            <a:ext cx="373089" cy="33824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090752" y="1810786"/>
            <a:ext cx="1350426" cy="13504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63294" y="980252"/>
            <a:ext cx="4004072" cy="76799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b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Acquired Taste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815998" y="3500838"/>
            <a:ext cx="4004075" cy="16426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>
            <a:scene3d>
              <a:camera prst="orthographicFront"/>
              <a:lightRig rig="threePt" dir="t"/>
            </a:scene3d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Like blue cheese or durian—daunting at first, but addictive once tried.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472487" y="2177137"/>
            <a:ext cx="622517" cy="56438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-381000" y="5016500"/>
            <a:ext cx="1358900" cy="1358900"/>
          </a:xfrm>
          <a:prstGeom prst="ellipse">
            <a:avLst/>
          </a:prstGeom>
          <a:solidFill>
            <a:srgbClr val="0068BF">
              <a:alpha val="40000"/>
            </a:srgb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226800" y="2654300"/>
            <a:ext cx="1917700" cy="1917700"/>
          </a:xfrm>
          <a:prstGeom prst="ellipse">
            <a:avLst/>
          </a:prstGeom>
          <a:solidFill>
            <a:srgbClr val="0068BF">
              <a:alpha val="20000"/>
            </a:srgb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54000" y="1320800"/>
            <a:ext cx="723900" cy="723900"/>
          </a:xfrm>
          <a:prstGeom prst="ellipse">
            <a:avLst/>
          </a:prstGeom>
          <a:solidFill>
            <a:srgbClr val="0068BF">
              <a:alpha val="19000"/>
            </a:srgb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Flavor Profile</a:t>
            </a:r>
            <a:endParaRPr kumimoji="1" lang="en-US" altLang="zh-CN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4080496"/>
            <a:ext cx="12192000" cy="2777504"/>
          </a:xfrm>
          <a:custGeom>
            <a:avLst/>
            <a:gdLst>
              <a:gd name="connsiteX0" fmla="*/ 6096000 w 12192000"/>
              <a:gd name="connsiteY0" fmla="*/ 0 h 2777504"/>
              <a:gd name="connsiteX1" fmla="*/ 12157261 w 12192000"/>
              <a:gd name="connsiteY1" fmla="*/ 805858 h 2777504"/>
              <a:gd name="connsiteX2" fmla="*/ 12192000 w 12192000"/>
              <a:gd name="connsiteY2" fmla="*/ 818321 h 2777504"/>
              <a:gd name="connsiteX3" fmla="*/ 12192000 w 12192000"/>
              <a:gd name="connsiteY3" fmla="*/ 2777504 h 2777504"/>
              <a:gd name="connsiteX4" fmla="*/ 0 w 12192000"/>
              <a:gd name="connsiteY4" fmla="*/ 2777504 h 2777504"/>
              <a:gd name="connsiteX5" fmla="*/ 0 w 12192000"/>
              <a:gd name="connsiteY5" fmla="*/ 818321 h 2777504"/>
              <a:gd name="connsiteX6" fmla="*/ 34739 w 12192000"/>
              <a:gd name="connsiteY6" fmla="*/ 805858 h 2777504"/>
              <a:gd name="connsiteX7" fmla="*/ 6096000 w 12192000"/>
              <a:gd name="connsiteY7" fmla="*/ 0 h 2777504"/>
            </a:gdLst>
            <a:ahLst/>
            <a:cxnLst/>
            <a:rect l="l" t="t" r="r" b="b"/>
            <a:pathLst>
              <a:path w="12192000" h="2777504">
                <a:moveTo>
                  <a:pt x="6096000" y="0"/>
                </a:moveTo>
                <a:cubicBezTo>
                  <a:pt x="8536220" y="0"/>
                  <a:pt x="10716548" y="313701"/>
                  <a:pt x="12157261" y="805858"/>
                </a:cubicBezTo>
                <a:lnTo>
                  <a:pt x="12192000" y="818321"/>
                </a:lnTo>
                <a:lnTo>
                  <a:pt x="12192000" y="2777504"/>
                </a:lnTo>
                <a:lnTo>
                  <a:pt x="0" y="2777504"/>
                </a:lnTo>
                <a:lnTo>
                  <a:pt x="0" y="818321"/>
                </a:lnTo>
                <a:lnTo>
                  <a:pt x="34739" y="805858"/>
                </a:lnTo>
                <a:cubicBezTo>
                  <a:pt x="1475452" y="313701"/>
                  <a:pt x="3655780" y="0"/>
                  <a:pt x="6096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50295" y="1673342"/>
            <a:ext cx="5112000" cy="3960000"/>
          </a:xfrm>
          <a:prstGeom prst="roundRect">
            <a:avLst>
              <a:gd name="adj" fmla="val 4912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r="16200000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890641" y="1949279"/>
            <a:ext cx="957360" cy="957360"/>
          </a:xfrm>
          <a:prstGeom prst="ellipse">
            <a:avLst/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>
            <p:custDataLst>
              <p:tags r:id="rId3"/>
            </p:custDataLst>
          </p:nvPr>
        </p:nvCxnSpPr>
        <p:spPr>
          <a:xfrm>
            <a:off x="866295" y="3180777"/>
            <a:ext cx="4680000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miter/>
            <a:headEnd type="diamond"/>
          </a:ln>
        </p:spPr>
      </p:cxn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1977895" y="1943100"/>
            <a:ext cx="3572005" cy="9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Iconic Stalls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889000" y="3428895"/>
            <a:ext cx="4660900" cy="19121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Fire Palace and Pozi Street’s vendors are tourist magnets.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6391441" y="1673342"/>
            <a:ext cx="5112000" cy="3960000"/>
          </a:xfrm>
          <a:prstGeom prst="roundRect">
            <a:avLst>
              <a:gd name="adj" fmla="val 4912"/>
            </a:avLst>
          </a:prstGeom>
          <a:solidFill>
            <a:schemeClr val="bg1"/>
          </a:solidFill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254000" dir="16200000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1001105" y="2059743"/>
            <a:ext cx="736431" cy="7364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6618161" y="1949279"/>
            <a:ext cx="957360" cy="957360"/>
          </a:xfrm>
          <a:prstGeom prst="ellipse">
            <a:avLst/>
          </a:prstGeom>
          <a:noFill/>
          <a:ln w="28575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标题 1"/>
          <p:cNvCxnSpPr/>
          <p:nvPr>
            <p:custDataLst>
              <p:tags r:id="rId9"/>
            </p:custDataLst>
          </p:nvPr>
        </p:nvCxnSpPr>
        <p:spPr>
          <a:xfrm>
            <a:off x="6607441" y="3180777"/>
            <a:ext cx="4680000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miter/>
            <a:headEnd type="diamond"/>
          </a:ln>
        </p:spPr>
      </p:cxn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7719041" y="1943100"/>
            <a:ext cx="3571259" cy="9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Celebrity Endorsement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6616700" y="3428895"/>
            <a:ext cx="4673600" cy="19121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Source Han Sans" panose="020B0400000000000000" charset="-122"/>
                <a:cs typeface="Times New Roman" panose="02020603050405020304" charset="0"/>
              </a:rPr>
              <a:t>Hunan TV host Wang Han’s rave reviews boosted its fame.</a:t>
            </a:r>
            <a:endParaRPr kumimoji="1" lang="en-US" altLang="zh-CN"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Source Han Sans" panose="020B0400000000000000" charset="-122"/>
              <a:cs typeface="Times New Roman" panose="02020603050405020304" charset="0"/>
            </a:endParaRPr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6728625" y="2059744"/>
            <a:ext cx="736431" cy="7364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6932060" y="2239773"/>
            <a:ext cx="329562" cy="37637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4"/>
            </p:custDataLst>
          </p:nvPr>
        </p:nvSpPr>
        <p:spPr>
          <a:xfrm>
            <a:off x="1195597" y="2239773"/>
            <a:ext cx="347450" cy="3763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Must-Visit Spots</a:t>
            </a:r>
            <a:endParaRPr kumimoji="1" lang="en-US" altLang="zh-CN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600" y="318305"/>
            <a:ext cx="11704320" cy="2438771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8600" y="229113"/>
            <a:ext cx="11704320" cy="2416473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t="32069" b="32069"/>
          <a:stretch>
            <a:fillRect/>
          </a:stretch>
        </p:blipFill>
        <p:spPr>
          <a:xfrm>
            <a:off x="228600" y="248149"/>
            <a:ext cx="11704320" cy="2352442"/>
          </a:xfrm>
          <a:custGeom>
            <a:avLst/>
            <a:gdLst>
              <a:gd name="connsiteX0" fmla="*/ 0 w 11704320"/>
              <a:gd name="connsiteY0" fmla="*/ 0 h 2352442"/>
              <a:gd name="connsiteX1" fmla="*/ 11704320 w 11704320"/>
              <a:gd name="connsiteY1" fmla="*/ 0 h 2352442"/>
              <a:gd name="connsiteX2" fmla="*/ 11704320 w 11704320"/>
              <a:gd name="connsiteY2" fmla="*/ 1533042 h 2352442"/>
              <a:gd name="connsiteX3" fmla="*/ 11689690 w 11704320"/>
              <a:gd name="connsiteY3" fmla="*/ 1571245 h 2352442"/>
              <a:gd name="connsiteX4" fmla="*/ 11382451 w 11704320"/>
              <a:gd name="connsiteY4" fmla="*/ 2047534 h 2352442"/>
              <a:gd name="connsiteX5" fmla="*/ 9963302 w 11704320"/>
              <a:gd name="connsiteY5" fmla="*/ 2337902 h 2352442"/>
              <a:gd name="connsiteX6" fmla="*/ 8471002 w 11704320"/>
              <a:gd name="connsiteY6" fmla="*/ 2219604 h 2352442"/>
              <a:gd name="connsiteX7" fmla="*/ 7110375 w 11704320"/>
              <a:gd name="connsiteY7" fmla="*/ 2348656 h 2352442"/>
              <a:gd name="connsiteX8" fmla="*/ 5954573 w 11704320"/>
              <a:gd name="connsiteY8" fmla="*/ 2165832 h 2352442"/>
              <a:gd name="connsiteX9" fmla="*/ 4652469 w 11704320"/>
              <a:gd name="connsiteY9" fmla="*/ 2327148 h 2352442"/>
              <a:gd name="connsiteX10" fmla="*/ 3057754 w 11704320"/>
              <a:gd name="connsiteY10" fmla="*/ 2155078 h 2352442"/>
              <a:gd name="connsiteX11" fmla="*/ 1345997 w 11704320"/>
              <a:gd name="connsiteY11" fmla="*/ 2348656 h 2352442"/>
              <a:gd name="connsiteX12" fmla="*/ 172914 w 11704320"/>
              <a:gd name="connsiteY12" fmla="*/ 2132118 h 2352442"/>
              <a:gd name="connsiteX13" fmla="*/ 0 w 11704320"/>
              <a:gd name="connsiteY13" fmla="*/ 2085904 h 2352442"/>
            </a:gdLst>
            <a:ahLst/>
            <a:cxnLst/>
            <a:rect l="l" t="t" r="r" b="b"/>
            <a:pathLst>
              <a:path w="11704320" h="2352442">
                <a:moveTo>
                  <a:pt x="0" y="0"/>
                </a:moveTo>
                <a:lnTo>
                  <a:pt x="11704320" y="0"/>
                </a:lnTo>
                <a:lnTo>
                  <a:pt x="11704320" y="1533042"/>
                </a:lnTo>
                <a:lnTo>
                  <a:pt x="11689690" y="1571245"/>
                </a:lnTo>
                <a:cubicBezTo>
                  <a:pt x="11609908" y="1766996"/>
                  <a:pt x="11517782" y="1942679"/>
                  <a:pt x="11382451" y="2047534"/>
                </a:cubicBezTo>
                <a:cubicBezTo>
                  <a:pt x="11021568" y="2327148"/>
                  <a:pt x="10550957" y="2384504"/>
                  <a:pt x="9963302" y="2337902"/>
                </a:cubicBezTo>
                <a:cubicBezTo>
                  <a:pt x="9375648" y="2291299"/>
                  <a:pt x="8946490" y="2217812"/>
                  <a:pt x="8471002" y="2219604"/>
                </a:cubicBezTo>
                <a:cubicBezTo>
                  <a:pt x="7995514" y="2221396"/>
                  <a:pt x="7529779" y="2357618"/>
                  <a:pt x="7110375" y="2348656"/>
                </a:cubicBezTo>
                <a:cubicBezTo>
                  <a:pt x="6690970" y="2339694"/>
                  <a:pt x="6364224" y="2169417"/>
                  <a:pt x="5954573" y="2165832"/>
                </a:cubicBezTo>
                <a:cubicBezTo>
                  <a:pt x="5544922" y="2162247"/>
                  <a:pt x="5237683" y="2328940"/>
                  <a:pt x="4652469" y="2327148"/>
                </a:cubicBezTo>
                <a:cubicBezTo>
                  <a:pt x="4067251" y="2325355"/>
                  <a:pt x="3608832" y="2151493"/>
                  <a:pt x="3057754" y="2155078"/>
                </a:cubicBezTo>
                <a:cubicBezTo>
                  <a:pt x="2506676" y="2158662"/>
                  <a:pt x="2379879" y="2364788"/>
                  <a:pt x="1345997" y="2348656"/>
                </a:cubicBezTo>
                <a:cubicBezTo>
                  <a:pt x="1022909" y="2343615"/>
                  <a:pt x="603380" y="2245454"/>
                  <a:pt x="172914" y="2132118"/>
                </a:cubicBezTo>
                <a:lnTo>
                  <a:pt x="0" y="20859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351392">
            <a:off x="511638" y="1603240"/>
            <a:ext cx="3134607" cy="858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28600" y="5962591"/>
            <a:ext cx="11704320" cy="532544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28600" y="5766022"/>
            <a:ext cx="11704320" cy="751473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89689" y="630828"/>
            <a:ext cx="5845934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53000"/>
                      </a:srgbClr>
                    </a:gs>
                  </a:gsLst>
                  <a:lin ang="162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rcRect b="-16488"/>
          <a:stretch>
            <a:fillRect/>
          </a:stretch>
        </p:blipFill>
        <p:spPr>
          <a:xfrm>
            <a:off x="604350" y="5632843"/>
            <a:ext cx="677354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85000"/>
          </a:blip>
          <a:srcRect r="-8794" b="-16488"/>
          <a:stretch>
            <a:fillRect/>
          </a:stretch>
        </p:blipFill>
        <p:spPr>
          <a:xfrm rot="20500323">
            <a:off x="10717812" y="5516584"/>
            <a:ext cx="1210900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9292278" y="766897"/>
            <a:ext cx="1373924" cy="14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1935480" y="3291840"/>
            <a:ext cx="8240395" cy="209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Translation &amp;</a:t>
            </a: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Cross-Cultural Perspective</a:t>
            </a: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30000"/>
              </a:lnSpc>
            </a:pP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888448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000837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59080" y="6346462"/>
            <a:ext cx="11704320" cy="14371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>
            <a:off x="5708516" y="5857256"/>
            <a:ext cx="808280" cy="63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alphaModFix amt="100000"/>
          </a:blip>
          <a:srcRect/>
          <a:stretch>
            <a:fillRect/>
          </a:stretch>
        </p:blipFill>
        <p:spPr>
          <a:xfrm rot="21246315" flipH="1">
            <a:off x="53390" y="2236435"/>
            <a:ext cx="2672884" cy="18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0031" y="1575112"/>
            <a:ext cx="1561458" cy="1507273"/>
          </a:xfrm>
          <a:prstGeom prst="ellipse">
            <a:avLst/>
          </a:prstGeom>
          <a:gradFill>
            <a:gsLst>
              <a:gs pos="2000">
                <a:schemeClr val="accent3"/>
              </a:gs>
              <a:gs pos="37000">
                <a:schemeClr val="accent2"/>
              </a:gs>
              <a:gs pos="9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44638" y="1504066"/>
            <a:ext cx="1272245" cy="164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1985" y="1442085"/>
            <a:ext cx="10883265" cy="42291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4796" y="2106981"/>
            <a:ext cx="5281204" cy="3384000"/>
          </a:xfrm>
          <a:prstGeom prst="snip1Rect">
            <a:avLst>
              <a:gd name="adj" fmla="val 15577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33475" y="1982470"/>
            <a:ext cx="4572000" cy="57658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Literal Translation</a:t>
            </a:r>
            <a:endParaRPr kumimoji="1" lang="en-US" altLang="zh-CN" sz="2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205398" y="3085096"/>
            <a:ext cx="4500000" cy="22743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400" b="1">
                <a:latin typeface="Times New Roman" panose="02020603050405020304" charset="0"/>
                <a:cs typeface="Times New Roman" panose="02020603050405020304" charset="0"/>
              </a:rPr>
              <a:t>"Stinky Tofu" carries negative connotations in English, often mistaken for spoiled food.</a:t>
            </a:r>
            <a:endParaRPr kumimoji="1"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514465" y="1694815"/>
            <a:ext cx="4535170" cy="801370"/>
          </a:xfrm>
          <a:prstGeom prst="rect">
            <a:avLst/>
          </a:prstGeom>
          <a:noFill/>
          <a:ln w="12700" cap="sq"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 b="1">
                <a:ln w="6600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Adapted Terms</a:t>
            </a:r>
            <a:endParaRPr kumimoji="1" lang="en-US" altLang="zh-CN" sz="2400" b="1">
              <a:ln w="6600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549266" y="3085096"/>
            <a:ext cx="4500000" cy="2278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Use "Fermented Tofu" or "Pungent Tofu" to highlight craftsmanship and neutrality.</a:t>
            </a:r>
            <a:endParaRPr kumimoji="1" lang="en-US" altLang="zh-CN" sz="24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/>
        </p:nvSpPr>
        <p:spPr>
          <a:xfrm rot="16200000">
            <a:off x="11013736" y="2098962"/>
            <a:ext cx="351381" cy="35603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9470" y="188841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Strategy 1</a:t>
            </a:r>
            <a:endParaRPr kumimoji="1" lang="en-US" altLang="zh-CN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719830" y="1988744"/>
            <a:ext cx="7879714" cy="1743077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1270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16915" y="1700567"/>
            <a:ext cx="2921635" cy="2180480"/>
          </a:xfrm>
          <a:prstGeom prst="round1Rect">
            <a:avLst>
              <a:gd name="adj" fmla="val 21707"/>
            </a:avLst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252395" y="2529877"/>
            <a:ext cx="383615" cy="38361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2534" y="2276250"/>
            <a:ext cx="2767227" cy="1220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 b="1">
                <a:ln w="158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Creative Names</a:t>
            </a:r>
            <a:endParaRPr kumimoji="1" lang="en-US" altLang="zh-CN" sz="2800" b="1">
              <a:ln w="15875">
                <a:solidFill>
                  <a:schemeClr val="bg1">
                    <a:lumMod val="95000"/>
                  </a:schemeClr>
                </a:solidFill>
              </a:ln>
              <a:solidFill>
                <a:schemeClr val="bg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3935800" y="2214408"/>
            <a:ext cx="7384274" cy="12930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Changsha Aroma Tofu</a:t>
            </a:r>
            <a:endParaRPr kumimoji="1" lang="en-US" altLang="zh-CN" sz="24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Crispy Fermented Tofu(Spicy Style)</a:t>
            </a:r>
            <a:endParaRPr kumimoji="1" lang="en-US" altLang="zh-CN" sz="24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kumimoji="1" lang="en-US" altLang="zh-CN" sz="24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Strategy 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91585" y="4418330"/>
            <a:ext cx="77222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 b="1">
                <a:ln w="15875"/>
                <a:gradFill>
                  <a:gsLst>
                    <a:gs pos="0">
                      <a:schemeClr val="accent1">
                        <a:lumOff val="-19999"/>
                        <a:satOff val="20000"/>
                      </a:schemeClr>
                    </a:gs>
                    <a:gs pos="100000">
                      <a:schemeClr val="accent1">
                        <a:lumOff val="15000"/>
                        <a:satOff val="-14999"/>
                      </a:schemeClr>
                    </a:gs>
                  </a:gsLst>
                  <a:lin ang="0"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These preserve cultural identity while minimizing stigma.</a:t>
            </a:r>
            <a:endParaRPr lang="en-US" altLang="zh-CN" sz="2400" b="1">
              <a:ln w="15875"/>
              <a:gradFill>
                <a:gsLst>
                  <a:gs pos="0">
                    <a:schemeClr val="accent1">
                      <a:lumOff val="-19999"/>
                      <a:satOff val="20000"/>
                    </a:schemeClr>
                  </a:gs>
                  <a:gs pos="100000">
                    <a:schemeClr val="accent1">
                      <a:lumOff val="15000"/>
                      <a:satOff val="-14999"/>
                    </a:schemeClr>
                  </a:gs>
                </a:gsLst>
                <a:lin ang="0"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64695" y="3559632"/>
            <a:ext cx="11667264" cy="2973165"/>
          </a:xfrm>
          <a:custGeom>
            <a:avLst/>
            <a:gdLst>
              <a:gd name="connsiteX0" fmla="*/ 12192000 w 12192000"/>
              <a:gd name="connsiteY0" fmla="*/ 0 h 3003486"/>
              <a:gd name="connsiteX1" fmla="*/ 12073414 w 12192000"/>
              <a:gd name="connsiteY1" fmla="*/ 228377 h 3003486"/>
              <a:gd name="connsiteX2" fmla="*/ 10546080 w 12192000"/>
              <a:gd name="connsiteY2" fmla="*/ 2043366 h 3003486"/>
              <a:gd name="connsiteX3" fmla="*/ 5745480 w 12192000"/>
              <a:gd name="connsiteY3" fmla="*/ 2317686 h 3003486"/>
              <a:gd name="connsiteX4" fmla="*/ 3185160 w 12192000"/>
              <a:gd name="connsiteY4" fmla="*/ 3003486 h 3003486"/>
              <a:gd name="connsiteX5" fmla="*/ 189946 w 12192000"/>
              <a:gd name="connsiteY5" fmla="*/ 2386705 h 3003486"/>
              <a:gd name="connsiteX6" fmla="*/ 0 w 12192000"/>
              <a:gd name="connsiteY6" fmla="*/ 2354771 h 3003486"/>
              <a:gd name="connsiteX7" fmla="*/ 0 w 12192000"/>
              <a:gd name="connsiteY7" fmla="*/ 5645405 h 6294120"/>
              <a:gd name="connsiteX8" fmla="*/ 0 w 12192000"/>
              <a:gd name="connsiteY8" fmla="*/ 5645405 h 6294120"/>
              <a:gd name="connsiteX9" fmla="*/ 89210 w 12192000"/>
              <a:gd name="connsiteY9" fmla="*/ 91440 h 6294120"/>
            </a:gdLst>
            <a:ahLst/>
            <a:cxnLst/>
            <a:rect l="l" t="t" r="r" b="b"/>
            <a:pathLst>
              <a:path w="12192000" h="3003486">
                <a:moveTo>
                  <a:pt x="12192000" y="0"/>
                </a:moveTo>
                <a:lnTo>
                  <a:pt x="12073414" y="228377"/>
                </a:lnTo>
                <a:cubicBezTo>
                  <a:pt x="11653837" y="1005459"/>
                  <a:pt x="11167110" y="1653476"/>
                  <a:pt x="10546080" y="2043366"/>
                </a:cubicBezTo>
                <a:cubicBezTo>
                  <a:pt x="9304020" y="2823146"/>
                  <a:pt x="6972300" y="2157666"/>
                  <a:pt x="5745480" y="2317686"/>
                </a:cubicBezTo>
                <a:cubicBezTo>
                  <a:pt x="4518660" y="2477706"/>
                  <a:pt x="4330701" y="3003486"/>
                  <a:pt x="3185160" y="3003486"/>
                </a:cubicBezTo>
                <a:cubicBezTo>
                  <a:pt x="2397602" y="3003486"/>
                  <a:pt x="1239074" y="2583295"/>
                  <a:pt x="189946" y="2386705"/>
                </a:cubicBezTo>
                <a:lnTo>
                  <a:pt x="0" y="2354771"/>
                </a:lnTo>
              </a:path>
            </a:pathLst>
          </a:custGeom>
          <a:solidFill>
            <a:schemeClr val="bg1"/>
          </a:solidFill>
          <a:ln w="19050" cap="sq">
            <a:solidFill>
              <a:schemeClr val="bg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64695" y="397570"/>
            <a:ext cx="11686674" cy="5875202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gradFill>
            <a:gsLst>
              <a:gs pos="13000">
                <a:schemeClr val="accent3"/>
              </a:gs>
              <a:gs pos="60000">
                <a:schemeClr val="accent2"/>
              </a:gs>
              <a:gs pos="99301">
                <a:schemeClr val="accent1"/>
              </a:gs>
            </a:gsLst>
            <a:lin ang="108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64695" y="297991"/>
            <a:ext cx="11686674" cy="5875202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5601363" y="4788873"/>
            <a:ext cx="6350006" cy="193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008113" y="5857382"/>
            <a:ext cx="1226558" cy="33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100000"/>
          </a:blip>
          <a:srcRect t="7750" b="7750"/>
          <a:stretch>
            <a:fillRect/>
          </a:stretch>
        </p:blipFill>
        <p:spPr>
          <a:xfrm flipH="1">
            <a:off x="254345" y="252270"/>
            <a:ext cx="11667264" cy="5525321"/>
          </a:xfrm>
          <a:custGeom>
            <a:avLst/>
            <a:gdLst>
              <a:gd name="connsiteX0" fmla="*/ 11667264 w 11667264"/>
              <a:gd name="connsiteY0" fmla="*/ 0 h 5355786"/>
              <a:gd name="connsiteX1" fmla="*/ 0 w 11667264"/>
              <a:gd name="connsiteY1" fmla="*/ 0 h 5355786"/>
              <a:gd name="connsiteX2" fmla="*/ 0 w 11667264"/>
              <a:gd name="connsiteY2" fmla="*/ 2800063 h 5355786"/>
              <a:gd name="connsiteX3" fmla="*/ 113482 w 11667264"/>
              <a:gd name="connsiteY3" fmla="*/ 2994393 h 5355786"/>
              <a:gd name="connsiteX4" fmla="*/ 1575081 w 11667264"/>
              <a:gd name="connsiteY4" fmla="*/ 4538802 h 5355786"/>
              <a:gd name="connsiteX5" fmla="*/ 6169066 w 11667264"/>
              <a:gd name="connsiteY5" fmla="*/ 4772226 h 5355786"/>
              <a:gd name="connsiteX6" fmla="*/ 8619191 w 11667264"/>
              <a:gd name="connsiteY6" fmla="*/ 5355786 h 5355786"/>
              <a:gd name="connsiteX7" fmla="*/ 11485493 w 11667264"/>
              <a:gd name="connsiteY7" fmla="*/ 4830956 h 5355786"/>
              <a:gd name="connsiteX8" fmla="*/ 11667264 w 11667264"/>
              <a:gd name="connsiteY8" fmla="*/ 4803782 h 5355786"/>
            </a:gdLst>
            <a:ahLst/>
            <a:cxnLst/>
            <a:rect l="l" t="t" r="r" b="b"/>
            <a:pathLst>
              <a:path w="11667264" h="5355786">
                <a:moveTo>
                  <a:pt x="11667264" y="0"/>
                </a:moveTo>
                <a:lnTo>
                  <a:pt x="0" y="0"/>
                </a:lnTo>
                <a:lnTo>
                  <a:pt x="0" y="2800063"/>
                </a:lnTo>
                <a:lnTo>
                  <a:pt x="113482" y="2994393"/>
                </a:lnTo>
                <a:cubicBezTo>
                  <a:pt x="515001" y="3655627"/>
                  <a:pt x="980779" y="4207037"/>
                  <a:pt x="1575081" y="4538802"/>
                </a:cubicBezTo>
                <a:cubicBezTo>
                  <a:pt x="2763683" y="5202332"/>
                  <a:pt x="4995048" y="4636062"/>
                  <a:pt x="6169066" y="4772226"/>
                </a:cubicBezTo>
                <a:cubicBezTo>
                  <a:pt x="7343085" y="4908390"/>
                  <a:pt x="7522954" y="5355786"/>
                  <a:pt x="8619191" y="5355786"/>
                </a:cubicBezTo>
                <a:cubicBezTo>
                  <a:pt x="9372853" y="5355786"/>
                  <a:pt x="10481519" y="4998238"/>
                  <a:pt x="11485493" y="4830956"/>
                </a:cubicBezTo>
                <a:lnTo>
                  <a:pt x="11667264" y="480378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254345" y="252270"/>
            <a:ext cx="11667264" cy="5517736"/>
          </a:xfrm>
          <a:custGeom>
            <a:avLst/>
            <a:gdLst>
              <a:gd name="connsiteX0" fmla="*/ 0 w 12192000"/>
              <a:gd name="connsiteY0" fmla="*/ 0 h 6294120"/>
              <a:gd name="connsiteX1" fmla="*/ 12192000 w 12192000"/>
              <a:gd name="connsiteY1" fmla="*/ 0 h 6294120"/>
              <a:gd name="connsiteX2" fmla="*/ 12192000 w 12192000"/>
              <a:gd name="connsiteY2" fmla="*/ 3290634 h 6294120"/>
              <a:gd name="connsiteX3" fmla="*/ 12073414 w 12192000"/>
              <a:gd name="connsiteY3" fmla="*/ 3519011 h 6294120"/>
              <a:gd name="connsiteX4" fmla="*/ 10546080 w 12192000"/>
              <a:gd name="connsiteY4" fmla="*/ 5334000 h 6294120"/>
              <a:gd name="connsiteX5" fmla="*/ 5745480 w 12192000"/>
              <a:gd name="connsiteY5" fmla="*/ 5608320 h 6294120"/>
              <a:gd name="connsiteX6" fmla="*/ 3185160 w 12192000"/>
              <a:gd name="connsiteY6" fmla="*/ 6294120 h 6294120"/>
              <a:gd name="connsiteX7" fmla="*/ 189946 w 12192000"/>
              <a:gd name="connsiteY7" fmla="*/ 5677339 h 6294120"/>
              <a:gd name="connsiteX8" fmla="*/ 0 w 12192000"/>
              <a:gd name="connsiteY8" fmla="*/ 5645405 h 6294120"/>
            </a:gdLst>
            <a:ahLst/>
            <a:cxnLst/>
            <a:rect l="l" t="t" r="r" b="b"/>
            <a:pathLst>
              <a:path w="12192000" h="6294120">
                <a:moveTo>
                  <a:pt x="0" y="0"/>
                </a:moveTo>
                <a:lnTo>
                  <a:pt x="12192000" y="0"/>
                </a:lnTo>
                <a:lnTo>
                  <a:pt x="12192000" y="3290634"/>
                </a:lnTo>
                <a:lnTo>
                  <a:pt x="12073414" y="3519011"/>
                </a:lnTo>
                <a:cubicBezTo>
                  <a:pt x="11653837" y="4296093"/>
                  <a:pt x="11167110" y="4944110"/>
                  <a:pt x="10546080" y="5334000"/>
                </a:cubicBezTo>
                <a:cubicBezTo>
                  <a:pt x="9304020" y="6113780"/>
                  <a:pt x="6972300" y="5448300"/>
                  <a:pt x="5745480" y="5608320"/>
                </a:cubicBezTo>
                <a:cubicBezTo>
                  <a:pt x="4518660" y="5768340"/>
                  <a:pt x="4330701" y="6294120"/>
                  <a:pt x="3185160" y="6294120"/>
                </a:cubicBezTo>
                <a:cubicBezTo>
                  <a:pt x="2397602" y="6294120"/>
                  <a:pt x="1239074" y="5873929"/>
                  <a:pt x="189946" y="5677339"/>
                </a:cubicBezTo>
                <a:lnTo>
                  <a:pt x="0" y="5645405"/>
                </a:lnTo>
                <a:close/>
              </a:path>
            </a:pathLst>
          </a:custGeom>
          <a:gradFill>
            <a:gsLst>
              <a:gs pos="17000">
                <a:schemeClr val="accent3">
                  <a:lumMod val="50000"/>
                </a:schemeClr>
              </a:gs>
              <a:gs pos="99301">
                <a:schemeClr val="accent3">
                  <a:lumMod val="50000"/>
                  <a:alpha val="0"/>
                </a:schemeClr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98682" y="1803753"/>
            <a:ext cx="7628724" cy="2308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THANKS</a:t>
            </a:r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9261817" y="291162"/>
            <a:ext cx="3305470" cy="351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3304596">
            <a:off x="7346165" y="998495"/>
            <a:ext cx="596031" cy="58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3304596">
            <a:off x="8830744" y="2656332"/>
            <a:ext cx="618038" cy="6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 rot="3304596">
            <a:off x="6490116" y="3860262"/>
            <a:ext cx="1132510" cy="11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 rot="908566" flipH="1">
            <a:off x="361958" y="5335161"/>
            <a:ext cx="1556760" cy="1099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>
            <a:off x="123414" y="6482516"/>
            <a:ext cx="11851105" cy="65933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153567" y="4701550"/>
            <a:ext cx="1857630" cy="4057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82517" y="4701550"/>
            <a:ext cx="1857630" cy="4057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855211" y="4768116"/>
            <a:ext cx="758877" cy="272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LSC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81841" y="4768116"/>
            <a:ext cx="873370" cy="272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主讲人：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3406272" y="4777264"/>
            <a:ext cx="659921" cy="254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070259" y="4777264"/>
            <a:ext cx="721506" cy="2543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2025.5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219921" cy="6858000"/>
          </a:xfrm>
          <a:custGeom>
            <a:avLst/>
            <a:gdLst>
              <a:gd name="connsiteX0" fmla="*/ 0 w 8787426"/>
              <a:gd name="connsiteY0" fmla="*/ 0 h 5938281"/>
              <a:gd name="connsiteX1" fmla="*/ 8787426 w 8787426"/>
              <a:gd name="connsiteY1" fmla="*/ 0 h 5938281"/>
              <a:gd name="connsiteX2" fmla="*/ 8787426 w 8787426"/>
              <a:gd name="connsiteY2" fmla="*/ 5938281 h 5938281"/>
              <a:gd name="connsiteX3" fmla="*/ 0 w 8787426"/>
              <a:gd name="connsiteY3" fmla="*/ 5938281 h 5938281"/>
            </a:gdLst>
            <a:ahLst/>
            <a:cxnLst/>
            <a:rect l="l" t="t" r="r" b="b"/>
            <a:pathLst>
              <a:path w="8787426" h="5938281">
                <a:moveTo>
                  <a:pt x="0" y="0"/>
                </a:moveTo>
                <a:lnTo>
                  <a:pt x="8787426" y="0"/>
                </a:lnTo>
                <a:lnTo>
                  <a:pt x="8787426" y="5938281"/>
                </a:lnTo>
                <a:lnTo>
                  <a:pt x="0" y="593828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7202" y="373380"/>
            <a:ext cx="11837596" cy="611124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1480" y="807720"/>
            <a:ext cx="2712720" cy="5440680"/>
          </a:xfrm>
          <a:prstGeom prst="rect">
            <a:avLst/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05560" y="2181860"/>
            <a:ext cx="918845" cy="2695575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ctr"/>
          <a:lstStyle/>
          <a:p>
            <a:pPr algn="dist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449024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CONTENTS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8900000" flipH="1">
            <a:off x="2165021" y="2650744"/>
            <a:ext cx="938498" cy="18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8900000" flipH="1">
            <a:off x="378021" y="4427490"/>
            <a:ext cx="938498" cy="18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53901" y="1403045"/>
            <a:ext cx="2427999" cy="7870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Introduction</a:t>
            </a:r>
            <a:endParaRPr kumimoji="1"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806745" y="1527859"/>
            <a:ext cx="1165527" cy="53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755885" y="1466545"/>
            <a:ext cx="1306576" cy="64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53901" y="3108427"/>
            <a:ext cx="2427999" cy="7870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How It’s Made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806745" y="3233241"/>
            <a:ext cx="1165527" cy="53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755885" y="3171927"/>
            <a:ext cx="1306576" cy="64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153901" y="4813809"/>
            <a:ext cx="6321819" cy="7870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Translation &amp; Cross-Cultural Perspective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3806745" y="4938623"/>
            <a:ext cx="1165527" cy="53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755885" y="4877309"/>
            <a:ext cx="1306576" cy="64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05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591040" y="1403350"/>
            <a:ext cx="2964815" cy="7867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History &amp; Culture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243640" y="1527859"/>
            <a:ext cx="1165527" cy="53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92780" y="1466545"/>
            <a:ext cx="1306576" cy="64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591040" y="3103880"/>
            <a:ext cx="2428240" cy="7912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Why Try It?</a:t>
            </a:r>
            <a:endParaRPr kumimoji="1"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243640" y="3233241"/>
            <a:ext cx="1165527" cy="53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92780" y="3171927"/>
            <a:ext cx="1306576" cy="642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600" y="318305"/>
            <a:ext cx="11704320" cy="2438771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8600" y="229113"/>
            <a:ext cx="11704320" cy="2416473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t="32069" b="32069"/>
          <a:stretch>
            <a:fillRect/>
          </a:stretch>
        </p:blipFill>
        <p:spPr>
          <a:xfrm>
            <a:off x="228600" y="248149"/>
            <a:ext cx="11704320" cy="2352442"/>
          </a:xfrm>
          <a:custGeom>
            <a:avLst/>
            <a:gdLst>
              <a:gd name="connsiteX0" fmla="*/ 0 w 11704320"/>
              <a:gd name="connsiteY0" fmla="*/ 0 h 2352442"/>
              <a:gd name="connsiteX1" fmla="*/ 11704320 w 11704320"/>
              <a:gd name="connsiteY1" fmla="*/ 0 h 2352442"/>
              <a:gd name="connsiteX2" fmla="*/ 11704320 w 11704320"/>
              <a:gd name="connsiteY2" fmla="*/ 1533042 h 2352442"/>
              <a:gd name="connsiteX3" fmla="*/ 11689690 w 11704320"/>
              <a:gd name="connsiteY3" fmla="*/ 1571245 h 2352442"/>
              <a:gd name="connsiteX4" fmla="*/ 11382451 w 11704320"/>
              <a:gd name="connsiteY4" fmla="*/ 2047534 h 2352442"/>
              <a:gd name="connsiteX5" fmla="*/ 9963302 w 11704320"/>
              <a:gd name="connsiteY5" fmla="*/ 2337902 h 2352442"/>
              <a:gd name="connsiteX6" fmla="*/ 8471002 w 11704320"/>
              <a:gd name="connsiteY6" fmla="*/ 2219604 h 2352442"/>
              <a:gd name="connsiteX7" fmla="*/ 7110375 w 11704320"/>
              <a:gd name="connsiteY7" fmla="*/ 2348656 h 2352442"/>
              <a:gd name="connsiteX8" fmla="*/ 5954573 w 11704320"/>
              <a:gd name="connsiteY8" fmla="*/ 2165832 h 2352442"/>
              <a:gd name="connsiteX9" fmla="*/ 4652469 w 11704320"/>
              <a:gd name="connsiteY9" fmla="*/ 2327148 h 2352442"/>
              <a:gd name="connsiteX10" fmla="*/ 3057754 w 11704320"/>
              <a:gd name="connsiteY10" fmla="*/ 2155078 h 2352442"/>
              <a:gd name="connsiteX11" fmla="*/ 1345997 w 11704320"/>
              <a:gd name="connsiteY11" fmla="*/ 2348656 h 2352442"/>
              <a:gd name="connsiteX12" fmla="*/ 172914 w 11704320"/>
              <a:gd name="connsiteY12" fmla="*/ 2132118 h 2352442"/>
              <a:gd name="connsiteX13" fmla="*/ 0 w 11704320"/>
              <a:gd name="connsiteY13" fmla="*/ 2085904 h 2352442"/>
            </a:gdLst>
            <a:ahLst/>
            <a:cxnLst/>
            <a:rect l="l" t="t" r="r" b="b"/>
            <a:pathLst>
              <a:path w="11704320" h="2352442">
                <a:moveTo>
                  <a:pt x="0" y="0"/>
                </a:moveTo>
                <a:lnTo>
                  <a:pt x="11704320" y="0"/>
                </a:lnTo>
                <a:lnTo>
                  <a:pt x="11704320" y="1533042"/>
                </a:lnTo>
                <a:lnTo>
                  <a:pt x="11689690" y="1571245"/>
                </a:lnTo>
                <a:cubicBezTo>
                  <a:pt x="11609908" y="1766996"/>
                  <a:pt x="11517782" y="1942679"/>
                  <a:pt x="11382451" y="2047534"/>
                </a:cubicBezTo>
                <a:cubicBezTo>
                  <a:pt x="11021568" y="2327148"/>
                  <a:pt x="10550957" y="2384504"/>
                  <a:pt x="9963302" y="2337902"/>
                </a:cubicBezTo>
                <a:cubicBezTo>
                  <a:pt x="9375648" y="2291299"/>
                  <a:pt x="8946490" y="2217812"/>
                  <a:pt x="8471002" y="2219604"/>
                </a:cubicBezTo>
                <a:cubicBezTo>
                  <a:pt x="7995514" y="2221396"/>
                  <a:pt x="7529779" y="2357618"/>
                  <a:pt x="7110375" y="2348656"/>
                </a:cubicBezTo>
                <a:cubicBezTo>
                  <a:pt x="6690970" y="2339694"/>
                  <a:pt x="6364224" y="2169417"/>
                  <a:pt x="5954573" y="2165832"/>
                </a:cubicBezTo>
                <a:cubicBezTo>
                  <a:pt x="5544922" y="2162247"/>
                  <a:pt x="5237683" y="2328940"/>
                  <a:pt x="4652469" y="2327148"/>
                </a:cubicBezTo>
                <a:cubicBezTo>
                  <a:pt x="4067251" y="2325355"/>
                  <a:pt x="3608832" y="2151493"/>
                  <a:pt x="3057754" y="2155078"/>
                </a:cubicBezTo>
                <a:cubicBezTo>
                  <a:pt x="2506676" y="2158662"/>
                  <a:pt x="2379879" y="2364788"/>
                  <a:pt x="1345997" y="2348656"/>
                </a:cubicBezTo>
                <a:cubicBezTo>
                  <a:pt x="1022909" y="2343615"/>
                  <a:pt x="603380" y="2245454"/>
                  <a:pt x="172914" y="2132118"/>
                </a:cubicBezTo>
                <a:lnTo>
                  <a:pt x="0" y="20859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351392">
            <a:off x="511638" y="1603240"/>
            <a:ext cx="3134607" cy="858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28600" y="5962591"/>
            <a:ext cx="11704320" cy="532544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28600" y="5766022"/>
            <a:ext cx="11704320" cy="751473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89689" y="630828"/>
            <a:ext cx="5845934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53000"/>
                      </a:srgbClr>
                    </a:gs>
                  </a:gsLst>
                  <a:lin ang="162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rcRect b="-16488"/>
          <a:stretch>
            <a:fillRect/>
          </a:stretch>
        </p:blipFill>
        <p:spPr>
          <a:xfrm>
            <a:off x="604350" y="5632843"/>
            <a:ext cx="677354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85000"/>
          </a:blip>
          <a:srcRect r="-8794" b="-16488"/>
          <a:stretch>
            <a:fillRect/>
          </a:stretch>
        </p:blipFill>
        <p:spPr>
          <a:xfrm rot="20500323">
            <a:off x="10717812" y="5516584"/>
            <a:ext cx="1210900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9292278" y="766897"/>
            <a:ext cx="1373924" cy="14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2535592" y="3292064"/>
            <a:ext cx="7120818" cy="209242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Introduction</a:t>
            </a:r>
            <a:endParaRPr kumimoji="1"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888448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000837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59080" y="6346462"/>
            <a:ext cx="11704320" cy="14371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>
            <a:off x="5708516" y="5857256"/>
            <a:ext cx="808280" cy="63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alphaModFix amt="100000"/>
          </a:blip>
          <a:srcRect/>
          <a:stretch>
            <a:fillRect/>
          </a:stretch>
        </p:blipFill>
        <p:spPr>
          <a:xfrm rot="21246315" flipH="1">
            <a:off x="53390" y="2236435"/>
            <a:ext cx="2672884" cy="18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0031" y="1575112"/>
            <a:ext cx="1561458" cy="1507273"/>
          </a:xfrm>
          <a:prstGeom prst="ellipse">
            <a:avLst/>
          </a:prstGeom>
          <a:gradFill>
            <a:gsLst>
              <a:gs pos="2000">
                <a:schemeClr val="accent3"/>
              </a:gs>
              <a:gs pos="37000">
                <a:schemeClr val="accent2"/>
              </a:gs>
              <a:gs pos="9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44638" y="1504066"/>
            <a:ext cx="1272245" cy="164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flipH="1">
            <a:off x="660397" y="2029785"/>
            <a:ext cx="4612803" cy="3204830"/>
          </a:xfrm>
          <a:prstGeom prst="roundRect">
            <a:avLst>
              <a:gd name="adj" fmla="val 1481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blurRad="254000" dist="762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39310" y="908639"/>
            <a:ext cx="3780000" cy="69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3200" b="1">
                <a:latin typeface="Times New Roman" panose="02020603050405020304" charset="0"/>
                <a:cs typeface="Times New Roman" panose="02020603050405020304" charset="0"/>
              </a:rPr>
              <a:t>Opening Question</a:t>
            </a:r>
            <a:endParaRPr kumimoji="1"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767080" y="2060575"/>
            <a:ext cx="4252595" cy="32505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Have you ever tried food that smells off-putting but tastes surprisingly delicious? 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Stinky tofu is one such street snack in China—polarizing yet wildly popular.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flipH="1">
            <a:off x="6906095" y="2029785"/>
            <a:ext cx="4612803" cy="3204830"/>
          </a:xfrm>
          <a:prstGeom prst="roundRect">
            <a:avLst>
              <a:gd name="adj" fmla="val 14814"/>
            </a:avLst>
          </a:prstGeom>
          <a:solidFill>
            <a:schemeClr val="bg1"/>
          </a:solidFill>
          <a:ln cap="flat">
            <a:noFill/>
            <a:prstDash val="solid"/>
            <a:miter/>
          </a:ln>
          <a:effectLst>
            <a:outerShdw blurRad="254000" dist="762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320593" y="908639"/>
            <a:ext cx="3780000" cy="69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atin typeface="Times New Roman" panose="02020603050405020304" charset="0"/>
                <a:cs typeface="Times New Roman" panose="02020603050405020304" charset="0"/>
              </a:rPr>
              <a:t>Quick Definition</a:t>
            </a:r>
            <a:endParaRPr kumimoji="1"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7256145" y="2061210"/>
            <a:ext cx="4060825" cy="3106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Stinky tofu is a fermented soybean product, famed for its "pungent aroma but rich flavor." It’s a unique gem in Chinese culinary culture.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5045651" y="2588200"/>
            <a:ext cx="2087999" cy="208800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81000" dist="1270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5688324" y="3217552"/>
            <a:ext cx="802654" cy="829296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1685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introduction</a:t>
            </a:r>
            <a:endParaRPr kumimoji="1" lang="zh-CN" altLang="en-US" b="1"/>
          </a:p>
        </p:txBody>
      </p:sp>
      <p:sp>
        <p:nvSpPr>
          <p:cNvPr id="12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600" y="318305"/>
            <a:ext cx="11704320" cy="2438771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8600" y="229113"/>
            <a:ext cx="11704320" cy="2416473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t="32069" b="32069"/>
          <a:stretch>
            <a:fillRect/>
          </a:stretch>
        </p:blipFill>
        <p:spPr>
          <a:xfrm>
            <a:off x="228600" y="248149"/>
            <a:ext cx="11704320" cy="2352442"/>
          </a:xfrm>
          <a:custGeom>
            <a:avLst/>
            <a:gdLst>
              <a:gd name="connsiteX0" fmla="*/ 0 w 11704320"/>
              <a:gd name="connsiteY0" fmla="*/ 0 h 2352442"/>
              <a:gd name="connsiteX1" fmla="*/ 11704320 w 11704320"/>
              <a:gd name="connsiteY1" fmla="*/ 0 h 2352442"/>
              <a:gd name="connsiteX2" fmla="*/ 11704320 w 11704320"/>
              <a:gd name="connsiteY2" fmla="*/ 1533042 h 2352442"/>
              <a:gd name="connsiteX3" fmla="*/ 11689690 w 11704320"/>
              <a:gd name="connsiteY3" fmla="*/ 1571245 h 2352442"/>
              <a:gd name="connsiteX4" fmla="*/ 11382451 w 11704320"/>
              <a:gd name="connsiteY4" fmla="*/ 2047534 h 2352442"/>
              <a:gd name="connsiteX5" fmla="*/ 9963302 w 11704320"/>
              <a:gd name="connsiteY5" fmla="*/ 2337902 h 2352442"/>
              <a:gd name="connsiteX6" fmla="*/ 8471002 w 11704320"/>
              <a:gd name="connsiteY6" fmla="*/ 2219604 h 2352442"/>
              <a:gd name="connsiteX7" fmla="*/ 7110375 w 11704320"/>
              <a:gd name="connsiteY7" fmla="*/ 2348656 h 2352442"/>
              <a:gd name="connsiteX8" fmla="*/ 5954573 w 11704320"/>
              <a:gd name="connsiteY8" fmla="*/ 2165832 h 2352442"/>
              <a:gd name="connsiteX9" fmla="*/ 4652469 w 11704320"/>
              <a:gd name="connsiteY9" fmla="*/ 2327148 h 2352442"/>
              <a:gd name="connsiteX10" fmla="*/ 3057754 w 11704320"/>
              <a:gd name="connsiteY10" fmla="*/ 2155078 h 2352442"/>
              <a:gd name="connsiteX11" fmla="*/ 1345997 w 11704320"/>
              <a:gd name="connsiteY11" fmla="*/ 2348656 h 2352442"/>
              <a:gd name="connsiteX12" fmla="*/ 172914 w 11704320"/>
              <a:gd name="connsiteY12" fmla="*/ 2132118 h 2352442"/>
              <a:gd name="connsiteX13" fmla="*/ 0 w 11704320"/>
              <a:gd name="connsiteY13" fmla="*/ 2085904 h 2352442"/>
            </a:gdLst>
            <a:ahLst/>
            <a:cxnLst/>
            <a:rect l="l" t="t" r="r" b="b"/>
            <a:pathLst>
              <a:path w="11704320" h="2352442">
                <a:moveTo>
                  <a:pt x="0" y="0"/>
                </a:moveTo>
                <a:lnTo>
                  <a:pt x="11704320" y="0"/>
                </a:lnTo>
                <a:lnTo>
                  <a:pt x="11704320" y="1533042"/>
                </a:lnTo>
                <a:lnTo>
                  <a:pt x="11689690" y="1571245"/>
                </a:lnTo>
                <a:cubicBezTo>
                  <a:pt x="11609908" y="1766996"/>
                  <a:pt x="11517782" y="1942679"/>
                  <a:pt x="11382451" y="2047534"/>
                </a:cubicBezTo>
                <a:cubicBezTo>
                  <a:pt x="11021568" y="2327148"/>
                  <a:pt x="10550957" y="2384504"/>
                  <a:pt x="9963302" y="2337902"/>
                </a:cubicBezTo>
                <a:cubicBezTo>
                  <a:pt x="9375648" y="2291299"/>
                  <a:pt x="8946490" y="2217812"/>
                  <a:pt x="8471002" y="2219604"/>
                </a:cubicBezTo>
                <a:cubicBezTo>
                  <a:pt x="7995514" y="2221396"/>
                  <a:pt x="7529779" y="2357618"/>
                  <a:pt x="7110375" y="2348656"/>
                </a:cubicBezTo>
                <a:cubicBezTo>
                  <a:pt x="6690970" y="2339694"/>
                  <a:pt x="6364224" y="2169417"/>
                  <a:pt x="5954573" y="2165832"/>
                </a:cubicBezTo>
                <a:cubicBezTo>
                  <a:pt x="5544922" y="2162247"/>
                  <a:pt x="5237683" y="2328940"/>
                  <a:pt x="4652469" y="2327148"/>
                </a:cubicBezTo>
                <a:cubicBezTo>
                  <a:pt x="4067251" y="2325355"/>
                  <a:pt x="3608832" y="2151493"/>
                  <a:pt x="3057754" y="2155078"/>
                </a:cubicBezTo>
                <a:cubicBezTo>
                  <a:pt x="2506676" y="2158662"/>
                  <a:pt x="2379879" y="2364788"/>
                  <a:pt x="1345997" y="2348656"/>
                </a:cubicBezTo>
                <a:cubicBezTo>
                  <a:pt x="1022909" y="2343615"/>
                  <a:pt x="603380" y="2245454"/>
                  <a:pt x="172914" y="2132118"/>
                </a:cubicBezTo>
                <a:lnTo>
                  <a:pt x="0" y="20859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351392">
            <a:off x="511638" y="1603240"/>
            <a:ext cx="3134607" cy="858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28600" y="5962591"/>
            <a:ext cx="11704320" cy="532544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28600" y="5766022"/>
            <a:ext cx="11704320" cy="751473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89689" y="630828"/>
            <a:ext cx="5845934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53000"/>
                      </a:srgbClr>
                    </a:gs>
                  </a:gsLst>
                  <a:lin ang="162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rcRect b="-16488"/>
          <a:stretch>
            <a:fillRect/>
          </a:stretch>
        </p:blipFill>
        <p:spPr>
          <a:xfrm>
            <a:off x="604350" y="5632843"/>
            <a:ext cx="677354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85000"/>
          </a:blip>
          <a:srcRect r="-8794" b="-16488"/>
          <a:stretch>
            <a:fillRect/>
          </a:stretch>
        </p:blipFill>
        <p:spPr>
          <a:xfrm rot="20500323">
            <a:off x="10717812" y="5516584"/>
            <a:ext cx="1210900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9292278" y="766897"/>
            <a:ext cx="1373924" cy="14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2567342" y="3285079"/>
            <a:ext cx="7120818" cy="209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History &amp; Culture</a:t>
            </a: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130000"/>
              </a:lnSpc>
            </a:pP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888448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000837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59080" y="6346462"/>
            <a:ext cx="11704320" cy="14371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>
            <a:off x="5708516" y="5857256"/>
            <a:ext cx="808280" cy="63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alphaModFix amt="100000"/>
          </a:blip>
          <a:srcRect/>
          <a:stretch>
            <a:fillRect/>
          </a:stretch>
        </p:blipFill>
        <p:spPr>
          <a:xfrm rot="21246315" flipH="1">
            <a:off x="53390" y="2236435"/>
            <a:ext cx="2672884" cy="18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0031" y="1575112"/>
            <a:ext cx="1561458" cy="1507273"/>
          </a:xfrm>
          <a:prstGeom prst="ellipse">
            <a:avLst/>
          </a:prstGeom>
          <a:gradFill>
            <a:gsLst>
              <a:gs pos="2000">
                <a:schemeClr val="accent3"/>
              </a:gs>
              <a:gs pos="37000">
                <a:schemeClr val="accent2"/>
              </a:gs>
              <a:gs pos="9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44638" y="1504066"/>
            <a:ext cx="1272245" cy="164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930074" y="3421053"/>
            <a:ext cx="7583746" cy="77152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-398086" y="3421053"/>
            <a:ext cx="5719883" cy="77152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4699743" y="3543299"/>
            <a:ext cx="542926" cy="542926"/>
          </a:xfrm>
          <a:prstGeom prst="ellipse">
            <a:avLst/>
          </a:prstGeom>
          <a:solidFill>
            <a:schemeClr val="bg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5400000">
            <a:off x="7726079" y="-419144"/>
            <a:ext cx="358586" cy="454412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0886461" y="3543299"/>
            <a:ext cx="542926" cy="542926"/>
          </a:xfrm>
          <a:prstGeom prst="ellipse">
            <a:avLst/>
          </a:prstGeom>
          <a:solidFill>
            <a:schemeClr val="bg1"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5612492" y="1673625"/>
            <a:ext cx="18000" cy="1771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5819293" y="1712501"/>
            <a:ext cx="424928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Changsha’s Twist</a:t>
            </a:r>
            <a:endParaRPr kumimoji="1" lang="en-US" altLang="zh-CN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5400000">
            <a:off x="2790613" y="3680907"/>
            <a:ext cx="358586" cy="455381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 flipV="1">
            <a:off x="672177" y="4349567"/>
            <a:ext cx="18000" cy="1771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95985" y="5817235"/>
            <a:ext cx="4224020" cy="276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Origin Story</a:t>
            </a:r>
            <a:endParaRPr kumimoji="1" lang="en-US" altLang="zh-CN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4830141" y="3714362"/>
            <a:ext cx="282129" cy="200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11016860" y="3708012"/>
            <a:ext cx="282129" cy="213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716915" y="4220845"/>
            <a:ext cx="5412740" cy="151701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just">
              <a:lnSpc>
                <a:spcPct val="150000"/>
              </a:lnSpc>
            </a:pPr>
            <a:r>
              <a:rPr kumimoji="1" lang="en-US" altLang="zh-CN" sz="2000">
                <a:latin typeface="Times New Roman" panose="02020603050405020304" charset="0"/>
                <a:cs typeface="Times New Roman" panose="02020603050405020304" charset="0"/>
              </a:rPr>
              <a:t>Legend has it that during the Qing Dynasty, scholar Wang Zhihe accidentally invented stinky tofu. This happy accident began its legendary status.</a:t>
            </a:r>
            <a:endParaRPr kumimoji="1"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5755005" y="2115185"/>
            <a:ext cx="5611495" cy="11969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Changsha refined traditional methods, like Fire Palace’s unique recipe, turning it into a signature street snack</a:t>
            </a:r>
            <a:endParaRPr kumimoji="1" lang="en-US" altLang="zh-CN" sz="20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起源传说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8480" y="3789045"/>
            <a:ext cx="3164205" cy="2819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6"/>
          <a:srcRect b="10353"/>
          <a:stretch>
            <a:fillRect/>
          </a:stretch>
        </p:blipFill>
        <p:spPr>
          <a:xfrm>
            <a:off x="2136140" y="744220"/>
            <a:ext cx="3076575" cy="27216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795621" y="2566787"/>
            <a:ext cx="3069765" cy="25236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2F2F2">
                    <a:alpha val="5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522423" y="2414376"/>
            <a:ext cx="4264333" cy="9021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Fermentation Heritage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500833" y="3601513"/>
            <a:ext cx="4268647" cy="241916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A flagship of China’s fermented food culture, akin to Western cheese or Korean kimchi.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500833" y="1364804"/>
            <a:ext cx="1004942" cy="1004942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740664" y="1604635"/>
            <a:ext cx="525280" cy="525280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7846238" y="2566787"/>
            <a:ext cx="3069765" cy="25236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F2F2F2">
                    <a:alpha val="5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551449" y="2420726"/>
            <a:ext cx="4264333" cy="9021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atin typeface="Times New Roman" panose="02020603050405020304" charset="0"/>
                <a:cs typeface="Times New Roman" panose="02020603050405020304" charset="0"/>
              </a:rPr>
              <a:t>Symbol of Changsha Life</a:t>
            </a:r>
            <a:endParaRPr kumimoji="1"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551295" y="3601720"/>
            <a:ext cx="4412615" cy="241935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atin typeface="Times New Roman" panose="02020603050405020304" charset="0"/>
                <a:cs typeface="Times New Roman" panose="02020603050405020304" charset="0"/>
              </a:rPr>
              <a:t>As the "soul" of local street food, it embodies Changsha’s vibrant grassroots lifestyle.</a:t>
            </a:r>
            <a:endParaRPr kumimoji="1"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621374" y="1364804"/>
            <a:ext cx="1004942" cy="1004942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861205" y="1619732"/>
            <a:ext cx="525280" cy="49508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Cultural Significance</a:t>
            </a:r>
            <a:endParaRPr kumimoji="1" lang="en-US" altLang="zh-CN" sz="28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28600" y="318305"/>
            <a:ext cx="11704320" cy="2438771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0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8600" y="229113"/>
            <a:ext cx="11704320" cy="2416473"/>
          </a:xfrm>
          <a:custGeom>
            <a:avLst/>
            <a:gdLst>
              <a:gd name="connsiteX0" fmla="*/ 0 w 12192000"/>
              <a:gd name="connsiteY0" fmla="*/ 0 h 3333646"/>
              <a:gd name="connsiteX1" fmla="*/ 12192000 w 12192000"/>
              <a:gd name="connsiteY1" fmla="*/ 0 h 3333646"/>
              <a:gd name="connsiteX2" fmla="*/ 12192000 w 12192000"/>
              <a:gd name="connsiteY2" fmla="*/ 2172474 h 3333646"/>
              <a:gd name="connsiteX3" fmla="*/ 12176760 w 12192000"/>
              <a:gd name="connsiteY3" fmla="*/ 2226611 h 3333646"/>
              <a:gd name="connsiteX4" fmla="*/ 11856720 w 12192000"/>
              <a:gd name="connsiteY4" fmla="*/ 2901561 h 3333646"/>
              <a:gd name="connsiteX5" fmla="*/ 10378440 w 12192000"/>
              <a:gd name="connsiteY5" fmla="*/ 3313041 h 3333646"/>
              <a:gd name="connsiteX6" fmla="*/ 8823960 w 12192000"/>
              <a:gd name="connsiteY6" fmla="*/ 3145401 h 3333646"/>
              <a:gd name="connsiteX7" fmla="*/ 7406640 w 12192000"/>
              <a:gd name="connsiteY7" fmla="*/ 3328281 h 3333646"/>
              <a:gd name="connsiteX8" fmla="*/ 6202680 w 12192000"/>
              <a:gd name="connsiteY8" fmla="*/ 3069201 h 3333646"/>
              <a:gd name="connsiteX9" fmla="*/ 4846321 w 12192000"/>
              <a:gd name="connsiteY9" fmla="*/ 3297801 h 3333646"/>
              <a:gd name="connsiteX10" fmla="*/ 3185160 w 12192000"/>
              <a:gd name="connsiteY10" fmla="*/ 3053961 h 3333646"/>
              <a:gd name="connsiteX11" fmla="*/ 1402080 w 12192000"/>
              <a:gd name="connsiteY11" fmla="*/ 3328281 h 3333646"/>
              <a:gd name="connsiteX12" fmla="*/ 180118 w 12192000"/>
              <a:gd name="connsiteY12" fmla="*/ 3021425 h 3333646"/>
              <a:gd name="connsiteX13" fmla="*/ 0 w 12192000"/>
              <a:gd name="connsiteY13" fmla="*/ 2955935 h 3333646"/>
            </a:gdLst>
            <a:ahLst/>
            <a:cxnLst/>
            <a:rect l="l" t="t" r="r" b="b"/>
            <a:pathLst>
              <a:path w="12192000" h="3333646">
                <a:moveTo>
                  <a:pt x="0" y="0"/>
                </a:moveTo>
                <a:lnTo>
                  <a:pt x="12192000" y="0"/>
                </a:lnTo>
                <a:lnTo>
                  <a:pt x="12192000" y="2172474"/>
                </a:lnTo>
                <a:lnTo>
                  <a:pt x="12176760" y="2226611"/>
                </a:lnTo>
                <a:cubicBezTo>
                  <a:pt x="12093654" y="2504011"/>
                  <a:pt x="11997690" y="2752971"/>
                  <a:pt x="11856720" y="2901561"/>
                </a:cubicBezTo>
                <a:cubicBezTo>
                  <a:pt x="11480800" y="3297801"/>
                  <a:pt x="10990580" y="3379081"/>
                  <a:pt x="10378440" y="3313041"/>
                </a:cubicBezTo>
                <a:cubicBezTo>
                  <a:pt x="9766300" y="3247001"/>
                  <a:pt x="9319260" y="3142861"/>
                  <a:pt x="8823960" y="3145401"/>
                </a:cubicBezTo>
                <a:cubicBezTo>
                  <a:pt x="8328660" y="3147941"/>
                  <a:pt x="7843520" y="3340981"/>
                  <a:pt x="7406640" y="3328281"/>
                </a:cubicBezTo>
                <a:cubicBezTo>
                  <a:pt x="6969760" y="3315581"/>
                  <a:pt x="6629400" y="3074281"/>
                  <a:pt x="6202680" y="3069201"/>
                </a:cubicBezTo>
                <a:cubicBezTo>
                  <a:pt x="5775960" y="3064121"/>
                  <a:pt x="5455920" y="3300341"/>
                  <a:pt x="4846321" y="3297801"/>
                </a:cubicBezTo>
                <a:cubicBezTo>
                  <a:pt x="4236720" y="3295261"/>
                  <a:pt x="3759200" y="3048881"/>
                  <a:pt x="3185160" y="3053961"/>
                </a:cubicBezTo>
                <a:cubicBezTo>
                  <a:pt x="2611120" y="3059041"/>
                  <a:pt x="2479040" y="3351141"/>
                  <a:pt x="1402080" y="3328281"/>
                </a:cubicBezTo>
                <a:cubicBezTo>
                  <a:pt x="1065530" y="3321137"/>
                  <a:pt x="628521" y="3182033"/>
                  <a:pt x="180118" y="3021425"/>
                </a:cubicBezTo>
                <a:lnTo>
                  <a:pt x="0" y="2955935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 t="32069" b="32069"/>
          <a:stretch>
            <a:fillRect/>
          </a:stretch>
        </p:blipFill>
        <p:spPr>
          <a:xfrm>
            <a:off x="228600" y="248149"/>
            <a:ext cx="11704320" cy="2352442"/>
          </a:xfrm>
          <a:custGeom>
            <a:avLst/>
            <a:gdLst>
              <a:gd name="connsiteX0" fmla="*/ 0 w 11704320"/>
              <a:gd name="connsiteY0" fmla="*/ 0 h 2352442"/>
              <a:gd name="connsiteX1" fmla="*/ 11704320 w 11704320"/>
              <a:gd name="connsiteY1" fmla="*/ 0 h 2352442"/>
              <a:gd name="connsiteX2" fmla="*/ 11704320 w 11704320"/>
              <a:gd name="connsiteY2" fmla="*/ 1533042 h 2352442"/>
              <a:gd name="connsiteX3" fmla="*/ 11689690 w 11704320"/>
              <a:gd name="connsiteY3" fmla="*/ 1571245 h 2352442"/>
              <a:gd name="connsiteX4" fmla="*/ 11382451 w 11704320"/>
              <a:gd name="connsiteY4" fmla="*/ 2047534 h 2352442"/>
              <a:gd name="connsiteX5" fmla="*/ 9963302 w 11704320"/>
              <a:gd name="connsiteY5" fmla="*/ 2337902 h 2352442"/>
              <a:gd name="connsiteX6" fmla="*/ 8471002 w 11704320"/>
              <a:gd name="connsiteY6" fmla="*/ 2219604 h 2352442"/>
              <a:gd name="connsiteX7" fmla="*/ 7110375 w 11704320"/>
              <a:gd name="connsiteY7" fmla="*/ 2348656 h 2352442"/>
              <a:gd name="connsiteX8" fmla="*/ 5954573 w 11704320"/>
              <a:gd name="connsiteY8" fmla="*/ 2165832 h 2352442"/>
              <a:gd name="connsiteX9" fmla="*/ 4652469 w 11704320"/>
              <a:gd name="connsiteY9" fmla="*/ 2327148 h 2352442"/>
              <a:gd name="connsiteX10" fmla="*/ 3057754 w 11704320"/>
              <a:gd name="connsiteY10" fmla="*/ 2155078 h 2352442"/>
              <a:gd name="connsiteX11" fmla="*/ 1345997 w 11704320"/>
              <a:gd name="connsiteY11" fmla="*/ 2348656 h 2352442"/>
              <a:gd name="connsiteX12" fmla="*/ 172914 w 11704320"/>
              <a:gd name="connsiteY12" fmla="*/ 2132118 h 2352442"/>
              <a:gd name="connsiteX13" fmla="*/ 0 w 11704320"/>
              <a:gd name="connsiteY13" fmla="*/ 2085904 h 2352442"/>
            </a:gdLst>
            <a:ahLst/>
            <a:cxnLst/>
            <a:rect l="l" t="t" r="r" b="b"/>
            <a:pathLst>
              <a:path w="11704320" h="2352442">
                <a:moveTo>
                  <a:pt x="0" y="0"/>
                </a:moveTo>
                <a:lnTo>
                  <a:pt x="11704320" y="0"/>
                </a:lnTo>
                <a:lnTo>
                  <a:pt x="11704320" y="1533042"/>
                </a:lnTo>
                <a:lnTo>
                  <a:pt x="11689690" y="1571245"/>
                </a:lnTo>
                <a:cubicBezTo>
                  <a:pt x="11609908" y="1766996"/>
                  <a:pt x="11517782" y="1942679"/>
                  <a:pt x="11382451" y="2047534"/>
                </a:cubicBezTo>
                <a:cubicBezTo>
                  <a:pt x="11021568" y="2327148"/>
                  <a:pt x="10550957" y="2384504"/>
                  <a:pt x="9963302" y="2337902"/>
                </a:cubicBezTo>
                <a:cubicBezTo>
                  <a:pt x="9375648" y="2291299"/>
                  <a:pt x="8946490" y="2217812"/>
                  <a:pt x="8471002" y="2219604"/>
                </a:cubicBezTo>
                <a:cubicBezTo>
                  <a:pt x="7995514" y="2221396"/>
                  <a:pt x="7529779" y="2357618"/>
                  <a:pt x="7110375" y="2348656"/>
                </a:cubicBezTo>
                <a:cubicBezTo>
                  <a:pt x="6690970" y="2339694"/>
                  <a:pt x="6364224" y="2169417"/>
                  <a:pt x="5954573" y="2165832"/>
                </a:cubicBezTo>
                <a:cubicBezTo>
                  <a:pt x="5544922" y="2162247"/>
                  <a:pt x="5237683" y="2328940"/>
                  <a:pt x="4652469" y="2327148"/>
                </a:cubicBezTo>
                <a:cubicBezTo>
                  <a:pt x="4067251" y="2325355"/>
                  <a:pt x="3608832" y="2151493"/>
                  <a:pt x="3057754" y="2155078"/>
                </a:cubicBezTo>
                <a:cubicBezTo>
                  <a:pt x="2506676" y="2158662"/>
                  <a:pt x="2379879" y="2364788"/>
                  <a:pt x="1345997" y="2348656"/>
                </a:cubicBezTo>
                <a:cubicBezTo>
                  <a:pt x="1022909" y="2343615"/>
                  <a:pt x="603380" y="2245454"/>
                  <a:pt x="172914" y="2132118"/>
                </a:cubicBezTo>
                <a:lnTo>
                  <a:pt x="0" y="208590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84219" y="84221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 rot="351392">
            <a:off x="511638" y="1603240"/>
            <a:ext cx="3134607" cy="858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28600" y="5962591"/>
            <a:ext cx="11704320" cy="532544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28600" y="5766022"/>
            <a:ext cx="11704320" cy="751473"/>
          </a:xfrm>
          <a:custGeom>
            <a:avLst/>
            <a:gdLst>
              <a:gd name="connsiteX0" fmla="*/ 0 w 16398240"/>
              <a:gd name="connsiteY0" fmla="*/ 0 h 670924"/>
              <a:gd name="connsiteX1" fmla="*/ 3627120 w 16398240"/>
              <a:gd name="connsiteY1" fmla="*/ 472440 h 670924"/>
              <a:gd name="connsiteX2" fmla="*/ 6461760 w 16398240"/>
              <a:gd name="connsiteY2" fmla="*/ 518160 h 670924"/>
              <a:gd name="connsiteX3" fmla="*/ 8961120 w 16398240"/>
              <a:gd name="connsiteY3" fmla="*/ 670560 h 670924"/>
              <a:gd name="connsiteX4" fmla="*/ 12344400 w 16398240"/>
              <a:gd name="connsiteY4" fmla="*/ 563880 h 670924"/>
              <a:gd name="connsiteX5" fmla="*/ 16398240 w 16398240"/>
              <a:gd name="connsiteY5" fmla="*/ 609600 h 670924"/>
              <a:gd name="connsiteX6" fmla="*/ 17663160 w 17663160"/>
              <a:gd name="connsiteY6" fmla="*/ 1630680 h 1630680"/>
              <a:gd name="connsiteX7" fmla="*/ 19626941 w 19626941"/>
              <a:gd name="connsiteY7" fmla="*/ 1630680 h 1630680"/>
              <a:gd name="connsiteX8" fmla="*/ 2954381 w 19626941"/>
              <a:gd name="connsiteY8" fmla="*/ 1539240 h 1630680"/>
            </a:gdLst>
            <a:ahLst/>
            <a:cxnLst/>
            <a:rect l="l" t="t" r="r" b="b"/>
            <a:pathLst>
              <a:path w="16398240" h="670924">
                <a:moveTo>
                  <a:pt x="0" y="0"/>
                </a:moveTo>
                <a:cubicBezTo>
                  <a:pt x="1275080" y="193040"/>
                  <a:pt x="2550160" y="386080"/>
                  <a:pt x="3627120" y="472440"/>
                </a:cubicBezTo>
                <a:cubicBezTo>
                  <a:pt x="4704080" y="558800"/>
                  <a:pt x="5572760" y="485140"/>
                  <a:pt x="6461760" y="518160"/>
                </a:cubicBezTo>
                <a:cubicBezTo>
                  <a:pt x="7350760" y="551180"/>
                  <a:pt x="7980680" y="662940"/>
                  <a:pt x="8961120" y="670560"/>
                </a:cubicBezTo>
                <a:cubicBezTo>
                  <a:pt x="9941560" y="678180"/>
                  <a:pt x="12344400" y="563880"/>
                  <a:pt x="12344400" y="563880"/>
                </a:cubicBezTo>
                <a:cubicBezTo>
                  <a:pt x="13583920" y="553720"/>
                  <a:pt x="15511780" y="431800"/>
                  <a:pt x="16398240" y="609600"/>
                </a:cubicBez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89689" y="630828"/>
            <a:ext cx="5845934" cy="186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FFF">
                        <a:alpha val="53000"/>
                      </a:srgbClr>
                    </a:gs>
                  </a:gsLst>
                  <a:lin ang="16200000" scaled="0"/>
                </a:gra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alphaModFix amt="85000"/>
          </a:blip>
          <a:srcRect b="-16488"/>
          <a:stretch>
            <a:fillRect/>
          </a:stretch>
        </p:blipFill>
        <p:spPr>
          <a:xfrm>
            <a:off x="604350" y="5632843"/>
            <a:ext cx="677354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alphaModFix amt="85000"/>
          </a:blip>
          <a:srcRect r="-8794" b="-16488"/>
          <a:stretch>
            <a:fillRect/>
          </a:stretch>
        </p:blipFill>
        <p:spPr>
          <a:xfrm rot="20500323">
            <a:off x="10717812" y="5516584"/>
            <a:ext cx="1210900" cy="72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alphaModFix amt="100000"/>
          </a:blip>
          <a:srcRect/>
          <a:stretch>
            <a:fillRect/>
          </a:stretch>
        </p:blipFill>
        <p:spPr>
          <a:xfrm>
            <a:off x="9292278" y="766897"/>
            <a:ext cx="1373924" cy="1452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2535592" y="3292064"/>
            <a:ext cx="7120818" cy="2092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It’s Made</a:t>
            </a:r>
            <a:endParaRPr kumimoji="1" lang="en-US" altLang="zh-CN" sz="5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888448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000837" y="3403776"/>
            <a:ext cx="302716" cy="1869000"/>
          </a:xfrm>
          <a:prstGeom prst="rightBrace">
            <a:avLst>
              <a:gd name="adj1" fmla="val 111734"/>
              <a:gd name="adj2" fmla="val 50000"/>
            </a:avLst>
          </a:prstGeom>
          <a:solidFill>
            <a:schemeClr val="accent3"/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59080" y="6346462"/>
            <a:ext cx="11704320" cy="143711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alphaModFix amt="100000"/>
          </a:blip>
          <a:srcRect/>
          <a:stretch>
            <a:fillRect/>
          </a:stretch>
        </p:blipFill>
        <p:spPr>
          <a:xfrm>
            <a:off x="5708516" y="5857256"/>
            <a:ext cx="808280" cy="63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alphaModFix amt="100000"/>
          </a:blip>
          <a:srcRect/>
          <a:stretch>
            <a:fillRect/>
          </a:stretch>
        </p:blipFill>
        <p:spPr>
          <a:xfrm rot="21246315" flipH="1">
            <a:off x="53390" y="2236435"/>
            <a:ext cx="2672884" cy="18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>
            <a:off x="5300031" y="1575112"/>
            <a:ext cx="1561458" cy="1507273"/>
          </a:xfrm>
          <a:prstGeom prst="ellipse">
            <a:avLst/>
          </a:prstGeom>
          <a:gradFill>
            <a:gsLst>
              <a:gs pos="2000">
                <a:schemeClr val="accent3"/>
              </a:gs>
              <a:gs pos="37000">
                <a:schemeClr val="accent2"/>
              </a:gs>
              <a:gs pos="92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44638" y="1504066"/>
            <a:ext cx="1272245" cy="16493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2242" y="90237"/>
            <a:ext cx="12007517" cy="6677526"/>
          </a:xfrm>
          <a:prstGeom prst="frame">
            <a:avLst>
              <a:gd name="adj1" fmla="val 1594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21669" y="1811037"/>
            <a:ext cx="2935635" cy="4201688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 w="63500" cap="sq">
            <a:solidFill>
              <a:schemeClr val="accent1"/>
            </a:solidFill>
            <a:miter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673384" y="1811037"/>
            <a:ext cx="2935634" cy="4201686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 w="63500" cap="sq">
            <a:solidFill>
              <a:schemeClr val="accent2"/>
            </a:solidFill>
            <a:miter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736981" y="1811037"/>
            <a:ext cx="2935635" cy="4201688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 w="63500" cap="sq">
            <a:solidFill>
              <a:schemeClr val="accent1"/>
            </a:solidFill>
            <a:miter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953032" y="3743769"/>
            <a:ext cx="2394747" cy="20089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000" b="1">
                <a:latin typeface="Times New Roman" panose="02020603050405020304" charset="0"/>
                <a:cs typeface="Times New Roman" panose="02020603050405020304" charset="0"/>
              </a:rPr>
              <a:t>Fermented tofu is deep-fried for a crispy shell and tender interior.</a:t>
            </a:r>
            <a:endParaRPr kumimoji="1"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4941219" y="206163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94585" y="206163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9016110" y="270900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Toppings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9001664" y="206163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42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10056234" y="844329"/>
            <a:ext cx="297129" cy="291177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957570" y="270900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Frying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910590" y="3523615"/>
            <a:ext cx="2390140" cy="22294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000" b="1">
                <a:latin typeface="Times New Roman" panose="02020603050405020304" charset="0"/>
                <a:cs typeface="Times New Roman" panose="02020603050405020304" charset="0"/>
              </a:rPr>
              <a:t>Tofu soaks in brine (with bamboo shoots, mushrooms) for days—the secret to its funky flavor. </a:t>
            </a:r>
            <a:endParaRPr kumimoji="1"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9013477" y="3743769"/>
            <a:ext cx="2394747" cy="20089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2000" b="1">
                <a:latin typeface="Times New Roman" panose="02020603050405020304" charset="0"/>
                <a:cs typeface="Times New Roman" panose="02020603050405020304" charset="0"/>
              </a:rPr>
              <a:t>Drizzled with chili sauce, garlic, cilantro for layered flavors.</a:t>
            </a:r>
            <a:endParaRPr kumimoji="1"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898871" y="2709009"/>
            <a:ext cx="2399967" cy="8016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Fermentation</a:t>
            </a:r>
            <a:endParaRPr kumimoji="1" lang="en-US" altLang="zh-CN" sz="28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5992636" y="844329"/>
            <a:ext cx="297129" cy="291177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2"/>
            </a:solidFill>
            <a:miter/>
          </a:ln>
          <a:effectLst>
            <a:outerShdw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1917152" y="844329"/>
            <a:ext cx="297129" cy="291177"/>
          </a:xfrm>
          <a:prstGeom prst="ellipse">
            <a:avLst/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  <a:effectLst>
            <a:outerShdw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标题 1"/>
          <p:cNvCxnSpPr/>
          <p:nvPr>
            <p:custDataLst>
              <p:tags r:id="rId16"/>
            </p:custDataLst>
          </p:nvPr>
        </p:nvCxnSpPr>
        <p:spPr>
          <a:xfrm flipV="1">
            <a:off x="1085190" y="1135506"/>
            <a:ext cx="1004296" cy="675532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19" name="标题 1"/>
          <p:cNvCxnSpPr/>
          <p:nvPr>
            <p:custDataLst>
              <p:tags r:id="rId17"/>
            </p:custDataLst>
          </p:nvPr>
        </p:nvCxnSpPr>
        <p:spPr>
          <a:xfrm flipH="1" flipV="1">
            <a:off x="2089486" y="1135506"/>
            <a:ext cx="1004296" cy="675532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20" name="标题 1"/>
          <p:cNvCxnSpPr/>
          <p:nvPr>
            <p:custDataLst>
              <p:tags r:id="rId18"/>
            </p:custDataLst>
          </p:nvPr>
        </p:nvCxnSpPr>
        <p:spPr>
          <a:xfrm flipV="1">
            <a:off x="5136905" y="1135506"/>
            <a:ext cx="1004296" cy="675532"/>
          </a:xfrm>
          <a:prstGeom prst="line">
            <a:avLst/>
          </a:prstGeom>
          <a:noFill/>
          <a:ln w="6350" cap="sq">
            <a:solidFill>
              <a:schemeClr val="accent2"/>
            </a:solidFill>
            <a:miter/>
          </a:ln>
        </p:spPr>
      </p:cxnSp>
      <p:cxnSp>
        <p:nvCxnSpPr>
          <p:cNvPr id="21" name="标题 1"/>
          <p:cNvCxnSpPr/>
          <p:nvPr>
            <p:custDataLst>
              <p:tags r:id="rId19"/>
            </p:custDataLst>
          </p:nvPr>
        </p:nvCxnSpPr>
        <p:spPr>
          <a:xfrm flipH="1" flipV="1">
            <a:off x="6141201" y="1135506"/>
            <a:ext cx="1004296" cy="675532"/>
          </a:xfrm>
          <a:prstGeom prst="line">
            <a:avLst/>
          </a:prstGeom>
          <a:noFill/>
          <a:ln w="6350" cap="sq">
            <a:solidFill>
              <a:schemeClr val="accent2"/>
            </a:solidFill>
            <a:miter/>
          </a:ln>
        </p:spPr>
      </p:cxnSp>
      <p:cxnSp>
        <p:nvCxnSpPr>
          <p:cNvPr id="22" name="标题 1"/>
          <p:cNvCxnSpPr/>
          <p:nvPr>
            <p:custDataLst>
              <p:tags r:id="rId20"/>
            </p:custDataLst>
          </p:nvPr>
        </p:nvCxnSpPr>
        <p:spPr>
          <a:xfrm flipV="1">
            <a:off x="9200502" y="1135506"/>
            <a:ext cx="1004296" cy="675532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23" name="标题 1"/>
          <p:cNvCxnSpPr/>
          <p:nvPr>
            <p:custDataLst>
              <p:tags r:id="rId21"/>
            </p:custDataLst>
          </p:nvPr>
        </p:nvCxnSpPr>
        <p:spPr>
          <a:xfrm flipH="1" flipV="1">
            <a:off x="10204799" y="1135506"/>
            <a:ext cx="1004296" cy="675532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sp>
        <p:nvSpPr>
          <p:cNvPr id="24" name="标题 1"/>
          <p:cNvSpPr txBox="1"/>
          <p:nvPr/>
        </p:nvSpPr>
        <p:spPr>
          <a:xfrm>
            <a:off x="812800" y="236466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Key Steps</a:t>
            </a:r>
            <a:endParaRPr kumimoji="1" lang="en-US" altLang="zh-CN" sz="28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154582" y="247988"/>
            <a:ext cx="627062" cy="4847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6200000">
            <a:off x="386582" y="300377"/>
            <a:ext cx="45719" cy="380007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6200000">
            <a:off x="546376" y="450451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16200000">
            <a:off x="546376" y="336187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10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1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2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3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4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5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6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7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8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19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2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20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21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22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ags/tag23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4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5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6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7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8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29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3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30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31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32.xml><?xml version="1.0" encoding="utf-8"?>
<p:tagLst xmlns:p="http://schemas.openxmlformats.org/presentationml/2006/main">
  <p:tag name="KSO_WM_DIAGRAM_VIRTUALLY_FRAME" val="{&quot;height&quot;:366.63511811023625,&quot;left&quot;:39.435649690091125,&quot;top&quot;:107.46488188976377,&quot;width&quot;:871.0579723571539}"/>
</p:tagLst>
</file>

<file path=ppt/tags/tag33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4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5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6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7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8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39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40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1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2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3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4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5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6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7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8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49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5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50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51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52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53.xml><?xml version="1.0" encoding="utf-8"?>
<p:tagLst xmlns:p="http://schemas.openxmlformats.org/presentationml/2006/main">
  <p:tag name="KSO_WM_DIAGRAM_VIRTUALLY_FRAME" val="{&quot;height&quot;:451.4222047244094,&quot;left&quot;:48.95031496062984,&quot;top&quot;:63.53889763779527,&quot;width&quot;:870.1533070866142}"/>
</p:tagLst>
</file>

<file path=ppt/tags/tag54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55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56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57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58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59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60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1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2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3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4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5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6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67.xml><?xml version="1.0" encoding="utf-8"?>
<p:tagLst xmlns:p="http://schemas.openxmlformats.org/presentationml/2006/main">
  <p:tag name="KSO_WM_DIAGRAM_VIRTUALLY_FRAME" val="{&quot;height&quot;:311.8110236220473,&quot;left&quot;:51.204330708661416,&quot;top&quot;:131.7592125984252,&quot;width&quot;:854.5784251968502}"/>
</p:tagLst>
</file>

<file path=ppt/tags/tag7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8.xml><?xml version="1.0" encoding="utf-8"?>
<p:tagLst xmlns:p="http://schemas.openxmlformats.org/presentationml/2006/main">
  <p:tag name="KSO_WM_DIAGRAM_VIRTUALLY_FRAME" val="{&quot;height&quot;:346.6536220472441,&quot;left&quot;:51.999763779527576,&quot;top&quot;:71.54637795275589,&quot;width&quot;:855.0000787401575}"/>
</p:tagLst>
</file>

<file path=ppt/tags/tag9.xml><?xml version="1.0" encoding="utf-8"?>
<p:tagLst xmlns:p="http://schemas.openxmlformats.org/presentationml/2006/main">
  <p:tag name="KSO_WM_DIAGRAM_VIRTUALLY_FRAME" val="{&quot;height&quot;:351.45547244094485,&quot;left&quot;:-31.34535433070866,&quot;top&quot;:131.78149606299212,&quot;width&quot;:937.9453543307087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449024"/>
      </a:accent1>
      <a:accent2>
        <a:srgbClr val="84D43B"/>
      </a:accent2>
      <a:accent3>
        <a:srgbClr val="449024"/>
      </a:accent3>
      <a:accent4>
        <a:srgbClr val="84D43B"/>
      </a:accent4>
      <a:accent5>
        <a:srgbClr val="449024"/>
      </a:accent5>
      <a:accent6>
        <a:srgbClr val="84D43B"/>
      </a:accent6>
      <a:hlink>
        <a:srgbClr val="449024"/>
      </a:hlink>
      <a:folHlink>
        <a:srgbClr val="84D43B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2450</Words>
  <Application>WPS 演示</Application>
  <PresentationFormat/>
  <Paragraphs>186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Source Han Serif SC Bold</vt:lpstr>
      <vt:lpstr>Source Han Sans</vt:lpstr>
      <vt:lpstr>Times New Roman</vt:lpstr>
      <vt:lpstr>Source Han Sans CN Bold</vt:lpstr>
      <vt:lpstr>OPPOSans B</vt:lpstr>
      <vt:lpstr>OPPOSans H</vt:lpstr>
      <vt:lpstr>等线</vt:lpstr>
      <vt:lpstr>微软雅黑</vt:lpstr>
      <vt:lpstr>Arial Unicode MS</vt:lpstr>
      <vt:lpstr>Calibri</vt:lpstr>
      <vt:lpstr>华文琥珀</vt:lpstr>
      <vt:lpstr>方正粗黑宋简体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WPS_1602048419</cp:lastModifiedBy>
  <cp:revision>5</cp:revision>
  <dcterms:created xsi:type="dcterms:W3CDTF">2025-05-25T14:06:00Z</dcterms:created>
  <dcterms:modified xsi:type="dcterms:W3CDTF">2025-05-26T08:52:39Z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433A17546DF341C89C8D858FE6634CE4_12</vt:lpwstr>
  </property>
  <property fmtid="{D5CDD505-2E9C-101B-9397-08002B2CF9AE}" pid="3" name="KSOProductBuildVer">
    <vt:lpwstr>2052-12.1.0.21171</vt:lpwstr>
  </property>
</Properties>
</file>