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Medium" panose="00000600000000000000" pitchFamily="2" charset="0"/>
      <p:regular r:id="rId18"/>
      <p:italic r:id="rId19"/>
    </p:embeddedFont>
    <p:embeddedFont>
      <p:font typeface="Zuume Rough Bold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39" autoAdjust="0"/>
  </p:normalViewPr>
  <p:slideViewPr>
    <p:cSldViewPr>
      <p:cViewPr varScale="1">
        <p:scale>
          <a:sx n="43" d="100"/>
          <a:sy n="43" d="100"/>
        </p:scale>
        <p:origin x="5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4124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5792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g"/><Relationship Id="rId5" Type="http://schemas.openxmlformats.org/officeDocument/2006/relationships/image" Target="../media/image3.svg"/><Relationship Id="rId10" Type="http://schemas.openxmlformats.org/officeDocument/2006/relationships/image" Target="../media/image21.jpg"/><Relationship Id="rId4" Type="http://schemas.openxmlformats.org/officeDocument/2006/relationships/image" Target="../media/image2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32750" y="1760291"/>
            <a:ext cx="10955250" cy="6766418"/>
            <a:chOff x="0" y="0"/>
            <a:chExt cx="2885333" cy="1782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5333" cy="1782102"/>
            </a:xfrm>
            <a:custGeom>
              <a:avLst/>
              <a:gdLst/>
              <a:ahLst/>
              <a:cxnLst/>
              <a:rect l="l" t="t" r="r" b="b"/>
              <a:pathLst>
                <a:path w="2885333" h="1782102">
                  <a:moveTo>
                    <a:pt x="0" y="0"/>
                  </a:moveTo>
                  <a:lnTo>
                    <a:pt x="2885333" y="0"/>
                  </a:lnTo>
                  <a:lnTo>
                    <a:pt x="2885333" y="1782102"/>
                  </a:lnTo>
                  <a:lnTo>
                    <a:pt x="0" y="1782102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85333" cy="184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99593" y="1760291"/>
            <a:ext cx="4457949" cy="6766418"/>
            <a:chOff x="0" y="0"/>
            <a:chExt cx="1174110" cy="1782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4110" cy="1782102"/>
            </a:xfrm>
            <a:custGeom>
              <a:avLst/>
              <a:gdLst/>
              <a:ahLst/>
              <a:cxnLst/>
              <a:rect l="l" t="t" r="r" b="b"/>
              <a:pathLst>
                <a:path w="1174110" h="1782102">
                  <a:moveTo>
                    <a:pt x="0" y="0"/>
                  </a:moveTo>
                  <a:lnTo>
                    <a:pt x="1174110" y="0"/>
                  </a:lnTo>
                  <a:lnTo>
                    <a:pt x="1174110" y="1782102"/>
                  </a:lnTo>
                  <a:lnTo>
                    <a:pt x="0" y="1782102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174110" cy="184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64844" y="1760291"/>
            <a:ext cx="3458356" cy="6766418"/>
            <a:chOff x="0" y="0"/>
            <a:chExt cx="910843" cy="1782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0843" cy="1782102"/>
            </a:xfrm>
            <a:custGeom>
              <a:avLst/>
              <a:gdLst/>
              <a:ahLst/>
              <a:cxnLst/>
              <a:rect l="l" t="t" r="r" b="b"/>
              <a:pathLst>
                <a:path w="910843" h="1782102">
                  <a:moveTo>
                    <a:pt x="0" y="0"/>
                  </a:moveTo>
                  <a:lnTo>
                    <a:pt x="910843" y="0"/>
                  </a:lnTo>
                  <a:lnTo>
                    <a:pt x="910843" y="1782102"/>
                  </a:lnTo>
                  <a:lnTo>
                    <a:pt x="0" y="1782102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910843" cy="184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760291"/>
            <a:ext cx="9889620" cy="6766418"/>
            <a:chOff x="0" y="0"/>
            <a:chExt cx="118796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7967" cy="812800"/>
            </a:xfrm>
            <a:custGeom>
              <a:avLst/>
              <a:gdLst/>
              <a:ahLst/>
              <a:cxnLst/>
              <a:rect l="l" t="t" r="r" b="b"/>
              <a:pathLst>
                <a:path w="1187967" h="812800">
                  <a:moveTo>
                    <a:pt x="0" y="0"/>
                  </a:moveTo>
                  <a:lnTo>
                    <a:pt x="1187967" y="0"/>
                  </a:lnTo>
                  <a:lnTo>
                    <a:pt x="118796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278" b="-27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0" y="1019175"/>
            <a:ext cx="18288000" cy="19050"/>
            <a:chOff x="0" y="0"/>
            <a:chExt cx="24384000" cy="25400"/>
          </a:xfrm>
        </p:grpSpPr>
        <p:sp>
          <p:nvSpPr>
            <p:cNvPr id="14" name="AutoShape 14"/>
            <p:cNvSpPr/>
            <p:nvPr/>
          </p:nvSpPr>
          <p:spPr>
            <a:xfrm>
              <a:off x="0" y="12700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15727680" y="12700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0" y="9298234"/>
            <a:ext cx="18288000" cy="374650"/>
            <a:chOff x="0" y="0"/>
            <a:chExt cx="24384000" cy="499534"/>
          </a:xfrm>
        </p:grpSpPr>
        <p:sp>
          <p:nvSpPr>
            <p:cNvPr id="17" name="TextBox 17"/>
            <p:cNvSpPr txBox="1"/>
            <p:nvPr/>
          </p:nvSpPr>
          <p:spPr>
            <a:xfrm>
              <a:off x="10100389" y="-66675"/>
              <a:ext cx="4183221" cy="56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BBA99A"/>
                  </a:solidFill>
                  <a:latin typeface="Poppins"/>
                  <a:ea typeface="Poppins"/>
                  <a:cs typeface="Poppins"/>
                  <a:sym typeface="Poppins"/>
                </a:rPr>
                <a:t>Tang Xinyu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249767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15727680" y="249767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Freeform 20"/>
          <p:cNvSpPr/>
          <p:nvPr/>
        </p:nvSpPr>
        <p:spPr>
          <a:xfrm rot="-10736698">
            <a:off x="16844836" y="2408293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736698">
            <a:off x="7894837" y="7754658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365570" y="3406930"/>
            <a:ext cx="7309386" cy="192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7200" dirty="0">
                <a:solidFill>
                  <a:srgbClr val="19131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EIGHT MAJOR CUISINES OF CHINA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02260" y="5782878"/>
            <a:ext cx="8052413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Exploring the Flavors and Stories Behind China's Culinary Heritage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336698">
            <a:off x="17468980" y="8673883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6698">
            <a:off x="17129077" y="8258227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2A6F7D-58C2-E461-86C5-ACE5E0E6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1" y="1036745"/>
            <a:ext cx="6939643" cy="388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B35C238-16AC-7932-DE0E-C1A79B3A9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0" y="5229195"/>
            <a:ext cx="6460220" cy="40262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2A4B5A-AAFE-C11A-A5E4-A6FB2070D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3611886"/>
            <a:ext cx="5643573" cy="56435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66049A2-32D8-B491-5D3D-BB8A92FA7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0" y="5229195"/>
            <a:ext cx="5957888" cy="396470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AA4F61D-5F1E-8A13-9971-2D15F19821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4" y="972344"/>
            <a:ext cx="6617593" cy="370585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35E47A9-EEA4-B391-06FA-FC4F0194E4E3}"/>
              </a:ext>
            </a:extLst>
          </p:cNvPr>
          <p:cNvSpPr/>
          <p:nvPr/>
        </p:nvSpPr>
        <p:spPr>
          <a:xfrm>
            <a:off x="-62979" y="3975773"/>
            <a:ext cx="20556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浙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D24E57D-F5D6-198B-051D-7EA3CB06434F}"/>
              </a:ext>
            </a:extLst>
          </p:cNvPr>
          <p:cNvSpPr/>
          <p:nvPr/>
        </p:nvSpPr>
        <p:spPr>
          <a:xfrm>
            <a:off x="4734942" y="5032135"/>
            <a:ext cx="20556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鲁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3F4F779-1F55-FF9D-94FC-D4D380A958CE}"/>
              </a:ext>
            </a:extLst>
          </p:cNvPr>
          <p:cNvSpPr/>
          <p:nvPr/>
        </p:nvSpPr>
        <p:spPr>
          <a:xfrm>
            <a:off x="10539089" y="7765963"/>
            <a:ext cx="20556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粤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76EE099-DA9F-53E4-2942-B31EC4811F13}"/>
              </a:ext>
            </a:extLst>
          </p:cNvPr>
          <p:cNvSpPr/>
          <p:nvPr/>
        </p:nvSpPr>
        <p:spPr>
          <a:xfrm>
            <a:off x="15880410" y="2284978"/>
            <a:ext cx="20556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川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6633800-8604-430F-1C1A-E08E9AEA7B5F}"/>
              </a:ext>
            </a:extLst>
          </p:cNvPr>
          <p:cNvSpPr/>
          <p:nvPr/>
        </p:nvSpPr>
        <p:spPr>
          <a:xfrm>
            <a:off x="13470021" y="1333500"/>
            <a:ext cx="20556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湘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20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60291"/>
            <a:ext cx="18288000" cy="6766418"/>
            <a:chOff x="0" y="0"/>
            <a:chExt cx="4816593" cy="1782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82102"/>
            </a:xfrm>
            <a:custGeom>
              <a:avLst/>
              <a:gdLst/>
              <a:ahLst/>
              <a:cxnLst/>
              <a:rect l="l" t="t" r="r" b="b"/>
              <a:pathLst>
                <a:path w="4816592" h="1782102">
                  <a:moveTo>
                    <a:pt x="0" y="0"/>
                  </a:moveTo>
                  <a:lnTo>
                    <a:pt x="4816592" y="0"/>
                  </a:lnTo>
                  <a:lnTo>
                    <a:pt x="4816592" y="1782102"/>
                  </a:lnTo>
                  <a:lnTo>
                    <a:pt x="0" y="1782102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184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37811" y="1760291"/>
            <a:ext cx="3485345" cy="6766418"/>
            <a:chOff x="0" y="0"/>
            <a:chExt cx="917951" cy="1782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7951" cy="1782102"/>
            </a:xfrm>
            <a:custGeom>
              <a:avLst/>
              <a:gdLst/>
              <a:ahLst/>
              <a:cxnLst/>
              <a:rect l="l" t="t" r="r" b="b"/>
              <a:pathLst>
                <a:path w="917951" h="1782102">
                  <a:moveTo>
                    <a:pt x="0" y="0"/>
                  </a:moveTo>
                  <a:lnTo>
                    <a:pt x="917951" y="0"/>
                  </a:lnTo>
                  <a:lnTo>
                    <a:pt x="917951" y="1782102"/>
                  </a:lnTo>
                  <a:lnTo>
                    <a:pt x="0" y="1782102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917951" cy="184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29644" y="1760291"/>
            <a:ext cx="3458356" cy="6766418"/>
            <a:chOff x="0" y="0"/>
            <a:chExt cx="910843" cy="1782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0843" cy="1782102"/>
            </a:xfrm>
            <a:custGeom>
              <a:avLst/>
              <a:gdLst/>
              <a:ahLst/>
              <a:cxnLst/>
              <a:rect l="l" t="t" r="r" b="b"/>
              <a:pathLst>
                <a:path w="910843" h="1782102">
                  <a:moveTo>
                    <a:pt x="0" y="0"/>
                  </a:moveTo>
                  <a:lnTo>
                    <a:pt x="910843" y="0"/>
                  </a:lnTo>
                  <a:lnTo>
                    <a:pt x="910843" y="1782102"/>
                  </a:lnTo>
                  <a:lnTo>
                    <a:pt x="0" y="1782102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910843" cy="184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84845" y="4107908"/>
            <a:ext cx="13704246" cy="22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17"/>
              </a:lnSpc>
            </a:pPr>
            <a:r>
              <a:rPr lang="en-US" sz="15000" dirty="0">
                <a:solidFill>
                  <a:srgbClr val="19131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THANK YOU ！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841375"/>
            <a:ext cx="18288000" cy="374650"/>
            <a:chOff x="0" y="0"/>
            <a:chExt cx="24384000" cy="499534"/>
          </a:xfrm>
        </p:grpSpPr>
        <p:sp>
          <p:nvSpPr>
            <p:cNvPr id="13" name="TextBox 13"/>
            <p:cNvSpPr txBox="1"/>
            <p:nvPr/>
          </p:nvSpPr>
          <p:spPr>
            <a:xfrm>
              <a:off x="10100389" y="-66675"/>
              <a:ext cx="4183221" cy="56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249767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15727680" y="249767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0" y="9298234"/>
            <a:ext cx="18288000" cy="374650"/>
            <a:chOff x="0" y="0"/>
            <a:chExt cx="24384000" cy="499534"/>
          </a:xfrm>
        </p:grpSpPr>
        <p:sp>
          <p:nvSpPr>
            <p:cNvPr id="17" name="TextBox 17"/>
            <p:cNvSpPr txBox="1"/>
            <p:nvPr/>
          </p:nvSpPr>
          <p:spPr>
            <a:xfrm>
              <a:off x="10100389" y="-66675"/>
              <a:ext cx="4183221" cy="56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BBA99A"/>
                  </a:solidFill>
                  <a:latin typeface="Poppins"/>
                  <a:ea typeface="Poppins"/>
                  <a:cs typeface="Poppins"/>
                  <a:sym typeface="Poppins"/>
                </a:rPr>
                <a:t>Tang Xinyu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249767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15727680" y="249767"/>
              <a:ext cx="8656320" cy="0"/>
            </a:xfrm>
            <a:prstGeom prst="line">
              <a:avLst/>
            </a:prstGeom>
            <a:ln w="25400" cap="flat">
              <a:solidFill>
                <a:srgbClr val="BBA99A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Freeform 20"/>
          <p:cNvSpPr/>
          <p:nvPr/>
        </p:nvSpPr>
        <p:spPr>
          <a:xfrm rot="-10736698">
            <a:off x="9538161" y="2401743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736698">
            <a:off x="588161" y="7748107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336698">
            <a:off x="17468980" y="8673883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6698">
            <a:off x="17129077" y="8258227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028700"/>
            <a:ext cx="10040112" cy="8229600"/>
          </a:xfrm>
          <a:custGeom>
            <a:avLst/>
            <a:gdLst/>
            <a:ahLst/>
            <a:cxnLst/>
            <a:rect l="l" t="t" r="r" b="b"/>
            <a:pathLst>
              <a:path w="10040112" h="8229600">
                <a:moveTo>
                  <a:pt x="0" y="0"/>
                </a:moveTo>
                <a:lnTo>
                  <a:pt x="10040112" y="0"/>
                </a:lnTo>
                <a:lnTo>
                  <a:pt x="10040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104722" y="2038507"/>
            <a:ext cx="6154578" cy="14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5400" dirty="0">
                <a:solidFill>
                  <a:srgbClr val="19131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What Makes Chinese Cuisine Unique?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74677" y="3854496"/>
            <a:ext cx="7408767" cy="447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China’s cuisine is diverse, influenced by geography, climate, and history.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Eight </a:t>
            </a:r>
            <a:r>
              <a:rPr lang="en-US" altLang="zh-CN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Major</a:t>
            </a: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Cuisines reflect regional traditions, each with distinct flavors and techniques.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These cuisines have evolved over centuries, shaped by local ingredients and cultural practices.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b="1" dirty="0">
              <a:solidFill>
                <a:srgbClr val="19131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36698">
            <a:off x="9116443" y="9605381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09212" y="972883"/>
            <a:ext cx="10074493" cy="8229600"/>
            <a:chOff x="0" y="0"/>
            <a:chExt cx="265336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3365" cy="2167467"/>
            </a:xfrm>
            <a:custGeom>
              <a:avLst/>
              <a:gdLst/>
              <a:ahLst/>
              <a:cxnLst/>
              <a:rect l="l" t="t" r="r" b="b"/>
              <a:pathLst>
                <a:path w="2653365" h="2167467">
                  <a:moveTo>
                    <a:pt x="0" y="0"/>
                  </a:moveTo>
                  <a:lnTo>
                    <a:pt x="2653365" y="0"/>
                  </a:lnTo>
                  <a:lnTo>
                    <a:pt x="265336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653365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336698">
            <a:off x="8380062" y="8774069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09212" y="2572506"/>
            <a:ext cx="8798159" cy="5030354"/>
          </a:xfrm>
          <a:custGeom>
            <a:avLst/>
            <a:gdLst/>
            <a:ahLst/>
            <a:cxnLst/>
            <a:rect l="l" t="t" r="r" b="b"/>
            <a:pathLst>
              <a:path w="8798159" h="5030354">
                <a:moveTo>
                  <a:pt x="0" y="0"/>
                </a:moveTo>
                <a:lnTo>
                  <a:pt x="8798159" y="0"/>
                </a:lnTo>
                <a:lnTo>
                  <a:pt x="8798159" y="5030354"/>
                </a:lnTo>
                <a:lnTo>
                  <a:pt x="0" y="50303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0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233" y="1580634"/>
            <a:ext cx="1039603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5400" dirty="0">
                <a:solidFill>
                  <a:srgbClr val="BBA99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Eight Major Cuisines of China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1859" y="3039969"/>
            <a:ext cx="9633467" cy="4967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Shandong (Lu): Savory, seafood-based.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Sichuan (Chuan): Spicy, numbing flavors.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Guangdong (Yue): Light, fresh, natural flavors.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Jiangsu (Su): Elegant, balanced, refined presentation.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Fujian (Min): Delicate broths, sweet flavors.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Zhejiang (Zhe): Fresh, seasonal ingredients.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Hunan (Xiang): Bold, spicy, sour, preserved foods.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Anhui (Hui): Rustic, earthy, slow-cooked.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b="1">
              <a:solidFill>
                <a:srgbClr val="BBA99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36698">
            <a:off x="9116443" y="9605381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59983" y="598519"/>
            <a:ext cx="14968033" cy="860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7800" dirty="0">
                <a:solidFill>
                  <a:srgbClr val="BBA99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Eight MAJOR Cuisines of China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0A4401-C394-AD46-70B3-CD0A0380E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71" y="1631777"/>
            <a:ext cx="13900824" cy="76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39020"/>
            <a:ext cx="8961156" cy="7145798"/>
            <a:chOff x="0" y="0"/>
            <a:chExt cx="2360140" cy="1882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0140" cy="1882021"/>
            </a:xfrm>
            <a:custGeom>
              <a:avLst/>
              <a:gdLst/>
              <a:ahLst/>
              <a:cxnLst/>
              <a:rect l="l" t="t" r="r" b="b"/>
              <a:pathLst>
                <a:path w="2360140" h="1882021">
                  <a:moveTo>
                    <a:pt x="0" y="0"/>
                  </a:moveTo>
                  <a:lnTo>
                    <a:pt x="2360140" y="0"/>
                  </a:lnTo>
                  <a:lnTo>
                    <a:pt x="2360140" y="1882021"/>
                  </a:lnTo>
                  <a:lnTo>
                    <a:pt x="0" y="1882021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360140" cy="1948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363562"/>
            <a:ext cx="7027042" cy="168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000" dirty="0">
                <a:solidFill>
                  <a:srgbClr val="19131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How Geography Shapes Flavors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0770" y="4371800"/>
            <a:ext cx="8340385" cy="348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Coastal regions: seafood (Shandong, Fujian, Guangdong).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Inland areas: bold and spicy (Sichuan, Hunan, Anhui).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Mild climates: light, seasonal ingredients (Zhejiang, Jiangsu).</a:t>
            </a:r>
          </a:p>
          <a:p>
            <a:pPr algn="l">
              <a:lnSpc>
                <a:spcPts val="3919"/>
              </a:lnSpc>
            </a:pPr>
            <a:endParaRPr lang="en-US" sz="2799" b="1">
              <a:solidFill>
                <a:srgbClr val="19131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" name="Freeform 7"/>
          <p:cNvSpPr/>
          <p:nvPr/>
        </p:nvSpPr>
        <p:spPr>
          <a:xfrm rot="-5336698">
            <a:off x="7717473" y="8015788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336698">
            <a:off x="130112" y="7784930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61156" y="1539020"/>
            <a:ext cx="9326844" cy="7145798"/>
          </a:xfrm>
          <a:custGeom>
            <a:avLst/>
            <a:gdLst/>
            <a:ahLst/>
            <a:cxnLst/>
            <a:rect l="l" t="t" r="r" b="b"/>
            <a:pathLst>
              <a:path w="9326844" h="7145798">
                <a:moveTo>
                  <a:pt x="0" y="0"/>
                </a:moveTo>
                <a:lnTo>
                  <a:pt x="9326844" y="0"/>
                </a:lnTo>
                <a:lnTo>
                  <a:pt x="9326844" y="7145798"/>
                </a:lnTo>
                <a:lnTo>
                  <a:pt x="0" y="7145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92963" y="0"/>
            <a:ext cx="10495037" cy="10287000"/>
            <a:chOff x="0" y="0"/>
            <a:chExt cx="27641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4125" cy="2709333"/>
            </a:xfrm>
            <a:custGeom>
              <a:avLst/>
              <a:gdLst/>
              <a:ahLst/>
              <a:cxnLst/>
              <a:rect l="l" t="t" r="r" b="b"/>
              <a:pathLst>
                <a:path w="2764125" h="2709333">
                  <a:moveTo>
                    <a:pt x="0" y="0"/>
                  </a:moveTo>
                  <a:lnTo>
                    <a:pt x="2764125" y="0"/>
                  </a:lnTo>
                  <a:lnTo>
                    <a:pt x="27641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6412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336698">
            <a:off x="17243115" y="2096955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6698">
            <a:off x="538042" y="9189725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40761" y="0"/>
            <a:ext cx="8447239" cy="5507269"/>
          </a:xfrm>
          <a:custGeom>
            <a:avLst/>
            <a:gdLst/>
            <a:ahLst/>
            <a:cxnLst/>
            <a:rect l="l" t="t" r="r" b="b"/>
            <a:pathLst>
              <a:path w="8447239" h="5507269">
                <a:moveTo>
                  <a:pt x="0" y="0"/>
                </a:moveTo>
                <a:lnTo>
                  <a:pt x="8447239" y="0"/>
                </a:lnTo>
                <a:lnTo>
                  <a:pt x="8447239" y="5507269"/>
                </a:lnTo>
                <a:lnTo>
                  <a:pt x="0" y="5507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92963" y="5257683"/>
            <a:ext cx="4745431" cy="5050184"/>
          </a:xfrm>
          <a:custGeom>
            <a:avLst/>
            <a:gdLst/>
            <a:ahLst/>
            <a:cxnLst/>
            <a:rect l="l" t="t" r="r" b="b"/>
            <a:pathLst>
              <a:path w="4745431" h="5050184">
                <a:moveTo>
                  <a:pt x="0" y="0"/>
                </a:moveTo>
                <a:lnTo>
                  <a:pt x="4745432" y="0"/>
                </a:lnTo>
                <a:lnTo>
                  <a:pt x="4745432" y="5050184"/>
                </a:lnTo>
                <a:lnTo>
                  <a:pt x="0" y="50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040482" y="5278550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6" y="0"/>
                </a:lnTo>
                <a:lnTo>
                  <a:pt x="5029316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95092" y="1777910"/>
            <a:ext cx="643597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000" dirty="0">
                <a:solidFill>
                  <a:srgbClr val="BBA99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Influence of History and Culture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1960" y="4096781"/>
            <a:ext cx="5622236" cy="474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415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Imperial influence: Refined dishes in Shandong, Jiangsu.</a:t>
            </a:r>
          </a:p>
          <a:p>
            <a:pPr marL="604515" lvl="1" indent="-302257" algn="l">
              <a:lnSpc>
                <a:spcPts val="3415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Immigration: Guangdong cuisine spread internationally (dim sum, roast pork).</a:t>
            </a:r>
          </a:p>
          <a:p>
            <a:pPr marL="604515" lvl="1" indent="-302257" algn="l">
              <a:lnSpc>
                <a:spcPts val="3415"/>
              </a:lnSpc>
              <a:buFont typeface="Arial"/>
              <a:buChar char="•"/>
            </a:pPr>
            <a:r>
              <a:rPr lang="en-US" sz="2799" b="1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Buddhism: Fujian’s vegetarian traditions.</a:t>
            </a:r>
          </a:p>
          <a:p>
            <a:pPr algn="l">
              <a:lnSpc>
                <a:spcPts val="3415"/>
              </a:lnSpc>
            </a:pPr>
            <a:endParaRPr lang="en-US" sz="2799" b="1">
              <a:solidFill>
                <a:srgbClr val="BBA99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415"/>
              </a:lnSpc>
            </a:pPr>
            <a:endParaRPr lang="en-US" sz="2799" b="1">
              <a:solidFill>
                <a:srgbClr val="BBA99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0728" y="1028700"/>
            <a:ext cx="11467272" cy="8229600"/>
            <a:chOff x="0" y="0"/>
            <a:chExt cx="3020187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0187" cy="2167467"/>
            </a:xfrm>
            <a:custGeom>
              <a:avLst/>
              <a:gdLst/>
              <a:ahLst/>
              <a:cxnLst/>
              <a:rect l="l" t="t" r="r" b="b"/>
              <a:pathLst>
                <a:path w="3020187" h="2167467">
                  <a:moveTo>
                    <a:pt x="0" y="0"/>
                  </a:moveTo>
                  <a:lnTo>
                    <a:pt x="3020187" y="0"/>
                  </a:lnTo>
                  <a:lnTo>
                    <a:pt x="302018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020187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336698">
            <a:off x="16768642" y="2313089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6698">
            <a:off x="8082170" y="8113065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6820728" cy="10287000"/>
          </a:xfrm>
          <a:custGeom>
            <a:avLst/>
            <a:gdLst/>
            <a:ahLst/>
            <a:cxnLst/>
            <a:rect l="l" t="t" r="r" b="b"/>
            <a:pathLst>
              <a:path w="6820728" h="10287000">
                <a:moveTo>
                  <a:pt x="0" y="0"/>
                </a:moveTo>
                <a:lnTo>
                  <a:pt x="6820728" y="0"/>
                </a:lnTo>
                <a:lnTo>
                  <a:pt x="68207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86472" y="2878678"/>
            <a:ext cx="8335785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000" dirty="0">
                <a:solidFill>
                  <a:srgbClr val="19131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Role of the Eight Cuisines in Modern China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50166" y="5427372"/>
            <a:ext cx="10208396" cy="24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ct val="150000"/>
              </a:lnSpc>
              <a:buFont typeface="Arial"/>
              <a:buChar char="•"/>
            </a:pP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source of cultural pride</a:t>
            </a:r>
          </a:p>
          <a:p>
            <a:pPr marL="604515" lvl="1" indent="-302257" algn="l">
              <a:lnSpc>
                <a:spcPct val="150000"/>
              </a:lnSpc>
              <a:buFont typeface="Arial"/>
              <a:buChar char="•"/>
            </a:pP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specialty restaurants in cities</a:t>
            </a:r>
          </a:p>
          <a:p>
            <a:pPr marL="604515" lvl="1" indent="-302257" algn="l">
              <a:lnSpc>
                <a:spcPct val="150000"/>
              </a:lnSpc>
              <a:buFont typeface="Arial"/>
              <a:buChar char="•"/>
            </a:pPr>
            <a:r>
              <a:rPr lang="en-US" sz="2799" b="1" dirty="0">
                <a:solidFill>
                  <a:srgbClr val="19131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fusion dishes</a:t>
            </a: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19131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408296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336698">
            <a:off x="16921031" y="8774069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7" y="0"/>
                </a:lnTo>
                <a:lnTo>
                  <a:pt x="828927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76886" y="1028700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8141165" cy="5417576"/>
          </a:xfrm>
          <a:custGeom>
            <a:avLst/>
            <a:gdLst/>
            <a:ahLst/>
            <a:cxnLst/>
            <a:rect l="l" t="t" r="r" b="b"/>
            <a:pathLst>
              <a:path w="8141165" h="5417576">
                <a:moveTo>
                  <a:pt x="0" y="0"/>
                </a:moveTo>
                <a:lnTo>
                  <a:pt x="8141165" y="0"/>
                </a:lnTo>
                <a:lnTo>
                  <a:pt x="8141165" y="5417576"/>
                </a:lnTo>
                <a:lnTo>
                  <a:pt x="0" y="5417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3234" y="5417576"/>
            <a:ext cx="8190766" cy="4869424"/>
          </a:xfrm>
          <a:custGeom>
            <a:avLst/>
            <a:gdLst/>
            <a:ahLst/>
            <a:cxnLst/>
            <a:rect l="l" t="t" r="r" b="b"/>
            <a:pathLst>
              <a:path w="8190766" h="4869424">
                <a:moveTo>
                  <a:pt x="0" y="0"/>
                </a:moveTo>
                <a:lnTo>
                  <a:pt x="8190766" y="0"/>
                </a:lnTo>
                <a:lnTo>
                  <a:pt x="8190766" y="4869424"/>
                </a:lnTo>
                <a:lnTo>
                  <a:pt x="0" y="4869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791350" y="2912720"/>
            <a:ext cx="8115300" cy="167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dirty="0">
                <a:solidFill>
                  <a:srgbClr val="BBA99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Global Reach of Chinese Cuisine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32569" y="4945282"/>
            <a:ext cx="8134546" cy="348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Cantonese cuisine: internationally recognized (dim sum, roast pork).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Sichuan cuisine: growing in popularity (hotpot, street food).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BBA9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Chinese food bloggers are spreading knowledge globally.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b="1" dirty="0">
              <a:solidFill>
                <a:srgbClr val="BBA99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730" y="0"/>
            <a:ext cx="9639276" cy="10503391"/>
            <a:chOff x="0" y="0"/>
            <a:chExt cx="2538739" cy="2766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38739" cy="2766325"/>
            </a:xfrm>
            <a:custGeom>
              <a:avLst/>
              <a:gdLst/>
              <a:ahLst/>
              <a:cxnLst/>
              <a:rect l="l" t="t" r="r" b="b"/>
              <a:pathLst>
                <a:path w="2538739" h="2766325">
                  <a:moveTo>
                    <a:pt x="0" y="0"/>
                  </a:moveTo>
                  <a:lnTo>
                    <a:pt x="2538739" y="0"/>
                  </a:lnTo>
                  <a:lnTo>
                    <a:pt x="2538739" y="2766325"/>
                  </a:lnTo>
                  <a:lnTo>
                    <a:pt x="0" y="2766325"/>
                  </a:lnTo>
                  <a:close/>
                </a:path>
              </a:pathLst>
            </a:custGeom>
            <a:solidFill>
              <a:srgbClr val="BBA9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538739" cy="2833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336698">
            <a:off x="8993244" y="1020446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3468" y="9106602"/>
            <a:ext cx="828928" cy="137150"/>
          </a:xfrm>
          <a:custGeom>
            <a:avLst/>
            <a:gdLst/>
            <a:ahLst/>
            <a:cxnLst/>
            <a:rect l="l" t="t" r="r" b="b"/>
            <a:pathLst>
              <a:path w="828928" h="137150">
                <a:moveTo>
                  <a:pt x="0" y="0"/>
                </a:moveTo>
                <a:lnTo>
                  <a:pt x="828928" y="0"/>
                </a:lnTo>
                <a:lnTo>
                  <a:pt x="828928" y="137150"/>
                </a:lnTo>
                <a:lnTo>
                  <a:pt x="0" y="1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91006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2110685"/>
            <a:ext cx="10465760" cy="163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6600" dirty="0">
                <a:solidFill>
                  <a:srgbClr val="19131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The Diversity of Chinese Cuisine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7406" y="3438469"/>
            <a:ext cx="7714335" cy="468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985" lvl="1" indent="-352992" algn="l">
              <a:lnSpc>
                <a:spcPts val="4577"/>
              </a:lnSpc>
              <a:buFont typeface="Arial"/>
              <a:buChar char="•"/>
            </a:pPr>
            <a:endParaRPr lang="en-US" sz="3269" dirty="0">
              <a:solidFill>
                <a:srgbClr val="19131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05985" lvl="1" indent="-352992" algn="l">
              <a:lnSpc>
                <a:spcPts val="4577"/>
              </a:lnSpc>
              <a:buFont typeface="Arial"/>
              <a:buChar char="•"/>
            </a:pPr>
            <a:r>
              <a:rPr lang="en-US" sz="3269" dirty="0">
                <a:solidFill>
                  <a:srgbClr val="191310"/>
                </a:solidFill>
                <a:latin typeface="Poppins"/>
                <a:ea typeface="Poppins"/>
                <a:cs typeface="Poppins"/>
                <a:sym typeface="Poppins"/>
              </a:rPr>
              <a:t>The Eight Major Cuisines reflect China’s culinary diversity.</a:t>
            </a:r>
          </a:p>
          <a:p>
            <a:pPr marL="705985" lvl="1" indent="-352992" algn="l">
              <a:lnSpc>
                <a:spcPts val="4577"/>
              </a:lnSpc>
              <a:buFont typeface="Arial"/>
              <a:buChar char="•"/>
            </a:pPr>
            <a:endParaRPr lang="en-US" sz="3269" dirty="0">
              <a:solidFill>
                <a:srgbClr val="19131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05985" lvl="1" indent="-352992" algn="l">
              <a:lnSpc>
                <a:spcPts val="4577"/>
              </a:lnSpc>
              <a:buFont typeface="Arial"/>
              <a:buChar char="•"/>
            </a:pPr>
            <a:endParaRPr lang="en-US" sz="3269" dirty="0">
              <a:solidFill>
                <a:srgbClr val="19131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05985" lvl="1" indent="-352992" algn="l">
              <a:lnSpc>
                <a:spcPts val="4577"/>
              </a:lnSpc>
              <a:buFont typeface="Arial"/>
              <a:buChar char="•"/>
            </a:pPr>
            <a:r>
              <a:rPr lang="en-US" sz="3269" dirty="0">
                <a:solidFill>
                  <a:srgbClr val="191310"/>
                </a:solidFill>
                <a:latin typeface="Poppins"/>
                <a:ea typeface="Poppins"/>
                <a:cs typeface="Poppins"/>
                <a:sym typeface="Poppins"/>
              </a:rPr>
              <a:t>From bold and spicy to light and fresh, there’s something for everyone.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351</Words>
  <Application>Microsoft Office PowerPoint</Application>
  <PresentationFormat>自定义</PresentationFormat>
  <Paragraphs>66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Zuume Rough Bold</vt:lpstr>
      <vt:lpstr>Calibri</vt:lpstr>
      <vt:lpstr>Arial</vt:lpstr>
      <vt:lpstr>Poppins Medium</vt:lpstr>
      <vt:lpstr>Poppins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Brown Simple Modern Steak Food Presentation</dc:title>
  <dc:creator>admin</dc:creator>
  <cp:lastModifiedBy>鑫宇 唐</cp:lastModifiedBy>
  <cp:revision>8</cp:revision>
  <dcterms:created xsi:type="dcterms:W3CDTF">2006-08-16T00:00:00Z</dcterms:created>
  <dcterms:modified xsi:type="dcterms:W3CDTF">2024-11-12T05:11:48Z</dcterms:modified>
  <dc:identifier>DAGUD-kswXc</dc:identifier>
</cp:coreProperties>
</file>