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7" r:id="rId2"/>
    <p:sldId id="260" r:id="rId3"/>
    <p:sldId id="258" r:id="rId4"/>
    <p:sldId id="259" r:id="rId5"/>
    <p:sldId id="261" r:id="rId6"/>
    <p:sldId id="270" r:id="rId7"/>
    <p:sldId id="274" r:id="rId8"/>
    <p:sldId id="263" r:id="rId9"/>
    <p:sldId id="269" r:id="rId10"/>
    <p:sldId id="266" r:id="rId11"/>
    <p:sldId id="267" r:id="rId12"/>
    <p:sldId id="27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87" d="100"/>
          <a:sy n="87" d="100"/>
        </p:scale>
        <p:origin x="528" y="77"/>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C85943-F0C0-4F6E-A8D3-68CEFE9A8C4A}" type="datetime1">
              <a:rPr lang="zh-CN" altLang="en-US" smtClean="0"/>
              <a:t>2022/5/18</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26C13B-BD21-4B80-938C-32EFDDB696FF}" type="datetime1">
              <a:rPr lang="zh-CN" altLang="en-US" smtClean="0"/>
              <a:t>2022/5/18</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单击此处编辑母版文本样式</a:t>
            </a:r>
          </a:p>
          <a:p>
            <a:pPr lvl="1" rtl="0"/>
            <a:r>
              <a:rPr lang="en-US"/>
              <a:t>第二级</a:t>
            </a:r>
          </a:p>
          <a:p>
            <a:pPr lvl="2" rtl="0"/>
            <a:r>
              <a:rPr lang="en-US"/>
              <a:t>第三级</a:t>
            </a:r>
          </a:p>
          <a:p>
            <a:pPr lvl="3" rtl="0"/>
            <a:r>
              <a:rPr lang="en-US"/>
              <a:t>第四级</a:t>
            </a:r>
          </a:p>
          <a:p>
            <a:pPr lvl="4" rtl="0"/>
            <a:r>
              <a:rPr 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CDE75C-B71D-40C1-B819-91C9FA9D7E53}" type="datetime1">
              <a:rPr lang="zh-CN" altLang="en-US" smtClean="0"/>
              <a:t>2022/5/18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02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6119063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51627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220973"/>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911481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29154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43871"/>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fld id="{6DE69617-53A9-406A-817D-C94A5C246153}" type="datetime1">
              <a:rPr lang="zh-CN" altLang="en-US" smtClean="0"/>
              <a:t>2022/5/18</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373798"/>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fld id="{64E57809-0EA1-4261-AE7A-8956509DBB23}" type="datetime1">
              <a:rPr lang="zh-CN" altLang="en-US" smtClean="0"/>
              <a:t>2022/5/18</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62000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6061C7C-6751-4636-8DE1-8458C05064A7}" type="datetime1">
              <a:rPr lang="en-US" altLang="zh-CN" smtClean="0"/>
              <a:t>5/18/2022</a:t>
            </a:fld>
            <a:endParaRPr lang="zh-CN" alt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87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rtl="0"/>
            <a:fld id="{6D2B1DAD-13E2-42E6-B9D8-ACD801D84229}" type="datetime1">
              <a:rPr lang="zh-CN" altLang="en-US" smtClean="0"/>
              <a:t>2022/5/18</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80333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rtl="0"/>
            <a:fld id="{3DE49154-3FC3-4E99-B1C7-806A1BE810AD}" type="datetime1">
              <a:rPr lang="zh-CN" altLang="en-US" smtClean="0"/>
              <a:t>2022/5/18</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57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rtl="0"/>
            <a:fld id="{14E3F6B1-AB2C-4FE9-9465-A12169B9FE93}" type="datetime1">
              <a:rPr lang="zh-CN" altLang="en-US" smtClean="0"/>
              <a:t>2022/5/18</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50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34E604B-F6EE-4DE3-9F26-10AAFE4A8162}" type="datetime1">
              <a:rPr lang="zh-CN" altLang="en-US" smtClean="0"/>
              <a:t>2022/5/18</a:t>
            </a:fld>
            <a:endParaRPr lang="en-US"/>
          </a:p>
        </p:txBody>
      </p:sp>
      <p:sp>
        <p:nvSpPr>
          <p:cNvPr id="3" name="Footer Placeholder 2"/>
          <p:cNvSpPr>
            <a:spLocks noGrp="1"/>
          </p:cNvSpPr>
          <p:nvPr>
            <p:ph type="ftr" sz="quarter" idx="11"/>
          </p:nvPr>
        </p:nvSpPr>
        <p:spPr/>
        <p:txBody>
          <a:bodyPr/>
          <a:lstStyle/>
          <a:p>
            <a:pPr rtl="0"/>
            <a:endParaRPr lang="en-US"/>
          </a:p>
        </p:txBody>
      </p:sp>
      <p:sp>
        <p:nvSpPr>
          <p:cNvPr id="4" name="Slide Number Placeholder 3"/>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57699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31888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D77E9-5805-4003-AF46-590DFDEAE27A}" type="datetime1">
              <a:rPr lang="zh-CN" altLang="en-US" smtClean="0"/>
              <a:t>2022/5/18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539528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0D77E9-5805-4003-AF46-590DFDEAE27A}" type="datetime1">
              <a:rPr lang="zh-CN" altLang="en-US" smtClean="0"/>
              <a:t>2022/5/18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904548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zhuanlan.zhihu.com/p/25942689"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m.cnki.net/mcnki/literature/detail?datatype=CJFD&amp;instanceID=FYSS202201010" TargetMode="External"/><Relationship Id="rId4" Type="http://schemas.openxmlformats.org/officeDocument/2006/relationships/hyperlink" Target="http://m.cnki.net/mcnki/literature/detail?datatype=CJFD&amp;instanceID=DYLX20201902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fif"/><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一张显示了织物、桌子、红色和覆盖物的图片&#10;&#10;说明自动生成"/>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0" y="10"/>
            <a:ext cx="12191979" cy="6857990"/>
          </a:xfrm>
          <a:prstGeom prst="rect">
            <a:avLst/>
          </a:prstGeom>
        </p:spPr>
      </p:pic>
      <p:sp>
        <p:nvSpPr>
          <p:cNvPr id="64" name="长方形 59"/>
          <p:cNvSpPr/>
          <p:nvPr/>
        </p:nvSpPr>
        <p:spPr>
          <a:xfrm>
            <a:off x="937329" y="1808532"/>
            <a:ext cx="6279515" cy="3009653"/>
          </a:xfrm>
          <a:prstGeom prst="rect">
            <a:avLst/>
          </a:prstGeom>
          <a:solidFill>
            <a:schemeClr val="bg1">
              <a:lumMod val="75000"/>
              <a:lumOff val="25000"/>
            </a:schemeClr>
          </a:solidFill>
          <a:ln w="6350" cap="sq" cmpd="sng" algn="ctr">
            <a:noFill/>
            <a:prstDash val="solid"/>
            <a:miter lim="800000"/>
          </a:ln>
          <a:effectLst/>
        </p:spPr>
      </p:sp>
      <p:sp>
        <p:nvSpPr>
          <p:cNvPr id="65" name="长方形 61"/>
          <p:cNvSpPr/>
          <p:nvPr/>
        </p:nvSpPr>
        <p:spPr>
          <a:xfrm>
            <a:off x="1102995" y="1974850"/>
            <a:ext cx="6279515" cy="2907665"/>
          </a:xfrm>
          <a:prstGeom prst="rect">
            <a:avLst/>
          </a:prstGeom>
          <a:noFill/>
          <a:ln w="6350" cap="sq" cmpd="sng" algn="ctr">
            <a:solidFill>
              <a:schemeClr val="tx1"/>
            </a:solidFill>
            <a:prstDash val="solid"/>
            <a:miter lim="800000"/>
          </a:ln>
          <a:effectLst>
            <a:softEdge rad="0"/>
          </a:effectLst>
        </p:spPr>
      </p:sp>
      <p:sp>
        <p:nvSpPr>
          <p:cNvPr id="3" name="副标题 2"/>
          <p:cNvSpPr>
            <a:spLocks noGrp="1"/>
          </p:cNvSpPr>
          <p:nvPr>
            <p:ph type="subTitle" idx="1"/>
          </p:nvPr>
        </p:nvSpPr>
        <p:spPr>
          <a:xfrm>
            <a:off x="1240886" y="3794194"/>
            <a:ext cx="4775075" cy="559656"/>
          </a:xfrm>
        </p:spPr>
        <p:txBody>
          <a:bodyPr rtlCol="0">
            <a:normAutofit/>
          </a:bodyPr>
          <a:lstStyle/>
          <a:p>
            <a:pPr algn="r" rtl="0"/>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By </a:t>
            </a:r>
            <a:r>
              <a:rPr lang="zh-CN" altLang="en-US"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肖冬晴 </a:t>
            </a:r>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Xiao Dongqing</a:t>
            </a:r>
          </a:p>
        </p:txBody>
      </p:sp>
      <p:sp>
        <p:nvSpPr>
          <p:cNvPr id="6" name="文本框 5"/>
          <p:cNvSpPr txBox="1"/>
          <p:nvPr/>
        </p:nvSpPr>
        <p:spPr>
          <a:xfrm>
            <a:off x="1102995" y="2153588"/>
            <a:ext cx="6045152" cy="1640606"/>
          </a:xfrm>
          <a:prstGeom prst="rect">
            <a:avLst/>
          </a:prstGeom>
          <a:noFill/>
        </p:spPr>
        <p:txBody>
          <a:bodyPr wrap="square" rtlCol="0">
            <a:noAutofit/>
          </a:bodyPr>
          <a:lstStyle/>
          <a:p>
            <a:pPr>
              <a:lnSpc>
                <a:spcPct val="100000"/>
              </a:lnSpc>
            </a:pPr>
            <a:r>
              <a:rPr lang="en-US" altLang="zh-CN" sz="4400" dirty="0">
                <a:latin typeface="Times New Roman" panose="02020603050405020304" pitchFamily="18" charset="0"/>
                <a:cs typeface="Times New Roman" panose="02020603050405020304" pitchFamily="18" charset="0"/>
              </a:rPr>
              <a:t>Adaptation of Chinese Classics in Modern Times</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D90F4FC9-9B9D-4D14-9670-3F9499B416F1}"/>
              </a:ext>
            </a:extLst>
          </p:cNvPr>
          <p:cNvSpPr/>
          <p:nvPr/>
        </p:nvSpPr>
        <p:spPr>
          <a:xfrm>
            <a:off x="866774" y="989916"/>
            <a:ext cx="2228849" cy="64633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162CE7FA-36F8-4ED2-9729-1B757BEA389A}"/>
              </a:ext>
            </a:extLst>
          </p:cNvPr>
          <p:cNvSpPr txBox="1"/>
          <p:nvPr/>
        </p:nvSpPr>
        <p:spPr>
          <a:xfrm>
            <a:off x="933449" y="1085106"/>
            <a:ext cx="2305051" cy="400110"/>
          </a:xfrm>
          <a:prstGeom prst="rect">
            <a:avLst/>
          </a:prstGeom>
          <a:noFill/>
        </p:spPr>
        <p:txBody>
          <a:bodyPr wrap="square" rtlCol="0">
            <a:spAutoFit/>
          </a:bodyPr>
          <a:lstStyle/>
          <a:p>
            <a:r>
              <a:rPr lang="en-US" altLang="zh-CN" sz="2000" dirty="0">
                <a:solidFill>
                  <a:schemeClr val="bg1"/>
                </a:solidFill>
                <a:latin typeface="Times New Roman" panose="02020603050405020304" pitchFamily="18" charset="0"/>
                <a:cs typeface="Times New Roman" panose="02020603050405020304" pitchFamily="18" charset="0"/>
              </a:rPr>
              <a:t>Possible Solutions:</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2" name="流程图: 过程 1">
            <a:extLst>
              <a:ext uri="{FF2B5EF4-FFF2-40B4-BE49-F238E27FC236}">
                <a16:creationId xmlns:a16="http://schemas.microsoft.com/office/drawing/2014/main" id="{CC2A93A1-2481-BCF2-F22B-DF30AFB8FFC7}"/>
              </a:ext>
            </a:extLst>
          </p:cNvPr>
          <p:cNvSpPr/>
          <p:nvPr/>
        </p:nvSpPr>
        <p:spPr>
          <a:xfrm>
            <a:off x="1037492" y="2004647"/>
            <a:ext cx="5477608" cy="1626577"/>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AutoNum type="arabicPeriod"/>
            </a:pPr>
            <a:r>
              <a:rPr lang="en-US" altLang="zh-CN" dirty="0">
                <a:latin typeface="Times New Roman" panose="02020603050405020304" pitchFamily="18" charset="0"/>
                <a:cs typeface="Times New Roman" panose="02020603050405020304" pitchFamily="18" charset="0"/>
              </a:rPr>
              <a:t>Be faithful to the original. e.g. the selection of cast, the setting, theme, main plot, etc.</a:t>
            </a:r>
          </a:p>
          <a:p>
            <a:pPr marL="342900" indent="-342900" algn="just">
              <a:buAutoNum type="arabicPeriod"/>
            </a:pPr>
            <a:r>
              <a:rPr lang="en-US" altLang="zh-CN" dirty="0">
                <a:latin typeface="Times New Roman" panose="02020603050405020304" pitchFamily="18" charset="0"/>
                <a:cs typeface="Times New Roman" panose="02020603050405020304" pitchFamily="18" charset="0"/>
              </a:rPr>
              <a:t>Bring artistic innovation and changes in accordance with the time, creating purpose, etc.</a:t>
            </a:r>
          </a:p>
          <a:p>
            <a:pPr marL="342900" indent="-342900" algn="just">
              <a:buAutoNum type="arabicPeriod"/>
            </a:pPr>
            <a:r>
              <a:rPr lang="en-US" altLang="zh-CN" dirty="0">
                <a:latin typeface="Times New Roman" panose="02020603050405020304" pitchFamily="18" charset="0"/>
                <a:cs typeface="Times New Roman" panose="02020603050405020304" pitchFamily="18" charset="0"/>
              </a:rPr>
              <a:t>Remain true to the spirit of craftsmanship.</a:t>
            </a:r>
            <a:endParaRPr lang="zh-CN" altLang="en-US"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831FB63E-3F57-2EBC-A1DC-BC322DA2C4CE}"/>
              </a:ext>
            </a:extLst>
          </p:cNvPr>
          <p:cNvPicPr>
            <a:picLocks noChangeAspect="1"/>
          </p:cNvPicPr>
          <p:nvPr/>
        </p:nvPicPr>
        <p:blipFill rotWithShape="1">
          <a:blip r:embed="rId3">
            <a:extLst>
              <a:ext uri="{28A0092B-C50C-407E-A947-70E740481C1C}">
                <a14:useLocalDpi xmlns:a14="http://schemas.microsoft.com/office/drawing/2010/main" val="0"/>
              </a:ext>
            </a:extLst>
          </a:blip>
          <a:srcRect l="27671" t="6999"/>
          <a:stretch/>
        </p:blipFill>
        <p:spPr>
          <a:xfrm>
            <a:off x="7186246" y="1285161"/>
            <a:ext cx="3968262" cy="2852371"/>
          </a:xfrm>
          <a:prstGeom prst="rect">
            <a:avLst/>
          </a:prstGeom>
        </p:spPr>
      </p:pic>
      <p:pic>
        <p:nvPicPr>
          <p:cNvPr id="12" name="图片 11">
            <a:extLst>
              <a:ext uri="{FF2B5EF4-FFF2-40B4-BE49-F238E27FC236}">
                <a16:creationId xmlns:a16="http://schemas.microsoft.com/office/drawing/2014/main" id="{F5007462-4194-12DA-AF41-B97FD3DF2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990" y="2004647"/>
            <a:ext cx="3968261" cy="2646484"/>
          </a:xfrm>
          <a:prstGeom prst="rect">
            <a:avLst/>
          </a:prstGeom>
        </p:spPr>
      </p:pic>
      <p:pic>
        <p:nvPicPr>
          <p:cNvPr id="13" name="图片 12">
            <a:extLst>
              <a:ext uri="{FF2B5EF4-FFF2-40B4-BE49-F238E27FC236}">
                <a16:creationId xmlns:a16="http://schemas.microsoft.com/office/drawing/2014/main" id="{A9FD9A17-A331-A379-27EB-E82C3FBD396C}"/>
              </a:ext>
            </a:extLst>
          </p:cNvPr>
          <p:cNvPicPr>
            <a:picLocks noChangeAspect="1"/>
          </p:cNvPicPr>
          <p:nvPr/>
        </p:nvPicPr>
        <p:blipFill>
          <a:blip r:embed="rId5"/>
          <a:stretch>
            <a:fillRect/>
          </a:stretch>
        </p:blipFill>
        <p:spPr>
          <a:xfrm>
            <a:off x="7019007" y="2711346"/>
            <a:ext cx="4135501" cy="3050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50" fill="hold"/>
                                        <p:tgtEl>
                                          <p:spTgt spid="13"/>
                                        </p:tgtEl>
                                        <p:attrNameLst>
                                          <p:attrName>ppt_x</p:attrName>
                                        </p:attrNameLst>
                                      </p:cBhvr>
                                      <p:tavLst>
                                        <p:tav tm="0">
                                          <p:val>
                                            <p:strVal val="#ppt_x"/>
                                          </p:val>
                                        </p:tav>
                                        <p:tav tm="100000">
                                          <p:val>
                                            <p:strVal val="#ppt_x"/>
                                          </p:val>
                                        </p:tav>
                                      </p:tavLst>
                                    </p:anim>
                                    <p:anim calcmode="lin" valueType="num">
                                      <p:cBhvr additive="base">
                                        <p:cTn id="14"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719C17CA-3651-43A0-AD65-9F823356CB1F}"/>
              </a:ext>
            </a:extLst>
          </p:cNvPr>
          <p:cNvSpPr/>
          <p:nvPr/>
        </p:nvSpPr>
        <p:spPr>
          <a:xfrm>
            <a:off x="933450" y="817313"/>
            <a:ext cx="1752600" cy="5524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080F67F-EA8D-44C4-8A0A-4690C4603017}"/>
              </a:ext>
            </a:extLst>
          </p:cNvPr>
          <p:cNvSpPr txBox="1"/>
          <p:nvPr/>
        </p:nvSpPr>
        <p:spPr>
          <a:xfrm>
            <a:off x="1095375" y="893497"/>
            <a:ext cx="1428750" cy="400110"/>
          </a:xfrm>
          <a:prstGeom prst="rect">
            <a:avLst/>
          </a:prstGeom>
          <a:noFill/>
        </p:spPr>
        <p:txBody>
          <a:bodyPr wrap="square" rtlCol="0">
            <a:spAutoFit/>
          </a:bodyPr>
          <a:lstStyle/>
          <a:p>
            <a:r>
              <a:rPr lang="en-US" altLang="zh-CN" sz="2000" dirty="0">
                <a:solidFill>
                  <a:schemeClr val="bg1"/>
                </a:solidFill>
                <a:latin typeface="Times New Roman" panose="02020603050405020304" pitchFamily="18" charset="0"/>
                <a:cs typeface="Times New Roman" panose="02020603050405020304" pitchFamily="18" charset="0"/>
              </a:rPr>
              <a:t>Reflections:</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2E13560A-939D-4F7F-2C6B-0BF81A5791A8}"/>
              </a:ext>
            </a:extLst>
          </p:cNvPr>
          <p:cNvSpPr txBox="1"/>
          <p:nvPr/>
        </p:nvSpPr>
        <p:spPr>
          <a:xfrm>
            <a:off x="1424353" y="1767254"/>
            <a:ext cx="7825155" cy="2308324"/>
          </a:xfrm>
          <a:prstGeom prst="rect">
            <a:avLst/>
          </a:prstGeom>
          <a:noFill/>
        </p:spPr>
        <p:txBody>
          <a:bodyPr wrap="square" rtlCol="0">
            <a:spAutoFit/>
          </a:bodyPr>
          <a:lstStyle/>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Classics naturally endow adaptations with attention and fame and in turn, adaptations could bring classics benefits or even promote the canonization of the original if the they turned out to be a good try. </a:t>
            </a: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According to </a:t>
            </a:r>
            <a:r>
              <a:rPr lang="en-US" altLang="zh-CN" dirty="0" err="1">
                <a:latin typeface="Times New Roman" panose="02020603050405020304" pitchFamily="18" charset="0"/>
                <a:cs typeface="Times New Roman" panose="02020603050405020304" pitchFamily="18" charset="0"/>
              </a:rPr>
              <a:t>Lefevere</a:t>
            </a:r>
            <a:r>
              <a:rPr lang="en-US" altLang="zh-CN" dirty="0">
                <a:latin typeface="Times New Roman" panose="02020603050405020304" pitchFamily="18" charset="0"/>
                <a:cs typeface="Times New Roman" panose="02020603050405020304" pitchFamily="18" charset="0"/>
              </a:rPr>
              <a:t>, the literary system is controlled by two main factors, of which the patronage outside the system partly determines the ideology. As translators within the system, we need to play our part in partly determining the dominant poetics as we remain faithful to the original work and retain the spirit of craftsmanship in our translation practice and work in the future.</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C2128B-D529-45BD-A5F7-E1C026692344}"/>
              </a:ext>
            </a:extLst>
          </p:cNvPr>
          <p:cNvSpPr>
            <a:spLocks noGrp="1"/>
          </p:cNvSpPr>
          <p:nvPr>
            <p:ph type="dt" sz="half" idx="10"/>
          </p:nvPr>
        </p:nvSpPr>
        <p:spPr/>
        <p:txBody>
          <a:bodyPr/>
          <a:lstStyle/>
          <a:p>
            <a:pPr rtl="0"/>
            <a:fld id="{734E604B-F6EE-4DE3-9F26-10AAFE4A8162}" type="datetime1">
              <a:rPr lang="zh-CN" altLang="en-US" smtClean="0"/>
              <a:t>2022/5/18</a:t>
            </a:fld>
            <a:endParaRPr lang="en-US"/>
          </a:p>
        </p:txBody>
      </p:sp>
      <p:sp>
        <p:nvSpPr>
          <p:cNvPr id="4" name="文本框 3">
            <a:extLst>
              <a:ext uri="{FF2B5EF4-FFF2-40B4-BE49-F238E27FC236}">
                <a16:creationId xmlns:a16="http://schemas.microsoft.com/office/drawing/2014/main" id="{70E82D01-446F-4F3E-8065-AF5CB7F2383B}"/>
              </a:ext>
            </a:extLst>
          </p:cNvPr>
          <p:cNvSpPr txBox="1"/>
          <p:nvPr/>
        </p:nvSpPr>
        <p:spPr>
          <a:xfrm>
            <a:off x="1295400" y="1952625"/>
            <a:ext cx="7867650" cy="1631216"/>
          </a:xfrm>
          <a:prstGeom prst="rect">
            <a:avLst/>
          </a:prstGeom>
          <a:noFill/>
        </p:spPr>
        <p:txBody>
          <a:bodyPr wrap="square" rtlCol="0">
            <a:spAutoFit/>
          </a:bodyPr>
          <a:lstStyle/>
          <a:p>
            <a:r>
              <a:rPr lang="en-GB" altLang="zh-CN" sz="2000" dirty="0">
                <a:latin typeface="Times New Roman" panose="02020603050405020304" pitchFamily="18" charset="0"/>
                <a:cs typeface="Times New Roman" panose="02020603050405020304" pitchFamily="18" charset="0"/>
                <a:hlinkClick r:id="rId3"/>
              </a:rPr>
              <a:t>https://zhuanlan.zhihu.com/p/25942689</a:t>
            </a:r>
            <a:endParaRPr lang="en-GB" altLang="zh-CN" sz="2000" dirty="0">
              <a:latin typeface="Times New Roman" panose="02020603050405020304" pitchFamily="18" charset="0"/>
              <a:cs typeface="Times New Roman" panose="02020603050405020304" pitchFamily="18" charset="0"/>
            </a:endParaRPr>
          </a:p>
          <a:p>
            <a:r>
              <a:rPr lang="en-GB" altLang="zh-CN" sz="2000" dirty="0">
                <a:latin typeface="Times New Roman" panose="02020603050405020304" pitchFamily="18" charset="0"/>
                <a:cs typeface="Times New Roman" panose="02020603050405020304" pitchFamily="18" charset="0"/>
                <a:hlinkClick r:id="rId4"/>
              </a:rPr>
              <a:t>http://m.cnki.net/mcnki/literature/detail?datatype=CJFD&amp;instanceID=DYLX202019021</a:t>
            </a:r>
            <a:endParaRPr lang="en-GB" altLang="zh-CN" sz="2000" dirty="0">
              <a:latin typeface="Times New Roman" panose="02020603050405020304" pitchFamily="18" charset="0"/>
              <a:cs typeface="Times New Roman" panose="02020603050405020304" pitchFamily="18" charset="0"/>
            </a:endParaRPr>
          </a:p>
          <a:p>
            <a:r>
              <a:rPr lang="en-GB" altLang="zh-CN" sz="2000" dirty="0">
                <a:latin typeface="Times New Roman" panose="02020603050405020304" pitchFamily="18" charset="0"/>
                <a:cs typeface="Times New Roman" panose="02020603050405020304" pitchFamily="18" charset="0"/>
                <a:hlinkClick r:id="rId5"/>
              </a:rPr>
              <a:t>http://m.cnki.net/mcnki/literature/detail?datatype=CJFD&amp;instanceID=FYSS202201010</a:t>
            </a:r>
            <a:endParaRPr lang="en-GB" altLang="zh-CN" sz="2000" dirty="0">
              <a:latin typeface="Times New Roman" panose="02020603050405020304" pitchFamily="18" charset="0"/>
              <a:cs typeface="Times New Roman" panose="02020603050405020304" pitchFamily="18" charset="0"/>
            </a:endParaRPr>
          </a:p>
        </p:txBody>
      </p:sp>
      <p:sp>
        <p:nvSpPr>
          <p:cNvPr id="5" name="矩形: 圆角 4">
            <a:extLst>
              <a:ext uri="{FF2B5EF4-FFF2-40B4-BE49-F238E27FC236}">
                <a16:creationId xmlns:a16="http://schemas.microsoft.com/office/drawing/2014/main" id="{838A0E71-6EDE-4165-84FB-0FF0E404D60A}"/>
              </a:ext>
            </a:extLst>
          </p:cNvPr>
          <p:cNvSpPr/>
          <p:nvPr/>
        </p:nvSpPr>
        <p:spPr>
          <a:xfrm>
            <a:off x="1000125" y="1084779"/>
            <a:ext cx="320040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bg1"/>
                </a:solidFill>
                <a:effectLst/>
                <a:uLnTx/>
                <a:uFillTx/>
                <a:latin typeface="Times New Roman" panose="02020603050405020304" pitchFamily="18" charset="0"/>
                <a:ea typeface="方正舒体" panose="02010601030101010101" pitchFamily="2" charset="-122"/>
                <a:cs typeface="Times New Roman" panose="02020603050405020304" pitchFamily="18" charset="0"/>
              </a:rPr>
              <a:t>Websites for further reading:</a:t>
            </a:r>
            <a:endParaRPr kumimoji="0" lang="zh-CN" altLang="en-US" sz="2000" b="0" i="0" u="none" strike="noStrike" kern="1200" cap="none" spc="0" normalizeH="0" baseline="0" noProof="0" dirty="0">
              <a:ln>
                <a:noFill/>
              </a:ln>
              <a:solidFill>
                <a:schemeClr val="bg1"/>
              </a:solidFill>
              <a:effectLst/>
              <a:uLnTx/>
              <a:uFillTx/>
              <a:latin typeface="Times New Roman" panose="02020603050405020304" pitchFamily="18" charset="0"/>
              <a:ea typeface="方正舒体" panose="02010601030101010101" pitchFamily="2" charset="-122"/>
              <a:cs typeface="Times New Roman" panose="02020603050405020304" pitchFamily="18" charset="0"/>
            </a:endParaRPr>
          </a:p>
        </p:txBody>
      </p:sp>
    </p:spTree>
    <p:extLst>
      <p:ext uri="{BB962C8B-B14F-4D97-AF65-F5344CB8AC3E}">
        <p14:creationId xmlns:p14="http://schemas.microsoft.com/office/powerpoint/2010/main" val="107866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01BB36F-6E6B-448F-A311-037CF83566B9}"/>
              </a:ext>
            </a:extLst>
          </p:cNvPr>
          <p:cNvSpPr txBox="1"/>
          <p:nvPr/>
        </p:nvSpPr>
        <p:spPr>
          <a:xfrm>
            <a:off x="1870229" y="2949711"/>
            <a:ext cx="8451542" cy="707886"/>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Thank You!</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10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2FBA3C9-7671-4B92-BB8A-ED13BF424F17}"/>
              </a:ext>
            </a:extLst>
          </p:cNvPr>
          <p:cNvSpPr txBox="1"/>
          <p:nvPr/>
        </p:nvSpPr>
        <p:spPr>
          <a:xfrm>
            <a:off x="2630603" y="1615950"/>
            <a:ext cx="6428106" cy="830997"/>
          </a:xfrm>
          <a:prstGeom prst="rect">
            <a:avLst/>
          </a:prstGeom>
          <a:noFill/>
        </p:spPr>
        <p:txBody>
          <a:bodyPr wrap="square" rtlCol="0">
            <a:spAutoFit/>
          </a:bodyPr>
          <a:lstStyle/>
          <a:p>
            <a:pPr algn="just"/>
            <a:r>
              <a:rPr lang="en-US" altLang="zh-CN" sz="2400" dirty="0">
                <a:latin typeface="Times New Roman" panose="02020603050405020304" pitchFamily="18" charset="0"/>
                <a:cs typeface="Times New Roman" panose="02020603050405020304" pitchFamily="18" charset="0"/>
              </a:rPr>
              <a:t>Do you think of the cinematic adaptation of classics a kind of translation? What are the reasons?</a:t>
            </a:r>
            <a:endParaRPr lang="zh-CN" altLang="en-US" sz="24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D8866074-3A74-B776-1504-52924B8C5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69" y="3254616"/>
            <a:ext cx="3186223" cy="2363667"/>
          </a:xfrm>
          <a:prstGeom prst="rect">
            <a:avLst/>
          </a:prstGeom>
        </p:spPr>
      </p:pic>
      <p:pic>
        <p:nvPicPr>
          <p:cNvPr id="13" name="图片 12">
            <a:extLst>
              <a:ext uri="{FF2B5EF4-FFF2-40B4-BE49-F238E27FC236}">
                <a16:creationId xmlns:a16="http://schemas.microsoft.com/office/drawing/2014/main" id="{7E0555C9-E89B-E609-B8EA-8AC1A8DFF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227" y="3254617"/>
            <a:ext cx="3086742" cy="2363667"/>
          </a:xfrm>
          <a:prstGeom prst="rect">
            <a:avLst/>
          </a:prstGeom>
        </p:spPr>
      </p:pic>
      <p:pic>
        <p:nvPicPr>
          <p:cNvPr id="15" name="图片 14">
            <a:extLst>
              <a:ext uri="{FF2B5EF4-FFF2-40B4-BE49-F238E27FC236}">
                <a16:creationId xmlns:a16="http://schemas.microsoft.com/office/drawing/2014/main" id="{3CEC1C26-D27A-658F-0C87-16A51DC8A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9404" y="3254618"/>
            <a:ext cx="3231775" cy="2363667"/>
          </a:xfrm>
          <a:prstGeom prst="rect">
            <a:avLst/>
          </a:prstGeom>
        </p:spPr>
      </p:pic>
      <p:cxnSp>
        <p:nvCxnSpPr>
          <p:cNvPr id="17" name="直接连接符 16">
            <a:extLst>
              <a:ext uri="{FF2B5EF4-FFF2-40B4-BE49-F238E27FC236}">
                <a16:creationId xmlns:a16="http://schemas.microsoft.com/office/drawing/2014/main" id="{9EC35AE1-DF4A-498E-525E-88472B797FA7}"/>
              </a:ext>
            </a:extLst>
          </p:cNvPr>
          <p:cNvCxnSpPr/>
          <p:nvPr/>
        </p:nvCxnSpPr>
        <p:spPr>
          <a:xfrm>
            <a:off x="1600200" y="2611315"/>
            <a:ext cx="8660423" cy="0"/>
          </a:xfrm>
          <a:prstGeom prst="line">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一张显示了织物、桌子、红色和覆盖物的图片&#10;&#10;说明自动生成"/>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0" y="10"/>
            <a:ext cx="12191979" cy="6857990"/>
          </a:xfrm>
          <a:prstGeom prst="rect">
            <a:avLst/>
          </a:prstGeom>
        </p:spPr>
      </p:pic>
      <p:sp>
        <p:nvSpPr>
          <p:cNvPr id="29" name="长方形 22"/>
          <p:cNvSpPr/>
          <p:nvPr/>
        </p:nvSpPr>
        <p:spPr>
          <a:xfrm>
            <a:off x="5387741" y="1222131"/>
            <a:ext cx="5917223" cy="441373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dirty="0"/>
          </a:p>
        </p:txBody>
      </p:sp>
      <p:sp>
        <p:nvSpPr>
          <p:cNvPr id="2" name="标题 1"/>
          <p:cNvSpPr>
            <a:spLocks noGrp="1"/>
          </p:cNvSpPr>
          <p:nvPr>
            <p:ph type="title"/>
          </p:nvPr>
        </p:nvSpPr>
        <p:spPr>
          <a:xfrm>
            <a:off x="5961185" y="1582615"/>
            <a:ext cx="4870938" cy="1044608"/>
          </a:xfrm>
        </p:spPr>
        <p:txBody>
          <a:bodyPr rtlCol="0">
            <a:normAutofit/>
          </a:bodyPr>
          <a:lstStyle/>
          <a:p>
            <a:pPr algn="ctr" rtl="0"/>
            <a:r>
              <a:rPr lang="en-US" sz="4000" dirty="0">
                <a:solidFill>
                  <a:schemeClr val="tx1">
                    <a:lumMod val="75000"/>
                    <a:lumOff val="25000"/>
                  </a:schemeClr>
                </a:solidFill>
                <a:latin typeface="Times New Roman" panose="02020603050405020304" pitchFamily="18" charset="0"/>
                <a:cs typeface="Times New Roman" panose="02020603050405020304" pitchFamily="18" charset="0"/>
              </a:rPr>
              <a:t>Contents</a:t>
            </a:r>
          </a:p>
        </p:txBody>
      </p:sp>
      <p:sp>
        <p:nvSpPr>
          <p:cNvPr id="3" name="文本框 2"/>
          <p:cNvSpPr txBox="1"/>
          <p:nvPr/>
        </p:nvSpPr>
        <p:spPr>
          <a:xfrm>
            <a:off x="5798527" y="2704677"/>
            <a:ext cx="4941278" cy="1768931"/>
          </a:xfrm>
          <a:prstGeom prst="rect">
            <a:avLst/>
          </a:prstGeom>
          <a:noFill/>
        </p:spPr>
        <p:txBody>
          <a:bodyPr wrap="square" rtlCol="0">
            <a:noAutofit/>
          </a:bodyPr>
          <a:lstStyle/>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Dilemma</a:t>
            </a: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Major Reasons</a:t>
            </a: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Possible Solutions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487682" y="2380188"/>
            <a:ext cx="897467" cy="279400"/>
          </a:xfrm>
        </p:spPr>
        <p:txBody>
          <a:bodyPr/>
          <a:lstStyle/>
          <a:p>
            <a:pPr algn="ctr"/>
            <a:r>
              <a:rPr lang="en-US" altLang="zh-CN" sz="2000" dirty="0">
                <a:latin typeface="Times New Roman" panose="02020603050405020304" pitchFamily="18" charset="0"/>
                <a:cs typeface="Times New Roman" panose="02020603050405020304" pitchFamily="18" charset="0"/>
              </a:rPr>
              <a:t>Part I</a:t>
            </a:r>
            <a:endParaRPr lang="zh-CN" altLang="en-US" sz="20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478349" y="2834640"/>
            <a:ext cx="7235301" cy="1188720"/>
          </a:xfrm>
          <a:prstGeom prst="rect">
            <a:avLst/>
          </a:prstGeom>
          <a:noFill/>
        </p:spPr>
        <p:txBody>
          <a:bodyPr wrap="square" rtlCol="0">
            <a:noAutofit/>
          </a:bodyPr>
          <a:lstStyle/>
          <a:p>
            <a:pPr algn="ctr">
              <a:lnSpc>
                <a:spcPct val="100000"/>
              </a:lnSpc>
            </a:pPr>
            <a:r>
              <a:rPr lang="en-US" altLang="zh-CN" sz="4000" dirty="0">
                <a:latin typeface="Times New Roman" panose="02020603050405020304" pitchFamily="18" charset="0"/>
                <a:cs typeface="Times New Roman" panose="02020603050405020304" pitchFamily="18" charset="0"/>
              </a:rPr>
              <a:t>The Dilemma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DBB7A3E-CB0D-A7BB-2153-7F35F6A866E9}"/>
              </a:ext>
            </a:extLst>
          </p:cNvPr>
          <p:cNvPicPr>
            <a:picLocks noChangeAspect="1"/>
          </p:cNvPicPr>
          <p:nvPr/>
        </p:nvPicPr>
        <p:blipFill>
          <a:blip r:embed="rId3"/>
          <a:stretch>
            <a:fillRect/>
          </a:stretch>
        </p:blipFill>
        <p:spPr>
          <a:xfrm>
            <a:off x="5181662" y="3918840"/>
            <a:ext cx="3405071" cy="2186293"/>
          </a:xfrm>
          <a:prstGeom prst="rect">
            <a:avLst/>
          </a:prstGeom>
        </p:spPr>
      </p:pic>
      <p:pic>
        <p:nvPicPr>
          <p:cNvPr id="5" name="图片 4">
            <a:extLst>
              <a:ext uri="{FF2B5EF4-FFF2-40B4-BE49-F238E27FC236}">
                <a16:creationId xmlns:a16="http://schemas.microsoft.com/office/drawing/2014/main" id="{C1B5AA67-9F7D-C5D5-25A1-EBCADE374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684" y="740554"/>
            <a:ext cx="4407691" cy="3044863"/>
          </a:xfrm>
          <a:prstGeom prst="rect">
            <a:avLst/>
          </a:prstGeom>
        </p:spPr>
      </p:pic>
      <p:sp>
        <p:nvSpPr>
          <p:cNvPr id="8" name="文本框 7">
            <a:extLst>
              <a:ext uri="{FF2B5EF4-FFF2-40B4-BE49-F238E27FC236}">
                <a16:creationId xmlns:a16="http://schemas.microsoft.com/office/drawing/2014/main" id="{21CD49BE-33D1-F4A2-B82E-8B397E6CAA26}"/>
              </a:ext>
            </a:extLst>
          </p:cNvPr>
          <p:cNvSpPr txBox="1"/>
          <p:nvPr/>
        </p:nvSpPr>
        <p:spPr>
          <a:xfrm>
            <a:off x="998236" y="1912356"/>
            <a:ext cx="3723233"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457200" indent="-457200" algn="just">
              <a:buAutoNum type="arabicPeriod"/>
            </a:pPr>
            <a:r>
              <a:rPr lang="en-US" altLang="zh-CN" dirty="0">
                <a:latin typeface="Times New Roman" panose="02020603050405020304" pitchFamily="18" charset="0"/>
                <a:cs typeface="Times New Roman" panose="02020603050405020304" pitchFamily="18" charset="0"/>
              </a:rPr>
              <a:t>The subsided craze for the adaptation of modern classics due to the mediocre audience measurement.</a:t>
            </a:r>
          </a:p>
          <a:p>
            <a:pPr marL="457200" indent="-457200" algn="just">
              <a:buAutoNum type="arabicPeriod"/>
            </a:pPr>
            <a:r>
              <a:rPr lang="en-US" altLang="zh-CN" dirty="0">
                <a:latin typeface="Times New Roman" panose="02020603050405020304" pitchFamily="18" charset="0"/>
                <a:cs typeface="Times New Roman" panose="02020603050405020304" pitchFamily="18" charset="0"/>
              </a:rPr>
              <a:t>The shock from the adaptation of web fictions which enjoy a larger audience. </a:t>
            </a:r>
          </a:p>
          <a:p>
            <a:pPr marL="457200" indent="-457200" algn="just">
              <a:buAutoNum type="arabicPeriod"/>
            </a:pPr>
            <a:r>
              <a:rPr lang="en-US" altLang="zh-CN" dirty="0">
                <a:latin typeface="Times New Roman" panose="02020603050405020304" pitchFamily="18" charset="0"/>
                <a:cs typeface="Times New Roman" panose="02020603050405020304" pitchFamily="18" charset="0"/>
              </a:rPr>
              <a:t>The impact of a series of sophisticated adaptations of foreign classics.</a:t>
            </a:r>
          </a:p>
          <a:p>
            <a:pPr marL="457200" indent="-457200" algn="just">
              <a:buAutoNum type="arabicPeriod"/>
            </a:pPr>
            <a:r>
              <a:rPr lang="en-US" altLang="zh-CN" dirty="0">
                <a:latin typeface="Times New Roman" panose="02020603050405020304" pitchFamily="18" charset="0"/>
                <a:cs typeface="Times New Roman" panose="02020603050405020304" pitchFamily="18" charset="0"/>
              </a:rPr>
              <a:t>The prevailing of new ways of entertainment.</a:t>
            </a:r>
          </a:p>
        </p:txBody>
      </p:sp>
      <p:pic>
        <p:nvPicPr>
          <p:cNvPr id="7" name="图片 6">
            <a:extLst>
              <a:ext uri="{FF2B5EF4-FFF2-40B4-BE49-F238E27FC236}">
                <a16:creationId xmlns:a16="http://schemas.microsoft.com/office/drawing/2014/main" id="{6E5A0144-4154-5CE9-4C8B-41584D296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998" y="1196568"/>
            <a:ext cx="4262163" cy="2722272"/>
          </a:xfrm>
          <a:prstGeom prst="rect">
            <a:avLst/>
          </a:prstGeom>
        </p:spPr>
      </p:pic>
      <p:pic>
        <p:nvPicPr>
          <p:cNvPr id="10" name="图片 9">
            <a:extLst>
              <a:ext uri="{FF2B5EF4-FFF2-40B4-BE49-F238E27FC236}">
                <a16:creationId xmlns:a16="http://schemas.microsoft.com/office/drawing/2014/main" id="{D333F640-8ED4-E1AB-E398-2F66FD7952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5079" y="2557704"/>
            <a:ext cx="4164289" cy="2722272"/>
          </a:xfrm>
          <a:prstGeom prst="rect">
            <a:avLst/>
          </a:prstGeom>
        </p:spPr>
      </p:pic>
      <p:sp>
        <p:nvSpPr>
          <p:cNvPr id="13" name="文本框 12">
            <a:extLst>
              <a:ext uri="{FF2B5EF4-FFF2-40B4-BE49-F238E27FC236}">
                <a16:creationId xmlns:a16="http://schemas.microsoft.com/office/drawing/2014/main" id="{04819F20-60E0-C89A-0F7E-DBC47C2316A5}"/>
              </a:ext>
            </a:extLst>
          </p:cNvPr>
          <p:cNvSpPr txBox="1"/>
          <p:nvPr/>
        </p:nvSpPr>
        <p:spPr>
          <a:xfrm>
            <a:off x="998236" y="1149473"/>
            <a:ext cx="189034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The Dilemma:</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250" fill="hold"/>
                                        <p:tgtEl>
                                          <p:spTgt spid="15"/>
                                        </p:tgtEl>
                                        <p:attrNameLst>
                                          <p:attrName>ppt_x</p:attrName>
                                        </p:attrNameLst>
                                      </p:cBhvr>
                                      <p:tavLst>
                                        <p:tav tm="0">
                                          <p:val>
                                            <p:strVal val="#ppt_x"/>
                                          </p:val>
                                        </p:tav>
                                        <p:tav tm="100000">
                                          <p:val>
                                            <p:strVal val="#ppt_x"/>
                                          </p:val>
                                        </p:tav>
                                      </p:tavLst>
                                    </p:anim>
                                    <p:anim calcmode="lin" valueType="num">
                                      <p:cBhvr additive="base">
                                        <p:cTn id="14"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578372" y="2466974"/>
            <a:ext cx="897467" cy="268813"/>
          </a:xfrm>
        </p:spPr>
        <p:txBody>
          <a:bodyPr/>
          <a:lstStyle/>
          <a:p>
            <a:pPr algn="ctr"/>
            <a:r>
              <a:rPr lang="en-US" altLang="zh-CN" sz="2000" dirty="0">
                <a:latin typeface="Times New Roman" panose="02020603050405020304" pitchFamily="18" charset="0"/>
                <a:cs typeface="Times New Roman" panose="02020603050405020304" pitchFamily="18" charset="0"/>
              </a:rPr>
              <a:t>Part II</a:t>
            </a:r>
            <a:endParaRPr lang="zh-CN" altLang="en-US" sz="20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1979581" y="2886075"/>
            <a:ext cx="8232837" cy="1085850"/>
          </a:xfrm>
          <a:prstGeom prst="rect">
            <a:avLst/>
          </a:prstGeom>
          <a:noFill/>
        </p:spPr>
        <p:txBody>
          <a:bodyPr wrap="square" rtlCol="0">
            <a:noAutofit/>
          </a:bodyPr>
          <a:lstStyle/>
          <a:p>
            <a:pPr algn="ctr">
              <a:lnSpc>
                <a:spcPct val="100000"/>
              </a:lnSpc>
            </a:pPr>
            <a:r>
              <a:rPr lang="en-US" altLang="zh-CN" sz="4000" dirty="0">
                <a:latin typeface="Times New Roman" panose="02020603050405020304" pitchFamily="18" charset="0"/>
                <a:cs typeface="Times New Roman" panose="02020603050405020304" pitchFamily="18" charset="0"/>
              </a:rPr>
              <a:t>Major Reasons</a:t>
            </a:r>
          </a:p>
        </p:txBody>
      </p:sp>
    </p:spTree>
    <p:extLst>
      <p:ext uri="{BB962C8B-B14F-4D97-AF65-F5344CB8AC3E}">
        <p14:creationId xmlns:p14="http://schemas.microsoft.com/office/powerpoint/2010/main" val="236733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653D69-A2B8-5BBB-127E-96EC07A337C0}"/>
              </a:ext>
            </a:extLst>
          </p:cNvPr>
          <p:cNvSpPr txBox="1"/>
          <p:nvPr/>
        </p:nvSpPr>
        <p:spPr>
          <a:xfrm>
            <a:off x="4097215" y="1248741"/>
            <a:ext cx="6462348"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The adaptation of classics is difficult and laborious. The quality of one adaptation is largely dependent on the capabilities of its director, the cast as well as how far it goes. Printed paper could convey the thoughts and feelings of its characters in a way so subtle that any forms of three-dimensional technology would find it impossible to represent.</a:t>
            </a: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The prime audience has changed from the middle-aged to the young, who are generally more obsessed with fragmented reading online and less prone to read the long and sometimes difficult classics. </a:t>
            </a: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The mentality of artistic creators has changed. Gone are the days when the film crew took the trouble to spend years on selecting performers, looking for shooting locations and training actors simply for better representation. To some extent, the film industry has entered an age of  capital-driven “mass production” valuing only speed and profit.</a:t>
            </a:r>
          </a:p>
        </p:txBody>
      </p:sp>
      <p:sp>
        <p:nvSpPr>
          <p:cNvPr id="5" name="文本框 4">
            <a:extLst>
              <a:ext uri="{FF2B5EF4-FFF2-40B4-BE49-F238E27FC236}">
                <a16:creationId xmlns:a16="http://schemas.microsoft.com/office/drawing/2014/main" id="{8DE8E691-9B93-7DD8-50A6-843DAA60D8A1}"/>
              </a:ext>
            </a:extLst>
          </p:cNvPr>
          <p:cNvSpPr txBox="1"/>
          <p:nvPr/>
        </p:nvSpPr>
        <p:spPr>
          <a:xfrm>
            <a:off x="998236" y="1149473"/>
            <a:ext cx="189034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Major Reasons:</a:t>
            </a:r>
            <a:endParaRPr lang="zh-CN" altLang="en-US" sz="2000" b="1"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739927D7-073C-7B54-9104-F86A4A940FA0}"/>
              </a:ext>
            </a:extLst>
          </p:cNvPr>
          <p:cNvPicPr>
            <a:picLocks noChangeAspect="1"/>
          </p:cNvPicPr>
          <p:nvPr/>
        </p:nvPicPr>
        <p:blipFill>
          <a:blip r:embed="rId3"/>
          <a:stretch>
            <a:fillRect/>
          </a:stretch>
        </p:blipFill>
        <p:spPr>
          <a:xfrm>
            <a:off x="998236" y="1866522"/>
            <a:ext cx="2756079" cy="3842005"/>
          </a:xfrm>
          <a:prstGeom prst="rect">
            <a:avLst/>
          </a:prstGeom>
        </p:spPr>
      </p:pic>
    </p:spTree>
    <p:extLst>
      <p:ext uri="{BB962C8B-B14F-4D97-AF65-F5344CB8AC3E}">
        <p14:creationId xmlns:p14="http://schemas.microsoft.com/office/powerpoint/2010/main" val="21571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913790B-CA63-634D-80CF-0DC7CFCDE1C5}"/>
              </a:ext>
            </a:extLst>
          </p:cNvPr>
          <p:cNvSpPr txBox="1"/>
          <p:nvPr/>
        </p:nvSpPr>
        <p:spPr>
          <a:xfrm>
            <a:off x="998236" y="1770430"/>
            <a:ext cx="4743141"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altLang="zh-CN" dirty="0">
                <a:latin typeface="Times New Roman" panose="02020603050405020304" pitchFamily="18" charset="0"/>
                <a:cs typeface="Times New Roman" panose="02020603050405020304" pitchFamily="18" charset="0"/>
              </a:rPr>
              <a:t>4. Modern technology has reshaped the way how people spend their spare time. As the Internet reduces the cost of artistic production and broadens the transmission channels, everyone can be a producer as well as a consumer.</a:t>
            </a:r>
          </a:p>
          <a:p>
            <a:pPr algn="just"/>
            <a:r>
              <a:rPr lang="en-US" altLang="zh-CN" dirty="0">
                <a:latin typeface="Times New Roman" panose="02020603050405020304" pitchFamily="18" charset="0"/>
                <a:cs typeface="Times New Roman" panose="02020603050405020304" pitchFamily="18" charset="0"/>
              </a:rPr>
              <a:t>5. The content and idea expressed are limited due to the time limitation of films.</a:t>
            </a:r>
            <a:endParaRPr lang="zh-CN" altLang="en-US"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030D8F4E-E4E4-C8FE-2EEB-AF698AF7D7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92515" y="1302404"/>
            <a:ext cx="2867449" cy="1954431"/>
          </a:xfrm>
          <a:prstGeom prst="rect">
            <a:avLst/>
          </a:prstGeom>
        </p:spPr>
      </p:pic>
      <p:sp>
        <p:nvSpPr>
          <p:cNvPr id="12" name="文本框 11">
            <a:extLst>
              <a:ext uri="{FF2B5EF4-FFF2-40B4-BE49-F238E27FC236}">
                <a16:creationId xmlns:a16="http://schemas.microsoft.com/office/drawing/2014/main" id="{6B6963FD-18C0-F84B-336E-F8BBB4007C26}"/>
              </a:ext>
            </a:extLst>
          </p:cNvPr>
          <p:cNvSpPr txBox="1"/>
          <p:nvPr/>
        </p:nvSpPr>
        <p:spPr>
          <a:xfrm>
            <a:off x="998236" y="1149473"/>
            <a:ext cx="189034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Major Reasons:</a:t>
            </a:r>
            <a:endParaRPr lang="zh-CN" altLang="en-US" sz="2000" b="1"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D66E6836-20DD-63B6-8F06-C47B104E2367}"/>
              </a:ext>
            </a:extLst>
          </p:cNvPr>
          <p:cNvPicPr>
            <a:picLocks noChangeAspect="1"/>
          </p:cNvPicPr>
          <p:nvPr/>
        </p:nvPicPr>
        <p:blipFill>
          <a:blip r:embed="rId4"/>
          <a:stretch>
            <a:fillRect/>
          </a:stretch>
        </p:blipFill>
        <p:spPr>
          <a:xfrm>
            <a:off x="6271846" y="1452868"/>
            <a:ext cx="3889322" cy="3452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B3DC0D6-7AC8-4A50-BAD7-306776F5ABC8}"/>
              </a:ext>
            </a:extLst>
          </p:cNvPr>
          <p:cNvSpPr>
            <a:spLocks noGrp="1"/>
          </p:cNvSpPr>
          <p:nvPr>
            <p:ph type="dt" sz="half" idx="10"/>
          </p:nvPr>
        </p:nvSpPr>
        <p:spPr>
          <a:xfrm>
            <a:off x="5306707" y="2158074"/>
            <a:ext cx="1417943" cy="629712"/>
          </a:xfrm>
        </p:spPr>
        <p:txBody>
          <a:bodyPr/>
          <a:lstStyle/>
          <a:p>
            <a:pPr algn="ctr"/>
            <a:r>
              <a:rPr lang="en-US" altLang="zh-CN" sz="2000" dirty="0">
                <a:latin typeface="Times New Roman" panose="02020603050405020304" pitchFamily="18" charset="0"/>
                <a:cs typeface="Times New Roman" panose="02020603050405020304" pitchFamily="18" charset="0"/>
              </a:rPr>
              <a:t>Part III</a:t>
            </a:r>
            <a:endParaRPr lang="zh-CN" altLang="en-US" sz="20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01BB36F-6E6B-448F-A311-037CF83566B9}"/>
              </a:ext>
            </a:extLst>
          </p:cNvPr>
          <p:cNvSpPr txBox="1"/>
          <p:nvPr/>
        </p:nvSpPr>
        <p:spPr>
          <a:xfrm>
            <a:off x="1895475" y="2892561"/>
            <a:ext cx="8401050" cy="707886"/>
          </a:xfrm>
          <a:prstGeom prst="rect">
            <a:avLst/>
          </a:prstGeom>
          <a:noFill/>
        </p:spPr>
        <p:txBody>
          <a:bodyPr wrap="square" rtlCol="0">
            <a:spAutoFit/>
          </a:bodyPr>
          <a:lstStyle/>
          <a:p>
            <a:pPr algn="ctr"/>
            <a:r>
              <a:rPr lang="en-US" altLang="zh-CN" sz="4000" dirty="0">
                <a:latin typeface="Times New Roman" panose="02020603050405020304" pitchFamily="18" charset="0"/>
                <a:cs typeface="Times New Roman" panose="02020603050405020304" pitchFamily="18" charset="0"/>
              </a:rPr>
              <a:t>Possible Solutions</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0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824</TotalTime>
  <Words>545</Words>
  <Application>Microsoft Office PowerPoint</Application>
  <PresentationFormat>宽屏</PresentationFormat>
  <Paragraphs>38</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Arial</vt:lpstr>
      <vt:lpstr>Calibri</vt:lpstr>
      <vt:lpstr>Garamond</vt:lpstr>
      <vt:lpstr>Times New Roman</vt:lpstr>
      <vt:lpstr>环保</vt:lpstr>
      <vt:lpstr>PowerPoint 演示文稿</vt:lpstr>
      <vt:lpstr>PowerPoint 演示文稿</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肖 冬晴</dc:creator>
  <cp:lastModifiedBy>肖 冬晴</cp:lastModifiedBy>
  <cp:revision>19</cp:revision>
  <dcterms:created xsi:type="dcterms:W3CDTF">1900-01-01T00:00:00Z</dcterms:created>
  <dcterms:modified xsi:type="dcterms:W3CDTF">2022-05-18T09:34:25Z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C7D12A6A210D81D32A892962F04C3E57</vt:lpwstr>
  </property>
  <property fmtid="{D5CDD505-2E9C-101B-9397-08002B2CF9AE}" pid="3" name="KSOProductBuildVer">
    <vt:lpwstr>2052-11.19.0</vt:lpwstr>
  </property>
</Properties>
</file>