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bookmarkIdSeed="5">
  <p:sldMasterIdLst>
    <p:sldMasterId id="2147483648" r:id="rId1"/>
  </p:sldMasterIdLst>
  <p:notesMasterIdLst>
    <p:notesMasterId r:id="rId63"/>
  </p:notesMasterIdLst>
  <p:sldIdLst>
    <p:sldId id="256" r:id="rId2"/>
    <p:sldId id="588" r:id="rId3"/>
    <p:sldId id="589" r:id="rId4"/>
    <p:sldId id="726" r:id="rId5"/>
    <p:sldId id="727" r:id="rId6"/>
    <p:sldId id="590" r:id="rId7"/>
    <p:sldId id="728" r:id="rId8"/>
    <p:sldId id="743" r:id="rId9"/>
    <p:sldId id="744" r:id="rId10"/>
    <p:sldId id="745" r:id="rId11"/>
    <p:sldId id="746" r:id="rId12"/>
    <p:sldId id="747" r:id="rId13"/>
    <p:sldId id="748" r:id="rId14"/>
    <p:sldId id="749" r:id="rId15"/>
    <p:sldId id="750" r:id="rId16"/>
    <p:sldId id="751" r:id="rId17"/>
    <p:sldId id="752" r:id="rId18"/>
    <p:sldId id="753" r:id="rId19"/>
    <p:sldId id="754" r:id="rId20"/>
    <p:sldId id="755" r:id="rId21"/>
    <p:sldId id="756" r:id="rId22"/>
    <p:sldId id="757" r:id="rId23"/>
    <p:sldId id="758" r:id="rId24"/>
    <p:sldId id="759" r:id="rId25"/>
    <p:sldId id="760" r:id="rId26"/>
    <p:sldId id="274" r:id="rId27"/>
    <p:sldId id="275" r:id="rId28"/>
    <p:sldId id="276" r:id="rId29"/>
    <p:sldId id="277" r:id="rId30"/>
    <p:sldId id="278" r:id="rId31"/>
    <p:sldId id="761" r:id="rId32"/>
    <p:sldId id="280" r:id="rId33"/>
    <p:sldId id="762" r:id="rId34"/>
    <p:sldId id="534" r:id="rId35"/>
    <p:sldId id="293" r:id="rId36"/>
    <p:sldId id="266" r:id="rId37"/>
    <p:sldId id="538" r:id="rId38"/>
    <p:sldId id="378" r:id="rId39"/>
    <p:sldId id="279" r:id="rId40"/>
    <p:sldId id="326" r:id="rId41"/>
    <p:sldId id="362" r:id="rId42"/>
    <p:sldId id="539" r:id="rId43"/>
    <p:sldId id="540" r:id="rId44"/>
    <p:sldId id="541" r:id="rId45"/>
    <p:sldId id="376" r:id="rId46"/>
    <p:sldId id="377" r:id="rId47"/>
    <p:sldId id="374" r:id="rId48"/>
    <p:sldId id="328" r:id="rId49"/>
    <p:sldId id="375" r:id="rId50"/>
    <p:sldId id="357" r:id="rId51"/>
    <p:sldId id="329" r:id="rId52"/>
    <p:sldId id="379" r:id="rId53"/>
    <p:sldId id="330" r:id="rId54"/>
    <p:sldId id="380" r:id="rId55"/>
    <p:sldId id="331" r:id="rId56"/>
    <p:sldId id="725" r:id="rId57"/>
    <p:sldId id="625" r:id="rId58"/>
    <p:sldId id="626" r:id="rId59"/>
    <p:sldId id="723" r:id="rId60"/>
    <p:sldId id="724" r:id="rId61"/>
    <p:sldId id="722" r:id="rId62"/>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D5270DE-ED47-B15B-F92F-6822E5B1BDE0}" name="YOUTIANWEI" initials="Y" userId="S::youtianwei@nju.edu.cn::a8789220-4209-4046-835c-d58dea991e7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sus"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B5B"/>
    <a:srgbClr val="00FF00"/>
    <a:srgbClr val="00CC00"/>
    <a:srgbClr val="008000"/>
    <a:srgbClr val="00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3" autoAdjust="0"/>
    <p:restoredTop sz="90642" autoAdjust="0"/>
  </p:normalViewPr>
  <p:slideViewPr>
    <p:cSldViewPr>
      <p:cViewPr varScale="1">
        <p:scale>
          <a:sx n="83" d="100"/>
          <a:sy n="83" d="100"/>
        </p:scale>
        <p:origin x="1478" y="77"/>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ommentAuthors" Target="commentAuthors.xml"/><Relationship Id="rId69" Type="http://schemas.microsoft.com/office/2018/10/relationships/authors" Targe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5E097D3-BBD0-4D47-B58D-C84E7A17D7B9}" type="datetimeFigureOut">
              <a:rPr lang="de-DE" smtClean="0"/>
              <a:t>30.11.2023</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A26A6C2-3F77-47AE-A308-E8BA5ECFF85F}" type="slidenum">
              <a:rPr lang="de-DE" smtClean="0"/>
              <a:t>‹Nr.›</a:t>
            </a:fld>
            <a:endParaRPr lang="de-DE"/>
          </a:p>
        </p:txBody>
      </p:sp>
    </p:spTree>
    <p:extLst>
      <p:ext uri="{BB962C8B-B14F-4D97-AF65-F5344CB8AC3E}">
        <p14:creationId xmlns:p14="http://schemas.microsoft.com/office/powerpoint/2010/main" val="32151023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A26A6C2-3F77-47AE-A308-E8BA5ECFF85F}" type="slidenum">
              <a:rPr lang="de-DE" smtClean="0"/>
              <a:t>1</a:t>
            </a:fld>
            <a:endParaRPr lang="de-D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0" name="Google Shape;180;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7" name="Google Shape;187;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4" name="Google Shape;194;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2" name="Google Shape;202;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0" name="Google Shape;210;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7" name="Google Shape;217;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4" name="Google Shape;224;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1" name="Google Shape;231;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8" name="Google Shape;238;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5" name="Google Shape;245;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2" name="Google Shape;252;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8" name="Google Shape;258;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4" name="Google Shape;264;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2" name="Google Shape;272;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0" name="Google Shape;280;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7" name="Google Shape;287;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3" name="Google Shape;293;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9" name="Google Shape;299;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CCFA3-54DC-42CF-9BFE-7492351F46B7}" type="slidenum">
              <a:rPr lang="zh-CN" altLang="en-US" smtClean="0"/>
              <a:t>35</a:t>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CCFA3-54DC-42CF-9BFE-7492351F46B7}" type="slidenum">
              <a:rPr lang="zh-CN" altLang="en-US" smtClean="0"/>
              <a:t>36</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4" name="Google Shape;124;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CCFA3-54DC-42CF-9BFE-7492351F46B7}" type="slidenum">
              <a:rPr lang="zh-CN" altLang="en-US" smtClean="0"/>
              <a:t>37</a:t>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CCFA3-54DC-42CF-9BFE-7492351F46B7}" type="slidenum">
              <a:rPr lang="zh-CN" altLang="en-US" smtClean="0"/>
              <a:t>39</a:t>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CCFA3-54DC-42CF-9BFE-7492351F46B7}" type="slidenum">
              <a:rPr lang="zh-CN" altLang="en-US" smtClean="0"/>
              <a:t>41</a:t>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CCFA3-54DC-42CF-9BFE-7492351F46B7}" type="slidenum">
              <a:rPr lang="zh-CN" altLang="en-US" smtClean="0"/>
              <a:t>42</a:t>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CCFA3-54DC-42CF-9BFE-7492351F46B7}" type="slidenum">
              <a:rPr lang="zh-CN" altLang="en-US" smtClean="0"/>
              <a:t>43</a:t>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CCFA3-54DC-42CF-9BFE-7492351F46B7}" type="slidenum">
              <a:rPr lang="zh-CN" altLang="en-US" smtClean="0"/>
              <a:t>44</a:t>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CCFA3-54DC-42CF-9BFE-7492351F46B7}" type="slidenum">
              <a:rPr lang="zh-CN" altLang="en-US" smtClean="0"/>
              <a:t>45</a:t>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CCFA3-54DC-42CF-9BFE-7492351F46B7}" type="slidenum">
              <a:rPr lang="zh-CN" altLang="en-US" smtClean="0"/>
              <a:t>46</a:t>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CCFA3-54DC-42CF-9BFE-7492351F46B7}" type="slidenum">
              <a:rPr lang="zh-CN" altLang="en-US" smtClean="0"/>
              <a:t>47</a:t>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CCFA3-54DC-42CF-9BFE-7492351F46B7}" type="slidenum">
              <a:rPr lang="zh-CN" altLang="en-US" smtClean="0"/>
              <a:t>49</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1" name="Google Shape;131;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CCFA3-54DC-42CF-9BFE-7492351F46B7}" type="slidenum">
              <a:rPr lang="zh-CN" altLang="en-US" smtClean="0"/>
              <a:t>50</a:t>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CCFA3-54DC-42CF-9BFE-7492351F46B7}" type="slidenum">
              <a:rPr lang="zh-CN" altLang="en-US" smtClean="0"/>
              <a:t>51</a:t>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CCFA3-54DC-42CF-9BFE-7492351F46B7}" type="slidenum">
              <a:rPr lang="zh-CN" altLang="en-US" smtClean="0"/>
              <a:t>52</a:t>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CCFA3-54DC-42CF-9BFE-7492351F46B7}" type="slidenum">
              <a:rPr lang="zh-CN" altLang="en-US" smtClean="0"/>
              <a:t>53</a:t>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CCFA3-54DC-42CF-9BFE-7492351F46B7}" type="slidenum">
              <a:rPr lang="zh-CN" altLang="en-US" smtClean="0"/>
              <a:t>54</a:t>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CCFA3-54DC-42CF-9BFE-7492351F46B7}" type="slidenum">
              <a:rPr lang="zh-CN" altLang="en-US" smtClean="0"/>
              <a:t>55</a:t>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1031"/>
          <p:cNvSpPr>
            <a:spLocks noGrp="1" noChangeArrowheads="1"/>
          </p:cNvSpPr>
          <p:nvPr>
            <p:ph type="sldNum" sz="quarter" idx="5"/>
          </p:nvPr>
        </p:nvSpPr>
        <p:spPr>
          <a:noFill/>
        </p:spPr>
        <p:txBody>
          <a:bodyPr/>
          <a:lstStyle/>
          <a:p>
            <a:fld id="{45B2D68B-74CD-4B12-8540-3D2DD7EF227B}" type="slidenum">
              <a:rPr lang="de-DE" smtClean="0"/>
              <a:pPr/>
              <a:t>56</a:t>
            </a:fld>
            <a:endParaRPr lang="de-DE"/>
          </a:p>
        </p:txBody>
      </p:sp>
      <p:sp>
        <p:nvSpPr>
          <p:cNvPr id="222211" name="Rectangle 2"/>
          <p:cNvSpPr>
            <a:spLocks noGrp="1" noRot="1" noChangeAspect="1" noChangeArrowheads="1" noTextEdit="1"/>
          </p:cNvSpPr>
          <p:nvPr>
            <p:ph type="sldImg"/>
          </p:nvPr>
        </p:nvSpPr>
        <p:spPr>
          <a:ln/>
        </p:spPr>
      </p:sp>
      <p:sp>
        <p:nvSpPr>
          <p:cNvPr id="222212" name="Rectangle 3"/>
          <p:cNvSpPr>
            <a:spLocks noGrp="1" noChangeArrowheads="1"/>
          </p:cNvSpPr>
          <p:nvPr>
            <p:ph type="body" idx="1"/>
          </p:nvPr>
        </p:nvSpPr>
        <p:spPr>
          <a:noFill/>
          <a:ln/>
        </p:spPr>
        <p:txBody>
          <a:bodyPr/>
          <a:lstStyle/>
          <a:p>
            <a:pPr eaLnBrk="1" hangingPunct="1"/>
            <a:endParaRPr lang="de-DE"/>
          </a:p>
        </p:txBody>
      </p:sp>
    </p:spTree>
    <p:extLst>
      <p:ext uri="{BB962C8B-B14F-4D97-AF65-F5344CB8AC3E}">
        <p14:creationId xmlns:p14="http://schemas.microsoft.com/office/powerpoint/2010/main" val="24679189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1031"/>
          <p:cNvSpPr>
            <a:spLocks noGrp="1" noChangeArrowheads="1"/>
          </p:cNvSpPr>
          <p:nvPr>
            <p:ph type="sldNum" sz="quarter" idx="5"/>
          </p:nvPr>
        </p:nvSpPr>
        <p:spPr>
          <a:noFill/>
        </p:spPr>
        <p:txBody>
          <a:bodyPr/>
          <a:lstStyle/>
          <a:p>
            <a:fld id="{590ABAD6-7F8F-4595-9FAF-F7AD2663E27C}" type="slidenum">
              <a:rPr lang="de-DE" smtClean="0"/>
              <a:pPr/>
              <a:t>57</a:t>
            </a:fld>
            <a:endParaRPr lang="de-DE"/>
          </a:p>
        </p:txBody>
      </p:sp>
      <p:sp>
        <p:nvSpPr>
          <p:cNvPr id="223235" name="Rectangle 2"/>
          <p:cNvSpPr>
            <a:spLocks noGrp="1" noRot="1" noChangeAspect="1" noChangeArrowheads="1" noTextEdit="1"/>
          </p:cNvSpPr>
          <p:nvPr>
            <p:ph type="sldImg"/>
          </p:nvPr>
        </p:nvSpPr>
        <p:spPr>
          <a:ln/>
        </p:spPr>
      </p:sp>
      <p:sp>
        <p:nvSpPr>
          <p:cNvPr id="223236"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1031"/>
          <p:cNvSpPr>
            <a:spLocks noGrp="1" noChangeArrowheads="1"/>
          </p:cNvSpPr>
          <p:nvPr>
            <p:ph type="sldNum" sz="quarter" idx="5"/>
          </p:nvPr>
        </p:nvSpPr>
        <p:spPr>
          <a:noFill/>
        </p:spPr>
        <p:txBody>
          <a:bodyPr/>
          <a:lstStyle/>
          <a:p>
            <a:fld id="{A1C29D99-C692-43B7-9527-05C6B5D5F8D3}" type="slidenum">
              <a:rPr lang="de-DE" smtClean="0"/>
              <a:pPr/>
              <a:t>58</a:t>
            </a:fld>
            <a:endParaRPr lang="de-DE"/>
          </a:p>
        </p:txBody>
      </p:sp>
      <p:sp>
        <p:nvSpPr>
          <p:cNvPr id="224259" name="Rectangle 2"/>
          <p:cNvSpPr>
            <a:spLocks noGrp="1" noRot="1" noChangeAspect="1" noChangeArrowheads="1" noTextEdit="1"/>
          </p:cNvSpPr>
          <p:nvPr>
            <p:ph type="sldImg"/>
          </p:nvPr>
        </p:nvSpPr>
        <p:spPr>
          <a:ln/>
        </p:spPr>
      </p:sp>
      <p:sp>
        <p:nvSpPr>
          <p:cNvPr id="224260"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1031"/>
          <p:cNvSpPr>
            <a:spLocks noGrp="1" noChangeArrowheads="1"/>
          </p:cNvSpPr>
          <p:nvPr>
            <p:ph type="sldNum" sz="quarter" idx="5"/>
          </p:nvPr>
        </p:nvSpPr>
        <p:spPr>
          <a:noFill/>
        </p:spPr>
        <p:txBody>
          <a:bodyPr/>
          <a:lstStyle/>
          <a:p>
            <a:fld id="{45B2D68B-74CD-4B12-8540-3D2DD7EF227B}" type="slidenum">
              <a:rPr lang="de-DE" smtClean="0"/>
              <a:pPr/>
              <a:t>59</a:t>
            </a:fld>
            <a:endParaRPr lang="de-DE"/>
          </a:p>
        </p:txBody>
      </p:sp>
      <p:sp>
        <p:nvSpPr>
          <p:cNvPr id="222211" name="Rectangle 2"/>
          <p:cNvSpPr>
            <a:spLocks noGrp="1" noRot="1" noChangeAspect="1" noChangeArrowheads="1" noTextEdit="1"/>
          </p:cNvSpPr>
          <p:nvPr>
            <p:ph type="sldImg"/>
          </p:nvPr>
        </p:nvSpPr>
        <p:spPr>
          <a:ln/>
        </p:spPr>
      </p:sp>
      <p:sp>
        <p:nvSpPr>
          <p:cNvPr id="222212" name="Rectangle 3"/>
          <p:cNvSpPr>
            <a:spLocks noGrp="1" noChangeArrowheads="1"/>
          </p:cNvSpPr>
          <p:nvPr>
            <p:ph type="body" idx="1"/>
          </p:nvPr>
        </p:nvSpPr>
        <p:spPr>
          <a:noFill/>
          <a:ln/>
        </p:spPr>
        <p:txBody>
          <a:bodyPr/>
          <a:lstStyle/>
          <a:p>
            <a:pPr eaLnBrk="1" hangingPunct="1"/>
            <a:endParaRPr lang="de-DE"/>
          </a:p>
        </p:txBody>
      </p:sp>
    </p:spTree>
    <p:extLst>
      <p:ext uri="{BB962C8B-B14F-4D97-AF65-F5344CB8AC3E}">
        <p14:creationId xmlns:p14="http://schemas.microsoft.com/office/powerpoint/2010/main" val="3175810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9" name="Google Shape;139;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1031"/>
          <p:cNvSpPr>
            <a:spLocks noGrp="1" noChangeArrowheads="1"/>
          </p:cNvSpPr>
          <p:nvPr>
            <p:ph type="sldNum" sz="quarter" idx="5"/>
          </p:nvPr>
        </p:nvSpPr>
        <p:spPr>
          <a:noFill/>
        </p:spPr>
        <p:txBody>
          <a:bodyPr/>
          <a:lstStyle/>
          <a:p>
            <a:fld id="{45B2D68B-74CD-4B12-8540-3D2DD7EF227B}" type="slidenum">
              <a:rPr lang="de-DE" smtClean="0"/>
              <a:pPr/>
              <a:t>60</a:t>
            </a:fld>
            <a:endParaRPr lang="de-DE"/>
          </a:p>
        </p:txBody>
      </p:sp>
      <p:sp>
        <p:nvSpPr>
          <p:cNvPr id="222211" name="Rectangle 2"/>
          <p:cNvSpPr>
            <a:spLocks noGrp="1" noRot="1" noChangeAspect="1" noChangeArrowheads="1" noTextEdit="1"/>
          </p:cNvSpPr>
          <p:nvPr>
            <p:ph type="sldImg"/>
          </p:nvPr>
        </p:nvSpPr>
        <p:spPr>
          <a:ln/>
        </p:spPr>
      </p:sp>
      <p:sp>
        <p:nvSpPr>
          <p:cNvPr id="222212" name="Rectangle 3"/>
          <p:cNvSpPr>
            <a:spLocks noGrp="1" noChangeArrowheads="1"/>
          </p:cNvSpPr>
          <p:nvPr>
            <p:ph type="body" idx="1"/>
          </p:nvPr>
        </p:nvSpPr>
        <p:spPr>
          <a:noFill/>
          <a:ln/>
        </p:spPr>
        <p:txBody>
          <a:bodyPr/>
          <a:lstStyle/>
          <a:p>
            <a:pPr eaLnBrk="1" hangingPunct="1"/>
            <a:endParaRPr lang="de-DE"/>
          </a:p>
        </p:txBody>
      </p:sp>
    </p:spTree>
    <p:extLst>
      <p:ext uri="{BB962C8B-B14F-4D97-AF65-F5344CB8AC3E}">
        <p14:creationId xmlns:p14="http://schemas.microsoft.com/office/powerpoint/2010/main" val="2000209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1031"/>
          <p:cNvSpPr>
            <a:spLocks noGrp="1" noChangeArrowheads="1"/>
          </p:cNvSpPr>
          <p:nvPr>
            <p:ph type="sldNum" sz="quarter" idx="5"/>
          </p:nvPr>
        </p:nvSpPr>
        <p:spPr>
          <a:noFill/>
        </p:spPr>
        <p:txBody>
          <a:bodyPr/>
          <a:lstStyle/>
          <a:p>
            <a:fld id="{45B2D68B-74CD-4B12-8540-3D2DD7EF227B}" type="slidenum">
              <a:rPr lang="de-DE" smtClean="0"/>
              <a:pPr/>
              <a:t>61</a:t>
            </a:fld>
            <a:endParaRPr lang="de-DE"/>
          </a:p>
        </p:txBody>
      </p:sp>
      <p:sp>
        <p:nvSpPr>
          <p:cNvPr id="222211" name="Rectangle 2"/>
          <p:cNvSpPr>
            <a:spLocks noGrp="1" noRot="1" noChangeAspect="1" noChangeArrowheads="1" noTextEdit="1"/>
          </p:cNvSpPr>
          <p:nvPr>
            <p:ph type="sldImg"/>
          </p:nvPr>
        </p:nvSpPr>
        <p:spPr>
          <a:ln/>
        </p:spPr>
      </p:sp>
      <p:sp>
        <p:nvSpPr>
          <p:cNvPr id="222212"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7" name="Google Shape;147;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4" name="Google Shape;154;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5" name="Google Shape;165;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3" name="Google Shape;173;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E8916F88-D5E0-4968-AE1C-8273BB90EA00}" type="datetimeFigureOut">
              <a:rPr lang="de-DE" smtClean="0"/>
              <a:t>30.11.2023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hasCustomPrompt="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E8916F88-D5E0-4968-AE1C-8273BB90EA00}" type="datetimeFigureOut">
              <a:rPr lang="de-DE" smtClean="0"/>
              <a:t>30.11.2023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hasCustomPrompt="1"/>
          </p:nvPr>
        </p:nvSpPr>
        <p:spPr>
          <a:xfrm>
            <a:off x="457200" y="274638"/>
            <a:ext cx="60198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E8916F88-D5E0-4968-AE1C-8273BB90EA00}" type="datetimeFigureOut">
              <a:rPr lang="de-DE" smtClean="0"/>
              <a:t>30.11.2023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8583948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791485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hasCustomPrompt="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E8916F88-D5E0-4968-AE1C-8273BB90EA00}" type="datetimeFigureOut">
              <a:rPr lang="de-DE" smtClean="0"/>
              <a:t>30.11.2023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hasCustomPrompt="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Textmasterformate durch Klicken bearbeiten</a:t>
            </a:r>
          </a:p>
        </p:txBody>
      </p:sp>
      <p:sp>
        <p:nvSpPr>
          <p:cNvPr id="4" name="Datumsplatzhalter 3"/>
          <p:cNvSpPr>
            <a:spLocks noGrp="1"/>
          </p:cNvSpPr>
          <p:nvPr>
            <p:ph type="dt" sz="half" idx="10"/>
          </p:nvPr>
        </p:nvSpPr>
        <p:spPr/>
        <p:txBody>
          <a:bodyPr/>
          <a:lstStyle/>
          <a:p>
            <a:fld id="{E8916F88-D5E0-4968-AE1C-8273BB90EA00}" type="datetimeFigureOut">
              <a:rPr lang="de-DE" smtClean="0"/>
              <a:t>30.11.2023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hasCustomPrompt="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hasCustomPrompt="1"/>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E8916F88-D5E0-4968-AE1C-8273BB90EA00}" type="datetimeFigureOut">
              <a:rPr lang="de-DE" smtClean="0"/>
              <a:t>30.11.2023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hasCustomPrompt="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hasCustomPrompt="1"/>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hasCustomPrompt="1"/>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hasCustomPrompt="1"/>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E8916F88-D5E0-4968-AE1C-8273BB90EA00}" type="datetimeFigureOut">
              <a:rPr lang="de-DE" smtClean="0"/>
              <a:t>30.11.2023</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E8916F88-D5E0-4968-AE1C-8273BB90EA00}" type="datetimeFigureOut">
              <a:rPr lang="de-DE" smtClean="0"/>
              <a:t>30.11.2023</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E8916F88-D5E0-4968-AE1C-8273BB90EA00}" type="datetimeFigureOut">
              <a:rPr lang="de-DE" smtClean="0"/>
              <a:t>30.11.2023</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hasCustomPrompt="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hasCustomPrompt="1"/>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p:txBody>
          <a:bodyPr/>
          <a:lstStyle/>
          <a:p>
            <a:fld id="{E8916F88-D5E0-4968-AE1C-8273BB90EA00}" type="datetimeFigureOut">
              <a:rPr lang="de-DE" smtClean="0"/>
              <a:t>30.11.2023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hasCustomPrompt="1"/>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p:txBody>
          <a:bodyPr/>
          <a:lstStyle/>
          <a:p>
            <a:fld id="{E8916F88-D5E0-4968-AE1C-8273BB90EA00}" type="datetimeFigureOut">
              <a:rPr lang="de-DE" smtClean="0"/>
              <a:t>30.11.2023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916F88-D5E0-4968-AE1C-8273BB90EA00}" type="datetimeFigureOut">
              <a:rPr lang="de-DE" smtClean="0"/>
              <a:t>30.11.2023</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DB387A-7DAD-440A-A4E7-7F9B3B95A468}" type="slidenum">
              <a:rPr lang="de-DE" smtClean="0"/>
              <a:t>‹Nr.›</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www.youtube.com/watch?v=jD9ly7H78Sc"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youtube.com/watch?v=3kBm9542m64"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2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hyperlink" Target="https://www.youtube.com/watch?v=91x5nFVZsWo" TargetMode="External"/><Relationship Id="rId4" Type="http://schemas.openxmlformats.org/officeDocument/2006/relationships/image" Target="../media/image2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shorts/IdSJvXytDx0"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mentimeter.com/app/presentation/almrofczzmpf2u4pzgzc2ihb8dspuctg/7tco1za918c2/edit"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notesSlide" Target="../notesSlides/notesSlide28.xml"/><Relationship Id="rId4"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file:///C:\Users\86158\AppData\Local\Temp\wps\INetCache\a8a17367b250e11763db34e5047305c1" TargetMode="External"/><Relationship Id="rId7" Type="http://schemas.openxmlformats.org/officeDocument/2006/relationships/image" Target="file:///C:\Users\86158\AppData\Local\Temp\wps\INetCache\e09664999c79f33a3252377ccc07df40" TargetMode="External"/><Relationship Id="rId2" Type="http://schemas.openxmlformats.org/officeDocument/2006/relationships/image" Target="../media/image31.jpeg"/><Relationship Id="rId1" Type="http://schemas.openxmlformats.org/officeDocument/2006/relationships/slideLayout" Target="../slideLayouts/slideLayout12.xml"/><Relationship Id="rId6" Type="http://schemas.openxmlformats.org/officeDocument/2006/relationships/image" Target="../media/image33.jpeg"/><Relationship Id="rId11" Type="http://schemas.openxmlformats.org/officeDocument/2006/relationships/image" Target="file:///C:\Users\86158\AppData\Local\Temp\wps\INetCache\ddd0ab659de553cd4cc3763b89b7f337" TargetMode="External"/><Relationship Id="rId5" Type="http://schemas.openxmlformats.org/officeDocument/2006/relationships/image" Target="file:///C:\Users\86158\AppData\Local\Temp\wps\INetCache\6a1b7fa1d6192959abc5490f949b34d5" TargetMode="External"/><Relationship Id="rId10" Type="http://schemas.openxmlformats.org/officeDocument/2006/relationships/image" Target="../media/image35.jpeg"/><Relationship Id="rId4" Type="http://schemas.openxmlformats.org/officeDocument/2006/relationships/image" Target="../media/image32.jpeg"/><Relationship Id="rId9" Type="http://schemas.openxmlformats.org/officeDocument/2006/relationships/image" Target="file:///C:\Users\86158\AppData\Local\Temp\wps\INetCache\8e05886ef50aea956758008fb9757803"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8" Type="http://schemas.openxmlformats.org/officeDocument/2006/relationships/image" Target="file:///C:\Users\86158\AppData\Local\Temp\wps\INetCache\a13620787d41df77585d59e917770010" TargetMode="External"/><Relationship Id="rId3" Type="http://schemas.openxmlformats.org/officeDocument/2006/relationships/image" Target="../media/image36.jpeg"/><Relationship Id="rId7"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image" Target="file:///C:\Users\86158\AppData\Local\Temp\wps\INetCache\4657450cc1d1641d14ec1902464f47f0" TargetMode="External"/><Relationship Id="rId5" Type="http://schemas.openxmlformats.org/officeDocument/2006/relationships/image" Target="../media/image37.jpeg"/><Relationship Id="rId4" Type="http://schemas.openxmlformats.org/officeDocument/2006/relationships/image" Target="file:///C:\Users\86158\AppData\Local\Temp\wps\INetCache\ea77c4d05f417296075303d8849f250f"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8" Type="http://schemas.openxmlformats.org/officeDocument/2006/relationships/image" Target="file:///C:\Users\86158\AppData\Local\Temp\wps\INetCache\d22f77254f9f780bdaeb215a81750ff4" TargetMode="External"/><Relationship Id="rId3" Type="http://schemas.openxmlformats.org/officeDocument/2006/relationships/image" Target="../media/image39.jpeg"/><Relationship Id="rId7" Type="http://schemas.openxmlformats.org/officeDocument/2006/relationships/image" Target="../media/image41.jpeg"/><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image" Target="file:///C:\Users\86158\AppData\Local\Temp\wps\INetCache\bf066b676cf08b9f9279ebf0781cf412" TargetMode="External"/><Relationship Id="rId5" Type="http://schemas.openxmlformats.org/officeDocument/2006/relationships/image" Target="../media/image40.jpeg"/><Relationship Id="rId10" Type="http://schemas.openxmlformats.org/officeDocument/2006/relationships/image" Target="file:///C:\Users\86158\AppData\Local\Temp\wps\INetCache\8f1149576a84c3ef134de8b1582fe835" TargetMode="External"/><Relationship Id="rId4" Type="http://schemas.openxmlformats.org/officeDocument/2006/relationships/image" Target="file:///C:\Users\86158\AppData\Local\Temp\wps\INetCache\f98c6e7e8674321c656786a2bb8ec24e" TargetMode="External"/><Relationship Id="rId9" Type="http://schemas.openxmlformats.org/officeDocument/2006/relationships/image" Target="../media/image42.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7.xml"/><Relationship Id="rId1" Type="http://schemas.openxmlformats.org/officeDocument/2006/relationships/slideLayout" Target="../slideLayouts/slideLayout13.xml"/><Relationship Id="rId6" Type="http://schemas.openxmlformats.org/officeDocument/2006/relationships/image" Target="file:///C:\Users\86158\AppData\Local\Temp\wps\INetCache\4ae37381f1cce1c4ff9bce48f26b2c9e" TargetMode="External"/><Relationship Id="rId5" Type="http://schemas.openxmlformats.org/officeDocument/2006/relationships/image" Target="../media/image44.jpeg"/><Relationship Id="rId4" Type="http://schemas.openxmlformats.org/officeDocument/2006/relationships/image" Target="file:///C:\Users\86158\AppData\Local\Temp\wps\INetCache\f8ca33bd035345baaffa5e4e83c7ee30"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file:///C:\Users\86158\AppData\Local\Temp\wps\INetCache\4a6ceac3ec65f3a847159768fc63ee4f" TargetMode="External"/><Relationship Id="rId7" Type="http://schemas.openxmlformats.org/officeDocument/2006/relationships/image" Target="file:///C:\Users\86158\AppData\Local\Temp\wps\INetCache\a0d6e1e7184f2a958f81b1a311821e7f" TargetMode="External"/><Relationship Id="rId2" Type="http://schemas.openxmlformats.org/officeDocument/2006/relationships/image" Target="../media/image45.jpeg"/><Relationship Id="rId1" Type="http://schemas.openxmlformats.org/officeDocument/2006/relationships/slideLayout" Target="../slideLayouts/slideLayout12.xml"/><Relationship Id="rId6" Type="http://schemas.openxmlformats.org/officeDocument/2006/relationships/image" Target="../media/image47.jpeg"/><Relationship Id="rId11" Type="http://schemas.openxmlformats.org/officeDocument/2006/relationships/image" Target="file:///C:\Users\86158\AppData\Local\Temp\wps\INetCache\0872dce303247ff98782caa6a42de1fa" TargetMode="External"/><Relationship Id="rId5" Type="http://schemas.openxmlformats.org/officeDocument/2006/relationships/image" Target="file:///C:\Users\86158\AppData\Local\Temp\wps\INetCache\70c55c07c775a199ffdc905422c410ed" TargetMode="External"/><Relationship Id="rId10" Type="http://schemas.openxmlformats.org/officeDocument/2006/relationships/image" Target="../media/image49.jpeg"/><Relationship Id="rId4" Type="http://schemas.openxmlformats.org/officeDocument/2006/relationships/image" Target="../media/image46.jpeg"/><Relationship Id="rId9" Type="http://schemas.openxmlformats.org/officeDocument/2006/relationships/image" Target="file:///C:\Users\86158\AppData\Local\Temp\wps\INetCache\1a66176b1547709c3d2fb5ff97fe725f" TargetMode="Externa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file:///C:\Users\86158\AppData\Local\Temp\wps\INetCache\6cb9534737feb76aa941b8906316c326" TargetMode="Externa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8" Type="http://schemas.openxmlformats.org/officeDocument/2006/relationships/image" Target="file:///C:\Users\86158\AppData\Local\Temp\wps\INetCache\603002ead3773699b12e291d77fe6b00" TargetMode="External"/><Relationship Id="rId3" Type="http://schemas.openxmlformats.org/officeDocument/2006/relationships/image" Target="../media/image50.jpeg"/><Relationship Id="rId7" Type="http://schemas.openxmlformats.org/officeDocument/2006/relationships/image" Target="../media/image52.jpeg"/><Relationship Id="rId12" Type="http://schemas.openxmlformats.org/officeDocument/2006/relationships/image" Target="file:///C:\Users\86158\AppData\Local\Temp\wps\INetCache\28bf25c286fd710be06fe7c88e41ec9c" TargetMode="External"/><Relationship Id="rId2" Type="http://schemas.openxmlformats.org/officeDocument/2006/relationships/notesSlide" Target="../notesSlides/notesSlide42.xml"/><Relationship Id="rId1" Type="http://schemas.openxmlformats.org/officeDocument/2006/relationships/slideLayout" Target="../slideLayouts/slideLayout13.xml"/><Relationship Id="rId6" Type="http://schemas.openxmlformats.org/officeDocument/2006/relationships/image" Target="file:///C:\Users\86158\AppData\Local\Temp\wps\INetCache\e4b7a0a41f6f7baed64ca081505a1cfc" TargetMode="External"/><Relationship Id="rId11" Type="http://schemas.openxmlformats.org/officeDocument/2006/relationships/image" Target="../media/image54.jpeg"/><Relationship Id="rId5" Type="http://schemas.openxmlformats.org/officeDocument/2006/relationships/image" Target="../media/image51.jpeg"/><Relationship Id="rId10" Type="http://schemas.openxmlformats.org/officeDocument/2006/relationships/image" Target="file:///C:\Users\86158\AppData\Local\Temp\wps\INetCache\d340c56f40caca1cb35381ada1be16fe" TargetMode="External"/><Relationship Id="rId4" Type="http://schemas.openxmlformats.org/officeDocument/2006/relationships/image" Target="file:///C:\Users\86158\AppData\Local\Temp\wps\INetCache\6cb9534737feb76aa941b8906316c326" TargetMode="External"/><Relationship Id="rId9" Type="http://schemas.openxmlformats.org/officeDocument/2006/relationships/image" Target="../media/image53.jpeg"/></Relationships>
</file>

<file path=ppt/slides/_rels/slide53.xml.rels><?xml version="1.0" encoding="UTF-8" standalone="yes"?>
<Relationships xmlns="http://schemas.openxmlformats.org/package/2006/relationships"><Relationship Id="rId8" Type="http://schemas.openxmlformats.org/officeDocument/2006/relationships/image" Target="file:///C:\Users\86158\AppData\Local\Temp\wps\INetCache\8c926bd937f4de378629f4ee7b9465b5" TargetMode="External"/><Relationship Id="rId3" Type="http://schemas.openxmlformats.org/officeDocument/2006/relationships/image" Target="../media/image55.jpeg"/><Relationship Id="rId7" Type="http://schemas.openxmlformats.org/officeDocument/2006/relationships/image" Target="../media/image57.jpeg"/><Relationship Id="rId2" Type="http://schemas.openxmlformats.org/officeDocument/2006/relationships/notesSlide" Target="../notesSlides/notesSlide43.xml"/><Relationship Id="rId1" Type="http://schemas.openxmlformats.org/officeDocument/2006/relationships/slideLayout" Target="../slideLayouts/slideLayout13.xml"/><Relationship Id="rId6" Type="http://schemas.openxmlformats.org/officeDocument/2006/relationships/image" Target="file:///C:\Users\86158\AppData\Local\Temp\wps\INetCache\20fc3e66bf32b221a3cfe4853dafc10c" TargetMode="External"/><Relationship Id="rId5" Type="http://schemas.openxmlformats.org/officeDocument/2006/relationships/image" Target="../media/image56.jpeg"/><Relationship Id="rId10" Type="http://schemas.openxmlformats.org/officeDocument/2006/relationships/image" Target="file:///C:\Users\86158\AppData\Local\Temp\wps\INetCache\833e930a404fffc0163ac437062a89c5" TargetMode="External"/><Relationship Id="rId4" Type="http://schemas.openxmlformats.org/officeDocument/2006/relationships/image" Target="file:///C:\Users\86158\AppData\Local\Temp\wps\INetCache\00e9b5a24634be685328c9fe1963ee5b" TargetMode="External"/><Relationship Id="rId9" Type="http://schemas.openxmlformats.org/officeDocument/2006/relationships/image" Target="../media/image58.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9.jpeg"/><Relationship Id="rId7" Type="http://schemas.openxmlformats.org/officeDocument/2006/relationships/image" Target="../media/image61.GIF"/><Relationship Id="rId2" Type="http://schemas.openxmlformats.org/officeDocument/2006/relationships/notesSlide" Target="../notesSlides/notesSlide45.xml"/><Relationship Id="rId1" Type="http://schemas.openxmlformats.org/officeDocument/2006/relationships/slideLayout" Target="../slideLayouts/slideLayout13.xml"/><Relationship Id="rId6" Type="http://schemas.openxmlformats.org/officeDocument/2006/relationships/image" Target="file:///C:\Users\86158\AppData\Local\Temp\wps\INetCache\8a585cc4ec991e1393897868fb2344bb" TargetMode="External"/><Relationship Id="rId5" Type="http://schemas.openxmlformats.org/officeDocument/2006/relationships/image" Target="../media/image60.jpeg"/><Relationship Id="rId4" Type="http://schemas.openxmlformats.org/officeDocument/2006/relationships/image" Target="file:///C:\Users\86158\AppData\Local\Temp\wps\INetCache\9a0760ac5fba95a11fe9e0b6d56a53c2"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www.menti.com/al38zzobwpwa"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95536" y="136649"/>
            <a:ext cx="8352928" cy="4012431"/>
          </a:xfrm>
        </p:spPr>
        <p:txBody>
          <a:bodyPr>
            <a:noAutofit/>
          </a:bodyPr>
          <a:lstStyle/>
          <a:p>
            <a:r>
              <a:rPr lang="zh-CN" altLang="de-DE" sz="9600" b="1" dirty="0">
                <a:latin typeface="KaiTi" panose="02010609060101010101" pitchFamily="49" charset="-122"/>
                <a:ea typeface="KaiTi" panose="02010609060101010101" pitchFamily="49" charset="-122"/>
              </a:rPr>
              <a:t>中国文化</a:t>
            </a:r>
            <a:br>
              <a:rPr lang="de-DE" altLang="zh-CN" sz="59500" b="1" dirty="0">
                <a:latin typeface="KaiTi" panose="02010609060101010101" pitchFamily="49" charset="-122"/>
                <a:ea typeface="KaiTi" panose="02010609060101010101" pitchFamily="49" charset="-122"/>
              </a:rPr>
            </a:br>
            <a:r>
              <a:rPr lang="zh-CN" altLang="de-DE" sz="4800" b="1" dirty="0"/>
              <a:t>研究生课（研一）</a:t>
            </a:r>
            <a:br>
              <a:rPr lang="de-DE" altLang="zh-CN" sz="4800" b="1" i="1" dirty="0"/>
            </a:br>
            <a:r>
              <a:rPr lang="de-DE" b="1" i="0" dirty="0" err="1">
                <a:solidFill>
                  <a:srgbClr val="000000"/>
                </a:solidFill>
                <a:effectLst/>
                <a:latin typeface="Calibri" panose="020F0502020204030204" pitchFamily="34" charset="0"/>
                <a:cs typeface="Calibri" panose="020F0502020204030204" pitchFamily="34" charset="0"/>
              </a:rPr>
              <a:t>Kultura</a:t>
            </a:r>
            <a:r>
              <a:rPr lang="de-DE" b="1" i="0" dirty="0">
                <a:solidFill>
                  <a:srgbClr val="000000"/>
                </a:solidFill>
                <a:effectLst/>
                <a:latin typeface="Calibri" panose="020F0502020204030204" pitchFamily="34" charset="0"/>
                <a:cs typeface="Calibri" panose="020F0502020204030204" pitchFamily="34" charset="0"/>
              </a:rPr>
              <a:t> </a:t>
            </a:r>
            <a:r>
              <a:rPr lang="de-DE" b="1" i="0" dirty="0" err="1">
                <a:solidFill>
                  <a:srgbClr val="000000"/>
                </a:solidFill>
                <a:effectLst/>
                <a:latin typeface="Calibri" panose="020F0502020204030204" pitchFamily="34" charset="0"/>
                <a:cs typeface="Calibri" panose="020F0502020204030204" pitchFamily="34" charset="0"/>
              </a:rPr>
              <a:t>chińska</a:t>
            </a:r>
            <a:r>
              <a:rPr lang="de-DE" b="1" i="0" dirty="0">
                <a:solidFill>
                  <a:srgbClr val="000000"/>
                </a:solidFill>
                <a:effectLst/>
                <a:latin typeface="Calibri" panose="020F0502020204030204" pitchFamily="34" charset="0"/>
                <a:cs typeface="Calibri" panose="020F0502020204030204" pitchFamily="34" charset="0"/>
              </a:rPr>
              <a:t> | </a:t>
            </a:r>
            <a:r>
              <a:rPr lang="de-DE" altLang="zh-CN" b="1" dirty="0">
                <a:latin typeface="Calibri" panose="020F0502020204030204" pitchFamily="34" charset="0"/>
                <a:cs typeface="Calibri" panose="020F0502020204030204" pitchFamily="34" charset="0"/>
              </a:rPr>
              <a:t>Chinese Culture</a:t>
            </a:r>
            <a:br>
              <a:rPr lang="de-DE" altLang="zh-CN" sz="4800" b="1" dirty="0"/>
            </a:br>
            <a:r>
              <a:rPr lang="de-DE" altLang="zh-CN" sz="2800" b="1" dirty="0" err="1"/>
              <a:t>for</a:t>
            </a:r>
            <a:r>
              <a:rPr lang="de-DE" altLang="zh-CN" sz="2800" b="1" dirty="0"/>
              <a:t> MA1 </a:t>
            </a:r>
            <a:r>
              <a:rPr lang="de-DE" altLang="zh-CN" sz="2800" b="1" dirty="0" err="1"/>
              <a:t>students</a:t>
            </a:r>
            <a:br>
              <a:rPr lang="de-DE" altLang="zh-CN" sz="2800" b="1" dirty="0"/>
            </a:br>
            <a:r>
              <a:rPr lang="zh-CN" altLang="de-DE" sz="2400" b="1" dirty="0"/>
              <a:t>第四周 </a:t>
            </a:r>
            <a:r>
              <a:rPr lang="de-DE" altLang="zh-CN" sz="2400" b="1" dirty="0"/>
              <a:t>Session 4</a:t>
            </a:r>
            <a:endParaRPr lang="de-DE" sz="2400" b="1" dirty="0">
              <a:latin typeface="楷体" panose="02010609060101010101" pitchFamily="49" charset="-122"/>
              <a:ea typeface="楷体" panose="02010609060101010101" pitchFamily="49" charset="-122"/>
            </a:endParaRPr>
          </a:p>
        </p:txBody>
      </p:sp>
      <p:sp>
        <p:nvSpPr>
          <p:cNvPr id="3" name="Untertitel 2"/>
          <p:cNvSpPr>
            <a:spLocks noGrp="1"/>
          </p:cNvSpPr>
          <p:nvPr>
            <p:ph type="subTitle" idx="1"/>
          </p:nvPr>
        </p:nvSpPr>
        <p:spPr>
          <a:xfrm>
            <a:off x="395536" y="4365104"/>
            <a:ext cx="8280920" cy="2376264"/>
          </a:xfrm>
        </p:spPr>
        <p:txBody>
          <a:bodyPr>
            <a:noAutofit/>
          </a:bodyPr>
          <a:lstStyle/>
          <a:p>
            <a:r>
              <a:rPr lang="de-DE" altLang="zh-CN" sz="1800" dirty="0">
                <a:solidFill>
                  <a:srgbClr val="000000"/>
                </a:solidFill>
                <a:effectLst/>
                <a:latin typeface="Calibri" panose="020F0502020204030204" pitchFamily="34" charset="0"/>
              </a:rPr>
              <a:t>10</a:t>
            </a:r>
            <a:r>
              <a:rPr lang="zh-CN" altLang="de-DE" sz="1800" dirty="0">
                <a:solidFill>
                  <a:srgbClr val="000000"/>
                </a:solidFill>
                <a:effectLst/>
                <a:latin typeface="Calibri" panose="020F0502020204030204" pitchFamily="34" charset="0"/>
              </a:rPr>
              <a:t>月</a:t>
            </a:r>
            <a:r>
              <a:rPr lang="de-DE" altLang="zh-CN" sz="1800" dirty="0">
                <a:solidFill>
                  <a:srgbClr val="000000"/>
                </a:solidFill>
                <a:effectLst/>
                <a:latin typeface="Calibri" panose="020F0502020204030204" pitchFamily="34" charset="0"/>
              </a:rPr>
              <a:t>6</a:t>
            </a:r>
            <a:r>
              <a:rPr lang="zh-CN" altLang="de-DE" sz="1800" dirty="0">
                <a:solidFill>
                  <a:srgbClr val="000000"/>
                </a:solidFill>
                <a:effectLst/>
                <a:latin typeface="Calibri" panose="020F0502020204030204" pitchFamily="34" charset="0"/>
              </a:rPr>
              <a:t>日</a:t>
            </a:r>
            <a:r>
              <a:rPr lang="de-DE" altLang="zh-CN" sz="1800" dirty="0">
                <a:solidFill>
                  <a:srgbClr val="000000"/>
                </a:solidFill>
                <a:effectLst/>
                <a:latin typeface="Calibri" panose="020F0502020204030204" pitchFamily="34" charset="0"/>
              </a:rPr>
              <a:t>——</a:t>
            </a:r>
            <a:r>
              <a:rPr lang="de-DE" sz="1800" b="0" i="0" dirty="0">
                <a:solidFill>
                  <a:srgbClr val="000000"/>
                </a:solidFill>
                <a:effectLst/>
                <a:latin typeface="Arial" panose="020B0604020202020204" pitchFamily="34" charset="0"/>
              </a:rPr>
              <a:t>THU 11:30-13:00 </a:t>
            </a:r>
            <a:r>
              <a:rPr lang="de-DE" sz="1800" b="0" i="0" dirty="0" err="1">
                <a:solidFill>
                  <a:srgbClr val="000000"/>
                </a:solidFill>
                <a:effectLst/>
                <a:latin typeface="Arial" panose="020B0604020202020204" pitchFamily="34" charset="0"/>
              </a:rPr>
              <a:t>sal</a:t>
            </a:r>
            <a:r>
              <a:rPr lang="de-DE" sz="1800" b="0" i="0" dirty="0">
                <a:solidFill>
                  <a:srgbClr val="000000"/>
                </a:solidFill>
                <a:effectLst/>
                <a:latin typeface="Arial" panose="020B0604020202020204" pitchFamily="34" charset="0"/>
              </a:rPr>
              <a:t>. 401 Chinese Culture </a:t>
            </a:r>
            <a:r>
              <a:rPr lang="de-DE" sz="1800" b="0" i="0" dirty="0" err="1">
                <a:solidFill>
                  <a:srgbClr val="000000"/>
                </a:solidFill>
                <a:effectLst/>
                <a:latin typeface="Arial" panose="020B0604020202020204" pitchFamily="34" charset="0"/>
              </a:rPr>
              <a:t>Kultura</a:t>
            </a:r>
            <a:r>
              <a:rPr lang="de-DE" sz="1800" b="0" i="0" dirty="0">
                <a:solidFill>
                  <a:srgbClr val="000000"/>
                </a:solidFill>
                <a:effectLst/>
                <a:latin typeface="Arial" panose="020B0604020202020204" pitchFamily="34" charset="0"/>
              </a:rPr>
              <a:t> </a:t>
            </a:r>
            <a:r>
              <a:rPr lang="de-DE" sz="1800" b="0" i="0" dirty="0" err="1">
                <a:solidFill>
                  <a:srgbClr val="000000"/>
                </a:solidFill>
                <a:effectLst/>
                <a:latin typeface="Arial" panose="020B0604020202020204" pitchFamily="34" charset="0"/>
              </a:rPr>
              <a:t>chinska</a:t>
            </a:r>
            <a:r>
              <a:rPr lang="de-DE" sz="1800" b="0" i="0" dirty="0">
                <a:solidFill>
                  <a:srgbClr val="000000"/>
                </a:solidFill>
                <a:effectLst/>
                <a:latin typeface="Arial" panose="020B0604020202020204" pitchFamily="34" charset="0"/>
              </a:rPr>
              <a:t> SIN-m I 30+30, fall 2023, Adam Mickiewicz University, </a:t>
            </a:r>
            <a:r>
              <a:rPr lang="de-DE" sz="1800" b="0" i="0" dirty="0" err="1">
                <a:solidFill>
                  <a:srgbClr val="000000"/>
                </a:solidFill>
                <a:effectLst/>
                <a:latin typeface="Arial" panose="020B0604020202020204" pitchFamily="34" charset="0"/>
              </a:rPr>
              <a:t>Poznan</a:t>
            </a:r>
            <a:endParaRPr lang="en-US" sz="1800" dirty="0">
              <a:solidFill>
                <a:srgbClr val="000000"/>
              </a:solidFill>
              <a:effectLst/>
              <a:latin typeface="Calibri" panose="020F0502020204030204" pitchFamily="34" charset="0"/>
            </a:endParaRPr>
          </a:p>
          <a:p>
            <a:r>
              <a:rPr lang="zh-CN" altLang="de-DE" sz="1800" dirty="0">
                <a:solidFill>
                  <a:srgbClr val="000000"/>
                </a:solidFill>
                <a:effectLst/>
                <a:latin typeface="Calibri" panose="020F0502020204030204" pitchFamily="34" charset="0"/>
              </a:rPr>
              <a:t>教室 </a:t>
            </a:r>
            <a:r>
              <a:rPr lang="en-US" sz="1800" dirty="0">
                <a:solidFill>
                  <a:srgbClr val="000000"/>
                </a:solidFill>
                <a:effectLst/>
                <a:latin typeface="Calibri" panose="020F0502020204030204" pitchFamily="34" charset="0"/>
              </a:rPr>
              <a:t>Classroom </a:t>
            </a:r>
            <a:r>
              <a:rPr lang="en-US" sz="1800" dirty="0" err="1">
                <a:solidFill>
                  <a:srgbClr val="000000"/>
                </a:solidFill>
                <a:effectLst/>
                <a:latin typeface="Calibri" panose="020F0502020204030204" pitchFamily="34" charset="0"/>
              </a:rPr>
              <a:t>sal</a:t>
            </a:r>
            <a:r>
              <a:rPr lang="en-US" sz="1800" dirty="0">
                <a:solidFill>
                  <a:srgbClr val="000000"/>
                </a:solidFill>
                <a:effectLst/>
                <a:latin typeface="Calibri" panose="020F0502020204030204" pitchFamily="34" charset="0"/>
              </a:rPr>
              <a:t>. 4</a:t>
            </a:r>
            <a:r>
              <a:rPr lang="de-DE" sz="1800" dirty="0">
                <a:solidFill>
                  <a:srgbClr val="000000"/>
                </a:solidFill>
                <a:effectLst/>
                <a:latin typeface="Calibri" panose="020F0502020204030204" pitchFamily="34" charset="0"/>
              </a:rPr>
              <a:t>01</a:t>
            </a:r>
            <a:r>
              <a:rPr lang="en-US" sz="1800" dirty="0">
                <a:solidFill>
                  <a:srgbClr val="000000"/>
                </a:solidFill>
                <a:effectLst/>
                <a:latin typeface="Calibri" panose="020F0502020204030204" pitchFamily="34" charset="0"/>
              </a:rPr>
              <a:t> </a:t>
            </a:r>
          </a:p>
          <a:p>
            <a:endParaRPr lang="en-US" sz="1800" dirty="0">
              <a:solidFill>
                <a:srgbClr val="000000"/>
              </a:solidFill>
              <a:effectLst/>
              <a:latin typeface="Calibri" panose="020F0502020204030204" pitchFamily="34" charset="0"/>
            </a:endParaRPr>
          </a:p>
          <a:p>
            <a:r>
              <a:rPr lang="zh-CN" altLang="de-DE" sz="1800" dirty="0">
                <a:solidFill>
                  <a:schemeClr val="tx1"/>
                </a:solidFill>
                <a:latin typeface="Arial" panose="020B0604020202020204" pitchFamily="34" charset="0"/>
                <a:ea typeface="楷体" panose="02010609060101010101" pitchFamily="49" charset="-122"/>
                <a:cs typeface="Arial" panose="020B0604020202020204" pitchFamily="34" charset="0"/>
              </a:rPr>
              <a:t>助教：</a:t>
            </a:r>
            <a:r>
              <a:rPr lang="de-DE" sz="1800" b="0" i="0" dirty="0">
                <a:solidFill>
                  <a:srgbClr val="000000"/>
                </a:solidFill>
                <a:effectLst/>
                <a:latin typeface="Arial" panose="020B0604020202020204" pitchFamily="34" charset="0"/>
              </a:rPr>
              <a:t> Karolina, Wiki Admin: </a:t>
            </a:r>
            <a:r>
              <a:rPr lang="de-DE" sz="1800" b="0" i="0" dirty="0" err="1">
                <a:solidFill>
                  <a:srgbClr val="000000"/>
                </a:solidFill>
                <a:effectLst/>
                <a:latin typeface="Arial" panose="020B0604020202020204" pitchFamily="34" charset="0"/>
              </a:rPr>
              <a:t>Malwina</a:t>
            </a:r>
            <a:endParaRPr lang="de-DE" altLang="zh-CN" sz="1800" dirty="0">
              <a:solidFill>
                <a:schemeClr val="tx1"/>
              </a:solidFill>
              <a:latin typeface="楷体" panose="02010609060101010101" pitchFamily="49" charset="-122"/>
              <a:ea typeface="楷体" panose="02010609060101010101" pitchFamily="49" charset="-122"/>
            </a:endParaRPr>
          </a:p>
          <a:p>
            <a:r>
              <a:rPr lang="zh-CN" altLang="en-US" sz="1800" dirty="0">
                <a:solidFill>
                  <a:schemeClr val="tx1"/>
                </a:solidFill>
                <a:latin typeface="楷体" panose="02010609060101010101" pitchFamily="49" charset="-122"/>
                <a:ea typeface="楷体" panose="02010609060101010101" pitchFamily="49" charset="-122"/>
              </a:rPr>
              <a:t>吴漠</a:t>
            </a:r>
            <a:r>
              <a:rPr lang="zh-CN" altLang="de-DE" sz="1800" dirty="0">
                <a:solidFill>
                  <a:schemeClr val="tx1"/>
                </a:solidFill>
                <a:latin typeface="楷体" panose="02010609060101010101" pitchFamily="49" charset="-122"/>
                <a:ea typeface="楷体" panose="02010609060101010101" pitchFamily="49" charset="-122"/>
              </a:rPr>
              <a:t>汀助理教授</a:t>
            </a:r>
            <a:r>
              <a:rPr lang="zh-CN" altLang="de-DE" sz="1800" dirty="0">
                <a:solidFill>
                  <a:schemeClr val="tx1"/>
                </a:solidFill>
                <a:latin typeface="Calibri" panose="020F0502020204030204" pitchFamily="34" charset="0"/>
                <a:ea typeface="楷体" panose="02010609060101010101" pitchFamily="49" charset="-122"/>
                <a:cs typeface="Calibri" panose="020F0502020204030204" pitchFamily="34" charset="0"/>
              </a:rPr>
              <a:t> </a:t>
            </a:r>
            <a:r>
              <a:rPr lang="de-DE" altLang="zh-CN" sz="1800" dirty="0" err="1">
                <a:solidFill>
                  <a:schemeClr val="tx1"/>
                </a:solidFill>
                <a:latin typeface="Calibri" panose="020F0502020204030204" pitchFamily="34" charset="0"/>
                <a:ea typeface="楷体" panose="02010609060101010101" pitchFamily="49" charset="-122"/>
                <a:cs typeface="Calibri" panose="020F0502020204030204" pitchFamily="34" charset="0"/>
              </a:rPr>
              <a:t>Adiunkt</a:t>
            </a:r>
            <a:r>
              <a:rPr lang="de-DE" altLang="zh-CN" sz="1800" dirty="0">
                <a:solidFill>
                  <a:schemeClr val="tx1"/>
                </a:solidFill>
                <a:latin typeface="Calibri" panose="020F0502020204030204" pitchFamily="34" charset="0"/>
                <a:ea typeface="楷体" panose="02010609060101010101" pitchFamily="49" charset="-122"/>
                <a:cs typeface="Calibri" panose="020F0502020204030204" pitchFamily="34" charset="0"/>
              </a:rPr>
              <a:t> (</a:t>
            </a:r>
            <a:r>
              <a:rPr lang="de-DE" altLang="zh-CN" sz="1800" dirty="0" err="1">
                <a:solidFill>
                  <a:schemeClr val="tx1"/>
                </a:solidFill>
                <a:latin typeface="Calibri" panose="020F0502020204030204" pitchFamily="34" charset="0"/>
                <a:ea typeface="楷体" panose="02010609060101010101" pitchFamily="49" charset="-122"/>
                <a:cs typeface="Calibri" panose="020F0502020204030204" pitchFamily="34" charset="0"/>
              </a:rPr>
              <a:t>Assistant</a:t>
            </a:r>
            <a:r>
              <a:rPr lang="de-DE" altLang="zh-CN" sz="1800" dirty="0">
                <a:solidFill>
                  <a:schemeClr val="tx1"/>
                </a:solidFill>
                <a:latin typeface="Calibri" panose="020F0502020204030204" pitchFamily="34" charset="0"/>
                <a:ea typeface="楷体" panose="02010609060101010101" pitchFamily="49" charset="-122"/>
                <a:cs typeface="Calibri" panose="020F0502020204030204" pitchFamily="34" charset="0"/>
              </a:rPr>
              <a:t> Professor) Dr. Martin Woesler</a:t>
            </a:r>
            <a:endParaRPr lang="de-DE" sz="1800" dirty="0">
              <a:solidFill>
                <a:schemeClr val="tx1"/>
              </a:solidFill>
              <a:latin typeface="Calibri" panose="020F0502020204030204" pitchFamily="34" charset="0"/>
              <a:ea typeface="楷体" panose="02010609060101010101" pitchFamily="49" charset="-122"/>
              <a:cs typeface="Calibri" panose="020F0502020204030204" pitchFamily="34" charset="0"/>
            </a:endParaRP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3"/>
          <p:cNvSpPr txBox="1">
            <a:spLocks noGrp="1"/>
          </p:cNvSpPr>
          <p:nvPr>
            <p:ph type="title"/>
          </p:nvPr>
        </p:nvSpPr>
        <p:spPr>
          <a:xfrm>
            <a:off x="612648" y="228600"/>
            <a:ext cx="8153400" cy="9906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2"/>
              </a:buClr>
              <a:buSzPts val="4000"/>
              <a:buFont typeface="SimSun"/>
              <a:buNone/>
            </a:pPr>
            <a:r>
              <a:rPr lang="en-US" sz="4000" b="0">
                <a:latin typeface="SimSun"/>
                <a:ea typeface="SimSun"/>
                <a:cs typeface="SimSun"/>
                <a:sym typeface="SimSun"/>
              </a:rPr>
              <a:t>六个步骤</a:t>
            </a:r>
            <a:endParaRPr/>
          </a:p>
        </p:txBody>
      </p:sp>
      <p:sp>
        <p:nvSpPr>
          <p:cNvPr id="134" name="Google Shape;134;p3"/>
          <p:cNvSpPr txBox="1">
            <a:spLocks noGrp="1"/>
          </p:cNvSpPr>
          <p:nvPr>
            <p:ph type="body" idx="1"/>
          </p:nvPr>
        </p:nvSpPr>
        <p:spPr>
          <a:xfrm>
            <a:off x="457200" y="1609416"/>
            <a:ext cx="7283152" cy="3187736"/>
          </a:xfrm>
          <a:prstGeom prst="rect">
            <a:avLst/>
          </a:prstGeom>
          <a:noFill/>
          <a:ln>
            <a:noFill/>
          </a:ln>
        </p:spPr>
        <p:txBody>
          <a:bodyPr spcFirstLastPara="1" wrap="square" lIns="91425" tIns="45700" rIns="91425" bIns="45700" anchor="t" anchorCtr="0">
            <a:normAutofit lnSpcReduction="10000"/>
          </a:bodyPr>
          <a:lstStyle/>
          <a:p>
            <a:pPr marL="320040" lvl="0" indent="-320040" algn="l" rtl="0">
              <a:spcBef>
                <a:spcPts val="0"/>
              </a:spcBef>
              <a:spcAft>
                <a:spcPts val="0"/>
              </a:spcAft>
              <a:buSzPts val="1740"/>
              <a:buChar char="◻"/>
            </a:pPr>
            <a:r>
              <a:rPr lang="en-US"/>
              <a:t>Na Cai (纳采), </a:t>
            </a:r>
            <a:endParaRPr/>
          </a:p>
          <a:p>
            <a:pPr marL="320040" lvl="0" indent="-320040" algn="l" rtl="0">
              <a:spcBef>
                <a:spcPts val="700"/>
              </a:spcBef>
              <a:spcAft>
                <a:spcPts val="0"/>
              </a:spcAft>
              <a:buSzPts val="1740"/>
              <a:buChar char="◻"/>
            </a:pPr>
            <a:r>
              <a:rPr lang="en-US"/>
              <a:t>Wen Ming (问名), </a:t>
            </a:r>
            <a:endParaRPr/>
          </a:p>
          <a:p>
            <a:pPr marL="320040" lvl="0" indent="-320040" algn="l" rtl="0">
              <a:spcBef>
                <a:spcPts val="700"/>
              </a:spcBef>
              <a:spcAft>
                <a:spcPts val="0"/>
              </a:spcAft>
              <a:buSzPts val="1740"/>
              <a:buChar char="◻"/>
            </a:pPr>
            <a:r>
              <a:rPr lang="en-US"/>
              <a:t>Na Ji (纳吉), </a:t>
            </a:r>
            <a:endParaRPr/>
          </a:p>
          <a:p>
            <a:pPr marL="320040" lvl="0" indent="-320040" algn="l" rtl="0">
              <a:spcBef>
                <a:spcPts val="700"/>
              </a:spcBef>
              <a:spcAft>
                <a:spcPts val="0"/>
              </a:spcAft>
              <a:buSzPts val="1740"/>
              <a:buChar char="◻"/>
            </a:pPr>
            <a:r>
              <a:rPr lang="en-US"/>
              <a:t>Na Zheng(纳征), </a:t>
            </a:r>
            <a:endParaRPr/>
          </a:p>
          <a:p>
            <a:pPr marL="320040" lvl="0" indent="-320040" algn="l" rtl="0">
              <a:spcBef>
                <a:spcPts val="700"/>
              </a:spcBef>
              <a:spcAft>
                <a:spcPts val="0"/>
              </a:spcAft>
              <a:buSzPts val="1740"/>
              <a:buChar char="◻"/>
            </a:pPr>
            <a:r>
              <a:rPr lang="en-US"/>
              <a:t>Qing Qi (请期),</a:t>
            </a:r>
            <a:endParaRPr/>
          </a:p>
          <a:p>
            <a:pPr marL="320040" lvl="0" indent="-320040" algn="l" rtl="0">
              <a:spcBef>
                <a:spcPts val="700"/>
              </a:spcBef>
              <a:spcAft>
                <a:spcPts val="0"/>
              </a:spcAft>
              <a:buSzPts val="1740"/>
              <a:buChar char="◻"/>
            </a:pPr>
            <a:r>
              <a:rPr lang="en-US"/>
              <a:t>Qin Ying (亲迎)</a:t>
            </a:r>
            <a:endParaRPr/>
          </a:p>
        </p:txBody>
      </p:sp>
      <p:sp>
        <p:nvSpPr>
          <p:cNvPr id="135" name="Google Shape;135;p3"/>
          <p:cNvSpPr/>
          <p:nvPr/>
        </p:nvSpPr>
        <p:spPr>
          <a:xfrm>
            <a:off x="323528" y="5311661"/>
            <a:ext cx="6767736" cy="40011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2000"/>
              <a:buFont typeface="Calibri"/>
              <a:buNone/>
            </a:pPr>
            <a:r>
              <a:rPr lang="en-US" sz="2000" b="0" i="0" u="none" strike="noStrike" cap="none">
                <a:solidFill>
                  <a:srgbClr val="000000"/>
                </a:solidFill>
                <a:latin typeface="Calibri"/>
                <a:ea typeface="Calibri"/>
                <a:cs typeface="Calibri"/>
                <a:sym typeface="Calibri"/>
              </a:rPr>
              <a:t>提亲[tíqīn] to propose marriage</a:t>
            </a:r>
            <a:endParaRPr sz="2000" b="0" i="0" u="none" strike="noStrike" cap="none">
              <a:solidFill>
                <a:schemeClr val="dk1"/>
              </a:solidFill>
              <a:latin typeface="Calibri"/>
              <a:ea typeface="Calibri"/>
              <a:cs typeface="Calibri"/>
              <a:sym typeface="Calibri"/>
            </a:endParaRPr>
          </a:p>
        </p:txBody>
      </p:sp>
      <p:pic>
        <p:nvPicPr>
          <p:cNvPr id="136" name="Google Shape;136;p3" descr="最全中国传统婚礼流程安排表，结婚不出错全靠它!【婚礼纪】"/>
          <p:cNvPicPr preferRelativeResize="0"/>
          <p:nvPr/>
        </p:nvPicPr>
        <p:blipFill rotWithShape="1">
          <a:blip r:embed="rId3">
            <a:alphaModFix/>
          </a:blip>
          <a:srcRect/>
          <a:stretch/>
        </p:blipFill>
        <p:spPr>
          <a:xfrm>
            <a:off x="4211960" y="2060848"/>
            <a:ext cx="4572000" cy="272176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4"/>
          <p:cNvSpPr txBox="1">
            <a:spLocks noGrp="1"/>
          </p:cNvSpPr>
          <p:nvPr>
            <p:ph type="title"/>
          </p:nvPr>
        </p:nvSpPr>
        <p:spPr>
          <a:xfrm>
            <a:off x="467544" y="0"/>
            <a:ext cx="72390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2"/>
              </a:buClr>
              <a:buSzPts val="4400"/>
              <a:buFont typeface="Twentieth Century"/>
              <a:buNone/>
            </a:pPr>
            <a:r>
              <a:rPr lang="en-US" b="0"/>
              <a:t>“纳采”是什么？</a:t>
            </a:r>
            <a:endParaRPr/>
          </a:p>
        </p:txBody>
      </p:sp>
      <p:sp>
        <p:nvSpPr>
          <p:cNvPr id="142" name="Google Shape;142;p4"/>
          <p:cNvSpPr txBox="1">
            <a:spLocks noGrp="1"/>
          </p:cNvSpPr>
          <p:nvPr>
            <p:ph type="body" idx="1"/>
          </p:nvPr>
        </p:nvSpPr>
        <p:spPr>
          <a:xfrm>
            <a:off x="142844" y="5000636"/>
            <a:ext cx="6635080" cy="1226536"/>
          </a:xfrm>
          <a:prstGeom prst="rect">
            <a:avLst/>
          </a:prstGeom>
          <a:noFill/>
          <a:ln>
            <a:noFill/>
          </a:ln>
        </p:spPr>
        <p:txBody>
          <a:bodyPr spcFirstLastPara="1" wrap="square" lIns="91425" tIns="45700" rIns="91425" bIns="45700" anchor="t" anchorCtr="0">
            <a:normAutofit fontScale="47500" lnSpcReduction="20000"/>
          </a:bodyPr>
          <a:lstStyle/>
          <a:p>
            <a:pPr marL="320040" lvl="0" indent="-320040" algn="l" rtl="0">
              <a:spcBef>
                <a:spcPts val="0"/>
              </a:spcBef>
              <a:spcAft>
                <a:spcPts val="0"/>
              </a:spcAft>
              <a:buSzPct val="59999"/>
              <a:buChar char="◻"/>
            </a:pPr>
            <a:r>
              <a:rPr lang="en-US">
                <a:latin typeface="SimSun"/>
                <a:ea typeface="SimSun"/>
                <a:cs typeface="SimSun"/>
                <a:sym typeface="SimSun"/>
              </a:rPr>
              <a:t>媒人[ méiren ] go-between, matchmaker</a:t>
            </a:r>
            <a:endParaRPr>
              <a:latin typeface="SimSun"/>
              <a:ea typeface="SimSun"/>
              <a:cs typeface="SimSun"/>
              <a:sym typeface="SimSun"/>
            </a:endParaRPr>
          </a:p>
          <a:p>
            <a:pPr marL="320040" lvl="0" indent="-320040" algn="l" rtl="0">
              <a:spcBef>
                <a:spcPts val="700"/>
              </a:spcBef>
              <a:spcAft>
                <a:spcPts val="0"/>
              </a:spcAft>
              <a:buSzPct val="59999"/>
              <a:buChar char="◻"/>
            </a:pPr>
            <a:r>
              <a:rPr lang="en-US">
                <a:latin typeface="SimSun"/>
                <a:ea typeface="SimSun"/>
                <a:cs typeface="SimSun"/>
                <a:sym typeface="SimSun"/>
              </a:rPr>
              <a:t>娶 [qǔ] to take wife</a:t>
            </a:r>
            <a:endParaRPr>
              <a:latin typeface="SimSun"/>
              <a:ea typeface="SimSun"/>
              <a:cs typeface="SimSun"/>
              <a:sym typeface="SimSun"/>
            </a:endParaRPr>
          </a:p>
          <a:p>
            <a:pPr marL="320040" lvl="0" indent="-320040" algn="l" rtl="0">
              <a:spcBef>
                <a:spcPts val="700"/>
              </a:spcBef>
              <a:spcAft>
                <a:spcPts val="0"/>
              </a:spcAft>
              <a:buSzPct val="59999"/>
              <a:buChar char="◻"/>
            </a:pPr>
            <a:r>
              <a:rPr lang="en-US">
                <a:latin typeface="SimSun"/>
                <a:ea typeface="SimSun"/>
                <a:cs typeface="SimSun"/>
                <a:sym typeface="SimSun"/>
              </a:rPr>
              <a:t>新娘 [ xīnniáng ] bride</a:t>
            </a:r>
            <a:endParaRPr>
              <a:latin typeface="SimSun"/>
              <a:ea typeface="SimSun"/>
              <a:cs typeface="SimSun"/>
              <a:sym typeface="SimSun"/>
            </a:endParaRPr>
          </a:p>
          <a:p>
            <a:pPr marL="320040" lvl="0" indent="-320040" algn="l" rtl="0">
              <a:spcBef>
                <a:spcPts val="700"/>
              </a:spcBef>
              <a:spcAft>
                <a:spcPts val="0"/>
              </a:spcAft>
              <a:buSzPct val="59999"/>
              <a:buChar char="◻"/>
            </a:pPr>
            <a:r>
              <a:rPr lang="en-US">
                <a:latin typeface="SimSun"/>
                <a:ea typeface="SimSun"/>
                <a:cs typeface="SimSun"/>
                <a:sym typeface="SimSun"/>
              </a:rPr>
              <a:t>新郎 [ xīnláng ] bridegroom, groom</a:t>
            </a:r>
            <a:endParaRPr>
              <a:latin typeface="SimSun"/>
              <a:ea typeface="SimSun"/>
              <a:cs typeface="SimSun"/>
              <a:sym typeface="SimSun"/>
            </a:endParaRPr>
          </a:p>
          <a:p>
            <a:pPr marL="320040" lvl="0" indent="-259270" algn="l" rtl="0">
              <a:spcBef>
                <a:spcPts val="700"/>
              </a:spcBef>
              <a:spcAft>
                <a:spcPts val="0"/>
              </a:spcAft>
              <a:buSzPct val="59999"/>
              <a:buNone/>
            </a:pPr>
            <a:endParaRPr/>
          </a:p>
          <a:p>
            <a:pPr marL="320040" lvl="0" indent="-259270" algn="l" rtl="0">
              <a:spcBef>
                <a:spcPts val="700"/>
              </a:spcBef>
              <a:spcAft>
                <a:spcPts val="0"/>
              </a:spcAft>
              <a:buSzPct val="59999"/>
              <a:buNone/>
            </a:pPr>
            <a:endParaRPr/>
          </a:p>
        </p:txBody>
      </p:sp>
      <p:pic>
        <p:nvPicPr>
          <p:cNvPr id="143" name="Google Shape;143;p4" descr="https://adayimg.com/wp-content/uploads/2018/06/adaymag-the-matchmaker-lesson-in-mulan-04-e1529653586321-770x461.jpg"/>
          <p:cNvPicPr preferRelativeResize="0"/>
          <p:nvPr/>
        </p:nvPicPr>
        <p:blipFill rotWithShape="1">
          <a:blip r:embed="rId3">
            <a:alphaModFix/>
          </a:blip>
          <a:srcRect/>
          <a:stretch/>
        </p:blipFill>
        <p:spPr>
          <a:xfrm>
            <a:off x="428596" y="1000108"/>
            <a:ext cx="6308918" cy="3777159"/>
          </a:xfrm>
          <a:prstGeom prst="rect">
            <a:avLst/>
          </a:prstGeom>
          <a:noFill/>
          <a:ln>
            <a:noFill/>
          </a:ln>
        </p:spPr>
      </p:pic>
      <p:sp>
        <p:nvSpPr>
          <p:cNvPr id="144" name="Google Shape;144;p4"/>
          <p:cNvSpPr/>
          <p:nvPr/>
        </p:nvSpPr>
        <p:spPr>
          <a:xfrm>
            <a:off x="4572000" y="6211669"/>
            <a:ext cx="45720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u="sng">
                <a:solidFill>
                  <a:schemeClr val="dk1"/>
                </a:solidFill>
                <a:latin typeface="Twentieth Century"/>
                <a:ea typeface="Twentieth Century"/>
                <a:cs typeface="Twentieth Century"/>
                <a:sym typeface="Twentieth Century"/>
                <a:hlinkClick r:id="rId4">
                  <a:extLst>
                    <a:ext uri="{A12FA001-AC4F-418D-AE19-62706E023703}">
                      <ahyp:hlinkClr xmlns:ahyp="http://schemas.microsoft.com/office/drawing/2018/hyperlinkcolor" val="tx"/>
                    </a:ext>
                  </a:extLst>
                </a:hlinkClick>
              </a:rPr>
              <a:t>https://www.youtube.com/watch?v=jD9ly7H78Sc</a:t>
            </a:r>
            <a:endParaRPr sz="1800">
              <a:solidFill>
                <a:schemeClr val="dk1"/>
              </a:solidFill>
              <a:latin typeface="Twentieth Century"/>
              <a:ea typeface="Twentieth Century"/>
              <a:cs typeface="Twentieth Century"/>
              <a:sym typeface="Twentieth Century"/>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5"/>
          <p:cNvSpPr txBox="1">
            <a:spLocks noGrp="1"/>
          </p:cNvSpPr>
          <p:nvPr>
            <p:ph type="title"/>
          </p:nvPr>
        </p:nvSpPr>
        <p:spPr>
          <a:xfrm>
            <a:off x="395536" y="0"/>
            <a:ext cx="72390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2"/>
              </a:buClr>
              <a:buSzPts val="4400"/>
              <a:buFont typeface="Twentieth Century"/>
              <a:buNone/>
            </a:pPr>
            <a:r>
              <a:rPr lang="en-US" b="0"/>
              <a:t>“纳采”是什么？</a:t>
            </a:r>
            <a:endParaRPr/>
          </a:p>
        </p:txBody>
      </p:sp>
      <p:sp>
        <p:nvSpPr>
          <p:cNvPr id="150" name="Google Shape;150;p5"/>
          <p:cNvSpPr txBox="1">
            <a:spLocks noGrp="1"/>
          </p:cNvSpPr>
          <p:nvPr>
            <p:ph type="body" idx="1"/>
          </p:nvPr>
        </p:nvSpPr>
        <p:spPr>
          <a:xfrm>
            <a:off x="611560" y="5949280"/>
            <a:ext cx="6768752" cy="506456"/>
          </a:xfrm>
          <a:prstGeom prst="rect">
            <a:avLst/>
          </a:prstGeom>
          <a:noFill/>
          <a:ln>
            <a:noFill/>
          </a:ln>
        </p:spPr>
        <p:txBody>
          <a:bodyPr spcFirstLastPara="1" wrap="square" lIns="91425" tIns="45700" rIns="91425" bIns="45700" anchor="t" anchorCtr="0">
            <a:normAutofit fontScale="92500" lnSpcReduction="10000"/>
          </a:bodyPr>
          <a:lstStyle/>
          <a:p>
            <a:pPr marL="320040" lvl="0" indent="-320040" algn="l" rtl="0">
              <a:spcBef>
                <a:spcPts val="0"/>
              </a:spcBef>
              <a:spcAft>
                <a:spcPts val="0"/>
              </a:spcAft>
              <a:buSzPts val="1740"/>
              <a:buChar char="◻"/>
            </a:pPr>
            <a:r>
              <a:rPr lang="en-US"/>
              <a:t>求婚[ qiúhūn ] propose marriage</a:t>
            </a:r>
            <a:endParaRPr/>
          </a:p>
          <a:p>
            <a:pPr marL="320040" lvl="0" indent="-209550" algn="l" rtl="0">
              <a:spcBef>
                <a:spcPts val="700"/>
              </a:spcBef>
              <a:spcAft>
                <a:spcPts val="0"/>
              </a:spcAft>
              <a:buSzPts val="1740"/>
              <a:buNone/>
            </a:pPr>
            <a:endParaRPr/>
          </a:p>
        </p:txBody>
      </p:sp>
      <p:pic>
        <p:nvPicPr>
          <p:cNvPr id="151" name="Google Shape;151;p5" descr="媒人- 抖音百科"/>
          <p:cNvPicPr preferRelativeResize="0"/>
          <p:nvPr/>
        </p:nvPicPr>
        <p:blipFill rotWithShape="1">
          <a:blip r:embed="rId3">
            <a:alphaModFix/>
          </a:blip>
          <a:srcRect/>
          <a:stretch/>
        </p:blipFill>
        <p:spPr>
          <a:xfrm>
            <a:off x="1331640" y="1196752"/>
            <a:ext cx="5760640" cy="384042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6"/>
          <p:cNvSpPr txBox="1">
            <a:spLocks noGrp="1"/>
          </p:cNvSpPr>
          <p:nvPr>
            <p:ph type="title"/>
          </p:nvPr>
        </p:nvSpPr>
        <p:spPr>
          <a:xfrm>
            <a:off x="612648" y="228600"/>
            <a:ext cx="8153400" cy="9906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2"/>
              </a:buClr>
              <a:buSzPts val="4400"/>
              <a:buFont typeface="Twentieth Century"/>
              <a:buNone/>
            </a:pPr>
            <a:r>
              <a:rPr lang="en-US" b="0"/>
              <a:t>“纳采”是什么？</a:t>
            </a:r>
            <a:endParaRPr/>
          </a:p>
        </p:txBody>
      </p:sp>
      <p:sp>
        <p:nvSpPr>
          <p:cNvPr id="157" name="Google Shape;157;p6" descr="中国古人如何提亲议亲？不可不知的“婚姻六礼”中的“纳采”礼_百科TA说"/>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pic>
        <p:nvPicPr>
          <p:cNvPr id="158" name="Google Shape;158;p6" descr="纳采- 中国婚博会官网"/>
          <p:cNvPicPr preferRelativeResize="0"/>
          <p:nvPr/>
        </p:nvPicPr>
        <p:blipFill rotWithShape="1">
          <a:blip r:embed="rId3">
            <a:alphaModFix/>
          </a:blip>
          <a:srcRect/>
          <a:stretch/>
        </p:blipFill>
        <p:spPr>
          <a:xfrm>
            <a:off x="251520" y="1772816"/>
            <a:ext cx="4392488" cy="2928326"/>
          </a:xfrm>
          <a:prstGeom prst="rect">
            <a:avLst/>
          </a:prstGeom>
          <a:noFill/>
          <a:ln>
            <a:noFill/>
          </a:ln>
        </p:spPr>
      </p:pic>
      <p:sp>
        <p:nvSpPr>
          <p:cNvPr id="159" name="Google Shape;159;p6"/>
          <p:cNvSpPr txBox="1"/>
          <p:nvPr/>
        </p:nvSpPr>
        <p:spPr>
          <a:xfrm>
            <a:off x="179512" y="5085184"/>
            <a:ext cx="5441618" cy="14773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Twentieth Century"/>
                <a:ea typeface="Twentieth Century"/>
                <a:cs typeface="Twentieth Century"/>
                <a:sym typeface="Twentieth Century"/>
              </a:rPr>
              <a:t>大雁[ dàyàn ] wild goose</a:t>
            </a:r>
            <a:endParaRPr/>
          </a:p>
          <a:p>
            <a:pPr marL="0" marR="0" lvl="0" indent="0" algn="l" rtl="0">
              <a:spcBef>
                <a:spcPts val="0"/>
              </a:spcBef>
              <a:spcAft>
                <a:spcPts val="0"/>
              </a:spcAft>
              <a:buNone/>
            </a:pPr>
            <a:r>
              <a:rPr lang="en-US" sz="1800">
                <a:solidFill>
                  <a:schemeClr val="dk1"/>
                </a:solidFill>
                <a:latin typeface="Twentieth Century"/>
                <a:ea typeface="Twentieth Century"/>
                <a:cs typeface="Twentieth Century"/>
                <a:sym typeface="Twentieth Century"/>
              </a:rPr>
              <a:t>鸳鸯 [yuānyang] mandarin ducks</a:t>
            </a:r>
            <a:endParaRPr/>
          </a:p>
          <a:p>
            <a:pPr marL="0" marR="0" lvl="0" indent="0" algn="l" rtl="0">
              <a:spcBef>
                <a:spcPts val="0"/>
              </a:spcBef>
              <a:spcAft>
                <a:spcPts val="0"/>
              </a:spcAft>
              <a:buNone/>
            </a:pPr>
            <a:r>
              <a:rPr lang="en-US" sz="1800">
                <a:solidFill>
                  <a:schemeClr val="dk1"/>
                </a:solidFill>
                <a:latin typeface="Twentieth Century"/>
                <a:ea typeface="Twentieth Century"/>
                <a:cs typeface="Twentieth Century"/>
                <a:sym typeface="Twentieth Century"/>
              </a:rPr>
              <a:t>代表[ dàibiǎo ] represent</a:t>
            </a:r>
            <a:endParaRPr sz="1800">
              <a:solidFill>
                <a:schemeClr val="dk1"/>
              </a:solidFill>
              <a:latin typeface="Twentieth Century"/>
              <a:ea typeface="Twentieth Century"/>
              <a:cs typeface="Twentieth Century"/>
              <a:sym typeface="Twentieth Century"/>
            </a:endParaRPr>
          </a:p>
          <a:p>
            <a:pPr marL="0" marR="0" lvl="0" indent="0" algn="l" rtl="0">
              <a:spcBef>
                <a:spcPts val="0"/>
              </a:spcBef>
              <a:spcAft>
                <a:spcPts val="0"/>
              </a:spcAft>
              <a:buNone/>
            </a:pPr>
            <a:r>
              <a:rPr lang="en-US" sz="1800">
                <a:solidFill>
                  <a:schemeClr val="dk1"/>
                </a:solidFill>
                <a:latin typeface="Twentieth Century"/>
                <a:ea typeface="Twentieth Century"/>
                <a:cs typeface="Twentieth Century"/>
                <a:sym typeface="Twentieth Century"/>
              </a:rPr>
              <a:t>忠诚[ zhōngchéng ] devoted, fidelity, loyal, loyalty</a:t>
            </a:r>
            <a:br>
              <a:rPr lang="en-US" sz="1800">
                <a:solidFill>
                  <a:schemeClr val="dk1"/>
                </a:solidFill>
                <a:latin typeface="Twentieth Century"/>
                <a:ea typeface="Twentieth Century"/>
                <a:cs typeface="Twentieth Century"/>
                <a:sym typeface="Twentieth Century"/>
              </a:rPr>
            </a:br>
            <a:endParaRPr sz="1800">
              <a:solidFill>
                <a:schemeClr val="dk1"/>
              </a:solidFill>
              <a:latin typeface="Twentieth Century"/>
              <a:ea typeface="Twentieth Century"/>
              <a:cs typeface="Twentieth Century"/>
              <a:sym typeface="Twentieth Century"/>
            </a:endParaRPr>
          </a:p>
        </p:txBody>
      </p:sp>
      <p:sp>
        <p:nvSpPr>
          <p:cNvPr id="160" name="Google Shape;160;p6" descr="鸳鸯摆件一对新婚礼物送新人结婚礼品卧室客厅装饰品黄铜喜事连连-Taobao"/>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161" name="Google Shape;161;p6" descr="https://gw.alicdn.com/imgextra/i4/1711954248/O1CN01ZACziV1hFdLpV0C0F_!!0-item_pic.jpg_Q75.jpg_.webp"/>
          <p:cNvSpPr/>
          <p:nvPr/>
        </p:nvSpPr>
        <p:spPr>
          <a:xfrm>
            <a:off x="155575" y="215577"/>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pic>
        <p:nvPicPr>
          <p:cNvPr id="162" name="Google Shape;162;p6"/>
          <p:cNvPicPr preferRelativeResize="0"/>
          <p:nvPr/>
        </p:nvPicPr>
        <p:blipFill rotWithShape="1">
          <a:blip r:embed="rId4">
            <a:alphaModFix/>
          </a:blip>
          <a:srcRect/>
          <a:stretch/>
        </p:blipFill>
        <p:spPr>
          <a:xfrm>
            <a:off x="4860032" y="1268760"/>
            <a:ext cx="3794511" cy="348532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7"/>
          <p:cNvSpPr txBox="1">
            <a:spLocks noGrp="1"/>
          </p:cNvSpPr>
          <p:nvPr>
            <p:ph type="title"/>
          </p:nvPr>
        </p:nvSpPr>
        <p:spPr>
          <a:xfrm>
            <a:off x="612648" y="228600"/>
            <a:ext cx="8153400" cy="9906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2"/>
              </a:buClr>
              <a:buSzPts val="4400"/>
              <a:buFont typeface="Twentieth Century"/>
              <a:buNone/>
            </a:pPr>
            <a:r>
              <a:rPr lang="en-US"/>
              <a:t>为什么这些动物？</a:t>
            </a:r>
            <a:endParaRPr/>
          </a:p>
        </p:txBody>
      </p:sp>
      <p:sp>
        <p:nvSpPr>
          <p:cNvPr id="168" name="Google Shape;168;p7"/>
          <p:cNvSpPr/>
          <p:nvPr/>
        </p:nvSpPr>
        <p:spPr>
          <a:xfrm>
            <a:off x="214282" y="5011341"/>
            <a:ext cx="5330305" cy="1846659"/>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终生 [ zhōngshēng ] throughout one's life, lifetime, life long</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交配 [ jiāop</a:t>
            </a:r>
            <a:r>
              <a:rPr lang="en-US" sz="1400" b="0" i="0" u="none" strike="noStrike" cap="none">
                <a:solidFill>
                  <a:srgbClr val="000000"/>
                </a:solidFill>
                <a:latin typeface="Calibri"/>
                <a:ea typeface="Calibri"/>
                <a:cs typeface="Calibri"/>
                <a:sym typeface="Calibri"/>
              </a:rPr>
              <a:t>è</a:t>
            </a:r>
            <a:r>
              <a:rPr lang="en-US" sz="1400" b="0" i="0" u="none" strike="noStrike" cap="none">
                <a:solidFill>
                  <a:srgbClr val="000000"/>
                </a:solidFill>
                <a:latin typeface="Arial"/>
                <a:ea typeface="Arial"/>
                <a:cs typeface="Arial"/>
                <a:sym typeface="Arial"/>
              </a:rPr>
              <a:t>i ] mating, copulation (esp. of animals)</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离婚率 [ líhūnlǜ ] divorce rate</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极低 [ j</a:t>
            </a:r>
            <a:r>
              <a:rPr lang="en-US" sz="1400" b="0" i="0" u="none" strike="noStrike" cap="none">
                <a:solidFill>
                  <a:srgbClr val="000000"/>
                </a:solidFill>
                <a:latin typeface="Calibri"/>
                <a:ea typeface="Calibri"/>
                <a:cs typeface="Calibri"/>
                <a:sym typeface="Calibri"/>
              </a:rPr>
              <a:t>í</a:t>
            </a:r>
            <a:r>
              <a:rPr lang="en-US" sz="1400" b="0" i="0" u="none" strike="noStrike" cap="none">
                <a:solidFill>
                  <a:srgbClr val="000000"/>
                </a:solidFill>
                <a:latin typeface="Arial"/>
                <a:ea typeface="Arial"/>
                <a:cs typeface="Arial"/>
                <a:sym typeface="Arial"/>
              </a:rPr>
              <a:t>dī ] very low</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成双成对 [ ch</a:t>
            </a:r>
            <a:r>
              <a:rPr lang="en-US" sz="1400" b="0" i="0" u="none" strike="noStrike" cap="none">
                <a:solidFill>
                  <a:srgbClr val="000000"/>
                </a:solidFill>
                <a:latin typeface="Calibri"/>
                <a:ea typeface="Calibri"/>
                <a:cs typeface="Calibri"/>
                <a:sym typeface="Calibri"/>
              </a:rPr>
              <a:t>é</a:t>
            </a:r>
            <a:r>
              <a:rPr lang="en-US" sz="1400" b="0" i="0" u="none" strike="noStrike" cap="none">
                <a:solidFill>
                  <a:srgbClr val="000000"/>
                </a:solidFill>
                <a:latin typeface="Arial"/>
                <a:ea typeface="Arial"/>
                <a:cs typeface="Arial"/>
                <a:sym typeface="Arial"/>
              </a:rPr>
              <a:t>ngshuāngch</a:t>
            </a:r>
            <a:r>
              <a:rPr lang="en-US" sz="1400" b="0" i="0" u="none" strike="noStrike" cap="none">
                <a:solidFill>
                  <a:srgbClr val="000000"/>
                </a:solidFill>
                <a:latin typeface="Calibri"/>
                <a:ea typeface="Calibri"/>
                <a:cs typeface="Calibri"/>
                <a:sym typeface="Calibri"/>
              </a:rPr>
              <a:t>é</a:t>
            </a:r>
            <a:r>
              <a:rPr lang="en-US" sz="1400" b="0" i="0" u="none" strike="noStrike" cap="none">
                <a:solidFill>
                  <a:srgbClr val="000000"/>
                </a:solidFill>
                <a:latin typeface="Arial"/>
                <a:ea typeface="Arial"/>
                <a:cs typeface="Arial"/>
                <a:sym typeface="Arial"/>
              </a:rPr>
              <a:t>ngdu</a:t>
            </a:r>
            <a:r>
              <a:rPr lang="en-US" sz="1400" b="0" i="0" u="none" strike="noStrike" cap="none">
                <a:solidFill>
                  <a:srgbClr val="000000"/>
                </a:solidFill>
                <a:latin typeface="Calibri"/>
                <a:ea typeface="Calibri"/>
                <a:cs typeface="Calibri"/>
                <a:sym typeface="Calibri"/>
              </a:rPr>
              <a:t>ì</a:t>
            </a:r>
            <a:r>
              <a:rPr lang="en-US" sz="1400" b="0" i="0" u="none" strike="noStrike" cap="none">
                <a:solidFill>
                  <a:srgbClr val="000000"/>
                </a:solidFill>
                <a:latin typeface="Arial"/>
                <a:ea typeface="Arial"/>
                <a:cs typeface="Arial"/>
                <a:sym typeface="Arial"/>
              </a:rPr>
              <a:t> ] to form pairs, to be in couples</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忠诚[</a:t>
            </a:r>
            <a:r>
              <a:rPr lang="en-US" sz="1400" b="0" i="0" u="none" strike="noStrike" cap="none">
                <a:solidFill>
                  <a:srgbClr val="000000"/>
                </a:solidFill>
                <a:latin typeface="Calibri"/>
                <a:ea typeface="Calibri"/>
                <a:cs typeface="Calibri"/>
                <a:sym typeface="Calibri"/>
              </a:rPr>
              <a:t> </a:t>
            </a:r>
            <a:r>
              <a:rPr lang="en-US" sz="1400" b="0" i="0" u="none" strike="noStrike" cap="none">
                <a:solidFill>
                  <a:srgbClr val="000000"/>
                </a:solidFill>
                <a:latin typeface="Arial"/>
                <a:ea typeface="Arial"/>
                <a:cs typeface="Arial"/>
                <a:sym typeface="Arial"/>
              </a:rPr>
              <a:t>zhōngchéng</a:t>
            </a:r>
            <a:r>
              <a:rPr lang="en-US" sz="1400" b="0" i="0" u="none" strike="noStrike" cap="none">
                <a:solidFill>
                  <a:srgbClr val="000000"/>
                </a:solidFill>
                <a:latin typeface="Calibri"/>
                <a:ea typeface="Calibri"/>
                <a:cs typeface="Calibri"/>
                <a:sym typeface="Calibri"/>
              </a:rPr>
              <a:t> </a:t>
            </a:r>
            <a:r>
              <a:rPr lang="en-US" sz="1400" b="0" i="0" u="none" strike="noStrike" cap="none">
                <a:solidFill>
                  <a:srgbClr val="000000"/>
                </a:solidFill>
                <a:latin typeface="Arial"/>
                <a:ea typeface="Arial"/>
                <a:cs typeface="Arial"/>
                <a:sym typeface="Arial"/>
              </a:rPr>
              <a:t>]</a:t>
            </a:r>
            <a:r>
              <a:rPr lang="en-US" sz="1400" b="0" i="0" u="none" strike="noStrike" cap="none">
                <a:solidFill>
                  <a:srgbClr val="000000"/>
                </a:solidFill>
                <a:latin typeface="Calibri"/>
                <a:ea typeface="Calibri"/>
                <a:cs typeface="Calibri"/>
                <a:sym typeface="Calibri"/>
              </a:rPr>
              <a:t> </a:t>
            </a:r>
            <a:r>
              <a:rPr lang="en-US" sz="1400" b="0" i="0" u="none" strike="noStrike" cap="none">
                <a:solidFill>
                  <a:srgbClr val="000000"/>
                </a:solidFill>
                <a:latin typeface="Arial"/>
                <a:ea typeface="Arial"/>
                <a:cs typeface="Arial"/>
                <a:sym typeface="Arial"/>
              </a:rPr>
              <a:t>devoted,</a:t>
            </a:r>
            <a:r>
              <a:rPr lang="en-US" sz="1400" b="0" i="0" u="none" strike="noStrike" cap="none">
                <a:solidFill>
                  <a:srgbClr val="000000"/>
                </a:solidFill>
                <a:latin typeface="Calibri"/>
                <a:ea typeface="Calibri"/>
                <a:cs typeface="Calibri"/>
                <a:sym typeface="Calibri"/>
              </a:rPr>
              <a:t> </a:t>
            </a:r>
            <a:r>
              <a:rPr lang="en-US" sz="1400" b="0" i="0" u="none" strike="noStrike" cap="none">
                <a:solidFill>
                  <a:srgbClr val="000000"/>
                </a:solidFill>
                <a:latin typeface="Arial"/>
                <a:ea typeface="Arial"/>
                <a:cs typeface="Arial"/>
                <a:sym typeface="Arial"/>
              </a:rPr>
              <a:t>fidelity,</a:t>
            </a:r>
            <a:r>
              <a:rPr lang="en-US" sz="1400" b="0" i="0" u="none" strike="noStrike" cap="none">
                <a:solidFill>
                  <a:srgbClr val="000000"/>
                </a:solidFill>
                <a:latin typeface="Calibri"/>
                <a:ea typeface="Calibri"/>
                <a:cs typeface="Calibri"/>
                <a:sym typeface="Calibri"/>
              </a:rPr>
              <a:t> </a:t>
            </a:r>
            <a:r>
              <a:rPr lang="en-US" sz="1400" b="0" i="0" u="none" strike="noStrike" cap="none">
                <a:solidFill>
                  <a:srgbClr val="000000"/>
                </a:solidFill>
                <a:latin typeface="Arial"/>
                <a:ea typeface="Arial"/>
                <a:cs typeface="Arial"/>
                <a:sym typeface="Arial"/>
              </a:rPr>
              <a:t>loyal,</a:t>
            </a:r>
            <a:r>
              <a:rPr lang="en-US" sz="1400" b="0" i="0" u="none" strike="noStrike" cap="none">
                <a:solidFill>
                  <a:srgbClr val="000000"/>
                </a:solidFill>
                <a:latin typeface="Calibri"/>
                <a:ea typeface="Calibri"/>
                <a:cs typeface="Calibri"/>
                <a:sym typeface="Calibri"/>
              </a:rPr>
              <a:t> </a:t>
            </a:r>
            <a:r>
              <a:rPr lang="en-US" sz="1400" b="0" i="0" u="none" strike="noStrike" cap="none">
                <a:solidFill>
                  <a:srgbClr val="000000"/>
                </a:solidFill>
                <a:latin typeface="Arial"/>
                <a:ea typeface="Arial"/>
                <a:cs typeface="Arial"/>
                <a:sym typeface="Arial"/>
              </a:rPr>
              <a:t>loyalty</a:t>
            </a:r>
            <a:br>
              <a:rPr lang="en-US" sz="1200" b="0" i="0" u="none" strike="noStrike" cap="none">
                <a:solidFill>
                  <a:srgbClr val="000000"/>
                </a:solidFill>
                <a:latin typeface="Arial"/>
                <a:ea typeface="Arial"/>
                <a:cs typeface="Arial"/>
                <a:sym typeface="Arial"/>
              </a:rPr>
            </a:br>
            <a:br>
              <a:rPr lang="en-US" sz="1200" b="0" i="0" u="none" strike="noStrike" cap="none">
                <a:solidFill>
                  <a:srgbClr val="000000"/>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sp>
        <p:nvSpPr>
          <p:cNvPr id="169" name="Google Shape;169;p7" descr="Have you found your mandarin duck half"/>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pic>
        <p:nvPicPr>
          <p:cNvPr id="170" name="Google Shape;170;p7" descr="Have you found your mandarin duck half"/>
          <p:cNvPicPr preferRelativeResize="0"/>
          <p:nvPr/>
        </p:nvPicPr>
        <p:blipFill rotWithShape="1">
          <a:blip r:embed="rId3">
            <a:alphaModFix/>
          </a:blip>
          <a:srcRect/>
          <a:stretch/>
        </p:blipFill>
        <p:spPr>
          <a:xfrm>
            <a:off x="1357290" y="1643050"/>
            <a:ext cx="6118442" cy="319688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8"/>
          <p:cNvSpPr txBox="1">
            <a:spLocks noGrp="1"/>
          </p:cNvSpPr>
          <p:nvPr>
            <p:ph type="title"/>
          </p:nvPr>
        </p:nvSpPr>
        <p:spPr>
          <a:xfrm>
            <a:off x="612648" y="228600"/>
            <a:ext cx="8153400" cy="9906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2"/>
              </a:buClr>
              <a:buSzPts val="4400"/>
              <a:buFont typeface="Twentieth Century"/>
              <a:buNone/>
            </a:pPr>
            <a:r>
              <a:rPr lang="en-US"/>
              <a:t>为什么这些动物？</a:t>
            </a:r>
            <a:endParaRPr/>
          </a:p>
        </p:txBody>
      </p:sp>
      <p:sp>
        <p:nvSpPr>
          <p:cNvPr id="176" name="Google Shape;176;p8"/>
          <p:cNvSpPr txBox="1">
            <a:spLocks noGrp="1"/>
          </p:cNvSpPr>
          <p:nvPr>
            <p:ph type="body" idx="1"/>
          </p:nvPr>
        </p:nvSpPr>
        <p:spPr>
          <a:xfrm>
            <a:off x="214282" y="5857892"/>
            <a:ext cx="8408890" cy="809612"/>
          </a:xfrm>
          <a:prstGeom prst="rect">
            <a:avLst/>
          </a:prstGeom>
          <a:noFill/>
          <a:ln>
            <a:noFill/>
          </a:ln>
        </p:spPr>
        <p:txBody>
          <a:bodyPr spcFirstLastPara="1" wrap="square" lIns="91425" tIns="45700" rIns="91425" bIns="45700" anchor="t" anchorCtr="0">
            <a:normAutofit fontScale="77500" lnSpcReduction="20000"/>
          </a:bodyPr>
          <a:lstStyle/>
          <a:p>
            <a:pPr marL="320040" lvl="0" indent="-320040" algn="l" rtl="0">
              <a:spcBef>
                <a:spcPts val="0"/>
              </a:spcBef>
              <a:spcAft>
                <a:spcPts val="0"/>
              </a:spcAft>
              <a:buSzPct val="59999"/>
              <a:buNone/>
            </a:pPr>
            <a:r>
              <a:rPr lang="en-US"/>
              <a:t>繁荣 [ fánróng ] prosperity</a:t>
            </a:r>
            <a:endParaRPr/>
          </a:p>
          <a:p>
            <a:pPr marL="320040" lvl="0" indent="-320040" algn="l" rtl="0">
              <a:spcBef>
                <a:spcPts val="700"/>
              </a:spcBef>
              <a:spcAft>
                <a:spcPts val="0"/>
              </a:spcAft>
              <a:buSzPct val="59999"/>
              <a:buNone/>
            </a:pPr>
            <a:r>
              <a:rPr lang="en-US"/>
              <a:t>象征 [ xiàngzhēng ] symbolize</a:t>
            </a:r>
            <a:endParaRPr/>
          </a:p>
          <a:p>
            <a:pPr marL="320040" lvl="0" indent="-226123" algn="l" rtl="0">
              <a:spcBef>
                <a:spcPts val="700"/>
              </a:spcBef>
              <a:spcAft>
                <a:spcPts val="0"/>
              </a:spcAft>
              <a:buSzPct val="59999"/>
              <a:buNone/>
            </a:pPr>
            <a:endParaRPr/>
          </a:p>
        </p:txBody>
      </p:sp>
      <p:pic>
        <p:nvPicPr>
          <p:cNvPr id="177" name="Google Shape;177;p8" descr="The Cultural Significance of The Sheep in China | Asiancustoms.eu"/>
          <p:cNvPicPr preferRelativeResize="0"/>
          <p:nvPr/>
        </p:nvPicPr>
        <p:blipFill rotWithShape="1">
          <a:blip r:embed="rId3">
            <a:alphaModFix/>
          </a:blip>
          <a:srcRect/>
          <a:stretch/>
        </p:blipFill>
        <p:spPr>
          <a:xfrm>
            <a:off x="2021877" y="1571612"/>
            <a:ext cx="4483230" cy="407196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9"/>
          <p:cNvSpPr txBox="1">
            <a:spLocks noGrp="1"/>
          </p:cNvSpPr>
          <p:nvPr>
            <p:ph type="title"/>
          </p:nvPr>
        </p:nvSpPr>
        <p:spPr>
          <a:xfrm>
            <a:off x="395536" y="188640"/>
            <a:ext cx="72390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2"/>
              </a:buClr>
              <a:buSzPts val="4400"/>
              <a:buFont typeface="Twentieth Century"/>
              <a:buNone/>
            </a:pPr>
            <a:r>
              <a:rPr lang="en-US"/>
              <a:t>“问名”是什么？</a:t>
            </a:r>
            <a:endParaRPr/>
          </a:p>
        </p:txBody>
      </p:sp>
      <p:sp>
        <p:nvSpPr>
          <p:cNvPr id="183" name="Google Shape;183;p9"/>
          <p:cNvSpPr txBox="1">
            <a:spLocks noGrp="1"/>
          </p:cNvSpPr>
          <p:nvPr>
            <p:ph type="body" idx="1"/>
          </p:nvPr>
        </p:nvSpPr>
        <p:spPr>
          <a:xfrm>
            <a:off x="500034" y="5643578"/>
            <a:ext cx="7156648" cy="1082520"/>
          </a:xfrm>
          <a:prstGeom prst="rect">
            <a:avLst/>
          </a:prstGeom>
          <a:noFill/>
          <a:ln>
            <a:noFill/>
          </a:ln>
        </p:spPr>
        <p:txBody>
          <a:bodyPr spcFirstLastPara="1" wrap="square" lIns="91425" tIns="45700" rIns="91425" bIns="45700" anchor="t" anchorCtr="0">
            <a:normAutofit/>
          </a:bodyPr>
          <a:lstStyle/>
          <a:p>
            <a:pPr marL="320040" lvl="0" indent="-320040" algn="l" rtl="0">
              <a:spcBef>
                <a:spcPts val="0"/>
              </a:spcBef>
              <a:spcAft>
                <a:spcPts val="0"/>
              </a:spcAft>
              <a:buSzPts val="1740"/>
              <a:buChar char="◻"/>
            </a:pPr>
            <a:r>
              <a:rPr lang="en-US"/>
              <a:t>合拍[ hépāi ] in time with (i.e. same rhythm)</a:t>
            </a:r>
            <a:endParaRPr/>
          </a:p>
          <a:p>
            <a:pPr marL="320040" lvl="0" indent="-209550" algn="l" rtl="0">
              <a:spcBef>
                <a:spcPts val="700"/>
              </a:spcBef>
              <a:spcAft>
                <a:spcPts val="0"/>
              </a:spcAft>
              <a:buSzPts val="1740"/>
              <a:buNone/>
            </a:pPr>
            <a:endParaRPr/>
          </a:p>
        </p:txBody>
      </p:sp>
      <p:pic>
        <p:nvPicPr>
          <p:cNvPr id="184" name="Google Shape;184;p9" descr="问名- 抖音百科"/>
          <p:cNvPicPr preferRelativeResize="0"/>
          <p:nvPr/>
        </p:nvPicPr>
        <p:blipFill rotWithShape="1">
          <a:blip r:embed="rId3">
            <a:alphaModFix/>
          </a:blip>
          <a:srcRect/>
          <a:stretch/>
        </p:blipFill>
        <p:spPr>
          <a:xfrm>
            <a:off x="1403648" y="1412776"/>
            <a:ext cx="5184576" cy="405779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10"/>
          <p:cNvSpPr txBox="1">
            <a:spLocks noGrp="1"/>
          </p:cNvSpPr>
          <p:nvPr>
            <p:ph type="title"/>
          </p:nvPr>
        </p:nvSpPr>
        <p:spPr>
          <a:xfrm>
            <a:off x="395536" y="0"/>
            <a:ext cx="72390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2"/>
              </a:buClr>
              <a:buSzPts val="2000"/>
              <a:buFont typeface="Twentieth Century"/>
              <a:buNone/>
            </a:pPr>
            <a:r>
              <a:rPr lang="en-US" sz="2000"/>
              <a:t>生辰八字 [ shēngchénbāzì ] one's birth data for astrological purposes, combined from year, month, day, hour </a:t>
            </a:r>
            <a:br>
              <a:rPr lang="en-US" sz="2000"/>
            </a:br>
            <a:endParaRPr sz="2000"/>
          </a:p>
        </p:txBody>
      </p:sp>
      <p:sp>
        <p:nvSpPr>
          <p:cNvPr id="190" name="Google Shape;190;p10"/>
          <p:cNvSpPr txBox="1">
            <a:spLocks noGrp="1"/>
          </p:cNvSpPr>
          <p:nvPr>
            <p:ph type="body" idx="1"/>
          </p:nvPr>
        </p:nvSpPr>
        <p:spPr>
          <a:xfrm>
            <a:off x="467544" y="5805264"/>
            <a:ext cx="8462174" cy="650472"/>
          </a:xfrm>
          <a:prstGeom prst="rect">
            <a:avLst/>
          </a:prstGeom>
          <a:noFill/>
          <a:ln>
            <a:noFill/>
          </a:ln>
        </p:spPr>
        <p:txBody>
          <a:bodyPr spcFirstLastPara="1" wrap="square" lIns="91425" tIns="45700" rIns="91425" bIns="45700" anchor="t" anchorCtr="0">
            <a:normAutofit fontScale="25000" lnSpcReduction="20000"/>
          </a:bodyPr>
          <a:lstStyle/>
          <a:p>
            <a:pPr marL="320040" lvl="0" indent="-320040" algn="l" rtl="0">
              <a:spcBef>
                <a:spcPts val="0"/>
              </a:spcBef>
              <a:spcAft>
                <a:spcPts val="0"/>
              </a:spcAft>
              <a:buSzPct val="60000"/>
              <a:buNone/>
            </a:pPr>
            <a:r>
              <a:rPr lang="en-US" sz="8000">
                <a:latin typeface="Calibri"/>
                <a:ea typeface="Calibri"/>
                <a:cs typeface="Calibri"/>
                <a:sym typeface="Calibri"/>
              </a:rPr>
              <a:t>干支历 [gānzhīlì] Sexagenary Cycle Calendar，</a:t>
            </a:r>
            <a:r>
              <a:rPr lang="en-US" sz="8000">
                <a:latin typeface="SimSun"/>
                <a:ea typeface="SimSun"/>
                <a:cs typeface="SimSun"/>
                <a:sym typeface="SimSun"/>
              </a:rPr>
              <a:t>又称星辰历，甲子历等</a:t>
            </a:r>
            <a:endParaRPr sz="8000">
              <a:latin typeface="SimSun"/>
              <a:ea typeface="SimSun"/>
              <a:cs typeface="SimSun"/>
              <a:sym typeface="SimSun"/>
            </a:endParaRPr>
          </a:p>
          <a:p>
            <a:pPr marL="320040" lvl="0" indent="-320040" algn="l" rtl="0">
              <a:spcBef>
                <a:spcPts val="700"/>
              </a:spcBef>
              <a:spcAft>
                <a:spcPts val="0"/>
              </a:spcAft>
              <a:buSzPct val="60000"/>
              <a:buNone/>
            </a:pPr>
            <a:r>
              <a:rPr lang="en-US" sz="8000">
                <a:latin typeface="Calibri"/>
                <a:ea typeface="Calibri"/>
                <a:cs typeface="Calibri"/>
                <a:sym typeface="Calibri"/>
              </a:rPr>
              <a:t>推算 [tuīsuàn] calculate</a:t>
            </a:r>
            <a:endParaRPr sz="8000">
              <a:latin typeface="Calibri"/>
              <a:ea typeface="Calibri"/>
              <a:cs typeface="Calibri"/>
              <a:sym typeface="Calibri"/>
            </a:endParaRPr>
          </a:p>
          <a:p>
            <a:pPr marL="320040" lvl="0" indent="-243840" algn="l" rtl="0">
              <a:spcBef>
                <a:spcPts val="700"/>
              </a:spcBef>
              <a:spcAft>
                <a:spcPts val="0"/>
              </a:spcAft>
              <a:buSzPct val="60000"/>
              <a:buNone/>
            </a:pPr>
            <a:endParaRPr sz="8000">
              <a:latin typeface="SimSun"/>
              <a:ea typeface="SimSun"/>
              <a:cs typeface="SimSun"/>
              <a:sym typeface="SimSun"/>
            </a:endParaRPr>
          </a:p>
          <a:p>
            <a:pPr marL="320040" lvl="0" indent="-320040" algn="l" rtl="0">
              <a:spcBef>
                <a:spcPts val="700"/>
              </a:spcBef>
              <a:spcAft>
                <a:spcPts val="0"/>
              </a:spcAft>
              <a:buSzPct val="59999"/>
              <a:buChar char="◻"/>
            </a:pPr>
            <a:br>
              <a:rPr lang="en-US"/>
            </a:br>
            <a:endParaRPr/>
          </a:p>
        </p:txBody>
      </p:sp>
      <p:pic>
        <p:nvPicPr>
          <p:cNvPr id="191" name="Google Shape;191;p10" descr="什么是生辰八字？如何看自己的生辰八字？_手机搜狐网"/>
          <p:cNvPicPr preferRelativeResize="0"/>
          <p:nvPr/>
        </p:nvPicPr>
        <p:blipFill rotWithShape="1">
          <a:blip r:embed="rId3">
            <a:alphaModFix/>
          </a:blip>
          <a:srcRect/>
          <a:stretch/>
        </p:blipFill>
        <p:spPr>
          <a:xfrm>
            <a:off x="1691680" y="1268760"/>
            <a:ext cx="4392488" cy="439248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11"/>
          <p:cNvSpPr txBox="1">
            <a:spLocks noGrp="1"/>
          </p:cNvSpPr>
          <p:nvPr>
            <p:ph type="title"/>
          </p:nvPr>
        </p:nvSpPr>
        <p:spPr>
          <a:xfrm>
            <a:off x="612648" y="228600"/>
            <a:ext cx="8153400" cy="9906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2"/>
              </a:buClr>
              <a:buSzPts val="4400"/>
              <a:buFont typeface="Twentieth Century"/>
              <a:buNone/>
            </a:pPr>
            <a:r>
              <a:rPr lang="en-US" b="0"/>
              <a:t>“纳吉”是什么？</a:t>
            </a:r>
            <a:endParaRPr/>
          </a:p>
        </p:txBody>
      </p:sp>
      <p:pic>
        <p:nvPicPr>
          <p:cNvPr id="197" name="Google Shape;197;p11" descr="纳吉指什么主要看什么- 中国婚博会官网"/>
          <p:cNvPicPr preferRelativeResize="0"/>
          <p:nvPr/>
        </p:nvPicPr>
        <p:blipFill rotWithShape="1">
          <a:blip r:embed="rId3">
            <a:alphaModFix/>
          </a:blip>
          <a:srcRect/>
          <a:stretch/>
        </p:blipFill>
        <p:spPr>
          <a:xfrm>
            <a:off x="142844" y="2714620"/>
            <a:ext cx="4628034" cy="3085357"/>
          </a:xfrm>
          <a:prstGeom prst="rect">
            <a:avLst/>
          </a:prstGeom>
          <a:noFill/>
          <a:ln>
            <a:noFill/>
          </a:ln>
        </p:spPr>
      </p:pic>
      <p:pic>
        <p:nvPicPr>
          <p:cNvPr id="198" name="Google Shape;198;p11"/>
          <p:cNvPicPr preferRelativeResize="0"/>
          <p:nvPr/>
        </p:nvPicPr>
        <p:blipFill rotWithShape="1">
          <a:blip r:embed="rId4">
            <a:alphaModFix/>
          </a:blip>
          <a:srcRect/>
          <a:stretch/>
        </p:blipFill>
        <p:spPr>
          <a:xfrm>
            <a:off x="4572000" y="1412776"/>
            <a:ext cx="3922757" cy="2808337"/>
          </a:xfrm>
          <a:prstGeom prst="rect">
            <a:avLst/>
          </a:prstGeom>
          <a:noFill/>
          <a:ln>
            <a:noFill/>
          </a:ln>
        </p:spPr>
      </p:pic>
      <p:sp>
        <p:nvSpPr>
          <p:cNvPr id="199" name="Google Shape;199;p11"/>
          <p:cNvSpPr/>
          <p:nvPr/>
        </p:nvSpPr>
        <p:spPr>
          <a:xfrm>
            <a:off x="0" y="6215082"/>
            <a:ext cx="2776914" cy="40011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2000"/>
              <a:buFont typeface="Calibri"/>
              <a:buNone/>
            </a:pPr>
            <a:r>
              <a:rPr lang="en-US" sz="2000" b="0" i="0" u="none" strike="noStrike" cap="none">
                <a:solidFill>
                  <a:srgbClr val="000000"/>
                </a:solidFill>
                <a:latin typeface="Calibri"/>
                <a:ea typeface="Calibri"/>
                <a:cs typeface="Calibri"/>
                <a:sym typeface="Calibri"/>
              </a:rPr>
              <a:t>取回 [ qǔhuí ] to retrieve</a:t>
            </a:r>
            <a:endParaRPr sz="2000" b="0" i="0" u="none" strike="noStrike" cap="none">
              <a:solidFill>
                <a:schemeClr val="dk1"/>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12"/>
          <p:cNvSpPr txBox="1">
            <a:spLocks noGrp="1"/>
          </p:cNvSpPr>
          <p:nvPr>
            <p:ph type="title"/>
          </p:nvPr>
        </p:nvSpPr>
        <p:spPr>
          <a:xfrm>
            <a:off x="612648" y="228600"/>
            <a:ext cx="8153400" cy="9906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2"/>
              </a:buClr>
              <a:buSzPts val="4400"/>
              <a:buFont typeface="Twentieth Century"/>
              <a:buNone/>
            </a:pPr>
            <a:r>
              <a:rPr lang="en-US" b="0"/>
              <a:t>“纳征”是什么？</a:t>
            </a:r>
            <a:endParaRPr/>
          </a:p>
        </p:txBody>
      </p:sp>
      <p:sp>
        <p:nvSpPr>
          <p:cNvPr id="205" name="Google Shape;205;p12" descr="纳征- 中国婚博会官网"/>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pic>
        <p:nvPicPr>
          <p:cNvPr id="206" name="Google Shape;206;p12"/>
          <p:cNvPicPr preferRelativeResize="0"/>
          <p:nvPr/>
        </p:nvPicPr>
        <p:blipFill rotWithShape="1">
          <a:blip r:embed="rId3">
            <a:alphaModFix/>
          </a:blip>
          <a:srcRect/>
          <a:stretch/>
        </p:blipFill>
        <p:spPr>
          <a:xfrm>
            <a:off x="1259632" y="1700808"/>
            <a:ext cx="5686425" cy="3819525"/>
          </a:xfrm>
          <a:prstGeom prst="rect">
            <a:avLst/>
          </a:prstGeom>
          <a:noFill/>
          <a:ln>
            <a:noFill/>
          </a:ln>
        </p:spPr>
      </p:pic>
      <p:sp>
        <p:nvSpPr>
          <p:cNvPr id="207" name="Google Shape;207;p12"/>
          <p:cNvSpPr txBox="1"/>
          <p:nvPr/>
        </p:nvSpPr>
        <p:spPr>
          <a:xfrm>
            <a:off x="467544" y="5733256"/>
            <a:ext cx="6035627"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Twentieth Century"/>
                <a:ea typeface="Twentieth Century"/>
                <a:cs typeface="Twentieth Century"/>
                <a:sym typeface="Twentieth Century"/>
              </a:rPr>
              <a:t>订婚 [dìnghūn] engage (to get married), be betrothed to</a:t>
            </a:r>
            <a:endParaRPr sz="1800">
              <a:solidFill>
                <a:schemeClr val="dk1"/>
              </a:solidFill>
              <a:latin typeface="Twentieth Century"/>
              <a:ea typeface="Twentieth Century"/>
              <a:cs typeface="Twentieth Century"/>
              <a:sym typeface="Twentieth Century"/>
            </a:endParaRPr>
          </a:p>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0DCCB8-DCE2-ABAD-5D79-CE966D1945E2}"/>
              </a:ext>
            </a:extLst>
          </p:cNvPr>
          <p:cNvSpPr>
            <a:spLocks noGrp="1"/>
          </p:cNvSpPr>
          <p:nvPr>
            <p:ph type="title"/>
          </p:nvPr>
        </p:nvSpPr>
        <p:spPr/>
        <p:txBody>
          <a:bodyPr/>
          <a:lstStyle/>
          <a:p>
            <a:r>
              <a:rPr lang="de-DE" dirty="0"/>
              <a:t>Schedule</a:t>
            </a:r>
          </a:p>
        </p:txBody>
      </p:sp>
      <p:sp>
        <p:nvSpPr>
          <p:cNvPr id="3" name="Inhaltsplatzhalter 2">
            <a:extLst>
              <a:ext uri="{FF2B5EF4-FFF2-40B4-BE49-F238E27FC236}">
                <a16:creationId xmlns:a16="http://schemas.microsoft.com/office/drawing/2014/main" id="{282D6759-3081-3194-1B1C-825F8635A0C2}"/>
              </a:ext>
            </a:extLst>
          </p:cNvPr>
          <p:cNvSpPr>
            <a:spLocks noGrp="1"/>
          </p:cNvSpPr>
          <p:nvPr>
            <p:ph idx="1"/>
          </p:nvPr>
        </p:nvSpPr>
        <p:spPr>
          <a:xfrm>
            <a:off x="457200" y="1600200"/>
            <a:ext cx="8229600" cy="4983162"/>
          </a:xfrm>
        </p:spPr>
        <p:txBody>
          <a:bodyPr>
            <a:normAutofit fontScale="47500" lnSpcReduction="20000"/>
          </a:bodyPr>
          <a:lstStyle/>
          <a:p>
            <a:pPr algn="l">
              <a:buFont typeface="Arial" panose="020B0604020202020204" pitchFamily="34" charset="0"/>
              <a:buChar char="•"/>
            </a:pPr>
            <a:r>
              <a:rPr lang="de-DE" b="0" i="0" dirty="0">
                <a:solidFill>
                  <a:srgbClr val="000000"/>
                </a:solidFill>
                <a:effectLst/>
                <a:latin typeface="Arial" panose="020B0604020202020204" pitchFamily="34" charset="0"/>
              </a:rPr>
              <a:t>3 Oct 26 11:30-13:00</a:t>
            </a:r>
          </a:p>
          <a:p>
            <a:pPr algn="l">
              <a:buFont typeface="+mj-lt"/>
              <a:buAutoNum type="arabicPeriod"/>
            </a:pPr>
            <a:r>
              <a:rPr lang="zh-CN" altLang="de-DE" b="0" i="0" dirty="0">
                <a:solidFill>
                  <a:srgbClr val="000000"/>
                </a:solidFill>
                <a:effectLst/>
                <a:latin typeface="Arial" panose="020B0604020202020204" pitchFamily="34" charset="0"/>
              </a:rPr>
              <a:t>地理性质是文化发展的基础 </a:t>
            </a:r>
            <a:r>
              <a:rPr lang="de-DE" b="0" i="0" dirty="0">
                <a:solidFill>
                  <a:srgbClr val="000000"/>
                </a:solidFill>
                <a:effectLst/>
                <a:latin typeface="Arial" panose="020B0604020202020204" pitchFamily="34" charset="0"/>
              </a:rPr>
              <a:t>Geographic Nature </a:t>
            </a:r>
            <a:r>
              <a:rPr lang="de-DE" b="0" i="0" dirty="0" err="1">
                <a:solidFill>
                  <a:srgbClr val="000000"/>
                </a:solidFill>
                <a:effectLst/>
                <a:latin typeface="Arial" panose="020B0604020202020204" pitchFamily="34" charset="0"/>
              </a:rPr>
              <a:t>as</a:t>
            </a:r>
            <a:r>
              <a:rPr lang="de-DE" b="0" i="0" dirty="0">
                <a:solidFill>
                  <a:srgbClr val="000000"/>
                </a:solidFill>
                <a:effectLst/>
                <a:latin typeface="Arial" panose="020B0604020202020204" pitchFamily="34" charset="0"/>
              </a:rPr>
              <a:t> a Basis </a:t>
            </a:r>
            <a:r>
              <a:rPr lang="de-DE" b="0" i="0" dirty="0" err="1">
                <a:solidFill>
                  <a:srgbClr val="000000"/>
                </a:solidFill>
                <a:effectLst/>
                <a:latin typeface="Arial" panose="020B0604020202020204" pitchFamily="34" charset="0"/>
              </a:rPr>
              <a:t>for</a:t>
            </a:r>
            <a:r>
              <a:rPr lang="de-DE" b="0" i="0" dirty="0">
                <a:solidFill>
                  <a:srgbClr val="000000"/>
                </a:solidFill>
                <a:effectLst/>
                <a:latin typeface="Arial" panose="020B0604020202020204" pitchFamily="34" charset="0"/>
              </a:rPr>
              <a:t> Cultural Development (2)</a:t>
            </a:r>
          </a:p>
          <a:p>
            <a:pPr algn="l">
              <a:buFont typeface="+mj-lt"/>
              <a:buAutoNum type="arabicPeriod"/>
            </a:pPr>
            <a:r>
              <a:rPr lang="zh-CN" altLang="de-DE" b="0" i="0" dirty="0">
                <a:solidFill>
                  <a:srgbClr val="000000"/>
                </a:solidFill>
                <a:effectLst/>
                <a:latin typeface="Arial" panose="020B0604020202020204" pitchFamily="34" charset="0"/>
              </a:rPr>
              <a:t>古代和当代的接触方式 </a:t>
            </a:r>
            <a:r>
              <a:rPr lang="de-DE" b="0" i="0" dirty="0" err="1">
                <a:solidFill>
                  <a:srgbClr val="000000"/>
                </a:solidFill>
                <a:effectLst/>
                <a:latin typeface="Arial" panose="020B0604020202020204" pitchFamily="34" charset="0"/>
              </a:rPr>
              <a:t>Ancient</a:t>
            </a:r>
            <a:r>
              <a:rPr lang="de-DE" b="0" i="0" dirty="0">
                <a:solidFill>
                  <a:srgbClr val="000000"/>
                </a:solidFill>
                <a:effectLst/>
                <a:latin typeface="Arial" panose="020B0604020202020204" pitchFamily="34" charset="0"/>
              </a:rPr>
              <a:t> and Contemporary </a:t>
            </a:r>
            <a:r>
              <a:rPr lang="de-DE" b="0" i="0" dirty="0" err="1">
                <a:solidFill>
                  <a:srgbClr val="000000"/>
                </a:solidFill>
                <a:effectLst/>
                <a:latin typeface="Arial" panose="020B0604020202020204" pitchFamily="34" charset="0"/>
              </a:rPr>
              <a:t>Ways</a:t>
            </a:r>
            <a:r>
              <a:rPr lang="de-DE" b="0" i="0" dirty="0">
                <a:solidFill>
                  <a:srgbClr val="000000"/>
                </a:solidFill>
                <a:effectLst/>
                <a:latin typeface="Arial" panose="020B0604020202020204" pitchFamily="34" charset="0"/>
              </a:rPr>
              <a:t> </a:t>
            </a:r>
            <a:r>
              <a:rPr lang="de-DE" b="0" i="0" dirty="0" err="1">
                <a:solidFill>
                  <a:srgbClr val="000000"/>
                </a:solidFill>
                <a:effectLst/>
                <a:latin typeface="Arial" panose="020B0604020202020204" pitchFamily="34" charset="0"/>
              </a:rPr>
              <a:t>of</a:t>
            </a:r>
            <a:r>
              <a:rPr lang="de-DE" b="0" i="0" dirty="0">
                <a:solidFill>
                  <a:srgbClr val="000000"/>
                </a:solidFill>
                <a:effectLst/>
                <a:latin typeface="Arial" panose="020B0604020202020204" pitchFamily="34" charset="0"/>
              </a:rPr>
              <a:t> </a:t>
            </a:r>
            <a:r>
              <a:rPr lang="de-DE" b="0" i="0" dirty="0" err="1">
                <a:solidFill>
                  <a:srgbClr val="000000"/>
                </a:solidFill>
                <a:effectLst/>
                <a:latin typeface="Arial" panose="020B0604020202020204" pitchFamily="34" charset="0"/>
              </a:rPr>
              <a:t>Contacting</a:t>
            </a:r>
            <a:r>
              <a:rPr lang="de-DE" b="0" i="0" dirty="0">
                <a:solidFill>
                  <a:srgbClr val="000000"/>
                </a:solidFill>
                <a:effectLst/>
                <a:latin typeface="Arial" panose="020B0604020202020204" pitchFamily="34" charset="0"/>
              </a:rPr>
              <a:t> (2)</a:t>
            </a:r>
          </a:p>
          <a:p>
            <a:pPr algn="l">
              <a:buFont typeface="Arial" panose="020B0604020202020204" pitchFamily="34" charset="0"/>
              <a:buChar char="•"/>
            </a:pPr>
            <a:r>
              <a:rPr lang="de-DE" b="0" i="0" dirty="0">
                <a:solidFill>
                  <a:srgbClr val="000000"/>
                </a:solidFill>
                <a:effectLst/>
                <a:latin typeface="Arial" panose="020B0604020202020204" pitchFamily="34" charset="0"/>
              </a:rPr>
              <a:t>4 Nov 30 11:30-13:00</a:t>
            </a:r>
          </a:p>
          <a:p>
            <a:pPr algn="l">
              <a:buFont typeface="+mj-lt"/>
              <a:buAutoNum type="arabicPeriod"/>
            </a:pPr>
            <a:r>
              <a:rPr lang="zh-CN" altLang="de-DE" b="0" i="0" dirty="0">
                <a:solidFill>
                  <a:srgbClr val="000000"/>
                </a:solidFill>
                <a:effectLst/>
                <a:latin typeface="Arial" panose="020B0604020202020204" pitchFamily="34" charset="0"/>
              </a:rPr>
              <a:t>中国的婚姻习俗 </a:t>
            </a:r>
            <a:r>
              <a:rPr lang="de-DE" b="0" i="0" dirty="0">
                <a:solidFill>
                  <a:srgbClr val="000000"/>
                </a:solidFill>
                <a:effectLst/>
                <a:latin typeface="Arial" panose="020B0604020202020204" pitchFamily="34" charset="0"/>
              </a:rPr>
              <a:t>Chinese </a:t>
            </a:r>
            <a:r>
              <a:rPr lang="de-DE" b="0" i="0" dirty="0" err="1">
                <a:solidFill>
                  <a:srgbClr val="000000"/>
                </a:solidFill>
                <a:effectLst/>
                <a:latin typeface="Arial" panose="020B0604020202020204" pitchFamily="34" charset="0"/>
              </a:rPr>
              <a:t>Marriage</a:t>
            </a:r>
            <a:r>
              <a:rPr lang="de-DE" b="0" i="0" dirty="0">
                <a:solidFill>
                  <a:srgbClr val="000000"/>
                </a:solidFill>
                <a:effectLst/>
                <a:latin typeface="Arial" panose="020B0604020202020204" pitchFamily="34" charset="0"/>
              </a:rPr>
              <a:t> </a:t>
            </a:r>
            <a:r>
              <a:rPr lang="de-DE" b="0" i="0" dirty="0" err="1">
                <a:solidFill>
                  <a:srgbClr val="000000"/>
                </a:solidFill>
                <a:effectLst/>
                <a:latin typeface="Arial" panose="020B0604020202020204" pitchFamily="34" charset="0"/>
              </a:rPr>
              <a:t>Customs</a:t>
            </a:r>
            <a:r>
              <a:rPr lang="de-DE" b="0" i="0" dirty="0">
                <a:solidFill>
                  <a:srgbClr val="000000"/>
                </a:solidFill>
                <a:effectLst/>
                <a:latin typeface="Arial" panose="020B0604020202020204" pitchFamily="34" charset="0"/>
              </a:rPr>
              <a:t> (3) Jin Yue </a:t>
            </a:r>
            <a:r>
              <a:rPr lang="zh-CN" altLang="de-DE" b="0" i="0" dirty="0">
                <a:solidFill>
                  <a:srgbClr val="000000"/>
                </a:solidFill>
                <a:effectLst/>
                <a:latin typeface="Arial" panose="020B0604020202020204" pitchFamily="34" charset="0"/>
              </a:rPr>
              <a:t>金乐</a:t>
            </a:r>
          </a:p>
          <a:p>
            <a:pPr algn="l">
              <a:buFont typeface="+mj-lt"/>
              <a:buAutoNum type="arabicPeriod"/>
            </a:pPr>
            <a:r>
              <a:rPr lang="zh-CN" altLang="de-DE" b="0" i="0" dirty="0">
                <a:solidFill>
                  <a:srgbClr val="000000"/>
                </a:solidFill>
                <a:effectLst/>
                <a:latin typeface="Arial" panose="020B0604020202020204" pitchFamily="34" charset="0"/>
              </a:rPr>
              <a:t>湖南的伴嫁歌 </a:t>
            </a:r>
            <a:r>
              <a:rPr lang="de-DE" b="0" i="0" dirty="0" err="1">
                <a:solidFill>
                  <a:srgbClr val="000000"/>
                </a:solidFill>
                <a:effectLst/>
                <a:latin typeface="Arial" panose="020B0604020202020204" pitchFamily="34" charset="0"/>
              </a:rPr>
              <a:t>Marriage-Accompanying</a:t>
            </a:r>
            <a:r>
              <a:rPr lang="de-DE" b="0" i="0" dirty="0">
                <a:solidFill>
                  <a:srgbClr val="000000"/>
                </a:solidFill>
                <a:effectLst/>
                <a:latin typeface="Arial" panose="020B0604020202020204" pitchFamily="34" charset="0"/>
              </a:rPr>
              <a:t> Songs in Hunan (3) Ai Xi </a:t>
            </a:r>
            <a:r>
              <a:rPr lang="zh-CN" altLang="de-DE" b="0" i="0" dirty="0">
                <a:solidFill>
                  <a:srgbClr val="000000"/>
                </a:solidFill>
                <a:effectLst/>
                <a:latin typeface="Arial" panose="020B0604020202020204" pitchFamily="34" charset="0"/>
              </a:rPr>
              <a:t>艾希</a:t>
            </a:r>
          </a:p>
          <a:p>
            <a:pPr algn="l">
              <a:buFont typeface="Arial" panose="020B0604020202020204" pitchFamily="34" charset="0"/>
              <a:buChar char="•"/>
            </a:pPr>
            <a:r>
              <a:rPr lang="de-DE" altLang="zh-CN" b="0" i="0" dirty="0">
                <a:solidFill>
                  <a:srgbClr val="000000"/>
                </a:solidFill>
                <a:effectLst/>
                <a:latin typeface="Arial" panose="020B0604020202020204" pitchFamily="34" charset="0"/>
              </a:rPr>
              <a:t>5 </a:t>
            </a:r>
            <a:r>
              <a:rPr lang="de-DE" b="0" i="0" dirty="0" err="1">
                <a:solidFill>
                  <a:srgbClr val="000000"/>
                </a:solidFill>
                <a:effectLst/>
                <a:latin typeface="Arial" panose="020B0604020202020204" pitchFamily="34" charset="0"/>
              </a:rPr>
              <a:t>Dec</a:t>
            </a:r>
            <a:r>
              <a:rPr lang="de-DE" b="0" i="0" dirty="0">
                <a:solidFill>
                  <a:srgbClr val="000000"/>
                </a:solidFill>
                <a:effectLst/>
                <a:latin typeface="Arial" panose="020B0604020202020204" pitchFamily="34" charset="0"/>
              </a:rPr>
              <a:t> 7 11:30-13:00</a:t>
            </a:r>
          </a:p>
          <a:p>
            <a:pPr algn="l">
              <a:buFont typeface="+mj-lt"/>
              <a:buAutoNum type="arabicPeriod"/>
            </a:pPr>
            <a:r>
              <a:rPr lang="zh-CN" altLang="de-DE" b="0" i="0" dirty="0">
                <a:solidFill>
                  <a:srgbClr val="000000"/>
                </a:solidFill>
                <a:effectLst/>
                <a:latin typeface="Arial" panose="020B0604020202020204" pitchFamily="34" charset="0"/>
              </a:rPr>
              <a:t>土家族的哭嫁 </a:t>
            </a:r>
            <a:r>
              <a:rPr lang="de-DE" b="0" i="0" dirty="0" err="1">
                <a:solidFill>
                  <a:srgbClr val="000000"/>
                </a:solidFill>
                <a:effectLst/>
                <a:latin typeface="Arial" panose="020B0604020202020204" pitchFamily="34" charset="0"/>
              </a:rPr>
              <a:t>Crying</a:t>
            </a:r>
            <a:r>
              <a:rPr lang="de-DE" b="0" i="0" dirty="0">
                <a:solidFill>
                  <a:srgbClr val="000000"/>
                </a:solidFill>
                <a:effectLst/>
                <a:latin typeface="Arial" panose="020B0604020202020204" pitchFamily="34" charset="0"/>
              </a:rPr>
              <a:t> </a:t>
            </a:r>
            <a:r>
              <a:rPr lang="de-DE" b="0" i="0" dirty="0" err="1">
                <a:solidFill>
                  <a:srgbClr val="000000"/>
                </a:solidFill>
                <a:effectLst/>
                <a:latin typeface="Arial" panose="020B0604020202020204" pitchFamily="34" charset="0"/>
              </a:rPr>
              <a:t>Marriage</a:t>
            </a:r>
            <a:r>
              <a:rPr lang="de-DE" b="0" i="0" dirty="0">
                <a:solidFill>
                  <a:srgbClr val="000000"/>
                </a:solidFill>
                <a:effectLst/>
                <a:latin typeface="Arial" panose="020B0604020202020204" pitchFamily="34" charset="0"/>
              </a:rPr>
              <a:t> </a:t>
            </a:r>
            <a:r>
              <a:rPr lang="de-DE" b="0" i="0" dirty="0" err="1">
                <a:solidFill>
                  <a:srgbClr val="000000"/>
                </a:solidFill>
                <a:effectLst/>
                <a:latin typeface="Arial" panose="020B0604020202020204" pitchFamily="34" charset="0"/>
              </a:rPr>
              <a:t>of</a:t>
            </a:r>
            <a:r>
              <a:rPr lang="de-DE" b="0" i="0" dirty="0">
                <a:solidFill>
                  <a:srgbClr val="000000"/>
                </a:solidFill>
                <a:effectLst/>
                <a:latin typeface="Arial" panose="020B0604020202020204" pitchFamily="34" charset="0"/>
              </a:rPr>
              <a:t> </a:t>
            </a:r>
            <a:r>
              <a:rPr lang="de-DE" b="0" i="0" dirty="0" err="1">
                <a:solidFill>
                  <a:srgbClr val="000000"/>
                </a:solidFill>
                <a:effectLst/>
                <a:latin typeface="Arial" panose="020B0604020202020204" pitchFamily="34" charset="0"/>
              </a:rPr>
              <a:t>Tujia</a:t>
            </a:r>
            <a:r>
              <a:rPr lang="de-DE" b="0" i="0" dirty="0">
                <a:solidFill>
                  <a:srgbClr val="000000"/>
                </a:solidFill>
                <a:effectLst/>
                <a:latin typeface="Arial" panose="020B0604020202020204" pitchFamily="34" charset="0"/>
              </a:rPr>
              <a:t> (4) Wei </a:t>
            </a:r>
            <a:r>
              <a:rPr lang="de-DE" b="0" i="0" dirty="0" err="1">
                <a:solidFill>
                  <a:srgbClr val="000000"/>
                </a:solidFill>
                <a:effectLst/>
                <a:latin typeface="Arial" panose="020B0604020202020204" pitchFamily="34" charset="0"/>
              </a:rPr>
              <a:t>Yuxin</a:t>
            </a:r>
            <a:r>
              <a:rPr lang="de-DE" b="0" i="0" dirty="0">
                <a:solidFill>
                  <a:srgbClr val="000000"/>
                </a:solidFill>
                <a:effectLst/>
                <a:latin typeface="Arial" panose="020B0604020202020204" pitchFamily="34" charset="0"/>
              </a:rPr>
              <a:t> </a:t>
            </a:r>
            <a:r>
              <a:rPr lang="zh-CN" altLang="de-DE" b="0" i="0" dirty="0">
                <a:solidFill>
                  <a:srgbClr val="000000"/>
                </a:solidFill>
                <a:effectLst/>
                <a:latin typeface="Arial" panose="020B0604020202020204" pitchFamily="34" charset="0"/>
              </a:rPr>
              <a:t>魏雨昕</a:t>
            </a:r>
          </a:p>
          <a:p>
            <a:pPr algn="l">
              <a:buFont typeface="+mj-lt"/>
              <a:buAutoNum type="arabicPeriod"/>
            </a:pPr>
            <a:r>
              <a:rPr lang="zh-CN" altLang="de-DE" b="0" i="0" dirty="0">
                <a:solidFill>
                  <a:srgbClr val="000000"/>
                </a:solidFill>
                <a:effectLst/>
                <a:latin typeface="Arial" panose="020B0604020202020204" pitchFamily="34" charset="0"/>
              </a:rPr>
              <a:t>中国古代的四大才子 </a:t>
            </a:r>
            <a:r>
              <a:rPr lang="de-DE" b="0" i="0" dirty="0">
                <a:solidFill>
                  <a:srgbClr val="000000"/>
                </a:solidFill>
                <a:effectLst/>
                <a:latin typeface="Arial" panose="020B0604020202020204" pitchFamily="34" charset="0"/>
              </a:rPr>
              <a:t>The </a:t>
            </a:r>
            <a:r>
              <a:rPr lang="de-DE" b="0" i="0" dirty="0" err="1">
                <a:solidFill>
                  <a:srgbClr val="000000"/>
                </a:solidFill>
                <a:effectLst/>
                <a:latin typeface="Arial" panose="020B0604020202020204" pitchFamily="34" charset="0"/>
              </a:rPr>
              <a:t>Four</a:t>
            </a:r>
            <a:r>
              <a:rPr lang="de-DE" b="0" i="0" dirty="0">
                <a:solidFill>
                  <a:srgbClr val="000000"/>
                </a:solidFill>
                <a:effectLst/>
                <a:latin typeface="Arial" panose="020B0604020202020204" pitchFamily="34" charset="0"/>
              </a:rPr>
              <a:t> Most </a:t>
            </a:r>
            <a:r>
              <a:rPr lang="de-DE" b="0" i="0" dirty="0" err="1">
                <a:solidFill>
                  <a:srgbClr val="000000"/>
                </a:solidFill>
                <a:effectLst/>
                <a:latin typeface="Arial" panose="020B0604020202020204" pitchFamily="34" charset="0"/>
              </a:rPr>
              <a:t>Handsome</a:t>
            </a:r>
            <a:r>
              <a:rPr lang="de-DE" b="0" i="0" dirty="0">
                <a:solidFill>
                  <a:srgbClr val="000000"/>
                </a:solidFill>
                <a:effectLst/>
                <a:latin typeface="Arial" panose="020B0604020202020204" pitchFamily="34" charset="0"/>
              </a:rPr>
              <a:t> </a:t>
            </a:r>
            <a:r>
              <a:rPr lang="de-DE" b="0" i="0" dirty="0" err="1">
                <a:solidFill>
                  <a:srgbClr val="000000"/>
                </a:solidFill>
                <a:effectLst/>
                <a:latin typeface="Arial" panose="020B0604020202020204" pitchFamily="34" charset="0"/>
              </a:rPr>
              <a:t>men</a:t>
            </a:r>
            <a:r>
              <a:rPr lang="de-DE" b="0" i="0" dirty="0">
                <a:solidFill>
                  <a:srgbClr val="000000"/>
                </a:solidFill>
                <a:effectLst/>
                <a:latin typeface="Arial" panose="020B0604020202020204" pitchFamily="34" charset="0"/>
              </a:rPr>
              <a:t> in </a:t>
            </a:r>
            <a:r>
              <a:rPr lang="de-DE" b="0" i="0" dirty="0" err="1">
                <a:solidFill>
                  <a:srgbClr val="000000"/>
                </a:solidFill>
                <a:effectLst/>
                <a:latin typeface="Arial" panose="020B0604020202020204" pitchFamily="34" charset="0"/>
              </a:rPr>
              <a:t>Ancient</a:t>
            </a:r>
            <a:r>
              <a:rPr lang="de-DE" b="0" i="0" dirty="0">
                <a:solidFill>
                  <a:srgbClr val="000000"/>
                </a:solidFill>
                <a:effectLst/>
                <a:latin typeface="Arial" panose="020B0604020202020204" pitchFamily="34" charset="0"/>
              </a:rPr>
              <a:t> China (4) Li </a:t>
            </a:r>
            <a:r>
              <a:rPr lang="de-DE" b="0" i="0" dirty="0" err="1">
                <a:solidFill>
                  <a:srgbClr val="000000"/>
                </a:solidFill>
                <a:effectLst/>
                <a:latin typeface="Arial" panose="020B0604020202020204" pitchFamily="34" charset="0"/>
              </a:rPr>
              <a:t>Meilin</a:t>
            </a:r>
            <a:r>
              <a:rPr lang="de-DE" b="0" i="0" dirty="0">
                <a:solidFill>
                  <a:srgbClr val="000000"/>
                </a:solidFill>
                <a:effectLst/>
                <a:latin typeface="Arial" panose="020B0604020202020204" pitchFamily="34" charset="0"/>
              </a:rPr>
              <a:t> </a:t>
            </a:r>
            <a:r>
              <a:rPr lang="zh-CN" altLang="de-DE" b="0" i="0" dirty="0">
                <a:solidFill>
                  <a:srgbClr val="000000"/>
                </a:solidFill>
                <a:effectLst/>
                <a:latin typeface="Arial" panose="020B0604020202020204" pitchFamily="34" charset="0"/>
              </a:rPr>
              <a:t>李美琳</a:t>
            </a:r>
          </a:p>
          <a:p>
            <a:pPr algn="l">
              <a:buFont typeface="Arial" panose="020B0604020202020204" pitchFamily="34" charset="0"/>
              <a:buChar char="•"/>
            </a:pPr>
            <a:r>
              <a:rPr lang="de-DE" altLang="zh-CN" b="0" i="0" dirty="0">
                <a:solidFill>
                  <a:srgbClr val="000000"/>
                </a:solidFill>
                <a:effectLst/>
                <a:latin typeface="Arial" panose="020B0604020202020204" pitchFamily="34" charset="0"/>
              </a:rPr>
              <a:t>6 </a:t>
            </a:r>
            <a:r>
              <a:rPr lang="de-DE" b="0" i="0" dirty="0" err="1">
                <a:solidFill>
                  <a:srgbClr val="000000"/>
                </a:solidFill>
                <a:effectLst/>
                <a:latin typeface="Arial" panose="020B0604020202020204" pitchFamily="34" charset="0"/>
              </a:rPr>
              <a:t>Dec</a:t>
            </a:r>
            <a:r>
              <a:rPr lang="de-DE" b="0" i="0" dirty="0">
                <a:solidFill>
                  <a:srgbClr val="000000"/>
                </a:solidFill>
                <a:effectLst/>
                <a:latin typeface="Arial" panose="020B0604020202020204" pitchFamily="34" charset="0"/>
              </a:rPr>
              <a:t> 14 11:30-13:00</a:t>
            </a:r>
          </a:p>
          <a:p>
            <a:pPr algn="l">
              <a:buFont typeface="+mj-lt"/>
              <a:buAutoNum type="arabicPeriod"/>
            </a:pPr>
            <a:r>
              <a:rPr lang="zh-CN" altLang="de-DE" b="0" i="0" dirty="0">
                <a:solidFill>
                  <a:srgbClr val="000000"/>
                </a:solidFill>
                <a:effectLst/>
                <a:latin typeface="Arial" panose="020B0604020202020204" pitchFamily="34" charset="0"/>
              </a:rPr>
              <a:t>建筑：紫禁城 </a:t>
            </a:r>
            <a:r>
              <a:rPr lang="de-DE" b="0" i="0" dirty="0">
                <a:solidFill>
                  <a:srgbClr val="000000"/>
                </a:solidFill>
                <a:effectLst/>
                <a:latin typeface="Arial" panose="020B0604020202020204" pitchFamily="34" charset="0"/>
              </a:rPr>
              <a:t>The </a:t>
            </a:r>
            <a:r>
              <a:rPr lang="de-DE" b="0" i="0" dirty="0" err="1">
                <a:solidFill>
                  <a:srgbClr val="000000"/>
                </a:solidFill>
                <a:effectLst/>
                <a:latin typeface="Arial" panose="020B0604020202020204" pitchFamily="34" charset="0"/>
              </a:rPr>
              <a:t>Forbidden</a:t>
            </a:r>
            <a:r>
              <a:rPr lang="de-DE" b="0" i="0" dirty="0">
                <a:solidFill>
                  <a:srgbClr val="000000"/>
                </a:solidFill>
                <a:effectLst/>
                <a:latin typeface="Arial" panose="020B0604020202020204" pitchFamily="34" charset="0"/>
              </a:rPr>
              <a:t> City (6) Pei </a:t>
            </a:r>
            <a:r>
              <a:rPr lang="de-DE" b="0" i="0" dirty="0" err="1">
                <a:solidFill>
                  <a:srgbClr val="000000"/>
                </a:solidFill>
                <a:effectLst/>
                <a:latin typeface="Arial" panose="020B0604020202020204" pitchFamily="34" charset="0"/>
              </a:rPr>
              <a:t>Mengjiao</a:t>
            </a:r>
            <a:r>
              <a:rPr lang="de-DE" b="0" i="0" dirty="0">
                <a:solidFill>
                  <a:srgbClr val="000000"/>
                </a:solidFill>
                <a:effectLst/>
                <a:latin typeface="Arial" panose="020B0604020202020204" pitchFamily="34" charset="0"/>
              </a:rPr>
              <a:t> </a:t>
            </a:r>
            <a:r>
              <a:rPr lang="zh-CN" altLang="de-DE" b="0" i="0" dirty="0">
                <a:solidFill>
                  <a:srgbClr val="000000"/>
                </a:solidFill>
                <a:effectLst/>
                <a:latin typeface="Arial" panose="020B0604020202020204" pitchFamily="34" charset="0"/>
              </a:rPr>
              <a:t>裴梦姣</a:t>
            </a:r>
          </a:p>
          <a:p>
            <a:pPr algn="l">
              <a:buFont typeface="+mj-lt"/>
              <a:buAutoNum type="arabicPeriod"/>
            </a:pPr>
            <a:r>
              <a:rPr lang="zh-CN" altLang="de-DE" b="0" i="0" dirty="0">
                <a:solidFill>
                  <a:srgbClr val="000000"/>
                </a:solidFill>
                <a:effectLst/>
                <a:latin typeface="Arial" panose="020B0604020202020204" pitchFamily="34" charset="0"/>
              </a:rPr>
              <a:t>建筑</a:t>
            </a:r>
            <a:r>
              <a:rPr lang="de-DE" altLang="zh-CN" b="0" i="0" dirty="0">
                <a:solidFill>
                  <a:srgbClr val="000000"/>
                </a:solidFill>
                <a:effectLst/>
                <a:latin typeface="Arial" panose="020B0604020202020204" pitchFamily="34" charset="0"/>
              </a:rPr>
              <a:t>:</a:t>
            </a:r>
            <a:r>
              <a:rPr lang="zh-CN" altLang="de-DE" b="0" i="0" dirty="0">
                <a:solidFill>
                  <a:srgbClr val="000000"/>
                </a:solidFill>
                <a:effectLst/>
                <a:latin typeface="Arial" panose="020B0604020202020204" pitchFamily="34" charset="0"/>
              </a:rPr>
              <a:t>中国四大名桥 </a:t>
            </a:r>
            <a:r>
              <a:rPr lang="de-DE" b="0" i="0" dirty="0">
                <a:solidFill>
                  <a:srgbClr val="000000"/>
                </a:solidFill>
                <a:effectLst/>
                <a:latin typeface="Arial" panose="020B0604020202020204" pitchFamily="34" charset="0"/>
              </a:rPr>
              <a:t>Architecture: </a:t>
            </a:r>
            <a:r>
              <a:rPr lang="de-DE" b="0" i="0" dirty="0" err="1">
                <a:solidFill>
                  <a:srgbClr val="000000"/>
                </a:solidFill>
                <a:effectLst/>
                <a:latin typeface="Arial" panose="020B0604020202020204" pitchFamily="34" charset="0"/>
              </a:rPr>
              <a:t>Four</a:t>
            </a:r>
            <a:r>
              <a:rPr lang="de-DE" b="0" i="0" dirty="0">
                <a:solidFill>
                  <a:srgbClr val="000000"/>
                </a:solidFill>
                <a:effectLst/>
                <a:latin typeface="Arial" panose="020B0604020202020204" pitchFamily="34" charset="0"/>
              </a:rPr>
              <a:t> </a:t>
            </a:r>
            <a:r>
              <a:rPr lang="de-DE" b="0" i="0" dirty="0" err="1">
                <a:solidFill>
                  <a:srgbClr val="000000"/>
                </a:solidFill>
                <a:effectLst/>
                <a:latin typeface="Arial" panose="020B0604020202020204" pitchFamily="34" charset="0"/>
              </a:rPr>
              <a:t>Famous</a:t>
            </a:r>
            <a:r>
              <a:rPr lang="de-DE" b="0" i="0" dirty="0">
                <a:solidFill>
                  <a:srgbClr val="000000"/>
                </a:solidFill>
                <a:effectLst/>
                <a:latin typeface="Arial" panose="020B0604020202020204" pitchFamily="34" charset="0"/>
              </a:rPr>
              <a:t> Bridges (6)</a:t>
            </a:r>
          </a:p>
          <a:p>
            <a:pPr algn="l">
              <a:buFont typeface="Arial" panose="020B0604020202020204" pitchFamily="34" charset="0"/>
              <a:buChar char="•"/>
            </a:pPr>
            <a:r>
              <a:rPr lang="de-DE" b="0" i="0" dirty="0">
                <a:solidFill>
                  <a:srgbClr val="000000"/>
                </a:solidFill>
                <a:effectLst/>
                <a:latin typeface="Arial" panose="020B0604020202020204" pitchFamily="34" charset="0"/>
              </a:rPr>
              <a:t>7 </a:t>
            </a:r>
            <a:r>
              <a:rPr lang="de-DE" b="0" i="0" dirty="0" err="1">
                <a:solidFill>
                  <a:srgbClr val="000000"/>
                </a:solidFill>
                <a:effectLst/>
                <a:latin typeface="Arial" panose="020B0604020202020204" pitchFamily="34" charset="0"/>
              </a:rPr>
              <a:t>Dec</a:t>
            </a:r>
            <a:r>
              <a:rPr lang="de-DE" b="0" i="0" dirty="0">
                <a:solidFill>
                  <a:srgbClr val="000000"/>
                </a:solidFill>
                <a:effectLst/>
                <a:latin typeface="Arial" panose="020B0604020202020204" pitchFamily="34" charset="0"/>
              </a:rPr>
              <a:t> 21 11:30-13:00</a:t>
            </a:r>
          </a:p>
          <a:p>
            <a:pPr algn="l">
              <a:buFont typeface="+mj-lt"/>
              <a:buAutoNum type="arabicPeriod"/>
            </a:pPr>
            <a:r>
              <a:rPr lang="zh-CN" altLang="de-DE" b="0" i="0" dirty="0">
                <a:solidFill>
                  <a:srgbClr val="000000"/>
                </a:solidFill>
                <a:effectLst/>
                <a:latin typeface="Arial" panose="020B0604020202020204" pitchFamily="34" charset="0"/>
              </a:rPr>
              <a:t>熊猫 </a:t>
            </a:r>
            <a:r>
              <a:rPr lang="de-DE" b="0" i="0" dirty="0">
                <a:solidFill>
                  <a:srgbClr val="000000"/>
                </a:solidFill>
                <a:effectLst/>
                <a:latin typeface="Arial" panose="020B0604020202020204" pitchFamily="34" charset="0"/>
              </a:rPr>
              <a:t>The Panda (5) </a:t>
            </a:r>
            <a:r>
              <a:rPr lang="zh-CN" altLang="de-DE" b="0" i="0" dirty="0">
                <a:solidFill>
                  <a:srgbClr val="000000"/>
                </a:solidFill>
                <a:effectLst/>
                <a:latin typeface="Arial" panose="020B0604020202020204" pitchFamily="34" charset="0"/>
              </a:rPr>
              <a:t>安浩阳</a:t>
            </a:r>
          </a:p>
          <a:p>
            <a:pPr algn="l">
              <a:buFont typeface="+mj-lt"/>
              <a:buAutoNum type="arabicPeriod"/>
            </a:pPr>
            <a:r>
              <a:rPr lang="zh-CN" altLang="de-DE" b="0" i="0" dirty="0">
                <a:solidFill>
                  <a:srgbClr val="000000"/>
                </a:solidFill>
                <a:effectLst/>
                <a:latin typeface="Arial" panose="020B0604020202020204" pitchFamily="34" charset="0"/>
              </a:rPr>
              <a:t>建筑学 </a:t>
            </a:r>
            <a:r>
              <a:rPr lang="de-DE" b="0" i="0" dirty="0">
                <a:solidFill>
                  <a:srgbClr val="000000"/>
                </a:solidFill>
                <a:effectLst/>
                <a:latin typeface="Arial" panose="020B0604020202020204" pitchFamily="34" charset="0"/>
              </a:rPr>
              <a:t>Architecture (5)</a:t>
            </a:r>
          </a:p>
          <a:p>
            <a:pPr algn="l">
              <a:buFont typeface="Arial" panose="020B0604020202020204" pitchFamily="34" charset="0"/>
              <a:buChar char="•"/>
            </a:pPr>
            <a:r>
              <a:rPr lang="de-DE" b="0" i="0" dirty="0">
                <a:solidFill>
                  <a:srgbClr val="000000"/>
                </a:solidFill>
                <a:effectLst/>
                <a:latin typeface="Arial" panose="020B0604020202020204" pitchFamily="34" charset="0"/>
              </a:rPr>
              <a:t>8 Jan 11 11:30-13:00</a:t>
            </a:r>
          </a:p>
          <a:p>
            <a:pPr algn="l">
              <a:buFont typeface="+mj-lt"/>
              <a:buAutoNum type="arabicPeriod"/>
            </a:pPr>
            <a:r>
              <a:rPr lang="zh-CN" altLang="de-DE" b="0" i="0" dirty="0">
                <a:solidFill>
                  <a:srgbClr val="000000"/>
                </a:solidFill>
                <a:effectLst/>
                <a:latin typeface="Arial" panose="020B0604020202020204" pitchFamily="34" charset="0"/>
              </a:rPr>
              <a:t>建筑：四大亭子 </a:t>
            </a:r>
            <a:r>
              <a:rPr lang="de-DE" b="0" i="0" dirty="0" err="1">
                <a:solidFill>
                  <a:srgbClr val="000000"/>
                </a:solidFill>
                <a:effectLst/>
                <a:latin typeface="Arial" panose="020B0604020202020204" pitchFamily="34" charset="0"/>
              </a:rPr>
              <a:t>Four</a:t>
            </a:r>
            <a:r>
              <a:rPr lang="de-DE" b="0" i="0" dirty="0">
                <a:solidFill>
                  <a:srgbClr val="000000"/>
                </a:solidFill>
                <a:effectLst/>
                <a:latin typeface="Arial" panose="020B0604020202020204" pitchFamily="34" charset="0"/>
              </a:rPr>
              <a:t> Great </a:t>
            </a:r>
            <a:r>
              <a:rPr lang="de-DE" b="0" i="0" dirty="0" err="1">
                <a:solidFill>
                  <a:srgbClr val="000000"/>
                </a:solidFill>
                <a:effectLst/>
                <a:latin typeface="Arial" panose="020B0604020202020204" pitchFamily="34" charset="0"/>
              </a:rPr>
              <a:t>Pavilions</a:t>
            </a:r>
            <a:r>
              <a:rPr lang="de-DE" b="0" i="0" dirty="0">
                <a:solidFill>
                  <a:srgbClr val="000000"/>
                </a:solidFill>
                <a:effectLst/>
                <a:latin typeface="Arial" panose="020B0604020202020204" pitchFamily="34" charset="0"/>
              </a:rPr>
              <a:t> (7)</a:t>
            </a:r>
          </a:p>
          <a:p>
            <a:pPr algn="l">
              <a:buFont typeface="+mj-lt"/>
              <a:buAutoNum type="arabicPeriod"/>
            </a:pPr>
            <a:r>
              <a:rPr lang="zh-CN" altLang="de-DE" b="0" i="0" dirty="0">
                <a:solidFill>
                  <a:srgbClr val="000000"/>
                </a:solidFill>
                <a:effectLst/>
                <a:latin typeface="Arial" panose="020B0604020202020204" pitchFamily="34" charset="0"/>
              </a:rPr>
              <a:t>中国产出日式文化出品 </a:t>
            </a:r>
            <a:r>
              <a:rPr lang="de-DE" altLang="zh-CN" b="0" i="0" dirty="0">
                <a:solidFill>
                  <a:srgbClr val="000000"/>
                </a:solidFill>
                <a:effectLst/>
                <a:latin typeface="Arial" panose="020B0604020202020204" pitchFamily="34" charset="0"/>
              </a:rPr>
              <a:t>(</a:t>
            </a:r>
            <a:r>
              <a:rPr lang="de-DE" b="0" i="0" dirty="0">
                <a:solidFill>
                  <a:srgbClr val="000000"/>
                </a:solidFill>
                <a:effectLst/>
                <a:latin typeface="Arial" panose="020B0604020202020204" pitchFamily="34" charset="0"/>
              </a:rPr>
              <a:t>China </a:t>
            </a:r>
            <a:r>
              <a:rPr lang="de-DE" b="0" i="0" dirty="0" err="1">
                <a:solidFill>
                  <a:srgbClr val="000000"/>
                </a:solidFill>
                <a:effectLst/>
                <a:latin typeface="Arial" panose="020B0604020202020204" pitchFamily="34" charset="0"/>
              </a:rPr>
              <a:t>produces</a:t>
            </a:r>
            <a:r>
              <a:rPr lang="de-DE" b="0" i="0" dirty="0">
                <a:solidFill>
                  <a:srgbClr val="000000"/>
                </a:solidFill>
                <a:effectLst/>
                <a:latin typeface="Arial" panose="020B0604020202020204" pitchFamily="34" charset="0"/>
              </a:rPr>
              <a:t> </a:t>
            </a:r>
            <a:r>
              <a:rPr lang="de-DE" b="0" i="0" dirty="0" err="1">
                <a:solidFill>
                  <a:srgbClr val="000000"/>
                </a:solidFill>
                <a:effectLst/>
                <a:latin typeface="Arial" panose="020B0604020202020204" pitchFamily="34" charset="0"/>
              </a:rPr>
              <a:t>Japanese</a:t>
            </a:r>
            <a:r>
              <a:rPr lang="de-DE" b="0" i="0" dirty="0">
                <a:solidFill>
                  <a:srgbClr val="000000"/>
                </a:solidFill>
                <a:effectLst/>
                <a:latin typeface="Arial" panose="020B0604020202020204" pitchFamily="34" charset="0"/>
              </a:rPr>
              <a:t>-style </a:t>
            </a:r>
            <a:r>
              <a:rPr lang="de-DE" b="0" i="0" dirty="0" err="1">
                <a:solidFill>
                  <a:srgbClr val="000000"/>
                </a:solidFill>
                <a:effectLst/>
                <a:latin typeface="Arial" panose="020B0604020202020204" pitchFamily="34" charset="0"/>
              </a:rPr>
              <a:t>products</a:t>
            </a:r>
            <a:r>
              <a:rPr lang="de-DE" b="0" i="0" dirty="0">
                <a:solidFill>
                  <a:srgbClr val="000000"/>
                </a:solidFill>
                <a:effectLst/>
                <a:latin typeface="Arial" panose="020B0604020202020204" pitchFamily="34" charset="0"/>
              </a:rPr>
              <a:t>) (7)</a:t>
            </a:r>
          </a:p>
        </p:txBody>
      </p:sp>
    </p:spTree>
    <p:extLst>
      <p:ext uri="{BB962C8B-B14F-4D97-AF65-F5344CB8AC3E}">
        <p14:creationId xmlns:p14="http://schemas.microsoft.com/office/powerpoint/2010/main" val="19512200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13"/>
          <p:cNvSpPr txBox="1">
            <a:spLocks noGrp="1"/>
          </p:cNvSpPr>
          <p:nvPr>
            <p:ph type="title"/>
          </p:nvPr>
        </p:nvSpPr>
        <p:spPr>
          <a:xfrm>
            <a:off x="612648" y="228600"/>
            <a:ext cx="8153400" cy="9906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2"/>
              </a:buClr>
              <a:buSzPts val="4400"/>
              <a:buFont typeface="Twentieth Century"/>
              <a:buNone/>
            </a:pPr>
            <a:r>
              <a:rPr lang="en-US" b="0"/>
              <a:t>“请期”是什么？</a:t>
            </a:r>
            <a:endParaRPr/>
          </a:p>
        </p:txBody>
      </p:sp>
      <p:sp>
        <p:nvSpPr>
          <p:cNvPr id="213" name="Google Shape;213;p13"/>
          <p:cNvSpPr txBox="1">
            <a:spLocks noGrp="1"/>
          </p:cNvSpPr>
          <p:nvPr>
            <p:ph type="body" idx="1"/>
          </p:nvPr>
        </p:nvSpPr>
        <p:spPr>
          <a:xfrm>
            <a:off x="467544" y="5661248"/>
            <a:ext cx="7228656" cy="794488"/>
          </a:xfrm>
          <a:prstGeom prst="rect">
            <a:avLst/>
          </a:prstGeom>
          <a:noFill/>
          <a:ln>
            <a:noFill/>
          </a:ln>
        </p:spPr>
        <p:txBody>
          <a:bodyPr spcFirstLastPara="1" wrap="square" lIns="91425" tIns="45700" rIns="91425" bIns="45700" anchor="t" anchorCtr="0">
            <a:normAutofit/>
          </a:bodyPr>
          <a:lstStyle/>
          <a:p>
            <a:pPr marL="320040" lvl="0" indent="-320040" algn="l" rtl="0">
              <a:spcBef>
                <a:spcPts val="0"/>
              </a:spcBef>
              <a:spcAft>
                <a:spcPts val="0"/>
              </a:spcAft>
              <a:buSzPts val="1320"/>
              <a:buNone/>
            </a:pPr>
            <a:r>
              <a:rPr lang="en-US" sz="2200"/>
              <a:t>黄道吉日 [huángdàojírì] auspicious date, lucky day</a:t>
            </a:r>
            <a:endParaRPr sz="2200"/>
          </a:p>
          <a:p>
            <a:pPr marL="320040" lvl="0" indent="-209550" algn="l" rtl="0">
              <a:spcBef>
                <a:spcPts val="700"/>
              </a:spcBef>
              <a:spcAft>
                <a:spcPts val="0"/>
              </a:spcAft>
              <a:buSzPts val="1740"/>
              <a:buNone/>
            </a:pPr>
            <a:endParaRPr/>
          </a:p>
        </p:txBody>
      </p:sp>
      <p:pic>
        <p:nvPicPr>
          <p:cNvPr id="214" name="Google Shape;214;p13" descr="中国传统结婚中的「请期」指的是什么，有何讲究？"/>
          <p:cNvPicPr preferRelativeResize="0"/>
          <p:nvPr/>
        </p:nvPicPr>
        <p:blipFill rotWithShape="1">
          <a:blip r:embed="rId3">
            <a:alphaModFix/>
          </a:blip>
          <a:srcRect/>
          <a:stretch/>
        </p:blipFill>
        <p:spPr>
          <a:xfrm>
            <a:off x="1043608" y="1988840"/>
            <a:ext cx="5544616" cy="328083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14"/>
          <p:cNvSpPr txBox="1">
            <a:spLocks noGrp="1"/>
          </p:cNvSpPr>
          <p:nvPr>
            <p:ph type="title"/>
          </p:nvPr>
        </p:nvSpPr>
        <p:spPr>
          <a:xfrm>
            <a:off x="612648" y="228600"/>
            <a:ext cx="8153400" cy="9906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2"/>
              </a:buClr>
              <a:buSzPts val="4400"/>
              <a:buFont typeface="Twentieth Century"/>
              <a:buNone/>
            </a:pPr>
            <a:r>
              <a:rPr lang="en-US" b="0"/>
              <a:t>“亲迎”是什么？</a:t>
            </a:r>
            <a:endParaRPr/>
          </a:p>
        </p:txBody>
      </p:sp>
      <p:pic>
        <p:nvPicPr>
          <p:cNvPr id="220" name="Google Shape;220;p14" descr="亲迎- 维基百科，自由的百科全书"/>
          <p:cNvPicPr preferRelativeResize="0"/>
          <p:nvPr/>
        </p:nvPicPr>
        <p:blipFill rotWithShape="1">
          <a:blip r:embed="rId3">
            <a:alphaModFix/>
          </a:blip>
          <a:srcRect/>
          <a:stretch/>
        </p:blipFill>
        <p:spPr>
          <a:xfrm>
            <a:off x="683568" y="1772816"/>
            <a:ext cx="6965504" cy="4643669"/>
          </a:xfrm>
          <a:prstGeom prst="rect">
            <a:avLst/>
          </a:prstGeom>
          <a:noFill/>
          <a:ln>
            <a:noFill/>
          </a:ln>
        </p:spPr>
      </p:pic>
      <p:sp>
        <p:nvSpPr>
          <p:cNvPr id="221" name="Google Shape;221;p14"/>
          <p:cNvSpPr/>
          <p:nvPr/>
        </p:nvSpPr>
        <p:spPr>
          <a:xfrm>
            <a:off x="5072066" y="0"/>
            <a:ext cx="4071934" cy="646331"/>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新娘 [ xīnniáng ] bride</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新郎 [ xīnláng ] bridegroom, groom</a:t>
            </a: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5" descr="古代闺房,传统文化,文化艺术,摄影素材,汇图网www.huitu.com"/>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pic>
        <p:nvPicPr>
          <p:cNvPr id="227" name="Google Shape;227;p15" descr="古代闺房"/>
          <p:cNvPicPr preferRelativeResize="0"/>
          <p:nvPr/>
        </p:nvPicPr>
        <p:blipFill rotWithShape="1">
          <a:blip r:embed="rId3">
            <a:alphaModFix/>
          </a:blip>
          <a:srcRect/>
          <a:stretch/>
        </p:blipFill>
        <p:spPr>
          <a:xfrm>
            <a:off x="611560" y="620688"/>
            <a:ext cx="7056276" cy="4704184"/>
          </a:xfrm>
          <a:prstGeom prst="rect">
            <a:avLst/>
          </a:prstGeom>
          <a:noFill/>
          <a:ln>
            <a:noFill/>
          </a:ln>
        </p:spPr>
      </p:pic>
      <p:sp>
        <p:nvSpPr>
          <p:cNvPr id="228" name="Google Shape;228;p15"/>
          <p:cNvSpPr txBox="1"/>
          <p:nvPr/>
        </p:nvSpPr>
        <p:spPr>
          <a:xfrm>
            <a:off x="539552" y="5500702"/>
            <a:ext cx="7604348" cy="955034"/>
          </a:xfrm>
          <a:prstGeom prst="rect">
            <a:avLst/>
          </a:prstGeom>
          <a:noFill/>
          <a:ln>
            <a:noFill/>
          </a:ln>
        </p:spPr>
        <p:txBody>
          <a:bodyPr spcFirstLastPara="1" wrap="square" lIns="91425" tIns="45700" rIns="91425" bIns="45700" anchor="t" anchorCtr="0">
            <a:normAutofit/>
          </a:bodyPr>
          <a:lstStyle/>
          <a:p>
            <a:pPr marL="274320" marR="0" lvl="0" indent="-274320" algn="l" rtl="0">
              <a:lnSpc>
                <a:spcPct val="100000"/>
              </a:lnSpc>
              <a:spcBef>
                <a:spcPts val="0"/>
              </a:spcBef>
              <a:spcAft>
                <a:spcPts val="0"/>
              </a:spcAft>
              <a:buNone/>
            </a:pPr>
            <a:r>
              <a:rPr lang="en-US" sz="2600" b="0" i="0" u="none" strike="noStrike" cap="none">
                <a:solidFill>
                  <a:schemeClr val="dk1"/>
                </a:solidFill>
                <a:latin typeface="Twentieth Century"/>
                <a:ea typeface="Twentieth Century"/>
                <a:cs typeface="Twentieth Century"/>
                <a:sym typeface="Twentieth Century"/>
              </a:rPr>
              <a:t>闺房 [guīfáng] lady's chamber</a:t>
            </a:r>
            <a:endParaRPr sz="2600" b="0" i="0" u="none" strike="noStrike" cap="none">
              <a:solidFill>
                <a:schemeClr val="dk1"/>
              </a:solidFill>
              <a:latin typeface="Twentieth Century"/>
              <a:ea typeface="Twentieth Century"/>
              <a:cs typeface="Twentieth Century"/>
              <a:sym typeface="Twentieth Century"/>
            </a:endParaRPr>
          </a:p>
          <a:p>
            <a:pPr marL="274320" marR="0" lvl="0" indent="-274320" algn="l" rtl="0">
              <a:spcBef>
                <a:spcPts val="600"/>
              </a:spcBef>
              <a:spcAft>
                <a:spcPts val="0"/>
              </a:spcAft>
              <a:buNone/>
            </a:pPr>
            <a:endParaRPr sz="2800">
              <a:solidFill>
                <a:schemeClr val="dk1"/>
              </a:solidFill>
              <a:latin typeface="Twentieth Century"/>
              <a:ea typeface="Twentieth Century"/>
              <a:cs typeface="Twentieth Century"/>
              <a:sym typeface="Twentieth Century"/>
            </a:endParaRPr>
          </a:p>
          <a:p>
            <a:pPr marL="274320" marR="0" lvl="0" indent="-274320" algn="l" rtl="0">
              <a:lnSpc>
                <a:spcPct val="100000"/>
              </a:lnSpc>
              <a:spcBef>
                <a:spcPts val="600"/>
              </a:spcBef>
              <a:spcAft>
                <a:spcPts val="0"/>
              </a:spcAft>
              <a:buNone/>
            </a:pPr>
            <a:endParaRPr sz="2600" b="0" i="0" u="none" strike="noStrike" cap="none">
              <a:solidFill>
                <a:schemeClr val="dk1"/>
              </a:solidFill>
              <a:latin typeface="Twentieth Century"/>
              <a:ea typeface="Twentieth Century"/>
              <a:cs typeface="Twentieth Century"/>
              <a:sym typeface="Twentieth Century"/>
            </a:endParaRPr>
          </a:p>
          <a:p>
            <a:pPr marL="274320" marR="0" lvl="0" indent="-153797" algn="l" rtl="0">
              <a:lnSpc>
                <a:spcPct val="100000"/>
              </a:lnSpc>
              <a:spcBef>
                <a:spcPts val="600"/>
              </a:spcBef>
              <a:spcAft>
                <a:spcPts val="0"/>
              </a:spcAft>
              <a:buClr>
                <a:schemeClr val="dk2"/>
              </a:buClr>
              <a:buSzPts val="1898"/>
              <a:buFont typeface="Noto Sans Symbols"/>
              <a:buNone/>
            </a:pPr>
            <a:endParaRPr sz="2600" b="0" i="0" u="none" strike="noStrike" cap="none">
              <a:solidFill>
                <a:schemeClr val="dk1"/>
              </a:solidFill>
              <a:latin typeface="Twentieth Century"/>
              <a:ea typeface="Twentieth Century"/>
              <a:cs typeface="Twentieth Century"/>
              <a:sym typeface="Twentieth Century"/>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16"/>
          <p:cNvSpPr txBox="1">
            <a:spLocks noGrp="1"/>
          </p:cNvSpPr>
          <p:nvPr>
            <p:ph type="title"/>
          </p:nvPr>
        </p:nvSpPr>
        <p:spPr>
          <a:xfrm>
            <a:off x="612648" y="228600"/>
            <a:ext cx="8153400" cy="9906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2"/>
              </a:buClr>
              <a:buSzPts val="4400"/>
              <a:buFont typeface="Twentieth Century"/>
              <a:buNone/>
            </a:pPr>
            <a:endParaRPr/>
          </a:p>
        </p:txBody>
      </p:sp>
      <p:sp>
        <p:nvSpPr>
          <p:cNvPr id="234" name="Google Shape;234;p16"/>
          <p:cNvSpPr txBox="1">
            <a:spLocks noGrp="1"/>
          </p:cNvSpPr>
          <p:nvPr>
            <p:ph type="body" idx="1"/>
          </p:nvPr>
        </p:nvSpPr>
        <p:spPr>
          <a:xfrm>
            <a:off x="467544" y="5877272"/>
            <a:ext cx="7228656" cy="578464"/>
          </a:xfrm>
          <a:prstGeom prst="rect">
            <a:avLst/>
          </a:prstGeom>
          <a:noFill/>
          <a:ln>
            <a:noFill/>
          </a:ln>
        </p:spPr>
        <p:txBody>
          <a:bodyPr spcFirstLastPara="1" wrap="square" lIns="91425" tIns="45700" rIns="91425" bIns="45700" anchor="t" anchorCtr="0">
            <a:normAutofit fontScale="85000" lnSpcReduction="10000"/>
          </a:bodyPr>
          <a:lstStyle/>
          <a:p>
            <a:pPr marL="320040" lvl="0" indent="-320040" algn="l" rtl="0">
              <a:spcBef>
                <a:spcPts val="0"/>
              </a:spcBef>
              <a:spcAft>
                <a:spcPts val="0"/>
              </a:spcAft>
              <a:buSzPts val="1740"/>
              <a:buChar char="◻"/>
            </a:pPr>
            <a:r>
              <a:rPr lang="en-US"/>
              <a:t>不忠[ bùzhōng ] disloyal, unfaithful spouse,</a:t>
            </a:r>
            <a:endParaRPr/>
          </a:p>
          <a:p>
            <a:pPr marL="320040" lvl="0" indent="-209550" algn="l" rtl="0">
              <a:spcBef>
                <a:spcPts val="700"/>
              </a:spcBef>
              <a:spcAft>
                <a:spcPts val="0"/>
              </a:spcAft>
              <a:buSzPts val="1740"/>
              <a:buNone/>
            </a:pPr>
            <a:endParaRPr/>
          </a:p>
        </p:txBody>
      </p:sp>
      <p:pic>
        <p:nvPicPr>
          <p:cNvPr id="235" name="Google Shape;235;p16" descr="中国同性恋史- 维基百科，自由的百科全书"/>
          <p:cNvPicPr preferRelativeResize="0"/>
          <p:nvPr/>
        </p:nvPicPr>
        <p:blipFill rotWithShape="1">
          <a:blip r:embed="rId3">
            <a:alphaModFix/>
          </a:blip>
          <a:srcRect/>
          <a:stretch/>
        </p:blipFill>
        <p:spPr>
          <a:xfrm>
            <a:off x="1187624" y="692696"/>
            <a:ext cx="5723448" cy="483885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17"/>
          <p:cNvSpPr txBox="1">
            <a:spLocks noGrp="1"/>
          </p:cNvSpPr>
          <p:nvPr>
            <p:ph type="title"/>
          </p:nvPr>
        </p:nvSpPr>
        <p:spPr>
          <a:xfrm>
            <a:off x="612648" y="228600"/>
            <a:ext cx="8153400" cy="9906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2"/>
              </a:buClr>
              <a:buSzPts val="4400"/>
              <a:buFont typeface="Twentieth Century"/>
              <a:buNone/>
            </a:pPr>
            <a:endParaRPr/>
          </a:p>
        </p:txBody>
      </p:sp>
      <p:sp>
        <p:nvSpPr>
          <p:cNvPr id="241" name="Google Shape;241;p17"/>
          <p:cNvSpPr txBox="1">
            <a:spLocks noGrp="1"/>
          </p:cNvSpPr>
          <p:nvPr>
            <p:ph type="body" idx="1"/>
          </p:nvPr>
        </p:nvSpPr>
        <p:spPr>
          <a:xfrm>
            <a:off x="285720" y="5643578"/>
            <a:ext cx="7300664" cy="578464"/>
          </a:xfrm>
          <a:prstGeom prst="rect">
            <a:avLst/>
          </a:prstGeom>
          <a:noFill/>
          <a:ln>
            <a:noFill/>
          </a:ln>
        </p:spPr>
        <p:txBody>
          <a:bodyPr spcFirstLastPara="1" wrap="square" lIns="91425" tIns="45700" rIns="91425" bIns="45700" anchor="t" anchorCtr="0">
            <a:normAutofit fontScale="25000" lnSpcReduction="20000"/>
          </a:bodyPr>
          <a:lstStyle/>
          <a:p>
            <a:pPr marL="320040" lvl="0" indent="-320040" algn="l" rtl="0">
              <a:spcBef>
                <a:spcPts val="0"/>
              </a:spcBef>
              <a:spcAft>
                <a:spcPts val="0"/>
              </a:spcAft>
              <a:buSzPct val="60000"/>
              <a:buNone/>
            </a:pPr>
            <a:r>
              <a:rPr lang="en-US" sz="8000"/>
              <a:t>宴会 [ yànhuì ] banquet, feast, dinner party</a:t>
            </a:r>
            <a:endParaRPr sz="8000"/>
          </a:p>
          <a:p>
            <a:pPr marL="320040" lvl="0" indent="-320040" algn="l" rtl="0">
              <a:spcBef>
                <a:spcPts val="700"/>
              </a:spcBef>
              <a:spcAft>
                <a:spcPts val="0"/>
              </a:spcAft>
              <a:buSzPct val="60000"/>
              <a:buNone/>
            </a:pPr>
            <a:r>
              <a:rPr lang="en-US" sz="8000"/>
              <a:t>祭拜祖先  [ jìbài zǔxiān]  to offer sacrifice to one's ancestors</a:t>
            </a:r>
            <a:endParaRPr sz="8000"/>
          </a:p>
          <a:p>
            <a:pPr marL="320040" lvl="0" indent="-320040" algn="l" rtl="0">
              <a:spcBef>
                <a:spcPts val="700"/>
              </a:spcBef>
              <a:spcAft>
                <a:spcPts val="0"/>
              </a:spcAft>
              <a:buSzPct val="59999"/>
              <a:buNone/>
            </a:pPr>
            <a:endParaRPr/>
          </a:p>
          <a:p>
            <a:pPr marL="320040" lvl="0" indent="-320040" algn="l" rtl="0">
              <a:spcBef>
                <a:spcPts val="700"/>
              </a:spcBef>
              <a:spcAft>
                <a:spcPts val="0"/>
              </a:spcAft>
              <a:buSzPct val="59999"/>
              <a:buNone/>
            </a:pPr>
            <a:endParaRPr/>
          </a:p>
        </p:txBody>
      </p:sp>
      <p:pic>
        <p:nvPicPr>
          <p:cNvPr id="242" name="Google Shape;242;p17" descr="中国古代女性婚姻地位的变迁-历史常识_通历史网"/>
          <p:cNvPicPr preferRelativeResize="0"/>
          <p:nvPr/>
        </p:nvPicPr>
        <p:blipFill rotWithShape="1">
          <a:blip r:embed="rId3">
            <a:alphaModFix/>
          </a:blip>
          <a:srcRect/>
          <a:stretch/>
        </p:blipFill>
        <p:spPr>
          <a:xfrm>
            <a:off x="1187624" y="1988840"/>
            <a:ext cx="5678734" cy="337601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18"/>
          <p:cNvSpPr txBox="1">
            <a:spLocks noGrp="1"/>
          </p:cNvSpPr>
          <p:nvPr>
            <p:ph type="body" idx="1"/>
          </p:nvPr>
        </p:nvSpPr>
        <p:spPr>
          <a:xfrm>
            <a:off x="357158" y="4688520"/>
            <a:ext cx="7339042" cy="2169480"/>
          </a:xfrm>
          <a:prstGeom prst="rect">
            <a:avLst/>
          </a:prstGeom>
          <a:noFill/>
          <a:ln>
            <a:noFill/>
          </a:ln>
        </p:spPr>
        <p:txBody>
          <a:bodyPr spcFirstLastPara="1" wrap="square" lIns="91425" tIns="45700" rIns="91425" bIns="45700" anchor="t" anchorCtr="0">
            <a:normAutofit/>
          </a:bodyPr>
          <a:lstStyle/>
          <a:p>
            <a:pPr marL="320040" lvl="0" indent="-320040" algn="l" rtl="0">
              <a:spcBef>
                <a:spcPts val="0"/>
              </a:spcBef>
              <a:spcAft>
                <a:spcPts val="0"/>
              </a:spcAft>
              <a:buSzPts val="960"/>
              <a:buNone/>
            </a:pPr>
            <a:r>
              <a:rPr lang="en-US" sz="1600">
                <a:latin typeface="Calibri"/>
                <a:ea typeface="Calibri"/>
                <a:cs typeface="Calibri"/>
                <a:sym typeface="Calibri"/>
              </a:rPr>
              <a:t>跪拜[ guìbài ] to kowtow, to kneel and worship</a:t>
            </a:r>
            <a:endParaRPr/>
          </a:p>
          <a:p>
            <a:pPr marL="320040" lvl="0" indent="-320040" algn="l" rtl="0">
              <a:spcBef>
                <a:spcPts val="700"/>
              </a:spcBef>
              <a:spcAft>
                <a:spcPts val="0"/>
              </a:spcAft>
              <a:buSzPts val="960"/>
              <a:buNone/>
            </a:pPr>
            <a:r>
              <a:rPr lang="en-US" sz="1600">
                <a:latin typeface="Calibri"/>
                <a:ea typeface="Calibri"/>
                <a:cs typeface="Calibri"/>
                <a:sym typeface="Calibri"/>
              </a:rPr>
              <a:t>叩拜[ kòubài ] to bow in salute,</a:t>
            </a:r>
            <a:endParaRPr/>
          </a:p>
          <a:p>
            <a:pPr marL="320040" lvl="0" indent="-320040" algn="l" rtl="0">
              <a:spcBef>
                <a:spcPts val="700"/>
              </a:spcBef>
              <a:spcAft>
                <a:spcPts val="0"/>
              </a:spcAft>
              <a:buSzPts val="960"/>
              <a:buNone/>
            </a:pPr>
            <a:r>
              <a:rPr lang="en-US" sz="1600">
                <a:latin typeface="Calibri"/>
                <a:ea typeface="Calibri"/>
                <a:cs typeface="Calibri"/>
                <a:sym typeface="Calibri"/>
              </a:rPr>
              <a:t>神灵[ shénlíng ] a God, spirit, demon</a:t>
            </a:r>
            <a:endParaRPr/>
          </a:p>
          <a:p>
            <a:pPr marL="320040" lvl="0" indent="-320040" algn="l" rtl="0">
              <a:spcBef>
                <a:spcPts val="700"/>
              </a:spcBef>
              <a:spcAft>
                <a:spcPts val="0"/>
              </a:spcAft>
              <a:buSzPts val="960"/>
              <a:buNone/>
            </a:pPr>
            <a:r>
              <a:rPr lang="en-US" sz="1600"/>
              <a:t>大自然[dà zì rán] nature (the natural world)</a:t>
            </a:r>
            <a:endParaRPr sz="1600"/>
          </a:p>
          <a:p>
            <a:pPr marL="320040" lvl="0" indent="-320040" algn="l" rtl="0">
              <a:spcBef>
                <a:spcPts val="700"/>
              </a:spcBef>
              <a:spcAft>
                <a:spcPts val="0"/>
              </a:spcAft>
              <a:buSzPts val="960"/>
              <a:buNone/>
            </a:pPr>
            <a:r>
              <a:rPr lang="en-US" sz="1600"/>
              <a:t>洞房 [ dòngfáng ] secret inner room, bridal room</a:t>
            </a:r>
            <a:endParaRPr sz="1600"/>
          </a:p>
          <a:p>
            <a:pPr marL="320040" lvl="0" indent="-320040" algn="l" rtl="0">
              <a:spcBef>
                <a:spcPts val="700"/>
              </a:spcBef>
              <a:spcAft>
                <a:spcPts val="0"/>
              </a:spcAft>
              <a:buSzPts val="840"/>
              <a:buNone/>
            </a:pPr>
            <a:endParaRPr sz="1400"/>
          </a:p>
          <a:p>
            <a:pPr marL="320040" lvl="0" indent="-320040" algn="l" rtl="0">
              <a:spcBef>
                <a:spcPts val="700"/>
              </a:spcBef>
              <a:spcAft>
                <a:spcPts val="0"/>
              </a:spcAft>
              <a:buSzPts val="840"/>
              <a:buNone/>
            </a:pPr>
            <a:endParaRPr sz="1400">
              <a:latin typeface="Calibri"/>
              <a:ea typeface="Calibri"/>
              <a:cs typeface="Calibri"/>
              <a:sym typeface="Calibri"/>
            </a:endParaRPr>
          </a:p>
          <a:p>
            <a:pPr marL="320040" lvl="0" indent="-209550" algn="l" rtl="0">
              <a:spcBef>
                <a:spcPts val="700"/>
              </a:spcBef>
              <a:spcAft>
                <a:spcPts val="0"/>
              </a:spcAft>
              <a:buSzPts val="1740"/>
              <a:buNone/>
            </a:pPr>
            <a:endParaRPr/>
          </a:p>
          <a:p>
            <a:pPr marL="320040" lvl="0" indent="-209550" algn="l" rtl="0">
              <a:spcBef>
                <a:spcPts val="700"/>
              </a:spcBef>
              <a:spcAft>
                <a:spcPts val="0"/>
              </a:spcAft>
              <a:buSzPts val="1740"/>
              <a:buNone/>
            </a:pPr>
            <a:endParaRPr/>
          </a:p>
          <a:p>
            <a:pPr marL="320040" lvl="0" indent="-209550" algn="l" rtl="0">
              <a:spcBef>
                <a:spcPts val="700"/>
              </a:spcBef>
              <a:spcAft>
                <a:spcPts val="0"/>
              </a:spcAft>
              <a:buSzPts val="1740"/>
              <a:buNone/>
            </a:pPr>
            <a:endParaRPr/>
          </a:p>
        </p:txBody>
      </p:sp>
      <p:sp>
        <p:nvSpPr>
          <p:cNvPr id="248" name="Google Shape;248;p18" descr="中国古代婚姻制度_百度百科"/>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pic>
        <p:nvPicPr>
          <p:cNvPr id="249" name="Google Shape;249;p18"/>
          <p:cNvPicPr preferRelativeResize="0"/>
          <p:nvPr/>
        </p:nvPicPr>
        <p:blipFill rotWithShape="1">
          <a:blip r:embed="rId3">
            <a:alphaModFix/>
          </a:blip>
          <a:srcRect/>
          <a:stretch/>
        </p:blipFill>
        <p:spPr>
          <a:xfrm>
            <a:off x="142844" y="142852"/>
            <a:ext cx="5929354" cy="443674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19"/>
          <p:cNvSpPr txBox="1">
            <a:spLocks noGrp="1"/>
          </p:cNvSpPr>
          <p:nvPr>
            <p:ph type="title"/>
          </p:nvPr>
        </p:nvSpPr>
        <p:spPr>
          <a:xfrm>
            <a:off x="612648" y="228600"/>
            <a:ext cx="8153400" cy="9906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2"/>
              </a:buClr>
              <a:buSzPts val="4400"/>
              <a:buFont typeface="Twentieth Century"/>
              <a:buNone/>
            </a:pPr>
            <a:endParaRPr/>
          </a:p>
        </p:txBody>
      </p:sp>
      <p:sp>
        <p:nvSpPr>
          <p:cNvPr id="255" name="Google Shape;255;p19"/>
          <p:cNvSpPr txBox="1">
            <a:spLocks noGrp="1"/>
          </p:cNvSpPr>
          <p:nvPr>
            <p:ph type="body" idx="1"/>
          </p:nvPr>
        </p:nvSpPr>
        <p:spPr>
          <a:xfrm>
            <a:off x="612648" y="1600200"/>
            <a:ext cx="8153400" cy="4495800"/>
          </a:xfrm>
          <a:prstGeom prst="rect">
            <a:avLst/>
          </a:prstGeom>
          <a:noFill/>
          <a:ln>
            <a:noFill/>
          </a:ln>
        </p:spPr>
        <p:txBody>
          <a:bodyPr spcFirstLastPara="1" wrap="square" lIns="91425" tIns="45700" rIns="91425" bIns="45700" anchor="t" anchorCtr="0">
            <a:normAutofit/>
          </a:bodyPr>
          <a:lstStyle/>
          <a:p>
            <a:pPr marL="320040" lvl="0" indent="-320040" algn="l" rtl="0">
              <a:spcBef>
                <a:spcPts val="0"/>
              </a:spcBef>
              <a:spcAft>
                <a:spcPts val="0"/>
              </a:spcAft>
              <a:buSzPts val="1740"/>
              <a:buChar char="◻"/>
            </a:pPr>
            <a:r>
              <a:rPr lang="en-US" u="sng">
                <a:solidFill>
                  <a:schemeClr val="hlink"/>
                </a:solidFill>
                <a:hlinkClick r:id="rId3"/>
              </a:rPr>
              <a:t>https://www.youtube.com/watch?v=3kBm9542m64</a:t>
            </a:r>
            <a:endParaRPr/>
          </a:p>
          <a:p>
            <a:pPr marL="320040" lvl="0" indent="-209550" algn="l" rtl="0">
              <a:spcBef>
                <a:spcPts val="700"/>
              </a:spcBef>
              <a:spcAft>
                <a:spcPts val="0"/>
              </a:spcAft>
              <a:buSzPts val="1740"/>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20"/>
          <p:cNvSpPr txBox="1">
            <a:spLocks noGrp="1"/>
          </p:cNvSpPr>
          <p:nvPr>
            <p:ph type="title"/>
          </p:nvPr>
        </p:nvSpPr>
        <p:spPr>
          <a:xfrm>
            <a:off x="612648" y="228600"/>
            <a:ext cx="8153400" cy="9906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2"/>
              </a:buClr>
              <a:buSzPts val="4400"/>
              <a:buFont typeface="Twentieth Century"/>
              <a:buNone/>
            </a:pPr>
            <a:endParaRPr/>
          </a:p>
        </p:txBody>
      </p:sp>
      <p:pic>
        <p:nvPicPr>
          <p:cNvPr id="261" name="Google Shape;261;p20" descr="归宁(中国传统婚俗仪式)_搜狗百科"/>
          <p:cNvPicPr preferRelativeResize="0"/>
          <p:nvPr/>
        </p:nvPicPr>
        <p:blipFill rotWithShape="1">
          <a:blip r:embed="rId3">
            <a:alphaModFix/>
          </a:blip>
          <a:srcRect/>
          <a:stretch/>
        </p:blipFill>
        <p:spPr>
          <a:xfrm>
            <a:off x="428596" y="642918"/>
            <a:ext cx="8252729" cy="549117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21"/>
          <p:cNvSpPr txBox="1">
            <a:spLocks noGrp="1"/>
          </p:cNvSpPr>
          <p:nvPr>
            <p:ph type="title"/>
          </p:nvPr>
        </p:nvSpPr>
        <p:spPr>
          <a:xfrm>
            <a:off x="612648" y="228600"/>
            <a:ext cx="8153400" cy="9906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2"/>
              </a:buClr>
              <a:buSzPts val="4400"/>
              <a:buFont typeface="Twentieth Century"/>
              <a:buNone/>
            </a:pPr>
            <a:endParaRPr/>
          </a:p>
        </p:txBody>
      </p:sp>
      <p:sp>
        <p:nvSpPr>
          <p:cNvPr id="267" name="Google Shape;267;p21"/>
          <p:cNvSpPr txBox="1">
            <a:spLocks noGrp="1"/>
          </p:cNvSpPr>
          <p:nvPr>
            <p:ph type="body" idx="1"/>
          </p:nvPr>
        </p:nvSpPr>
        <p:spPr>
          <a:xfrm>
            <a:off x="395536" y="5143512"/>
            <a:ext cx="7605488" cy="1312224"/>
          </a:xfrm>
          <a:prstGeom prst="rect">
            <a:avLst/>
          </a:prstGeom>
          <a:noFill/>
          <a:ln>
            <a:noFill/>
          </a:ln>
        </p:spPr>
        <p:txBody>
          <a:bodyPr spcFirstLastPara="1" wrap="square" lIns="91425" tIns="45700" rIns="91425" bIns="45700" anchor="t" anchorCtr="0">
            <a:normAutofit fontScale="47500" lnSpcReduction="20000"/>
          </a:bodyPr>
          <a:lstStyle/>
          <a:p>
            <a:pPr marL="320040" lvl="0" indent="-320040" algn="l" rtl="0">
              <a:spcBef>
                <a:spcPts val="0"/>
              </a:spcBef>
              <a:spcAft>
                <a:spcPts val="0"/>
              </a:spcAft>
              <a:buSzPct val="60000"/>
              <a:buNone/>
            </a:pPr>
            <a:r>
              <a:rPr lang="en-US" sz="5500">
                <a:latin typeface="SimSun"/>
                <a:ea typeface="SimSun"/>
                <a:cs typeface="SimSun"/>
                <a:sym typeface="SimSun"/>
              </a:rPr>
              <a:t>包办婚姻[bāobànhūnyīn ] arranged marriage</a:t>
            </a:r>
            <a:endParaRPr sz="5500">
              <a:latin typeface="SimSun"/>
              <a:ea typeface="SimSun"/>
              <a:cs typeface="SimSun"/>
              <a:sym typeface="SimSun"/>
            </a:endParaRPr>
          </a:p>
          <a:p>
            <a:pPr marL="320040" lvl="0" indent="-320040" algn="l" rtl="0">
              <a:spcBef>
                <a:spcPts val="700"/>
              </a:spcBef>
              <a:spcAft>
                <a:spcPts val="0"/>
              </a:spcAft>
              <a:buSzPct val="60000"/>
              <a:buNone/>
            </a:pPr>
            <a:r>
              <a:rPr lang="en-US" sz="5500">
                <a:latin typeface="SimSun"/>
                <a:ea typeface="SimSun"/>
                <a:cs typeface="SimSun"/>
                <a:sym typeface="SimSun"/>
              </a:rPr>
              <a:t>服气  [ fúqì ] accept</a:t>
            </a:r>
            <a:endParaRPr/>
          </a:p>
          <a:p>
            <a:pPr marL="320040" lvl="0" indent="-320040" algn="l" rtl="0">
              <a:spcBef>
                <a:spcPts val="700"/>
              </a:spcBef>
              <a:spcAft>
                <a:spcPts val="0"/>
              </a:spcAft>
              <a:buSzPct val="60000"/>
              <a:buNone/>
            </a:pPr>
            <a:r>
              <a:rPr lang="en-US" sz="5500">
                <a:latin typeface="SimSun"/>
                <a:ea typeface="SimSun"/>
                <a:cs typeface="SimSun"/>
                <a:sym typeface="SimSun"/>
              </a:rPr>
              <a:t>五四运动 [ wǔsìyùndòng ] May Fourth Movement</a:t>
            </a:r>
            <a:endParaRPr sz="5500">
              <a:latin typeface="SimSun"/>
              <a:ea typeface="SimSun"/>
              <a:cs typeface="SimSun"/>
              <a:sym typeface="SimSun"/>
            </a:endParaRPr>
          </a:p>
          <a:p>
            <a:pPr marL="320040" lvl="0" indent="-320040" algn="l" rtl="0">
              <a:spcBef>
                <a:spcPts val="700"/>
              </a:spcBef>
              <a:spcAft>
                <a:spcPts val="0"/>
              </a:spcAft>
              <a:buSzPct val="59999"/>
              <a:buNone/>
            </a:pPr>
            <a:endParaRPr/>
          </a:p>
          <a:p>
            <a:pPr marL="320040" lvl="0" indent="-267576" algn="l" rtl="0">
              <a:spcBef>
                <a:spcPts val="700"/>
              </a:spcBef>
              <a:spcAft>
                <a:spcPts val="0"/>
              </a:spcAft>
              <a:buSzPct val="59999"/>
              <a:buNone/>
            </a:pPr>
            <a:endParaRPr/>
          </a:p>
          <a:p>
            <a:pPr marL="320040" lvl="0" indent="-267576" algn="l" rtl="0">
              <a:spcBef>
                <a:spcPts val="700"/>
              </a:spcBef>
              <a:spcAft>
                <a:spcPts val="0"/>
              </a:spcAft>
              <a:buSzPct val="59999"/>
              <a:buNone/>
            </a:pPr>
            <a:endParaRPr/>
          </a:p>
        </p:txBody>
      </p:sp>
      <p:pic>
        <p:nvPicPr>
          <p:cNvPr id="268" name="Google Shape;268;p21" descr="Traditional Chinese marriage - Wikipedia"/>
          <p:cNvPicPr preferRelativeResize="0"/>
          <p:nvPr/>
        </p:nvPicPr>
        <p:blipFill rotWithShape="1">
          <a:blip r:embed="rId3">
            <a:alphaModFix/>
          </a:blip>
          <a:srcRect/>
          <a:stretch/>
        </p:blipFill>
        <p:spPr>
          <a:xfrm>
            <a:off x="3000364" y="2214554"/>
            <a:ext cx="5664162" cy="2760422"/>
          </a:xfrm>
          <a:prstGeom prst="rect">
            <a:avLst/>
          </a:prstGeom>
          <a:noFill/>
          <a:ln>
            <a:noFill/>
          </a:ln>
        </p:spPr>
      </p:pic>
      <p:pic>
        <p:nvPicPr>
          <p:cNvPr id="269" name="Google Shape;269;p21" descr="Traditional Chinese marriage - Wikipedia"/>
          <p:cNvPicPr preferRelativeResize="0"/>
          <p:nvPr/>
        </p:nvPicPr>
        <p:blipFill rotWithShape="1">
          <a:blip r:embed="rId4">
            <a:alphaModFix/>
          </a:blip>
          <a:srcRect/>
          <a:stretch/>
        </p:blipFill>
        <p:spPr>
          <a:xfrm>
            <a:off x="214282" y="142852"/>
            <a:ext cx="3842200" cy="2934043"/>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22"/>
          <p:cNvSpPr txBox="1">
            <a:spLocks noGrp="1"/>
          </p:cNvSpPr>
          <p:nvPr>
            <p:ph type="title"/>
          </p:nvPr>
        </p:nvSpPr>
        <p:spPr>
          <a:xfrm>
            <a:off x="612648" y="228600"/>
            <a:ext cx="8153400" cy="9906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2"/>
              </a:buClr>
              <a:buSzPts val="4400"/>
              <a:buFont typeface="Twentieth Century"/>
              <a:buNone/>
            </a:pPr>
            <a:endParaRPr/>
          </a:p>
        </p:txBody>
      </p:sp>
      <p:pic>
        <p:nvPicPr>
          <p:cNvPr id="275" name="Google Shape;275;p22" descr="https://www.thebeijinger.com/sites/default/files/styles/800_width/public/lol_3.jpg"/>
          <p:cNvPicPr preferRelativeResize="0"/>
          <p:nvPr/>
        </p:nvPicPr>
        <p:blipFill rotWithShape="1">
          <a:blip r:embed="rId3">
            <a:alphaModFix/>
          </a:blip>
          <a:srcRect/>
          <a:stretch/>
        </p:blipFill>
        <p:spPr>
          <a:xfrm>
            <a:off x="323528" y="692696"/>
            <a:ext cx="5400600" cy="4050450"/>
          </a:xfrm>
          <a:prstGeom prst="rect">
            <a:avLst/>
          </a:prstGeom>
          <a:noFill/>
          <a:ln>
            <a:noFill/>
          </a:ln>
        </p:spPr>
      </p:pic>
      <p:pic>
        <p:nvPicPr>
          <p:cNvPr id="276" name="Google Shape;276;p22" descr="https://www.thebeijinger.com/sites/default/files/styles/800_width/public/lol_2_0.jpg"/>
          <p:cNvPicPr preferRelativeResize="0"/>
          <p:nvPr/>
        </p:nvPicPr>
        <p:blipFill rotWithShape="1">
          <a:blip r:embed="rId4">
            <a:alphaModFix/>
          </a:blip>
          <a:srcRect/>
          <a:stretch/>
        </p:blipFill>
        <p:spPr>
          <a:xfrm>
            <a:off x="4283968" y="260648"/>
            <a:ext cx="4451648" cy="3338736"/>
          </a:xfrm>
          <a:prstGeom prst="rect">
            <a:avLst/>
          </a:prstGeom>
          <a:noFill/>
          <a:ln>
            <a:noFill/>
          </a:ln>
        </p:spPr>
      </p:pic>
      <p:sp>
        <p:nvSpPr>
          <p:cNvPr id="277" name="Google Shape;277;p22"/>
          <p:cNvSpPr/>
          <p:nvPr/>
        </p:nvSpPr>
        <p:spPr>
          <a:xfrm>
            <a:off x="251520" y="5589240"/>
            <a:ext cx="849694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u="sng">
                <a:solidFill>
                  <a:schemeClr val="dk1"/>
                </a:solidFill>
                <a:latin typeface="Twentieth Century"/>
                <a:ea typeface="Twentieth Century"/>
                <a:cs typeface="Twentieth Century"/>
                <a:sym typeface="Twentieth Century"/>
                <a:hlinkClick r:id="rId5">
                  <a:extLst>
                    <a:ext uri="{A12FA001-AC4F-418D-AE19-62706E023703}">
                      <ahyp:hlinkClr xmlns:ahyp="http://schemas.microsoft.com/office/drawing/2018/hyperlinkcolor" val="tx"/>
                    </a:ext>
                  </a:extLst>
                </a:hlinkClick>
              </a:rPr>
              <a:t>https://www.youtube.com/watch?v=91x5nFVZsWo</a:t>
            </a:r>
            <a:endParaRPr sz="1800">
              <a:solidFill>
                <a:schemeClr val="dk1"/>
              </a:solidFill>
              <a:latin typeface="Twentieth Century"/>
              <a:ea typeface="Twentieth Century"/>
              <a:cs typeface="Twentieth Century"/>
              <a:sym typeface="Twentieth Century"/>
            </a:endParaRPr>
          </a:p>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0DCCB8-DCE2-ABAD-5D79-CE966D1945E2}"/>
              </a:ext>
            </a:extLst>
          </p:cNvPr>
          <p:cNvSpPr>
            <a:spLocks noGrp="1"/>
          </p:cNvSpPr>
          <p:nvPr>
            <p:ph type="title"/>
          </p:nvPr>
        </p:nvSpPr>
        <p:spPr/>
        <p:txBody>
          <a:bodyPr/>
          <a:lstStyle/>
          <a:p>
            <a:r>
              <a:rPr lang="de-DE" dirty="0"/>
              <a:t>Schedule</a:t>
            </a:r>
          </a:p>
        </p:txBody>
      </p:sp>
      <p:sp>
        <p:nvSpPr>
          <p:cNvPr id="3" name="Inhaltsplatzhalter 2">
            <a:extLst>
              <a:ext uri="{FF2B5EF4-FFF2-40B4-BE49-F238E27FC236}">
                <a16:creationId xmlns:a16="http://schemas.microsoft.com/office/drawing/2014/main" id="{282D6759-3081-3194-1B1C-825F8635A0C2}"/>
              </a:ext>
            </a:extLst>
          </p:cNvPr>
          <p:cNvSpPr>
            <a:spLocks noGrp="1"/>
          </p:cNvSpPr>
          <p:nvPr>
            <p:ph idx="1"/>
          </p:nvPr>
        </p:nvSpPr>
        <p:spPr>
          <a:xfrm>
            <a:off x="457200" y="1600200"/>
            <a:ext cx="8229600" cy="5069160"/>
          </a:xfrm>
        </p:spPr>
        <p:txBody>
          <a:bodyPr>
            <a:normAutofit fontScale="40000" lnSpcReduction="20000"/>
          </a:bodyPr>
          <a:lstStyle/>
          <a:p>
            <a:pPr algn="l">
              <a:buFont typeface="Arial" panose="020B0604020202020204" pitchFamily="34" charset="0"/>
              <a:buChar char="•"/>
            </a:pPr>
            <a:r>
              <a:rPr lang="de-DE" b="0" i="0" dirty="0">
                <a:solidFill>
                  <a:srgbClr val="000000"/>
                </a:solidFill>
                <a:effectLst/>
                <a:latin typeface="Arial" panose="020B0604020202020204" pitchFamily="34" charset="0"/>
              </a:rPr>
              <a:t>9 Jan 18 11:30-13:00</a:t>
            </a:r>
          </a:p>
          <a:p>
            <a:pPr algn="l">
              <a:buFont typeface="+mj-lt"/>
              <a:buAutoNum type="arabicPeriod"/>
            </a:pPr>
            <a:r>
              <a:rPr lang="zh-CN" altLang="de-DE" b="0" i="0" dirty="0">
                <a:solidFill>
                  <a:srgbClr val="000000"/>
                </a:solidFill>
                <a:effectLst/>
                <a:latin typeface="Arial" panose="020B0604020202020204" pitchFamily="34" charset="0"/>
              </a:rPr>
              <a:t>中国文化中的象征主义</a:t>
            </a:r>
            <a:r>
              <a:rPr lang="de-DE" altLang="zh-CN" b="0" i="0" dirty="0">
                <a:solidFill>
                  <a:srgbClr val="000000"/>
                </a:solidFill>
                <a:effectLst/>
                <a:latin typeface="Arial" panose="020B0604020202020204" pitchFamily="34" charset="0"/>
              </a:rPr>
              <a:t>——</a:t>
            </a:r>
            <a:r>
              <a:rPr lang="zh-CN" altLang="de-DE" b="0" i="0" dirty="0">
                <a:solidFill>
                  <a:srgbClr val="000000"/>
                </a:solidFill>
                <a:effectLst/>
                <a:latin typeface="Arial" panose="020B0604020202020204" pitchFamily="34" charset="0"/>
              </a:rPr>
              <a:t>动物 </a:t>
            </a:r>
            <a:r>
              <a:rPr lang="de-DE" b="0" i="0" dirty="0">
                <a:solidFill>
                  <a:srgbClr val="000000"/>
                </a:solidFill>
                <a:effectLst/>
                <a:latin typeface="Arial" panose="020B0604020202020204" pitchFamily="34" charset="0"/>
              </a:rPr>
              <a:t>The </a:t>
            </a:r>
            <a:r>
              <a:rPr lang="de-DE" b="0" i="0" dirty="0" err="1">
                <a:solidFill>
                  <a:srgbClr val="000000"/>
                </a:solidFill>
                <a:effectLst/>
                <a:latin typeface="Arial" panose="020B0604020202020204" pitchFamily="34" charset="0"/>
              </a:rPr>
              <a:t>Symbolism</a:t>
            </a:r>
            <a:r>
              <a:rPr lang="de-DE" b="0" i="0" dirty="0">
                <a:solidFill>
                  <a:srgbClr val="000000"/>
                </a:solidFill>
                <a:effectLst/>
                <a:latin typeface="Arial" panose="020B0604020202020204" pitchFamily="34" charset="0"/>
              </a:rPr>
              <a:t> in Chinese Culture. The </a:t>
            </a:r>
            <a:r>
              <a:rPr lang="de-DE" b="0" i="0" dirty="0" err="1">
                <a:solidFill>
                  <a:srgbClr val="000000"/>
                </a:solidFill>
                <a:effectLst/>
                <a:latin typeface="Arial" panose="020B0604020202020204" pitchFamily="34" charset="0"/>
              </a:rPr>
              <a:t>Example</a:t>
            </a:r>
            <a:r>
              <a:rPr lang="de-DE" b="0" i="0" dirty="0">
                <a:solidFill>
                  <a:srgbClr val="000000"/>
                </a:solidFill>
                <a:effectLst/>
                <a:latin typeface="Arial" panose="020B0604020202020204" pitchFamily="34" charset="0"/>
              </a:rPr>
              <a:t> </a:t>
            </a:r>
            <a:r>
              <a:rPr lang="de-DE" b="0" i="0" dirty="0" err="1">
                <a:solidFill>
                  <a:srgbClr val="000000"/>
                </a:solidFill>
                <a:effectLst/>
                <a:latin typeface="Arial" panose="020B0604020202020204" pitchFamily="34" charset="0"/>
              </a:rPr>
              <a:t>of</a:t>
            </a:r>
            <a:r>
              <a:rPr lang="de-DE" b="0" i="0" dirty="0">
                <a:solidFill>
                  <a:srgbClr val="000000"/>
                </a:solidFill>
                <a:effectLst/>
                <a:latin typeface="Arial" panose="020B0604020202020204" pitchFamily="34" charset="0"/>
              </a:rPr>
              <a:t> Animals (8) Yan Li </a:t>
            </a:r>
            <a:r>
              <a:rPr lang="zh-CN" altLang="de-DE" b="0" i="0" dirty="0">
                <a:solidFill>
                  <a:srgbClr val="000000"/>
                </a:solidFill>
                <a:effectLst/>
                <a:latin typeface="Arial" panose="020B0604020202020204" pitchFamily="34" charset="0"/>
              </a:rPr>
              <a:t>晏黎</a:t>
            </a:r>
          </a:p>
          <a:p>
            <a:pPr algn="l">
              <a:buFont typeface="+mj-lt"/>
              <a:buAutoNum type="arabicPeriod"/>
            </a:pPr>
            <a:r>
              <a:rPr lang="zh-CN" altLang="de-DE" b="0" i="0" dirty="0">
                <a:solidFill>
                  <a:srgbClr val="000000"/>
                </a:solidFill>
                <a:effectLst/>
                <a:latin typeface="Arial" panose="020B0604020202020204" pitchFamily="34" charset="0"/>
              </a:rPr>
              <a:t>中国人幸运和不吉利的数字 </a:t>
            </a:r>
            <a:r>
              <a:rPr lang="de-DE" altLang="zh-CN" b="0" i="0" dirty="0">
                <a:solidFill>
                  <a:srgbClr val="000000"/>
                </a:solidFill>
                <a:effectLst/>
                <a:latin typeface="Arial" panose="020B0604020202020204" pitchFamily="34" charset="0"/>
              </a:rPr>
              <a:t>(</a:t>
            </a:r>
            <a:r>
              <a:rPr lang="de-DE" b="0" i="0" dirty="0">
                <a:solidFill>
                  <a:srgbClr val="000000"/>
                </a:solidFill>
                <a:effectLst/>
                <a:latin typeface="Arial" panose="020B0604020202020204" pitchFamily="34" charset="0"/>
              </a:rPr>
              <a:t>Lucky and </a:t>
            </a:r>
            <a:r>
              <a:rPr lang="de-DE" b="0" i="0" dirty="0" err="1">
                <a:solidFill>
                  <a:srgbClr val="000000"/>
                </a:solidFill>
                <a:effectLst/>
                <a:latin typeface="Arial" panose="020B0604020202020204" pitchFamily="34" charset="0"/>
              </a:rPr>
              <a:t>Unfortunate</a:t>
            </a:r>
            <a:r>
              <a:rPr lang="de-DE" b="0" i="0" dirty="0">
                <a:solidFill>
                  <a:srgbClr val="000000"/>
                </a:solidFill>
                <a:effectLst/>
                <a:latin typeface="Arial" panose="020B0604020202020204" pitchFamily="34" charset="0"/>
              </a:rPr>
              <a:t> Numbers in </a:t>
            </a:r>
            <a:r>
              <a:rPr lang="de-DE" b="0" i="0" dirty="0" err="1">
                <a:solidFill>
                  <a:srgbClr val="000000"/>
                </a:solidFill>
                <a:effectLst/>
                <a:latin typeface="Arial" panose="020B0604020202020204" pitchFamily="34" charset="0"/>
              </a:rPr>
              <a:t>the</a:t>
            </a:r>
            <a:r>
              <a:rPr lang="de-DE" b="0" i="0" dirty="0">
                <a:solidFill>
                  <a:srgbClr val="000000"/>
                </a:solidFill>
                <a:effectLst/>
                <a:latin typeface="Arial" panose="020B0604020202020204" pitchFamily="34" charset="0"/>
              </a:rPr>
              <a:t> Eyes </a:t>
            </a:r>
            <a:r>
              <a:rPr lang="de-DE" b="0" i="0" dirty="0" err="1">
                <a:solidFill>
                  <a:srgbClr val="000000"/>
                </a:solidFill>
                <a:effectLst/>
                <a:latin typeface="Arial" panose="020B0604020202020204" pitchFamily="34" charset="0"/>
              </a:rPr>
              <a:t>of</a:t>
            </a:r>
            <a:r>
              <a:rPr lang="de-DE" b="0" i="0" dirty="0">
                <a:solidFill>
                  <a:srgbClr val="000000"/>
                </a:solidFill>
                <a:effectLst/>
                <a:latin typeface="Arial" panose="020B0604020202020204" pitchFamily="34" charset="0"/>
              </a:rPr>
              <a:t> Chinese People) (8) Kang </a:t>
            </a:r>
            <a:r>
              <a:rPr lang="de-DE" b="0" i="0" dirty="0" err="1">
                <a:solidFill>
                  <a:srgbClr val="000000"/>
                </a:solidFill>
                <a:effectLst/>
                <a:latin typeface="Arial" panose="020B0604020202020204" pitchFamily="34" charset="0"/>
              </a:rPr>
              <a:t>Mingjie</a:t>
            </a:r>
            <a:r>
              <a:rPr lang="de-DE" b="0" i="0" dirty="0">
                <a:solidFill>
                  <a:srgbClr val="000000"/>
                </a:solidFill>
                <a:effectLst/>
                <a:latin typeface="Arial" panose="020B0604020202020204" pitchFamily="34" charset="0"/>
              </a:rPr>
              <a:t> </a:t>
            </a:r>
            <a:r>
              <a:rPr lang="zh-CN" altLang="de-DE" b="0" i="0" dirty="0">
                <a:solidFill>
                  <a:srgbClr val="000000"/>
                </a:solidFill>
                <a:effectLst/>
                <a:latin typeface="Arial" panose="020B0604020202020204" pitchFamily="34" charset="0"/>
              </a:rPr>
              <a:t>康明杰</a:t>
            </a:r>
          </a:p>
          <a:p>
            <a:pPr algn="l">
              <a:buFont typeface="Arial" panose="020B0604020202020204" pitchFamily="34" charset="0"/>
              <a:buChar char="•"/>
            </a:pPr>
            <a:r>
              <a:rPr lang="de-DE" altLang="zh-CN" b="0" i="0" dirty="0">
                <a:solidFill>
                  <a:srgbClr val="000000"/>
                </a:solidFill>
                <a:effectLst/>
                <a:latin typeface="Arial" panose="020B0604020202020204" pitchFamily="34" charset="0"/>
              </a:rPr>
              <a:t>10 </a:t>
            </a:r>
            <a:r>
              <a:rPr lang="de-DE" b="0" i="0" dirty="0">
                <a:solidFill>
                  <a:srgbClr val="000000"/>
                </a:solidFill>
                <a:effectLst/>
                <a:latin typeface="Arial" panose="020B0604020202020204" pitchFamily="34" charset="0"/>
              </a:rPr>
              <a:t>Jan 18 13:15-14:45</a:t>
            </a:r>
          </a:p>
          <a:p>
            <a:pPr algn="l">
              <a:buFont typeface="+mj-lt"/>
              <a:buAutoNum type="arabicPeriod"/>
            </a:pPr>
            <a:r>
              <a:rPr lang="zh-CN" altLang="de-DE" b="0" i="0" dirty="0">
                <a:solidFill>
                  <a:srgbClr val="000000"/>
                </a:solidFill>
                <a:effectLst/>
                <a:latin typeface="Arial" panose="020B0604020202020204" pitchFamily="34" charset="0"/>
              </a:rPr>
              <a:t>中国摇滚乐的形成 （</a:t>
            </a:r>
            <a:r>
              <a:rPr lang="de-DE" b="0" i="0" dirty="0">
                <a:solidFill>
                  <a:srgbClr val="000000"/>
                </a:solidFill>
                <a:effectLst/>
                <a:latin typeface="Arial" panose="020B0604020202020204" pitchFamily="34" charset="0"/>
              </a:rPr>
              <a:t>Development </a:t>
            </a:r>
            <a:r>
              <a:rPr lang="de-DE" b="0" i="0" dirty="0" err="1">
                <a:solidFill>
                  <a:srgbClr val="000000"/>
                </a:solidFill>
                <a:effectLst/>
                <a:latin typeface="Arial" panose="020B0604020202020204" pitchFamily="34" charset="0"/>
              </a:rPr>
              <a:t>of</a:t>
            </a:r>
            <a:r>
              <a:rPr lang="de-DE" b="0" i="0" dirty="0">
                <a:solidFill>
                  <a:srgbClr val="000000"/>
                </a:solidFill>
                <a:effectLst/>
                <a:latin typeface="Arial" panose="020B0604020202020204" pitchFamily="34" charset="0"/>
              </a:rPr>
              <a:t> Chinese Rock Music) (9) Wang </a:t>
            </a:r>
            <a:r>
              <a:rPr lang="de-DE" b="0" i="0" dirty="0" err="1">
                <a:solidFill>
                  <a:srgbClr val="000000"/>
                </a:solidFill>
                <a:effectLst/>
                <a:latin typeface="Arial" panose="020B0604020202020204" pitchFamily="34" charset="0"/>
              </a:rPr>
              <a:t>Xiaotong</a:t>
            </a:r>
            <a:r>
              <a:rPr lang="de-DE" b="0" i="0" dirty="0">
                <a:solidFill>
                  <a:srgbClr val="000000"/>
                </a:solidFill>
                <a:effectLst/>
                <a:latin typeface="Arial" panose="020B0604020202020204" pitchFamily="34" charset="0"/>
              </a:rPr>
              <a:t> </a:t>
            </a:r>
            <a:r>
              <a:rPr lang="zh-CN" altLang="de-DE" b="0" i="0" dirty="0">
                <a:solidFill>
                  <a:srgbClr val="000000"/>
                </a:solidFill>
                <a:effectLst/>
                <a:latin typeface="Arial" panose="020B0604020202020204" pitchFamily="34" charset="0"/>
              </a:rPr>
              <a:t>王晓彤</a:t>
            </a:r>
          </a:p>
          <a:p>
            <a:pPr algn="l">
              <a:buFont typeface="+mj-lt"/>
              <a:buAutoNum type="arabicPeriod"/>
            </a:pPr>
            <a:r>
              <a:rPr lang="zh-CN" altLang="de-DE" b="0" i="0" dirty="0">
                <a:solidFill>
                  <a:srgbClr val="000000"/>
                </a:solidFill>
                <a:effectLst/>
                <a:latin typeface="Arial" panose="020B0604020202020204" pitchFamily="34" charset="0"/>
              </a:rPr>
              <a:t>基督教和佛教之间的差别 </a:t>
            </a:r>
            <a:r>
              <a:rPr lang="de-DE" altLang="zh-CN" b="0" i="0" dirty="0">
                <a:solidFill>
                  <a:srgbClr val="000000"/>
                </a:solidFill>
                <a:effectLst/>
                <a:latin typeface="Arial" panose="020B0604020202020204" pitchFamily="34" charset="0"/>
              </a:rPr>
              <a:t>(</a:t>
            </a:r>
            <a:r>
              <a:rPr lang="de-DE" b="0" i="0" dirty="0">
                <a:solidFill>
                  <a:srgbClr val="000000"/>
                </a:solidFill>
                <a:effectLst/>
                <a:latin typeface="Arial" panose="020B0604020202020204" pitchFamily="34" charset="0"/>
              </a:rPr>
              <a:t>The </a:t>
            </a:r>
            <a:r>
              <a:rPr lang="de-DE" b="0" i="0" dirty="0" err="1">
                <a:solidFill>
                  <a:srgbClr val="000000"/>
                </a:solidFill>
                <a:effectLst/>
                <a:latin typeface="Arial" panose="020B0604020202020204" pitchFamily="34" charset="0"/>
              </a:rPr>
              <a:t>Differences</a:t>
            </a:r>
            <a:r>
              <a:rPr lang="de-DE" b="0" i="0" dirty="0">
                <a:solidFill>
                  <a:srgbClr val="000000"/>
                </a:solidFill>
                <a:effectLst/>
                <a:latin typeface="Arial" panose="020B0604020202020204" pitchFamily="34" charset="0"/>
              </a:rPr>
              <a:t> between </a:t>
            </a:r>
            <a:r>
              <a:rPr lang="de-DE" b="0" i="0" dirty="0" err="1">
                <a:solidFill>
                  <a:srgbClr val="000000"/>
                </a:solidFill>
                <a:effectLst/>
                <a:latin typeface="Arial" panose="020B0604020202020204" pitchFamily="34" charset="0"/>
              </a:rPr>
              <a:t>Christianity</a:t>
            </a:r>
            <a:r>
              <a:rPr lang="de-DE" b="0" i="0" dirty="0">
                <a:solidFill>
                  <a:srgbClr val="000000"/>
                </a:solidFill>
                <a:effectLst/>
                <a:latin typeface="Arial" panose="020B0604020202020204" pitchFamily="34" charset="0"/>
              </a:rPr>
              <a:t> and </a:t>
            </a:r>
            <a:r>
              <a:rPr lang="de-DE" b="0" i="0" dirty="0" err="1">
                <a:solidFill>
                  <a:srgbClr val="000000"/>
                </a:solidFill>
                <a:effectLst/>
                <a:latin typeface="Arial" panose="020B0604020202020204" pitchFamily="34" charset="0"/>
              </a:rPr>
              <a:t>Buddhism</a:t>
            </a:r>
            <a:r>
              <a:rPr lang="de-DE" b="0" i="0" dirty="0">
                <a:solidFill>
                  <a:srgbClr val="000000"/>
                </a:solidFill>
                <a:effectLst/>
                <a:latin typeface="Arial" panose="020B0604020202020204" pitchFamily="34" charset="0"/>
              </a:rPr>
              <a:t>) (9) Zhang </a:t>
            </a:r>
            <a:r>
              <a:rPr lang="de-DE" b="0" i="0" dirty="0" err="1">
                <a:solidFill>
                  <a:srgbClr val="000000"/>
                </a:solidFill>
                <a:effectLst/>
                <a:latin typeface="Arial" panose="020B0604020202020204" pitchFamily="34" charset="0"/>
              </a:rPr>
              <a:t>Yuxuan</a:t>
            </a:r>
            <a:r>
              <a:rPr lang="de-DE" b="0" i="0" dirty="0">
                <a:solidFill>
                  <a:srgbClr val="000000"/>
                </a:solidFill>
                <a:effectLst/>
                <a:latin typeface="Arial" panose="020B0604020202020204" pitchFamily="34" charset="0"/>
              </a:rPr>
              <a:t> </a:t>
            </a:r>
            <a:r>
              <a:rPr lang="zh-CN" altLang="de-DE" b="0" i="0" dirty="0">
                <a:solidFill>
                  <a:srgbClr val="000000"/>
                </a:solidFill>
                <a:effectLst/>
                <a:latin typeface="Arial" panose="020B0604020202020204" pitchFamily="34" charset="0"/>
              </a:rPr>
              <a:t>张宇璇</a:t>
            </a:r>
          </a:p>
          <a:p>
            <a:pPr algn="l">
              <a:buFont typeface="Arial" panose="020B0604020202020204" pitchFamily="34" charset="0"/>
              <a:buChar char="•"/>
            </a:pPr>
            <a:r>
              <a:rPr lang="de-DE" altLang="zh-CN" b="0" i="0" dirty="0">
                <a:solidFill>
                  <a:srgbClr val="000000"/>
                </a:solidFill>
                <a:effectLst/>
                <a:latin typeface="Arial" panose="020B0604020202020204" pitchFamily="34" charset="0"/>
              </a:rPr>
              <a:t>11 </a:t>
            </a:r>
            <a:r>
              <a:rPr lang="de-DE" b="0" i="0" dirty="0">
                <a:solidFill>
                  <a:srgbClr val="000000"/>
                </a:solidFill>
                <a:effectLst/>
                <a:latin typeface="Arial" panose="020B0604020202020204" pitchFamily="34" charset="0"/>
              </a:rPr>
              <a:t>Jan 25 11:30-13:00</a:t>
            </a:r>
          </a:p>
          <a:p>
            <a:pPr algn="l">
              <a:buFont typeface="+mj-lt"/>
              <a:buAutoNum type="arabicPeriod"/>
            </a:pPr>
            <a:r>
              <a:rPr lang="zh-CN" altLang="de-DE" b="0" i="0" dirty="0">
                <a:solidFill>
                  <a:srgbClr val="000000"/>
                </a:solidFill>
                <a:effectLst/>
                <a:latin typeface="Arial" panose="020B0604020202020204" pitchFamily="34" charset="0"/>
              </a:rPr>
              <a:t>中国饮食文化</a:t>
            </a:r>
            <a:r>
              <a:rPr lang="de-DE" altLang="zh-CN" b="0" i="0" dirty="0">
                <a:solidFill>
                  <a:srgbClr val="000000"/>
                </a:solidFill>
                <a:effectLst/>
                <a:latin typeface="Arial" panose="020B0604020202020204" pitchFamily="34" charset="0"/>
              </a:rPr>
              <a:t>——</a:t>
            </a:r>
            <a:r>
              <a:rPr lang="zh-CN" altLang="de-DE" b="0" i="0" dirty="0">
                <a:solidFill>
                  <a:srgbClr val="000000"/>
                </a:solidFill>
                <a:effectLst/>
                <a:latin typeface="Arial" panose="020B0604020202020204" pitchFamily="34" charset="0"/>
              </a:rPr>
              <a:t>中国菜的命名艺术 </a:t>
            </a:r>
            <a:r>
              <a:rPr lang="de-DE" altLang="zh-CN" b="0" i="0" dirty="0">
                <a:solidFill>
                  <a:srgbClr val="000000"/>
                </a:solidFill>
                <a:effectLst/>
                <a:latin typeface="Arial" panose="020B0604020202020204" pitchFamily="34" charset="0"/>
              </a:rPr>
              <a:t>(</a:t>
            </a:r>
            <a:r>
              <a:rPr lang="de-DE" b="0" i="0" dirty="0" err="1">
                <a:solidFill>
                  <a:srgbClr val="000000"/>
                </a:solidFill>
                <a:effectLst/>
                <a:latin typeface="Arial" panose="020B0604020202020204" pitchFamily="34" charset="0"/>
              </a:rPr>
              <a:t>Culinary</a:t>
            </a:r>
            <a:r>
              <a:rPr lang="de-DE" b="0" i="0" dirty="0">
                <a:solidFill>
                  <a:srgbClr val="000000"/>
                </a:solidFill>
                <a:effectLst/>
                <a:latin typeface="Arial" panose="020B0604020202020204" pitchFamily="34" charset="0"/>
              </a:rPr>
              <a:t> Culture </a:t>
            </a:r>
            <a:r>
              <a:rPr lang="de-DE" b="0" i="0" dirty="0" err="1">
                <a:solidFill>
                  <a:srgbClr val="000000"/>
                </a:solidFill>
                <a:effectLst/>
                <a:latin typeface="Arial" panose="020B0604020202020204" pitchFamily="34" charset="0"/>
              </a:rPr>
              <a:t>of</a:t>
            </a:r>
            <a:r>
              <a:rPr lang="de-DE" b="0" i="0" dirty="0">
                <a:solidFill>
                  <a:srgbClr val="000000"/>
                </a:solidFill>
                <a:effectLst/>
                <a:latin typeface="Arial" panose="020B0604020202020204" pitchFamily="34" charset="0"/>
              </a:rPr>
              <a:t> China: The Art </a:t>
            </a:r>
            <a:r>
              <a:rPr lang="de-DE" b="0" i="0" dirty="0" err="1">
                <a:solidFill>
                  <a:srgbClr val="000000"/>
                </a:solidFill>
                <a:effectLst/>
                <a:latin typeface="Arial" panose="020B0604020202020204" pitchFamily="34" charset="0"/>
              </a:rPr>
              <a:t>of</a:t>
            </a:r>
            <a:r>
              <a:rPr lang="de-DE" b="0" i="0" dirty="0">
                <a:solidFill>
                  <a:srgbClr val="000000"/>
                </a:solidFill>
                <a:effectLst/>
                <a:latin typeface="Arial" panose="020B0604020202020204" pitchFamily="34" charset="0"/>
              </a:rPr>
              <a:t> Naming Chinese </a:t>
            </a:r>
            <a:r>
              <a:rPr lang="de-DE" b="0" i="0" dirty="0" err="1">
                <a:solidFill>
                  <a:srgbClr val="000000"/>
                </a:solidFill>
                <a:effectLst/>
                <a:latin typeface="Arial" panose="020B0604020202020204" pitchFamily="34" charset="0"/>
              </a:rPr>
              <a:t>Dishes</a:t>
            </a:r>
            <a:r>
              <a:rPr lang="de-DE" b="0" i="0" dirty="0">
                <a:solidFill>
                  <a:srgbClr val="000000"/>
                </a:solidFill>
                <a:effectLst/>
                <a:latin typeface="Arial" panose="020B0604020202020204" pitchFamily="34" charset="0"/>
              </a:rPr>
              <a:t>) (10)</a:t>
            </a:r>
            <a:r>
              <a:rPr lang="zh-CN" altLang="de-DE" b="0" i="0" dirty="0">
                <a:solidFill>
                  <a:srgbClr val="000000"/>
                </a:solidFill>
                <a:effectLst/>
                <a:latin typeface="Arial" panose="020B0604020202020204" pitchFamily="34" charset="0"/>
              </a:rPr>
              <a:t>王美芬</a:t>
            </a:r>
          </a:p>
          <a:p>
            <a:pPr algn="l">
              <a:buFont typeface="+mj-lt"/>
              <a:buAutoNum type="arabicPeriod"/>
            </a:pPr>
            <a:r>
              <a:rPr lang="zh-CN" altLang="de-DE" b="0" i="0" dirty="0">
                <a:solidFill>
                  <a:srgbClr val="000000"/>
                </a:solidFill>
                <a:effectLst/>
                <a:latin typeface="Arial" panose="020B0604020202020204" pitchFamily="34" charset="0"/>
              </a:rPr>
              <a:t>中国佛教 </a:t>
            </a:r>
            <a:r>
              <a:rPr lang="de-DE" altLang="zh-CN" b="0" i="0" dirty="0">
                <a:solidFill>
                  <a:srgbClr val="000000"/>
                </a:solidFill>
                <a:effectLst/>
                <a:latin typeface="Arial" panose="020B0604020202020204" pitchFamily="34" charset="0"/>
              </a:rPr>
              <a:t>(</a:t>
            </a:r>
            <a:r>
              <a:rPr lang="de-DE" b="0" i="0" dirty="0">
                <a:solidFill>
                  <a:srgbClr val="000000"/>
                </a:solidFill>
                <a:effectLst/>
                <a:latin typeface="Arial" panose="020B0604020202020204" pitchFamily="34" charset="0"/>
              </a:rPr>
              <a:t>Chinese </a:t>
            </a:r>
            <a:r>
              <a:rPr lang="de-DE" b="0" i="0" dirty="0" err="1">
                <a:solidFill>
                  <a:srgbClr val="000000"/>
                </a:solidFill>
                <a:effectLst/>
                <a:latin typeface="Arial" panose="020B0604020202020204" pitchFamily="34" charset="0"/>
              </a:rPr>
              <a:t>Buddhism</a:t>
            </a:r>
            <a:r>
              <a:rPr lang="de-DE" b="0" i="0" dirty="0">
                <a:solidFill>
                  <a:srgbClr val="000000"/>
                </a:solidFill>
                <a:effectLst/>
                <a:latin typeface="Arial" panose="020B0604020202020204" pitchFamily="34" charset="0"/>
              </a:rPr>
              <a:t>) (10) </a:t>
            </a:r>
            <a:r>
              <a:rPr lang="zh-CN" altLang="de-DE" b="0" i="0" dirty="0">
                <a:solidFill>
                  <a:srgbClr val="000000"/>
                </a:solidFill>
                <a:effectLst/>
                <a:latin typeface="Arial" panose="020B0604020202020204" pitchFamily="34" charset="0"/>
              </a:rPr>
              <a:t>柳雪萍</a:t>
            </a:r>
          </a:p>
          <a:p>
            <a:pPr algn="l">
              <a:buFont typeface="Arial" panose="020B0604020202020204" pitchFamily="34" charset="0"/>
              <a:buChar char="•"/>
            </a:pPr>
            <a:r>
              <a:rPr lang="de-DE" altLang="zh-CN" b="0" i="0" dirty="0">
                <a:solidFill>
                  <a:srgbClr val="000000"/>
                </a:solidFill>
                <a:effectLst/>
                <a:latin typeface="Arial" panose="020B0604020202020204" pitchFamily="34" charset="0"/>
              </a:rPr>
              <a:t>12 </a:t>
            </a:r>
            <a:r>
              <a:rPr lang="de-DE" b="0" i="0" dirty="0">
                <a:solidFill>
                  <a:srgbClr val="000000"/>
                </a:solidFill>
                <a:effectLst/>
                <a:latin typeface="Arial" panose="020B0604020202020204" pitchFamily="34" charset="0"/>
              </a:rPr>
              <a:t>Jan 25 13:15-14:45</a:t>
            </a:r>
          </a:p>
          <a:p>
            <a:pPr algn="l">
              <a:buFont typeface="+mj-lt"/>
              <a:buAutoNum type="arabicPeriod"/>
            </a:pPr>
            <a:r>
              <a:rPr lang="zh-CN" altLang="de-DE" b="0" i="0" dirty="0">
                <a:solidFill>
                  <a:srgbClr val="000000"/>
                </a:solidFill>
                <a:effectLst/>
                <a:latin typeface="Arial" panose="020B0604020202020204" pitchFamily="34" charset="0"/>
              </a:rPr>
              <a:t>缠足 </a:t>
            </a:r>
            <a:r>
              <a:rPr lang="de-DE" altLang="zh-CN" b="0" i="0" dirty="0">
                <a:solidFill>
                  <a:srgbClr val="000000"/>
                </a:solidFill>
                <a:effectLst/>
                <a:latin typeface="Arial" panose="020B0604020202020204" pitchFamily="34" charset="0"/>
              </a:rPr>
              <a:t>(</a:t>
            </a:r>
            <a:r>
              <a:rPr lang="de-DE" b="0" i="0" dirty="0">
                <a:solidFill>
                  <a:srgbClr val="000000"/>
                </a:solidFill>
                <a:effectLst/>
                <a:latin typeface="Arial" panose="020B0604020202020204" pitchFamily="34" charset="0"/>
              </a:rPr>
              <a:t>Foot-</a:t>
            </a:r>
            <a:r>
              <a:rPr lang="de-DE" b="0" i="0" dirty="0" err="1">
                <a:solidFill>
                  <a:srgbClr val="000000"/>
                </a:solidFill>
                <a:effectLst/>
                <a:latin typeface="Arial" panose="020B0604020202020204" pitchFamily="34" charset="0"/>
              </a:rPr>
              <a:t>binding</a:t>
            </a:r>
            <a:r>
              <a:rPr lang="de-DE" b="0" i="0" dirty="0">
                <a:solidFill>
                  <a:srgbClr val="000000"/>
                </a:solidFill>
                <a:effectLst/>
                <a:latin typeface="Arial" panose="020B0604020202020204" pitchFamily="34" charset="0"/>
              </a:rPr>
              <a:t>) (11) Yang </a:t>
            </a:r>
            <a:r>
              <a:rPr lang="de-DE" b="0" i="0" dirty="0" err="1">
                <a:solidFill>
                  <a:srgbClr val="000000"/>
                </a:solidFill>
                <a:effectLst/>
                <a:latin typeface="Arial" panose="020B0604020202020204" pitchFamily="34" charset="0"/>
              </a:rPr>
              <a:t>Siyi</a:t>
            </a:r>
            <a:r>
              <a:rPr lang="de-DE" b="0" i="0" dirty="0">
                <a:solidFill>
                  <a:srgbClr val="000000"/>
                </a:solidFill>
                <a:effectLst/>
                <a:latin typeface="Arial" panose="020B0604020202020204" pitchFamily="34" charset="0"/>
              </a:rPr>
              <a:t> </a:t>
            </a:r>
            <a:r>
              <a:rPr lang="zh-CN" altLang="de-DE" b="0" i="0" dirty="0">
                <a:solidFill>
                  <a:srgbClr val="000000"/>
                </a:solidFill>
                <a:effectLst/>
                <a:latin typeface="Arial" panose="020B0604020202020204" pitchFamily="34" charset="0"/>
              </a:rPr>
              <a:t>杨思艺</a:t>
            </a:r>
          </a:p>
          <a:p>
            <a:pPr algn="l">
              <a:buFont typeface="+mj-lt"/>
              <a:buAutoNum type="arabicPeriod"/>
            </a:pPr>
            <a:r>
              <a:rPr lang="zh-CN" altLang="de-DE" b="0" i="0" dirty="0">
                <a:solidFill>
                  <a:srgbClr val="000000"/>
                </a:solidFill>
                <a:effectLst/>
                <a:latin typeface="Arial" panose="020B0604020202020204" pitchFamily="34" charset="0"/>
              </a:rPr>
              <a:t>鬼怪和辟邪 </a:t>
            </a:r>
            <a:r>
              <a:rPr lang="de-DE" altLang="zh-CN" b="0" i="0" dirty="0">
                <a:solidFill>
                  <a:srgbClr val="000000"/>
                </a:solidFill>
                <a:effectLst/>
                <a:latin typeface="Arial" panose="020B0604020202020204" pitchFamily="34" charset="0"/>
              </a:rPr>
              <a:t>(</a:t>
            </a:r>
            <a:r>
              <a:rPr lang="de-DE" b="0" i="0" dirty="0">
                <a:solidFill>
                  <a:srgbClr val="000000"/>
                </a:solidFill>
                <a:effectLst/>
                <a:latin typeface="Arial" panose="020B0604020202020204" pitchFamily="34" charset="0"/>
              </a:rPr>
              <a:t>Monsters and </a:t>
            </a:r>
            <a:r>
              <a:rPr lang="de-DE" b="0" i="0" dirty="0" err="1">
                <a:solidFill>
                  <a:srgbClr val="000000"/>
                </a:solidFill>
                <a:effectLst/>
                <a:latin typeface="Arial" panose="020B0604020202020204" pitchFamily="34" charset="0"/>
              </a:rPr>
              <a:t>Exorcism</a:t>
            </a:r>
            <a:r>
              <a:rPr lang="de-DE" b="0" i="0" dirty="0">
                <a:solidFill>
                  <a:srgbClr val="000000"/>
                </a:solidFill>
                <a:effectLst/>
                <a:latin typeface="Arial" panose="020B0604020202020204" pitchFamily="34" charset="0"/>
              </a:rPr>
              <a:t>) (11) </a:t>
            </a:r>
            <a:r>
              <a:rPr lang="zh-CN" altLang="de-DE" b="0" i="0" dirty="0">
                <a:solidFill>
                  <a:srgbClr val="000000"/>
                </a:solidFill>
                <a:effectLst/>
                <a:latin typeface="Arial" panose="020B0604020202020204" pitchFamily="34" charset="0"/>
              </a:rPr>
              <a:t>田小龍</a:t>
            </a:r>
          </a:p>
          <a:p>
            <a:pPr algn="l">
              <a:buFont typeface="Arial" panose="020B0604020202020204" pitchFamily="34" charset="0"/>
              <a:buChar char="•"/>
            </a:pPr>
            <a:r>
              <a:rPr lang="de-DE" altLang="zh-CN" b="0" i="0" dirty="0">
                <a:solidFill>
                  <a:srgbClr val="000000"/>
                </a:solidFill>
                <a:effectLst/>
                <a:latin typeface="Arial" panose="020B0604020202020204" pitchFamily="34" charset="0"/>
              </a:rPr>
              <a:t>13 </a:t>
            </a:r>
            <a:r>
              <a:rPr lang="de-DE" b="0" i="0" dirty="0">
                <a:solidFill>
                  <a:srgbClr val="000000"/>
                </a:solidFill>
                <a:effectLst/>
                <a:latin typeface="Arial" panose="020B0604020202020204" pitchFamily="34" charset="0"/>
              </a:rPr>
              <a:t>Feb 1 11:30-13:00</a:t>
            </a:r>
          </a:p>
          <a:p>
            <a:pPr algn="l">
              <a:buFont typeface="+mj-lt"/>
              <a:buAutoNum type="arabicPeriod"/>
            </a:pPr>
            <a:r>
              <a:rPr lang="zh-CN" altLang="de-DE" b="0" i="0" dirty="0">
                <a:solidFill>
                  <a:srgbClr val="000000"/>
                </a:solidFill>
                <a:effectLst/>
                <a:latin typeface="Arial" panose="020B0604020202020204" pitchFamily="34" charset="0"/>
              </a:rPr>
              <a:t>中医植物 </a:t>
            </a:r>
            <a:r>
              <a:rPr lang="de-DE" altLang="zh-CN" b="0" i="0" dirty="0">
                <a:solidFill>
                  <a:srgbClr val="000000"/>
                </a:solidFill>
                <a:effectLst/>
                <a:latin typeface="Arial" panose="020B0604020202020204" pitchFamily="34" charset="0"/>
              </a:rPr>
              <a:t>(</a:t>
            </a:r>
            <a:r>
              <a:rPr lang="de-DE" b="0" i="0" dirty="0">
                <a:solidFill>
                  <a:srgbClr val="000000"/>
                </a:solidFill>
                <a:effectLst/>
                <a:latin typeface="Arial" panose="020B0604020202020204" pitchFamily="34" charset="0"/>
              </a:rPr>
              <a:t>Herbs in Traditional Chinese Medicine) (12) </a:t>
            </a:r>
            <a:r>
              <a:rPr lang="zh-CN" altLang="de-DE" b="0" i="0" dirty="0">
                <a:solidFill>
                  <a:srgbClr val="000000"/>
                </a:solidFill>
                <a:effectLst/>
                <a:latin typeface="Arial" panose="020B0604020202020204" pitchFamily="34" charset="0"/>
              </a:rPr>
              <a:t>安凱榕</a:t>
            </a:r>
          </a:p>
          <a:p>
            <a:pPr algn="l">
              <a:buFont typeface="+mj-lt"/>
              <a:buAutoNum type="arabicPeriod"/>
            </a:pPr>
            <a:r>
              <a:rPr lang="zh-CN" altLang="de-DE" b="0" i="0" dirty="0">
                <a:solidFill>
                  <a:srgbClr val="000000"/>
                </a:solidFill>
                <a:effectLst/>
                <a:latin typeface="Arial" panose="020B0604020202020204" pitchFamily="34" charset="0"/>
              </a:rPr>
              <a:t>广东的文化饮食习惯：广东人为何爱吃野味？ </a:t>
            </a:r>
            <a:r>
              <a:rPr lang="de-DE" altLang="zh-CN" b="0" i="0" dirty="0">
                <a:solidFill>
                  <a:srgbClr val="000000"/>
                </a:solidFill>
                <a:effectLst/>
                <a:latin typeface="Arial" panose="020B0604020202020204" pitchFamily="34" charset="0"/>
              </a:rPr>
              <a:t>(</a:t>
            </a:r>
            <a:r>
              <a:rPr lang="de-DE" b="0" i="0" dirty="0">
                <a:solidFill>
                  <a:srgbClr val="000000"/>
                </a:solidFill>
                <a:effectLst/>
                <a:latin typeface="Arial" panose="020B0604020202020204" pitchFamily="34" charset="0"/>
              </a:rPr>
              <a:t>The </a:t>
            </a:r>
            <a:r>
              <a:rPr lang="de-DE" b="0" i="0" dirty="0" err="1">
                <a:solidFill>
                  <a:srgbClr val="000000"/>
                </a:solidFill>
                <a:effectLst/>
                <a:latin typeface="Arial" panose="020B0604020202020204" pitchFamily="34" charset="0"/>
              </a:rPr>
              <a:t>tradition</a:t>
            </a:r>
            <a:r>
              <a:rPr lang="de-DE" b="0" i="0" dirty="0">
                <a:solidFill>
                  <a:srgbClr val="000000"/>
                </a:solidFill>
                <a:effectLst/>
                <a:latin typeface="Arial" panose="020B0604020202020204" pitchFamily="34" charset="0"/>
              </a:rPr>
              <a:t> </a:t>
            </a:r>
            <a:r>
              <a:rPr lang="de-DE" b="0" i="0" dirty="0" err="1">
                <a:solidFill>
                  <a:srgbClr val="000000"/>
                </a:solidFill>
                <a:effectLst/>
                <a:latin typeface="Arial" panose="020B0604020202020204" pitchFamily="34" charset="0"/>
              </a:rPr>
              <a:t>of</a:t>
            </a:r>
            <a:r>
              <a:rPr lang="de-DE" b="0" i="0" dirty="0">
                <a:solidFill>
                  <a:srgbClr val="000000"/>
                </a:solidFill>
                <a:effectLst/>
                <a:latin typeface="Arial" panose="020B0604020202020204" pitchFamily="34" charset="0"/>
              </a:rPr>
              <a:t> </a:t>
            </a:r>
            <a:r>
              <a:rPr lang="de-DE" b="0" i="0" dirty="0" err="1">
                <a:solidFill>
                  <a:srgbClr val="000000"/>
                </a:solidFill>
                <a:effectLst/>
                <a:latin typeface="Arial" panose="020B0604020202020204" pitchFamily="34" charset="0"/>
              </a:rPr>
              <a:t>eating</a:t>
            </a:r>
            <a:r>
              <a:rPr lang="de-DE" b="0" i="0" dirty="0">
                <a:solidFill>
                  <a:srgbClr val="000000"/>
                </a:solidFill>
                <a:effectLst/>
                <a:latin typeface="Arial" panose="020B0604020202020204" pitchFamily="34" charset="0"/>
              </a:rPr>
              <a:t> </a:t>
            </a:r>
            <a:r>
              <a:rPr lang="de-DE" b="0" i="0" dirty="0" err="1">
                <a:solidFill>
                  <a:srgbClr val="000000"/>
                </a:solidFill>
                <a:effectLst/>
                <a:latin typeface="Arial" panose="020B0604020202020204" pitchFamily="34" charset="0"/>
              </a:rPr>
              <a:t>of</a:t>
            </a:r>
            <a:r>
              <a:rPr lang="de-DE" b="0" i="0" dirty="0">
                <a:solidFill>
                  <a:srgbClr val="000000"/>
                </a:solidFill>
                <a:effectLst/>
                <a:latin typeface="Arial" panose="020B0604020202020204" pitchFamily="34" charset="0"/>
              </a:rPr>
              <a:t> wild </a:t>
            </a:r>
            <a:r>
              <a:rPr lang="de-DE" b="0" i="0" dirty="0" err="1">
                <a:solidFill>
                  <a:srgbClr val="000000"/>
                </a:solidFill>
                <a:effectLst/>
                <a:latin typeface="Arial" panose="020B0604020202020204" pitchFamily="34" charset="0"/>
              </a:rPr>
              <a:t>animals</a:t>
            </a:r>
            <a:r>
              <a:rPr lang="de-DE" b="0" i="0" dirty="0">
                <a:solidFill>
                  <a:srgbClr val="000000"/>
                </a:solidFill>
                <a:effectLst/>
                <a:latin typeface="Arial" panose="020B0604020202020204" pitchFamily="34" charset="0"/>
              </a:rPr>
              <a:t> in Guangdong) (12) </a:t>
            </a:r>
            <a:r>
              <a:rPr lang="zh-CN" altLang="de-DE" b="0" i="0" dirty="0">
                <a:solidFill>
                  <a:srgbClr val="000000"/>
                </a:solidFill>
                <a:effectLst/>
                <a:latin typeface="Arial" panose="020B0604020202020204" pitchFamily="34" charset="0"/>
              </a:rPr>
              <a:t>爱答</a:t>
            </a:r>
          </a:p>
          <a:p>
            <a:pPr algn="l">
              <a:buFont typeface="Arial" panose="020B0604020202020204" pitchFamily="34" charset="0"/>
              <a:buChar char="•"/>
            </a:pPr>
            <a:r>
              <a:rPr lang="de-DE" altLang="zh-CN" b="0" i="0" dirty="0">
                <a:solidFill>
                  <a:srgbClr val="000000"/>
                </a:solidFill>
                <a:effectLst/>
                <a:latin typeface="Arial" panose="020B0604020202020204" pitchFamily="34" charset="0"/>
              </a:rPr>
              <a:t>14 </a:t>
            </a:r>
            <a:r>
              <a:rPr lang="de-DE" b="0" i="0" dirty="0">
                <a:solidFill>
                  <a:srgbClr val="000000"/>
                </a:solidFill>
                <a:effectLst/>
                <a:latin typeface="Arial" panose="020B0604020202020204" pitchFamily="34" charset="0"/>
              </a:rPr>
              <a:t>Feb 1 13:15-14:45</a:t>
            </a:r>
          </a:p>
          <a:p>
            <a:pPr algn="l"/>
            <a:r>
              <a:rPr lang="de-DE" b="0" i="0" dirty="0">
                <a:solidFill>
                  <a:srgbClr val="000000"/>
                </a:solidFill>
                <a:effectLst/>
                <a:latin typeface="Arial" panose="020B0604020202020204" pitchFamily="34" charset="0"/>
              </a:rPr>
              <a:t>Free </a:t>
            </a:r>
            <a:r>
              <a:rPr lang="de-DE" b="0" i="0" dirty="0" err="1">
                <a:solidFill>
                  <a:srgbClr val="000000"/>
                </a:solidFill>
                <a:effectLst/>
                <a:latin typeface="Arial" panose="020B0604020202020204" pitchFamily="34" charset="0"/>
              </a:rPr>
              <a:t>choice</a:t>
            </a:r>
            <a:r>
              <a:rPr lang="de-DE" b="0" i="0" dirty="0">
                <a:solidFill>
                  <a:srgbClr val="000000"/>
                </a:solidFill>
                <a:effectLst/>
                <a:latin typeface="Arial" panose="020B0604020202020204" pitchFamily="34" charset="0"/>
              </a:rPr>
              <a:t> </a:t>
            </a:r>
            <a:r>
              <a:rPr lang="de-DE" b="0" i="0" dirty="0" err="1">
                <a:solidFill>
                  <a:srgbClr val="000000"/>
                </a:solidFill>
                <a:effectLst/>
                <a:latin typeface="Arial" panose="020B0604020202020204" pitchFamily="34" charset="0"/>
              </a:rPr>
              <a:t>of</a:t>
            </a:r>
            <a:r>
              <a:rPr lang="de-DE" b="0" i="0" dirty="0">
                <a:solidFill>
                  <a:srgbClr val="000000"/>
                </a:solidFill>
                <a:effectLst/>
                <a:latin typeface="Arial" panose="020B0604020202020204" pitchFamily="34" charset="0"/>
              </a:rPr>
              <a:t> </a:t>
            </a:r>
            <a:r>
              <a:rPr lang="de-DE" b="0" i="0" dirty="0" err="1">
                <a:solidFill>
                  <a:srgbClr val="000000"/>
                </a:solidFill>
                <a:effectLst/>
                <a:latin typeface="Arial" panose="020B0604020202020204" pitchFamily="34" charset="0"/>
              </a:rPr>
              <a:t>topics</a:t>
            </a:r>
            <a:endParaRPr lang="de-DE" b="0" i="0" dirty="0">
              <a:solidFill>
                <a:srgbClr val="000000"/>
              </a:solidFill>
              <a:effectLst/>
              <a:latin typeface="Arial" panose="020B0604020202020204" pitchFamily="34" charset="0"/>
            </a:endParaRPr>
          </a:p>
          <a:p>
            <a:pPr algn="l">
              <a:buFont typeface="Arial" panose="020B0604020202020204" pitchFamily="34" charset="0"/>
              <a:buChar char="•"/>
            </a:pPr>
            <a:r>
              <a:rPr lang="de-DE" b="0" i="0" dirty="0">
                <a:solidFill>
                  <a:srgbClr val="000000"/>
                </a:solidFill>
                <a:effectLst/>
                <a:latin typeface="Arial" panose="020B0604020202020204" pitchFamily="34" charset="0"/>
              </a:rPr>
              <a:t>15 Feb 8 Final Paper (</a:t>
            </a:r>
            <a:r>
              <a:rPr lang="de-DE" b="0" i="0" dirty="0" err="1">
                <a:solidFill>
                  <a:srgbClr val="000000"/>
                </a:solidFill>
                <a:effectLst/>
                <a:latin typeface="Arial" panose="020B0604020202020204" pitchFamily="34" charset="0"/>
              </a:rPr>
              <a:t>homework</a:t>
            </a:r>
            <a:r>
              <a:rPr lang="de-DE" b="0" i="0" dirty="0">
                <a:solidFill>
                  <a:srgbClr val="000000"/>
                </a:solidFill>
                <a:effectLst/>
                <a:latin typeface="Arial" panose="020B0604020202020204" pitchFamily="34" charset="0"/>
              </a:rPr>
              <a:t>)</a:t>
            </a:r>
          </a:p>
          <a:p>
            <a:endParaRPr lang="de-DE" dirty="0"/>
          </a:p>
        </p:txBody>
      </p:sp>
    </p:spTree>
    <p:extLst>
      <p:ext uri="{BB962C8B-B14F-4D97-AF65-F5344CB8AC3E}">
        <p14:creationId xmlns:p14="http://schemas.microsoft.com/office/powerpoint/2010/main" val="12189916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23"/>
          <p:cNvSpPr txBox="1">
            <a:spLocks noGrp="1"/>
          </p:cNvSpPr>
          <p:nvPr>
            <p:ph type="title"/>
          </p:nvPr>
        </p:nvSpPr>
        <p:spPr>
          <a:xfrm>
            <a:off x="612648" y="228600"/>
            <a:ext cx="8153400" cy="9906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2"/>
              </a:buClr>
              <a:buSzPts val="4400"/>
              <a:buFont typeface="Twentieth Century"/>
              <a:buNone/>
            </a:pPr>
            <a:endParaRPr/>
          </a:p>
        </p:txBody>
      </p:sp>
      <p:sp>
        <p:nvSpPr>
          <p:cNvPr id="283" name="Google Shape;283;p23"/>
          <p:cNvSpPr txBox="1">
            <a:spLocks noGrp="1"/>
          </p:cNvSpPr>
          <p:nvPr>
            <p:ph type="body" idx="1"/>
          </p:nvPr>
        </p:nvSpPr>
        <p:spPr>
          <a:xfrm>
            <a:off x="612648" y="1600200"/>
            <a:ext cx="8153400" cy="4495800"/>
          </a:xfrm>
          <a:prstGeom prst="rect">
            <a:avLst/>
          </a:prstGeom>
          <a:noFill/>
          <a:ln>
            <a:noFill/>
          </a:ln>
        </p:spPr>
        <p:txBody>
          <a:bodyPr spcFirstLastPara="1" wrap="square" lIns="91425" tIns="45700" rIns="91425" bIns="45700" anchor="t" anchorCtr="0">
            <a:normAutofit/>
          </a:bodyPr>
          <a:lstStyle/>
          <a:p>
            <a:pPr marL="320040" lvl="0" indent="-320040" algn="l" rtl="0">
              <a:spcBef>
                <a:spcPts val="0"/>
              </a:spcBef>
              <a:spcAft>
                <a:spcPts val="0"/>
              </a:spcAft>
              <a:buSzPts val="1740"/>
              <a:buChar char="◻"/>
            </a:pPr>
            <a:r>
              <a:rPr lang="en-US" u="sng">
                <a:solidFill>
                  <a:schemeClr val="hlink"/>
                </a:solidFill>
                <a:hlinkClick r:id="rId3"/>
              </a:rPr>
              <a:t>https://www.youtube.com/shorts/IdSJvXytDx0</a:t>
            </a:r>
            <a:endParaRPr/>
          </a:p>
          <a:p>
            <a:pPr marL="320040" lvl="0" indent="-209550" algn="l" rtl="0">
              <a:spcBef>
                <a:spcPts val="700"/>
              </a:spcBef>
              <a:spcAft>
                <a:spcPts val="0"/>
              </a:spcAft>
              <a:buSzPts val="1740"/>
              <a:buNone/>
            </a:pPr>
            <a:endParaRPr/>
          </a:p>
          <a:p>
            <a:pPr marL="320040" lvl="0" indent="-209550" algn="l" rtl="0">
              <a:spcBef>
                <a:spcPts val="700"/>
              </a:spcBef>
              <a:spcAft>
                <a:spcPts val="0"/>
              </a:spcAft>
              <a:buSzPts val="1740"/>
              <a:buNone/>
            </a:pPr>
            <a:endParaRPr/>
          </a:p>
        </p:txBody>
      </p:sp>
      <p:sp>
        <p:nvSpPr>
          <p:cNvPr id="284" name="Google Shape;284;p23"/>
          <p:cNvSpPr/>
          <p:nvPr/>
        </p:nvSpPr>
        <p:spPr>
          <a:xfrm>
            <a:off x="428596" y="4357694"/>
            <a:ext cx="6955750" cy="1200329"/>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2400"/>
              <a:buFont typeface="SimSun"/>
              <a:buNone/>
            </a:pPr>
            <a:r>
              <a:rPr lang="en-US" sz="2400" b="0" i="0" u="none" strike="noStrike" cap="none">
                <a:solidFill>
                  <a:srgbClr val="000000"/>
                </a:solidFill>
                <a:latin typeface="SimSun"/>
                <a:ea typeface="SimSun"/>
                <a:cs typeface="SimSun"/>
                <a:sym typeface="SimSun"/>
              </a:rPr>
              <a:t>夫妇 [ fūfù ] husband and wife, couple</a:t>
            </a:r>
            <a:endParaRPr sz="2400" b="0" i="0" u="none" strike="noStrike" cap="none">
              <a:solidFill>
                <a:schemeClr val="dk1"/>
              </a:solidFill>
              <a:latin typeface="SimSun"/>
              <a:ea typeface="SimSun"/>
              <a:cs typeface="SimSun"/>
              <a:sym typeface="SimSun"/>
            </a:endParaRPr>
          </a:p>
          <a:p>
            <a:pPr marL="0" marR="0" lvl="0" indent="0" algn="l" rtl="0">
              <a:lnSpc>
                <a:spcPct val="100000"/>
              </a:lnSpc>
              <a:spcBef>
                <a:spcPts val="0"/>
              </a:spcBef>
              <a:spcAft>
                <a:spcPts val="0"/>
              </a:spcAft>
              <a:buClr>
                <a:srgbClr val="000000"/>
              </a:buClr>
              <a:buSzPts val="2400"/>
              <a:buFont typeface="SimSun"/>
              <a:buNone/>
            </a:pPr>
            <a:r>
              <a:rPr lang="en-US" sz="2400" b="0" i="0" u="none" strike="noStrike" cap="none">
                <a:solidFill>
                  <a:srgbClr val="000000"/>
                </a:solidFill>
                <a:latin typeface="SimSun"/>
                <a:ea typeface="SimSun"/>
                <a:cs typeface="SimSun"/>
                <a:sym typeface="SimSun"/>
              </a:rPr>
              <a:t>采用 [ cǎiyòng ] to adopt, to employ, to use</a:t>
            </a:r>
            <a:endParaRPr sz="2400" b="0" i="0" u="none" strike="noStrike" cap="none">
              <a:solidFill>
                <a:schemeClr val="dk1"/>
              </a:solidFill>
              <a:latin typeface="SimSun"/>
              <a:ea typeface="SimSun"/>
              <a:cs typeface="SimSun"/>
              <a:sym typeface="SimSun"/>
            </a:endParaRPr>
          </a:p>
          <a:p>
            <a:pPr marL="0" marR="0" lvl="0" indent="0" algn="l" rtl="0">
              <a:lnSpc>
                <a:spcPct val="100000"/>
              </a:lnSpc>
              <a:spcBef>
                <a:spcPts val="0"/>
              </a:spcBef>
              <a:spcAft>
                <a:spcPts val="0"/>
              </a:spcAft>
              <a:buClr>
                <a:srgbClr val="000000"/>
              </a:buClr>
              <a:buSzPts val="2400"/>
              <a:buFont typeface="SimSun"/>
              <a:buNone/>
            </a:pPr>
            <a:r>
              <a:rPr lang="en-US" sz="2400" b="0" i="0" u="none" strike="noStrike" cap="none">
                <a:solidFill>
                  <a:srgbClr val="000000"/>
                </a:solidFill>
                <a:latin typeface="SimSun"/>
                <a:ea typeface="SimSun"/>
                <a:cs typeface="SimSun"/>
                <a:sym typeface="SimSun"/>
              </a:rPr>
              <a:t>护送 [ hùsòng ] to escort, to accompany</a:t>
            </a:r>
            <a:endParaRPr sz="2400" b="0" i="0" u="none" strike="noStrike" cap="none">
              <a:solidFill>
                <a:schemeClr val="dk1"/>
              </a:solidFill>
              <a:latin typeface="SimSun"/>
              <a:ea typeface="SimSun"/>
              <a:cs typeface="SimSun"/>
              <a:sym typeface="SimSun"/>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24"/>
          <p:cNvSpPr txBox="1">
            <a:spLocks noGrp="1"/>
          </p:cNvSpPr>
          <p:nvPr>
            <p:ph type="title"/>
          </p:nvPr>
        </p:nvSpPr>
        <p:spPr>
          <a:xfrm>
            <a:off x="612648" y="228600"/>
            <a:ext cx="8153400" cy="9906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2"/>
              </a:buClr>
              <a:buSzPts val="4400"/>
              <a:buFont typeface="Twentieth Century"/>
              <a:buNone/>
            </a:pPr>
            <a:r>
              <a:rPr lang="en-US"/>
              <a:t>调查</a:t>
            </a:r>
            <a:endParaRPr/>
          </a:p>
        </p:txBody>
      </p:sp>
      <p:sp>
        <p:nvSpPr>
          <p:cNvPr id="290" name="Google Shape;290;p24"/>
          <p:cNvSpPr txBox="1">
            <a:spLocks noGrp="1"/>
          </p:cNvSpPr>
          <p:nvPr>
            <p:ph type="body" idx="1"/>
          </p:nvPr>
        </p:nvSpPr>
        <p:spPr>
          <a:xfrm>
            <a:off x="612648" y="1600200"/>
            <a:ext cx="8153400" cy="4495800"/>
          </a:xfrm>
          <a:prstGeom prst="rect">
            <a:avLst/>
          </a:prstGeom>
          <a:noFill/>
          <a:ln>
            <a:noFill/>
          </a:ln>
        </p:spPr>
        <p:txBody>
          <a:bodyPr spcFirstLastPara="1" wrap="square" lIns="91425" tIns="45700" rIns="91425" bIns="45700" anchor="t" anchorCtr="0">
            <a:normAutofit/>
          </a:bodyPr>
          <a:lstStyle/>
          <a:p>
            <a:pPr marL="320040" lvl="0" indent="-320040" algn="l" rtl="0">
              <a:spcBef>
                <a:spcPts val="0"/>
              </a:spcBef>
              <a:spcAft>
                <a:spcPts val="0"/>
              </a:spcAft>
              <a:buSzPts val="1740"/>
              <a:buChar char="◻"/>
            </a:pPr>
            <a:r>
              <a:rPr lang="en-US" u="sng">
                <a:solidFill>
                  <a:schemeClr val="hlink"/>
                </a:solidFill>
                <a:hlinkClick r:id="rId3"/>
              </a:rPr>
              <a:t>https://www.mentimeter.com/app/presentation/almrofczzmpf2u4pzgzc2ihb8dspuctg/7tco1za918c2/edit</a:t>
            </a:r>
            <a:endParaRPr/>
          </a:p>
          <a:p>
            <a:pPr marL="320040" lvl="0" indent="-209550" algn="l" rtl="0">
              <a:spcBef>
                <a:spcPts val="700"/>
              </a:spcBef>
              <a:spcAft>
                <a:spcPts val="0"/>
              </a:spcAft>
              <a:buSzPts val="1740"/>
              <a:buNone/>
            </a:pPr>
            <a:endParaRPr/>
          </a:p>
          <a:p>
            <a:pPr marL="320040" lvl="0" indent="-209550" algn="l" rtl="0">
              <a:spcBef>
                <a:spcPts val="700"/>
              </a:spcBef>
              <a:spcAft>
                <a:spcPts val="0"/>
              </a:spcAft>
              <a:buSzPts val="1740"/>
              <a:buNone/>
            </a:pPr>
            <a:endParaRPr/>
          </a:p>
          <a:p>
            <a:pPr marL="320040" lvl="0" indent="-209550" algn="l" rtl="0">
              <a:spcBef>
                <a:spcPts val="700"/>
              </a:spcBef>
              <a:spcAft>
                <a:spcPts val="0"/>
              </a:spcAft>
              <a:buSzPts val="1740"/>
              <a:buNone/>
            </a:pP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25"/>
          <p:cNvSpPr txBox="1">
            <a:spLocks noGrp="1"/>
          </p:cNvSpPr>
          <p:nvPr>
            <p:ph type="title"/>
          </p:nvPr>
        </p:nvSpPr>
        <p:spPr>
          <a:xfrm>
            <a:off x="612648" y="228600"/>
            <a:ext cx="8153400" cy="9906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2"/>
              </a:buClr>
              <a:buSzPts val="4400"/>
              <a:buFont typeface="Twentieth Century"/>
              <a:buNone/>
            </a:pPr>
            <a:r>
              <a:rPr lang="en-US"/>
              <a:t>问题</a:t>
            </a:r>
            <a:endParaRPr/>
          </a:p>
        </p:txBody>
      </p:sp>
      <p:sp>
        <p:nvSpPr>
          <p:cNvPr id="296" name="Google Shape;296;p25"/>
          <p:cNvSpPr txBox="1">
            <a:spLocks noGrp="1"/>
          </p:cNvSpPr>
          <p:nvPr>
            <p:ph type="body" idx="1"/>
          </p:nvPr>
        </p:nvSpPr>
        <p:spPr>
          <a:xfrm>
            <a:off x="612648" y="1600200"/>
            <a:ext cx="8153400" cy="4495800"/>
          </a:xfrm>
          <a:prstGeom prst="rect">
            <a:avLst/>
          </a:prstGeom>
          <a:noFill/>
          <a:ln>
            <a:noFill/>
          </a:ln>
        </p:spPr>
        <p:txBody>
          <a:bodyPr spcFirstLastPara="1" wrap="square" lIns="91425" tIns="45700" rIns="91425" bIns="45700" anchor="t" anchorCtr="0">
            <a:normAutofit/>
          </a:bodyPr>
          <a:lstStyle/>
          <a:p>
            <a:pPr marL="320040" lvl="0" indent="-320040" algn="l" rtl="0">
              <a:spcBef>
                <a:spcPts val="0"/>
              </a:spcBef>
              <a:spcAft>
                <a:spcPts val="0"/>
              </a:spcAft>
              <a:buSzPts val="1740"/>
              <a:buChar char="◻"/>
            </a:pPr>
            <a:r>
              <a:rPr lang="en-US"/>
              <a:t>你们觉得中国传统的结婚比现代西方的结婚好吗？为什么？</a:t>
            </a:r>
            <a:endParaRPr/>
          </a:p>
          <a:p>
            <a:pPr marL="320040" lvl="0" indent="-320040" algn="l" rtl="0">
              <a:spcBef>
                <a:spcPts val="700"/>
              </a:spcBef>
              <a:spcAft>
                <a:spcPts val="0"/>
              </a:spcAft>
              <a:buSzPts val="1740"/>
              <a:buChar char="◻"/>
            </a:pPr>
            <a:r>
              <a:rPr lang="en-US"/>
              <a:t>你们觉得为什么曾经父母安排他们孩子的结婚？</a:t>
            </a:r>
            <a:endParaRPr/>
          </a:p>
          <a:p>
            <a:pPr marL="320040" lvl="0" indent="-320040" algn="l" rtl="0">
              <a:spcBef>
                <a:spcPts val="700"/>
              </a:spcBef>
              <a:spcAft>
                <a:spcPts val="0"/>
              </a:spcAft>
              <a:buSzPts val="1740"/>
              <a:buChar char="◻"/>
            </a:pPr>
            <a:r>
              <a:rPr lang="en-US"/>
              <a:t>你们觉得现代的改变是好的吗？</a:t>
            </a:r>
            <a:endParaRPr/>
          </a:p>
          <a:p>
            <a:pPr marL="320040" lvl="0" indent="-209550" algn="l" rtl="0">
              <a:spcBef>
                <a:spcPts val="700"/>
              </a:spcBef>
              <a:spcAft>
                <a:spcPts val="0"/>
              </a:spcAft>
              <a:buSzPts val="1740"/>
              <a:buNone/>
            </a:pP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26"/>
          <p:cNvSpPr txBox="1">
            <a:spLocks noGrp="1"/>
          </p:cNvSpPr>
          <p:nvPr>
            <p:ph type="title"/>
          </p:nvPr>
        </p:nvSpPr>
        <p:spPr>
          <a:xfrm>
            <a:off x="612648" y="228600"/>
            <a:ext cx="8153400" cy="9906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2"/>
              </a:buClr>
              <a:buSzPts val="4400"/>
              <a:buFont typeface="Twentieth Century"/>
              <a:buNone/>
            </a:pPr>
            <a:endParaRPr/>
          </a:p>
        </p:txBody>
      </p:sp>
      <p:pic>
        <p:nvPicPr>
          <p:cNvPr id="302" name="Google Shape;302;p26" descr="我TM谢谢你什么梗_抖音我TM谢谢你意思、含义、出处介绍_游戏吧"/>
          <p:cNvPicPr preferRelativeResize="0"/>
          <p:nvPr/>
        </p:nvPicPr>
        <p:blipFill rotWithShape="1">
          <a:blip r:embed="rId3">
            <a:alphaModFix/>
          </a:blip>
          <a:srcRect/>
          <a:stretch/>
        </p:blipFill>
        <p:spPr>
          <a:xfrm>
            <a:off x="1785918" y="1714488"/>
            <a:ext cx="4786346" cy="478634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FBB614-8BD2-4FC8-9154-D82D5AD209F6}"/>
              </a:ext>
            </a:extLst>
          </p:cNvPr>
          <p:cNvSpPr>
            <a:spLocks noGrp="1"/>
          </p:cNvSpPr>
          <p:nvPr>
            <p:ph type="title"/>
          </p:nvPr>
        </p:nvSpPr>
        <p:spPr>
          <a:xfrm>
            <a:off x="457200" y="-27384"/>
            <a:ext cx="8229600" cy="418058"/>
          </a:xfrm>
        </p:spPr>
        <p:txBody>
          <a:bodyPr>
            <a:noAutofit/>
          </a:bodyPr>
          <a:lstStyle/>
          <a:p>
            <a:r>
              <a:rPr lang="de-DE" altLang="zh-CN" sz="3600" dirty="0" err="1">
                <a:latin typeface="Calibri" panose="020F0502020204030204" pitchFamily="34" charset="0"/>
                <a:cs typeface="Calibri" panose="020F0502020204030204" pitchFamily="34" charset="0"/>
              </a:rPr>
              <a:t>Marriage</a:t>
            </a:r>
            <a:endParaRPr lang="de-DE" sz="3600" dirty="0">
              <a:latin typeface="Calibri" panose="020F0502020204030204" pitchFamily="34" charset="0"/>
              <a:cs typeface="Calibri" panose="020F0502020204030204" pitchFamily="34" charset="0"/>
            </a:endParaRPr>
          </a:p>
        </p:txBody>
      </p:sp>
      <p:pic>
        <p:nvPicPr>
          <p:cNvPr id="5" name="Inhaltsplatzhalter 4">
            <a:extLst>
              <a:ext uri="{FF2B5EF4-FFF2-40B4-BE49-F238E27FC236}">
                <a16:creationId xmlns:a16="http://schemas.microsoft.com/office/drawing/2014/main" id="{36F1DA18-097F-4BA7-95AE-D32A849C935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512" y="481976"/>
            <a:ext cx="9180512" cy="6403408"/>
          </a:xfrm>
        </p:spPr>
      </p:pic>
    </p:spTree>
    <p:extLst>
      <p:ext uri="{BB962C8B-B14F-4D97-AF65-F5344CB8AC3E}">
        <p14:creationId xmlns:p14="http://schemas.microsoft.com/office/powerpoint/2010/main" val="5617162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PA_文本框 115"/>
          <p:cNvSpPr txBox="1"/>
          <p:nvPr>
            <p:custDataLst>
              <p:tags r:id="rId1"/>
            </p:custDataLst>
          </p:nvPr>
        </p:nvSpPr>
        <p:spPr>
          <a:xfrm>
            <a:off x="295751" y="2615089"/>
            <a:ext cx="8552498" cy="715581"/>
          </a:xfrm>
          <a:prstGeom prst="rect">
            <a:avLst/>
          </a:prstGeom>
          <a:noFill/>
        </p:spPr>
        <p:txBody>
          <a:bodyPr wrap="square" rtlCol="0">
            <a:spAutoFit/>
          </a:bodyPr>
          <a:lstStyle/>
          <a:p>
            <a:pPr algn="ctr"/>
            <a:r>
              <a:rPr kumimoji="1" sz="4050" dirty="0">
                <a:solidFill>
                  <a:schemeClr val="tx2"/>
                </a:solidFill>
                <a:latin typeface="DFPShaoNvW5-GB" charset="-122"/>
                <a:ea typeface="DFPShaoNvW5-GB" charset="-122"/>
                <a:cs typeface="DFPShaoNvW5-GB" charset="-122"/>
              </a:rPr>
              <a:t>Chinese Marriage Customs</a:t>
            </a:r>
          </a:p>
        </p:txBody>
      </p:sp>
      <p:grpSp>
        <p:nvGrpSpPr>
          <p:cNvPr id="131" name="PA_组合 22"/>
          <p:cNvGrpSpPr/>
          <p:nvPr>
            <p:custDataLst>
              <p:tags r:id="rId2"/>
            </p:custDataLst>
          </p:nvPr>
        </p:nvGrpSpPr>
        <p:grpSpPr>
          <a:xfrm rot="1234529">
            <a:off x="7346397" y="1043781"/>
            <a:ext cx="1609783" cy="735197"/>
            <a:chOff x="0" y="-1"/>
            <a:chExt cx="1887191" cy="861891"/>
          </a:xfrm>
        </p:grpSpPr>
        <p:sp>
          <p:nvSpPr>
            <p:cNvPr id="132" name="chenying0907 20"/>
            <p:cNvSpPr/>
            <p:nvPr/>
          </p:nvSpPr>
          <p:spPr>
            <a:xfrm>
              <a:off x="279400" y="406400"/>
              <a:ext cx="1606206" cy="455490"/>
            </a:xfrm>
            <a:custGeom>
              <a:avLst/>
              <a:gdLst/>
              <a:ahLst/>
              <a:cxnLst>
                <a:cxn ang="0">
                  <a:pos x="wd2" y="hd2"/>
                </a:cxn>
                <a:cxn ang="5400000">
                  <a:pos x="wd2" y="hd2"/>
                </a:cxn>
                <a:cxn ang="10800000">
                  <a:pos x="wd2" y="hd2"/>
                </a:cxn>
                <a:cxn ang="16200000">
                  <a:pos x="wd2" y="hd2"/>
                </a:cxn>
              </a:cxnLst>
              <a:rect l="0" t="0" r="r" b="b"/>
              <a:pathLst>
                <a:path w="21574" h="20451" extrusionOk="0">
                  <a:moveTo>
                    <a:pt x="0" y="19208"/>
                  </a:moveTo>
                  <a:cubicBezTo>
                    <a:pt x="4851" y="18183"/>
                    <a:pt x="8348" y="15830"/>
                    <a:pt x="11759" y="14762"/>
                  </a:cubicBezTo>
                  <a:cubicBezTo>
                    <a:pt x="14906" y="13777"/>
                    <a:pt x="17829" y="8081"/>
                    <a:pt x="19986" y="0"/>
                  </a:cubicBezTo>
                  <a:cubicBezTo>
                    <a:pt x="21056" y="3168"/>
                    <a:pt x="21600" y="19813"/>
                    <a:pt x="21573" y="19813"/>
                  </a:cubicBezTo>
                  <a:cubicBezTo>
                    <a:pt x="17828" y="19813"/>
                    <a:pt x="14082" y="19819"/>
                    <a:pt x="10337" y="19818"/>
                  </a:cubicBezTo>
                  <a:cubicBezTo>
                    <a:pt x="8484" y="19817"/>
                    <a:pt x="6631" y="19817"/>
                    <a:pt x="4779" y="19809"/>
                  </a:cubicBezTo>
                  <a:cubicBezTo>
                    <a:pt x="3446" y="19802"/>
                    <a:pt x="1189" y="21600"/>
                    <a:pt x="0" y="19208"/>
                  </a:cubicBezTo>
                  <a:close/>
                </a:path>
              </a:pathLst>
            </a:custGeom>
            <a:solidFill>
              <a:srgbClr val="E7E4EA"/>
            </a:solidFill>
            <a:ln w="12700" cap="flat">
              <a:noFill/>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2250"/>
            </a:p>
          </p:txBody>
        </p:sp>
        <p:sp>
          <p:nvSpPr>
            <p:cNvPr id="133" name="chenying0907 21"/>
            <p:cNvSpPr/>
            <p:nvPr/>
          </p:nvSpPr>
          <p:spPr>
            <a:xfrm>
              <a:off x="0" y="-1"/>
              <a:ext cx="1887191" cy="848841"/>
            </a:xfrm>
            <a:custGeom>
              <a:avLst/>
              <a:gdLst>
                <a:gd name="connsiteX0" fmla="*/ 7770 w 21600"/>
                <a:gd name="connsiteY0" fmla="*/ 21519 h 23557"/>
                <a:gd name="connsiteX1" fmla="*/ 0 w 21600"/>
                <a:gd name="connsiteY1" fmla="*/ 21519 h 23557"/>
                <a:gd name="connsiteX2" fmla="*/ 745 w 21600"/>
                <a:gd name="connsiteY2" fmla="*/ 12132 h 23557"/>
                <a:gd name="connsiteX3" fmla="*/ 4557 w 21600"/>
                <a:gd name="connsiteY3" fmla="*/ 10885 h 23557"/>
                <a:gd name="connsiteX4" fmla="*/ 8782 w 21600"/>
                <a:gd name="connsiteY4" fmla="*/ 1 h 23557"/>
                <a:gd name="connsiteX5" fmla="*/ 13726 w 21600"/>
                <a:gd name="connsiteY5" fmla="*/ 11178 h 23557"/>
                <a:gd name="connsiteX6" fmla="*/ 19043 w 21600"/>
                <a:gd name="connsiteY6" fmla="*/ 7147 h 23557"/>
                <a:gd name="connsiteX7" fmla="*/ 21600 w 21600"/>
                <a:gd name="connsiteY7" fmla="*/ 21519 h 23557"/>
                <a:gd name="connsiteX8" fmla="*/ 8690 w 21600"/>
                <a:gd name="connsiteY8" fmla="*/ 23557 h 23557"/>
                <a:gd name="connsiteX0-1" fmla="*/ 7770 w 21600"/>
                <a:gd name="connsiteY0-2" fmla="*/ 21519 h 21519"/>
                <a:gd name="connsiteX1-3" fmla="*/ 0 w 21600"/>
                <a:gd name="connsiteY1-4" fmla="*/ 21519 h 21519"/>
                <a:gd name="connsiteX2-5" fmla="*/ 745 w 21600"/>
                <a:gd name="connsiteY2-6" fmla="*/ 12132 h 21519"/>
                <a:gd name="connsiteX3-7" fmla="*/ 4557 w 21600"/>
                <a:gd name="connsiteY3-8" fmla="*/ 10885 h 21519"/>
                <a:gd name="connsiteX4-9" fmla="*/ 8782 w 21600"/>
                <a:gd name="connsiteY4-10" fmla="*/ 1 h 21519"/>
                <a:gd name="connsiteX5-11" fmla="*/ 13726 w 21600"/>
                <a:gd name="connsiteY5-12" fmla="*/ 11178 h 21519"/>
                <a:gd name="connsiteX6-13" fmla="*/ 19043 w 21600"/>
                <a:gd name="connsiteY6-14" fmla="*/ 7147 h 21519"/>
                <a:gd name="connsiteX7-15" fmla="*/ 21600 w 21600"/>
                <a:gd name="connsiteY7-16" fmla="*/ 21519 h 21519"/>
                <a:gd name="connsiteX0-17" fmla="*/ 0 w 21600"/>
                <a:gd name="connsiteY0-18" fmla="*/ 21519 h 21519"/>
                <a:gd name="connsiteX1-19" fmla="*/ 745 w 21600"/>
                <a:gd name="connsiteY1-20" fmla="*/ 12132 h 21519"/>
                <a:gd name="connsiteX2-21" fmla="*/ 4557 w 21600"/>
                <a:gd name="connsiteY2-22" fmla="*/ 10885 h 21519"/>
                <a:gd name="connsiteX3-23" fmla="*/ 8782 w 21600"/>
                <a:gd name="connsiteY3-24" fmla="*/ 1 h 21519"/>
                <a:gd name="connsiteX4-25" fmla="*/ 13726 w 21600"/>
                <a:gd name="connsiteY4-26" fmla="*/ 11178 h 21519"/>
                <a:gd name="connsiteX5-27" fmla="*/ 19043 w 21600"/>
                <a:gd name="connsiteY5-28" fmla="*/ 7147 h 21519"/>
                <a:gd name="connsiteX6-29" fmla="*/ 21600 w 21600"/>
                <a:gd name="connsiteY6-30" fmla="*/ 21519 h 2151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21600" h="21519" extrusionOk="0">
                  <a:moveTo>
                    <a:pt x="0" y="21519"/>
                  </a:moveTo>
                  <a:cubicBezTo>
                    <a:pt x="53" y="17915"/>
                    <a:pt x="143" y="14345"/>
                    <a:pt x="745" y="12132"/>
                  </a:cubicBezTo>
                  <a:cubicBezTo>
                    <a:pt x="1347" y="9920"/>
                    <a:pt x="2460" y="9063"/>
                    <a:pt x="4557" y="10885"/>
                  </a:cubicBezTo>
                  <a:cubicBezTo>
                    <a:pt x="4266" y="3514"/>
                    <a:pt x="6464" y="-81"/>
                    <a:pt x="8782" y="1"/>
                  </a:cubicBezTo>
                  <a:cubicBezTo>
                    <a:pt x="11100" y="83"/>
                    <a:pt x="13537" y="3842"/>
                    <a:pt x="13726" y="11178"/>
                  </a:cubicBezTo>
                  <a:cubicBezTo>
                    <a:pt x="14814" y="7849"/>
                    <a:pt x="17234" y="5175"/>
                    <a:pt x="19043" y="7147"/>
                  </a:cubicBezTo>
                  <a:cubicBezTo>
                    <a:pt x="21193" y="9491"/>
                    <a:pt x="21277" y="16976"/>
                    <a:pt x="21600" y="21519"/>
                  </a:cubicBezTo>
                </a:path>
              </a:pathLst>
            </a:custGeom>
            <a:noFill/>
            <a:ln w="38100" cap="flat">
              <a:solidFill>
                <a:srgbClr val="46537A"/>
              </a:solidFill>
              <a:prstDash val="solid"/>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2250"/>
            </a:p>
          </p:txBody>
        </p:sp>
      </p:grpSp>
      <p:grpSp>
        <p:nvGrpSpPr>
          <p:cNvPr id="35" name="PA_组合 22"/>
          <p:cNvGrpSpPr/>
          <p:nvPr>
            <p:custDataLst>
              <p:tags r:id="rId3"/>
            </p:custDataLst>
          </p:nvPr>
        </p:nvGrpSpPr>
        <p:grpSpPr>
          <a:xfrm rot="2133593">
            <a:off x="8294211" y="4765867"/>
            <a:ext cx="441722" cy="201737"/>
            <a:chOff x="0" y="-1"/>
            <a:chExt cx="1887191" cy="861891"/>
          </a:xfrm>
        </p:grpSpPr>
        <p:sp>
          <p:nvSpPr>
            <p:cNvPr id="36" name="chenying0907 20"/>
            <p:cNvSpPr/>
            <p:nvPr/>
          </p:nvSpPr>
          <p:spPr>
            <a:xfrm>
              <a:off x="279400" y="406400"/>
              <a:ext cx="1606206" cy="455490"/>
            </a:xfrm>
            <a:custGeom>
              <a:avLst/>
              <a:gdLst/>
              <a:ahLst/>
              <a:cxnLst>
                <a:cxn ang="0">
                  <a:pos x="wd2" y="hd2"/>
                </a:cxn>
                <a:cxn ang="5400000">
                  <a:pos x="wd2" y="hd2"/>
                </a:cxn>
                <a:cxn ang="10800000">
                  <a:pos x="wd2" y="hd2"/>
                </a:cxn>
                <a:cxn ang="16200000">
                  <a:pos x="wd2" y="hd2"/>
                </a:cxn>
              </a:cxnLst>
              <a:rect l="0" t="0" r="r" b="b"/>
              <a:pathLst>
                <a:path w="21574" h="20451" extrusionOk="0">
                  <a:moveTo>
                    <a:pt x="0" y="19208"/>
                  </a:moveTo>
                  <a:cubicBezTo>
                    <a:pt x="4851" y="18183"/>
                    <a:pt x="8348" y="15830"/>
                    <a:pt x="11759" y="14762"/>
                  </a:cubicBezTo>
                  <a:cubicBezTo>
                    <a:pt x="14906" y="13777"/>
                    <a:pt x="17829" y="8081"/>
                    <a:pt x="19986" y="0"/>
                  </a:cubicBezTo>
                  <a:cubicBezTo>
                    <a:pt x="21056" y="3168"/>
                    <a:pt x="21600" y="19813"/>
                    <a:pt x="21573" y="19813"/>
                  </a:cubicBezTo>
                  <a:cubicBezTo>
                    <a:pt x="17828" y="19813"/>
                    <a:pt x="14082" y="19819"/>
                    <a:pt x="10337" y="19818"/>
                  </a:cubicBezTo>
                  <a:cubicBezTo>
                    <a:pt x="8484" y="19817"/>
                    <a:pt x="6631" y="19817"/>
                    <a:pt x="4779" y="19809"/>
                  </a:cubicBezTo>
                  <a:cubicBezTo>
                    <a:pt x="3446" y="19802"/>
                    <a:pt x="1189" y="21600"/>
                    <a:pt x="0" y="19208"/>
                  </a:cubicBezTo>
                  <a:close/>
                </a:path>
              </a:pathLst>
            </a:custGeom>
            <a:solidFill>
              <a:srgbClr val="E7E4EA"/>
            </a:solidFill>
            <a:ln w="12700" cap="flat">
              <a:noFill/>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2250"/>
            </a:p>
          </p:txBody>
        </p:sp>
        <p:sp>
          <p:nvSpPr>
            <p:cNvPr id="37" name="chenying0907 21"/>
            <p:cNvSpPr/>
            <p:nvPr/>
          </p:nvSpPr>
          <p:spPr>
            <a:xfrm>
              <a:off x="0" y="-1"/>
              <a:ext cx="1887191" cy="848841"/>
            </a:xfrm>
            <a:custGeom>
              <a:avLst/>
              <a:gdLst>
                <a:gd name="connsiteX0" fmla="*/ 7770 w 21600"/>
                <a:gd name="connsiteY0" fmla="*/ 21519 h 23557"/>
                <a:gd name="connsiteX1" fmla="*/ 0 w 21600"/>
                <a:gd name="connsiteY1" fmla="*/ 21519 h 23557"/>
                <a:gd name="connsiteX2" fmla="*/ 745 w 21600"/>
                <a:gd name="connsiteY2" fmla="*/ 12132 h 23557"/>
                <a:gd name="connsiteX3" fmla="*/ 4557 w 21600"/>
                <a:gd name="connsiteY3" fmla="*/ 10885 h 23557"/>
                <a:gd name="connsiteX4" fmla="*/ 8782 w 21600"/>
                <a:gd name="connsiteY4" fmla="*/ 1 h 23557"/>
                <a:gd name="connsiteX5" fmla="*/ 13726 w 21600"/>
                <a:gd name="connsiteY5" fmla="*/ 11178 h 23557"/>
                <a:gd name="connsiteX6" fmla="*/ 19043 w 21600"/>
                <a:gd name="connsiteY6" fmla="*/ 7147 h 23557"/>
                <a:gd name="connsiteX7" fmla="*/ 21600 w 21600"/>
                <a:gd name="connsiteY7" fmla="*/ 21519 h 23557"/>
                <a:gd name="connsiteX8" fmla="*/ 8690 w 21600"/>
                <a:gd name="connsiteY8" fmla="*/ 23557 h 23557"/>
                <a:gd name="connsiteX0-1" fmla="*/ 7770 w 21600"/>
                <a:gd name="connsiteY0-2" fmla="*/ 21519 h 21519"/>
                <a:gd name="connsiteX1-3" fmla="*/ 0 w 21600"/>
                <a:gd name="connsiteY1-4" fmla="*/ 21519 h 21519"/>
                <a:gd name="connsiteX2-5" fmla="*/ 745 w 21600"/>
                <a:gd name="connsiteY2-6" fmla="*/ 12132 h 21519"/>
                <a:gd name="connsiteX3-7" fmla="*/ 4557 w 21600"/>
                <a:gd name="connsiteY3-8" fmla="*/ 10885 h 21519"/>
                <a:gd name="connsiteX4-9" fmla="*/ 8782 w 21600"/>
                <a:gd name="connsiteY4-10" fmla="*/ 1 h 21519"/>
                <a:gd name="connsiteX5-11" fmla="*/ 13726 w 21600"/>
                <a:gd name="connsiteY5-12" fmla="*/ 11178 h 21519"/>
                <a:gd name="connsiteX6-13" fmla="*/ 19043 w 21600"/>
                <a:gd name="connsiteY6-14" fmla="*/ 7147 h 21519"/>
                <a:gd name="connsiteX7-15" fmla="*/ 21600 w 21600"/>
                <a:gd name="connsiteY7-16" fmla="*/ 21519 h 21519"/>
                <a:gd name="connsiteX0-17" fmla="*/ 0 w 21600"/>
                <a:gd name="connsiteY0-18" fmla="*/ 21519 h 21519"/>
                <a:gd name="connsiteX1-19" fmla="*/ 745 w 21600"/>
                <a:gd name="connsiteY1-20" fmla="*/ 12132 h 21519"/>
                <a:gd name="connsiteX2-21" fmla="*/ 4557 w 21600"/>
                <a:gd name="connsiteY2-22" fmla="*/ 10885 h 21519"/>
                <a:gd name="connsiteX3-23" fmla="*/ 8782 w 21600"/>
                <a:gd name="connsiteY3-24" fmla="*/ 1 h 21519"/>
                <a:gd name="connsiteX4-25" fmla="*/ 13726 w 21600"/>
                <a:gd name="connsiteY4-26" fmla="*/ 11178 h 21519"/>
                <a:gd name="connsiteX5-27" fmla="*/ 19043 w 21600"/>
                <a:gd name="connsiteY5-28" fmla="*/ 7147 h 21519"/>
                <a:gd name="connsiteX6-29" fmla="*/ 21600 w 21600"/>
                <a:gd name="connsiteY6-30" fmla="*/ 21519 h 2151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21600" h="21519" extrusionOk="0">
                  <a:moveTo>
                    <a:pt x="0" y="21519"/>
                  </a:moveTo>
                  <a:cubicBezTo>
                    <a:pt x="53" y="17915"/>
                    <a:pt x="143" y="14345"/>
                    <a:pt x="745" y="12132"/>
                  </a:cubicBezTo>
                  <a:cubicBezTo>
                    <a:pt x="1347" y="9920"/>
                    <a:pt x="2460" y="9063"/>
                    <a:pt x="4557" y="10885"/>
                  </a:cubicBezTo>
                  <a:cubicBezTo>
                    <a:pt x="4266" y="3514"/>
                    <a:pt x="6464" y="-81"/>
                    <a:pt x="8782" y="1"/>
                  </a:cubicBezTo>
                  <a:cubicBezTo>
                    <a:pt x="11100" y="83"/>
                    <a:pt x="13537" y="3842"/>
                    <a:pt x="13726" y="11178"/>
                  </a:cubicBezTo>
                  <a:cubicBezTo>
                    <a:pt x="14814" y="7849"/>
                    <a:pt x="17234" y="5175"/>
                    <a:pt x="19043" y="7147"/>
                  </a:cubicBezTo>
                  <a:cubicBezTo>
                    <a:pt x="21193" y="9491"/>
                    <a:pt x="21277" y="16976"/>
                    <a:pt x="21600" y="21519"/>
                  </a:cubicBezTo>
                </a:path>
              </a:pathLst>
            </a:custGeom>
            <a:noFill/>
            <a:ln w="38100" cap="flat">
              <a:solidFill>
                <a:srgbClr val="46537A"/>
              </a:solidFill>
              <a:prstDash val="solid"/>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2250"/>
            </a:p>
          </p:txBody>
        </p:sp>
      </p:gr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nodeType="clickEffect">
                                  <p:stCondLst>
                                    <p:cond delay="0"/>
                                  </p:stCondLst>
                                  <p:childTnLst>
                                    <p:set>
                                      <p:cBhvr>
                                        <p:cTn id="13" dur="1000">
                                          <p:stCondLst>
                                            <p:cond delay="0"/>
                                          </p:stCondLst>
                                        </p:cTn>
                                        <p:tgtEl>
                                          <p:spTgt spid="13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6"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enying0907 175"/>
          <p:cNvSpPr/>
          <p:nvPr/>
        </p:nvSpPr>
        <p:spPr>
          <a:xfrm>
            <a:off x="-87930" y="1612456"/>
            <a:ext cx="4782410" cy="3127837"/>
          </a:xfrm>
          <a:custGeom>
            <a:avLst/>
            <a:gdLst/>
            <a:ahLst/>
            <a:cxnLst>
              <a:cxn ang="0">
                <a:pos x="wd2" y="hd2"/>
              </a:cxn>
              <a:cxn ang="5400000">
                <a:pos x="wd2" y="hd2"/>
              </a:cxn>
              <a:cxn ang="10800000">
                <a:pos x="wd2" y="hd2"/>
              </a:cxn>
              <a:cxn ang="16200000">
                <a:pos x="wd2" y="hd2"/>
              </a:cxn>
            </a:cxnLst>
            <a:rect l="0" t="0" r="r" b="b"/>
            <a:pathLst>
              <a:path w="21503" h="21600" extrusionOk="0">
                <a:moveTo>
                  <a:pt x="6742" y="16124"/>
                </a:moveTo>
                <a:cubicBezTo>
                  <a:pt x="5374" y="16910"/>
                  <a:pt x="3929" y="20482"/>
                  <a:pt x="3478" y="21600"/>
                </a:cubicBezTo>
                <a:cubicBezTo>
                  <a:pt x="3702" y="19782"/>
                  <a:pt x="4191" y="18074"/>
                  <a:pt x="4233" y="16234"/>
                </a:cubicBezTo>
                <a:cubicBezTo>
                  <a:pt x="3426" y="16656"/>
                  <a:pt x="2554" y="16263"/>
                  <a:pt x="1729" y="16378"/>
                </a:cubicBezTo>
                <a:cubicBezTo>
                  <a:pt x="1648" y="11313"/>
                  <a:pt x="1059" y="5533"/>
                  <a:pt x="0" y="631"/>
                </a:cubicBezTo>
                <a:cubicBezTo>
                  <a:pt x="4095" y="977"/>
                  <a:pt x="8091" y="628"/>
                  <a:pt x="12162" y="358"/>
                </a:cubicBezTo>
                <a:cubicBezTo>
                  <a:pt x="14982" y="171"/>
                  <a:pt x="18216" y="0"/>
                  <a:pt x="21204" y="0"/>
                </a:cubicBezTo>
                <a:cubicBezTo>
                  <a:pt x="21600" y="812"/>
                  <a:pt x="21523" y="2642"/>
                  <a:pt x="21419" y="3597"/>
                </a:cubicBezTo>
                <a:lnTo>
                  <a:pt x="6120" y="4060"/>
                </a:lnTo>
                <a:cubicBezTo>
                  <a:pt x="6120" y="4060"/>
                  <a:pt x="6742" y="16124"/>
                  <a:pt x="6742" y="16124"/>
                </a:cubicBezTo>
                <a:close/>
              </a:path>
            </a:pathLst>
          </a:custGeom>
          <a:solidFill>
            <a:srgbClr val="E7E4EA"/>
          </a:solidFill>
          <a:ln w="12700" cap="flat">
            <a:noFill/>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2250"/>
          </a:p>
        </p:txBody>
      </p:sp>
      <p:sp>
        <p:nvSpPr>
          <p:cNvPr id="11" name="chenying0907 182"/>
          <p:cNvSpPr/>
          <p:nvPr/>
        </p:nvSpPr>
        <p:spPr>
          <a:xfrm>
            <a:off x="949166" y="1438752"/>
            <a:ext cx="7920990" cy="4561999"/>
          </a:xfrm>
          <a:custGeom>
            <a:avLst/>
            <a:gdLst/>
            <a:ahLst/>
            <a:cxnLst>
              <a:cxn ang="0">
                <a:pos x="wd2" y="hd2"/>
              </a:cxn>
              <a:cxn ang="5400000">
                <a:pos x="wd2" y="hd2"/>
              </a:cxn>
              <a:cxn ang="10800000">
                <a:pos x="wd2" y="hd2"/>
              </a:cxn>
              <a:cxn ang="16200000">
                <a:pos x="wd2" y="hd2"/>
              </a:cxn>
            </a:cxnLst>
            <a:rect l="0" t="0" r="r" b="b"/>
            <a:pathLst>
              <a:path w="21353" h="21444" extrusionOk="0">
                <a:moveTo>
                  <a:pt x="9587" y="16461"/>
                </a:moveTo>
                <a:cubicBezTo>
                  <a:pt x="7137" y="17180"/>
                  <a:pt x="4338" y="16988"/>
                  <a:pt x="1871" y="17887"/>
                </a:cubicBezTo>
                <a:cubicBezTo>
                  <a:pt x="741" y="15455"/>
                  <a:pt x="1259" y="12409"/>
                  <a:pt x="871" y="9752"/>
                </a:cubicBezTo>
                <a:cubicBezTo>
                  <a:pt x="413" y="6611"/>
                  <a:pt x="-151" y="3747"/>
                  <a:pt x="36" y="488"/>
                </a:cubicBezTo>
                <a:cubicBezTo>
                  <a:pt x="4480" y="149"/>
                  <a:pt x="9014" y="-156"/>
                  <a:pt x="13493" y="87"/>
                </a:cubicBezTo>
                <a:cubicBezTo>
                  <a:pt x="15942" y="221"/>
                  <a:pt x="18443" y="1027"/>
                  <a:pt x="20887" y="604"/>
                </a:cubicBezTo>
                <a:cubicBezTo>
                  <a:pt x="21449" y="2041"/>
                  <a:pt x="20999" y="15633"/>
                  <a:pt x="21352" y="15738"/>
                </a:cubicBezTo>
                <a:cubicBezTo>
                  <a:pt x="18614" y="14924"/>
                  <a:pt x="16128" y="15633"/>
                  <a:pt x="13384" y="15578"/>
                </a:cubicBezTo>
                <a:cubicBezTo>
                  <a:pt x="14206" y="17474"/>
                  <a:pt x="14961" y="19421"/>
                  <a:pt x="15578" y="21444"/>
                </a:cubicBezTo>
                <a:cubicBezTo>
                  <a:pt x="15386" y="20814"/>
                  <a:pt x="11222" y="16709"/>
                  <a:pt x="10628" y="16085"/>
                </a:cubicBezTo>
                <a:cubicBezTo>
                  <a:pt x="10290" y="16233"/>
                  <a:pt x="9942" y="16357"/>
                  <a:pt x="9587" y="16461"/>
                </a:cubicBezTo>
                <a:close/>
              </a:path>
            </a:pathLst>
          </a:custGeom>
          <a:noFill/>
          <a:ln w="38100" cap="flat">
            <a:solidFill>
              <a:srgbClr val="46537A"/>
            </a:solidFill>
            <a:prstDash val="solid"/>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2250"/>
          </a:p>
        </p:txBody>
      </p:sp>
      <p:sp>
        <p:nvSpPr>
          <p:cNvPr id="13" name="文本框 12"/>
          <p:cNvSpPr txBox="1"/>
          <p:nvPr/>
        </p:nvSpPr>
        <p:spPr>
          <a:xfrm>
            <a:off x="-43087" y="857035"/>
            <a:ext cx="3952364" cy="854080"/>
          </a:xfrm>
          <a:prstGeom prst="rect">
            <a:avLst/>
          </a:prstGeom>
          <a:noFill/>
        </p:spPr>
        <p:txBody>
          <a:bodyPr wrap="none" rtlCol="0">
            <a:spAutoFit/>
          </a:bodyPr>
          <a:lstStyle/>
          <a:p>
            <a:pPr algn="r"/>
            <a:r>
              <a:rPr kumimoji="1" lang="en-US" sz="4950">
                <a:solidFill>
                  <a:schemeClr val="tx2"/>
                </a:solidFill>
                <a:latin typeface="DFPShaoNvW5-GB" charset="-122"/>
                <a:ea typeface="DFPShaoNvW5-GB" charset="-122"/>
                <a:cs typeface="DFPShaoNvW5-GB" charset="-122"/>
              </a:rPr>
              <a:t>Introduction</a:t>
            </a:r>
          </a:p>
        </p:txBody>
      </p:sp>
      <p:sp>
        <p:nvSpPr>
          <p:cNvPr id="2" name="文本框 1"/>
          <p:cNvSpPr txBox="1"/>
          <p:nvPr/>
        </p:nvSpPr>
        <p:spPr>
          <a:xfrm>
            <a:off x="1415891" y="1612583"/>
            <a:ext cx="7114223" cy="2585323"/>
          </a:xfrm>
          <a:prstGeom prst="rect">
            <a:avLst/>
          </a:prstGeom>
          <a:noFill/>
        </p:spPr>
        <p:txBody>
          <a:bodyPr wrap="square" rtlCol="0" anchor="t">
            <a:spAutoFit/>
          </a:bodyPr>
          <a:lstStyle/>
          <a:p>
            <a:r>
              <a:rPr sz="2700"/>
              <a:t>China is an ancient country of rites. When it comes to the most important thing in one’s life---marriage, Chinese people have developed a set of unique and grand ceremonies. Generally speaking, weddings in ancient China needed to be approved by parents and arranged by parents.</a:t>
            </a:r>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plus(in)">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3" presetClass="entr" presetSubtype="16"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plus(in)">
                                      <p:cBhvr>
                                        <p:cTn id="2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1" grpId="0" animBg="1"/>
      <p:bldP spid="11" grpId="1" animBg="1"/>
      <p:bldP spid="13" grpId="0"/>
      <p:bldP spid="13" grpId="1"/>
      <p:bldP spid="2" grpId="0"/>
      <p:bldP spid="2"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3672604" y="1843350"/>
            <a:ext cx="2874826" cy="553998"/>
          </a:xfrm>
          <a:prstGeom prst="rect">
            <a:avLst/>
          </a:prstGeom>
          <a:noFill/>
        </p:spPr>
        <p:txBody>
          <a:bodyPr wrap="none" rtlCol="0">
            <a:spAutoFit/>
          </a:bodyPr>
          <a:lstStyle/>
          <a:p>
            <a:pPr algn="l"/>
            <a:r>
              <a:rPr kumimoji="1" sz="3000">
                <a:solidFill>
                  <a:schemeClr val="tx2">
                    <a:lumMod val="75000"/>
                  </a:schemeClr>
                </a:solidFill>
                <a:latin typeface="DFPShaoNvW5-GB" charset="-122"/>
                <a:ea typeface="DFPShaoNvW5-GB" charset="-122"/>
                <a:cs typeface="DFPShaoNvW5-GB" charset="-122"/>
              </a:rPr>
              <a:t>Six Procedures</a:t>
            </a:r>
          </a:p>
        </p:txBody>
      </p:sp>
      <p:sp>
        <p:nvSpPr>
          <p:cNvPr id="7" name="文本框 6"/>
          <p:cNvSpPr txBox="1"/>
          <p:nvPr/>
        </p:nvSpPr>
        <p:spPr>
          <a:xfrm>
            <a:off x="400234" y="907377"/>
            <a:ext cx="2168543" cy="646331"/>
          </a:xfrm>
          <a:prstGeom prst="rect">
            <a:avLst/>
          </a:prstGeom>
          <a:noFill/>
        </p:spPr>
        <p:txBody>
          <a:bodyPr wrap="none" rtlCol="0">
            <a:spAutoFit/>
          </a:bodyPr>
          <a:lstStyle/>
          <a:p>
            <a:pPr algn="r"/>
            <a:r>
              <a:rPr kumimoji="1" lang="en-US" altLang="zh-CN" sz="3600">
                <a:solidFill>
                  <a:schemeClr val="tx2"/>
                </a:solidFill>
                <a:latin typeface="DFPShaoNvW5-GB" charset="-122"/>
                <a:ea typeface="DFPShaoNvW5-GB" charset="-122"/>
                <a:cs typeface="DFPShaoNvW5-GB" charset="-122"/>
              </a:rPr>
              <a:t>Contents</a:t>
            </a:r>
            <a:endParaRPr kumimoji="1" lang="zh-CN" altLang="en-US" sz="3600">
              <a:solidFill>
                <a:schemeClr val="tx2"/>
              </a:solidFill>
              <a:latin typeface="DFPShaoNvW5-GB" charset="-122"/>
              <a:ea typeface="DFPShaoNvW5-GB" charset="-122"/>
              <a:cs typeface="DFPShaoNvW5-GB" charset="-122"/>
            </a:endParaRPr>
          </a:p>
        </p:txBody>
      </p:sp>
      <p:grpSp>
        <p:nvGrpSpPr>
          <p:cNvPr id="68" name="组 67"/>
          <p:cNvGrpSpPr/>
          <p:nvPr/>
        </p:nvGrpSpPr>
        <p:grpSpPr>
          <a:xfrm>
            <a:off x="2521439" y="1734790"/>
            <a:ext cx="536172" cy="631848"/>
            <a:chOff x="6528664" y="1618363"/>
            <a:chExt cx="714896" cy="842464"/>
          </a:xfrm>
        </p:grpSpPr>
        <p:sp>
          <p:nvSpPr>
            <p:cNvPr id="27" name="chenying0907 232"/>
            <p:cNvSpPr/>
            <p:nvPr/>
          </p:nvSpPr>
          <p:spPr>
            <a:xfrm>
              <a:off x="6528664" y="1618363"/>
              <a:ext cx="714896" cy="842464"/>
            </a:xfrm>
            <a:custGeom>
              <a:avLst/>
              <a:gdLst/>
              <a:ahLst/>
              <a:cxnLst>
                <a:cxn ang="0">
                  <a:pos x="wd2" y="hd2"/>
                </a:cxn>
                <a:cxn ang="5400000">
                  <a:pos x="wd2" y="hd2"/>
                </a:cxn>
                <a:cxn ang="10800000">
                  <a:pos x="wd2" y="hd2"/>
                </a:cxn>
                <a:cxn ang="16200000">
                  <a:pos x="wd2" y="hd2"/>
                </a:cxn>
              </a:cxnLst>
              <a:rect l="0" t="0" r="r" b="b"/>
              <a:pathLst>
                <a:path w="21600" h="21600" extrusionOk="0">
                  <a:moveTo>
                    <a:pt x="0" y="10919"/>
                  </a:moveTo>
                  <a:cubicBezTo>
                    <a:pt x="5348" y="11844"/>
                    <a:pt x="8764" y="3907"/>
                    <a:pt x="11380" y="0"/>
                  </a:cubicBezTo>
                  <a:cubicBezTo>
                    <a:pt x="11376" y="5932"/>
                    <a:pt x="16649" y="9489"/>
                    <a:pt x="21600" y="13177"/>
                  </a:cubicBezTo>
                  <a:cubicBezTo>
                    <a:pt x="16544" y="13853"/>
                    <a:pt x="13668" y="17355"/>
                    <a:pt x="11962" y="21600"/>
                  </a:cubicBezTo>
                  <a:cubicBezTo>
                    <a:pt x="10717" y="16355"/>
                    <a:pt x="5962" y="13260"/>
                    <a:pt x="0" y="12019"/>
                  </a:cubicBezTo>
                </a:path>
              </a:pathLst>
            </a:custGeom>
            <a:solidFill>
              <a:schemeClr val="accent4"/>
            </a:solidFill>
            <a:ln w="38100">
              <a:solidFill>
                <a:srgbClr val="46537A"/>
              </a:solidFill>
              <a:miter lim="400000"/>
            </a:ln>
          </p:spPr>
          <p:txBody>
            <a:bodyPr lIns="28575" tIns="28575" rIns="28575" bIns="28575" anchor="ctr"/>
            <a:lstStyle/>
            <a:p>
              <a:pPr defTabSz="342900">
                <a:defRPr sz="3000">
                  <a:solidFill>
                    <a:srgbClr val="FFFFFF"/>
                  </a:solidFill>
                  <a:effectLst>
                    <a:outerShdw blurRad="38100" dist="12700" dir="5400000">
                      <a:srgbClr val="000000">
                        <a:alpha val="50000"/>
                      </a:srgbClr>
                    </a:outerShdw>
                  </a:effectLst>
                </a:defRPr>
              </a:pPr>
              <a:endParaRPr sz="2250"/>
            </a:p>
          </p:txBody>
        </p:sp>
        <p:sp>
          <p:nvSpPr>
            <p:cNvPr id="28" name="文本框 27"/>
            <p:cNvSpPr txBox="1"/>
            <p:nvPr/>
          </p:nvSpPr>
          <p:spPr>
            <a:xfrm>
              <a:off x="6722231" y="1808762"/>
              <a:ext cx="425757" cy="492443"/>
            </a:xfrm>
            <a:prstGeom prst="rect">
              <a:avLst/>
            </a:prstGeom>
            <a:noFill/>
          </p:spPr>
          <p:txBody>
            <a:bodyPr wrap="none" rtlCol="0">
              <a:spAutoFit/>
            </a:bodyPr>
            <a:lstStyle/>
            <a:p>
              <a:r>
                <a:rPr kumimoji="1" lang="en-US" altLang="zh-CN">
                  <a:latin typeface="DFPShaoNvW5-GB" charset="-122"/>
                  <a:ea typeface="DFPShaoNvW5-GB" charset="-122"/>
                  <a:cs typeface="DFPShaoNvW5-GB" charset="-122"/>
                </a:rPr>
                <a:t>1</a:t>
              </a:r>
              <a:endParaRPr kumimoji="1" lang="zh-CN" altLang="en-US">
                <a:latin typeface="DFPShaoNvW5-GB" charset="-122"/>
                <a:ea typeface="DFPShaoNvW5-GB" charset="-122"/>
                <a:cs typeface="DFPShaoNvW5-GB" charset="-122"/>
              </a:endParaRPr>
            </a:p>
          </p:txBody>
        </p:sp>
      </p:grpSp>
      <p:grpSp>
        <p:nvGrpSpPr>
          <p:cNvPr id="62" name="Group 22"/>
          <p:cNvGrpSpPr/>
          <p:nvPr/>
        </p:nvGrpSpPr>
        <p:grpSpPr>
          <a:xfrm>
            <a:off x="-236" y="5265261"/>
            <a:ext cx="1609783" cy="735197"/>
            <a:chOff x="0" y="-1"/>
            <a:chExt cx="1887191" cy="861891"/>
          </a:xfrm>
        </p:grpSpPr>
        <p:sp>
          <p:nvSpPr>
            <p:cNvPr id="63" name="chenying0907 20"/>
            <p:cNvSpPr/>
            <p:nvPr/>
          </p:nvSpPr>
          <p:spPr>
            <a:xfrm>
              <a:off x="279400" y="406400"/>
              <a:ext cx="1606206" cy="455490"/>
            </a:xfrm>
            <a:custGeom>
              <a:avLst/>
              <a:gdLst/>
              <a:ahLst/>
              <a:cxnLst>
                <a:cxn ang="0">
                  <a:pos x="wd2" y="hd2"/>
                </a:cxn>
                <a:cxn ang="5400000">
                  <a:pos x="wd2" y="hd2"/>
                </a:cxn>
                <a:cxn ang="10800000">
                  <a:pos x="wd2" y="hd2"/>
                </a:cxn>
                <a:cxn ang="16200000">
                  <a:pos x="wd2" y="hd2"/>
                </a:cxn>
              </a:cxnLst>
              <a:rect l="0" t="0" r="r" b="b"/>
              <a:pathLst>
                <a:path w="21574" h="20451" extrusionOk="0">
                  <a:moveTo>
                    <a:pt x="0" y="19208"/>
                  </a:moveTo>
                  <a:cubicBezTo>
                    <a:pt x="4851" y="18183"/>
                    <a:pt x="8348" y="15830"/>
                    <a:pt x="11759" y="14762"/>
                  </a:cubicBezTo>
                  <a:cubicBezTo>
                    <a:pt x="14906" y="13777"/>
                    <a:pt x="17829" y="8081"/>
                    <a:pt x="19986" y="0"/>
                  </a:cubicBezTo>
                  <a:cubicBezTo>
                    <a:pt x="21056" y="3168"/>
                    <a:pt x="21600" y="19813"/>
                    <a:pt x="21573" y="19813"/>
                  </a:cubicBezTo>
                  <a:cubicBezTo>
                    <a:pt x="17828" y="19813"/>
                    <a:pt x="14082" y="19819"/>
                    <a:pt x="10337" y="19818"/>
                  </a:cubicBezTo>
                  <a:cubicBezTo>
                    <a:pt x="8484" y="19817"/>
                    <a:pt x="6631" y="19817"/>
                    <a:pt x="4779" y="19809"/>
                  </a:cubicBezTo>
                  <a:cubicBezTo>
                    <a:pt x="3446" y="19802"/>
                    <a:pt x="1189" y="21600"/>
                    <a:pt x="0" y="19208"/>
                  </a:cubicBezTo>
                  <a:close/>
                </a:path>
              </a:pathLst>
            </a:custGeom>
            <a:solidFill>
              <a:srgbClr val="E7E4EA"/>
            </a:solidFill>
            <a:ln w="12700" cap="flat">
              <a:noFill/>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2250"/>
            </a:p>
          </p:txBody>
        </p:sp>
        <p:sp>
          <p:nvSpPr>
            <p:cNvPr id="64" name="chenying0907 21"/>
            <p:cNvSpPr/>
            <p:nvPr/>
          </p:nvSpPr>
          <p:spPr>
            <a:xfrm>
              <a:off x="0" y="-1"/>
              <a:ext cx="1887191" cy="848841"/>
            </a:xfrm>
            <a:custGeom>
              <a:avLst/>
              <a:gdLst>
                <a:gd name="connsiteX0" fmla="*/ 7770 w 21600"/>
                <a:gd name="connsiteY0" fmla="*/ 21519 h 23557"/>
                <a:gd name="connsiteX1" fmla="*/ 0 w 21600"/>
                <a:gd name="connsiteY1" fmla="*/ 21519 h 23557"/>
                <a:gd name="connsiteX2" fmla="*/ 745 w 21600"/>
                <a:gd name="connsiteY2" fmla="*/ 12132 h 23557"/>
                <a:gd name="connsiteX3" fmla="*/ 4557 w 21600"/>
                <a:gd name="connsiteY3" fmla="*/ 10885 h 23557"/>
                <a:gd name="connsiteX4" fmla="*/ 8782 w 21600"/>
                <a:gd name="connsiteY4" fmla="*/ 1 h 23557"/>
                <a:gd name="connsiteX5" fmla="*/ 13726 w 21600"/>
                <a:gd name="connsiteY5" fmla="*/ 11178 h 23557"/>
                <a:gd name="connsiteX6" fmla="*/ 19043 w 21600"/>
                <a:gd name="connsiteY6" fmla="*/ 7147 h 23557"/>
                <a:gd name="connsiteX7" fmla="*/ 21600 w 21600"/>
                <a:gd name="connsiteY7" fmla="*/ 21519 h 23557"/>
                <a:gd name="connsiteX8" fmla="*/ 8690 w 21600"/>
                <a:gd name="connsiteY8" fmla="*/ 23557 h 23557"/>
                <a:gd name="connsiteX0-1" fmla="*/ 7770 w 21600"/>
                <a:gd name="connsiteY0-2" fmla="*/ 21519 h 21519"/>
                <a:gd name="connsiteX1-3" fmla="*/ 0 w 21600"/>
                <a:gd name="connsiteY1-4" fmla="*/ 21519 h 21519"/>
                <a:gd name="connsiteX2-5" fmla="*/ 745 w 21600"/>
                <a:gd name="connsiteY2-6" fmla="*/ 12132 h 21519"/>
                <a:gd name="connsiteX3-7" fmla="*/ 4557 w 21600"/>
                <a:gd name="connsiteY3-8" fmla="*/ 10885 h 21519"/>
                <a:gd name="connsiteX4-9" fmla="*/ 8782 w 21600"/>
                <a:gd name="connsiteY4-10" fmla="*/ 1 h 21519"/>
                <a:gd name="connsiteX5-11" fmla="*/ 13726 w 21600"/>
                <a:gd name="connsiteY5-12" fmla="*/ 11178 h 21519"/>
                <a:gd name="connsiteX6-13" fmla="*/ 19043 w 21600"/>
                <a:gd name="connsiteY6-14" fmla="*/ 7147 h 21519"/>
                <a:gd name="connsiteX7-15" fmla="*/ 21600 w 21600"/>
                <a:gd name="connsiteY7-16" fmla="*/ 21519 h 21519"/>
                <a:gd name="connsiteX0-17" fmla="*/ 0 w 21600"/>
                <a:gd name="connsiteY0-18" fmla="*/ 21519 h 21519"/>
                <a:gd name="connsiteX1-19" fmla="*/ 745 w 21600"/>
                <a:gd name="connsiteY1-20" fmla="*/ 12132 h 21519"/>
                <a:gd name="connsiteX2-21" fmla="*/ 4557 w 21600"/>
                <a:gd name="connsiteY2-22" fmla="*/ 10885 h 21519"/>
                <a:gd name="connsiteX3-23" fmla="*/ 8782 w 21600"/>
                <a:gd name="connsiteY3-24" fmla="*/ 1 h 21519"/>
                <a:gd name="connsiteX4-25" fmla="*/ 13726 w 21600"/>
                <a:gd name="connsiteY4-26" fmla="*/ 11178 h 21519"/>
                <a:gd name="connsiteX5-27" fmla="*/ 19043 w 21600"/>
                <a:gd name="connsiteY5-28" fmla="*/ 7147 h 21519"/>
                <a:gd name="connsiteX6-29" fmla="*/ 21600 w 21600"/>
                <a:gd name="connsiteY6-30" fmla="*/ 21519 h 2151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21600" h="21519" extrusionOk="0">
                  <a:moveTo>
                    <a:pt x="0" y="21519"/>
                  </a:moveTo>
                  <a:cubicBezTo>
                    <a:pt x="53" y="17915"/>
                    <a:pt x="143" y="14345"/>
                    <a:pt x="745" y="12132"/>
                  </a:cubicBezTo>
                  <a:cubicBezTo>
                    <a:pt x="1347" y="9920"/>
                    <a:pt x="2460" y="9063"/>
                    <a:pt x="4557" y="10885"/>
                  </a:cubicBezTo>
                  <a:cubicBezTo>
                    <a:pt x="4266" y="3514"/>
                    <a:pt x="6464" y="-81"/>
                    <a:pt x="8782" y="1"/>
                  </a:cubicBezTo>
                  <a:cubicBezTo>
                    <a:pt x="11100" y="83"/>
                    <a:pt x="13537" y="3842"/>
                    <a:pt x="13726" y="11178"/>
                  </a:cubicBezTo>
                  <a:cubicBezTo>
                    <a:pt x="14814" y="7849"/>
                    <a:pt x="17234" y="5175"/>
                    <a:pt x="19043" y="7147"/>
                  </a:cubicBezTo>
                  <a:cubicBezTo>
                    <a:pt x="21193" y="9491"/>
                    <a:pt x="21277" y="16976"/>
                    <a:pt x="21600" y="21519"/>
                  </a:cubicBezTo>
                </a:path>
              </a:pathLst>
            </a:custGeom>
            <a:noFill/>
            <a:ln w="38100" cap="flat">
              <a:solidFill>
                <a:srgbClr val="46537A"/>
              </a:solidFill>
              <a:prstDash val="solid"/>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2250"/>
            </a:p>
          </p:txBody>
        </p:sp>
      </p:grpSp>
      <p:grpSp>
        <p:nvGrpSpPr>
          <p:cNvPr id="65" name="Group 22"/>
          <p:cNvGrpSpPr/>
          <p:nvPr/>
        </p:nvGrpSpPr>
        <p:grpSpPr>
          <a:xfrm rot="2133593">
            <a:off x="952817" y="5302600"/>
            <a:ext cx="441722" cy="201737"/>
            <a:chOff x="0" y="-1"/>
            <a:chExt cx="1887191" cy="861891"/>
          </a:xfrm>
        </p:grpSpPr>
        <p:sp>
          <p:nvSpPr>
            <p:cNvPr id="66" name="chenying0907 20"/>
            <p:cNvSpPr/>
            <p:nvPr/>
          </p:nvSpPr>
          <p:spPr>
            <a:xfrm>
              <a:off x="279400" y="406400"/>
              <a:ext cx="1606206" cy="455490"/>
            </a:xfrm>
            <a:custGeom>
              <a:avLst/>
              <a:gdLst/>
              <a:ahLst/>
              <a:cxnLst>
                <a:cxn ang="0">
                  <a:pos x="wd2" y="hd2"/>
                </a:cxn>
                <a:cxn ang="5400000">
                  <a:pos x="wd2" y="hd2"/>
                </a:cxn>
                <a:cxn ang="10800000">
                  <a:pos x="wd2" y="hd2"/>
                </a:cxn>
                <a:cxn ang="16200000">
                  <a:pos x="wd2" y="hd2"/>
                </a:cxn>
              </a:cxnLst>
              <a:rect l="0" t="0" r="r" b="b"/>
              <a:pathLst>
                <a:path w="21574" h="20451" extrusionOk="0">
                  <a:moveTo>
                    <a:pt x="0" y="19208"/>
                  </a:moveTo>
                  <a:cubicBezTo>
                    <a:pt x="4851" y="18183"/>
                    <a:pt x="8348" y="15830"/>
                    <a:pt x="11759" y="14762"/>
                  </a:cubicBezTo>
                  <a:cubicBezTo>
                    <a:pt x="14906" y="13777"/>
                    <a:pt x="17829" y="8081"/>
                    <a:pt x="19986" y="0"/>
                  </a:cubicBezTo>
                  <a:cubicBezTo>
                    <a:pt x="21056" y="3168"/>
                    <a:pt x="21600" y="19813"/>
                    <a:pt x="21573" y="19813"/>
                  </a:cubicBezTo>
                  <a:cubicBezTo>
                    <a:pt x="17828" y="19813"/>
                    <a:pt x="14082" y="19819"/>
                    <a:pt x="10337" y="19818"/>
                  </a:cubicBezTo>
                  <a:cubicBezTo>
                    <a:pt x="8484" y="19817"/>
                    <a:pt x="6631" y="19817"/>
                    <a:pt x="4779" y="19809"/>
                  </a:cubicBezTo>
                  <a:cubicBezTo>
                    <a:pt x="3446" y="19802"/>
                    <a:pt x="1189" y="21600"/>
                    <a:pt x="0" y="19208"/>
                  </a:cubicBezTo>
                  <a:close/>
                </a:path>
              </a:pathLst>
            </a:custGeom>
            <a:solidFill>
              <a:srgbClr val="E7E4EA"/>
            </a:solidFill>
            <a:ln w="12700" cap="flat">
              <a:noFill/>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2250"/>
            </a:p>
          </p:txBody>
        </p:sp>
        <p:sp>
          <p:nvSpPr>
            <p:cNvPr id="67" name="chenying0907 21"/>
            <p:cNvSpPr/>
            <p:nvPr/>
          </p:nvSpPr>
          <p:spPr>
            <a:xfrm>
              <a:off x="0" y="-1"/>
              <a:ext cx="1887191" cy="848841"/>
            </a:xfrm>
            <a:custGeom>
              <a:avLst/>
              <a:gdLst>
                <a:gd name="connsiteX0" fmla="*/ 7770 w 21600"/>
                <a:gd name="connsiteY0" fmla="*/ 21519 h 23557"/>
                <a:gd name="connsiteX1" fmla="*/ 0 w 21600"/>
                <a:gd name="connsiteY1" fmla="*/ 21519 h 23557"/>
                <a:gd name="connsiteX2" fmla="*/ 745 w 21600"/>
                <a:gd name="connsiteY2" fmla="*/ 12132 h 23557"/>
                <a:gd name="connsiteX3" fmla="*/ 4557 w 21600"/>
                <a:gd name="connsiteY3" fmla="*/ 10885 h 23557"/>
                <a:gd name="connsiteX4" fmla="*/ 8782 w 21600"/>
                <a:gd name="connsiteY4" fmla="*/ 1 h 23557"/>
                <a:gd name="connsiteX5" fmla="*/ 13726 w 21600"/>
                <a:gd name="connsiteY5" fmla="*/ 11178 h 23557"/>
                <a:gd name="connsiteX6" fmla="*/ 19043 w 21600"/>
                <a:gd name="connsiteY6" fmla="*/ 7147 h 23557"/>
                <a:gd name="connsiteX7" fmla="*/ 21600 w 21600"/>
                <a:gd name="connsiteY7" fmla="*/ 21519 h 23557"/>
                <a:gd name="connsiteX8" fmla="*/ 8690 w 21600"/>
                <a:gd name="connsiteY8" fmla="*/ 23557 h 23557"/>
                <a:gd name="connsiteX0-1" fmla="*/ 7770 w 21600"/>
                <a:gd name="connsiteY0-2" fmla="*/ 21519 h 21519"/>
                <a:gd name="connsiteX1-3" fmla="*/ 0 w 21600"/>
                <a:gd name="connsiteY1-4" fmla="*/ 21519 h 21519"/>
                <a:gd name="connsiteX2-5" fmla="*/ 745 w 21600"/>
                <a:gd name="connsiteY2-6" fmla="*/ 12132 h 21519"/>
                <a:gd name="connsiteX3-7" fmla="*/ 4557 w 21600"/>
                <a:gd name="connsiteY3-8" fmla="*/ 10885 h 21519"/>
                <a:gd name="connsiteX4-9" fmla="*/ 8782 w 21600"/>
                <a:gd name="connsiteY4-10" fmla="*/ 1 h 21519"/>
                <a:gd name="connsiteX5-11" fmla="*/ 13726 w 21600"/>
                <a:gd name="connsiteY5-12" fmla="*/ 11178 h 21519"/>
                <a:gd name="connsiteX6-13" fmla="*/ 19043 w 21600"/>
                <a:gd name="connsiteY6-14" fmla="*/ 7147 h 21519"/>
                <a:gd name="connsiteX7-15" fmla="*/ 21600 w 21600"/>
                <a:gd name="connsiteY7-16" fmla="*/ 21519 h 21519"/>
                <a:gd name="connsiteX0-17" fmla="*/ 0 w 21600"/>
                <a:gd name="connsiteY0-18" fmla="*/ 21519 h 21519"/>
                <a:gd name="connsiteX1-19" fmla="*/ 745 w 21600"/>
                <a:gd name="connsiteY1-20" fmla="*/ 12132 h 21519"/>
                <a:gd name="connsiteX2-21" fmla="*/ 4557 w 21600"/>
                <a:gd name="connsiteY2-22" fmla="*/ 10885 h 21519"/>
                <a:gd name="connsiteX3-23" fmla="*/ 8782 w 21600"/>
                <a:gd name="connsiteY3-24" fmla="*/ 1 h 21519"/>
                <a:gd name="connsiteX4-25" fmla="*/ 13726 w 21600"/>
                <a:gd name="connsiteY4-26" fmla="*/ 11178 h 21519"/>
                <a:gd name="connsiteX5-27" fmla="*/ 19043 w 21600"/>
                <a:gd name="connsiteY5-28" fmla="*/ 7147 h 21519"/>
                <a:gd name="connsiteX6-29" fmla="*/ 21600 w 21600"/>
                <a:gd name="connsiteY6-30" fmla="*/ 21519 h 2151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21600" h="21519" extrusionOk="0">
                  <a:moveTo>
                    <a:pt x="0" y="21519"/>
                  </a:moveTo>
                  <a:cubicBezTo>
                    <a:pt x="53" y="17915"/>
                    <a:pt x="143" y="14345"/>
                    <a:pt x="745" y="12132"/>
                  </a:cubicBezTo>
                  <a:cubicBezTo>
                    <a:pt x="1347" y="9920"/>
                    <a:pt x="2460" y="9063"/>
                    <a:pt x="4557" y="10885"/>
                  </a:cubicBezTo>
                  <a:cubicBezTo>
                    <a:pt x="4266" y="3514"/>
                    <a:pt x="6464" y="-81"/>
                    <a:pt x="8782" y="1"/>
                  </a:cubicBezTo>
                  <a:cubicBezTo>
                    <a:pt x="11100" y="83"/>
                    <a:pt x="13537" y="3842"/>
                    <a:pt x="13726" y="11178"/>
                  </a:cubicBezTo>
                  <a:cubicBezTo>
                    <a:pt x="14814" y="7849"/>
                    <a:pt x="17234" y="5175"/>
                    <a:pt x="19043" y="7147"/>
                  </a:cubicBezTo>
                  <a:cubicBezTo>
                    <a:pt x="21193" y="9491"/>
                    <a:pt x="21277" y="16976"/>
                    <a:pt x="21600" y="21519"/>
                  </a:cubicBezTo>
                </a:path>
              </a:pathLst>
            </a:custGeom>
            <a:noFill/>
            <a:ln w="38100" cap="flat">
              <a:solidFill>
                <a:srgbClr val="46537A"/>
              </a:solidFill>
              <a:prstDash val="solid"/>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2250"/>
            </a:p>
          </p:txBody>
        </p:sp>
      </p:grpSp>
      <p:sp>
        <p:nvSpPr>
          <p:cNvPr id="72" name="文本框 71"/>
          <p:cNvSpPr txBox="1"/>
          <p:nvPr/>
        </p:nvSpPr>
        <p:spPr>
          <a:xfrm>
            <a:off x="1288573" y="2900149"/>
            <a:ext cx="1895071" cy="553998"/>
          </a:xfrm>
          <a:prstGeom prst="rect">
            <a:avLst/>
          </a:prstGeom>
          <a:noFill/>
        </p:spPr>
        <p:txBody>
          <a:bodyPr wrap="none" rtlCol="0">
            <a:spAutoFit/>
          </a:bodyPr>
          <a:lstStyle/>
          <a:p>
            <a:pPr algn="l"/>
            <a:r>
              <a:rPr kumimoji="1" lang="zh-CN" altLang="en-US" sz="3000">
                <a:solidFill>
                  <a:schemeClr val="tx2">
                    <a:lumMod val="75000"/>
                  </a:schemeClr>
                </a:solidFill>
                <a:latin typeface="DFPShaoNvW5-GB" charset="-122"/>
                <a:ea typeface="DFPShaoNvW5-GB" charset="-122"/>
                <a:cs typeface="DFPShaoNvW5-GB" charset="-122"/>
              </a:rPr>
              <a:t> Customs</a:t>
            </a:r>
          </a:p>
        </p:txBody>
      </p:sp>
      <p:grpSp>
        <p:nvGrpSpPr>
          <p:cNvPr id="73" name="组 72"/>
          <p:cNvGrpSpPr/>
          <p:nvPr/>
        </p:nvGrpSpPr>
        <p:grpSpPr>
          <a:xfrm>
            <a:off x="654614" y="2763491"/>
            <a:ext cx="536172" cy="631848"/>
            <a:chOff x="6528664" y="1618363"/>
            <a:chExt cx="714896" cy="842464"/>
          </a:xfrm>
        </p:grpSpPr>
        <p:sp>
          <p:nvSpPr>
            <p:cNvPr id="74" name="chenying0907 232"/>
            <p:cNvSpPr/>
            <p:nvPr/>
          </p:nvSpPr>
          <p:spPr>
            <a:xfrm>
              <a:off x="6528664" y="1618363"/>
              <a:ext cx="714896" cy="842464"/>
            </a:xfrm>
            <a:custGeom>
              <a:avLst/>
              <a:gdLst/>
              <a:ahLst/>
              <a:cxnLst>
                <a:cxn ang="0">
                  <a:pos x="wd2" y="hd2"/>
                </a:cxn>
                <a:cxn ang="5400000">
                  <a:pos x="wd2" y="hd2"/>
                </a:cxn>
                <a:cxn ang="10800000">
                  <a:pos x="wd2" y="hd2"/>
                </a:cxn>
                <a:cxn ang="16200000">
                  <a:pos x="wd2" y="hd2"/>
                </a:cxn>
              </a:cxnLst>
              <a:rect l="0" t="0" r="r" b="b"/>
              <a:pathLst>
                <a:path w="21600" h="21600" extrusionOk="0">
                  <a:moveTo>
                    <a:pt x="0" y="10919"/>
                  </a:moveTo>
                  <a:cubicBezTo>
                    <a:pt x="5348" y="11844"/>
                    <a:pt x="8764" y="3907"/>
                    <a:pt x="11380" y="0"/>
                  </a:cubicBezTo>
                  <a:cubicBezTo>
                    <a:pt x="11376" y="5932"/>
                    <a:pt x="16649" y="9489"/>
                    <a:pt x="21600" y="13177"/>
                  </a:cubicBezTo>
                  <a:cubicBezTo>
                    <a:pt x="16544" y="13853"/>
                    <a:pt x="13668" y="17355"/>
                    <a:pt x="11962" y="21600"/>
                  </a:cubicBezTo>
                  <a:cubicBezTo>
                    <a:pt x="10717" y="16355"/>
                    <a:pt x="5962" y="13260"/>
                    <a:pt x="0" y="12019"/>
                  </a:cubicBezTo>
                </a:path>
              </a:pathLst>
            </a:custGeom>
            <a:solidFill>
              <a:schemeClr val="accent4"/>
            </a:solidFill>
            <a:ln w="38100">
              <a:solidFill>
                <a:srgbClr val="46537A"/>
              </a:solidFill>
              <a:miter lim="400000"/>
            </a:ln>
          </p:spPr>
          <p:txBody>
            <a:bodyPr lIns="28575" tIns="28575" rIns="28575" bIns="28575" anchor="ctr"/>
            <a:lstStyle/>
            <a:p>
              <a:pPr defTabSz="342900">
                <a:defRPr sz="3000">
                  <a:solidFill>
                    <a:srgbClr val="FFFFFF"/>
                  </a:solidFill>
                  <a:effectLst>
                    <a:outerShdw blurRad="38100" dist="12700" dir="5400000">
                      <a:srgbClr val="000000">
                        <a:alpha val="50000"/>
                      </a:srgbClr>
                    </a:outerShdw>
                  </a:effectLst>
                </a:defRPr>
              </a:pPr>
              <a:endParaRPr sz="2250"/>
            </a:p>
          </p:txBody>
        </p:sp>
        <p:sp>
          <p:nvSpPr>
            <p:cNvPr id="75" name="文本框 74"/>
            <p:cNvSpPr txBox="1"/>
            <p:nvPr/>
          </p:nvSpPr>
          <p:spPr>
            <a:xfrm>
              <a:off x="6722231" y="1808762"/>
              <a:ext cx="425757" cy="492443"/>
            </a:xfrm>
            <a:prstGeom prst="rect">
              <a:avLst/>
            </a:prstGeom>
            <a:noFill/>
          </p:spPr>
          <p:txBody>
            <a:bodyPr wrap="none" rtlCol="0">
              <a:spAutoFit/>
            </a:bodyPr>
            <a:lstStyle/>
            <a:p>
              <a:r>
                <a:rPr kumimoji="1" lang="en-US" altLang="zh-CN">
                  <a:latin typeface="DFPShaoNvW5-GB" charset="-122"/>
                  <a:ea typeface="DFPShaoNvW5-GB" charset="-122"/>
                  <a:cs typeface="DFPShaoNvW5-GB" charset="-122"/>
                </a:rPr>
                <a:t>2</a:t>
              </a:r>
              <a:endParaRPr kumimoji="1" lang="zh-CN" altLang="en-US">
                <a:latin typeface="DFPShaoNvW5-GB" charset="-122"/>
                <a:ea typeface="DFPShaoNvW5-GB" charset="-122"/>
                <a:cs typeface="DFPShaoNvW5-GB" charset="-122"/>
              </a:endParaRPr>
            </a:p>
          </p:txBody>
        </p:sp>
      </p:grpSp>
      <p:grpSp>
        <p:nvGrpSpPr>
          <p:cNvPr id="77" name="组 76"/>
          <p:cNvGrpSpPr/>
          <p:nvPr/>
        </p:nvGrpSpPr>
        <p:grpSpPr>
          <a:xfrm>
            <a:off x="1736406" y="3964420"/>
            <a:ext cx="536172" cy="631848"/>
            <a:chOff x="6528664" y="1618363"/>
            <a:chExt cx="714896" cy="842464"/>
          </a:xfrm>
        </p:grpSpPr>
        <p:sp>
          <p:nvSpPr>
            <p:cNvPr id="78" name="chenying0907 232"/>
            <p:cNvSpPr/>
            <p:nvPr/>
          </p:nvSpPr>
          <p:spPr>
            <a:xfrm>
              <a:off x="6528664" y="1618363"/>
              <a:ext cx="714896" cy="842464"/>
            </a:xfrm>
            <a:custGeom>
              <a:avLst/>
              <a:gdLst/>
              <a:ahLst/>
              <a:cxnLst>
                <a:cxn ang="0">
                  <a:pos x="wd2" y="hd2"/>
                </a:cxn>
                <a:cxn ang="5400000">
                  <a:pos x="wd2" y="hd2"/>
                </a:cxn>
                <a:cxn ang="10800000">
                  <a:pos x="wd2" y="hd2"/>
                </a:cxn>
                <a:cxn ang="16200000">
                  <a:pos x="wd2" y="hd2"/>
                </a:cxn>
              </a:cxnLst>
              <a:rect l="0" t="0" r="r" b="b"/>
              <a:pathLst>
                <a:path w="21600" h="21600" extrusionOk="0">
                  <a:moveTo>
                    <a:pt x="0" y="10919"/>
                  </a:moveTo>
                  <a:cubicBezTo>
                    <a:pt x="5348" y="11844"/>
                    <a:pt x="8764" y="3907"/>
                    <a:pt x="11380" y="0"/>
                  </a:cubicBezTo>
                  <a:cubicBezTo>
                    <a:pt x="11376" y="5932"/>
                    <a:pt x="16649" y="9489"/>
                    <a:pt x="21600" y="13177"/>
                  </a:cubicBezTo>
                  <a:cubicBezTo>
                    <a:pt x="16544" y="13853"/>
                    <a:pt x="13668" y="17355"/>
                    <a:pt x="11962" y="21600"/>
                  </a:cubicBezTo>
                  <a:cubicBezTo>
                    <a:pt x="10717" y="16355"/>
                    <a:pt x="5962" y="13260"/>
                    <a:pt x="0" y="12019"/>
                  </a:cubicBezTo>
                </a:path>
              </a:pathLst>
            </a:custGeom>
            <a:solidFill>
              <a:schemeClr val="accent4"/>
            </a:solidFill>
            <a:ln w="38100">
              <a:solidFill>
                <a:srgbClr val="46537A"/>
              </a:solidFill>
              <a:miter lim="400000"/>
            </a:ln>
          </p:spPr>
          <p:txBody>
            <a:bodyPr lIns="28575" tIns="28575" rIns="28575" bIns="28575" anchor="ctr"/>
            <a:lstStyle/>
            <a:p>
              <a:pPr defTabSz="342900">
                <a:defRPr sz="3000">
                  <a:solidFill>
                    <a:srgbClr val="FFFFFF"/>
                  </a:solidFill>
                  <a:effectLst>
                    <a:outerShdw blurRad="38100" dist="12700" dir="5400000">
                      <a:srgbClr val="000000">
                        <a:alpha val="50000"/>
                      </a:srgbClr>
                    </a:outerShdw>
                  </a:effectLst>
                </a:defRPr>
              </a:pPr>
              <a:endParaRPr sz="2250"/>
            </a:p>
          </p:txBody>
        </p:sp>
        <p:sp>
          <p:nvSpPr>
            <p:cNvPr id="79" name="文本框 78"/>
            <p:cNvSpPr txBox="1"/>
            <p:nvPr/>
          </p:nvSpPr>
          <p:spPr>
            <a:xfrm>
              <a:off x="6722231" y="1808762"/>
              <a:ext cx="425757" cy="492443"/>
            </a:xfrm>
            <a:prstGeom prst="rect">
              <a:avLst/>
            </a:prstGeom>
            <a:noFill/>
          </p:spPr>
          <p:txBody>
            <a:bodyPr wrap="none" rtlCol="0">
              <a:spAutoFit/>
            </a:bodyPr>
            <a:lstStyle/>
            <a:p>
              <a:r>
                <a:rPr kumimoji="1" lang="en-US" altLang="zh-CN">
                  <a:latin typeface="DFPShaoNvW5-GB" charset="-122"/>
                  <a:ea typeface="DFPShaoNvW5-GB" charset="-122"/>
                  <a:cs typeface="DFPShaoNvW5-GB" charset="-122"/>
                </a:rPr>
                <a:t>3</a:t>
              </a:r>
              <a:endParaRPr kumimoji="1" lang="zh-CN" altLang="en-US">
                <a:latin typeface="DFPShaoNvW5-GB" charset="-122"/>
                <a:ea typeface="DFPShaoNvW5-GB" charset="-122"/>
                <a:cs typeface="DFPShaoNvW5-GB" charset="-122"/>
              </a:endParaRPr>
            </a:p>
          </p:txBody>
        </p:sp>
      </p:grpSp>
      <p:sp>
        <p:nvSpPr>
          <p:cNvPr id="80" name="文本框 79"/>
          <p:cNvSpPr txBox="1"/>
          <p:nvPr/>
        </p:nvSpPr>
        <p:spPr>
          <a:xfrm>
            <a:off x="2352818" y="4071552"/>
            <a:ext cx="2665281" cy="553998"/>
          </a:xfrm>
          <a:prstGeom prst="rect">
            <a:avLst/>
          </a:prstGeom>
          <a:noFill/>
        </p:spPr>
        <p:txBody>
          <a:bodyPr wrap="none" rtlCol="0">
            <a:spAutoFit/>
          </a:bodyPr>
          <a:lstStyle/>
          <a:p>
            <a:pPr algn="l"/>
            <a:r>
              <a:rPr kumimoji="1" sz="3000">
                <a:solidFill>
                  <a:schemeClr val="tx2">
                    <a:lumMod val="75000"/>
                  </a:schemeClr>
                </a:solidFill>
                <a:latin typeface="DFPShaoNvW5-GB" charset="-122"/>
                <a:ea typeface="DFPShaoNvW5-GB" charset="-122"/>
                <a:cs typeface="DFPShaoNvW5-GB" charset="-122"/>
                <a:sym typeface="+mn-ea"/>
              </a:rPr>
              <a:t>Development</a:t>
            </a:r>
          </a:p>
        </p:txBody>
      </p:sp>
      <p:sp>
        <p:nvSpPr>
          <p:cNvPr id="13" name="文本框 12"/>
          <p:cNvSpPr txBox="1"/>
          <p:nvPr/>
        </p:nvSpPr>
        <p:spPr>
          <a:xfrm>
            <a:off x="5669756" y="1839278"/>
            <a:ext cx="2937510" cy="461665"/>
          </a:xfrm>
          <a:prstGeom prst="rect">
            <a:avLst/>
          </a:prstGeom>
          <a:noFill/>
        </p:spPr>
        <p:txBody>
          <a:bodyPr wrap="square" rtlCol="0">
            <a:spAutoFit/>
          </a:bodyPr>
          <a:lstStyle/>
          <a:p>
            <a:r>
              <a:rPr lang="zh-CN" altLang="en-US" sz="2400"/>
              <a:t> </a:t>
            </a:r>
            <a:endParaRPr lang="en-US" altLang="zh-CN" sz="2400"/>
          </a:p>
        </p:txBody>
      </p:sp>
      <p:sp>
        <p:nvSpPr>
          <p:cNvPr id="14" name="文本框 13"/>
          <p:cNvSpPr txBox="1"/>
          <p:nvPr/>
        </p:nvSpPr>
        <p:spPr>
          <a:xfrm>
            <a:off x="5791676" y="2759869"/>
            <a:ext cx="3306128" cy="553998"/>
          </a:xfrm>
          <a:prstGeom prst="rect">
            <a:avLst/>
          </a:prstGeom>
          <a:noFill/>
        </p:spPr>
        <p:txBody>
          <a:bodyPr wrap="square" rtlCol="0">
            <a:spAutoFit/>
          </a:bodyPr>
          <a:lstStyle/>
          <a:p>
            <a:r>
              <a:rPr lang="zh-CN" altLang="en-US" sz="3000"/>
              <a:t> </a:t>
            </a:r>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p:cTn id="7" dur="500" fill="hold"/>
                                        <p:tgtEl>
                                          <p:spTgt spid="62"/>
                                        </p:tgtEl>
                                        <p:attrNameLst>
                                          <p:attrName>ppt_w</p:attrName>
                                        </p:attrNameLst>
                                      </p:cBhvr>
                                      <p:tavLst>
                                        <p:tav tm="0">
                                          <p:val>
                                            <p:fltVal val="0"/>
                                          </p:val>
                                        </p:tav>
                                        <p:tav tm="100000">
                                          <p:val>
                                            <p:strVal val="#ppt_w"/>
                                          </p:val>
                                        </p:tav>
                                      </p:tavLst>
                                    </p:anim>
                                    <p:anim calcmode="lin" valueType="num">
                                      <p:cBhvr>
                                        <p:cTn id="8" dur="500" fill="hold"/>
                                        <p:tgtEl>
                                          <p:spTgt spid="62"/>
                                        </p:tgtEl>
                                        <p:attrNameLst>
                                          <p:attrName>ppt_h</p:attrName>
                                        </p:attrNameLst>
                                      </p:cBhvr>
                                      <p:tavLst>
                                        <p:tav tm="0">
                                          <p:val>
                                            <p:fltVal val="0"/>
                                          </p:val>
                                        </p:tav>
                                        <p:tav tm="100000">
                                          <p:val>
                                            <p:strVal val="#ppt_h"/>
                                          </p:val>
                                        </p:tav>
                                      </p:tavLst>
                                    </p:anim>
                                    <p:animEffect transition="in" filter="fade">
                                      <p:cBhvr>
                                        <p:cTn id="9" dur="500"/>
                                        <p:tgtEl>
                                          <p:spTgt spid="62"/>
                                        </p:tgtEl>
                                      </p:cBhvr>
                                    </p:animEffect>
                                  </p:childTnLst>
                                </p:cTn>
                              </p:par>
                              <p:par>
                                <p:cTn id="10" presetID="53" presetClass="entr" presetSubtype="16" fill="hold" nodeType="withEffect">
                                  <p:stCondLst>
                                    <p:cond delay="0"/>
                                  </p:stCondLst>
                                  <p:childTnLst>
                                    <p:set>
                                      <p:cBhvr>
                                        <p:cTn id="11" dur="1" fill="hold">
                                          <p:stCondLst>
                                            <p:cond delay="0"/>
                                          </p:stCondLst>
                                        </p:cTn>
                                        <p:tgtEl>
                                          <p:spTgt spid="65"/>
                                        </p:tgtEl>
                                        <p:attrNameLst>
                                          <p:attrName>style.visibility</p:attrName>
                                        </p:attrNameLst>
                                      </p:cBhvr>
                                      <p:to>
                                        <p:strVal val="visible"/>
                                      </p:to>
                                    </p:set>
                                    <p:anim calcmode="lin" valueType="num">
                                      <p:cBhvr>
                                        <p:cTn id="12" dur="500" fill="hold"/>
                                        <p:tgtEl>
                                          <p:spTgt spid="65"/>
                                        </p:tgtEl>
                                        <p:attrNameLst>
                                          <p:attrName>ppt_w</p:attrName>
                                        </p:attrNameLst>
                                      </p:cBhvr>
                                      <p:tavLst>
                                        <p:tav tm="0">
                                          <p:val>
                                            <p:fltVal val="0"/>
                                          </p:val>
                                        </p:tav>
                                        <p:tav tm="100000">
                                          <p:val>
                                            <p:strVal val="#ppt_w"/>
                                          </p:val>
                                        </p:tav>
                                      </p:tavLst>
                                    </p:anim>
                                    <p:anim calcmode="lin" valueType="num">
                                      <p:cBhvr>
                                        <p:cTn id="13" dur="500" fill="hold"/>
                                        <p:tgtEl>
                                          <p:spTgt spid="65"/>
                                        </p:tgtEl>
                                        <p:attrNameLst>
                                          <p:attrName>ppt_h</p:attrName>
                                        </p:attrNameLst>
                                      </p:cBhvr>
                                      <p:tavLst>
                                        <p:tav tm="0">
                                          <p:val>
                                            <p:fltVal val="0"/>
                                          </p:val>
                                        </p:tav>
                                        <p:tav tm="100000">
                                          <p:val>
                                            <p:strVal val="#ppt_h"/>
                                          </p:val>
                                        </p:tav>
                                      </p:tavLst>
                                    </p:anim>
                                    <p:animEffect transition="in" filter="fade">
                                      <p:cBhvr>
                                        <p:cTn id="14" dur="500"/>
                                        <p:tgtEl>
                                          <p:spTgt spid="65"/>
                                        </p:tgtEl>
                                      </p:cBhvr>
                                    </p:animEffect>
                                  </p:childTnLst>
                                </p:cTn>
                              </p:par>
                            </p:childTnLst>
                          </p:cTn>
                        </p:par>
                      </p:childTnLst>
                    </p:cTn>
                  </p:par>
                  <p:par>
                    <p:cTn id="15" fill="hold">
                      <p:stCondLst>
                        <p:cond delay="indefinite"/>
                      </p:stCondLst>
                      <p:childTnLst>
                        <p:par>
                          <p:cTn id="16" fill="hold">
                            <p:stCondLst>
                              <p:cond delay="0"/>
                            </p:stCondLst>
                            <p:childTnLst>
                              <p:par>
                                <p:cTn id="17" presetID="13"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plus(in)">
                                      <p:cBhvr>
                                        <p:cTn id="19" dur="2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3" presetClass="entr" presetSubtype="16" fill="hold" nodeType="clickEffect">
                                  <p:stCondLst>
                                    <p:cond delay="0"/>
                                  </p:stCondLst>
                                  <p:childTnLst>
                                    <p:set>
                                      <p:cBhvr>
                                        <p:cTn id="23" dur="1" fill="hold">
                                          <p:stCondLst>
                                            <p:cond delay="0"/>
                                          </p:stCondLst>
                                        </p:cTn>
                                        <p:tgtEl>
                                          <p:spTgt spid="68"/>
                                        </p:tgtEl>
                                        <p:attrNameLst>
                                          <p:attrName>style.visibility</p:attrName>
                                        </p:attrNameLst>
                                      </p:cBhvr>
                                      <p:to>
                                        <p:strVal val="visible"/>
                                      </p:to>
                                    </p:set>
                                    <p:animEffect transition="in" filter="plus(in)">
                                      <p:cBhvr>
                                        <p:cTn id="24" dur="2000"/>
                                        <p:tgtEl>
                                          <p:spTgt spid="68"/>
                                        </p:tgtEl>
                                      </p:cBhvr>
                                    </p:animEffect>
                                  </p:childTnLst>
                                </p:cTn>
                              </p:par>
                            </p:childTnLst>
                          </p:cTn>
                        </p:par>
                      </p:childTnLst>
                    </p:cTn>
                  </p:par>
                  <p:par>
                    <p:cTn id="25" fill="hold">
                      <p:stCondLst>
                        <p:cond delay="indefinite"/>
                      </p:stCondLst>
                      <p:childTnLst>
                        <p:par>
                          <p:cTn id="26" fill="hold">
                            <p:stCondLst>
                              <p:cond delay="0"/>
                            </p:stCondLst>
                            <p:childTnLst>
                              <p:par>
                                <p:cTn id="27" presetID="13" presetClass="entr" presetSubtype="16"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plus(in)">
                                      <p:cBhvr>
                                        <p:cTn id="29" dur="20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3" presetClass="entr" presetSubtype="16" fill="hold" nodeType="clickEffect">
                                  <p:stCondLst>
                                    <p:cond delay="0"/>
                                  </p:stCondLst>
                                  <p:childTnLst>
                                    <p:set>
                                      <p:cBhvr>
                                        <p:cTn id="33" dur="1" fill="hold">
                                          <p:stCondLst>
                                            <p:cond delay="0"/>
                                          </p:stCondLst>
                                        </p:cTn>
                                        <p:tgtEl>
                                          <p:spTgt spid="73"/>
                                        </p:tgtEl>
                                        <p:attrNameLst>
                                          <p:attrName>style.visibility</p:attrName>
                                        </p:attrNameLst>
                                      </p:cBhvr>
                                      <p:to>
                                        <p:strVal val="visible"/>
                                      </p:to>
                                    </p:set>
                                    <p:animEffect transition="in" filter="plus(in)">
                                      <p:cBhvr>
                                        <p:cTn id="34" dur="2000"/>
                                        <p:tgtEl>
                                          <p:spTgt spid="73"/>
                                        </p:tgtEl>
                                      </p:cBhvr>
                                    </p:animEffect>
                                  </p:childTnLst>
                                </p:cTn>
                              </p:par>
                            </p:childTnLst>
                          </p:cTn>
                        </p:par>
                      </p:childTnLst>
                    </p:cTn>
                  </p:par>
                  <p:par>
                    <p:cTn id="35" fill="hold">
                      <p:stCondLst>
                        <p:cond delay="indefinite"/>
                      </p:stCondLst>
                      <p:childTnLst>
                        <p:par>
                          <p:cTn id="36" fill="hold">
                            <p:stCondLst>
                              <p:cond delay="0"/>
                            </p:stCondLst>
                            <p:childTnLst>
                              <p:par>
                                <p:cTn id="37" presetID="13" presetClass="entr" presetSubtype="16" fill="hold" grpId="0" nodeType="clickEffect">
                                  <p:stCondLst>
                                    <p:cond delay="0"/>
                                  </p:stCondLst>
                                  <p:childTnLst>
                                    <p:set>
                                      <p:cBhvr>
                                        <p:cTn id="38" dur="1" fill="hold">
                                          <p:stCondLst>
                                            <p:cond delay="0"/>
                                          </p:stCondLst>
                                        </p:cTn>
                                        <p:tgtEl>
                                          <p:spTgt spid="72"/>
                                        </p:tgtEl>
                                        <p:attrNameLst>
                                          <p:attrName>style.visibility</p:attrName>
                                        </p:attrNameLst>
                                      </p:cBhvr>
                                      <p:to>
                                        <p:strVal val="visible"/>
                                      </p:to>
                                    </p:set>
                                    <p:animEffect transition="in" filter="plus(in)">
                                      <p:cBhvr>
                                        <p:cTn id="39" dur="2000"/>
                                        <p:tgtEl>
                                          <p:spTgt spid="72"/>
                                        </p:tgtEl>
                                      </p:cBhvr>
                                    </p:animEffect>
                                  </p:childTnLst>
                                </p:cTn>
                              </p:par>
                            </p:childTnLst>
                          </p:cTn>
                        </p:par>
                      </p:childTnLst>
                    </p:cTn>
                  </p:par>
                  <p:par>
                    <p:cTn id="40" fill="hold">
                      <p:stCondLst>
                        <p:cond delay="indefinite"/>
                      </p:stCondLst>
                      <p:childTnLst>
                        <p:par>
                          <p:cTn id="41" fill="hold">
                            <p:stCondLst>
                              <p:cond delay="0"/>
                            </p:stCondLst>
                            <p:childTnLst>
                              <p:par>
                                <p:cTn id="42" presetID="13" presetClass="entr" presetSubtype="16" fill="hold" nodeType="clickEffect">
                                  <p:stCondLst>
                                    <p:cond delay="0"/>
                                  </p:stCondLst>
                                  <p:childTnLst>
                                    <p:set>
                                      <p:cBhvr>
                                        <p:cTn id="43" dur="1" fill="hold">
                                          <p:stCondLst>
                                            <p:cond delay="0"/>
                                          </p:stCondLst>
                                        </p:cTn>
                                        <p:tgtEl>
                                          <p:spTgt spid="77"/>
                                        </p:tgtEl>
                                        <p:attrNameLst>
                                          <p:attrName>style.visibility</p:attrName>
                                        </p:attrNameLst>
                                      </p:cBhvr>
                                      <p:to>
                                        <p:strVal val="visible"/>
                                      </p:to>
                                    </p:set>
                                    <p:animEffect transition="in" filter="plus(in)">
                                      <p:cBhvr>
                                        <p:cTn id="44" dur="2000"/>
                                        <p:tgtEl>
                                          <p:spTgt spid="77"/>
                                        </p:tgtEl>
                                      </p:cBhvr>
                                    </p:animEffect>
                                  </p:childTnLst>
                                </p:cTn>
                              </p:par>
                            </p:childTnLst>
                          </p:cTn>
                        </p:par>
                      </p:childTnLst>
                    </p:cTn>
                  </p:par>
                  <p:par>
                    <p:cTn id="45" fill="hold">
                      <p:stCondLst>
                        <p:cond delay="indefinite"/>
                      </p:stCondLst>
                      <p:childTnLst>
                        <p:par>
                          <p:cTn id="46" fill="hold">
                            <p:stCondLst>
                              <p:cond delay="0"/>
                            </p:stCondLst>
                            <p:childTnLst>
                              <p:par>
                                <p:cTn id="47" presetID="13" presetClass="entr" presetSubtype="16" fill="hold" grpId="0" nodeType="clickEffect">
                                  <p:stCondLst>
                                    <p:cond delay="0"/>
                                  </p:stCondLst>
                                  <p:childTnLst>
                                    <p:set>
                                      <p:cBhvr>
                                        <p:cTn id="48" dur="1" fill="hold">
                                          <p:stCondLst>
                                            <p:cond delay="0"/>
                                          </p:stCondLst>
                                        </p:cTn>
                                        <p:tgtEl>
                                          <p:spTgt spid="80"/>
                                        </p:tgtEl>
                                        <p:attrNameLst>
                                          <p:attrName>style.visibility</p:attrName>
                                        </p:attrNameLst>
                                      </p:cBhvr>
                                      <p:to>
                                        <p:strVal val="visible"/>
                                      </p:to>
                                    </p:set>
                                    <p:animEffect transition="in" filter="plus(in)">
                                      <p:cBhvr>
                                        <p:cTn id="49" dur="20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72" grpId="0"/>
      <p:bldP spid="72" grpId="1"/>
      <p:bldP spid="80" grpId="0"/>
      <p:bldP spid="80"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 name="组 67"/>
          <p:cNvGrpSpPr/>
          <p:nvPr/>
        </p:nvGrpSpPr>
        <p:grpSpPr>
          <a:xfrm>
            <a:off x="321641" y="1113284"/>
            <a:ext cx="536172" cy="631848"/>
            <a:chOff x="6528664" y="1618363"/>
            <a:chExt cx="714896" cy="842464"/>
          </a:xfrm>
        </p:grpSpPr>
        <p:sp>
          <p:nvSpPr>
            <p:cNvPr id="27" name="chenying0907 232"/>
            <p:cNvSpPr/>
            <p:nvPr/>
          </p:nvSpPr>
          <p:spPr>
            <a:xfrm>
              <a:off x="6528664" y="1618363"/>
              <a:ext cx="714896" cy="842464"/>
            </a:xfrm>
            <a:custGeom>
              <a:avLst/>
              <a:gdLst/>
              <a:ahLst/>
              <a:cxnLst>
                <a:cxn ang="0">
                  <a:pos x="wd2" y="hd2"/>
                </a:cxn>
                <a:cxn ang="5400000">
                  <a:pos x="wd2" y="hd2"/>
                </a:cxn>
                <a:cxn ang="10800000">
                  <a:pos x="wd2" y="hd2"/>
                </a:cxn>
                <a:cxn ang="16200000">
                  <a:pos x="wd2" y="hd2"/>
                </a:cxn>
              </a:cxnLst>
              <a:rect l="0" t="0" r="r" b="b"/>
              <a:pathLst>
                <a:path w="21600" h="21600" extrusionOk="0">
                  <a:moveTo>
                    <a:pt x="0" y="10919"/>
                  </a:moveTo>
                  <a:cubicBezTo>
                    <a:pt x="5348" y="11844"/>
                    <a:pt x="8764" y="3907"/>
                    <a:pt x="11380" y="0"/>
                  </a:cubicBezTo>
                  <a:cubicBezTo>
                    <a:pt x="11376" y="5932"/>
                    <a:pt x="16649" y="9489"/>
                    <a:pt x="21600" y="13177"/>
                  </a:cubicBezTo>
                  <a:cubicBezTo>
                    <a:pt x="16544" y="13853"/>
                    <a:pt x="13668" y="17355"/>
                    <a:pt x="11962" y="21600"/>
                  </a:cubicBezTo>
                  <a:cubicBezTo>
                    <a:pt x="10717" y="16355"/>
                    <a:pt x="5962" y="13260"/>
                    <a:pt x="0" y="12019"/>
                  </a:cubicBezTo>
                </a:path>
              </a:pathLst>
            </a:custGeom>
            <a:solidFill>
              <a:schemeClr val="accent4"/>
            </a:solidFill>
            <a:ln w="38100">
              <a:solidFill>
                <a:srgbClr val="46537A"/>
              </a:solidFill>
              <a:miter lim="400000"/>
            </a:ln>
          </p:spPr>
          <p:txBody>
            <a:bodyPr lIns="28575" tIns="28575" rIns="28575" bIns="28575" anchor="ctr"/>
            <a:lstStyle/>
            <a:p>
              <a:pPr defTabSz="342900">
                <a:defRPr sz="3000">
                  <a:solidFill>
                    <a:srgbClr val="FFFFFF"/>
                  </a:solidFill>
                  <a:effectLst>
                    <a:outerShdw blurRad="38100" dist="12700" dir="5400000">
                      <a:srgbClr val="000000">
                        <a:alpha val="50000"/>
                      </a:srgbClr>
                    </a:outerShdw>
                  </a:effectLst>
                </a:defRPr>
              </a:pPr>
              <a:endParaRPr sz="2250"/>
            </a:p>
          </p:txBody>
        </p:sp>
        <p:sp>
          <p:nvSpPr>
            <p:cNvPr id="28" name="文本框 27"/>
            <p:cNvSpPr txBox="1"/>
            <p:nvPr/>
          </p:nvSpPr>
          <p:spPr>
            <a:xfrm>
              <a:off x="6722231" y="1808762"/>
              <a:ext cx="425757" cy="492443"/>
            </a:xfrm>
            <a:prstGeom prst="rect">
              <a:avLst/>
            </a:prstGeom>
            <a:noFill/>
          </p:spPr>
          <p:txBody>
            <a:bodyPr wrap="none" rtlCol="0">
              <a:spAutoFit/>
            </a:bodyPr>
            <a:lstStyle/>
            <a:p>
              <a:r>
                <a:rPr kumimoji="1" lang="en-US" altLang="zh-CN">
                  <a:latin typeface="DFPShaoNvW5-GB" charset="-122"/>
                  <a:ea typeface="DFPShaoNvW5-GB" charset="-122"/>
                  <a:cs typeface="DFPShaoNvW5-GB" charset="-122"/>
                </a:rPr>
                <a:t>1</a:t>
              </a:r>
              <a:endParaRPr kumimoji="1" lang="zh-CN" altLang="en-US">
                <a:latin typeface="DFPShaoNvW5-GB" charset="-122"/>
                <a:ea typeface="DFPShaoNvW5-GB" charset="-122"/>
                <a:cs typeface="DFPShaoNvW5-GB" charset="-122"/>
              </a:endParaRPr>
            </a:p>
          </p:txBody>
        </p:sp>
      </p:grpSp>
      <p:sp>
        <p:nvSpPr>
          <p:cNvPr id="6" name="文本框 5"/>
          <p:cNvSpPr txBox="1"/>
          <p:nvPr/>
        </p:nvSpPr>
        <p:spPr>
          <a:xfrm>
            <a:off x="1110856" y="1163741"/>
            <a:ext cx="2874826" cy="553998"/>
          </a:xfrm>
          <a:prstGeom prst="rect">
            <a:avLst/>
          </a:prstGeom>
          <a:noFill/>
        </p:spPr>
        <p:txBody>
          <a:bodyPr wrap="none" rtlCol="0">
            <a:spAutoFit/>
          </a:bodyPr>
          <a:lstStyle/>
          <a:p>
            <a:pPr algn="l"/>
            <a:r>
              <a:rPr kumimoji="1" sz="3000">
                <a:solidFill>
                  <a:schemeClr val="tx2">
                    <a:lumMod val="75000"/>
                  </a:schemeClr>
                </a:solidFill>
                <a:latin typeface="DFPShaoNvW5-GB" charset="-122"/>
                <a:ea typeface="DFPShaoNvW5-GB" charset="-122"/>
                <a:cs typeface="DFPShaoNvW5-GB" charset="-122"/>
              </a:rPr>
              <a:t>Six Procedures</a:t>
            </a:r>
          </a:p>
        </p:txBody>
      </p:sp>
      <p:sp>
        <p:nvSpPr>
          <p:cNvPr id="2" name="文本框 1"/>
          <p:cNvSpPr txBox="1"/>
          <p:nvPr/>
        </p:nvSpPr>
        <p:spPr>
          <a:xfrm>
            <a:off x="2481262" y="1817846"/>
            <a:ext cx="4159568" cy="3416320"/>
          </a:xfrm>
          <a:prstGeom prst="rect">
            <a:avLst/>
          </a:prstGeom>
          <a:noFill/>
        </p:spPr>
        <p:txBody>
          <a:bodyPr wrap="square" rtlCol="0">
            <a:spAutoFit/>
          </a:bodyPr>
          <a:lstStyle/>
          <a:p>
            <a:r>
              <a:rPr lang="en-US" altLang="zh-CN" sz="3600"/>
              <a:t>Na Cai</a:t>
            </a:r>
          </a:p>
          <a:p>
            <a:r>
              <a:rPr lang="en-US" altLang="zh-CN" sz="3600"/>
              <a:t>Wen Ming</a:t>
            </a:r>
          </a:p>
          <a:p>
            <a:r>
              <a:rPr lang="en-US" altLang="zh-CN" sz="3600"/>
              <a:t>Na Ji</a:t>
            </a:r>
          </a:p>
          <a:p>
            <a:r>
              <a:rPr lang="en-US" altLang="zh-CN" sz="3600"/>
              <a:t>Na Zheng</a:t>
            </a:r>
          </a:p>
          <a:p>
            <a:r>
              <a:rPr lang="en-US" altLang="zh-CN" sz="3600"/>
              <a:t>Qing Qi</a:t>
            </a:r>
          </a:p>
          <a:p>
            <a:r>
              <a:rPr lang="en-US" altLang="zh-CN" sz="3600"/>
              <a:t>Qin Ying</a:t>
            </a:r>
          </a:p>
        </p:txBody>
      </p:sp>
      <p:sp>
        <p:nvSpPr>
          <p:cNvPr id="3" name="左大括号 2"/>
          <p:cNvSpPr/>
          <p:nvPr/>
        </p:nvSpPr>
        <p:spPr>
          <a:xfrm>
            <a:off x="1982629" y="2022634"/>
            <a:ext cx="401955" cy="3090863"/>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sz="1350"/>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plus(in)">
                                      <p:cBhvr>
                                        <p:cTn id="7" dur="20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plus(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plus(in)">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3" presetClass="entr" presetSubtype="16"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plus(in)">
                                      <p:cBhvr>
                                        <p:cTn id="2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2" grpId="0"/>
      <p:bldP spid="2" grpId="1"/>
      <p:bldP spid="3" grpId="0" animBg="1"/>
      <p:bldP spid="3"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704499" y="3842386"/>
            <a:ext cx="5580221" cy="507831"/>
          </a:xfrm>
          <a:prstGeom prst="rect">
            <a:avLst/>
          </a:prstGeom>
          <a:noFill/>
        </p:spPr>
        <p:txBody>
          <a:bodyPr wrap="square" rtlCol="0">
            <a:spAutoFit/>
          </a:bodyPr>
          <a:lstStyle/>
          <a:p>
            <a:pPr algn="ctr"/>
            <a:r>
              <a:rPr kumimoji="1" sz="2700">
                <a:solidFill>
                  <a:schemeClr val="tx2">
                    <a:lumMod val="75000"/>
                  </a:schemeClr>
                </a:solidFill>
                <a:latin typeface="DFPShaoNvW5-GB" charset="-122"/>
                <a:ea typeface="DFPShaoNvW5-GB" charset="-122"/>
                <a:cs typeface="DFPShaoNvW5-GB" charset="-122"/>
                <a:sym typeface="+mn-ea"/>
              </a:rPr>
              <a:t>Na Cai</a:t>
            </a:r>
            <a:endParaRPr kumimoji="1" lang="zh-CN" altLang="en-US" sz="2700">
              <a:solidFill>
                <a:schemeClr val="tx2">
                  <a:lumMod val="75000"/>
                </a:schemeClr>
              </a:solidFill>
              <a:latin typeface="DFPShaoNvW5-GB" charset="-122"/>
              <a:ea typeface="DFPShaoNvW5-GB" charset="-122"/>
              <a:cs typeface="DFPShaoNvW5-GB" charset="-122"/>
            </a:endParaRPr>
          </a:p>
        </p:txBody>
      </p:sp>
      <p:grpSp>
        <p:nvGrpSpPr>
          <p:cNvPr id="31" name="Group 70"/>
          <p:cNvGrpSpPr/>
          <p:nvPr/>
        </p:nvGrpSpPr>
        <p:grpSpPr>
          <a:xfrm>
            <a:off x="1348708" y="687170"/>
            <a:ext cx="6451970" cy="6059892"/>
            <a:chOff x="0" y="0"/>
            <a:chExt cx="2335459" cy="2193537"/>
          </a:xfrm>
        </p:grpSpPr>
        <p:sp>
          <p:nvSpPr>
            <p:cNvPr id="32" name="chenying0907 66"/>
            <p:cNvSpPr/>
            <p:nvPr/>
          </p:nvSpPr>
          <p:spPr>
            <a:xfrm>
              <a:off x="88900" y="177800"/>
              <a:ext cx="2125877" cy="1425521"/>
            </a:xfrm>
            <a:custGeom>
              <a:avLst/>
              <a:gdLst/>
              <a:ahLst/>
              <a:cxnLst>
                <a:cxn ang="0">
                  <a:pos x="wd2" y="hd2"/>
                </a:cxn>
                <a:cxn ang="5400000">
                  <a:pos x="wd2" y="hd2"/>
                </a:cxn>
                <a:cxn ang="10800000">
                  <a:pos x="wd2" y="hd2"/>
                </a:cxn>
                <a:cxn ang="16200000">
                  <a:pos x="wd2" y="hd2"/>
                </a:cxn>
              </a:cxnLst>
              <a:rect l="0" t="0" r="r" b="b"/>
              <a:pathLst>
                <a:path w="21339" h="21550" extrusionOk="0">
                  <a:moveTo>
                    <a:pt x="21281" y="131"/>
                  </a:moveTo>
                  <a:cubicBezTo>
                    <a:pt x="20628" y="31"/>
                    <a:pt x="2649" y="215"/>
                    <a:pt x="166" y="0"/>
                  </a:cubicBezTo>
                  <a:cubicBezTo>
                    <a:pt x="70" y="3334"/>
                    <a:pt x="43" y="6398"/>
                    <a:pt x="99" y="9794"/>
                  </a:cubicBezTo>
                  <a:cubicBezTo>
                    <a:pt x="201" y="15985"/>
                    <a:pt x="-129" y="17592"/>
                    <a:pt x="60" y="21542"/>
                  </a:cubicBezTo>
                  <a:cubicBezTo>
                    <a:pt x="1560" y="21600"/>
                    <a:pt x="19091" y="21287"/>
                    <a:pt x="21090" y="21542"/>
                  </a:cubicBezTo>
                  <a:cubicBezTo>
                    <a:pt x="21175" y="18119"/>
                    <a:pt x="21202" y="17551"/>
                    <a:pt x="21175" y="14349"/>
                  </a:cubicBezTo>
                  <a:cubicBezTo>
                    <a:pt x="21134" y="9458"/>
                    <a:pt x="21471" y="5014"/>
                    <a:pt x="21281" y="131"/>
                  </a:cubicBezTo>
                  <a:close/>
                </a:path>
              </a:pathLst>
            </a:custGeom>
            <a:noFill/>
            <a:ln w="38100" cap="flat">
              <a:solidFill>
                <a:srgbClr val="46537A"/>
              </a:solidFill>
              <a:prstDash val="solid"/>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2250"/>
            </a:p>
          </p:txBody>
        </p:sp>
        <p:sp>
          <p:nvSpPr>
            <p:cNvPr id="33" name="chenying0907 67"/>
            <p:cNvSpPr/>
            <p:nvPr/>
          </p:nvSpPr>
          <p:spPr>
            <a:xfrm>
              <a:off x="-1" y="0"/>
              <a:ext cx="2335461" cy="184474"/>
            </a:xfrm>
            <a:custGeom>
              <a:avLst/>
              <a:gdLst/>
              <a:ahLst/>
              <a:cxnLst>
                <a:cxn ang="0">
                  <a:pos x="wd2" y="hd2"/>
                </a:cxn>
                <a:cxn ang="5400000">
                  <a:pos x="wd2" y="hd2"/>
                </a:cxn>
                <a:cxn ang="10800000">
                  <a:pos x="wd2" y="hd2"/>
                </a:cxn>
                <a:cxn ang="16200000">
                  <a:pos x="wd2" y="hd2"/>
                </a:cxn>
              </a:cxnLst>
              <a:rect l="0" t="0" r="r" b="b"/>
              <a:pathLst>
                <a:path w="21311" h="19061" extrusionOk="0">
                  <a:moveTo>
                    <a:pt x="902" y="18172"/>
                  </a:moveTo>
                  <a:cubicBezTo>
                    <a:pt x="357" y="17727"/>
                    <a:pt x="-200" y="12317"/>
                    <a:pt x="71" y="5707"/>
                  </a:cubicBezTo>
                  <a:cubicBezTo>
                    <a:pt x="379" y="-1823"/>
                    <a:pt x="1461" y="270"/>
                    <a:pt x="2010" y="259"/>
                  </a:cubicBezTo>
                  <a:cubicBezTo>
                    <a:pt x="7486" y="145"/>
                    <a:pt x="12959" y="733"/>
                    <a:pt x="18433" y="1907"/>
                  </a:cubicBezTo>
                  <a:cubicBezTo>
                    <a:pt x="19405" y="2115"/>
                    <a:pt x="21400" y="-2382"/>
                    <a:pt x="21308" y="14217"/>
                  </a:cubicBezTo>
                  <a:cubicBezTo>
                    <a:pt x="21311" y="19032"/>
                    <a:pt x="20486" y="19218"/>
                    <a:pt x="19999" y="19008"/>
                  </a:cubicBezTo>
                </a:path>
              </a:pathLst>
            </a:custGeom>
            <a:noFill/>
            <a:ln w="38100" cap="flat">
              <a:solidFill>
                <a:srgbClr val="46537A"/>
              </a:solidFill>
              <a:prstDash val="solid"/>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2250"/>
            </a:p>
          </p:txBody>
        </p:sp>
        <p:sp>
          <p:nvSpPr>
            <p:cNvPr id="34" name="chenying0907 68"/>
            <p:cNvSpPr/>
            <p:nvPr/>
          </p:nvSpPr>
          <p:spPr>
            <a:xfrm>
              <a:off x="1130300" y="1600199"/>
              <a:ext cx="16672" cy="335486"/>
            </a:xfrm>
            <a:custGeom>
              <a:avLst/>
              <a:gdLst/>
              <a:ahLst/>
              <a:cxnLst>
                <a:cxn ang="0">
                  <a:pos x="wd2" y="hd2"/>
                </a:cxn>
                <a:cxn ang="5400000">
                  <a:pos x="wd2" y="hd2"/>
                </a:cxn>
                <a:cxn ang="10800000">
                  <a:pos x="wd2" y="hd2"/>
                </a:cxn>
                <a:cxn ang="16200000">
                  <a:pos x="wd2" y="hd2"/>
                </a:cxn>
              </a:cxnLst>
              <a:rect l="0" t="0" r="r" b="b"/>
              <a:pathLst>
                <a:path w="16358" h="19845" extrusionOk="0">
                  <a:moveTo>
                    <a:pt x="0" y="0"/>
                  </a:moveTo>
                  <a:cubicBezTo>
                    <a:pt x="21600" y="4703"/>
                    <a:pt x="13319" y="10461"/>
                    <a:pt x="16331" y="15310"/>
                  </a:cubicBezTo>
                  <a:cubicBezTo>
                    <a:pt x="16793" y="16055"/>
                    <a:pt x="11256" y="21600"/>
                    <a:pt x="11542" y="19282"/>
                  </a:cubicBezTo>
                </a:path>
              </a:pathLst>
            </a:custGeom>
            <a:noFill/>
            <a:ln w="38100" cap="flat">
              <a:solidFill>
                <a:srgbClr val="46537A"/>
              </a:solidFill>
              <a:prstDash val="solid"/>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2250"/>
            </a:p>
          </p:txBody>
        </p:sp>
        <p:sp>
          <p:nvSpPr>
            <p:cNvPr id="35" name="chenying0907 69"/>
            <p:cNvSpPr/>
            <p:nvPr/>
          </p:nvSpPr>
          <p:spPr>
            <a:xfrm>
              <a:off x="990600" y="1955799"/>
              <a:ext cx="284801" cy="237739"/>
            </a:xfrm>
            <a:custGeom>
              <a:avLst/>
              <a:gdLst/>
              <a:ahLst/>
              <a:cxnLst>
                <a:cxn ang="0">
                  <a:pos x="wd2" y="hd2"/>
                </a:cxn>
                <a:cxn ang="5400000">
                  <a:pos x="wd2" y="hd2"/>
                </a:cxn>
                <a:cxn ang="10800000">
                  <a:pos x="wd2" y="hd2"/>
                </a:cxn>
                <a:cxn ang="16200000">
                  <a:pos x="wd2" y="hd2"/>
                </a:cxn>
              </a:cxnLst>
              <a:rect l="0" t="0" r="r" b="b"/>
              <a:pathLst>
                <a:path w="15635" h="17669" extrusionOk="0">
                  <a:moveTo>
                    <a:pt x="13789" y="13529"/>
                  </a:moveTo>
                  <a:cubicBezTo>
                    <a:pt x="19485" y="4044"/>
                    <a:pt x="10745" y="-2666"/>
                    <a:pt x="4561" y="1034"/>
                  </a:cubicBezTo>
                  <a:cubicBezTo>
                    <a:pt x="-65" y="3803"/>
                    <a:pt x="-2115" y="11785"/>
                    <a:pt x="2972" y="15848"/>
                  </a:cubicBezTo>
                  <a:cubicBezTo>
                    <a:pt x="6834" y="18934"/>
                    <a:pt x="11071" y="18055"/>
                    <a:pt x="13789" y="13529"/>
                  </a:cubicBezTo>
                  <a:close/>
                </a:path>
              </a:pathLst>
            </a:custGeom>
            <a:noFill/>
            <a:ln w="38100" cap="flat">
              <a:solidFill>
                <a:srgbClr val="46537A"/>
              </a:solidFill>
              <a:prstDash val="solid"/>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2250"/>
            </a:p>
          </p:txBody>
        </p:sp>
      </p:grpSp>
      <p:grpSp>
        <p:nvGrpSpPr>
          <p:cNvPr id="2" name="组 1"/>
          <p:cNvGrpSpPr/>
          <p:nvPr/>
        </p:nvGrpSpPr>
        <p:grpSpPr>
          <a:xfrm>
            <a:off x="3323429" y="1988259"/>
            <a:ext cx="1770678" cy="1646481"/>
            <a:chOff x="4431238" y="1508012"/>
            <a:chExt cx="2360904" cy="2195308"/>
          </a:xfrm>
        </p:grpSpPr>
        <p:sp>
          <p:nvSpPr>
            <p:cNvPr id="37" name="chenying0907 201"/>
            <p:cNvSpPr/>
            <p:nvPr/>
          </p:nvSpPr>
          <p:spPr>
            <a:xfrm>
              <a:off x="4431238" y="1508012"/>
              <a:ext cx="2360904" cy="2195308"/>
            </a:xfrm>
            <a:custGeom>
              <a:avLst/>
              <a:gdLst/>
              <a:ahLst/>
              <a:cxnLst>
                <a:cxn ang="0">
                  <a:pos x="wd2" y="hd2"/>
                </a:cxn>
                <a:cxn ang="5400000">
                  <a:pos x="wd2" y="hd2"/>
                </a:cxn>
                <a:cxn ang="10800000">
                  <a:pos x="wd2" y="hd2"/>
                </a:cxn>
                <a:cxn ang="16200000">
                  <a:pos x="wd2" y="hd2"/>
                </a:cxn>
              </a:cxnLst>
              <a:rect l="0" t="0" r="r" b="b"/>
              <a:pathLst>
                <a:path w="21600" h="21600" extrusionOk="0">
                  <a:moveTo>
                    <a:pt x="21010" y="4955"/>
                  </a:moveTo>
                  <a:cubicBezTo>
                    <a:pt x="18465" y="9425"/>
                    <a:pt x="18297" y="14113"/>
                    <a:pt x="21600" y="18296"/>
                  </a:cubicBezTo>
                  <a:cubicBezTo>
                    <a:pt x="14274" y="17484"/>
                    <a:pt x="12639" y="14333"/>
                    <a:pt x="6691" y="21600"/>
                  </a:cubicBezTo>
                  <a:cubicBezTo>
                    <a:pt x="10802" y="16578"/>
                    <a:pt x="3281" y="10613"/>
                    <a:pt x="0" y="8990"/>
                  </a:cubicBezTo>
                  <a:cubicBezTo>
                    <a:pt x="4976" y="11451"/>
                    <a:pt x="9737" y="4157"/>
                    <a:pt x="10108" y="0"/>
                  </a:cubicBezTo>
                  <a:cubicBezTo>
                    <a:pt x="12265" y="4785"/>
                    <a:pt x="16387" y="6388"/>
                    <a:pt x="21010" y="4955"/>
                  </a:cubicBezTo>
                  <a:close/>
                </a:path>
              </a:pathLst>
            </a:custGeom>
            <a:solidFill>
              <a:srgbClr val="FDD67A"/>
            </a:solidFill>
            <a:ln w="38100">
              <a:solidFill>
                <a:srgbClr val="46537A"/>
              </a:solidFill>
              <a:miter lim="400000"/>
            </a:ln>
          </p:spPr>
          <p:txBody>
            <a:bodyPr lIns="28575" tIns="28575" rIns="28575" bIns="28575" anchor="ctr"/>
            <a:lstStyle/>
            <a:p>
              <a:pPr defTabSz="342900">
                <a:defRPr sz="3000">
                  <a:solidFill>
                    <a:srgbClr val="FFFFFF"/>
                  </a:solidFill>
                  <a:effectLst>
                    <a:outerShdw blurRad="38100" dist="12700" dir="5400000">
                      <a:srgbClr val="000000">
                        <a:alpha val="50000"/>
                      </a:srgbClr>
                    </a:outerShdw>
                  </a:effectLst>
                </a:defRPr>
              </a:pPr>
              <a:endParaRPr sz="2250"/>
            </a:p>
          </p:txBody>
        </p:sp>
        <p:sp>
          <p:nvSpPr>
            <p:cNvPr id="36" name="文本框 35"/>
            <p:cNvSpPr txBox="1"/>
            <p:nvPr/>
          </p:nvSpPr>
          <p:spPr>
            <a:xfrm>
              <a:off x="5317197" y="1833012"/>
              <a:ext cx="846813" cy="1354217"/>
            </a:xfrm>
            <a:prstGeom prst="rect">
              <a:avLst/>
            </a:prstGeom>
            <a:noFill/>
          </p:spPr>
          <p:txBody>
            <a:bodyPr wrap="none" rtlCol="0">
              <a:spAutoFit/>
            </a:bodyPr>
            <a:lstStyle/>
            <a:p>
              <a:pPr algn="r"/>
              <a:r>
                <a:rPr kumimoji="1" lang="en-US" altLang="zh-CN" sz="6000">
                  <a:solidFill>
                    <a:schemeClr val="tx2"/>
                  </a:solidFill>
                  <a:latin typeface="DFPShaoNvW5-GB" charset="-122"/>
                  <a:ea typeface="DFPShaoNvW5-GB" charset="-122"/>
                  <a:cs typeface="DFPShaoNvW5-GB" charset="-122"/>
                </a:rPr>
                <a:t>1</a:t>
              </a:r>
              <a:endParaRPr kumimoji="1" lang="zh-CN" altLang="en-US" sz="6000">
                <a:solidFill>
                  <a:schemeClr val="tx2"/>
                </a:solidFill>
                <a:latin typeface="DFPShaoNvW5-GB" charset="-122"/>
                <a:ea typeface="DFPShaoNvW5-GB" charset="-122"/>
                <a:cs typeface="DFPShaoNvW5-GB" charset="-122"/>
              </a:endParaRPr>
            </a:p>
          </p:txBody>
        </p:sp>
      </p:gr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ppt_x</p:attrName>
                                        </p:attrNameLst>
                                      </p:cBhvr>
                                      <p:tavLst>
                                        <p:tav tm="0">
                                          <p:val>
                                            <p:strVal val="#ppt_x"/>
                                          </p:val>
                                        </p:tav>
                                        <p:tav tm="100000">
                                          <p:val>
                                            <p:strVal val="#ppt_x"/>
                                          </p:val>
                                        </p:tav>
                                      </p:tavLst>
                                    </p:anim>
                                    <p:anim calcmode="lin" valueType="num">
                                      <p:cBhvr>
                                        <p:cTn id="8" dur="500" fill="hold"/>
                                        <p:tgtEl>
                                          <p:spTgt spid="31"/>
                                        </p:tgtEl>
                                        <p:attrNameLst>
                                          <p:attrName>ppt_y</p:attrName>
                                        </p:attrNameLst>
                                      </p:cBhvr>
                                      <p:tavLst>
                                        <p:tav tm="0">
                                          <p:val>
                                            <p:strVal val="#ppt_y-#ppt_h/2"/>
                                          </p:val>
                                        </p:tav>
                                        <p:tav tm="100000">
                                          <p:val>
                                            <p:strVal val="#ppt_y"/>
                                          </p:val>
                                        </p:tav>
                                      </p:tavLst>
                                    </p:anim>
                                    <p:anim calcmode="lin" valueType="num">
                                      <p:cBhvr>
                                        <p:cTn id="9" dur="500" fill="hold"/>
                                        <p:tgtEl>
                                          <p:spTgt spid="31"/>
                                        </p:tgtEl>
                                        <p:attrNameLst>
                                          <p:attrName>ppt_w</p:attrName>
                                        </p:attrNameLst>
                                      </p:cBhvr>
                                      <p:tavLst>
                                        <p:tav tm="0">
                                          <p:val>
                                            <p:strVal val="#ppt_w"/>
                                          </p:val>
                                        </p:tav>
                                        <p:tav tm="100000">
                                          <p:val>
                                            <p:strVal val="#ppt_w"/>
                                          </p:val>
                                        </p:tav>
                                      </p:tavLst>
                                    </p:anim>
                                    <p:anim calcmode="lin" valueType="num">
                                      <p:cBhvr>
                                        <p:cTn id="10" dur="500" fill="hold"/>
                                        <p:tgtEl>
                                          <p:spTgt spid="31"/>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plus(in)">
                                      <p:cBhvr>
                                        <p:cTn id="15" dur="2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3" presetClass="entr" presetSubtype="16"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plus(in)">
                                      <p:cBhvr>
                                        <p:cTn id="2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1DCDE4-C425-C403-15EB-3FD41BFCB98E}"/>
              </a:ext>
            </a:extLst>
          </p:cNvPr>
          <p:cNvSpPr>
            <a:spLocks noGrp="1"/>
          </p:cNvSpPr>
          <p:nvPr>
            <p:ph type="title"/>
          </p:nvPr>
        </p:nvSpPr>
        <p:spPr/>
        <p:txBody>
          <a:bodyPr/>
          <a:lstStyle/>
          <a:p>
            <a:endParaRPr lang="de-DE" dirty="0"/>
          </a:p>
        </p:txBody>
      </p:sp>
      <p:sp>
        <p:nvSpPr>
          <p:cNvPr id="3" name="Inhaltsplatzhalter 2">
            <a:extLst>
              <a:ext uri="{FF2B5EF4-FFF2-40B4-BE49-F238E27FC236}">
                <a16:creationId xmlns:a16="http://schemas.microsoft.com/office/drawing/2014/main" id="{CE40F605-3BA6-A343-DEE9-220F4E899F3C}"/>
              </a:ext>
            </a:extLst>
          </p:cNvPr>
          <p:cNvSpPr>
            <a:spLocks noGrp="1"/>
          </p:cNvSpPr>
          <p:nvPr>
            <p:ph idx="1"/>
          </p:nvPr>
        </p:nvSpPr>
        <p:spPr/>
        <p:txBody>
          <a:bodyPr/>
          <a:lstStyle/>
          <a:p>
            <a:endParaRPr lang="de-DE"/>
          </a:p>
        </p:txBody>
      </p:sp>
      <p:pic>
        <p:nvPicPr>
          <p:cNvPr id="5" name="Grafik 4">
            <a:extLst>
              <a:ext uri="{FF2B5EF4-FFF2-40B4-BE49-F238E27FC236}">
                <a16:creationId xmlns:a16="http://schemas.microsoft.com/office/drawing/2014/main" id="{63A38973-CC9D-478F-762D-B7B145653F2B}"/>
              </a:ext>
            </a:extLst>
          </p:cNvPr>
          <p:cNvPicPr>
            <a:picLocks noChangeAspect="1"/>
          </p:cNvPicPr>
          <p:nvPr/>
        </p:nvPicPr>
        <p:blipFill rotWithShape="1">
          <a:blip r:embed="rId2"/>
          <a:srcRect l="15350" t="5200" r="16138" b="6805"/>
          <a:stretch/>
        </p:blipFill>
        <p:spPr>
          <a:xfrm>
            <a:off x="-6339" y="116632"/>
            <a:ext cx="9150339" cy="6610712"/>
          </a:xfrm>
          <a:prstGeom prst="rect">
            <a:avLst/>
          </a:prstGeom>
        </p:spPr>
      </p:pic>
    </p:spTree>
    <p:extLst>
      <p:ext uri="{BB962C8B-B14F-4D97-AF65-F5344CB8AC3E}">
        <p14:creationId xmlns:p14="http://schemas.microsoft.com/office/powerpoint/2010/main" val="24123631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3113246" y="1012031"/>
            <a:ext cx="5891213" cy="1938992"/>
          </a:xfrm>
          <a:prstGeom prst="rect">
            <a:avLst/>
          </a:prstGeom>
          <a:noFill/>
        </p:spPr>
        <p:txBody>
          <a:bodyPr wrap="square" rtlCol="0">
            <a:spAutoFit/>
          </a:bodyPr>
          <a:lstStyle/>
          <a:p>
            <a:r>
              <a:rPr sz="2400"/>
              <a:t>Na Cai is the begining of all the marriage proce</a:t>
            </a:r>
            <a:r>
              <a:rPr lang="en-US" sz="2400"/>
              <a:t>s</a:t>
            </a:r>
            <a:r>
              <a:rPr sz="2400"/>
              <a:t>s</a:t>
            </a:r>
            <a:r>
              <a:rPr lang="en-US" sz="2400"/>
              <a:t>es</a:t>
            </a:r>
            <a:r>
              <a:rPr sz="2400"/>
              <a:t>. It refers to a practice that if a boy intends to marry a girl, firstly his family must invite a matchmaker to the girl's home to propose marriage</a:t>
            </a:r>
          </a:p>
        </p:txBody>
      </p:sp>
      <p:pic>
        <p:nvPicPr>
          <p:cNvPr id="100" name="图片 99"/>
          <p:cNvPicPr/>
          <p:nvPr/>
        </p:nvPicPr>
        <p:blipFill>
          <a:blip r:embed="rId2" r:link="rId3"/>
          <a:stretch>
            <a:fillRect/>
          </a:stretch>
        </p:blipFill>
        <p:spPr>
          <a:xfrm>
            <a:off x="141923" y="1005364"/>
            <a:ext cx="2520315" cy="2096453"/>
          </a:xfrm>
          <a:prstGeom prst="rect">
            <a:avLst/>
          </a:prstGeom>
          <a:noFill/>
          <a:ln w="9525">
            <a:noFill/>
          </a:ln>
        </p:spPr>
      </p:pic>
      <p:pic>
        <p:nvPicPr>
          <p:cNvPr id="101" name="图片 100"/>
          <p:cNvPicPr/>
          <p:nvPr/>
        </p:nvPicPr>
        <p:blipFill>
          <a:blip r:embed="rId4" r:link="rId5"/>
          <a:stretch>
            <a:fillRect/>
          </a:stretch>
        </p:blipFill>
        <p:spPr>
          <a:xfrm>
            <a:off x="141922" y="3787616"/>
            <a:ext cx="1745933" cy="1649730"/>
          </a:xfrm>
          <a:prstGeom prst="rect">
            <a:avLst/>
          </a:prstGeom>
          <a:noFill/>
          <a:ln w="9525">
            <a:noFill/>
          </a:ln>
        </p:spPr>
      </p:pic>
      <p:pic>
        <p:nvPicPr>
          <p:cNvPr id="102" name="图片 101"/>
          <p:cNvPicPr/>
          <p:nvPr/>
        </p:nvPicPr>
        <p:blipFill>
          <a:blip r:embed="rId6" r:link="rId7"/>
          <a:stretch>
            <a:fillRect/>
          </a:stretch>
        </p:blipFill>
        <p:spPr>
          <a:xfrm>
            <a:off x="2470309" y="3839052"/>
            <a:ext cx="1831658" cy="1646396"/>
          </a:xfrm>
          <a:prstGeom prst="rect">
            <a:avLst/>
          </a:prstGeom>
          <a:noFill/>
          <a:ln w="9525">
            <a:noFill/>
          </a:ln>
        </p:spPr>
      </p:pic>
      <p:pic>
        <p:nvPicPr>
          <p:cNvPr id="103" name="图片 102"/>
          <p:cNvPicPr/>
          <p:nvPr/>
        </p:nvPicPr>
        <p:blipFill>
          <a:blip r:embed="rId8" r:link="rId9"/>
          <a:stretch>
            <a:fillRect/>
          </a:stretch>
        </p:blipFill>
        <p:spPr>
          <a:xfrm>
            <a:off x="4591050" y="3887153"/>
            <a:ext cx="1525905" cy="1550670"/>
          </a:xfrm>
          <a:prstGeom prst="rect">
            <a:avLst/>
          </a:prstGeom>
          <a:noFill/>
          <a:ln w="9525">
            <a:noFill/>
          </a:ln>
        </p:spPr>
      </p:pic>
      <p:pic>
        <p:nvPicPr>
          <p:cNvPr id="105" name="图片 104"/>
          <p:cNvPicPr/>
          <p:nvPr/>
        </p:nvPicPr>
        <p:blipFill>
          <a:blip r:embed="rId10" r:link="rId11"/>
          <a:stretch>
            <a:fillRect/>
          </a:stretch>
        </p:blipFill>
        <p:spPr>
          <a:xfrm>
            <a:off x="6481763" y="3802381"/>
            <a:ext cx="1520666" cy="1634966"/>
          </a:xfrm>
          <a:prstGeom prst="rect">
            <a:avLst/>
          </a:prstGeom>
          <a:noFill/>
          <a:ln w="9525">
            <a:noFill/>
          </a:ln>
        </p:spPr>
      </p:pic>
      <p:sp>
        <p:nvSpPr>
          <p:cNvPr id="2" name="文本框 1"/>
          <p:cNvSpPr txBox="1"/>
          <p:nvPr/>
        </p:nvSpPr>
        <p:spPr>
          <a:xfrm>
            <a:off x="240983" y="3425190"/>
            <a:ext cx="1769269" cy="300082"/>
          </a:xfrm>
          <a:prstGeom prst="rect">
            <a:avLst/>
          </a:prstGeom>
          <a:noFill/>
        </p:spPr>
        <p:txBody>
          <a:bodyPr wrap="square" rtlCol="0">
            <a:spAutoFit/>
          </a:bodyPr>
          <a:lstStyle/>
          <a:p>
            <a:r>
              <a:rPr lang="zh-CN" altLang="en-US" sz="1350"/>
              <a:t>wild goose</a:t>
            </a:r>
          </a:p>
        </p:txBody>
      </p:sp>
      <p:sp>
        <p:nvSpPr>
          <p:cNvPr id="4" name="文本框 3"/>
          <p:cNvSpPr txBox="1"/>
          <p:nvPr/>
        </p:nvSpPr>
        <p:spPr>
          <a:xfrm>
            <a:off x="2549843" y="3390900"/>
            <a:ext cx="1752124" cy="300082"/>
          </a:xfrm>
          <a:prstGeom prst="rect">
            <a:avLst/>
          </a:prstGeom>
          <a:noFill/>
        </p:spPr>
        <p:txBody>
          <a:bodyPr wrap="square" rtlCol="0">
            <a:spAutoFit/>
          </a:bodyPr>
          <a:lstStyle/>
          <a:p>
            <a:r>
              <a:rPr lang="zh-CN" altLang="en-US" sz="1350"/>
              <a:t> mandarin ducks</a:t>
            </a:r>
          </a:p>
        </p:txBody>
      </p:sp>
      <p:sp>
        <p:nvSpPr>
          <p:cNvPr id="5" name="文本框 4"/>
          <p:cNvSpPr txBox="1"/>
          <p:nvPr/>
        </p:nvSpPr>
        <p:spPr>
          <a:xfrm>
            <a:off x="6402229" y="3302317"/>
            <a:ext cx="1600200" cy="300082"/>
          </a:xfrm>
          <a:prstGeom prst="rect">
            <a:avLst/>
          </a:prstGeom>
          <a:noFill/>
        </p:spPr>
        <p:txBody>
          <a:bodyPr wrap="square" rtlCol="0">
            <a:spAutoFit/>
          </a:bodyPr>
          <a:lstStyle/>
          <a:p>
            <a:r>
              <a:rPr lang="zh-CN" altLang="en-US" sz="1350"/>
              <a:t>wooden comb</a:t>
            </a:r>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plus(in)">
                                      <p:cBhvr>
                                        <p:cTn id="7" dur="2000"/>
                                        <p:tgtEl>
                                          <p:spTgt spid="100"/>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plus(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nodeType="clickEffect">
                                  <p:stCondLst>
                                    <p:cond delay="0"/>
                                  </p:stCondLst>
                                  <p:childTnLst>
                                    <p:set>
                                      <p:cBhvr>
                                        <p:cTn id="16" dur="1" fill="hold">
                                          <p:stCondLst>
                                            <p:cond delay="0"/>
                                          </p:stCondLst>
                                        </p:cTn>
                                        <p:tgtEl>
                                          <p:spTgt spid="101"/>
                                        </p:tgtEl>
                                        <p:attrNameLst>
                                          <p:attrName>style.visibility</p:attrName>
                                        </p:attrNameLst>
                                      </p:cBhvr>
                                      <p:to>
                                        <p:strVal val="visible"/>
                                      </p:to>
                                    </p:set>
                                    <p:animEffect transition="in" filter="plus(in)">
                                      <p:cBhvr>
                                        <p:cTn id="17" dur="2000"/>
                                        <p:tgtEl>
                                          <p:spTgt spid="101"/>
                                        </p:tgtEl>
                                      </p:cBhvr>
                                    </p:animEffect>
                                  </p:childTnLst>
                                </p:cTn>
                              </p:par>
                            </p:childTnLst>
                          </p:cTn>
                        </p:par>
                      </p:childTnLst>
                    </p:cTn>
                  </p:par>
                  <p:par>
                    <p:cTn id="18" fill="hold">
                      <p:stCondLst>
                        <p:cond delay="indefinite"/>
                      </p:stCondLst>
                      <p:childTnLst>
                        <p:par>
                          <p:cTn id="19" fill="hold">
                            <p:stCondLst>
                              <p:cond delay="0"/>
                            </p:stCondLst>
                            <p:childTnLst>
                              <p:par>
                                <p:cTn id="20" presetID="13" presetClass="entr" presetSubtype="16"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plus(in)">
                                      <p:cBhvr>
                                        <p:cTn id="22" dur="2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3" presetClass="entr" presetSubtype="16" fill="hold" nodeType="clickEffect">
                                  <p:stCondLst>
                                    <p:cond delay="0"/>
                                  </p:stCondLst>
                                  <p:childTnLst>
                                    <p:set>
                                      <p:cBhvr>
                                        <p:cTn id="26" dur="1" fill="hold">
                                          <p:stCondLst>
                                            <p:cond delay="0"/>
                                          </p:stCondLst>
                                        </p:cTn>
                                        <p:tgtEl>
                                          <p:spTgt spid="102"/>
                                        </p:tgtEl>
                                        <p:attrNameLst>
                                          <p:attrName>style.visibility</p:attrName>
                                        </p:attrNameLst>
                                      </p:cBhvr>
                                      <p:to>
                                        <p:strVal val="visible"/>
                                      </p:to>
                                    </p:set>
                                    <p:animEffect transition="in" filter="plus(in)">
                                      <p:cBhvr>
                                        <p:cTn id="27" dur="2000"/>
                                        <p:tgtEl>
                                          <p:spTgt spid="102"/>
                                        </p:tgtEl>
                                      </p:cBhvr>
                                    </p:animEffect>
                                  </p:childTnLst>
                                </p:cTn>
                              </p:par>
                            </p:childTnLst>
                          </p:cTn>
                        </p:par>
                      </p:childTnLst>
                    </p:cTn>
                  </p:par>
                  <p:par>
                    <p:cTn id="28" fill="hold">
                      <p:stCondLst>
                        <p:cond delay="indefinite"/>
                      </p:stCondLst>
                      <p:childTnLst>
                        <p:par>
                          <p:cTn id="29" fill="hold">
                            <p:stCondLst>
                              <p:cond delay="0"/>
                            </p:stCondLst>
                            <p:childTnLst>
                              <p:par>
                                <p:cTn id="30" presetID="13" presetClass="entr" presetSubtype="16"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plus(in)">
                                      <p:cBhvr>
                                        <p:cTn id="32" dur="20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3" presetClass="entr" presetSubtype="16" fill="hold" nodeType="clickEffect">
                                  <p:stCondLst>
                                    <p:cond delay="0"/>
                                  </p:stCondLst>
                                  <p:childTnLst>
                                    <p:set>
                                      <p:cBhvr>
                                        <p:cTn id="36" dur="1" fill="hold">
                                          <p:stCondLst>
                                            <p:cond delay="0"/>
                                          </p:stCondLst>
                                        </p:cTn>
                                        <p:tgtEl>
                                          <p:spTgt spid="103"/>
                                        </p:tgtEl>
                                        <p:attrNameLst>
                                          <p:attrName>style.visibility</p:attrName>
                                        </p:attrNameLst>
                                      </p:cBhvr>
                                      <p:to>
                                        <p:strVal val="visible"/>
                                      </p:to>
                                    </p:set>
                                    <p:animEffect transition="in" filter="plus(in)">
                                      <p:cBhvr>
                                        <p:cTn id="37" dur="2000"/>
                                        <p:tgtEl>
                                          <p:spTgt spid="103"/>
                                        </p:tgtEl>
                                      </p:cBhvr>
                                    </p:animEffect>
                                  </p:childTnLst>
                                </p:cTn>
                              </p:par>
                            </p:childTnLst>
                          </p:cTn>
                        </p:par>
                      </p:childTnLst>
                    </p:cTn>
                  </p:par>
                  <p:par>
                    <p:cTn id="38" fill="hold">
                      <p:stCondLst>
                        <p:cond delay="indefinite"/>
                      </p:stCondLst>
                      <p:childTnLst>
                        <p:par>
                          <p:cTn id="39" fill="hold">
                            <p:stCondLst>
                              <p:cond delay="0"/>
                            </p:stCondLst>
                            <p:childTnLst>
                              <p:par>
                                <p:cTn id="40" presetID="13" presetClass="entr" presetSubtype="16" fill="hold" nodeType="clickEffect">
                                  <p:stCondLst>
                                    <p:cond delay="0"/>
                                  </p:stCondLst>
                                  <p:childTnLst>
                                    <p:set>
                                      <p:cBhvr>
                                        <p:cTn id="41" dur="1" fill="hold">
                                          <p:stCondLst>
                                            <p:cond delay="0"/>
                                          </p:stCondLst>
                                        </p:cTn>
                                        <p:tgtEl>
                                          <p:spTgt spid="105"/>
                                        </p:tgtEl>
                                        <p:attrNameLst>
                                          <p:attrName>style.visibility</p:attrName>
                                        </p:attrNameLst>
                                      </p:cBhvr>
                                      <p:to>
                                        <p:strVal val="visible"/>
                                      </p:to>
                                    </p:set>
                                    <p:animEffect transition="in" filter="plus(in)">
                                      <p:cBhvr>
                                        <p:cTn id="42" dur="2000"/>
                                        <p:tgtEl>
                                          <p:spTgt spid="105"/>
                                        </p:tgtEl>
                                      </p:cBhvr>
                                    </p:animEffect>
                                  </p:childTnLst>
                                </p:cTn>
                              </p:par>
                            </p:childTnLst>
                          </p:cTn>
                        </p:par>
                      </p:childTnLst>
                    </p:cTn>
                  </p:par>
                  <p:par>
                    <p:cTn id="43" fill="hold">
                      <p:stCondLst>
                        <p:cond delay="indefinite"/>
                      </p:stCondLst>
                      <p:childTnLst>
                        <p:par>
                          <p:cTn id="44" fill="hold">
                            <p:stCondLst>
                              <p:cond delay="0"/>
                            </p:stCondLst>
                            <p:childTnLst>
                              <p:par>
                                <p:cTn id="45" presetID="13" presetClass="entr" presetSubtype="16"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plus(in)">
                                      <p:cBhvr>
                                        <p:cTn id="4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2" grpId="0"/>
      <p:bldP spid="2" grpId="1"/>
      <p:bldP spid="4" grpId="0"/>
      <p:bldP spid="4" grpId="1"/>
      <p:bldP spid="5" grpId="0"/>
      <p:bldP spid="5"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704499" y="3842386"/>
            <a:ext cx="5580221" cy="507831"/>
          </a:xfrm>
          <a:prstGeom prst="rect">
            <a:avLst/>
          </a:prstGeom>
          <a:noFill/>
        </p:spPr>
        <p:txBody>
          <a:bodyPr wrap="square" rtlCol="0">
            <a:spAutoFit/>
          </a:bodyPr>
          <a:lstStyle/>
          <a:p>
            <a:pPr algn="ctr"/>
            <a:r>
              <a:rPr kumimoji="1" lang="en-US" sz="2700">
                <a:solidFill>
                  <a:schemeClr val="tx2">
                    <a:lumMod val="75000"/>
                  </a:schemeClr>
                </a:solidFill>
                <a:latin typeface="DFPShaoNvW5-GB" charset="-122"/>
                <a:ea typeface="DFPShaoNvW5-GB" charset="-122"/>
                <a:cs typeface="DFPShaoNvW5-GB" charset="-122"/>
                <a:sym typeface="+mn-ea"/>
              </a:rPr>
              <a:t>Wen Ming</a:t>
            </a:r>
          </a:p>
        </p:txBody>
      </p:sp>
      <p:grpSp>
        <p:nvGrpSpPr>
          <p:cNvPr id="31" name="Group 70"/>
          <p:cNvGrpSpPr/>
          <p:nvPr/>
        </p:nvGrpSpPr>
        <p:grpSpPr>
          <a:xfrm>
            <a:off x="1348708" y="687170"/>
            <a:ext cx="6451970" cy="6059892"/>
            <a:chOff x="0" y="0"/>
            <a:chExt cx="2335459" cy="2193537"/>
          </a:xfrm>
        </p:grpSpPr>
        <p:sp>
          <p:nvSpPr>
            <p:cNvPr id="32" name="chenying0907 66"/>
            <p:cNvSpPr/>
            <p:nvPr/>
          </p:nvSpPr>
          <p:spPr>
            <a:xfrm>
              <a:off x="88900" y="177800"/>
              <a:ext cx="2125877" cy="1425521"/>
            </a:xfrm>
            <a:custGeom>
              <a:avLst/>
              <a:gdLst/>
              <a:ahLst/>
              <a:cxnLst>
                <a:cxn ang="0">
                  <a:pos x="wd2" y="hd2"/>
                </a:cxn>
                <a:cxn ang="5400000">
                  <a:pos x="wd2" y="hd2"/>
                </a:cxn>
                <a:cxn ang="10800000">
                  <a:pos x="wd2" y="hd2"/>
                </a:cxn>
                <a:cxn ang="16200000">
                  <a:pos x="wd2" y="hd2"/>
                </a:cxn>
              </a:cxnLst>
              <a:rect l="0" t="0" r="r" b="b"/>
              <a:pathLst>
                <a:path w="21339" h="21550" extrusionOk="0">
                  <a:moveTo>
                    <a:pt x="21281" y="131"/>
                  </a:moveTo>
                  <a:cubicBezTo>
                    <a:pt x="20628" y="31"/>
                    <a:pt x="2649" y="215"/>
                    <a:pt x="166" y="0"/>
                  </a:cubicBezTo>
                  <a:cubicBezTo>
                    <a:pt x="70" y="3334"/>
                    <a:pt x="43" y="6398"/>
                    <a:pt x="99" y="9794"/>
                  </a:cubicBezTo>
                  <a:cubicBezTo>
                    <a:pt x="201" y="15985"/>
                    <a:pt x="-129" y="17592"/>
                    <a:pt x="60" y="21542"/>
                  </a:cubicBezTo>
                  <a:cubicBezTo>
                    <a:pt x="1560" y="21600"/>
                    <a:pt x="19091" y="21287"/>
                    <a:pt x="21090" y="21542"/>
                  </a:cubicBezTo>
                  <a:cubicBezTo>
                    <a:pt x="21175" y="18119"/>
                    <a:pt x="21202" y="17551"/>
                    <a:pt x="21175" y="14349"/>
                  </a:cubicBezTo>
                  <a:cubicBezTo>
                    <a:pt x="21134" y="9458"/>
                    <a:pt x="21471" y="5014"/>
                    <a:pt x="21281" y="131"/>
                  </a:cubicBezTo>
                  <a:close/>
                </a:path>
              </a:pathLst>
            </a:custGeom>
            <a:noFill/>
            <a:ln w="38100" cap="flat">
              <a:solidFill>
                <a:srgbClr val="46537A"/>
              </a:solidFill>
              <a:prstDash val="solid"/>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1350"/>
            </a:p>
          </p:txBody>
        </p:sp>
        <p:sp>
          <p:nvSpPr>
            <p:cNvPr id="33" name="chenying0907 67"/>
            <p:cNvSpPr/>
            <p:nvPr/>
          </p:nvSpPr>
          <p:spPr>
            <a:xfrm>
              <a:off x="-1" y="0"/>
              <a:ext cx="2335461" cy="184474"/>
            </a:xfrm>
            <a:custGeom>
              <a:avLst/>
              <a:gdLst/>
              <a:ahLst/>
              <a:cxnLst>
                <a:cxn ang="0">
                  <a:pos x="wd2" y="hd2"/>
                </a:cxn>
                <a:cxn ang="5400000">
                  <a:pos x="wd2" y="hd2"/>
                </a:cxn>
                <a:cxn ang="10800000">
                  <a:pos x="wd2" y="hd2"/>
                </a:cxn>
                <a:cxn ang="16200000">
                  <a:pos x="wd2" y="hd2"/>
                </a:cxn>
              </a:cxnLst>
              <a:rect l="0" t="0" r="r" b="b"/>
              <a:pathLst>
                <a:path w="21311" h="19061" extrusionOk="0">
                  <a:moveTo>
                    <a:pt x="902" y="18172"/>
                  </a:moveTo>
                  <a:cubicBezTo>
                    <a:pt x="357" y="17727"/>
                    <a:pt x="-200" y="12317"/>
                    <a:pt x="71" y="5707"/>
                  </a:cubicBezTo>
                  <a:cubicBezTo>
                    <a:pt x="379" y="-1823"/>
                    <a:pt x="1461" y="270"/>
                    <a:pt x="2010" y="259"/>
                  </a:cubicBezTo>
                  <a:cubicBezTo>
                    <a:pt x="7486" y="145"/>
                    <a:pt x="12959" y="733"/>
                    <a:pt x="18433" y="1907"/>
                  </a:cubicBezTo>
                  <a:cubicBezTo>
                    <a:pt x="19405" y="2115"/>
                    <a:pt x="21400" y="-2382"/>
                    <a:pt x="21308" y="14217"/>
                  </a:cubicBezTo>
                  <a:cubicBezTo>
                    <a:pt x="21311" y="19032"/>
                    <a:pt x="20486" y="19218"/>
                    <a:pt x="19999" y="19008"/>
                  </a:cubicBezTo>
                </a:path>
              </a:pathLst>
            </a:custGeom>
            <a:noFill/>
            <a:ln w="38100" cap="flat">
              <a:solidFill>
                <a:srgbClr val="46537A"/>
              </a:solidFill>
              <a:prstDash val="solid"/>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1350"/>
            </a:p>
          </p:txBody>
        </p:sp>
        <p:sp>
          <p:nvSpPr>
            <p:cNvPr id="34" name="chenying0907 68"/>
            <p:cNvSpPr/>
            <p:nvPr/>
          </p:nvSpPr>
          <p:spPr>
            <a:xfrm>
              <a:off x="1130300" y="1600199"/>
              <a:ext cx="16672" cy="335486"/>
            </a:xfrm>
            <a:custGeom>
              <a:avLst/>
              <a:gdLst/>
              <a:ahLst/>
              <a:cxnLst>
                <a:cxn ang="0">
                  <a:pos x="wd2" y="hd2"/>
                </a:cxn>
                <a:cxn ang="5400000">
                  <a:pos x="wd2" y="hd2"/>
                </a:cxn>
                <a:cxn ang="10800000">
                  <a:pos x="wd2" y="hd2"/>
                </a:cxn>
                <a:cxn ang="16200000">
                  <a:pos x="wd2" y="hd2"/>
                </a:cxn>
              </a:cxnLst>
              <a:rect l="0" t="0" r="r" b="b"/>
              <a:pathLst>
                <a:path w="16358" h="19845" extrusionOk="0">
                  <a:moveTo>
                    <a:pt x="0" y="0"/>
                  </a:moveTo>
                  <a:cubicBezTo>
                    <a:pt x="21600" y="4703"/>
                    <a:pt x="13319" y="10461"/>
                    <a:pt x="16331" y="15310"/>
                  </a:cubicBezTo>
                  <a:cubicBezTo>
                    <a:pt x="16793" y="16055"/>
                    <a:pt x="11256" y="21600"/>
                    <a:pt x="11542" y="19282"/>
                  </a:cubicBezTo>
                </a:path>
              </a:pathLst>
            </a:custGeom>
            <a:noFill/>
            <a:ln w="38100" cap="flat">
              <a:solidFill>
                <a:srgbClr val="46537A"/>
              </a:solidFill>
              <a:prstDash val="solid"/>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1350"/>
            </a:p>
          </p:txBody>
        </p:sp>
        <p:sp>
          <p:nvSpPr>
            <p:cNvPr id="35" name="chenying0907 69"/>
            <p:cNvSpPr/>
            <p:nvPr/>
          </p:nvSpPr>
          <p:spPr>
            <a:xfrm>
              <a:off x="990600" y="1955799"/>
              <a:ext cx="284801" cy="237739"/>
            </a:xfrm>
            <a:custGeom>
              <a:avLst/>
              <a:gdLst/>
              <a:ahLst/>
              <a:cxnLst>
                <a:cxn ang="0">
                  <a:pos x="wd2" y="hd2"/>
                </a:cxn>
                <a:cxn ang="5400000">
                  <a:pos x="wd2" y="hd2"/>
                </a:cxn>
                <a:cxn ang="10800000">
                  <a:pos x="wd2" y="hd2"/>
                </a:cxn>
                <a:cxn ang="16200000">
                  <a:pos x="wd2" y="hd2"/>
                </a:cxn>
              </a:cxnLst>
              <a:rect l="0" t="0" r="r" b="b"/>
              <a:pathLst>
                <a:path w="15635" h="17669" extrusionOk="0">
                  <a:moveTo>
                    <a:pt x="13789" y="13529"/>
                  </a:moveTo>
                  <a:cubicBezTo>
                    <a:pt x="19485" y="4044"/>
                    <a:pt x="10745" y="-2666"/>
                    <a:pt x="4561" y="1034"/>
                  </a:cubicBezTo>
                  <a:cubicBezTo>
                    <a:pt x="-65" y="3803"/>
                    <a:pt x="-2115" y="11785"/>
                    <a:pt x="2972" y="15848"/>
                  </a:cubicBezTo>
                  <a:cubicBezTo>
                    <a:pt x="6834" y="18934"/>
                    <a:pt x="11071" y="18055"/>
                    <a:pt x="13789" y="13529"/>
                  </a:cubicBezTo>
                  <a:close/>
                </a:path>
              </a:pathLst>
            </a:custGeom>
            <a:noFill/>
            <a:ln w="38100" cap="flat">
              <a:solidFill>
                <a:srgbClr val="46537A"/>
              </a:solidFill>
              <a:prstDash val="solid"/>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1350"/>
            </a:p>
          </p:txBody>
        </p:sp>
      </p:grpSp>
      <p:grpSp>
        <p:nvGrpSpPr>
          <p:cNvPr id="2" name="组 1"/>
          <p:cNvGrpSpPr/>
          <p:nvPr/>
        </p:nvGrpSpPr>
        <p:grpSpPr>
          <a:xfrm>
            <a:off x="3323429" y="1988259"/>
            <a:ext cx="1770678" cy="1646481"/>
            <a:chOff x="4431238" y="1508012"/>
            <a:chExt cx="2360904" cy="2195308"/>
          </a:xfrm>
        </p:grpSpPr>
        <p:sp>
          <p:nvSpPr>
            <p:cNvPr id="37" name="chenying0907 201"/>
            <p:cNvSpPr/>
            <p:nvPr/>
          </p:nvSpPr>
          <p:spPr>
            <a:xfrm>
              <a:off x="4431238" y="1508012"/>
              <a:ext cx="2360904" cy="2195308"/>
            </a:xfrm>
            <a:custGeom>
              <a:avLst/>
              <a:gdLst/>
              <a:ahLst/>
              <a:cxnLst>
                <a:cxn ang="0">
                  <a:pos x="wd2" y="hd2"/>
                </a:cxn>
                <a:cxn ang="5400000">
                  <a:pos x="wd2" y="hd2"/>
                </a:cxn>
                <a:cxn ang="10800000">
                  <a:pos x="wd2" y="hd2"/>
                </a:cxn>
                <a:cxn ang="16200000">
                  <a:pos x="wd2" y="hd2"/>
                </a:cxn>
              </a:cxnLst>
              <a:rect l="0" t="0" r="r" b="b"/>
              <a:pathLst>
                <a:path w="21600" h="21600" extrusionOk="0">
                  <a:moveTo>
                    <a:pt x="21010" y="4955"/>
                  </a:moveTo>
                  <a:cubicBezTo>
                    <a:pt x="18465" y="9425"/>
                    <a:pt x="18297" y="14113"/>
                    <a:pt x="21600" y="18296"/>
                  </a:cubicBezTo>
                  <a:cubicBezTo>
                    <a:pt x="14274" y="17484"/>
                    <a:pt x="12639" y="14333"/>
                    <a:pt x="6691" y="21600"/>
                  </a:cubicBezTo>
                  <a:cubicBezTo>
                    <a:pt x="10802" y="16578"/>
                    <a:pt x="3281" y="10613"/>
                    <a:pt x="0" y="8990"/>
                  </a:cubicBezTo>
                  <a:cubicBezTo>
                    <a:pt x="4976" y="11451"/>
                    <a:pt x="9737" y="4157"/>
                    <a:pt x="10108" y="0"/>
                  </a:cubicBezTo>
                  <a:cubicBezTo>
                    <a:pt x="12265" y="4785"/>
                    <a:pt x="16387" y="6388"/>
                    <a:pt x="21010" y="4955"/>
                  </a:cubicBezTo>
                  <a:close/>
                </a:path>
              </a:pathLst>
            </a:custGeom>
            <a:solidFill>
              <a:srgbClr val="FDD67A"/>
            </a:solidFill>
            <a:ln w="38100">
              <a:solidFill>
                <a:srgbClr val="46537A"/>
              </a:solidFill>
              <a:miter lim="400000"/>
            </a:ln>
          </p:spPr>
          <p:txBody>
            <a:bodyPr lIns="28575" tIns="28575" rIns="28575" bIns="28575" anchor="ctr"/>
            <a:lstStyle/>
            <a:p>
              <a:pPr defTabSz="342900">
                <a:defRPr sz="3000">
                  <a:solidFill>
                    <a:srgbClr val="FFFFFF"/>
                  </a:solidFill>
                  <a:effectLst>
                    <a:outerShdw blurRad="38100" dist="12700" dir="5400000">
                      <a:srgbClr val="000000">
                        <a:alpha val="50000"/>
                      </a:srgbClr>
                    </a:outerShdw>
                  </a:effectLst>
                </a:defRPr>
              </a:pPr>
              <a:endParaRPr sz="1350"/>
            </a:p>
          </p:txBody>
        </p:sp>
        <p:sp>
          <p:nvSpPr>
            <p:cNvPr id="36" name="文本框 35"/>
            <p:cNvSpPr txBox="1"/>
            <p:nvPr/>
          </p:nvSpPr>
          <p:spPr>
            <a:xfrm>
              <a:off x="5317197" y="1833012"/>
              <a:ext cx="846813" cy="1354217"/>
            </a:xfrm>
            <a:prstGeom prst="rect">
              <a:avLst/>
            </a:prstGeom>
            <a:noFill/>
          </p:spPr>
          <p:txBody>
            <a:bodyPr wrap="none" rtlCol="0">
              <a:spAutoFit/>
            </a:bodyPr>
            <a:lstStyle/>
            <a:p>
              <a:pPr algn="r"/>
              <a:r>
                <a:rPr kumimoji="1" lang="en-US" altLang="zh-CN" sz="6000">
                  <a:solidFill>
                    <a:schemeClr val="tx2"/>
                  </a:solidFill>
                  <a:latin typeface="DFPShaoNvW5-GB" charset="-122"/>
                  <a:ea typeface="DFPShaoNvW5-GB" charset="-122"/>
                  <a:cs typeface="DFPShaoNvW5-GB" charset="-122"/>
                </a:rPr>
                <a:t>2</a:t>
              </a:r>
            </a:p>
          </p:txBody>
        </p:sp>
      </p:gr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ppt_x</p:attrName>
                                        </p:attrNameLst>
                                      </p:cBhvr>
                                      <p:tavLst>
                                        <p:tav tm="0">
                                          <p:val>
                                            <p:strVal val="#ppt_x"/>
                                          </p:val>
                                        </p:tav>
                                        <p:tav tm="100000">
                                          <p:val>
                                            <p:strVal val="#ppt_x"/>
                                          </p:val>
                                        </p:tav>
                                      </p:tavLst>
                                    </p:anim>
                                    <p:anim calcmode="lin" valueType="num">
                                      <p:cBhvr>
                                        <p:cTn id="8" dur="500" fill="hold"/>
                                        <p:tgtEl>
                                          <p:spTgt spid="31"/>
                                        </p:tgtEl>
                                        <p:attrNameLst>
                                          <p:attrName>ppt_y</p:attrName>
                                        </p:attrNameLst>
                                      </p:cBhvr>
                                      <p:tavLst>
                                        <p:tav tm="0">
                                          <p:val>
                                            <p:strVal val="#ppt_y-#ppt_h/2"/>
                                          </p:val>
                                        </p:tav>
                                        <p:tav tm="100000">
                                          <p:val>
                                            <p:strVal val="#ppt_y"/>
                                          </p:val>
                                        </p:tav>
                                      </p:tavLst>
                                    </p:anim>
                                    <p:anim calcmode="lin" valueType="num">
                                      <p:cBhvr>
                                        <p:cTn id="9" dur="500" fill="hold"/>
                                        <p:tgtEl>
                                          <p:spTgt spid="31"/>
                                        </p:tgtEl>
                                        <p:attrNameLst>
                                          <p:attrName>ppt_w</p:attrName>
                                        </p:attrNameLst>
                                      </p:cBhvr>
                                      <p:tavLst>
                                        <p:tav tm="0">
                                          <p:val>
                                            <p:strVal val="#ppt_w"/>
                                          </p:val>
                                        </p:tav>
                                        <p:tav tm="100000">
                                          <p:val>
                                            <p:strVal val="#ppt_w"/>
                                          </p:val>
                                        </p:tav>
                                      </p:tavLst>
                                    </p:anim>
                                    <p:anim calcmode="lin" valueType="num">
                                      <p:cBhvr>
                                        <p:cTn id="10" dur="500" fill="hold"/>
                                        <p:tgtEl>
                                          <p:spTgt spid="31"/>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plus(in)">
                                      <p:cBhvr>
                                        <p:cTn id="15" dur="2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3" presetClass="entr" presetSubtype="16"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plus(in)">
                                      <p:cBhvr>
                                        <p:cTn id="2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 name="图片 105"/>
          <p:cNvPicPr/>
          <p:nvPr/>
        </p:nvPicPr>
        <p:blipFill>
          <a:blip r:embed="rId3" r:link="rId4"/>
          <a:stretch>
            <a:fillRect/>
          </a:stretch>
        </p:blipFill>
        <p:spPr>
          <a:xfrm>
            <a:off x="176212" y="986314"/>
            <a:ext cx="1858328" cy="1572578"/>
          </a:xfrm>
          <a:prstGeom prst="rect">
            <a:avLst/>
          </a:prstGeom>
          <a:noFill/>
          <a:ln w="9525">
            <a:noFill/>
          </a:ln>
        </p:spPr>
      </p:pic>
      <p:sp>
        <p:nvSpPr>
          <p:cNvPr id="16" name="文本框 15"/>
          <p:cNvSpPr txBox="1"/>
          <p:nvPr/>
        </p:nvSpPr>
        <p:spPr>
          <a:xfrm>
            <a:off x="2166938" y="1078231"/>
            <a:ext cx="6680359" cy="1477328"/>
          </a:xfrm>
          <a:prstGeom prst="rect">
            <a:avLst/>
          </a:prstGeom>
          <a:noFill/>
        </p:spPr>
        <p:txBody>
          <a:bodyPr wrap="square" rtlCol="0">
            <a:spAutoFit/>
          </a:bodyPr>
          <a:lstStyle/>
          <a:p>
            <a:r>
              <a:rPr lang="zh-CN" altLang="en-US" sz="3000"/>
              <a:t>Wen Ming means that the boy's family asks the matchmaker to fetch the girl's name and date of birth. </a:t>
            </a:r>
          </a:p>
        </p:txBody>
      </p:sp>
      <p:grpSp>
        <p:nvGrpSpPr>
          <p:cNvPr id="78" name="组合 77" descr="7b0a202020202274657874626f78223a20227b5c2263617465676f72795f69645c223a31303139382c5c2269645c223a32303334323031387d220a7d0a"/>
          <p:cNvGrpSpPr/>
          <p:nvPr/>
        </p:nvGrpSpPr>
        <p:grpSpPr>
          <a:xfrm>
            <a:off x="255270" y="3131205"/>
            <a:ext cx="2780523" cy="1112979"/>
            <a:chOff x="5370" y="3468"/>
            <a:chExt cx="8609" cy="7985"/>
          </a:xfrm>
        </p:grpSpPr>
        <p:sp>
          <p:nvSpPr>
            <p:cNvPr id="79" name="矩形 78"/>
            <p:cNvSpPr/>
            <p:nvPr/>
          </p:nvSpPr>
          <p:spPr>
            <a:xfrm>
              <a:off x="5370" y="3468"/>
              <a:ext cx="8607" cy="7934"/>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sp>
          <p:nvSpPr>
            <p:cNvPr id="80" name="椭圆 79"/>
            <p:cNvSpPr/>
            <p:nvPr/>
          </p:nvSpPr>
          <p:spPr>
            <a:xfrm>
              <a:off x="5370" y="3510"/>
              <a:ext cx="227" cy="227"/>
            </a:xfrm>
            <a:prstGeom prst="ellipse">
              <a:avLst/>
            </a:prstGeom>
            <a:solidFill>
              <a:srgbClr val="C0C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cxnSp>
          <p:nvCxnSpPr>
            <p:cNvPr id="81" name="直接连接符 80"/>
            <p:cNvCxnSpPr/>
            <p:nvPr/>
          </p:nvCxnSpPr>
          <p:spPr>
            <a:xfrm>
              <a:off x="5596" y="3616"/>
              <a:ext cx="794" cy="0"/>
            </a:xfrm>
            <a:prstGeom prst="line">
              <a:avLst/>
            </a:prstGeom>
            <a:ln w="25400" cmpd="sng">
              <a:solidFill>
                <a:srgbClr val="C0C0C0"/>
              </a:solidFill>
              <a:prstDash val="sysDash"/>
              <a:round/>
              <a:headEnd type="none"/>
            </a:ln>
          </p:spPr>
          <p:style>
            <a:lnRef idx="1">
              <a:schemeClr val="accent1"/>
            </a:lnRef>
            <a:fillRef idx="0">
              <a:schemeClr val="accent1"/>
            </a:fillRef>
            <a:effectRef idx="0">
              <a:schemeClr val="accent1"/>
            </a:effectRef>
            <a:fontRef idx="minor">
              <a:schemeClr val="tx1"/>
            </a:fontRef>
          </p:style>
        </p:cxnSp>
        <p:sp>
          <p:nvSpPr>
            <p:cNvPr id="82" name="任意多边形 81"/>
            <p:cNvSpPr/>
            <p:nvPr/>
          </p:nvSpPr>
          <p:spPr>
            <a:xfrm>
              <a:off x="6390" y="3616"/>
              <a:ext cx="7275" cy="1372"/>
            </a:xfrm>
            <a:custGeom>
              <a:avLst/>
              <a:gdLst>
                <a:gd name="connisteX0" fmla="*/ 0 w 5389880"/>
                <a:gd name="connsiteY0" fmla="*/ 0 h 2423795"/>
                <a:gd name="connisteX1" fmla="*/ 5389880 w 5389880"/>
                <a:gd name="connsiteY1" fmla="*/ 0 h 2423795"/>
                <a:gd name="connisteX2" fmla="*/ 5389880 w 5389880"/>
                <a:gd name="connsiteY2" fmla="*/ 2423795 h 2423795"/>
              </a:gdLst>
              <a:ahLst/>
              <a:cxnLst>
                <a:cxn ang="0">
                  <a:pos x="connisteX0" y="connsiteY0"/>
                </a:cxn>
                <a:cxn ang="0">
                  <a:pos x="connisteX1" y="connsiteY1"/>
                </a:cxn>
                <a:cxn ang="0">
                  <a:pos x="connisteX2" y="connsiteY2"/>
                </a:cxn>
              </a:cxnLst>
              <a:rect l="l" t="t" r="r" b="b"/>
              <a:pathLst>
                <a:path w="5389880" h="2423795">
                  <a:moveTo>
                    <a:pt x="0" y="0"/>
                  </a:moveTo>
                  <a:lnTo>
                    <a:pt x="5389880" y="0"/>
                  </a:lnTo>
                  <a:lnTo>
                    <a:pt x="5389880" y="2423795"/>
                  </a:lnTo>
                </a:path>
              </a:pathLst>
            </a:custGeom>
            <a:noFill/>
            <a:ln w="254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sp>
          <p:nvSpPr>
            <p:cNvPr id="83" name="任意多边形 82"/>
            <p:cNvSpPr/>
            <p:nvPr/>
          </p:nvSpPr>
          <p:spPr>
            <a:xfrm rot="10800000">
              <a:off x="5565" y="4418"/>
              <a:ext cx="7348" cy="7035"/>
            </a:xfrm>
            <a:custGeom>
              <a:avLst/>
              <a:gdLst>
                <a:gd name="connisteX0" fmla="*/ 0 w 5389880"/>
                <a:gd name="connsiteY0" fmla="*/ 0 h 2423795"/>
                <a:gd name="connisteX1" fmla="*/ 5389880 w 5389880"/>
                <a:gd name="connsiteY1" fmla="*/ 0 h 2423795"/>
                <a:gd name="connisteX2" fmla="*/ 5389880 w 5389880"/>
                <a:gd name="connsiteY2" fmla="*/ 2423795 h 2423795"/>
              </a:gdLst>
              <a:ahLst/>
              <a:cxnLst>
                <a:cxn ang="0">
                  <a:pos x="connisteX0" y="connsiteY0"/>
                </a:cxn>
                <a:cxn ang="0">
                  <a:pos x="connisteX1" y="connsiteY1"/>
                </a:cxn>
                <a:cxn ang="0">
                  <a:pos x="connisteX2" y="connsiteY2"/>
                </a:cxn>
              </a:cxnLst>
              <a:rect l="l" t="t" r="r" b="b"/>
              <a:pathLst>
                <a:path w="5389880" h="2423795">
                  <a:moveTo>
                    <a:pt x="0" y="0"/>
                  </a:moveTo>
                  <a:lnTo>
                    <a:pt x="5389880" y="0"/>
                  </a:lnTo>
                  <a:lnTo>
                    <a:pt x="5389880" y="2423795"/>
                  </a:lnTo>
                </a:path>
              </a:pathLst>
            </a:custGeom>
            <a:noFill/>
            <a:ln w="254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cxnSp>
          <p:nvCxnSpPr>
            <p:cNvPr id="84" name="直接连接符 83"/>
            <p:cNvCxnSpPr/>
            <p:nvPr/>
          </p:nvCxnSpPr>
          <p:spPr>
            <a:xfrm>
              <a:off x="12914" y="7177"/>
              <a:ext cx="763" cy="0"/>
            </a:xfrm>
            <a:prstGeom prst="line">
              <a:avLst/>
            </a:prstGeom>
            <a:ln w="25400" cmpd="sng">
              <a:solidFill>
                <a:srgbClr val="C0C0C0"/>
              </a:solidFill>
              <a:prstDash val="sysDash"/>
            </a:ln>
          </p:spPr>
          <p:style>
            <a:lnRef idx="1">
              <a:schemeClr val="accent1"/>
            </a:lnRef>
            <a:fillRef idx="0">
              <a:schemeClr val="accent1"/>
            </a:fillRef>
            <a:effectRef idx="0">
              <a:schemeClr val="accent1"/>
            </a:effectRef>
            <a:fontRef idx="minor">
              <a:schemeClr val="tx1"/>
            </a:fontRef>
          </p:style>
        </p:cxnSp>
        <p:sp>
          <p:nvSpPr>
            <p:cNvPr id="85" name="椭圆 84"/>
            <p:cNvSpPr/>
            <p:nvPr/>
          </p:nvSpPr>
          <p:spPr>
            <a:xfrm>
              <a:off x="13604" y="7064"/>
              <a:ext cx="375" cy="1206"/>
            </a:xfrm>
            <a:prstGeom prst="ellipse">
              <a:avLst/>
            </a:prstGeom>
            <a:solidFill>
              <a:srgbClr val="C0C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sp>
          <p:nvSpPr>
            <p:cNvPr id="86" name="文本框 85"/>
            <p:cNvSpPr txBox="1"/>
            <p:nvPr/>
          </p:nvSpPr>
          <p:spPr>
            <a:xfrm>
              <a:off x="5866" y="4146"/>
              <a:ext cx="8112" cy="7035"/>
            </a:xfrm>
            <a:prstGeom prst="rect">
              <a:avLst/>
            </a:prstGeom>
            <a:noFill/>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20000"/>
                </a:lnSpc>
              </a:pPr>
              <a:r>
                <a:rPr lang="zh-CN" altLang="de-DE" sz="1650">
                  <a:latin typeface="汉仪晓波折纸体简" panose="00020600040101010101" charset="-122"/>
                  <a:ea typeface="汉仪晓波折纸体简" panose="00020600040101010101" charset="-122"/>
                  <a:cs typeface="汉仪晓波折纸体简" panose="00020600040101010101" charset="-122"/>
                </a:rPr>
                <a:t> </a:t>
              </a:r>
              <a:r>
                <a:rPr lang="de-DE" altLang="zh-CN" sz="1650">
                  <a:latin typeface="汉仪晓波折纸体简" panose="00020600040101010101" charset="-122"/>
                  <a:ea typeface="汉仪晓波折纸体简" panose="00020600040101010101" charset="-122"/>
                  <a:cs typeface="汉仪晓波折纸体简" panose="00020600040101010101" charset="-122"/>
                </a:rPr>
                <a:t>prevent the marriage of close relatives with the same surname</a:t>
              </a:r>
            </a:p>
          </p:txBody>
        </p:sp>
      </p:grpSp>
      <p:grpSp>
        <p:nvGrpSpPr>
          <p:cNvPr id="17" name="组合 16" descr="7b0a202020202274657874626f78223a20227b5c2263617465676f72795f69645c223a31303139382c5c2269645c223a32303334323031387d220a7d0a"/>
          <p:cNvGrpSpPr/>
          <p:nvPr/>
        </p:nvGrpSpPr>
        <p:grpSpPr>
          <a:xfrm>
            <a:off x="4025742" y="3045143"/>
            <a:ext cx="3824764" cy="1285365"/>
            <a:chOff x="5370" y="3510"/>
            <a:chExt cx="8461" cy="4050"/>
          </a:xfrm>
        </p:grpSpPr>
        <p:sp>
          <p:nvSpPr>
            <p:cNvPr id="18" name="矩形 17"/>
            <p:cNvSpPr/>
            <p:nvPr/>
          </p:nvSpPr>
          <p:spPr>
            <a:xfrm>
              <a:off x="5720" y="3832"/>
              <a:ext cx="7761" cy="313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sp>
          <p:nvSpPr>
            <p:cNvPr id="19" name="椭圆 18"/>
            <p:cNvSpPr/>
            <p:nvPr/>
          </p:nvSpPr>
          <p:spPr>
            <a:xfrm>
              <a:off x="5370" y="3510"/>
              <a:ext cx="227" cy="227"/>
            </a:xfrm>
            <a:prstGeom prst="ellipse">
              <a:avLst/>
            </a:prstGeom>
            <a:solidFill>
              <a:srgbClr val="C0C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cxnSp>
          <p:nvCxnSpPr>
            <p:cNvPr id="20" name="直接连接符 19"/>
            <p:cNvCxnSpPr/>
            <p:nvPr/>
          </p:nvCxnSpPr>
          <p:spPr>
            <a:xfrm>
              <a:off x="5596" y="3616"/>
              <a:ext cx="794" cy="0"/>
            </a:xfrm>
            <a:prstGeom prst="line">
              <a:avLst/>
            </a:prstGeom>
            <a:ln w="25400" cmpd="sng">
              <a:solidFill>
                <a:srgbClr val="C0C0C0"/>
              </a:solidFill>
              <a:prstDash val="sysDash"/>
              <a:round/>
              <a:headEnd type="none"/>
            </a:ln>
          </p:spPr>
          <p:style>
            <a:lnRef idx="1">
              <a:schemeClr val="accent1"/>
            </a:lnRef>
            <a:fillRef idx="0">
              <a:schemeClr val="accent1"/>
            </a:fillRef>
            <a:effectRef idx="0">
              <a:schemeClr val="accent1"/>
            </a:effectRef>
            <a:fontRef idx="minor">
              <a:schemeClr val="tx1"/>
            </a:fontRef>
          </p:style>
        </p:cxnSp>
        <p:sp>
          <p:nvSpPr>
            <p:cNvPr id="21" name="任意多边形 20"/>
            <p:cNvSpPr/>
            <p:nvPr/>
          </p:nvSpPr>
          <p:spPr>
            <a:xfrm>
              <a:off x="6390" y="3616"/>
              <a:ext cx="7275" cy="1372"/>
            </a:xfrm>
            <a:custGeom>
              <a:avLst/>
              <a:gdLst>
                <a:gd name="connisteX0" fmla="*/ 0 w 5389880"/>
                <a:gd name="connsiteY0" fmla="*/ 0 h 2423795"/>
                <a:gd name="connisteX1" fmla="*/ 5389880 w 5389880"/>
                <a:gd name="connsiteY1" fmla="*/ 0 h 2423795"/>
                <a:gd name="connisteX2" fmla="*/ 5389880 w 5389880"/>
                <a:gd name="connsiteY2" fmla="*/ 2423795 h 2423795"/>
              </a:gdLst>
              <a:ahLst/>
              <a:cxnLst>
                <a:cxn ang="0">
                  <a:pos x="connisteX0" y="connsiteY0"/>
                </a:cxn>
                <a:cxn ang="0">
                  <a:pos x="connisteX1" y="connsiteY1"/>
                </a:cxn>
                <a:cxn ang="0">
                  <a:pos x="connisteX2" y="connsiteY2"/>
                </a:cxn>
              </a:cxnLst>
              <a:rect l="l" t="t" r="r" b="b"/>
              <a:pathLst>
                <a:path w="5389880" h="2423795">
                  <a:moveTo>
                    <a:pt x="0" y="0"/>
                  </a:moveTo>
                  <a:lnTo>
                    <a:pt x="5389880" y="0"/>
                  </a:lnTo>
                  <a:lnTo>
                    <a:pt x="5389880" y="2423795"/>
                  </a:lnTo>
                </a:path>
              </a:pathLst>
            </a:custGeom>
            <a:noFill/>
            <a:ln w="254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sp>
          <p:nvSpPr>
            <p:cNvPr id="22" name="任意多边形 21"/>
            <p:cNvSpPr/>
            <p:nvPr/>
          </p:nvSpPr>
          <p:spPr>
            <a:xfrm rot="10800000">
              <a:off x="5522" y="5696"/>
              <a:ext cx="7347" cy="1481"/>
            </a:xfrm>
            <a:custGeom>
              <a:avLst/>
              <a:gdLst>
                <a:gd name="connisteX0" fmla="*/ 0 w 5389880"/>
                <a:gd name="connsiteY0" fmla="*/ 0 h 2423795"/>
                <a:gd name="connisteX1" fmla="*/ 5389880 w 5389880"/>
                <a:gd name="connsiteY1" fmla="*/ 0 h 2423795"/>
                <a:gd name="connisteX2" fmla="*/ 5389880 w 5389880"/>
                <a:gd name="connsiteY2" fmla="*/ 2423795 h 2423795"/>
              </a:gdLst>
              <a:ahLst/>
              <a:cxnLst>
                <a:cxn ang="0">
                  <a:pos x="connisteX0" y="connsiteY0"/>
                </a:cxn>
                <a:cxn ang="0">
                  <a:pos x="connisteX1" y="connsiteY1"/>
                </a:cxn>
                <a:cxn ang="0">
                  <a:pos x="connisteX2" y="connsiteY2"/>
                </a:cxn>
              </a:cxnLst>
              <a:rect l="l" t="t" r="r" b="b"/>
              <a:pathLst>
                <a:path w="5389880" h="2423795">
                  <a:moveTo>
                    <a:pt x="0" y="0"/>
                  </a:moveTo>
                  <a:lnTo>
                    <a:pt x="5389880" y="0"/>
                  </a:lnTo>
                  <a:lnTo>
                    <a:pt x="5389880" y="2423795"/>
                  </a:lnTo>
                </a:path>
              </a:pathLst>
            </a:custGeom>
            <a:noFill/>
            <a:ln w="254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cxnSp>
          <p:nvCxnSpPr>
            <p:cNvPr id="23" name="直接连接符 22"/>
            <p:cNvCxnSpPr/>
            <p:nvPr/>
          </p:nvCxnSpPr>
          <p:spPr>
            <a:xfrm>
              <a:off x="12914" y="7177"/>
              <a:ext cx="763" cy="0"/>
            </a:xfrm>
            <a:prstGeom prst="line">
              <a:avLst/>
            </a:prstGeom>
            <a:ln w="25400" cmpd="sng">
              <a:solidFill>
                <a:srgbClr val="C0C0C0"/>
              </a:solidFill>
              <a:prstDash val="sysDash"/>
            </a:ln>
          </p:spPr>
          <p:style>
            <a:lnRef idx="1">
              <a:schemeClr val="accent1"/>
            </a:lnRef>
            <a:fillRef idx="0">
              <a:schemeClr val="accent1"/>
            </a:fillRef>
            <a:effectRef idx="0">
              <a:schemeClr val="accent1"/>
            </a:effectRef>
            <a:fontRef idx="minor">
              <a:schemeClr val="tx1"/>
            </a:fontRef>
          </p:style>
        </p:cxnSp>
        <p:sp>
          <p:nvSpPr>
            <p:cNvPr id="24" name="椭圆 23"/>
            <p:cNvSpPr/>
            <p:nvPr/>
          </p:nvSpPr>
          <p:spPr>
            <a:xfrm>
              <a:off x="13604" y="7063"/>
              <a:ext cx="227" cy="227"/>
            </a:xfrm>
            <a:prstGeom prst="ellipse">
              <a:avLst/>
            </a:prstGeom>
            <a:solidFill>
              <a:srgbClr val="C0C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sp>
          <p:nvSpPr>
            <p:cNvPr id="25" name="文本框 24"/>
            <p:cNvSpPr txBox="1"/>
            <p:nvPr/>
          </p:nvSpPr>
          <p:spPr>
            <a:xfrm>
              <a:off x="5598" y="3510"/>
              <a:ext cx="8233" cy="4050"/>
            </a:xfrm>
            <a:prstGeom prst="rect">
              <a:avLst/>
            </a:prstGeom>
            <a:noFill/>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20000"/>
                </a:lnSpc>
              </a:pPr>
              <a:r>
                <a:rPr sz="1650">
                  <a:latin typeface="汉仪晓波折纸体简" panose="00020600040101010101" charset="-122"/>
                  <a:ea typeface="汉仪晓波折纸体简" panose="00020600040101010101" charset="-122"/>
                  <a:cs typeface="汉仪晓波折纸体简" panose="00020600040101010101" charset="-122"/>
                </a:rPr>
                <a:t>assure the compatibility of the prospective bride and bridegroom through their “eight characters” of the birth moment.</a:t>
              </a:r>
            </a:p>
          </p:txBody>
        </p:sp>
      </p:grpSp>
      <p:pic>
        <p:nvPicPr>
          <p:cNvPr id="100" name="图片 99"/>
          <p:cNvPicPr/>
          <p:nvPr/>
        </p:nvPicPr>
        <p:blipFill>
          <a:blip r:embed="rId5" r:link="rId6"/>
          <a:stretch>
            <a:fillRect/>
          </a:stretch>
        </p:blipFill>
        <p:spPr>
          <a:xfrm>
            <a:off x="255271" y="4521994"/>
            <a:ext cx="2372201" cy="1127284"/>
          </a:xfrm>
          <a:prstGeom prst="rect">
            <a:avLst/>
          </a:prstGeom>
          <a:noFill/>
          <a:ln w="9525">
            <a:noFill/>
          </a:ln>
        </p:spPr>
      </p:pic>
      <p:pic>
        <p:nvPicPr>
          <p:cNvPr id="101" name="图片 100"/>
          <p:cNvPicPr/>
          <p:nvPr/>
        </p:nvPicPr>
        <p:blipFill>
          <a:blip r:embed="rId7" r:link="rId8"/>
          <a:stretch>
            <a:fillRect/>
          </a:stretch>
        </p:blipFill>
        <p:spPr>
          <a:xfrm>
            <a:off x="4359116" y="4521994"/>
            <a:ext cx="3158490" cy="117348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plus(in)">
                                      <p:cBhvr>
                                        <p:cTn id="7" dur="2000"/>
                                        <p:tgtEl>
                                          <p:spTgt spid="106"/>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plus(in)">
                                      <p:cBhvr>
                                        <p:cTn id="12" dur="2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nodeType="clickEffect">
                                  <p:stCondLst>
                                    <p:cond delay="0"/>
                                  </p:stCondLst>
                                  <p:childTnLst>
                                    <p:set>
                                      <p:cBhvr>
                                        <p:cTn id="16" dur="1" fill="hold">
                                          <p:stCondLst>
                                            <p:cond delay="0"/>
                                          </p:stCondLst>
                                        </p:cTn>
                                        <p:tgtEl>
                                          <p:spTgt spid="78"/>
                                        </p:tgtEl>
                                        <p:attrNameLst>
                                          <p:attrName>style.visibility</p:attrName>
                                        </p:attrNameLst>
                                      </p:cBhvr>
                                      <p:to>
                                        <p:strVal val="visible"/>
                                      </p:to>
                                    </p:set>
                                    <p:animEffect transition="in" filter="plus(in)">
                                      <p:cBhvr>
                                        <p:cTn id="17" dur="2000"/>
                                        <p:tgtEl>
                                          <p:spTgt spid="78"/>
                                        </p:tgtEl>
                                      </p:cBhvr>
                                    </p:animEffect>
                                  </p:childTnLst>
                                </p:cTn>
                              </p:par>
                            </p:childTnLst>
                          </p:cTn>
                        </p:par>
                      </p:childTnLst>
                    </p:cTn>
                  </p:par>
                  <p:par>
                    <p:cTn id="18" fill="hold">
                      <p:stCondLst>
                        <p:cond delay="indefinite"/>
                      </p:stCondLst>
                      <p:childTnLst>
                        <p:par>
                          <p:cTn id="19" fill="hold">
                            <p:stCondLst>
                              <p:cond delay="0"/>
                            </p:stCondLst>
                            <p:childTnLst>
                              <p:par>
                                <p:cTn id="20" presetID="13" presetClass="entr" presetSubtype="16"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plus(in)">
                                      <p:cBhvr>
                                        <p:cTn id="22" dur="20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3" presetClass="entr" presetSubtype="16" fill="hold" nodeType="clickEffect">
                                  <p:stCondLst>
                                    <p:cond delay="0"/>
                                  </p:stCondLst>
                                  <p:childTnLst>
                                    <p:set>
                                      <p:cBhvr>
                                        <p:cTn id="26" dur="1" fill="hold">
                                          <p:stCondLst>
                                            <p:cond delay="0"/>
                                          </p:stCondLst>
                                        </p:cTn>
                                        <p:tgtEl>
                                          <p:spTgt spid="100"/>
                                        </p:tgtEl>
                                        <p:attrNameLst>
                                          <p:attrName>style.visibility</p:attrName>
                                        </p:attrNameLst>
                                      </p:cBhvr>
                                      <p:to>
                                        <p:strVal val="visible"/>
                                      </p:to>
                                    </p:set>
                                    <p:animEffect transition="in" filter="plus(in)">
                                      <p:cBhvr>
                                        <p:cTn id="27" dur="2000"/>
                                        <p:tgtEl>
                                          <p:spTgt spid="100"/>
                                        </p:tgtEl>
                                      </p:cBhvr>
                                    </p:animEffect>
                                  </p:childTnLst>
                                </p:cTn>
                              </p:par>
                            </p:childTnLst>
                          </p:cTn>
                        </p:par>
                      </p:childTnLst>
                    </p:cTn>
                  </p:par>
                  <p:par>
                    <p:cTn id="28" fill="hold">
                      <p:stCondLst>
                        <p:cond delay="indefinite"/>
                      </p:stCondLst>
                      <p:childTnLst>
                        <p:par>
                          <p:cTn id="29" fill="hold">
                            <p:stCondLst>
                              <p:cond delay="0"/>
                            </p:stCondLst>
                            <p:childTnLst>
                              <p:par>
                                <p:cTn id="30" presetID="13" presetClass="entr" presetSubtype="16" fill="hold" nodeType="clickEffect">
                                  <p:stCondLst>
                                    <p:cond delay="0"/>
                                  </p:stCondLst>
                                  <p:childTnLst>
                                    <p:set>
                                      <p:cBhvr>
                                        <p:cTn id="31" dur="1" fill="hold">
                                          <p:stCondLst>
                                            <p:cond delay="0"/>
                                          </p:stCondLst>
                                        </p:cTn>
                                        <p:tgtEl>
                                          <p:spTgt spid="101"/>
                                        </p:tgtEl>
                                        <p:attrNameLst>
                                          <p:attrName>style.visibility</p:attrName>
                                        </p:attrNameLst>
                                      </p:cBhvr>
                                      <p:to>
                                        <p:strVal val="visible"/>
                                      </p:to>
                                    </p:set>
                                    <p:animEffect transition="in" filter="plus(in)">
                                      <p:cBhvr>
                                        <p:cTn id="32" dur="20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1796891" y="3634741"/>
            <a:ext cx="5881688" cy="507831"/>
          </a:xfrm>
          <a:prstGeom prst="rect">
            <a:avLst/>
          </a:prstGeom>
          <a:noFill/>
        </p:spPr>
        <p:txBody>
          <a:bodyPr wrap="square" rtlCol="0">
            <a:spAutoFit/>
          </a:bodyPr>
          <a:lstStyle/>
          <a:p>
            <a:pPr algn="ctr"/>
            <a:r>
              <a:rPr kumimoji="1" sz="2700">
                <a:solidFill>
                  <a:schemeClr val="tx2">
                    <a:lumMod val="75000"/>
                  </a:schemeClr>
                </a:solidFill>
                <a:latin typeface="DFPShaoNvW5-GB" charset="-122"/>
                <a:ea typeface="DFPShaoNvW5-GB" charset="-122"/>
                <a:cs typeface="DFPShaoNvW5-GB" charset="-122"/>
                <a:sym typeface="+mn-ea"/>
              </a:rPr>
              <a:t>Na Ji</a:t>
            </a:r>
            <a:endParaRPr kumimoji="1" lang="zh-CN" altLang="en-US" sz="2700">
              <a:solidFill>
                <a:schemeClr val="tx2">
                  <a:lumMod val="75000"/>
                </a:schemeClr>
              </a:solidFill>
              <a:latin typeface="DFPShaoNvW5-GB" charset="-122"/>
              <a:ea typeface="DFPShaoNvW5-GB" charset="-122"/>
              <a:cs typeface="DFPShaoNvW5-GB" charset="-122"/>
            </a:endParaRPr>
          </a:p>
        </p:txBody>
      </p:sp>
      <p:grpSp>
        <p:nvGrpSpPr>
          <p:cNvPr id="11" name="Group 70"/>
          <p:cNvGrpSpPr/>
          <p:nvPr/>
        </p:nvGrpSpPr>
        <p:grpSpPr>
          <a:xfrm>
            <a:off x="1348708" y="687170"/>
            <a:ext cx="6451970" cy="6059892"/>
            <a:chOff x="0" y="0"/>
            <a:chExt cx="2335459" cy="2193537"/>
          </a:xfrm>
        </p:grpSpPr>
        <p:sp>
          <p:nvSpPr>
            <p:cNvPr id="12" name="chenying0907 66"/>
            <p:cNvSpPr/>
            <p:nvPr/>
          </p:nvSpPr>
          <p:spPr>
            <a:xfrm>
              <a:off x="88900" y="177800"/>
              <a:ext cx="2125877" cy="1425521"/>
            </a:xfrm>
            <a:custGeom>
              <a:avLst/>
              <a:gdLst/>
              <a:ahLst/>
              <a:cxnLst>
                <a:cxn ang="0">
                  <a:pos x="wd2" y="hd2"/>
                </a:cxn>
                <a:cxn ang="5400000">
                  <a:pos x="wd2" y="hd2"/>
                </a:cxn>
                <a:cxn ang="10800000">
                  <a:pos x="wd2" y="hd2"/>
                </a:cxn>
                <a:cxn ang="16200000">
                  <a:pos x="wd2" y="hd2"/>
                </a:cxn>
              </a:cxnLst>
              <a:rect l="0" t="0" r="r" b="b"/>
              <a:pathLst>
                <a:path w="21339" h="21550" extrusionOk="0">
                  <a:moveTo>
                    <a:pt x="21281" y="131"/>
                  </a:moveTo>
                  <a:cubicBezTo>
                    <a:pt x="20628" y="31"/>
                    <a:pt x="2649" y="215"/>
                    <a:pt x="166" y="0"/>
                  </a:cubicBezTo>
                  <a:cubicBezTo>
                    <a:pt x="70" y="3334"/>
                    <a:pt x="43" y="6398"/>
                    <a:pt x="99" y="9794"/>
                  </a:cubicBezTo>
                  <a:cubicBezTo>
                    <a:pt x="201" y="15985"/>
                    <a:pt x="-129" y="17592"/>
                    <a:pt x="60" y="21542"/>
                  </a:cubicBezTo>
                  <a:cubicBezTo>
                    <a:pt x="1560" y="21600"/>
                    <a:pt x="19091" y="21287"/>
                    <a:pt x="21090" y="21542"/>
                  </a:cubicBezTo>
                  <a:cubicBezTo>
                    <a:pt x="21175" y="18119"/>
                    <a:pt x="21202" y="17551"/>
                    <a:pt x="21175" y="14349"/>
                  </a:cubicBezTo>
                  <a:cubicBezTo>
                    <a:pt x="21134" y="9458"/>
                    <a:pt x="21471" y="5014"/>
                    <a:pt x="21281" y="131"/>
                  </a:cubicBezTo>
                  <a:close/>
                </a:path>
              </a:pathLst>
            </a:custGeom>
            <a:noFill/>
            <a:ln w="38100" cap="flat">
              <a:solidFill>
                <a:srgbClr val="46537A"/>
              </a:solidFill>
              <a:prstDash val="solid"/>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2250"/>
            </a:p>
          </p:txBody>
        </p:sp>
        <p:sp>
          <p:nvSpPr>
            <p:cNvPr id="13" name="chenying0907 67"/>
            <p:cNvSpPr/>
            <p:nvPr/>
          </p:nvSpPr>
          <p:spPr>
            <a:xfrm>
              <a:off x="-1" y="0"/>
              <a:ext cx="2335461" cy="184474"/>
            </a:xfrm>
            <a:custGeom>
              <a:avLst/>
              <a:gdLst/>
              <a:ahLst/>
              <a:cxnLst>
                <a:cxn ang="0">
                  <a:pos x="wd2" y="hd2"/>
                </a:cxn>
                <a:cxn ang="5400000">
                  <a:pos x="wd2" y="hd2"/>
                </a:cxn>
                <a:cxn ang="10800000">
                  <a:pos x="wd2" y="hd2"/>
                </a:cxn>
                <a:cxn ang="16200000">
                  <a:pos x="wd2" y="hd2"/>
                </a:cxn>
              </a:cxnLst>
              <a:rect l="0" t="0" r="r" b="b"/>
              <a:pathLst>
                <a:path w="21311" h="19061" extrusionOk="0">
                  <a:moveTo>
                    <a:pt x="902" y="18172"/>
                  </a:moveTo>
                  <a:cubicBezTo>
                    <a:pt x="357" y="17727"/>
                    <a:pt x="-200" y="12317"/>
                    <a:pt x="71" y="5707"/>
                  </a:cubicBezTo>
                  <a:cubicBezTo>
                    <a:pt x="379" y="-1823"/>
                    <a:pt x="1461" y="270"/>
                    <a:pt x="2010" y="259"/>
                  </a:cubicBezTo>
                  <a:cubicBezTo>
                    <a:pt x="7486" y="145"/>
                    <a:pt x="12959" y="733"/>
                    <a:pt x="18433" y="1907"/>
                  </a:cubicBezTo>
                  <a:cubicBezTo>
                    <a:pt x="19405" y="2115"/>
                    <a:pt x="21400" y="-2382"/>
                    <a:pt x="21308" y="14217"/>
                  </a:cubicBezTo>
                  <a:cubicBezTo>
                    <a:pt x="21311" y="19032"/>
                    <a:pt x="20486" y="19218"/>
                    <a:pt x="19999" y="19008"/>
                  </a:cubicBezTo>
                </a:path>
              </a:pathLst>
            </a:custGeom>
            <a:noFill/>
            <a:ln w="38100" cap="flat">
              <a:solidFill>
                <a:srgbClr val="46537A"/>
              </a:solidFill>
              <a:prstDash val="solid"/>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2250"/>
            </a:p>
          </p:txBody>
        </p:sp>
        <p:sp>
          <p:nvSpPr>
            <p:cNvPr id="14" name="chenying0907 68"/>
            <p:cNvSpPr/>
            <p:nvPr/>
          </p:nvSpPr>
          <p:spPr>
            <a:xfrm>
              <a:off x="1130300" y="1600199"/>
              <a:ext cx="16672" cy="335486"/>
            </a:xfrm>
            <a:custGeom>
              <a:avLst/>
              <a:gdLst/>
              <a:ahLst/>
              <a:cxnLst>
                <a:cxn ang="0">
                  <a:pos x="wd2" y="hd2"/>
                </a:cxn>
                <a:cxn ang="5400000">
                  <a:pos x="wd2" y="hd2"/>
                </a:cxn>
                <a:cxn ang="10800000">
                  <a:pos x="wd2" y="hd2"/>
                </a:cxn>
                <a:cxn ang="16200000">
                  <a:pos x="wd2" y="hd2"/>
                </a:cxn>
              </a:cxnLst>
              <a:rect l="0" t="0" r="r" b="b"/>
              <a:pathLst>
                <a:path w="16358" h="19845" extrusionOk="0">
                  <a:moveTo>
                    <a:pt x="0" y="0"/>
                  </a:moveTo>
                  <a:cubicBezTo>
                    <a:pt x="21600" y="4703"/>
                    <a:pt x="13319" y="10461"/>
                    <a:pt x="16331" y="15310"/>
                  </a:cubicBezTo>
                  <a:cubicBezTo>
                    <a:pt x="16793" y="16055"/>
                    <a:pt x="11256" y="21600"/>
                    <a:pt x="11542" y="19282"/>
                  </a:cubicBezTo>
                </a:path>
              </a:pathLst>
            </a:custGeom>
            <a:noFill/>
            <a:ln w="38100" cap="flat">
              <a:solidFill>
                <a:srgbClr val="46537A"/>
              </a:solidFill>
              <a:prstDash val="solid"/>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2250"/>
            </a:p>
          </p:txBody>
        </p:sp>
        <p:sp>
          <p:nvSpPr>
            <p:cNvPr id="15" name="chenying0907 69"/>
            <p:cNvSpPr/>
            <p:nvPr/>
          </p:nvSpPr>
          <p:spPr>
            <a:xfrm>
              <a:off x="990600" y="1955799"/>
              <a:ext cx="284801" cy="237739"/>
            </a:xfrm>
            <a:custGeom>
              <a:avLst/>
              <a:gdLst/>
              <a:ahLst/>
              <a:cxnLst>
                <a:cxn ang="0">
                  <a:pos x="wd2" y="hd2"/>
                </a:cxn>
                <a:cxn ang="5400000">
                  <a:pos x="wd2" y="hd2"/>
                </a:cxn>
                <a:cxn ang="10800000">
                  <a:pos x="wd2" y="hd2"/>
                </a:cxn>
                <a:cxn ang="16200000">
                  <a:pos x="wd2" y="hd2"/>
                </a:cxn>
              </a:cxnLst>
              <a:rect l="0" t="0" r="r" b="b"/>
              <a:pathLst>
                <a:path w="15635" h="17669" extrusionOk="0">
                  <a:moveTo>
                    <a:pt x="13789" y="13529"/>
                  </a:moveTo>
                  <a:cubicBezTo>
                    <a:pt x="19485" y="4044"/>
                    <a:pt x="10745" y="-2666"/>
                    <a:pt x="4561" y="1034"/>
                  </a:cubicBezTo>
                  <a:cubicBezTo>
                    <a:pt x="-65" y="3803"/>
                    <a:pt x="-2115" y="11785"/>
                    <a:pt x="2972" y="15848"/>
                  </a:cubicBezTo>
                  <a:cubicBezTo>
                    <a:pt x="6834" y="18934"/>
                    <a:pt x="11071" y="18055"/>
                    <a:pt x="13789" y="13529"/>
                  </a:cubicBezTo>
                  <a:close/>
                </a:path>
              </a:pathLst>
            </a:custGeom>
            <a:noFill/>
            <a:ln w="38100" cap="flat">
              <a:solidFill>
                <a:srgbClr val="46537A"/>
              </a:solidFill>
              <a:prstDash val="solid"/>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2250"/>
            </a:p>
          </p:txBody>
        </p:sp>
      </p:grpSp>
      <p:grpSp>
        <p:nvGrpSpPr>
          <p:cNvPr id="16" name="组 15"/>
          <p:cNvGrpSpPr/>
          <p:nvPr/>
        </p:nvGrpSpPr>
        <p:grpSpPr>
          <a:xfrm>
            <a:off x="3323429" y="1988259"/>
            <a:ext cx="1770678" cy="1646481"/>
            <a:chOff x="4431238" y="1508012"/>
            <a:chExt cx="2360904" cy="2195308"/>
          </a:xfrm>
        </p:grpSpPr>
        <p:sp>
          <p:nvSpPr>
            <p:cNvPr id="17" name="chenying0907 201"/>
            <p:cNvSpPr/>
            <p:nvPr/>
          </p:nvSpPr>
          <p:spPr>
            <a:xfrm>
              <a:off x="4431238" y="1508012"/>
              <a:ext cx="2360904" cy="2195308"/>
            </a:xfrm>
            <a:custGeom>
              <a:avLst/>
              <a:gdLst/>
              <a:ahLst/>
              <a:cxnLst>
                <a:cxn ang="0">
                  <a:pos x="wd2" y="hd2"/>
                </a:cxn>
                <a:cxn ang="5400000">
                  <a:pos x="wd2" y="hd2"/>
                </a:cxn>
                <a:cxn ang="10800000">
                  <a:pos x="wd2" y="hd2"/>
                </a:cxn>
                <a:cxn ang="16200000">
                  <a:pos x="wd2" y="hd2"/>
                </a:cxn>
              </a:cxnLst>
              <a:rect l="0" t="0" r="r" b="b"/>
              <a:pathLst>
                <a:path w="21600" h="21600" extrusionOk="0">
                  <a:moveTo>
                    <a:pt x="21010" y="4955"/>
                  </a:moveTo>
                  <a:cubicBezTo>
                    <a:pt x="18465" y="9425"/>
                    <a:pt x="18297" y="14113"/>
                    <a:pt x="21600" y="18296"/>
                  </a:cubicBezTo>
                  <a:cubicBezTo>
                    <a:pt x="14274" y="17484"/>
                    <a:pt x="12639" y="14333"/>
                    <a:pt x="6691" y="21600"/>
                  </a:cubicBezTo>
                  <a:cubicBezTo>
                    <a:pt x="10802" y="16578"/>
                    <a:pt x="3281" y="10613"/>
                    <a:pt x="0" y="8990"/>
                  </a:cubicBezTo>
                  <a:cubicBezTo>
                    <a:pt x="4976" y="11451"/>
                    <a:pt x="9737" y="4157"/>
                    <a:pt x="10108" y="0"/>
                  </a:cubicBezTo>
                  <a:cubicBezTo>
                    <a:pt x="12265" y="4785"/>
                    <a:pt x="16387" y="6388"/>
                    <a:pt x="21010" y="4955"/>
                  </a:cubicBezTo>
                  <a:close/>
                </a:path>
              </a:pathLst>
            </a:custGeom>
            <a:solidFill>
              <a:srgbClr val="FDD67A"/>
            </a:solidFill>
            <a:ln w="38100">
              <a:solidFill>
                <a:srgbClr val="46537A"/>
              </a:solidFill>
              <a:miter lim="400000"/>
            </a:ln>
          </p:spPr>
          <p:txBody>
            <a:bodyPr lIns="28575" tIns="28575" rIns="28575" bIns="28575" anchor="ctr"/>
            <a:lstStyle/>
            <a:p>
              <a:pPr defTabSz="342900">
                <a:defRPr sz="3000">
                  <a:solidFill>
                    <a:srgbClr val="FFFFFF"/>
                  </a:solidFill>
                  <a:effectLst>
                    <a:outerShdw blurRad="38100" dist="12700" dir="5400000">
                      <a:srgbClr val="000000">
                        <a:alpha val="50000"/>
                      </a:srgbClr>
                    </a:outerShdw>
                  </a:effectLst>
                </a:defRPr>
              </a:pPr>
              <a:endParaRPr sz="2250"/>
            </a:p>
          </p:txBody>
        </p:sp>
        <p:sp>
          <p:nvSpPr>
            <p:cNvPr id="18" name="文本框 17"/>
            <p:cNvSpPr txBox="1"/>
            <p:nvPr/>
          </p:nvSpPr>
          <p:spPr>
            <a:xfrm>
              <a:off x="5317197" y="1833012"/>
              <a:ext cx="846813" cy="1354217"/>
            </a:xfrm>
            <a:prstGeom prst="rect">
              <a:avLst/>
            </a:prstGeom>
            <a:noFill/>
          </p:spPr>
          <p:txBody>
            <a:bodyPr wrap="none" rtlCol="0">
              <a:spAutoFit/>
            </a:bodyPr>
            <a:lstStyle/>
            <a:p>
              <a:pPr algn="r"/>
              <a:r>
                <a:rPr kumimoji="1" lang="en-US" altLang="zh-CN" sz="6000">
                  <a:solidFill>
                    <a:schemeClr val="tx2"/>
                  </a:solidFill>
                  <a:latin typeface="DFPShaoNvW5-GB" charset="-122"/>
                  <a:ea typeface="DFPShaoNvW5-GB" charset="-122"/>
                  <a:cs typeface="DFPShaoNvW5-GB" charset="-122"/>
                </a:rPr>
                <a:t>3</a:t>
              </a:r>
            </a:p>
          </p:txBody>
        </p:sp>
      </p:gr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
                                          </p:val>
                                        </p:tav>
                                        <p:tav tm="100000">
                                          <p:val>
                                            <p:strVal val="#ppt_x"/>
                                          </p:val>
                                        </p:tav>
                                      </p:tavLst>
                                    </p:anim>
                                    <p:anim calcmode="lin" valueType="num">
                                      <p:cBhvr>
                                        <p:cTn id="8" dur="500" fill="hold"/>
                                        <p:tgtEl>
                                          <p:spTgt spid="11"/>
                                        </p:tgtEl>
                                        <p:attrNameLst>
                                          <p:attrName>ppt_y</p:attrName>
                                        </p:attrNameLst>
                                      </p:cBhvr>
                                      <p:tavLst>
                                        <p:tav tm="0">
                                          <p:val>
                                            <p:strVal val="#ppt_y-#ppt_h/2"/>
                                          </p:val>
                                        </p:tav>
                                        <p:tav tm="100000">
                                          <p:val>
                                            <p:strVal val="#ppt_y"/>
                                          </p:val>
                                        </p:tav>
                                      </p:tavLst>
                                    </p:anim>
                                    <p:anim calcmode="lin" valueType="num">
                                      <p:cBhvr>
                                        <p:cTn id="9" dur="500" fill="hold"/>
                                        <p:tgtEl>
                                          <p:spTgt spid="11"/>
                                        </p:tgtEl>
                                        <p:attrNameLst>
                                          <p:attrName>ppt_w</p:attrName>
                                        </p:attrNameLst>
                                      </p:cBhvr>
                                      <p:tavLst>
                                        <p:tav tm="0">
                                          <p:val>
                                            <p:strVal val="#ppt_w"/>
                                          </p:val>
                                        </p:tav>
                                        <p:tav tm="100000">
                                          <p:val>
                                            <p:strVal val="#ppt_w"/>
                                          </p:val>
                                        </p:tav>
                                      </p:tavLst>
                                    </p:anim>
                                    <p:anim calcmode="lin" valueType="num">
                                      <p:cBhvr>
                                        <p:cTn id="10"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3" presetClass="entr" presetSubtype="16"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plus(in)">
                                      <p:cBhvr>
                                        <p:cTn id="15" dur="20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3" presetClass="entr" presetSubtype="16"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plus(in)">
                                      <p:cBhvr>
                                        <p:cTn id="2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直线连接符 22"/>
          <p:cNvCxnSpPr/>
          <p:nvPr/>
        </p:nvCxnSpPr>
        <p:spPr>
          <a:xfrm flipH="1">
            <a:off x="5879307" y="5164931"/>
            <a:ext cx="3195161" cy="776288"/>
          </a:xfrm>
          <a:prstGeom prst="line">
            <a:avLst/>
          </a:prstGeom>
          <a:noFill/>
          <a:ln w="38100" cap="flat">
            <a:solidFill>
              <a:schemeClr val="accent4"/>
            </a:solidFill>
            <a:prstDash val="lgDashDot"/>
            <a:miter lim="400000"/>
          </a:ln>
          <a:effectLst/>
        </p:spPr>
      </p:cxnSp>
      <p:cxnSp>
        <p:nvCxnSpPr>
          <p:cNvPr id="25" name="直线连接符 24"/>
          <p:cNvCxnSpPr/>
          <p:nvPr/>
        </p:nvCxnSpPr>
        <p:spPr>
          <a:xfrm flipH="1">
            <a:off x="183833" y="1143000"/>
            <a:ext cx="6296501" cy="0"/>
          </a:xfrm>
          <a:prstGeom prst="line">
            <a:avLst/>
          </a:prstGeom>
          <a:noFill/>
          <a:ln w="38100" cap="flat">
            <a:solidFill>
              <a:schemeClr val="accent4"/>
            </a:solidFill>
            <a:prstDash val="lgDashDot"/>
            <a:miter lim="400000"/>
          </a:ln>
          <a:effectLst/>
        </p:spPr>
      </p:cxnSp>
      <p:grpSp>
        <p:nvGrpSpPr>
          <p:cNvPr id="21" name="组 20"/>
          <p:cNvGrpSpPr/>
          <p:nvPr/>
        </p:nvGrpSpPr>
        <p:grpSpPr>
          <a:xfrm rot="3660000">
            <a:off x="6590288" y="771511"/>
            <a:ext cx="581502" cy="704213"/>
            <a:chOff x="8012351" y="1936096"/>
            <a:chExt cx="775336" cy="938951"/>
          </a:xfrm>
        </p:grpSpPr>
        <p:sp>
          <p:nvSpPr>
            <p:cNvPr id="6" name="chenying0907 63"/>
            <p:cNvSpPr/>
            <p:nvPr/>
          </p:nvSpPr>
          <p:spPr>
            <a:xfrm>
              <a:off x="8012351" y="1936096"/>
              <a:ext cx="775336" cy="938951"/>
            </a:xfrm>
            <a:custGeom>
              <a:avLst/>
              <a:gdLst/>
              <a:ahLst/>
              <a:cxnLst>
                <a:cxn ang="0">
                  <a:pos x="wd2" y="hd2"/>
                </a:cxn>
                <a:cxn ang="5400000">
                  <a:pos x="wd2" y="hd2"/>
                </a:cxn>
                <a:cxn ang="10800000">
                  <a:pos x="wd2" y="hd2"/>
                </a:cxn>
                <a:cxn ang="16200000">
                  <a:pos x="wd2" y="hd2"/>
                </a:cxn>
              </a:cxnLst>
              <a:rect l="0" t="0" r="r" b="b"/>
              <a:pathLst>
                <a:path w="20272" h="20210" extrusionOk="0">
                  <a:moveTo>
                    <a:pt x="5196" y="0"/>
                  </a:moveTo>
                  <a:cubicBezTo>
                    <a:pt x="-562" y="3892"/>
                    <a:pt x="-1328" y="9064"/>
                    <a:pt x="1882" y="14521"/>
                  </a:cubicBezTo>
                  <a:cubicBezTo>
                    <a:pt x="5509" y="20686"/>
                    <a:pt x="15589" y="21600"/>
                    <a:pt x="20272" y="18419"/>
                  </a:cubicBezTo>
                </a:path>
              </a:pathLst>
            </a:custGeom>
            <a:solidFill>
              <a:srgbClr val="FDD67A"/>
            </a:solidFill>
            <a:ln w="38100" cap="flat">
              <a:solidFill>
                <a:srgbClr val="46537A"/>
              </a:solidFill>
              <a:prstDash val="solid"/>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2250"/>
            </a:p>
          </p:txBody>
        </p:sp>
        <p:sp>
          <p:nvSpPr>
            <p:cNvPr id="12" name="chenying0907 69"/>
            <p:cNvSpPr/>
            <p:nvPr/>
          </p:nvSpPr>
          <p:spPr>
            <a:xfrm>
              <a:off x="8171505" y="2254404"/>
              <a:ext cx="248368" cy="344488"/>
            </a:xfrm>
            <a:custGeom>
              <a:avLst/>
              <a:gdLst/>
              <a:ahLst/>
              <a:cxnLst>
                <a:cxn ang="0">
                  <a:pos x="wd2" y="hd2"/>
                </a:cxn>
                <a:cxn ang="5400000">
                  <a:pos x="wd2" y="hd2"/>
                </a:cxn>
                <a:cxn ang="10800000">
                  <a:pos x="wd2" y="hd2"/>
                </a:cxn>
                <a:cxn ang="16200000">
                  <a:pos x="wd2" y="hd2"/>
                </a:cxn>
              </a:cxnLst>
              <a:rect l="0" t="0" r="r" b="b"/>
              <a:pathLst>
                <a:path w="21600" h="21336" extrusionOk="0">
                  <a:moveTo>
                    <a:pt x="3804" y="0"/>
                  </a:moveTo>
                  <a:cubicBezTo>
                    <a:pt x="1682" y="2528"/>
                    <a:pt x="720" y="6989"/>
                    <a:pt x="0" y="9644"/>
                  </a:cubicBezTo>
                  <a:cubicBezTo>
                    <a:pt x="3959" y="9042"/>
                    <a:pt x="9361" y="10535"/>
                    <a:pt x="13386" y="9998"/>
                  </a:cubicBezTo>
                  <a:cubicBezTo>
                    <a:pt x="11808" y="13338"/>
                    <a:pt x="13382" y="17337"/>
                    <a:pt x="10481" y="20910"/>
                  </a:cubicBezTo>
                  <a:cubicBezTo>
                    <a:pt x="13735" y="21163"/>
                    <a:pt x="18256" y="21600"/>
                    <a:pt x="21600" y="21123"/>
                  </a:cubicBezTo>
                </a:path>
              </a:pathLst>
            </a:custGeom>
            <a:noFill/>
            <a:ln w="38100" cap="flat">
              <a:solidFill>
                <a:srgbClr val="46537A"/>
              </a:solidFill>
              <a:prstDash val="solid"/>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2250"/>
            </a:p>
          </p:txBody>
        </p:sp>
      </p:grpSp>
      <p:sp>
        <p:nvSpPr>
          <p:cNvPr id="22" name="文本框 21"/>
          <p:cNvSpPr txBox="1"/>
          <p:nvPr/>
        </p:nvSpPr>
        <p:spPr>
          <a:xfrm>
            <a:off x="183833" y="1248252"/>
            <a:ext cx="6418421" cy="1384995"/>
          </a:xfrm>
          <a:prstGeom prst="rect">
            <a:avLst/>
          </a:prstGeom>
          <a:noFill/>
        </p:spPr>
        <p:txBody>
          <a:bodyPr wrap="square" rtlCol="0">
            <a:spAutoFit/>
          </a:bodyPr>
          <a:lstStyle/>
          <a:p>
            <a:r>
              <a:rPr sz="2100"/>
              <a:t>Naji happens after the matchmaker takes back the woman's name and eight characters. If divining an </a:t>
            </a:r>
            <a:r>
              <a:rPr lang="en-US" sz="2100"/>
              <a:t>lucky</a:t>
            </a:r>
            <a:r>
              <a:rPr sz="2100"/>
              <a:t> </a:t>
            </a:r>
            <a:r>
              <a:rPr lang="en-US" sz="2100"/>
              <a:t>portent</a:t>
            </a:r>
            <a:r>
              <a:rPr sz="2100"/>
              <a:t>, the boy's family will inform the girl’s parents and decide to engage the marriage.</a:t>
            </a:r>
          </a:p>
        </p:txBody>
      </p:sp>
      <p:pic>
        <p:nvPicPr>
          <p:cNvPr id="102" name="图片 101"/>
          <p:cNvPicPr/>
          <p:nvPr/>
        </p:nvPicPr>
        <p:blipFill>
          <a:blip r:embed="rId3" r:link="rId4"/>
          <a:stretch>
            <a:fillRect/>
          </a:stretch>
        </p:blipFill>
        <p:spPr>
          <a:xfrm>
            <a:off x="6795611" y="1143000"/>
            <a:ext cx="2348865" cy="1792129"/>
          </a:xfrm>
          <a:prstGeom prst="rect">
            <a:avLst/>
          </a:prstGeom>
          <a:noFill/>
          <a:ln w="9525">
            <a:noFill/>
          </a:ln>
        </p:spPr>
      </p:pic>
      <p:sp>
        <p:nvSpPr>
          <p:cNvPr id="2" name="文本框 1"/>
          <p:cNvSpPr txBox="1"/>
          <p:nvPr/>
        </p:nvSpPr>
        <p:spPr>
          <a:xfrm>
            <a:off x="5031105" y="3206591"/>
            <a:ext cx="4043363" cy="2031325"/>
          </a:xfrm>
          <a:prstGeom prst="rect">
            <a:avLst/>
          </a:prstGeom>
          <a:noFill/>
        </p:spPr>
        <p:txBody>
          <a:bodyPr wrap="square" rtlCol="0">
            <a:spAutoFit/>
          </a:bodyPr>
          <a:lstStyle/>
          <a:p>
            <a:r>
              <a:rPr lang="zh-CN" altLang="en-US" sz="2100"/>
              <a:t>What is more, Na Zheng is an important step when the boy sends </a:t>
            </a:r>
            <a:r>
              <a:rPr lang="en-US" altLang="zh-CN" sz="2100"/>
              <a:t>engagement</a:t>
            </a:r>
            <a:r>
              <a:rPr lang="zh-CN" altLang="en-US" sz="2100"/>
              <a:t> presents to the girl and for courtesy the girl will send back part of the presents such as food and some clothes.</a:t>
            </a:r>
          </a:p>
        </p:txBody>
      </p:sp>
      <p:pic>
        <p:nvPicPr>
          <p:cNvPr id="3" name="图片 2"/>
          <p:cNvPicPr/>
          <p:nvPr/>
        </p:nvPicPr>
        <p:blipFill>
          <a:blip r:embed="rId5" r:link="rId6"/>
          <a:stretch>
            <a:fillRect/>
          </a:stretch>
        </p:blipFill>
        <p:spPr>
          <a:xfrm>
            <a:off x="275273" y="2773680"/>
            <a:ext cx="2084546" cy="1687830"/>
          </a:xfrm>
          <a:prstGeom prst="rect">
            <a:avLst/>
          </a:prstGeom>
          <a:noFill/>
          <a:ln w="9525">
            <a:noFill/>
          </a:ln>
        </p:spPr>
      </p:pic>
      <p:pic>
        <p:nvPicPr>
          <p:cNvPr id="104" name="图片 103"/>
          <p:cNvPicPr/>
          <p:nvPr/>
        </p:nvPicPr>
        <p:blipFill>
          <a:blip r:embed="rId7" r:link="rId8"/>
          <a:stretch>
            <a:fillRect/>
          </a:stretch>
        </p:blipFill>
        <p:spPr>
          <a:xfrm>
            <a:off x="2571750" y="2773681"/>
            <a:ext cx="2247900" cy="1705451"/>
          </a:xfrm>
          <a:prstGeom prst="rect">
            <a:avLst/>
          </a:prstGeom>
          <a:noFill/>
          <a:ln w="9525">
            <a:noFill/>
          </a:ln>
        </p:spPr>
      </p:pic>
      <p:pic>
        <p:nvPicPr>
          <p:cNvPr id="105" name="图片 104"/>
          <p:cNvPicPr/>
          <p:nvPr/>
        </p:nvPicPr>
        <p:blipFill>
          <a:blip r:embed="rId9" r:link="rId10"/>
          <a:stretch>
            <a:fillRect/>
          </a:stretch>
        </p:blipFill>
        <p:spPr>
          <a:xfrm>
            <a:off x="1145857" y="4505801"/>
            <a:ext cx="2547938" cy="1435418"/>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22" presetClass="entr" presetSubtype="2" fill="hold" nodeType="withEffect">
                                  <p:stCondLst>
                                    <p:cond delay="100"/>
                                  </p:stCondLst>
                                  <p:childTnLst>
                                    <p:set>
                                      <p:cBhvr>
                                        <p:cTn id="9" dur="1" fill="hold">
                                          <p:stCondLst>
                                            <p:cond delay="0"/>
                                          </p:stCondLst>
                                        </p:cTn>
                                        <p:tgtEl>
                                          <p:spTgt spid="23"/>
                                        </p:tgtEl>
                                        <p:attrNameLst>
                                          <p:attrName>style.visibility</p:attrName>
                                        </p:attrNameLst>
                                      </p:cBhvr>
                                      <p:to>
                                        <p:strVal val="visible"/>
                                      </p:to>
                                    </p:set>
                                    <p:animEffect transition="in" filter="wipe(right)">
                                      <p:cBhvr>
                                        <p:cTn id="10" dur="500"/>
                                        <p:tgtEl>
                                          <p:spTgt spid="23"/>
                                        </p:tgtEl>
                                      </p:cBhvr>
                                    </p:animEffect>
                                  </p:childTnLst>
                                </p:cTn>
                              </p:par>
                              <p:par>
                                <p:cTn id="11" presetID="22" presetClass="entr" presetSubtype="2" fill="hold" nodeType="withEffect">
                                  <p:stCondLst>
                                    <p:cond delay="100"/>
                                  </p:stCondLst>
                                  <p:childTnLst>
                                    <p:set>
                                      <p:cBhvr>
                                        <p:cTn id="12" dur="1" fill="hold">
                                          <p:stCondLst>
                                            <p:cond delay="0"/>
                                          </p:stCondLst>
                                        </p:cTn>
                                        <p:tgtEl>
                                          <p:spTgt spid="25"/>
                                        </p:tgtEl>
                                        <p:attrNameLst>
                                          <p:attrName>style.visibility</p:attrName>
                                        </p:attrNameLst>
                                      </p:cBhvr>
                                      <p:to>
                                        <p:strVal val="visible"/>
                                      </p:to>
                                    </p:set>
                                    <p:animEffect transition="in" filter="wipe(right)">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13" presetClass="entr" presetSubtype="16" fill="hold" nodeType="clickEffect">
                                  <p:stCondLst>
                                    <p:cond delay="0"/>
                                  </p:stCondLst>
                                  <p:childTnLst>
                                    <p:set>
                                      <p:cBhvr>
                                        <p:cTn id="17" dur="1" fill="hold">
                                          <p:stCondLst>
                                            <p:cond delay="0"/>
                                          </p:stCondLst>
                                        </p:cTn>
                                        <p:tgtEl>
                                          <p:spTgt spid="102"/>
                                        </p:tgtEl>
                                        <p:attrNameLst>
                                          <p:attrName>style.visibility</p:attrName>
                                        </p:attrNameLst>
                                      </p:cBhvr>
                                      <p:to>
                                        <p:strVal val="visible"/>
                                      </p:to>
                                    </p:set>
                                    <p:animEffect transition="in" filter="plus(in)">
                                      <p:cBhvr>
                                        <p:cTn id="18" dur="2000"/>
                                        <p:tgtEl>
                                          <p:spTgt spid="102"/>
                                        </p:tgtEl>
                                      </p:cBhvr>
                                    </p:animEffect>
                                  </p:childTnLst>
                                </p:cTn>
                              </p:par>
                            </p:childTnLst>
                          </p:cTn>
                        </p:par>
                      </p:childTnLst>
                    </p:cTn>
                  </p:par>
                  <p:par>
                    <p:cTn id="19" fill="hold">
                      <p:stCondLst>
                        <p:cond delay="indefinite"/>
                      </p:stCondLst>
                      <p:childTnLst>
                        <p:par>
                          <p:cTn id="20" fill="hold">
                            <p:stCondLst>
                              <p:cond delay="0"/>
                            </p:stCondLst>
                            <p:childTnLst>
                              <p:par>
                                <p:cTn id="21" presetID="13" presetClass="entr" presetSubtype="16"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plus(in)">
                                      <p:cBhvr>
                                        <p:cTn id="23" dur="20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3" presetClass="entr" presetSubtype="16"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plus(in)">
                                      <p:cBhvr>
                                        <p:cTn id="28" dur="20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13" presetClass="entr" presetSubtype="16" fill="hold" nodeType="clickEffect">
                                  <p:stCondLst>
                                    <p:cond delay="0"/>
                                  </p:stCondLst>
                                  <p:childTnLst>
                                    <p:set>
                                      <p:cBhvr>
                                        <p:cTn id="32" dur="1" fill="hold">
                                          <p:stCondLst>
                                            <p:cond delay="0"/>
                                          </p:stCondLst>
                                        </p:cTn>
                                        <p:tgtEl>
                                          <p:spTgt spid="104"/>
                                        </p:tgtEl>
                                        <p:attrNameLst>
                                          <p:attrName>style.visibility</p:attrName>
                                        </p:attrNameLst>
                                      </p:cBhvr>
                                      <p:to>
                                        <p:strVal val="visible"/>
                                      </p:to>
                                    </p:set>
                                    <p:animEffect transition="in" filter="plus(in)">
                                      <p:cBhvr>
                                        <p:cTn id="33" dur="2000"/>
                                        <p:tgtEl>
                                          <p:spTgt spid="104"/>
                                        </p:tgtEl>
                                      </p:cBhvr>
                                    </p:animEffect>
                                  </p:childTnLst>
                                </p:cTn>
                              </p:par>
                            </p:childTnLst>
                          </p:cTn>
                        </p:par>
                      </p:childTnLst>
                    </p:cTn>
                  </p:par>
                  <p:par>
                    <p:cTn id="34" fill="hold">
                      <p:stCondLst>
                        <p:cond delay="indefinite"/>
                      </p:stCondLst>
                      <p:childTnLst>
                        <p:par>
                          <p:cTn id="35" fill="hold">
                            <p:stCondLst>
                              <p:cond delay="0"/>
                            </p:stCondLst>
                            <p:childTnLst>
                              <p:par>
                                <p:cTn id="36" presetID="13" presetClass="entr" presetSubtype="16"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plus(in)">
                                      <p:cBhvr>
                                        <p:cTn id="38" dur="20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13" presetClass="entr" presetSubtype="16" fill="hold" nodeType="clickEffect">
                                  <p:stCondLst>
                                    <p:cond delay="0"/>
                                  </p:stCondLst>
                                  <p:childTnLst>
                                    <p:set>
                                      <p:cBhvr>
                                        <p:cTn id="42" dur="1" fill="hold">
                                          <p:stCondLst>
                                            <p:cond delay="0"/>
                                          </p:stCondLst>
                                        </p:cTn>
                                        <p:tgtEl>
                                          <p:spTgt spid="105"/>
                                        </p:tgtEl>
                                        <p:attrNameLst>
                                          <p:attrName>style.visibility</p:attrName>
                                        </p:attrNameLst>
                                      </p:cBhvr>
                                      <p:to>
                                        <p:strVal val="visible"/>
                                      </p:to>
                                    </p:set>
                                    <p:animEffect transition="in" filter="plus(in)">
                                      <p:cBhvr>
                                        <p:cTn id="43" dur="20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2" grpId="0"/>
      <p:bldP spid="2" grpId="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1594485" y="3634741"/>
            <a:ext cx="5881688" cy="507831"/>
          </a:xfrm>
          <a:prstGeom prst="rect">
            <a:avLst/>
          </a:prstGeom>
          <a:noFill/>
        </p:spPr>
        <p:txBody>
          <a:bodyPr wrap="square" rtlCol="0">
            <a:spAutoFit/>
          </a:bodyPr>
          <a:lstStyle/>
          <a:p>
            <a:pPr algn="ctr"/>
            <a:r>
              <a:rPr lang="zh-CN" altLang="en-US" sz="2700">
                <a:sym typeface="+mn-ea"/>
              </a:rPr>
              <a:t>Na Zheng</a:t>
            </a:r>
            <a:endParaRPr kumimoji="1" sz="2700">
              <a:solidFill>
                <a:schemeClr val="tx2">
                  <a:lumMod val="75000"/>
                </a:schemeClr>
              </a:solidFill>
              <a:latin typeface="DFPShaoNvW5-GB" charset="-122"/>
              <a:ea typeface="DFPShaoNvW5-GB" charset="-122"/>
              <a:cs typeface="DFPShaoNvW5-GB" charset="-122"/>
              <a:sym typeface="+mn-ea"/>
            </a:endParaRPr>
          </a:p>
        </p:txBody>
      </p:sp>
      <p:grpSp>
        <p:nvGrpSpPr>
          <p:cNvPr id="11" name="Group 70"/>
          <p:cNvGrpSpPr/>
          <p:nvPr/>
        </p:nvGrpSpPr>
        <p:grpSpPr>
          <a:xfrm>
            <a:off x="1348708" y="687170"/>
            <a:ext cx="6451970" cy="6059892"/>
            <a:chOff x="0" y="0"/>
            <a:chExt cx="2335459" cy="2193537"/>
          </a:xfrm>
        </p:grpSpPr>
        <p:sp>
          <p:nvSpPr>
            <p:cNvPr id="12" name="chenying0907 66"/>
            <p:cNvSpPr/>
            <p:nvPr/>
          </p:nvSpPr>
          <p:spPr>
            <a:xfrm>
              <a:off x="88900" y="177800"/>
              <a:ext cx="2125877" cy="1425521"/>
            </a:xfrm>
            <a:custGeom>
              <a:avLst/>
              <a:gdLst/>
              <a:ahLst/>
              <a:cxnLst>
                <a:cxn ang="0">
                  <a:pos x="wd2" y="hd2"/>
                </a:cxn>
                <a:cxn ang="5400000">
                  <a:pos x="wd2" y="hd2"/>
                </a:cxn>
                <a:cxn ang="10800000">
                  <a:pos x="wd2" y="hd2"/>
                </a:cxn>
                <a:cxn ang="16200000">
                  <a:pos x="wd2" y="hd2"/>
                </a:cxn>
              </a:cxnLst>
              <a:rect l="0" t="0" r="r" b="b"/>
              <a:pathLst>
                <a:path w="21339" h="21550" extrusionOk="0">
                  <a:moveTo>
                    <a:pt x="21281" y="131"/>
                  </a:moveTo>
                  <a:cubicBezTo>
                    <a:pt x="20628" y="31"/>
                    <a:pt x="2649" y="215"/>
                    <a:pt x="166" y="0"/>
                  </a:cubicBezTo>
                  <a:cubicBezTo>
                    <a:pt x="70" y="3334"/>
                    <a:pt x="43" y="6398"/>
                    <a:pt x="99" y="9794"/>
                  </a:cubicBezTo>
                  <a:cubicBezTo>
                    <a:pt x="201" y="15985"/>
                    <a:pt x="-129" y="17592"/>
                    <a:pt x="60" y="21542"/>
                  </a:cubicBezTo>
                  <a:cubicBezTo>
                    <a:pt x="1560" y="21600"/>
                    <a:pt x="19091" y="21287"/>
                    <a:pt x="21090" y="21542"/>
                  </a:cubicBezTo>
                  <a:cubicBezTo>
                    <a:pt x="21175" y="18119"/>
                    <a:pt x="21202" y="17551"/>
                    <a:pt x="21175" y="14349"/>
                  </a:cubicBezTo>
                  <a:cubicBezTo>
                    <a:pt x="21134" y="9458"/>
                    <a:pt x="21471" y="5014"/>
                    <a:pt x="21281" y="131"/>
                  </a:cubicBezTo>
                  <a:close/>
                </a:path>
              </a:pathLst>
            </a:custGeom>
            <a:noFill/>
            <a:ln w="38100" cap="flat">
              <a:solidFill>
                <a:srgbClr val="46537A"/>
              </a:solidFill>
              <a:prstDash val="solid"/>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1350"/>
            </a:p>
          </p:txBody>
        </p:sp>
        <p:sp>
          <p:nvSpPr>
            <p:cNvPr id="13" name="chenying0907 67"/>
            <p:cNvSpPr/>
            <p:nvPr/>
          </p:nvSpPr>
          <p:spPr>
            <a:xfrm>
              <a:off x="-1" y="0"/>
              <a:ext cx="2335461" cy="184474"/>
            </a:xfrm>
            <a:custGeom>
              <a:avLst/>
              <a:gdLst/>
              <a:ahLst/>
              <a:cxnLst>
                <a:cxn ang="0">
                  <a:pos x="wd2" y="hd2"/>
                </a:cxn>
                <a:cxn ang="5400000">
                  <a:pos x="wd2" y="hd2"/>
                </a:cxn>
                <a:cxn ang="10800000">
                  <a:pos x="wd2" y="hd2"/>
                </a:cxn>
                <a:cxn ang="16200000">
                  <a:pos x="wd2" y="hd2"/>
                </a:cxn>
              </a:cxnLst>
              <a:rect l="0" t="0" r="r" b="b"/>
              <a:pathLst>
                <a:path w="21311" h="19061" extrusionOk="0">
                  <a:moveTo>
                    <a:pt x="902" y="18172"/>
                  </a:moveTo>
                  <a:cubicBezTo>
                    <a:pt x="357" y="17727"/>
                    <a:pt x="-200" y="12317"/>
                    <a:pt x="71" y="5707"/>
                  </a:cubicBezTo>
                  <a:cubicBezTo>
                    <a:pt x="379" y="-1823"/>
                    <a:pt x="1461" y="270"/>
                    <a:pt x="2010" y="259"/>
                  </a:cubicBezTo>
                  <a:cubicBezTo>
                    <a:pt x="7486" y="145"/>
                    <a:pt x="12959" y="733"/>
                    <a:pt x="18433" y="1907"/>
                  </a:cubicBezTo>
                  <a:cubicBezTo>
                    <a:pt x="19405" y="2115"/>
                    <a:pt x="21400" y="-2382"/>
                    <a:pt x="21308" y="14217"/>
                  </a:cubicBezTo>
                  <a:cubicBezTo>
                    <a:pt x="21311" y="19032"/>
                    <a:pt x="20486" y="19218"/>
                    <a:pt x="19999" y="19008"/>
                  </a:cubicBezTo>
                </a:path>
              </a:pathLst>
            </a:custGeom>
            <a:noFill/>
            <a:ln w="38100" cap="flat">
              <a:solidFill>
                <a:srgbClr val="46537A"/>
              </a:solidFill>
              <a:prstDash val="solid"/>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1350"/>
            </a:p>
          </p:txBody>
        </p:sp>
        <p:sp>
          <p:nvSpPr>
            <p:cNvPr id="14" name="chenying0907 68"/>
            <p:cNvSpPr/>
            <p:nvPr/>
          </p:nvSpPr>
          <p:spPr>
            <a:xfrm>
              <a:off x="1130300" y="1600199"/>
              <a:ext cx="16672" cy="335486"/>
            </a:xfrm>
            <a:custGeom>
              <a:avLst/>
              <a:gdLst/>
              <a:ahLst/>
              <a:cxnLst>
                <a:cxn ang="0">
                  <a:pos x="wd2" y="hd2"/>
                </a:cxn>
                <a:cxn ang="5400000">
                  <a:pos x="wd2" y="hd2"/>
                </a:cxn>
                <a:cxn ang="10800000">
                  <a:pos x="wd2" y="hd2"/>
                </a:cxn>
                <a:cxn ang="16200000">
                  <a:pos x="wd2" y="hd2"/>
                </a:cxn>
              </a:cxnLst>
              <a:rect l="0" t="0" r="r" b="b"/>
              <a:pathLst>
                <a:path w="16358" h="19845" extrusionOk="0">
                  <a:moveTo>
                    <a:pt x="0" y="0"/>
                  </a:moveTo>
                  <a:cubicBezTo>
                    <a:pt x="21600" y="4703"/>
                    <a:pt x="13319" y="10461"/>
                    <a:pt x="16331" y="15310"/>
                  </a:cubicBezTo>
                  <a:cubicBezTo>
                    <a:pt x="16793" y="16055"/>
                    <a:pt x="11256" y="21600"/>
                    <a:pt x="11542" y="19282"/>
                  </a:cubicBezTo>
                </a:path>
              </a:pathLst>
            </a:custGeom>
            <a:noFill/>
            <a:ln w="38100" cap="flat">
              <a:solidFill>
                <a:srgbClr val="46537A"/>
              </a:solidFill>
              <a:prstDash val="solid"/>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1350"/>
            </a:p>
          </p:txBody>
        </p:sp>
        <p:sp>
          <p:nvSpPr>
            <p:cNvPr id="15" name="chenying0907 69"/>
            <p:cNvSpPr/>
            <p:nvPr/>
          </p:nvSpPr>
          <p:spPr>
            <a:xfrm>
              <a:off x="990600" y="1955799"/>
              <a:ext cx="284801" cy="237739"/>
            </a:xfrm>
            <a:custGeom>
              <a:avLst/>
              <a:gdLst/>
              <a:ahLst/>
              <a:cxnLst>
                <a:cxn ang="0">
                  <a:pos x="wd2" y="hd2"/>
                </a:cxn>
                <a:cxn ang="5400000">
                  <a:pos x="wd2" y="hd2"/>
                </a:cxn>
                <a:cxn ang="10800000">
                  <a:pos x="wd2" y="hd2"/>
                </a:cxn>
                <a:cxn ang="16200000">
                  <a:pos x="wd2" y="hd2"/>
                </a:cxn>
              </a:cxnLst>
              <a:rect l="0" t="0" r="r" b="b"/>
              <a:pathLst>
                <a:path w="15635" h="17669" extrusionOk="0">
                  <a:moveTo>
                    <a:pt x="13789" y="13529"/>
                  </a:moveTo>
                  <a:cubicBezTo>
                    <a:pt x="19485" y="4044"/>
                    <a:pt x="10745" y="-2666"/>
                    <a:pt x="4561" y="1034"/>
                  </a:cubicBezTo>
                  <a:cubicBezTo>
                    <a:pt x="-65" y="3803"/>
                    <a:pt x="-2115" y="11785"/>
                    <a:pt x="2972" y="15848"/>
                  </a:cubicBezTo>
                  <a:cubicBezTo>
                    <a:pt x="6834" y="18934"/>
                    <a:pt x="11071" y="18055"/>
                    <a:pt x="13789" y="13529"/>
                  </a:cubicBezTo>
                  <a:close/>
                </a:path>
              </a:pathLst>
            </a:custGeom>
            <a:noFill/>
            <a:ln w="38100" cap="flat">
              <a:solidFill>
                <a:srgbClr val="46537A"/>
              </a:solidFill>
              <a:prstDash val="solid"/>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1350"/>
            </a:p>
          </p:txBody>
        </p:sp>
      </p:grpSp>
      <p:grpSp>
        <p:nvGrpSpPr>
          <p:cNvPr id="16" name="组 15"/>
          <p:cNvGrpSpPr/>
          <p:nvPr/>
        </p:nvGrpSpPr>
        <p:grpSpPr>
          <a:xfrm>
            <a:off x="3316761" y="1988259"/>
            <a:ext cx="1770678" cy="1646481"/>
            <a:chOff x="4431238" y="1508012"/>
            <a:chExt cx="2360904" cy="2195308"/>
          </a:xfrm>
        </p:grpSpPr>
        <p:sp>
          <p:nvSpPr>
            <p:cNvPr id="17" name="chenying0907 201"/>
            <p:cNvSpPr/>
            <p:nvPr/>
          </p:nvSpPr>
          <p:spPr>
            <a:xfrm>
              <a:off x="4431238" y="1508012"/>
              <a:ext cx="2360904" cy="2195308"/>
            </a:xfrm>
            <a:custGeom>
              <a:avLst/>
              <a:gdLst/>
              <a:ahLst/>
              <a:cxnLst>
                <a:cxn ang="0">
                  <a:pos x="wd2" y="hd2"/>
                </a:cxn>
                <a:cxn ang="5400000">
                  <a:pos x="wd2" y="hd2"/>
                </a:cxn>
                <a:cxn ang="10800000">
                  <a:pos x="wd2" y="hd2"/>
                </a:cxn>
                <a:cxn ang="16200000">
                  <a:pos x="wd2" y="hd2"/>
                </a:cxn>
              </a:cxnLst>
              <a:rect l="0" t="0" r="r" b="b"/>
              <a:pathLst>
                <a:path w="21600" h="21600" extrusionOk="0">
                  <a:moveTo>
                    <a:pt x="21010" y="4955"/>
                  </a:moveTo>
                  <a:cubicBezTo>
                    <a:pt x="18465" y="9425"/>
                    <a:pt x="18297" y="14113"/>
                    <a:pt x="21600" y="18296"/>
                  </a:cubicBezTo>
                  <a:cubicBezTo>
                    <a:pt x="14274" y="17484"/>
                    <a:pt x="12639" y="14333"/>
                    <a:pt x="6691" y="21600"/>
                  </a:cubicBezTo>
                  <a:cubicBezTo>
                    <a:pt x="10802" y="16578"/>
                    <a:pt x="3281" y="10613"/>
                    <a:pt x="0" y="8990"/>
                  </a:cubicBezTo>
                  <a:cubicBezTo>
                    <a:pt x="4976" y="11451"/>
                    <a:pt x="9737" y="4157"/>
                    <a:pt x="10108" y="0"/>
                  </a:cubicBezTo>
                  <a:cubicBezTo>
                    <a:pt x="12265" y="4785"/>
                    <a:pt x="16387" y="6388"/>
                    <a:pt x="21010" y="4955"/>
                  </a:cubicBezTo>
                  <a:close/>
                </a:path>
              </a:pathLst>
            </a:custGeom>
            <a:solidFill>
              <a:srgbClr val="FDD67A"/>
            </a:solidFill>
            <a:ln w="38100">
              <a:solidFill>
                <a:srgbClr val="46537A"/>
              </a:solidFill>
              <a:miter lim="400000"/>
            </a:ln>
          </p:spPr>
          <p:txBody>
            <a:bodyPr lIns="28575" tIns="28575" rIns="28575" bIns="28575" anchor="ctr"/>
            <a:lstStyle/>
            <a:p>
              <a:pPr defTabSz="342900">
                <a:defRPr sz="3000">
                  <a:solidFill>
                    <a:srgbClr val="FFFFFF"/>
                  </a:solidFill>
                  <a:effectLst>
                    <a:outerShdw blurRad="38100" dist="12700" dir="5400000">
                      <a:srgbClr val="000000">
                        <a:alpha val="50000"/>
                      </a:srgbClr>
                    </a:outerShdw>
                  </a:effectLst>
                </a:defRPr>
              </a:pPr>
              <a:endParaRPr sz="1350"/>
            </a:p>
          </p:txBody>
        </p:sp>
        <p:sp>
          <p:nvSpPr>
            <p:cNvPr id="18" name="文本框 17"/>
            <p:cNvSpPr txBox="1"/>
            <p:nvPr/>
          </p:nvSpPr>
          <p:spPr>
            <a:xfrm>
              <a:off x="5317197" y="1833012"/>
              <a:ext cx="846813" cy="1354217"/>
            </a:xfrm>
            <a:prstGeom prst="rect">
              <a:avLst/>
            </a:prstGeom>
            <a:noFill/>
          </p:spPr>
          <p:txBody>
            <a:bodyPr wrap="none" rtlCol="0">
              <a:spAutoFit/>
            </a:bodyPr>
            <a:lstStyle/>
            <a:p>
              <a:pPr algn="r"/>
              <a:r>
                <a:rPr kumimoji="1" lang="en-US" altLang="zh-CN" sz="6000">
                  <a:solidFill>
                    <a:schemeClr val="tx2"/>
                  </a:solidFill>
                  <a:latin typeface="DFPShaoNvW5-GB" charset="-122"/>
                  <a:ea typeface="DFPShaoNvW5-GB" charset="-122"/>
                  <a:cs typeface="DFPShaoNvW5-GB" charset="-122"/>
                </a:rPr>
                <a:t>4</a:t>
              </a:r>
            </a:p>
          </p:txBody>
        </p:sp>
      </p:gr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
                                          </p:val>
                                        </p:tav>
                                        <p:tav tm="100000">
                                          <p:val>
                                            <p:strVal val="#ppt_x"/>
                                          </p:val>
                                        </p:tav>
                                      </p:tavLst>
                                    </p:anim>
                                    <p:anim calcmode="lin" valueType="num">
                                      <p:cBhvr>
                                        <p:cTn id="8" dur="500" fill="hold"/>
                                        <p:tgtEl>
                                          <p:spTgt spid="11"/>
                                        </p:tgtEl>
                                        <p:attrNameLst>
                                          <p:attrName>ppt_y</p:attrName>
                                        </p:attrNameLst>
                                      </p:cBhvr>
                                      <p:tavLst>
                                        <p:tav tm="0">
                                          <p:val>
                                            <p:strVal val="#ppt_y-#ppt_h/2"/>
                                          </p:val>
                                        </p:tav>
                                        <p:tav tm="100000">
                                          <p:val>
                                            <p:strVal val="#ppt_y"/>
                                          </p:val>
                                        </p:tav>
                                      </p:tavLst>
                                    </p:anim>
                                    <p:anim calcmode="lin" valueType="num">
                                      <p:cBhvr>
                                        <p:cTn id="9" dur="500" fill="hold"/>
                                        <p:tgtEl>
                                          <p:spTgt spid="11"/>
                                        </p:tgtEl>
                                        <p:attrNameLst>
                                          <p:attrName>ppt_w</p:attrName>
                                        </p:attrNameLst>
                                      </p:cBhvr>
                                      <p:tavLst>
                                        <p:tav tm="0">
                                          <p:val>
                                            <p:strVal val="#ppt_w"/>
                                          </p:val>
                                        </p:tav>
                                        <p:tav tm="100000">
                                          <p:val>
                                            <p:strVal val="#ppt_w"/>
                                          </p:val>
                                        </p:tav>
                                      </p:tavLst>
                                    </p:anim>
                                    <p:anim calcmode="lin" valueType="num">
                                      <p:cBhvr>
                                        <p:cTn id="10"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3" presetClass="entr" presetSubtype="16"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plus(in)">
                                      <p:cBhvr>
                                        <p:cTn id="15" dur="20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3" presetClass="entr" presetSubtype="16"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plus(in)">
                                      <p:cBhvr>
                                        <p:cTn id="2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直线连接符 22"/>
          <p:cNvCxnSpPr/>
          <p:nvPr/>
        </p:nvCxnSpPr>
        <p:spPr>
          <a:xfrm flipH="1">
            <a:off x="5879307" y="5164931"/>
            <a:ext cx="3195161" cy="776288"/>
          </a:xfrm>
          <a:prstGeom prst="line">
            <a:avLst/>
          </a:prstGeom>
          <a:noFill/>
          <a:ln w="38100" cap="flat">
            <a:solidFill>
              <a:schemeClr val="accent4"/>
            </a:solidFill>
            <a:prstDash val="lgDashDot"/>
            <a:miter lim="400000"/>
          </a:ln>
          <a:effectLst/>
        </p:spPr>
      </p:cxnSp>
      <p:cxnSp>
        <p:nvCxnSpPr>
          <p:cNvPr id="25" name="直线连接符 24"/>
          <p:cNvCxnSpPr/>
          <p:nvPr/>
        </p:nvCxnSpPr>
        <p:spPr>
          <a:xfrm flipH="1">
            <a:off x="183833" y="1143000"/>
            <a:ext cx="6296501" cy="0"/>
          </a:xfrm>
          <a:prstGeom prst="line">
            <a:avLst/>
          </a:prstGeom>
          <a:noFill/>
          <a:ln w="38100" cap="flat">
            <a:solidFill>
              <a:schemeClr val="accent4"/>
            </a:solidFill>
            <a:prstDash val="lgDashDot"/>
            <a:miter lim="400000"/>
          </a:ln>
          <a:effectLst/>
        </p:spPr>
      </p:cxnSp>
      <p:grpSp>
        <p:nvGrpSpPr>
          <p:cNvPr id="21" name="组 20"/>
          <p:cNvGrpSpPr/>
          <p:nvPr/>
        </p:nvGrpSpPr>
        <p:grpSpPr>
          <a:xfrm rot="3660000">
            <a:off x="6590288" y="771511"/>
            <a:ext cx="581502" cy="704213"/>
            <a:chOff x="8012351" y="1936096"/>
            <a:chExt cx="775336" cy="938951"/>
          </a:xfrm>
        </p:grpSpPr>
        <p:sp>
          <p:nvSpPr>
            <p:cNvPr id="6" name="chenying0907 63"/>
            <p:cNvSpPr/>
            <p:nvPr/>
          </p:nvSpPr>
          <p:spPr>
            <a:xfrm>
              <a:off x="8012351" y="1936096"/>
              <a:ext cx="775336" cy="938951"/>
            </a:xfrm>
            <a:custGeom>
              <a:avLst/>
              <a:gdLst/>
              <a:ahLst/>
              <a:cxnLst>
                <a:cxn ang="0">
                  <a:pos x="wd2" y="hd2"/>
                </a:cxn>
                <a:cxn ang="5400000">
                  <a:pos x="wd2" y="hd2"/>
                </a:cxn>
                <a:cxn ang="10800000">
                  <a:pos x="wd2" y="hd2"/>
                </a:cxn>
                <a:cxn ang="16200000">
                  <a:pos x="wd2" y="hd2"/>
                </a:cxn>
              </a:cxnLst>
              <a:rect l="0" t="0" r="r" b="b"/>
              <a:pathLst>
                <a:path w="20272" h="20210" extrusionOk="0">
                  <a:moveTo>
                    <a:pt x="5196" y="0"/>
                  </a:moveTo>
                  <a:cubicBezTo>
                    <a:pt x="-562" y="3892"/>
                    <a:pt x="-1328" y="9064"/>
                    <a:pt x="1882" y="14521"/>
                  </a:cubicBezTo>
                  <a:cubicBezTo>
                    <a:pt x="5509" y="20686"/>
                    <a:pt x="15589" y="21600"/>
                    <a:pt x="20272" y="18419"/>
                  </a:cubicBezTo>
                </a:path>
              </a:pathLst>
            </a:custGeom>
            <a:solidFill>
              <a:srgbClr val="FDD67A"/>
            </a:solidFill>
            <a:ln w="38100" cap="flat">
              <a:solidFill>
                <a:srgbClr val="46537A"/>
              </a:solidFill>
              <a:prstDash val="solid"/>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1350"/>
            </a:p>
          </p:txBody>
        </p:sp>
        <p:sp>
          <p:nvSpPr>
            <p:cNvPr id="12" name="chenying0907 69"/>
            <p:cNvSpPr/>
            <p:nvPr/>
          </p:nvSpPr>
          <p:spPr>
            <a:xfrm>
              <a:off x="8171505" y="2254404"/>
              <a:ext cx="248368" cy="344488"/>
            </a:xfrm>
            <a:custGeom>
              <a:avLst/>
              <a:gdLst/>
              <a:ahLst/>
              <a:cxnLst>
                <a:cxn ang="0">
                  <a:pos x="wd2" y="hd2"/>
                </a:cxn>
                <a:cxn ang="5400000">
                  <a:pos x="wd2" y="hd2"/>
                </a:cxn>
                <a:cxn ang="10800000">
                  <a:pos x="wd2" y="hd2"/>
                </a:cxn>
                <a:cxn ang="16200000">
                  <a:pos x="wd2" y="hd2"/>
                </a:cxn>
              </a:cxnLst>
              <a:rect l="0" t="0" r="r" b="b"/>
              <a:pathLst>
                <a:path w="21600" h="21336" extrusionOk="0">
                  <a:moveTo>
                    <a:pt x="3804" y="0"/>
                  </a:moveTo>
                  <a:cubicBezTo>
                    <a:pt x="1682" y="2528"/>
                    <a:pt x="720" y="6989"/>
                    <a:pt x="0" y="9644"/>
                  </a:cubicBezTo>
                  <a:cubicBezTo>
                    <a:pt x="3959" y="9042"/>
                    <a:pt x="9361" y="10535"/>
                    <a:pt x="13386" y="9998"/>
                  </a:cubicBezTo>
                  <a:cubicBezTo>
                    <a:pt x="11808" y="13338"/>
                    <a:pt x="13382" y="17337"/>
                    <a:pt x="10481" y="20910"/>
                  </a:cubicBezTo>
                  <a:cubicBezTo>
                    <a:pt x="13735" y="21163"/>
                    <a:pt x="18256" y="21600"/>
                    <a:pt x="21600" y="21123"/>
                  </a:cubicBezTo>
                </a:path>
              </a:pathLst>
            </a:custGeom>
            <a:noFill/>
            <a:ln w="38100" cap="flat">
              <a:solidFill>
                <a:srgbClr val="46537A"/>
              </a:solidFill>
              <a:prstDash val="solid"/>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1350"/>
            </a:p>
          </p:txBody>
        </p:sp>
      </p:grpSp>
      <p:sp>
        <p:nvSpPr>
          <p:cNvPr id="22" name="文本框 21"/>
          <p:cNvSpPr txBox="1"/>
          <p:nvPr/>
        </p:nvSpPr>
        <p:spPr>
          <a:xfrm>
            <a:off x="183833" y="1248252"/>
            <a:ext cx="6418421" cy="1384995"/>
          </a:xfrm>
          <a:prstGeom prst="rect">
            <a:avLst/>
          </a:prstGeom>
          <a:noFill/>
        </p:spPr>
        <p:txBody>
          <a:bodyPr wrap="square" rtlCol="0">
            <a:spAutoFit/>
          </a:bodyPr>
          <a:lstStyle/>
          <a:p>
            <a:r>
              <a:rPr sz="2100"/>
              <a:t>Nazheng is the ancient marriage custom of Han nationality“ The fourth of the six gifts, also known as "Nacheng", means that a man's Naji gives a bride price to a woman's.</a:t>
            </a:r>
          </a:p>
        </p:txBody>
      </p:sp>
      <p:pic>
        <p:nvPicPr>
          <p:cNvPr id="112" name="图片 111"/>
          <p:cNvPicPr/>
          <p:nvPr/>
        </p:nvPicPr>
        <p:blipFill>
          <a:blip r:embed="rId3" r:link="rId4"/>
          <a:stretch>
            <a:fillRect/>
          </a:stretch>
        </p:blipFill>
        <p:spPr>
          <a:xfrm>
            <a:off x="7039927" y="1088231"/>
            <a:ext cx="1907858" cy="1983105"/>
          </a:xfrm>
          <a:prstGeom prst="rect">
            <a:avLst/>
          </a:prstGeom>
          <a:noFill/>
          <a:ln w="9525">
            <a:noFill/>
          </a:ln>
        </p:spPr>
      </p:pic>
      <p:sp>
        <p:nvSpPr>
          <p:cNvPr id="4" name="文本框 3"/>
          <p:cNvSpPr txBox="1"/>
          <p:nvPr/>
        </p:nvSpPr>
        <p:spPr>
          <a:xfrm>
            <a:off x="4752022" y="3047524"/>
            <a:ext cx="4195763" cy="2585323"/>
          </a:xfrm>
          <a:prstGeom prst="rect">
            <a:avLst/>
          </a:prstGeom>
          <a:noFill/>
        </p:spPr>
        <p:txBody>
          <a:bodyPr wrap="square" rtlCol="0">
            <a:spAutoFit/>
          </a:bodyPr>
          <a:lstStyle/>
          <a:p>
            <a:r>
              <a:rPr lang="zh-CN" altLang="en-US" sz="2700"/>
              <a:t>The completion of acceptance marks the end of the engagement stage and is one of the main signs of the establishment of marriage.</a:t>
            </a:r>
          </a:p>
        </p:txBody>
      </p:sp>
      <p:pic>
        <p:nvPicPr>
          <p:cNvPr id="113" name="图片 112"/>
          <p:cNvPicPr/>
          <p:nvPr/>
        </p:nvPicPr>
        <p:blipFill>
          <a:blip r:embed="rId5" r:link="rId6"/>
          <a:stretch>
            <a:fillRect/>
          </a:stretch>
        </p:blipFill>
        <p:spPr>
          <a:xfrm>
            <a:off x="413861" y="2977039"/>
            <a:ext cx="3043238" cy="2646045"/>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22" presetClass="entr" presetSubtype="2" fill="hold" nodeType="withEffect">
                                  <p:stCondLst>
                                    <p:cond delay="100"/>
                                  </p:stCondLst>
                                  <p:childTnLst>
                                    <p:set>
                                      <p:cBhvr>
                                        <p:cTn id="9" dur="1" fill="hold">
                                          <p:stCondLst>
                                            <p:cond delay="0"/>
                                          </p:stCondLst>
                                        </p:cTn>
                                        <p:tgtEl>
                                          <p:spTgt spid="23"/>
                                        </p:tgtEl>
                                        <p:attrNameLst>
                                          <p:attrName>style.visibility</p:attrName>
                                        </p:attrNameLst>
                                      </p:cBhvr>
                                      <p:to>
                                        <p:strVal val="visible"/>
                                      </p:to>
                                    </p:set>
                                    <p:animEffect transition="in" filter="wipe(right)">
                                      <p:cBhvr>
                                        <p:cTn id="10" dur="500"/>
                                        <p:tgtEl>
                                          <p:spTgt spid="23"/>
                                        </p:tgtEl>
                                      </p:cBhvr>
                                    </p:animEffect>
                                  </p:childTnLst>
                                </p:cTn>
                              </p:par>
                              <p:par>
                                <p:cTn id="11" presetID="22" presetClass="entr" presetSubtype="2" fill="hold" nodeType="withEffect">
                                  <p:stCondLst>
                                    <p:cond delay="100"/>
                                  </p:stCondLst>
                                  <p:childTnLst>
                                    <p:set>
                                      <p:cBhvr>
                                        <p:cTn id="12" dur="1" fill="hold">
                                          <p:stCondLst>
                                            <p:cond delay="0"/>
                                          </p:stCondLst>
                                        </p:cTn>
                                        <p:tgtEl>
                                          <p:spTgt spid="25"/>
                                        </p:tgtEl>
                                        <p:attrNameLst>
                                          <p:attrName>style.visibility</p:attrName>
                                        </p:attrNameLst>
                                      </p:cBhvr>
                                      <p:to>
                                        <p:strVal val="visible"/>
                                      </p:to>
                                    </p:set>
                                    <p:animEffect transition="in" filter="wipe(right)">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13" presetClass="entr" presetSubtype="16"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plus(in)">
                                      <p:cBhvr>
                                        <p:cTn id="18" dur="20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3" presetClass="entr" presetSubtype="16" fill="hold" nodeType="clickEffect">
                                  <p:stCondLst>
                                    <p:cond delay="0"/>
                                  </p:stCondLst>
                                  <p:childTnLst>
                                    <p:set>
                                      <p:cBhvr>
                                        <p:cTn id="22" dur="1" fill="hold">
                                          <p:stCondLst>
                                            <p:cond delay="0"/>
                                          </p:stCondLst>
                                        </p:cTn>
                                        <p:tgtEl>
                                          <p:spTgt spid="112"/>
                                        </p:tgtEl>
                                        <p:attrNameLst>
                                          <p:attrName>style.visibility</p:attrName>
                                        </p:attrNameLst>
                                      </p:cBhvr>
                                      <p:to>
                                        <p:strVal val="visible"/>
                                      </p:to>
                                    </p:set>
                                    <p:animEffect transition="in" filter="plus(in)">
                                      <p:cBhvr>
                                        <p:cTn id="23" dur="2000"/>
                                        <p:tgtEl>
                                          <p:spTgt spid="112"/>
                                        </p:tgtEl>
                                      </p:cBhvr>
                                    </p:animEffect>
                                  </p:childTnLst>
                                </p:cTn>
                              </p:par>
                            </p:childTnLst>
                          </p:cTn>
                        </p:par>
                      </p:childTnLst>
                    </p:cTn>
                  </p:par>
                  <p:par>
                    <p:cTn id="24" fill="hold">
                      <p:stCondLst>
                        <p:cond delay="indefinite"/>
                      </p:stCondLst>
                      <p:childTnLst>
                        <p:par>
                          <p:cTn id="25" fill="hold">
                            <p:stCondLst>
                              <p:cond delay="0"/>
                            </p:stCondLst>
                            <p:childTnLst>
                              <p:par>
                                <p:cTn id="26" presetID="13" presetClass="entr" presetSubtype="16" fill="hold" nodeType="clickEffect">
                                  <p:stCondLst>
                                    <p:cond delay="0"/>
                                  </p:stCondLst>
                                  <p:childTnLst>
                                    <p:set>
                                      <p:cBhvr>
                                        <p:cTn id="27" dur="1" fill="hold">
                                          <p:stCondLst>
                                            <p:cond delay="0"/>
                                          </p:stCondLst>
                                        </p:cTn>
                                        <p:tgtEl>
                                          <p:spTgt spid="113"/>
                                        </p:tgtEl>
                                        <p:attrNameLst>
                                          <p:attrName>style.visibility</p:attrName>
                                        </p:attrNameLst>
                                      </p:cBhvr>
                                      <p:to>
                                        <p:strVal val="visible"/>
                                      </p:to>
                                    </p:set>
                                    <p:animEffect transition="in" filter="plus(in)">
                                      <p:cBhvr>
                                        <p:cTn id="28" dur="2000"/>
                                        <p:tgtEl>
                                          <p:spTgt spid="113"/>
                                        </p:tgtEl>
                                      </p:cBhvr>
                                    </p:animEffect>
                                  </p:childTnLst>
                                </p:cTn>
                              </p:par>
                            </p:childTnLst>
                          </p:cTn>
                        </p:par>
                      </p:childTnLst>
                    </p:cTn>
                  </p:par>
                  <p:par>
                    <p:cTn id="29" fill="hold">
                      <p:stCondLst>
                        <p:cond delay="indefinite"/>
                      </p:stCondLst>
                      <p:childTnLst>
                        <p:par>
                          <p:cTn id="30" fill="hold">
                            <p:stCondLst>
                              <p:cond delay="0"/>
                            </p:stCondLst>
                            <p:childTnLst>
                              <p:par>
                                <p:cTn id="31" presetID="13" presetClass="entr" presetSubtype="16"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plus(in)">
                                      <p:cBhvr>
                                        <p:cTn id="3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4" grpId="0"/>
      <p:bldP spid="4"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1594485" y="3634741"/>
            <a:ext cx="5881688" cy="507831"/>
          </a:xfrm>
          <a:prstGeom prst="rect">
            <a:avLst/>
          </a:prstGeom>
          <a:noFill/>
        </p:spPr>
        <p:txBody>
          <a:bodyPr wrap="square" rtlCol="0">
            <a:spAutoFit/>
          </a:bodyPr>
          <a:lstStyle/>
          <a:p>
            <a:pPr algn="ctr"/>
            <a:r>
              <a:rPr kumimoji="1" sz="2700">
                <a:solidFill>
                  <a:schemeClr val="tx2">
                    <a:lumMod val="75000"/>
                  </a:schemeClr>
                </a:solidFill>
                <a:latin typeface="DFPShaoNvW5-GB" charset="-122"/>
                <a:ea typeface="DFPShaoNvW5-GB" charset="-122"/>
                <a:cs typeface="DFPShaoNvW5-GB" charset="-122"/>
                <a:sym typeface="+mn-ea"/>
              </a:rPr>
              <a:t>Qing Qi</a:t>
            </a:r>
          </a:p>
        </p:txBody>
      </p:sp>
      <p:grpSp>
        <p:nvGrpSpPr>
          <p:cNvPr id="11" name="Group 70"/>
          <p:cNvGrpSpPr/>
          <p:nvPr/>
        </p:nvGrpSpPr>
        <p:grpSpPr>
          <a:xfrm>
            <a:off x="1348708" y="687170"/>
            <a:ext cx="6451970" cy="6059892"/>
            <a:chOff x="0" y="0"/>
            <a:chExt cx="2335459" cy="2193537"/>
          </a:xfrm>
        </p:grpSpPr>
        <p:sp>
          <p:nvSpPr>
            <p:cNvPr id="12" name="chenying0907 66"/>
            <p:cNvSpPr/>
            <p:nvPr/>
          </p:nvSpPr>
          <p:spPr>
            <a:xfrm>
              <a:off x="88900" y="177800"/>
              <a:ext cx="2125877" cy="1425521"/>
            </a:xfrm>
            <a:custGeom>
              <a:avLst/>
              <a:gdLst/>
              <a:ahLst/>
              <a:cxnLst>
                <a:cxn ang="0">
                  <a:pos x="wd2" y="hd2"/>
                </a:cxn>
                <a:cxn ang="5400000">
                  <a:pos x="wd2" y="hd2"/>
                </a:cxn>
                <a:cxn ang="10800000">
                  <a:pos x="wd2" y="hd2"/>
                </a:cxn>
                <a:cxn ang="16200000">
                  <a:pos x="wd2" y="hd2"/>
                </a:cxn>
              </a:cxnLst>
              <a:rect l="0" t="0" r="r" b="b"/>
              <a:pathLst>
                <a:path w="21339" h="21550" extrusionOk="0">
                  <a:moveTo>
                    <a:pt x="21281" y="131"/>
                  </a:moveTo>
                  <a:cubicBezTo>
                    <a:pt x="20628" y="31"/>
                    <a:pt x="2649" y="215"/>
                    <a:pt x="166" y="0"/>
                  </a:cubicBezTo>
                  <a:cubicBezTo>
                    <a:pt x="70" y="3334"/>
                    <a:pt x="43" y="6398"/>
                    <a:pt x="99" y="9794"/>
                  </a:cubicBezTo>
                  <a:cubicBezTo>
                    <a:pt x="201" y="15985"/>
                    <a:pt x="-129" y="17592"/>
                    <a:pt x="60" y="21542"/>
                  </a:cubicBezTo>
                  <a:cubicBezTo>
                    <a:pt x="1560" y="21600"/>
                    <a:pt x="19091" y="21287"/>
                    <a:pt x="21090" y="21542"/>
                  </a:cubicBezTo>
                  <a:cubicBezTo>
                    <a:pt x="21175" y="18119"/>
                    <a:pt x="21202" y="17551"/>
                    <a:pt x="21175" y="14349"/>
                  </a:cubicBezTo>
                  <a:cubicBezTo>
                    <a:pt x="21134" y="9458"/>
                    <a:pt x="21471" y="5014"/>
                    <a:pt x="21281" y="131"/>
                  </a:cubicBezTo>
                  <a:close/>
                </a:path>
              </a:pathLst>
            </a:custGeom>
            <a:noFill/>
            <a:ln w="38100" cap="flat">
              <a:solidFill>
                <a:srgbClr val="46537A"/>
              </a:solidFill>
              <a:prstDash val="solid"/>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1350"/>
            </a:p>
          </p:txBody>
        </p:sp>
        <p:sp>
          <p:nvSpPr>
            <p:cNvPr id="13" name="chenying0907 67"/>
            <p:cNvSpPr/>
            <p:nvPr/>
          </p:nvSpPr>
          <p:spPr>
            <a:xfrm>
              <a:off x="-1" y="0"/>
              <a:ext cx="2335461" cy="184474"/>
            </a:xfrm>
            <a:custGeom>
              <a:avLst/>
              <a:gdLst/>
              <a:ahLst/>
              <a:cxnLst>
                <a:cxn ang="0">
                  <a:pos x="wd2" y="hd2"/>
                </a:cxn>
                <a:cxn ang="5400000">
                  <a:pos x="wd2" y="hd2"/>
                </a:cxn>
                <a:cxn ang="10800000">
                  <a:pos x="wd2" y="hd2"/>
                </a:cxn>
                <a:cxn ang="16200000">
                  <a:pos x="wd2" y="hd2"/>
                </a:cxn>
              </a:cxnLst>
              <a:rect l="0" t="0" r="r" b="b"/>
              <a:pathLst>
                <a:path w="21311" h="19061" extrusionOk="0">
                  <a:moveTo>
                    <a:pt x="902" y="18172"/>
                  </a:moveTo>
                  <a:cubicBezTo>
                    <a:pt x="357" y="17727"/>
                    <a:pt x="-200" y="12317"/>
                    <a:pt x="71" y="5707"/>
                  </a:cubicBezTo>
                  <a:cubicBezTo>
                    <a:pt x="379" y="-1823"/>
                    <a:pt x="1461" y="270"/>
                    <a:pt x="2010" y="259"/>
                  </a:cubicBezTo>
                  <a:cubicBezTo>
                    <a:pt x="7486" y="145"/>
                    <a:pt x="12959" y="733"/>
                    <a:pt x="18433" y="1907"/>
                  </a:cubicBezTo>
                  <a:cubicBezTo>
                    <a:pt x="19405" y="2115"/>
                    <a:pt x="21400" y="-2382"/>
                    <a:pt x="21308" y="14217"/>
                  </a:cubicBezTo>
                  <a:cubicBezTo>
                    <a:pt x="21311" y="19032"/>
                    <a:pt x="20486" y="19218"/>
                    <a:pt x="19999" y="19008"/>
                  </a:cubicBezTo>
                </a:path>
              </a:pathLst>
            </a:custGeom>
            <a:noFill/>
            <a:ln w="38100" cap="flat">
              <a:solidFill>
                <a:srgbClr val="46537A"/>
              </a:solidFill>
              <a:prstDash val="solid"/>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1350"/>
            </a:p>
          </p:txBody>
        </p:sp>
        <p:sp>
          <p:nvSpPr>
            <p:cNvPr id="14" name="chenying0907 68"/>
            <p:cNvSpPr/>
            <p:nvPr/>
          </p:nvSpPr>
          <p:spPr>
            <a:xfrm>
              <a:off x="1130300" y="1600199"/>
              <a:ext cx="16672" cy="335486"/>
            </a:xfrm>
            <a:custGeom>
              <a:avLst/>
              <a:gdLst/>
              <a:ahLst/>
              <a:cxnLst>
                <a:cxn ang="0">
                  <a:pos x="wd2" y="hd2"/>
                </a:cxn>
                <a:cxn ang="5400000">
                  <a:pos x="wd2" y="hd2"/>
                </a:cxn>
                <a:cxn ang="10800000">
                  <a:pos x="wd2" y="hd2"/>
                </a:cxn>
                <a:cxn ang="16200000">
                  <a:pos x="wd2" y="hd2"/>
                </a:cxn>
              </a:cxnLst>
              <a:rect l="0" t="0" r="r" b="b"/>
              <a:pathLst>
                <a:path w="16358" h="19845" extrusionOk="0">
                  <a:moveTo>
                    <a:pt x="0" y="0"/>
                  </a:moveTo>
                  <a:cubicBezTo>
                    <a:pt x="21600" y="4703"/>
                    <a:pt x="13319" y="10461"/>
                    <a:pt x="16331" y="15310"/>
                  </a:cubicBezTo>
                  <a:cubicBezTo>
                    <a:pt x="16793" y="16055"/>
                    <a:pt x="11256" y="21600"/>
                    <a:pt x="11542" y="19282"/>
                  </a:cubicBezTo>
                </a:path>
              </a:pathLst>
            </a:custGeom>
            <a:noFill/>
            <a:ln w="38100" cap="flat">
              <a:solidFill>
                <a:srgbClr val="46537A"/>
              </a:solidFill>
              <a:prstDash val="solid"/>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1350"/>
            </a:p>
          </p:txBody>
        </p:sp>
        <p:sp>
          <p:nvSpPr>
            <p:cNvPr id="15" name="chenying0907 69"/>
            <p:cNvSpPr/>
            <p:nvPr/>
          </p:nvSpPr>
          <p:spPr>
            <a:xfrm>
              <a:off x="990600" y="1955799"/>
              <a:ext cx="284801" cy="237739"/>
            </a:xfrm>
            <a:custGeom>
              <a:avLst/>
              <a:gdLst/>
              <a:ahLst/>
              <a:cxnLst>
                <a:cxn ang="0">
                  <a:pos x="wd2" y="hd2"/>
                </a:cxn>
                <a:cxn ang="5400000">
                  <a:pos x="wd2" y="hd2"/>
                </a:cxn>
                <a:cxn ang="10800000">
                  <a:pos x="wd2" y="hd2"/>
                </a:cxn>
                <a:cxn ang="16200000">
                  <a:pos x="wd2" y="hd2"/>
                </a:cxn>
              </a:cxnLst>
              <a:rect l="0" t="0" r="r" b="b"/>
              <a:pathLst>
                <a:path w="15635" h="17669" extrusionOk="0">
                  <a:moveTo>
                    <a:pt x="13789" y="13529"/>
                  </a:moveTo>
                  <a:cubicBezTo>
                    <a:pt x="19485" y="4044"/>
                    <a:pt x="10745" y="-2666"/>
                    <a:pt x="4561" y="1034"/>
                  </a:cubicBezTo>
                  <a:cubicBezTo>
                    <a:pt x="-65" y="3803"/>
                    <a:pt x="-2115" y="11785"/>
                    <a:pt x="2972" y="15848"/>
                  </a:cubicBezTo>
                  <a:cubicBezTo>
                    <a:pt x="6834" y="18934"/>
                    <a:pt x="11071" y="18055"/>
                    <a:pt x="13789" y="13529"/>
                  </a:cubicBezTo>
                  <a:close/>
                </a:path>
              </a:pathLst>
            </a:custGeom>
            <a:noFill/>
            <a:ln w="38100" cap="flat">
              <a:solidFill>
                <a:srgbClr val="46537A"/>
              </a:solidFill>
              <a:prstDash val="solid"/>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1350"/>
            </a:p>
          </p:txBody>
        </p:sp>
      </p:grpSp>
      <p:grpSp>
        <p:nvGrpSpPr>
          <p:cNvPr id="16" name="组 15"/>
          <p:cNvGrpSpPr/>
          <p:nvPr/>
        </p:nvGrpSpPr>
        <p:grpSpPr>
          <a:xfrm>
            <a:off x="3316761" y="1988259"/>
            <a:ext cx="1770678" cy="1646481"/>
            <a:chOff x="4431238" y="1508012"/>
            <a:chExt cx="2360904" cy="2195308"/>
          </a:xfrm>
        </p:grpSpPr>
        <p:sp>
          <p:nvSpPr>
            <p:cNvPr id="17" name="chenying0907 201"/>
            <p:cNvSpPr/>
            <p:nvPr/>
          </p:nvSpPr>
          <p:spPr>
            <a:xfrm>
              <a:off x="4431238" y="1508012"/>
              <a:ext cx="2360904" cy="2195308"/>
            </a:xfrm>
            <a:custGeom>
              <a:avLst/>
              <a:gdLst/>
              <a:ahLst/>
              <a:cxnLst>
                <a:cxn ang="0">
                  <a:pos x="wd2" y="hd2"/>
                </a:cxn>
                <a:cxn ang="5400000">
                  <a:pos x="wd2" y="hd2"/>
                </a:cxn>
                <a:cxn ang="10800000">
                  <a:pos x="wd2" y="hd2"/>
                </a:cxn>
                <a:cxn ang="16200000">
                  <a:pos x="wd2" y="hd2"/>
                </a:cxn>
              </a:cxnLst>
              <a:rect l="0" t="0" r="r" b="b"/>
              <a:pathLst>
                <a:path w="21600" h="21600" extrusionOk="0">
                  <a:moveTo>
                    <a:pt x="21010" y="4955"/>
                  </a:moveTo>
                  <a:cubicBezTo>
                    <a:pt x="18465" y="9425"/>
                    <a:pt x="18297" y="14113"/>
                    <a:pt x="21600" y="18296"/>
                  </a:cubicBezTo>
                  <a:cubicBezTo>
                    <a:pt x="14274" y="17484"/>
                    <a:pt x="12639" y="14333"/>
                    <a:pt x="6691" y="21600"/>
                  </a:cubicBezTo>
                  <a:cubicBezTo>
                    <a:pt x="10802" y="16578"/>
                    <a:pt x="3281" y="10613"/>
                    <a:pt x="0" y="8990"/>
                  </a:cubicBezTo>
                  <a:cubicBezTo>
                    <a:pt x="4976" y="11451"/>
                    <a:pt x="9737" y="4157"/>
                    <a:pt x="10108" y="0"/>
                  </a:cubicBezTo>
                  <a:cubicBezTo>
                    <a:pt x="12265" y="4785"/>
                    <a:pt x="16387" y="6388"/>
                    <a:pt x="21010" y="4955"/>
                  </a:cubicBezTo>
                  <a:close/>
                </a:path>
              </a:pathLst>
            </a:custGeom>
            <a:solidFill>
              <a:srgbClr val="FDD67A"/>
            </a:solidFill>
            <a:ln w="38100">
              <a:solidFill>
                <a:srgbClr val="46537A"/>
              </a:solidFill>
              <a:miter lim="400000"/>
            </a:ln>
          </p:spPr>
          <p:txBody>
            <a:bodyPr lIns="28575" tIns="28575" rIns="28575" bIns="28575" anchor="ctr"/>
            <a:lstStyle/>
            <a:p>
              <a:pPr defTabSz="342900">
                <a:defRPr sz="3000">
                  <a:solidFill>
                    <a:srgbClr val="FFFFFF"/>
                  </a:solidFill>
                  <a:effectLst>
                    <a:outerShdw blurRad="38100" dist="12700" dir="5400000">
                      <a:srgbClr val="000000">
                        <a:alpha val="50000"/>
                      </a:srgbClr>
                    </a:outerShdw>
                  </a:effectLst>
                </a:defRPr>
              </a:pPr>
              <a:endParaRPr sz="1350"/>
            </a:p>
          </p:txBody>
        </p:sp>
        <p:sp>
          <p:nvSpPr>
            <p:cNvPr id="18" name="文本框 17"/>
            <p:cNvSpPr txBox="1"/>
            <p:nvPr/>
          </p:nvSpPr>
          <p:spPr>
            <a:xfrm>
              <a:off x="5317197" y="1833012"/>
              <a:ext cx="846813" cy="1354217"/>
            </a:xfrm>
            <a:prstGeom prst="rect">
              <a:avLst/>
            </a:prstGeom>
            <a:noFill/>
          </p:spPr>
          <p:txBody>
            <a:bodyPr wrap="none" rtlCol="0">
              <a:spAutoFit/>
            </a:bodyPr>
            <a:lstStyle/>
            <a:p>
              <a:pPr algn="r"/>
              <a:r>
                <a:rPr kumimoji="1" lang="en-US" altLang="zh-CN" sz="6000">
                  <a:solidFill>
                    <a:schemeClr val="tx2"/>
                  </a:solidFill>
                  <a:latin typeface="DFPShaoNvW5-GB" charset="-122"/>
                  <a:ea typeface="DFPShaoNvW5-GB" charset="-122"/>
                  <a:cs typeface="DFPShaoNvW5-GB" charset="-122"/>
                </a:rPr>
                <a:t>5</a:t>
              </a:r>
            </a:p>
          </p:txBody>
        </p:sp>
      </p:gr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
                                          </p:val>
                                        </p:tav>
                                        <p:tav tm="100000">
                                          <p:val>
                                            <p:strVal val="#ppt_x"/>
                                          </p:val>
                                        </p:tav>
                                      </p:tavLst>
                                    </p:anim>
                                    <p:anim calcmode="lin" valueType="num">
                                      <p:cBhvr>
                                        <p:cTn id="8" dur="500" fill="hold"/>
                                        <p:tgtEl>
                                          <p:spTgt spid="11"/>
                                        </p:tgtEl>
                                        <p:attrNameLst>
                                          <p:attrName>ppt_y</p:attrName>
                                        </p:attrNameLst>
                                      </p:cBhvr>
                                      <p:tavLst>
                                        <p:tav tm="0">
                                          <p:val>
                                            <p:strVal val="#ppt_y-#ppt_h/2"/>
                                          </p:val>
                                        </p:tav>
                                        <p:tav tm="100000">
                                          <p:val>
                                            <p:strVal val="#ppt_y"/>
                                          </p:val>
                                        </p:tav>
                                      </p:tavLst>
                                    </p:anim>
                                    <p:anim calcmode="lin" valueType="num">
                                      <p:cBhvr>
                                        <p:cTn id="9" dur="500" fill="hold"/>
                                        <p:tgtEl>
                                          <p:spTgt spid="11"/>
                                        </p:tgtEl>
                                        <p:attrNameLst>
                                          <p:attrName>ppt_w</p:attrName>
                                        </p:attrNameLst>
                                      </p:cBhvr>
                                      <p:tavLst>
                                        <p:tav tm="0">
                                          <p:val>
                                            <p:strVal val="#ppt_w"/>
                                          </p:val>
                                        </p:tav>
                                        <p:tav tm="100000">
                                          <p:val>
                                            <p:strVal val="#ppt_w"/>
                                          </p:val>
                                        </p:tav>
                                      </p:tavLst>
                                    </p:anim>
                                    <p:anim calcmode="lin" valueType="num">
                                      <p:cBhvr>
                                        <p:cTn id="10"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3" presetClass="entr" presetSubtype="16"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plus(in)">
                                      <p:cBhvr>
                                        <p:cTn id="15" dur="20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3" presetClass="entr" presetSubtype="16"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plus(in)">
                                      <p:cBhvr>
                                        <p:cTn id="2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descr="7b0a202020202274657874626f78223a20227b5c2263617465676f72795f69645c223a31303139382c5c2269645c223a32303334323032337d220a7d0a"/>
          <p:cNvGrpSpPr/>
          <p:nvPr/>
        </p:nvGrpSpPr>
        <p:grpSpPr>
          <a:xfrm>
            <a:off x="3424477" y="1032034"/>
            <a:ext cx="4029551" cy="1800225"/>
            <a:chOff x="5370" y="3510"/>
            <a:chExt cx="8461" cy="3780"/>
          </a:xfrm>
        </p:grpSpPr>
        <p:sp>
          <p:nvSpPr>
            <p:cNvPr id="9" name="矩形 8"/>
            <p:cNvSpPr/>
            <p:nvPr/>
          </p:nvSpPr>
          <p:spPr>
            <a:xfrm>
              <a:off x="5370" y="3510"/>
              <a:ext cx="8461" cy="3780"/>
            </a:xfrm>
            <a:prstGeom prst="rect">
              <a:avLst/>
            </a:prstGeom>
            <a:solidFill>
              <a:schemeClr val="bg1"/>
            </a:solidFill>
            <a:ln>
              <a:noFill/>
            </a:ln>
            <a:effectLst>
              <a:outerShdw blurRad="63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sz="1350">
                <a:sym typeface="+mn-ea"/>
              </a:endParaRPr>
            </a:p>
          </p:txBody>
        </p:sp>
        <p:sp>
          <p:nvSpPr>
            <p:cNvPr id="4" name="矩形 3"/>
            <p:cNvSpPr/>
            <p:nvPr/>
          </p:nvSpPr>
          <p:spPr>
            <a:xfrm>
              <a:off x="5370" y="3510"/>
              <a:ext cx="227" cy="3780"/>
            </a:xfrm>
            <a:prstGeom prst="rect">
              <a:avLst/>
            </a:prstGeom>
            <a:solidFill>
              <a:srgbClr val="2F7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sp>
          <p:nvSpPr>
            <p:cNvPr id="8" name="文本框 7"/>
            <p:cNvSpPr txBox="1"/>
            <p:nvPr/>
          </p:nvSpPr>
          <p:spPr>
            <a:xfrm>
              <a:off x="6029" y="3630"/>
              <a:ext cx="7424" cy="3339"/>
            </a:xfrm>
            <a:prstGeom prst="rect">
              <a:avLst/>
            </a:prstGeom>
            <a:noFill/>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20000"/>
                </a:lnSpc>
              </a:pPr>
              <a:r>
                <a:rPr lang="zh-CN" altLang="en-US" sz="1650">
                  <a:latin typeface="汉仪晓波折纸体简" panose="00020600040101010101" charset="-122"/>
                  <a:ea typeface="汉仪晓波折纸体简" panose="00020600040101010101" charset="-122"/>
                  <a:cs typeface="汉仪晓波折纸体简" panose="00020600040101010101" charset="-122"/>
                </a:rPr>
                <a:t>Qing Qi means that the boy's family choose a </a:t>
              </a:r>
              <a:r>
                <a:rPr lang="en-US" altLang="zh-CN" sz="1650">
                  <a:latin typeface="汉仪晓波折纸体简" panose="00020600040101010101" charset="-122"/>
                  <a:ea typeface="汉仪晓波折纸体简" panose="00020600040101010101" charset="-122"/>
                  <a:cs typeface="汉仪晓波折纸体简" panose="00020600040101010101" charset="-122"/>
                </a:rPr>
                <a:t>lucky</a:t>
              </a:r>
              <a:r>
                <a:rPr lang="zh-CN" altLang="en-US" sz="1650">
                  <a:latin typeface="汉仪晓波折纸体简" panose="00020600040101010101" charset="-122"/>
                  <a:ea typeface="汉仪晓波折纸体简" panose="00020600040101010101" charset="-122"/>
                  <a:cs typeface="汉仪晓波折纸体简" panose="00020600040101010101" charset="-122"/>
                </a:rPr>
                <a:t> day to hold the wedding ceremony and then dispatch the matchmaker to tell the girl’s family.</a:t>
              </a:r>
            </a:p>
          </p:txBody>
        </p:sp>
        <p:grpSp>
          <p:nvGrpSpPr>
            <p:cNvPr id="5" name="组合 4"/>
            <p:cNvGrpSpPr/>
            <p:nvPr/>
          </p:nvGrpSpPr>
          <p:grpSpPr>
            <a:xfrm>
              <a:off x="13186" y="6652"/>
              <a:ext cx="453" cy="454"/>
              <a:chOff x="13315" y="6781"/>
              <a:chExt cx="403" cy="404"/>
            </a:xfrm>
          </p:grpSpPr>
          <p:sp>
            <p:nvSpPr>
              <p:cNvPr id="7" name="矩形 6"/>
              <p:cNvSpPr/>
              <p:nvPr/>
            </p:nvSpPr>
            <p:spPr>
              <a:xfrm>
                <a:off x="13435" y="6902"/>
                <a:ext cx="283" cy="283"/>
              </a:xfrm>
              <a:prstGeom prst="rect">
                <a:avLst/>
              </a:prstGeom>
              <a:solidFill>
                <a:srgbClr val="8EBC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sp>
            <p:nvSpPr>
              <p:cNvPr id="10" name="矩形 9"/>
              <p:cNvSpPr/>
              <p:nvPr/>
            </p:nvSpPr>
            <p:spPr>
              <a:xfrm>
                <a:off x="13315" y="6781"/>
                <a:ext cx="283" cy="283"/>
              </a:xfrm>
              <a:prstGeom prst="rect">
                <a:avLst/>
              </a:prstGeom>
              <a:solidFill>
                <a:srgbClr val="2F7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grpSp>
      </p:grpSp>
      <p:sp>
        <p:nvSpPr>
          <p:cNvPr id="11" name="文本框 10"/>
          <p:cNvSpPr txBox="1"/>
          <p:nvPr/>
        </p:nvSpPr>
        <p:spPr>
          <a:xfrm>
            <a:off x="220028" y="2832259"/>
            <a:ext cx="2594134" cy="415498"/>
          </a:xfrm>
          <a:prstGeom prst="rect">
            <a:avLst/>
          </a:prstGeom>
          <a:noFill/>
        </p:spPr>
        <p:txBody>
          <a:bodyPr wrap="square" rtlCol="0">
            <a:spAutoFit/>
          </a:bodyPr>
          <a:lstStyle/>
          <a:p>
            <a:r>
              <a:rPr lang="en-US" altLang="zh-CN" sz="2100"/>
              <a:t>Qing Qi</a:t>
            </a:r>
          </a:p>
        </p:txBody>
      </p:sp>
      <p:pic>
        <p:nvPicPr>
          <p:cNvPr id="107" name="图片 106"/>
          <p:cNvPicPr/>
          <p:nvPr/>
        </p:nvPicPr>
        <p:blipFill>
          <a:blip r:embed="rId2" r:link="rId3"/>
          <a:stretch>
            <a:fillRect/>
          </a:stretch>
        </p:blipFill>
        <p:spPr>
          <a:xfrm>
            <a:off x="279082" y="1032034"/>
            <a:ext cx="2525078" cy="1781175"/>
          </a:xfrm>
          <a:prstGeom prst="rect">
            <a:avLst/>
          </a:prstGeom>
          <a:noFill/>
          <a:ln w="9525">
            <a:noFill/>
          </a:ln>
        </p:spPr>
      </p:pic>
      <p:pic>
        <p:nvPicPr>
          <p:cNvPr id="108" name="图片 107"/>
          <p:cNvPicPr/>
          <p:nvPr/>
        </p:nvPicPr>
        <p:blipFill>
          <a:blip r:embed="rId4" r:link="rId5"/>
          <a:stretch>
            <a:fillRect/>
          </a:stretch>
        </p:blipFill>
        <p:spPr>
          <a:xfrm>
            <a:off x="155258" y="3479007"/>
            <a:ext cx="1716881" cy="2221706"/>
          </a:xfrm>
          <a:prstGeom prst="rect">
            <a:avLst/>
          </a:prstGeom>
          <a:noFill/>
          <a:ln w="9525">
            <a:noFill/>
          </a:ln>
        </p:spPr>
      </p:pic>
      <p:sp>
        <p:nvSpPr>
          <p:cNvPr id="2" name="右箭头 1"/>
          <p:cNvSpPr/>
          <p:nvPr/>
        </p:nvSpPr>
        <p:spPr>
          <a:xfrm>
            <a:off x="1968818" y="4502468"/>
            <a:ext cx="4408646" cy="3643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109" name="图片 108"/>
          <p:cNvPicPr/>
          <p:nvPr/>
        </p:nvPicPr>
        <p:blipFill>
          <a:blip r:embed="rId6" r:link="rId7"/>
          <a:stretch>
            <a:fillRect/>
          </a:stretch>
        </p:blipFill>
        <p:spPr>
          <a:xfrm>
            <a:off x="6951345" y="3302318"/>
            <a:ext cx="1963103" cy="2445544"/>
          </a:xfrm>
          <a:prstGeom prst="rect">
            <a:avLst/>
          </a:prstGeom>
          <a:noFill/>
          <a:ln w="9525">
            <a:noFill/>
          </a:ln>
        </p:spPr>
      </p:pic>
      <p:pic>
        <p:nvPicPr>
          <p:cNvPr id="110" name="图片 109"/>
          <p:cNvPicPr/>
          <p:nvPr/>
        </p:nvPicPr>
        <p:blipFill>
          <a:blip r:embed="rId8" r:link="rId9"/>
          <a:srcRect t="12081" r="34831" b="12647"/>
          <a:stretch>
            <a:fillRect/>
          </a:stretch>
        </p:blipFill>
        <p:spPr>
          <a:xfrm>
            <a:off x="3023235" y="3101817"/>
            <a:ext cx="1729264" cy="1400651"/>
          </a:xfrm>
          <a:prstGeom prst="rect">
            <a:avLst/>
          </a:prstGeom>
          <a:noFill/>
          <a:ln w="9525">
            <a:noFill/>
          </a:ln>
        </p:spPr>
      </p:pic>
      <p:pic>
        <p:nvPicPr>
          <p:cNvPr id="111" name="图片 110"/>
          <p:cNvPicPr/>
          <p:nvPr/>
        </p:nvPicPr>
        <p:blipFill>
          <a:blip r:embed="rId10" r:link="rId11"/>
          <a:srcRect r="2704" b="72352"/>
          <a:stretch>
            <a:fillRect/>
          </a:stretch>
        </p:blipFill>
        <p:spPr>
          <a:xfrm>
            <a:off x="2674620" y="4846320"/>
            <a:ext cx="3112294" cy="854393"/>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plus(in)">
                                      <p:cBhvr>
                                        <p:cTn id="7" dur="2000"/>
                                        <p:tgtEl>
                                          <p:spTgt spid="107"/>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plus(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plus(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3" presetClass="entr" presetSubtype="16" fill="hold" nodeType="clickEffect">
                                  <p:stCondLst>
                                    <p:cond delay="0"/>
                                  </p:stCondLst>
                                  <p:childTnLst>
                                    <p:set>
                                      <p:cBhvr>
                                        <p:cTn id="21" dur="1" fill="hold">
                                          <p:stCondLst>
                                            <p:cond delay="0"/>
                                          </p:stCondLst>
                                        </p:cTn>
                                        <p:tgtEl>
                                          <p:spTgt spid="108"/>
                                        </p:tgtEl>
                                        <p:attrNameLst>
                                          <p:attrName>style.visibility</p:attrName>
                                        </p:attrNameLst>
                                      </p:cBhvr>
                                      <p:to>
                                        <p:strVal val="visible"/>
                                      </p:to>
                                    </p:set>
                                    <p:animEffect transition="in" filter="plus(in)">
                                      <p:cBhvr>
                                        <p:cTn id="22" dur="2000"/>
                                        <p:tgtEl>
                                          <p:spTgt spid="108"/>
                                        </p:tgtEl>
                                      </p:cBhvr>
                                    </p:animEffect>
                                  </p:childTnLst>
                                </p:cTn>
                              </p:par>
                            </p:childTnLst>
                          </p:cTn>
                        </p:par>
                      </p:childTnLst>
                    </p:cTn>
                  </p:par>
                  <p:par>
                    <p:cTn id="23" fill="hold">
                      <p:stCondLst>
                        <p:cond delay="indefinite"/>
                      </p:stCondLst>
                      <p:childTnLst>
                        <p:par>
                          <p:cTn id="24" fill="hold">
                            <p:stCondLst>
                              <p:cond delay="0"/>
                            </p:stCondLst>
                            <p:childTnLst>
                              <p:par>
                                <p:cTn id="25" presetID="13" presetClass="entr" presetSubtype="16"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plus(in)">
                                      <p:cBhvr>
                                        <p:cTn id="27" dur="20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3" presetClass="entr" presetSubtype="16" fill="hold" nodeType="clickEffect">
                                  <p:stCondLst>
                                    <p:cond delay="0"/>
                                  </p:stCondLst>
                                  <p:childTnLst>
                                    <p:set>
                                      <p:cBhvr>
                                        <p:cTn id="31" dur="1" fill="hold">
                                          <p:stCondLst>
                                            <p:cond delay="0"/>
                                          </p:stCondLst>
                                        </p:cTn>
                                        <p:tgtEl>
                                          <p:spTgt spid="110"/>
                                        </p:tgtEl>
                                        <p:attrNameLst>
                                          <p:attrName>style.visibility</p:attrName>
                                        </p:attrNameLst>
                                      </p:cBhvr>
                                      <p:to>
                                        <p:strVal val="visible"/>
                                      </p:to>
                                    </p:set>
                                    <p:animEffect transition="in" filter="plus(in)">
                                      <p:cBhvr>
                                        <p:cTn id="32" dur="2000"/>
                                        <p:tgtEl>
                                          <p:spTgt spid="110"/>
                                        </p:tgtEl>
                                      </p:cBhvr>
                                    </p:animEffect>
                                  </p:childTnLst>
                                </p:cTn>
                              </p:par>
                            </p:childTnLst>
                          </p:cTn>
                        </p:par>
                      </p:childTnLst>
                    </p:cTn>
                  </p:par>
                  <p:par>
                    <p:cTn id="33" fill="hold">
                      <p:stCondLst>
                        <p:cond delay="indefinite"/>
                      </p:stCondLst>
                      <p:childTnLst>
                        <p:par>
                          <p:cTn id="34" fill="hold">
                            <p:stCondLst>
                              <p:cond delay="0"/>
                            </p:stCondLst>
                            <p:childTnLst>
                              <p:par>
                                <p:cTn id="35" presetID="13" presetClass="entr" presetSubtype="16" fill="hold" nodeType="clickEffect">
                                  <p:stCondLst>
                                    <p:cond delay="0"/>
                                  </p:stCondLst>
                                  <p:childTnLst>
                                    <p:set>
                                      <p:cBhvr>
                                        <p:cTn id="36" dur="1" fill="hold">
                                          <p:stCondLst>
                                            <p:cond delay="0"/>
                                          </p:stCondLst>
                                        </p:cTn>
                                        <p:tgtEl>
                                          <p:spTgt spid="111"/>
                                        </p:tgtEl>
                                        <p:attrNameLst>
                                          <p:attrName>style.visibility</p:attrName>
                                        </p:attrNameLst>
                                      </p:cBhvr>
                                      <p:to>
                                        <p:strVal val="visible"/>
                                      </p:to>
                                    </p:set>
                                    <p:animEffect transition="in" filter="plus(in)">
                                      <p:cBhvr>
                                        <p:cTn id="37" dur="2000"/>
                                        <p:tgtEl>
                                          <p:spTgt spid="111"/>
                                        </p:tgtEl>
                                      </p:cBhvr>
                                    </p:animEffect>
                                  </p:childTnLst>
                                </p:cTn>
                              </p:par>
                            </p:childTnLst>
                          </p:cTn>
                        </p:par>
                      </p:childTnLst>
                    </p:cTn>
                  </p:par>
                  <p:par>
                    <p:cTn id="38" fill="hold">
                      <p:stCondLst>
                        <p:cond delay="indefinite"/>
                      </p:stCondLst>
                      <p:childTnLst>
                        <p:par>
                          <p:cTn id="39" fill="hold">
                            <p:stCondLst>
                              <p:cond delay="0"/>
                            </p:stCondLst>
                            <p:childTnLst>
                              <p:par>
                                <p:cTn id="40" presetID="13" presetClass="entr" presetSubtype="16" fill="hold" nodeType="clickEffect">
                                  <p:stCondLst>
                                    <p:cond delay="0"/>
                                  </p:stCondLst>
                                  <p:childTnLst>
                                    <p:set>
                                      <p:cBhvr>
                                        <p:cTn id="41" dur="1" fill="hold">
                                          <p:stCondLst>
                                            <p:cond delay="0"/>
                                          </p:stCondLst>
                                        </p:cTn>
                                        <p:tgtEl>
                                          <p:spTgt spid="109"/>
                                        </p:tgtEl>
                                        <p:attrNameLst>
                                          <p:attrName>style.visibility</p:attrName>
                                        </p:attrNameLst>
                                      </p:cBhvr>
                                      <p:to>
                                        <p:strVal val="visible"/>
                                      </p:to>
                                    </p:set>
                                    <p:animEffect transition="in" filter="plus(in)">
                                      <p:cBhvr>
                                        <p:cTn id="42" dur="20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2" grpId="0" animBg="1"/>
      <p:bldP spid="2"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1594485" y="3634741"/>
            <a:ext cx="5881688" cy="507831"/>
          </a:xfrm>
          <a:prstGeom prst="rect">
            <a:avLst/>
          </a:prstGeom>
          <a:noFill/>
        </p:spPr>
        <p:txBody>
          <a:bodyPr wrap="square" rtlCol="0">
            <a:spAutoFit/>
          </a:bodyPr>
          <a:lstStyle/>
          <a:p>
            <a:pPr algn="ctr"/>
            <a:r>
              <a:rPr lang="zh-CN" altLang="en-US" sz="2700">
                <a:sym typeface="+mn-ea"/>
              </a:rPr>
              <a:t>Qin Ying</a:t>
            </a:r>
            <a:endParaRPr kumimoji="1" sz="2700">
              <a:solidFill>
                <a:schemeClr val="tx2">
                  <a:lumMod val="75000"/>
                </a:schemeClr>
              </a:solidFill>
              <a:latin typeface="DFPShaoNvW5-GB" charset="-122"/>
              <a:ea typeface="DFPShaoNvW5-GB" charset="-122"/>
              <a:cs typeface="DFPShaoNvW5-GB" charset="-122"/>
              <a:sym typeface="+mn-ea"/>
            </a:endParaRPr>
          </a:p>
        </p:txBody>
      </p:sp>
      <p:grpSp>
        <p:nvGrpSpPr>
          <p:cNvPr id="11" name="Group 70"/>
          <p:cNvGrpSpPr/>
          <p:nvPr/>
        </p:nvGrpSpPr>
        <p:grpSpPr>
          <a:xfrm>
            <a:off x="1348708" y="687170"/>
            <a:ext cx="6451970" cy="6059892"/>
            <a:chOff x="0" y="0"/>
            <a:chExt cx="2335459" cy="2193537"/>
          </a:xfrm>
        </p:grpSpPr>
        <p:sp>
          <p:nvSpPr>
            <p:cNvPr id="12" name="chenying0907 66"/>
            <p:cNvSpPr/>
            <p:nvPr/>
          </p:nvSpPr>
          <p:spPr>
            <a:xfrm>
              <a:off x="88900" y="177800"/>
              <a:ext cx="2125877" cy="1425521"/>
            </a:xfrm>
            <a:custGeom>
              <a:avLst/>
              <a:gdLst/>
              <a:ahLst/>
              <a:cxnLst>
                <a:cxn ang="0">
                  <a:pos x="wd2" y="hd2"/>
                </a:cxn>
                <a:cxn ang="5400000">
                  <a:pos x="wd2" y="hd2"/>
                </a:cxn>
                <a:cxn ang="10800000">
                  <a:pos x="wd2" y="hd2"/>
                </a:cxn>
                <a:cxn ang="16200000">
                  <a:pos x="wd2" y="hd2"/>
                </a:cxn>
              </a:cxnLst>
              <a:rect l="0" t="0" r="r" b="b"/>
              <a:pathLst>
                <a:path w="21339" h="21550" extrusionOk="0">
                  <a:moveTo>
                    <a:pt x="21281" y="131"/>
                  </a:moveTo>
                  <a:cubicBezTo>
                    <a:pt x="20628" y="31"/>
                    <a:pt x="2649" y="215"/>
                    <a:pt x="166" y="0"/>
                  </a:cubicBezTo>
                  <a:cubicBezTo>
                    <a:pt x="70" y="3334"/>
                    <a:pt x="43" y="6398"/>
                    <a:pt x="99" y="9794"/>
                  </a:cubicBezTo>
                  <a:cubicBezTo>
                    <a:pt x="201" y="15985"/>
                    <a:pt x="-129" y="17592"/>
                    <a:pt x="60" y="21542"/>
                  </a:cubicBezTo>
                  <a:cubicBezTo>
                    <a:pt x="1560" y="21600"/>
                    <a:pt x="19091" y="21287"/>
                    <a:pt x="21090" y="21542"/>
                  </a:cubicBezTo>
                  <a:cubicBezTo>
                    <a:pt x="21175" y="18119"/>
                    <a:pt x="21202" y="17551"/>
                    <a:pt x="21175" y="14349"/>
                  </a:cubicBezTo>
                  <a:cubicBezTo>
                    <a:pt x="21134" y="9458"/>
                    <a:pt x="21471" y="5014"/>
                    <a:pt x="21281" y="131"/>
                  </a:cubicBezTo>
                  <a:close/>
                </a:path>
              </a:pathLst>
            </a:custGeom>
            <a:noFill/>
            <a:ln w="38100" cap="flat">
              <a:solidFill>
                <a:srgbClr val="46537A"/>
              </a:solidFill>
              <a:prstDash val="solid"/>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1350"/>
            </a:p>
          </p:txBody>
        </p:sp>
        <p:sp>
          <p:nvSpPr>
            <p:cNvPr id="13" name="chenying0907 67"/>
            <p:cNvSpPr/>
            <p:nvPr/>
          </p:nvSpPr>
          <p:spPr>
            <a:xfrm>
              <a:off x="-1" y="0"/>
              <a:ext cx="2335461" cy="184474"/>
            </a:xfrm>
            <a:custGeom>
              <a:avLst/>
              <a:gdLst/>
              <a:ahLst/>
              <a:cxnLst>
                <a:cxn ang="0">
                  <a:pos x="wd2" y="hd2"/>
                </a:cxn>
                <a:cxn ang="5400000">
                  <a:pos x="wd2" y="hd2"/>
                </a:cxn>
                <a:cxn ang="10800000">
                  <a:pos x="wd2" y="hd2"/>
                </a:cxn>
                <a:cxn ang="16200000">
                  <a:pos x="wd2" y="hd2"/>
                </a:cxn>
              </a:cxnLst>
              <a:rect l="0" t="0" r="r" b="b"/>
              <a:pathLst>
                <a:path w="21311" h="19061" extrusionOk="0">
                  <a:moveTo>
                    <a:pt x="902" y="18172"/>
                  </a:moveTo>
                  <a:cubicBezTo>
                    <a:pt x="357" y="17727"/>
                    <a:pt x="-200" y="12317"/>
                    <a:pt x="71" y="5707"/>
                  </a:cubicBezTo>
                  <a:cubicBezTo>
                    <a:pt x="379" y="-1823"/>
                    <a:pt x="1461" y="270"/>
                    <a:pt x="2010" y="259"/>
                  </a:cubicBezTo>
                  <a:cubicBezTo>
                    <a:pt x="7486" y="145"/>
                    <a:pt x="12959" y="733"/>
                    <a:pt x="18433" y="1907"/>
                  </a:cubicBezTo>
                  <a:cubicBezTo>
                    <a:pt x="19405" y="2115"/>
                    <a:pt x="21400" y="-2382"/>
                    <a:pt x="21308" y="14217"/>
                  </a:cubicBezTo>
                  <a:cubicBezTo>
                    <a:pt x="21311" y="19032"/>
                    <a:pt x="20486" y="19218"/>
                    <a:pt x="19999" y="19008"/>
                  </a:cubicBezTo>
                </a:path>
              </a:pathLst>
            </a:custGeom>
            <a:noFill/>
            <a:ln w="38100" cap="flat">
              <a:solidFill>
                <a:srgbClr val="46537A"/>
              </a:solidFill>
              <a:prstDash val="solid"/>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1350"/>
            </a:p>
          </p:txBody>
        </p:sp>
        <p:sp>
          <p:nvSpPr>
            <p:cNvPr id="14" name="chenying0907 68"/>
            <p:cNvSpPr/>
            <p:nvPr/>
          </p:nvSpPr>
          <p:spPr>
            <a:xfrm>
              <a:off x="1130300" y="1600199"/>
              <a:ext cx="16672" cy="335486"/>
            </a:xfrm>
            <a:custGeom>
              <a:avLst/>
              <a:gdLst/>
              <a:ahLst/>
              <a:cxnLst>
                <a:cxn ang="0">
                  <a:pos x="wd2" y="hd2"/>
                </a:cxn>
                <a:cxn ang="5400000">
                  <a:pos x="wd2" y="hd2"/>
                </a:cxn>
                <a:cxn ang="10800000">
                  <a:pos x="wd2" y="hd2"/>
                </a:cxn>
                <a:cxn ang="16200000">
                  <a:pos x="wd2" y="hd2"/>
                </a:cxn>
              </a:cxnLst>
              <a:rect l="0" t="0" r="r" b="b"/>
              <a:pathLst>
                <a:path w="16358" h="19845" extrusionOk="0">
                  <a:moveTo>
                    <a:pt x="0" y="0"/>
                  </a:moveTo>
                  <a:cubicBezTo>
                    <a:pt x="21600" y="4703"/>
                    <a:pt x="13319" y="10461"/>
                    <a:pt x="16331" y="15310"/>
                  </a:cubicBezTo>
                  <a:cubicBezTo>
                    <a:pt x="16793" y="16055"/>
                    <a:pt x="11256" y="21600"/>
                    <a:pt x="11542" y="19282"/>
                  </a:cubicBezTo>
                </a:path>
              </a:pathLst>
            </a:custGeom>
            <a:noFill/>
            <a:ln w="38100" cap="flat">
              <a:solidFill>
                <a:srgbClr val="46537A"/>
              </a:solidFill>
              <a:prstDash val="solid"/>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1350"/>
            </a:p>
          </p:txBody>
        </p:sp>
        <p:sp>
          <p:nvSpPr>
            <p:cNvPr id="15" name="chenying0907 69"/>
            <p:cNvSpPr/>
            <p:nvPr/>
          </p:nvSpPr>
          <p:spPr>
            <a:xfrm>
              <a:off x="990600" y="1955799"/>
              <a:ext cx="284801" cy="237739"/>
            </a:xfrm>
            <a:custGeom>
              <a:avLst/>
              <a:gdLst/>
              <a:ahLst/>
              <a:cxnLst>
                <a:cxn ang="0">
                  <a:pos x="wd2" y="hd2"/>
                </a:cxn>
                <a:cxn ang="5400000">
                  <a:pos x="wd2" y="hd2"/>
                </a:cxn>
                <a:cxn ang="10800000">
                  <a:pos x="wd2" y="hd2"/>
                </a:cxn>
                <a:cxn ang="16200000">
                  <a:pos x="wd2" y="hd2"/>
                </a:cxn>
              </a:cxnLst>
              <a:rect l="0" t="0" r="r" b="b"/>
              <a:pathLst>
                <a:path w="15635" h="17669" extrusionOk="0">
                  <a:moveTo>
                    <a:pt x="13789" y="13529"/>
                  </a:moveTo>
                  <a:cubicBezTo>
                    <a:pt x="19485" y="4044"/>
                    <a:pt x="10745" y="-2666"/>
                    <a:pt x="4561" y="1034"/>
                  </a:cubicBezTo>
                  <a:cubicBezTo>
                    <a:pt x="-65" y="3803"/>
                    <a:pt x="-2115" y="11785"/>
                    <a:pt x="2972" y="15848"/>
                  </a:cubicBezTo>
                  <a:cubicBezTo>
                    <a:pt x="6834" y="18934"/>
                    <a:pt x="11071" y="18055"/>
                    <a:pt x="13789" y="13529"/>
                  </a:cubicBezTo>
                  <a:close/>
                </a:path>
              </a:pathLst>
            </a:custGeom>
            <a:noFill/>
            <a:ln w="38100" cap="flat">
              <a:solidFill>
                <a:srgbClr val="46537A"/>
              </a:solidFill>
              <a:prstDash val="solid"/>
              <a:miter lim="400000"/>
            </a:ln>
            <a:effectLst/>
          </p:spPr>
          <p:txBody>
            <a:bodyPr wrap="square" lIns="28575" tIns="28575" rIns="28575" bIns="28575" numCol="1" anchor="ctr">
              <a:noAutofit/>
            </a:bodyPr>
            <a:lstStyle/>
            <a:p>
              <a:pPr defTabSz="342900">
                <a:defRPr sz="3000">
                  <a:solidFill>
                    <a:srgbClr val="FFFFFF"/>
                  </a:solidFill>
                  <a:effectLst>
                    <a:outerShdw blurRad="38100" dist="12700" dir="5400000">
                      <a:srgbClr val="000000">
                        <a:alpha val="50000"/>
                      </a:srgbClr>
                    </a:outerShdw>
                  </a:effectLst>
                </a:defRPr>
              </a:pPr>
              <a:endParaRPr sz="1350"/>
            </a:p>
          </p:txBody>
        </p:sp>
      </p:grpSp>
      <p:grpSp>
        <p:nvGrpSpPr>
          <p:cNvPr id="16" name="组 15"/>
          <p:cNvGrpSpPr/>
          <p:nvPr/>
        </p:nvGrpSpPr>
        <p:grpSpPr>
          <a:xfrm>
            <a:off x="3316761" y="1988259"/>
            <a:ext cx="1770678" cy="1646481"/>
            <a:chOff x="4431238" y="1508012"/>
            <a:chExt cx="2360904" cy="2195308"/>
          </a:xfrm>
        </p:grpSpPr>
        <p:sp>
          <p:nvSpPr>
            <p:cNvPr id="17" name="chenying0907 201"/>
            <p:cNvSpPr/>
            <p:nvPr/>
          </p:nvSpPr>
          <p:spPr>
            <a:xfrm>
              <a:off x="4431238" y="1508012"/>
              <a:ext cx="2360904" cy="2195308"/>
            </a:xfrm>
            <a:custGeom>
              <a:avLst/>
              <a:gdLst/>
              <a:ahLst/>
              <a:cxnLst>
                <a:cxn ang="0">
                  <a:pos x="wd2" y="hd2"/>
                </a:cxn>
                <a:cxn ang="5400000">
                  <a:pos x="wd2" y="hd2"/>
                </a:cxn>
                <a:cxn ang="10800000">
                  <a:pos x="wd2" y="hd2"/>
                </a:cxn>
                <a:cxn ang="16200000">
                  <a:pos x="wd2" y="hd2"/>
                </a:cxn>
              </a:cxnLst>
              <a:rect l="0" t="0" r="r" b="b"/>
              <a:pathLst>
                <a:path w="21600" h="21600" extrusionOk="0">
                  <a:moveTo>
                    <a:pt x="21010" y="4955"/>
                  </a:moveTo>
                  <a:cubicBezTo>
                    <a:pt x="18465" y="9425"/>
                    <a:pt x="18297" y="14113"/>
                    <a:pt x="21600" y="18296"/>
                  </a:cubicBezTo>
                  <a:cubicBezTo>
                    <a:pt x="14274" y="17484"/>
                    <a:pt x="12639" y="14333"/>
                    <a:pt x="6691" y="21600"/>
                  </a:cubicBezTo>
                  <a:cubicBezTo>
                    <a:pt x="10802" y="16578"/>
                    <a:pt x="3281" y="10613"/>
                    <a:pt x="0" y="8990"/>
                  </a:cubicBezTo>
                  <a:cubicBezTo>
                    <a:pt x="4976" y="11451"/>
                    <a:pt x="9737" y="4157"/>
                    <a:pt x="10108" y="0"/>
                  </a:cubicBezTo>
                  <a:cubicBezTo>
                    <a:pt x="12265" y="4785"/>
                    <a:pt x="16387" y="6388"/>
                    <a:pt x="21010" y="4955"/>
                  </a:cubicBezTo>
                  <a:close/>
                </a:path>
              </a:pathLst>
            </a:custGeom>
            <a:solidFill>
              <a:srgbClr val="FDD67A"/>
            </a:solidFill>
            <a:ln w="38100">
              <a:solidFill>
                <a:srgbClr val="46537A"/>
              </a:solidFill>
              <a:miter lim="400000"/>
            </a:ln>
          </p:spPr>
          <p:txBody>
            <a:bodyPr lIns="28575" tIns="28575" rIns="28575" bIns="28575" anchor="ctr"/>
            <a:lstStyle/>
            <a:p>
              <a:pPr defTabSz="342900">
                <a:defRPr sz="3000">
                  <a:solidFill>
                    <a:srgbClr val="FFFFFF"/>
                  </a:solidFill>
                  <a:effectLst>
                    <a:outerShdw blurRad="38100" dist="12700" dir="5400000">
                      <a:srgbClr val="000000">
                        <a:alpha val="50000"/>
                      </a:srgbClr>
                    </a:outerShdw>
                  </a:effectLst>
                </a:defRPr>
              </a:pPr>
              <a:endParaRPr sz="1350"/>
            </a:p>
          </p:txBody>
        </p:sp>
        <p:sp>
          <p:nvSpPr>
            <p:cNvPr id="18" name="文本框 17"/>
            <p:cNvSpPr txBox="1"/>
            <p:nvPr/>
          </p:nvSpPr>
          <p:spPr>
            <a:xfrm>
              <a:off x="5317197" y="1833012"/>
              <a:ext cx="846813" cy="1354217"/>
            </a:xfrm>
            <a:prstGeom prst="rect">
              <a:avLst/>
            </a:prstGeom>
            <a:noFill/>
          </p:spPr>
          <p:txBody>
            <a:bodyPr wrap="none" rtlCol="0">
              <a:spAutoFit/>
            </a:bodyPr>
            <a:lstStyle/>
            <a:p>
              <a:pPr algn="r"/>
              <a:r>
                <a:rPr kumimoji="1" lang="en-US" altLang="zh-CN" sz="6000">
                  <a:solidFill>
                    <a:schemeClr val="tx2"/>
                  </a:solidFill>
                  <a:latin typeface="DFPShaoNvW5-GB" charset="-122"/>
                  <a:ea typeface="DFPShaoNvW5-GB" charset="-122"/>
                  <a:cs typeface="DFPShaoNvW5-GB" charset="-122"/>
                </a:rPr>
                <a:t>6</a:t>
              </a:r>
            </a:p>
          </p:txBody>
        </p:sp>
      </p:gr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
                                          </p:val>
                                        </p:tav>
                                        <p:tav tm="100000">
                                          <p:val>
                                            <p:strVal val="#ppt_x"/>
                                          </p:val>
                                        </p:tav>
                                      </p:tavLst>
                                    </p:anim>
                                    <p:anim calcmode="lin" valueType="num">
                                      <p:cBhvr>
                                        <p:cTn id="8" dur="500" fill="hold"/>
                                        <p:tgtEl>
                                          <p:spTgt spid="11"/>
                                        </p:tgtEl>
                                        <p:attrNameLst>
                                          <p:attrName>ppt_y</p:attrName>
                                        </p:attrNameLst>
                                      </p:cBhvr>
                                      <p:tavLst>
                                        <p:tav tm="0">
                                          <p:val>
                                            <p:strVal val="#ppt_y-#ppt_h/2"/>
                                          </p:val>
                                        </p:tav>
                                        <p:tav tm="100000">
                                          <p:val>
                                            <p:strVal val="#ppt_y"/>
                                          </p:val>
                                        </p:tav>
                                      </p:tavLst>
                                    </p:anim>
                                    <p:anim calcmode="lin" valueType="num">
                                      <p:cBhvr>
                                        <p:cTn id="9" dur="500" fill="hold"/>
                                        <p:tgtEl>
                                          <p:spTgt spid="11"/>
                                        </p:tgtEl>
                                        <p:attrNameLst>
                                          <p:attrName>ppt_w</p:attrName>
                                        </p:attrNameLst>
                                      </p:cBhvr>
                                      <p:tavLst>
                                        <p:tav tm="0">
                                          <p:val>
                                            <p:strVal val="#ppt_w"/>
                                          </p:val>
                                        </p:tav>
                                        <p:tav tm="100000">
                                          <p:val>
                                            <p:strVal val="#ppt_w"/>
                                          </p:val>
                                        </p:tav>
                                      </p:tavLst>
                                    </p:anim>
                                    <p:anim calcmode="lin" valueType="num">
                                      <p:cBhvr>
                                        <p:cTn id="10"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3" presetClass="entr" presetSubtype="16"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plus(in)">
                                      <p:cBhvr>
                                        <p:cTn id="15" dur="20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3" presetClass="entr" presetSubtype="16"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plus(in)">
                                      <p:cBhvr>
                                        <p:cTn id="2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8634EF-3EB8-1252-142F-7E488142B2D1}"/>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9CAE2F6E-10EA-245E-32CE-7AF3387C9D1E}"/>
              </a:ext>
            </a:extLst>
          </p:cNvPr>
          <p:cNvSpPr>
            <a:spLocks noGrp="1"/>
          </p:cNvSpPr>
          <p:nvPr>
            <p:ph idx="1"/>
          </p:nvPr>
        </p:nvSpPr>
        <p:spPr/>
        <p:txBody>
          <a:bodyPr/>
          <a:lstStyle/>
          <a:p>
            <a:endParaRPr lang="de-DE"/>
          </a:p>
        </p:txBody>
      </p:sp>
      <p:pic>
        <p:nvPicPr>
          <p:cNvPr id="5" name="Grafik 4">
            <a:extLst>
              <a:ext uri="{FF2B5EF4-FFF2-40B4-BE49-F238E27FC236}">
                <a16:creationId xmlns:a16="http://schemas.microsoft.com/office/drawing/2014/main" id="{EAB288EE-9C93-6E66-CD3D-E0C26B078A5D}"/>
              </a:ext>
            </a:extLst>
          </p:cNvPr>
          <p:cNvPicPr>
            <a:picLocks noChangeAspect="1"/>
          </p:cNvPicPr>
          <p:nvPr/>
        </p:nvPicPr>
        <p:blipFill rotWithShape="1">
          <a:blip r:embed="rId2"/>
          <a:srcRect l="15350" t="5200" r="16138" b="6805"/>
          <a:stretch/>
        </p:blipFill>
        <p:spPr>
          <a:xfrm>
            <a:off x="-6339" y="130656"/>
            <a:ext cx="9150339" cy="6610712"/>
          </a:xfrm>
          <a:prstGeom prst="rect">
            <a:avLst/>
          </a:prstGeom>
        </p:spPr>
      </p:pic>
    </p:spTree>
    <p:extLst>
      <p:ext uri="{BB962C8B-B14F-4D97-AF65-F5344CB8AC3E}">
        <p14:creationId xmlns:p14="http://schemas.microsoft.com/office/powerpoint/2010/main" val="31688806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图片 113"/>
          <p:cNvPicPr/>
          <p:nvPr/>
        </p:nvPicPr>
        <p:blipFill>
          <a:blip r:embed="rId3" r:link="rId4"/>
          <a:stretch>
            <a:fillRect/>
          </a:stretch>
        </p:blipFill>
        <p:spPr>
          <a:xfrm>
            <a:off x="217647" y="1038702"/>
            <a:ext cx="2432209" cy="1713071"/>
          </a:xfrm>
          <a:prstGeom prst="rect">
            <a:avLst/>
          </a:prstGeom>
          <a:noFill/>
          <a:ln w="9525">
            <a:noFill/>
          </a:ln>
        </p:spPr>
      </p:pic>
      <p:sp>
        <p:nvSpPr>
          <p:cNvPr id="11" name="文本框 10"/>
          <p:cNvSpPr txBox="1"/>
          <p:nvPr/>
        </p:nvSpPr>
        <p:spPr>
          <a:xfrm>
            <a:off x="382905" y="2979420"/>
            <a:ext cx="1664970" cy="415498"/>
          </a:xfrm>
          <a:prstGeom prst="rect">
            <a:avLst/>
          </a:prstGeom>
          <a:noFill/>
        </p:spPr>
        <p:txBody>
          <a:bodyPr wrap="square" rtlCol="0" anchor="t">
            <a:spAutoFit/>
          </a:bodyPr>
          <a:lstStyle/>
          <a:p>
            <a:r>
              <a:rPr lang="en-US" altLang="zh-CN" sz="2100"/>
              <a:t>Qin Ying</a:t>
            </a:r>
          </a:p>
        </p:txBody>
      </p:sp>
      <p:grpSp>
        <p:nvGrpSpPr>
          <p:cNvPr id="20" name="组合 19" descr="7b0a202020202274657874626f78223a20227b5c2263617465676f72795f69645c223a31303139382c5c2269645c223a32303334323032337d220a7d0a"/>
          <p:cNvGrpSpPr/>
          <p:nvPr/>
        </p:nvGrpSpPr>
        <p:grpSpPr>
          <a:xfrm>
            <a:off x="3042286" y="3245168"/>
            <a:ext cx="4875761" cy="1800225"/>
            <a:chOff x="5370" y="3510"/>
            <a:chExt cx="8461" cy="3780"/>
          </a:xfrm>
        </p:grpSpPr>
        <p:sp>
          <p:nvSpPr>
            <p:cNvPr id="21" name="矩形 20"/>
            <p:cNvSpPr/>
            <p:nvPr/>
          </p:nvSpPr>
          <p:spPr>
            <a:xfrm>
              <a:off x="5370" y="3510"/>
              <a:ext cx="8461" cy="3780"/>
            </a:xfrm>
            <a:prstGeom prst="rect">
              <a:avLst/>
            </a:prstGeom>
            <a:solidFill>
              <a:schemeClr val="bg1"/>
            </a:solidFill>
            <a:ln>
              <a:noFill/>
            </a:ln>
            <a:effectLst>
              <a:outerShdw blurRad="63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sz="1350">
                <a:sym typeface="+mn-ea"/>
              </a:endParaRPr>
            </a:p>
          </p:txBody>
        </p:sp>
        <p:sp>
          <p:nvSpPr>
            <p:cNvPr id="22" name="矩形 21"/>
            <p:cNvSpPr/>
            <p:nvPr/>
          </p:nvSpPr>
          <p:spPr>
            <a:xfrm>
              <a:off x="5370" y="3510"/>
              <a:ext cx="227" cy="3780"/>
            </a:xfrm>
            <a:prstGeom prst="rect">
              <a:avLst/>
            </a:prstGeom>
            <a:solidFill>
              <a:srgbClr val="2F7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sp>
          <p:nvSpPr>
            <p:cNvPr id="23" name="文本框 22"/>
            <p:cNvSpPr txBox="1"/>
            <p:nvPr/>
          </p:nvSpPr>
          <p:spPr>
            <a:xfrm>
              <a:off x="5798" y="3899"/>
              <a:ext cx="7955" cy="2059"/>
            </a:xfrm>
            <a:prstGeom prst="rect">
              <a:avLst/>
            </a:prstGeom>
            <a:noFill/>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20000"/>
                </a:lnSpc>
              </a:pPr>
              <a:r>
                <a:rPr sz="1650">
                  <a:latin typeface="汉仪晓波折纸体简" panose="00020600040101010101" charset="-122"/>
                  <a:ea typeface="汉仪晓波折纸体简" panose="00020600040101010101" charset="-122"/>
                  <a:cs typeface="汉仪晓波折纸体简" panose="00020600040101010101" charset="-122"/>
                </a:rPr>
                <a:t>Qin Ying is the last proce</a:t>
              </a:r>
              <a:r>
                <a:rPr lang="en-US" sz="1650">
                  <a:latin typeface="汉仪晓波折纸体简" panose="00020600040101010101" charset="-122"/>
                  <a:ea typeface="汉仪晓波折纸体简" panose="00020600040101010101" charset="-122"/>
                  <a:cs typeface="汉仪晓波折纸体简" panose="00020600040101010101" charset="-122"/>
                </a:rPr>
                <a:t>ss</a:t>
              </a:r>
              <a:r>
                <a:rPr sz="1650">
                  <a:latin typeface="汉仪晓波折纸体简" panose="00020600040101010101" charset="-122"/>
                  <a:ea typeface="汉仪晓波折纸体简" panose="00020600040101010101" charset="-122"/>
                  <a:cs typeface="汉仪晓波折纸体简" panose="00020600040101010101" charset="-122"/>
                </a:rPr>
                <a:t> of the six </a:t>
              </a:r>
              <a:r>
                <a:rPr lang="en-US" sz="1650">
                  <a:latin typeface="汉仪晓波折纸体简" panose="00020600040101010101" charset="-122"/>
                  <a:ea typeface="汉仪晓波折纸体简" panose="00020600040101010101" charset="-122"/>
                  <a:cs typeface="汉仪晓波折纸体简" panose="00020600040101010101" charset="-122"/>
                </a:rPr>
                <a:t>processe</a:t>
              </a:r>
              <a:r>
                <a:rPr sz="1650">
                  <a:latin typeface="汉仪晓波折纸体简" panose="00020600040101010101" charset="-122"/>
                  <a:ea typeface="汉仪晓波折纸体简" panose="00020600040101010101" charset="-122"/>
                  <a:cs typeface="汉仪晓波折纸体简" panose="00020600040101010101" charset="-122"/>
                </a:rPr>
                <a:t>s, that is, the groom goes to the bride's home to take the bride to his home.</a:t>
              </a:r>
            </a:p>
          </p:txBody>
        </p:sp>
        <p:grpSp>
          <p:nvGrpSpPr>
            <p:cNvPr id="24" name="组合 23"/>
            <p:cNvGrpSpPr/>
            <p:nvPr/>
          </p:nvGrpSpPr>
          <p:grpSpPr>
            <a:xfrm>
              <a:off x="13186" y="6652"/>
              <a:ext cx="453" cy="454"/>
              <a:chOff x="13315" y="6781"/>
              <a:chExt cx="403" cy="404"/>
            </a:xfrm>
          </p:grpSpPr>
          <p:sp>
            <p:nvSpPr>
              <p:cNvPr id="25" name="矩形 24"/>
              <p:cNvSpPr/>
              <p:nvPr/>
            </p:nvSpPr>
            <p:spPr>
              <a:xfrm>
                <a:off x="13435" y="6902"/>
                <a:ext cx="283" cy="283"/>
              </a:xfrm>
              <a:prstGeom prst="rect">
                <a:avLst/>
              </a:prstGeom>
              <a:solidFill>
                <a:srgbClr val="8EBC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sp>
            <p:nvSpPr>
              <p:cNvPr id="26" name="矩形 25"/>
              <p:cNvSpPr/>
              <p:nvPr/>
            </p:nvSpPr>
            <p:spPr>
              <a:xfrm>
                <a:off x="13315" y="6781"/>
                <a:ext cx="283" cy="283"/>
              </a:xfrm>
              <a:prstGeom prst="rect">
                <a:avLst/>
              </a:prstGeom>
              <a:solidFill>
                <a:srgbClr val="2F7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grpSp>
      </p:gr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plus(in)">
                                      <p:cBhvr>
                                        <p:cTn id="7" dur="2000"/>
                                        <p:tgtEl>
                                          <p:spTgt spid="114"/>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plus(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plus(in)">
                                      <p:cBhvr>
                                        <p:cTn id="1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268379" y="1214914"/>
            <a:ext cx="4226719" cy="784830"/>
          </a:xfrm>
          <a:prstGeom prst="rect">
            <a:avLst/>
          </a:prstGeom>
          <a:noFill/>
        </p:spPr>
        <p:txBody>
          <a:bodyPr wrap="square" rtlCol="0">
            <a:spAutoFit/>
          </a:bodyPr>
          <a:lstStyle/>
          <a:p>
            <a:pPr algn="l"/>
            <a:r>
              <a:rPr kumimoji="1" lang="zh-CN" altLang="en-US" sz="4500">
                <a:solidFill>
                  <a:schemeClr val="tx2">
                    <a:lumMod val="75000"/>
                  </a:schemeClr>
                </a:solidFill>
                <a:latin typeface="DFPShaoNvW5-GB" charset="-122"/>
                <a:ea typeface="DFPShaoNvW5-GB" charset="-122"/>
                <a:cs typeface="DFPShaoNvW5-GB" charset="-122"/>
                <a:sym typeface="+mn-ea"/>
              </a:rPr>
              <a:t>Customs</a:t>
            </a:r>
          </a:p>
        </p:txBody>
      </p:sp>
      <p:grpSp>
        <p:nvGrpSpPr>
          <p:cNvPr id="2" name="组 1"/>
          <p:cNvGrpSpPr/>
          <p:nvPr/>
        </p:nvGrpSpPr>
        <p:grpSpPr>
          <a:xfrm>
            <a:off x="249079" y="971074"/>
            <a:ext cx="1722120" cy="1367314"/>
            <a:chOff x="4431238" y="1508012"/>
            <a:chExt cx="2360904" cy="2195308"/>
          </a:xfrm>
        </p:grpSpPr>
        <p:sp>
          <p:nvSpPr>
            <p:cNvPr id="37" name="chenying0907 201"/>
            <p:cNvSpPr/>
            <p:nvPr/>
          </p:nvSpPr>
          <p:spPr>
            <a:xfrm>
              <a:off x="4431238" y="1508012"/>
              <a:ext cx="2360904" cy="2195308"/>
            </a:xfrm>
            <a:custGeom>
              <a:avLst/>
              <a:gdLst/>
              <a:ahLst/>
              <a:cxnLst>
                <a:cxn ang="0">
                  <a:pos x="wd2" y="hd2"/>
                </a:cxn>
                <a:cxn ang="5400000">
                  <a:pos x="wd2" y="hd2"/>
                </a:cxn>
                <a:cxn ang="10800000">
                  <a:pos x="wd2" y="hd2"/>
                </a:cxn>
                <a:cxn ang="16200000">
                  <a:pos x="wd2" y="hd2"/>
                </a:cxn>
              </a:cxnLst>
              <a:rect l="0" t="0" r="r" b="b"/>
              <a:pathLst>
                <a:path w="21600" h="21600" extrusionOk="0">
                  <a:moveTo>
                    <a:pt x="21010" y="4955"/>
                  </a:moveTo>
                  <a:cubicBezTo>
                    <a:pt x="18465" y="9425"/>
                    <a:pt x="18297" y="14113"/>
                    <a:pt x="21600" y="18296"/>
                  </a:cubicBezTo>
                  <a:cubicBezTo>
                    <a:pt x="14274" y="17484"/>
                    <a:pt x="12639" y="14333"/>
                    <a:pt x="6691" y="21600"/>
                  </a:cubicBezTo>
                  <a:cubicBezTo>
                    <a:pt x="10802" y="16578"/>
                    <a:pt x="3281" y="10613"/>
                    <a:pt x="0" y="8990"/>
                  </a:cubicBezTo>
                  <a:cubicBezTo>
                    <a:pt x="4976" y="11451"/>
                    <a:pt x="9737" y="4157"/>
                    <a:pt x="10108" y="0"/>
                  </a:cubicBezTo>
                  <a:cubicBezTo>
                    <a:pt x="12265" y="4785"/>
                    <a:pt x="16387" y="6388"/>
                    <a:pt x="21010" y="4955"/>
                  </a:cubicBezTo>
                  <a:close/>
                </a:path>
              </a:pathLst>
            </a:custGeom>
            <a:solidFill>
              <a:srgbClr val="FDD67A"/>
            </a:solidFill>
            <a:ln w="38100">
              <a:solidFill>
                <a:srgbClr val="46537A"/>
              </a:solidFill>
              <a:miter lim="400000"/>
            </a:ln>
          </p:spPr>
          <p:txBody>
            <a:bodyPr lIns="28575" tIns="28575" rIns="28575" bIns="28575" anchor="ctr"/>
            <a:lstStyle/>
            <a:p>
              <a:pPr defTabSz="342900">
                <a:defRPr sz="3000">
                  <a:solidFill>
                    <a:srgbClr val="FFFFFF"/>
                  </a:solidFill>
                  <a:effectLst>
                    <a:outerShdw blurRad="38100" dist="12700" dir="5400000">
                      <a:srgbClr val="000000">
                        <a:alpha val="50000"/>
                      </a:srgbClr>
                    </a:outerShdw>
                  </a:effectLst>
                </a:defRPr>
              </a:pPr>
              <a:endParaRPr sz="2250"/>
            </a:p>
          </p:txBody>
        </p:sp>
        <p:sp>
          <p:nvSpPr>
            <p:cNvPr id="36" name="文本框 35"/>
            <p:cNvSpPr txBox="1"/>
            <p:nvPr/>
          </p:nvSpPr>
          <p:spPr>
            <a:xfrm>
              <a:off x="5473129" y="1833012"/>
              <a:ext cx="690880" cy="1630710"/>
            </a:xfrm>
            <a:prstGeom prst="rect">
              <a:avLst/>
            </a:prstGeom>
            <a:noFill/>
          </p:spPr>
          <p:txBody>
            <a:bodyPr wrap="square" rtlCol="0">
              <a:spAutoFit/>
            </a:bodyPr>
            <a:lstStyle/>
            <a:p>
              <a:pPr algn="r"/>
              <a:r>
                <a:rPr kumimoji="1" lang="en-US" altLang="zh-CN" sz="6000">
                  <a:solidFill>
                    <a:schemeClr val="tx2"/>
                  </a:solidFill>
                  <a:latin typeface="DFPShaoNvW5-GB" charset="-122"/>
                  <a:ea typeface="DFPShaoNvW5-GB" charset="-122"/>
                  <a:cs typeface="DFPShaoNvW5-GB" charset="-122"/>
                </a:rPr>
                <a:t>2</a:t>
              </a:r>
            </a:p>
          </p:txBody>
        </p:sp>
      </p:grpSp>
      <p:sp>
        <p:nvSpPr>
          <p:cNvPr id="3" name="矩形 2"/>
          <p:cNvSpPr/>
          <p:nvPr/>
        </p:nvSpPr>
        <p:spPr>
          <a:xfrm>
            <a:off x="-87053262" y="2979420"/>
            <a:ext cx="177716498" cy="323165"/>
          </a:xfrm>
          <a:prstGeom prst="rect">
            <a:avLst/>
          </a:prstGeom>
          <a:noFill/>
          <a:ln>
            <a:noFill/>
          </a:ln>
        </p:spPr>
        <p:txBody>
          <a:bodyPr wrap="square" rtlCol="0" anchor="t">
            <a:spAutoFit/>
          </a:bodyPr>
          <a:lstStyle/>
          <a:p>
            <a:pPr algn="ctr"/>
            <a:endParaRPr lang="zh-CN" altLang="en-US" sz="1500" b="1">
              <a:ln w="22225">
                <a:solidFill>
                  <a:schemeClr val="accent2"/>
                </a:solidFill>
                <a:prstDash val="solid"/>
              </a:ln>
              <a:solidFill>
                <a:schemeClr val="accent2">
                  <a:lumMod val="40000"/>
                  <a:lumOff val="60000"/>
                </a:schemeClr>
              </a:solidFill>
            </a:endParaRPr>
          </a:p>
        </p:txBody>
      </p:sp>
      <p:sp>
        <p:nvSpPr>
          <p:cNvPr id="4" name="文本框 3"/>
          <p:cNvSpPr txBox="1"/>
          <p:nvPr/>
        </p:nvSpPr>
        <p:spPr>
          <a:xfrm>
            <a:off x="303847" y="2530317"/>
            <a:ext cx="8840153" cy="3000821"/>
          </a:xfrm>
          <a:prstGeom prst="rect">
            <a:avLst/>
          </a:prstGeom>
          <a:noFill/>
        </p:spPr>
        <p:txBody>
          <a:bodyPr wrap="square" rtlCol="0">
            <a:spAutoFit/>
          </a:bodyPr>
          <a:lstStyle/>
          <a:p>
            <a:r>
              <a:rPr lang="zh-CN" altLang="en-US" sz="2100"/>
              <a:t>In addition to the six steps mentioned above, there are many other customs in the traditional Chinese wedding ceremony. Generally speaking, ancient marriage was ordered by parents and matchmaker and many young people could not master their own marriage. Before wedding ceremony, men and women were not allowed to meet each other in that ancient people were very conservative and most girls were kept in boudoirs. If they met in private before marriage, it would be regarded as a kind of female infidelity and parents would also think it quite unlucky. Under this c</a:t>
            </a:r>
            <a:r>
              <a:rPr lang="en-US" altLang="zh-CN" sz="2100"/>
              <a:t>ondition</a:t>
            </a:r>
            <a:r>
              <a:rPr lang="zh-CN" altLang="en-US" sz="2100"/>
              <a:t>, new</a:t>
            </a:r>
            <a:r>
              <a:rPr lang="en-US" altLang="zh-CN" sz="2100"/>
              <a:t>couple</a:t>
            </a:r>
            <a:r>
              <a:rPr lang="zh-CN" altLang="en-US" sz="2100"/>
              <a:t>s could only see each other until the day of marriage.</a:t>
            </a:r>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plus(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plus(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plus(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4" grpId="0"/>
      <p:bldP spid="4" grpId="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descr="7b0a202020202274657874626f78223a20227b5c2263617465676f72795f69645c223a31303139382c5c2269645c223a32303334323032337d220a7d0a"/>
          <p:cNvGrpSpPr/>
          <p:nvPr/>
        </p:nvGrpSpPr>
        <p:grpSpPr>
          <a:xfrm>
            <a:off x="2773680" y="943452"/>
            <a:ext cx="4986338" cy="2007890"/>
            <a:chOff x="5370" y="3510"/>
            <a:chExt cx="9031" cy="4948"/>
          </a:xfrm>
        </p:grpSpPr>
        <p:sp>
          <p:nvSpPr>
            <p:cNvPr id="9" name="矩形 8"/>
            <p:cNvSpPr/>
            <p:nvPr/>
          </p:nvSpPr>
          <p:spPr>
            <a:xfrm>
              <a:off x="5370" y="3510"/>
              <a:ext cx="9031" cy="4928"/>
            </a:xfrm>
            <a:prstGeom prst="rect">
              <a:avLst/>
            </a:prstGeom>
            <a:solidFill>
              <a:schemeClr val="bg1"/>
            </a:solidFill>
            <a:ln>
              <a:noFill/>
            </a:ln>
            <a:effectLst>
              <a:outerShdw blurRad="63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sz="1350">
                <a:sym typeface="+mn-ea"/>
              </a:endParaRPr>
            </a:p>
          </p:txBody>
        </p:sp>
        <p:sp>
          <p:nvSpPr>
            <p:cNvPr id="4" name="矩形 3"/>
            <p:cNvSpPr/>
            <p:nvPr/>
          </p:nvSpPr>
          <p:spPr>
            <a:xfrm>
              <a:off x="5370" y="3510"/>
              <a:ext cx="227" cy="3780"/>
            </a:xfrm>
            <a:prstGeom prst="rect">
              <a:avLst/>
            </a:prstGeom>
            <a:solidFill>
              <a:srgbClr val="2F7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p>
          </p:txBody>
        </p:sp>
        <p:sp>
          <p:nvSpPr>
            <p:cNvPr id="8" name="文本框 7"/>
            <p:cNvSpPr txBox="1"/>
            <p:nvPr/>
          </p:nvSpPr>
          <p:spPr>
            <a:xfrm>
              <a:off x="5908" y="3510"/>
              <a:ext cx="7955" cy="4948"/>
            </a:xfrm>
            <a:prstGeom prst="rect">
              <a:avLst/>
            </a:prstGeom>
            <a:noFill/>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20000"/>
                </a:lnSpc>
              </a:pPr>
              <a:r>
                <a:rPr sz="1500">
                  <a:latin typeface="汉仪晓波折纸体简" panose="00020600040101010101" charset="-122"/>
                  <a:ea typeface="汉仪晓波折纸体简" panose="00020600040101010101" charset="-122"/>
                  <a:cs typeface="汉仪晓波折纸体简" panose="00020600040101010101" charset="-122"/>
                </a:rPr>
                <a:t>After that, the following step is the most grand one among the whole ceremony --- at the dusk moment, the groom and the bride, his parents as well as all the guests will gather together at the central room to witness the kneeling </a:t>
              </a:r>
              <a:r>
                <a:rPr lang="en-US" sz="1500">
                  <a:latin typeface="汉仪晓波折纸体简" panose="00020600040101010101" charset="-122"/>
                  <a:ea typeface="汉仪晓波折纸体简" panose="00020600040101010101" charset="-122"/>
                  <a:cs typeface="汉仪晓波折纸体简" panose="00020600040101010101" charset="-122"/>
                </a:rPr>
                <a:t>step</a:t>
              </a:r>
              <a:r>
                <a:rPr sz="1500">
                  <a:latin typeface="汉仪晓波折纸体简" panose="00020600040101010101" charset="-122"/>
                  <a:ea typeface="汉仪晓波折纸体简" panose="00020600040101010101" charset="-122"/>
                  <a:cs typeface="汉仪晓波折纸体简" panose="00020600040101010101" charset="-122"/>
                </a:rPr>
                <a:t>s of the couple, which consists of 4 steps</a:t>
              </a:r>
            </a:p>
          </p:txBody>
        </p:sp>
      </p:grpSp>
      <p:pic>
        <p:nvPicPr>
          <p:cNvPr id="114" name="图片 113"/>
          <p:cNvPicPr/>
          <p:nvPr/>
        </p:nvPicPr>
        <p:blipFill>
          <a:blip r:embed="rId3" r:link="rId4"/>
          <a:stretch>
            <a:fillRect/>
          </a:stretch>
        </p:blipFill>
        <p:spPr>
          <a:xfrm>
            <a:off x="217647" y="1038702"/>
            <a:ext cx="2432209" cy="1713071"/>
          </a:xfrm>
          <a:prstGeom prst="rect">
            <a:avLst/>
          </a:prstGeom>
          <a:noFill/>
          <a:ln w="9525">
            <a:noFill/>
          </a:ln>
        </p:spPr>
      </p:pic>
      <p:pic>
        <p:nvPicPr>
          <p:cNvPr id="115" name="图片 114"/>
          <p:cNvPicPr/>
          <p:nvPr/>
        </p:nvPicPr>
        <p:blipFill>
          <a:blip r:embed="rId5" r:link="rId6"/>
          <a:stretch>
            <a:fillRect/>
          </a:stretch>
        </p:blipFill>
        <p:spPr>
          <a:xfrm>
            <a:off x="6740843" y="3738563"/>
            <a:ext cx="2089785" cy="2019300"/>
          </a:xfrm>
          <a:prstGeom prst="rect">
            <a:avLst/>
          </a:prstGeom>
          <a:noFill/>
          <a:ln w="9525">
            <a:noFill/>
          </a:ln>
        </p:spPr>
      </p:pic>
      <p:pic>
        <p:nvPicPr>
          <p:cNvPr id="116" name="图片 115"/>
          <p:cNvPicPr/>
          <p:nvPr/>
        </p:nvPicPr>
        <p:blipFill>
          <a:blip r:embed="rId7" r:link="rId8"/>
          <a:stretch>
            <a:fillRect/>
          </a:stretch>
        </p:blipFill>
        <p:spPr>
          <a:xfrm>
            <a:off x="136684" y="3777615"/>
            <a:ext cx="1172051" cy="1683068"/>
          </a:xfrm>
          <a:prstGeom prst="rect">
            <a:avLst/>
          </a:prstGeom>
          <a:noFill/>
          <a:ln w="9525">
            <a:noFill/>
          </a:ln>
        </p:spPr>
      </p:pic>
      <p:pic>
        <p:nvPicPr>
          <p:cNvPr id="117" name="图片 116"/>
          <p:cNvPicPr/>
          <p:nvPr/>
        </p:nvPicPr>
        <p:blipFill>
          <a:blip r:embed="rId9" r:link="rId10"/>
          <a:stretch>
            <a:fillRect/>
          </a:stretch>
        </p:blipFill>
        <p:spPr>
          <a:xfrm>
            <a:off x="2112169" y="3791427"/>
            <a:ext cx="1195388" cy="1715929"/>
          </a:xfrm>
          <a:prstGeom prst="rect">
            <a:avLst/>
          </a:prstGeom>
          <a:noFill/>
          <a:ln w="9525">
            <a:noFill/>
          </a:ln>
        </p:spPr>
      </p:pic>
      <p:sp>
        <p:nvSpPr>
          <p:cNvPr id="3" name="右箭头 2"/>
          <p:cNvSpPr/>
          <p:nvPr/>
        </p:nvSpPr>
        <p:spPr>
          <a:xfrm>
            <a:off x="1440657" y="4505326"/>
            <a:ext cx="539591" cy="3643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1" name="右箭头 10"/>
          <p:cNvSpPr/>
          <p:nvPr/>
        </p:nvSpPr>
        <p:spPr>
          <a:xfrm>
            <a:off x="5919311" y="4625341"/>
            <a:ext cx="734378" cy="3643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0" name="文本框 19"/>
          <p:cNvSpPr txBox="1"/>
          <p:nvPr/>
        </p:nvSpPr>
        <p:spPr>
          <a:xfrm>
            <a:off x="1828800" y="5611654"/>
            <a:ext cx="2015014" cy="300082"/>
          </a:xfrm>
          <a:prstGeom prst="rect">
            <a:avLst/>
          </a:prstGeom>
          <a:noFill/>
        </p:spPr>
        <p:txBody>
          <a:bodyPr wrap="square" rtlCol="0">
            <a:spAutoFit/>
          </a:bodyPr>
          <a:lstStyle/>
          <a:p>
            <a:r>
              <a:rPr lang="zh-CN" altLang="en-US" sz="1350"/>
              <a:t>Kneel down to parents</a:t>
            </a:r>
          </a:p>
        </p:txBody>
      </p:sp>
      <p:sp>
        <p:nvSpPr>
          <p:cNvPr id="21" name="文本框 20"/>
          <p:cNvSpPr txBox="1"/>
          <p:nvPr/>
        </p:nvSpPr>
        <p:spPr>
          <a:xfrm>
            <a:off x="136684" y="3410902"/>
            <a:ext cx="2723674" cy="300082"/>
          </a:xfrm>
          <a:prstGeom prst="rect">
            <a:avLst/>
          </a:prstGeom>
          <a:noFill/>
        </p:spPr>
        <p:txBody>
          <a:bodyPr wrap="square" rtlCol="0">
            <a:spAutoFit/>
          </a:bodyPr>
          <a:lstStyle/>
          <a:p>
            <a:r>
              <a:rPr lang="en-US" altLang="zh-CN" sz="1350">
                <a:sym typeface="+mn-ea"/>
              </a:rPr>
              <a:t>Kneel down to </a:t>
            </a:r>
            <a:r>
              <a:rPr lang="zh-CN" altLang="en-US" sz="1350">
                <a:sym typeface="+mn-ea"/>
              </a:rPr>
              <a:t>heaven and earth</a:t>
            </a:r>
            <a:endParaRPr lang="zh-CN" altLang="en-US" sz="1350"/>
          </a:p>
        </p:txBody>
      </p:sp>
      <p:sp>
        <p:nvSpPr>
          <p:cNvPr id="22" name="文本框 21"/>
          <p:cNvSpPr txBox="1"/>
          <p:nvPr/>
        </p:nvSpPr>
        <p:spPr>
          <a:xfrm>
            <a:off x="6653689" y="3341370"/>
            <a:ext cx="2827973" cy="300082"/>
          </a:xfrm>
          <a:prstGeom prst="rect">
            <a:avLst/>
          </a:prstGeom>
          <a:noFill/>
        </p:spPr>
        <p:txBody>
          <a:bodyPr wrap="square" rtlCol="0">
            <a:spAutoFit/>
          </a:bodyPr>
          <a:lstStyle/>
          <a:p>
            <a:r>
              <a:rPr lang="zh-CN" altLang="en-US" sz="1350"/>
              <a:t>drink “ cross-cupped wine ”</a:t>
            </a:r>
          </a:p>
        </p:txBody>
      </p:sp>
      <p:pic>
        <p:nvPicPr>
          <p:cNvPr id="122" name="图片 121"/>
          <p:cNvPicPr/>
          <p:nvPr/>
        </p:nvPicPr>
        <p:blipFill>
          <a:blip r:embed="rId11" r:link="rId12"/>
          <a:stretch>
            <a:fillRect/>
          </a:stretch>
        </p:blipFill>
        <p:spPr>
          <a:xfrm>
            <a:off x="4623435" y="3800475"/>
            <a:ext cx="1108710" cy="1895475"/>
          </a:xfrm>
          <a:prstGeom prst="rect">
            <a:avLst/>
          </a:prstGeom>
          <a:noFill/>
          <a:ln w="9525">
            <a:noFill/>
          </a:ln>
        </p:spPr>
      </p:pic>
      <p:sp>
        <p:nvSpPr>
          <p:cNvPr id="12" name="右箭头 11"/>
          <p:cNvSpPr/>
          <p:nvPr/>
        </p:nvSpPr>
        <p:spPr>
          <a:xfrm>
            <a:off x="3598545" y="4625341"/>
            <a:ext cx="734378" cy="3643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3" name="文本框 12"/>
          <p:cNvSpPr txBox="1"/>
          <p:nvPr/>
        </p:nvSpPr>
        <p:spPr>
          <a:xfrm>
            <a:off x="3884771" y="3308986"/>
            <a:ext cx="2034540" cy="507831"/>
          </a:xfrm>
          <a:prstGeom prst="rect">
            <a:avLst/>
          </a:prstGeom>
          <a:noFill/>
        </p:spPr>
        <p:txBody>
          <a:bodyPr wrap="square" rtlCol="0">
            <a:spAutoFit/>
          </a:bodyPr>
          <a:lstStyle/>
          <a:p>
            <a:r>
              <a:rPr lang="zh-CN" altLang="en-US" sz="1350"/>
              <a:t>the new couple kowtow towards each other</a:t>
            </a:r>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plus(in)">
                                      <p:cBhvr>
                                        <p:cTn id="7" dur="2000"/>
                                        <p:tgtEl>
                                          <p:spTgt spid="114"/>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plus(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nodeType="clickEffect">
                                  <p:stCondLst>
                                    <p:cond delay="0"/>
                                  </p:stCondLst>
                                  <p:childTnLst>
                                    <p:set>
                                      <p:cBhvr>
                                        <p:cTn id="16" dur="1" fill="hold">
                                          <p:stCondLst>
                                            <p:cond delay="0"/>
                                          </p:stCondLst>
                                        </p:cTn>
                                        <p:tgtEl>
                                          <p:spTgt spid="116"/>
                                        </p:tgtEl>
                                        <p:attrNameLst>
                                          <p:attrName>style.visibility</p:attrName>
                                        </p:attrNameLst>
                                      </p:cBhvr>
                                      <p:to>
                                        <p:strVal val="visible"/>
                                      </p:to>
                                    </p:set>
                                    <p:animEffect transition="in" filter="plus(in)">
                                      <p:cBhvr>
                                        <p:cTn id="17" dur="2000"/>
                                        <p:tgtEl>
                                          <p:spTgt spid="116"/>
                                        </p:tgtEl>
                                      </p:cBhvr>
                                    </p:animEffect>
                                  </p:childTnLst>
                                </p:cTn>
                              </p:par>
                            </p:childTnLst>
                          </p:cTn>
                        </p:par>
                      </p:childTnLst>
                    </p:cTn>
                  </p:par>
                  <p:par>
                    <p:cTn id="18" fill="hold">
                      <p:stCondLst>
                        <p:cond delay="indefinite"/>
                      </p:stCondLst>
                      <p:childTnLst>
                        <p:par>
                          <p:cTn id="19" fill="hold">
                            <p:stCondLst>
                              <p:cond delay="0"/>
                            </p:stCondLst>
                            <p:childTnLst>
                              <p:par>
                                <p:cTn id="20" presetID="13" presetClass="entr" presetSubtype="16"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plus(in)">
                                      <p:cBhvr>
                                        <p:cTn id="22" dur="20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3" presetClass="entr" presetSubtype="16"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plus(in)">
                                      <p:cBhvr>
                                        <p:cTn id="27" dur="20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3" presetClass="entr" presetSubtype="16" fill="hold" nodeType="clickEffect">
                                  <p:stCondLst>
                                    <p:cond delay="0"/>
                                  </p:stCondLst>
                                  <p:childTnLst>
                                    <p:set>
                                      <p:cBhvr>
                                        <p:cTn id="31" dur="1" fill="hold">
                                          <p:stCondLst>
                                            <p:cond delay="0"/>
                                          </p:stCondLst>
                                        </p:cTn>
                                        <p:tgtEl>
                                          <p:spTgt spid="117"/>
                                        </p:tgtEl>
                                        <p:attrNameLst>
                                          <p:attrName>style.visibility</p:attrName>
                                        </p:attrNameLst>
                                      </p:cBhvr>
                                      <p:to>
                                        <p:strVal val="visible"/>
                                      </p:to>
                                    </p:set>
                                    <p:animEffect transition="in" filter="plus(in)">
                                      <p:cBhvr>
                                        <p:cTn id="32" dur="2000"/>
                                        <p:tgtEl>
                                          <p:spTgt spid="117"/>
                                        </p:tgtEl>
                                      </p:cBhvr>
                                    </p:animEffect>
                                  </p:childTnLst>
                                </p:cTn>
                              </p:par>
                            </p:childTnLst>
                          </p:cTn>
                        </p:par>
                      </p:childTnLst>
                    </p:cTn>
                  </p:par>
                  <p:par>
                    <p:cTn id="33" fill="hold">
                      <p:stCondLst>
                        <p:cond delay="indefinite"/>
                      </p:stCondLst>
                      <p:childTnLst>
                        <p:par>
                          <p:cTn id="34" fill="hold">
                            <p:stCondLst>
                              <p:cond delay="0"/>
                            </p:stCondLst>
                            <p:childTnLst>
                              <p:par>
                                <p:cTn id="35" presetID="13" presetClass="entr" presetSubtype="16"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plus(in)">
                                      <p:cBhvr>
                                        <p:cTn id="37" dur="20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3" presetClass="entr" presetSubtype="16"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plus(in)">
                                      <p:cBhvr>
                                        <p:cTn id="42" dur="20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3" presetClass="entr" presetSubtype="16" fill="hold" nodeType="clickEffect">
                                  <p:stCondLst>
                                    <p:cond delay="0"/>
                                  </p:stCondLst>
                                  <p:childTnLst>
                                    <p:set>
                                      <p:cBhvr>
                                        <p:cTn id="46" dur="1" fill="hold">
                                          <p:stCondLst>
                                            <p:cond delay="0"/>
                                          </p:stCondLst>
                                        </p:cTn>
                                        <p:tgtEl>
                                          <p:spTgt spid="122"/>
                                        </p:tgtEl>
                                        <p:attrNameLst>
                                          <p:attrName>style.visibility</p:attrName>
                                        </p:attrNameLst>
                                      </p:cBhvr>
                                      <p:to>
                                        <p:strVal val="visible"/>
                                      </p:to>
                                    </p:set>
                                    <p:animEffect transition="in" filter="plus(in)">
                                      <p:cBhvr>
                                        <p:cTn id="47" dur="2000"/>
                                        <p:tgtEl>
                                          <p:spTgt spid="122"/>
                                        </p:tgtEl>
                                      </p:cBhvr>
                                    </p:animEffect>
                                  </p:childTnLst>
                                </p:cTn>
                              </p:par>
                            </p:childTnLst>
                          </p:cTn>
                        </p:par>
                      </p:childTnLst>
                    </p:cTn>
                  </p:par>
                  <p:par>
                    <p:cTn id="48" fill="hold">
                      <p:stCondLst>
                        <p:cond delay="indefinite"/>
                      </p:stCondLst>
                      <p:childTnLst>
                        <p:par>
                          <p:cTn id="49" fill="hold">
                            <p:stCondLst>
                              <p:cond delay="0"/>
                            </p:stCondLst>
                            <p:childTnLst>
                              <p:par>
                                <p:cTn id="50" presetID="13" presetClass="entr" presetSubtype="16"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plus(in)">
                                      <p:cBhvr>
                                        <p:cTn id="52" dur="20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3" presetClass="entr" presetSubtype="16"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plus(in)">
                                      <p:cBhvr>
                                        <p:cTn id="57" dur="20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13" presetClass="entr" presetSubtype="16" fill="hold" nodeType="clickEffect">
                                  <p:stCondLst>
                                    <p:cond delay="0"/>
                                  </p:stCondLst>
                                  <p:childTnLst>
                                    <p:set>
                                      <p:cBhvr>
                                        <p:cTn id="61" dur="1" fill="hold">
                                          <p:stCondLst>
                                            <p:cond delay="0"/>
                                          </p:stCondLst>
                                        </p:cTn>
                                        <p:tgtEl>
                                          <p:spTgt spid="115"/>
                                        </p:tgtEl>
                                        <p:attrNameLst>
                                          <p:attrName>style.visibility</p:attrName>
                                        </p:attrNameLst>
                                      </p:cBhvr>
                                      <p:to>
                                        <p:strVal val="visible"/>
                                      </p:to>
                                    </p:set>
                                    <p:animEffect transition="in" filter="plus(in)">
                                      <p:cBhvr>
                                        <p:cTn id="62" dur="2000"/>
                                        <p:tgtEl>
                                          <p:spTgt spid="115"/>
                                        </p:tgtEl>
                                      </p:cBhvr>
                                    </p:animEffect>
                                  </p:childTnLst>
                                </p:cTn>
                              </p:par>
                            </p:childTnLst>
                          </p:cTn>
                        </p:par>
                      </p:childTnLst>
                    </p:cTn>
                  </p:par>
                  <p:par>
                    <p:cTn id="63" fill="hold">
                      <p:stCondLst>
                        <p:cond delay="indefinite"/>
                      </p:stCondLst>
                      <p:childTnLst>
                        <p:par>
                          <p:cTn id="64" fill="hold">
                            <p:stCondLst>
                              <p:cond delay="0"/>
                            </p:stCondLst>
                            <p:childTnLst>
                              <p:par>
                                <p:cTn id="65" presetID="13" presetClass="entr" presetSubtype="16"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plus(in)">
                                      <p:cBhvr>
                                        <p:cTn id="6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1" grpId="0" animBg="1"/>
      <p:bldP spid="11" grpId="1" animBg="1"/>
      <p:bldP spid="20" grpId="0"/>
      <p:bldP spid="20" grpId="1"/>
      <p:bldP spid="21" grpId="0"/>
      <p:bldP spid="21" grpId="1"/>
      <p:bldP spid="22" grpId="0"/>
      <p:bldP spid="22" grpId="1"/>
      <p:bldP spid="12" grpId="0" animBg="1"/>
      <p:bldP spid="12" grpId="1" animBg="1"/>
      <p:bldP spid="13" grpId="0"/>
      <p:bldP spid="13" grpId="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henying0907 148"/>
          <p:cNvSpPr/>
          <p:nvPr/>
        </p:nvSpPr>
        <p:spPr>
          <a:xfrm>
            <a:off x="2910364" y="3433923"/>
            <a:ext cx="4726781" cy="482120"/>
          </a:xfrm>
          <a:prstGeom prst="rect">
            <a:avLst/>
          </a:prstGeom>
          <a:noFill/>
          <a:ln w="12700" cap="flat">
            <a:noFill/>
            <a:miter lim="400000"/>
          </a:ln>
          <a:effectLst/>
        </p:spPr>
        <p:txBody>
          <a:bodyPr wrap="square" lIns="28575" tIns="28575" rIns="28575" bIns="28575" numCol="1" anchor="ctr">
            <a:spAutoFit/>
          </a:bodyPr>
          <a:lstStyle/>
          <a:p>
            <a:pPr defTabSz="342900">
              <a:lnSpc>
                <a:spcPct val="120000"/>
              </a:lnSpc>
              <a:tabLst>
                <a:tab pos="800100" algn="l"/>
              </a:tabLst>
              <a:defRPr sz="3600">
                <a:solidFill>
                  <a:srgbClr val="475278"/>
                </a:solidFill>
                <a:latin typeface="Noteworthy Bold" panose="02000400000000000000"/>
                <a:ea typeface="Noteworthy Bold" panose="02000400000000000000"/>
                <a:cs typeface="Noteworthy Bold" panose="02000400000000000000"/>
                <a:sym typeface="Noteworthy Bold" panose="02000400000000000000"/>
              </a:defRPr>
            </a:pPr>
            <a:endParaRPr lang="en-US" sz="1200">
              <a:latin typeface="DFPShaoNvW5-GB" charset="-122"/>
              <a:ea typeface="DFPShaoNvW5-GB" charset="-122"/>
              <a:cs typeface="DFPShaoNvW5-GB" charset="-122"/>
            </a:endParaRPr>
          </a:p>
          <a:p>
            <a:pPr defTabSz="342900">
              <a:lnSpc>
                <a:spcPct val="120000"/>
              </a:lnSpc>
              <a:tabLst>
                <a:tab pos="800100" algn="l"/>
              </a:tabLst>
              <a:defRPr sz="3600">
                <a:solidFill>
                  <a:srgbClr val="475278"/>
                </a:solidFill>
                <a:latin typeface="Noteworthy Bold" panose="02000400000000000000"/>
                <a:ea typeface="Noteworthy Bold" panose="02000400000000000000"/>
                <a:cs typeface="Noteworthy Bold" panose="02000400000000000000"/>
                <a:sym typeface="Noteworthy Bold" panose="02000400000000000000"/>
              </a:defRPr>
            </a:pPr>
            <a:endParaRPr lang="en-US" sz="1200">
              <a:latin typeface="DFPShaoNvW5-GB" charset="-122"/>
              <a:ea typeface="DFPShaoNvW5-GB" charset="-122"/>
              <a:cs typeface="DFPShaoNvW5-GB" charset="-122"/>
            </a:endParaRPr>
          </a:p>
        </p:txBody>
      </p:sp>
      <p:sp>
        <p:nvSpPr>
          <p:cNvPr id="6" name="文本框 5"/>
          <p:cNvSpPr txBox="1"/>
          <p:nvPr/>
        </p:nvSpPr>
        <p:spPr>
          <a:xfrm>
            <a:off x="429818" y="3033499"/>
            <a:ext cx="1465466" cy="415498"/>
          </a:xfrm>
          <a:prstGeom prst="rect">
            <a:avLst/>
          </a:prstGeom>
          <a:noFill/>
        </p:spPr>
        <p:txBody>
          <a:bodyPr wrap="none" rtlCol="0">
            <a:spAutoFit/>
          </a:bodyPr>
          <a:lstStyle/>
          <a:p>
            <a:r>
              <a:rPr kumimoji="1" lang="en-US" altLang="zh-CN" sz="2100">
                <a:solidFill>
                  <a:schemeClr val="tx2">
                    <a:lumMod val="75000"/>
                  </a:schemeClr>
                </a:solidFill>
                <a:latin typeface="DFPShaoNvW5-GB" charset="-122"/>
                <a:ea typeface="DFPShaoNvW5-GB" charset="-122"/>
                <a:cs typeface="DFPShaoNvW5-GB" charset="-122"/>
              </a:rPr>
              <a:t>Hui Meng</a:t>
            </a:r>
          </a:p>
        </p:txBody>
      </p:sp>
      <p:sp>
        <p:nvSpPr>
          <p:cNvPr id="2" name="文本框 1"/>
          <p:cNvSpPr txBox="1"/>
          <p:nvPr/>
        </p:nvSpPr>
        <p:spPr>
          <a:xfrm>
            <a:off x="1893571" y="949643"/>
            <a:ext cx="7250906" cy="1477328"/>
          </a:xfrm>
          <a:prstGeom prst="rect">
            <a:avLst/>
          </a:prstGeom>
          <a:noFill/>
        </p:spPr>
        <p:txBody>
          <a:bodyPr wrap="square" rtlCol="0">
            <a:spAutoFit/>
          </a:bodyPr>
          <a:lstStyle/>
          <a:p>
            <a:r>
              <a:t>After wedding ceremony, the couple must return to the girl’s home together at the third day, which is called “Huimen” or “Guiling”. This </a:t>
            </a:r>
            <a:r>
              <a:rPr lang="en-US"/>
              <a:t>step</a:t>
            </a:r>
            <a:r>
              <a:t> is indispensable. The groom should take some gifts for respect and change the way that he addresses the bride’s parents, and the latter will also prepare a good meal for the couple’s coming.</a:t>
            </a:r>
          </a:p>
        </p:txBody>
      </p:sp>
      <p:pic>
        <p:nvPicPr>
          <p:cNvPr id="124" name="图片 123"/>
          <p:cNvPicPr/>
          <p:nvPr/>
        </p:nvPicPr>
        <p:blipFill>
          <a:blip r:embed="rId3" r:link="rId4"/>
          <a:stretch>
            <a:fillRect/>
          </a:stretch>
        </p:blipFill>
        <p:spPr>
          <a:xfrm>
            <a:off x="173355" y="949643"/>
            <a:ext cx="1717358" cy="2017871"/>
          </a:xfrm>
          <a:prstGeom prst="rect">
            <a:avLst/>
          </a:prstGeom>
          <a:noFill/>
          <a:ln w="9525">
            <a:noFill/>
          </a:ln>
        </p:spPr>
      </p:pic>
      <p:pic>
        <p:nvPicPr>
          <p:cNvPr id="125" name="图片 124"/>
          <p:cNvPicPr/>
          <p:nvPr/>
        </p:nvPicPr>
        <p:blipFill>
          <a:blip r:embed="rId5" r:link="rId6"/>
          <a:srcRect l="14137" t="-1162"/>
          <a:stretch>
            <a:fillRect/>
          </a:stretch>
        </p:blipFill>
        <p:spPr>
          <a:xfrm>
            <a:off x="5741671" y="2878456"/>
            <a:ext cx="2779871" cy="2985611"/>
          </a:xfrm>
          <a:prstGeom prst="rect">
            <a:avLst/>
          </a:prstGeom>
          <a:noFill/>
          <a:ln w="9525">
            <a:noFill/>
          </a:ln>
        </p:spPr>
      </p:pic>
      <p:pic>
        <p:nvPicPr>
          <p:cNvPr id="126" name="图片 125"/>
          <p:cNvPicPr/>
          <p:nvPr/>
        </p:nvPicPr>
        <p:blipFill>
          <a:blip r:embed="rId7" r:link="rId8"/>
          <a:srcRect r="499" b="61478"/>
          <a:stretch>
            <a:fillRect/>
          </a:stretch>
        </p:blipFill>
        <p:spPr>
          <a:xfrm>
            <a:off x="2839403" y="3320892"/>
            <a:ext cx="2374106" cy="2100739"/>
          </a:xfrm>
          <a:prstGeom prst="rect">
            <a:avLst/>
          </a:prstGeom>
          <a:noFill/>
          <a:ln w="9525">
            <a:noFill/>
          </a:ln>
        </p:spPr>
      </p:pic>
      <p:pic>
        <p:nvPicPr>
          <p:cNvPr id="127" name="图片 126"/>
          <p:cNvPicPr/>
          <p:nvPr/>
        </p:nvPicPr>
        <p:blipFill>
          <a:blip r:embed="rId9" r:link="rId10"/>
          <a:stretch>
            <a:fillRect/>
          </a:stretch>
        </p:blipFill>
        <p:spPr>
          <a:xfrm>
            <a:off x="177166" y="3491389"/>
            <a:ext cx="2364581" cy="232410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3" presetClass="entr" presetSubtype="16" fill="hold" nodeType="clickEffect">
                                  <p:stCondLst>
                                    <p:cond delay="0"/>
                                  </p:stCondLst>
                                  <p:childTnLst>
                                    <p:set>
                                      <p:cBhvr>
                                        <p:cTn id="10" dur="1" fill="hold">
                                          <p:stCondLst>
                                            <p:cond delay="0"/>
                                          </p:stCondLst>
                                        </p:cTn>
                                        <p:tgtEl>
                                          <p:spTgt spid="124"/>
                                        </p:tgtEl>
                                        <p:attrNameLst>
                                          <p:attrName>style.visibility</p:attrName>
                                        </p:attrNameLst>
                                      </p:cBhvr>
                                      <p:to>
                                        <p:strVal val="visible"/>
                                      </p:to>
                                    </p:set>
                                    <p:animEffect transition="in" filter="plus(in)">
                                      <p:cBhvr>
                                        <p:cTn id="11" dur="2000"/>
                                        <p:tgtEl>
                                          <p:spTgt spid="124"/>
                                        </p:tgtEl>
                                      </p:cBhvr>
                                    </p:animEffect>
                                  </p:childTnLst>
                                </p:cTn>
                              </p:par>
                            </p:childTnLst>
                          </p:cTn>
                        </p:par>
                      </p:childTnLst>
                    </p:cTn>
                  </p:par>
                  <p:par>
                    <p:cTn id="12" fill="hold">
                      <p:stCondLst>
                        <p:cond delay="indefinite"/>
                      </p:stCondLst>
                      <p:childTnLst>
                        <p:par>
                          <p:cTn id="13" fill="hold">
                            <p:stCondLst>
                              <p:cond delay="0"/>
                            </p:stCondLst>
                            <p:childTnLst>
                              <p:par>
                                <p:cTn id="14" presetID="13" presetClass="entr" presetSubtype="16"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plus(in)">
                                      <p:cBhvr>
                                        <p:cTn id="16" dur="2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plus(in)">
                                      <p:cBhvr>
                                        <p:cTn id="21" dur="2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3" presetClass="entr" presetSubtype="16" fill="hold" nodeType="clickEffect">
                                  <p:stCondLst>
                                    <p:cond delay="0"/>
                                  </p:stCondLst>
                                  <p:childTnLst>
                                    <p:set>
                                      <p:cBhvr>
                                        <p:cTn id="25" dur="1" fill="hold">
                                          <p:stCondLst>
                                            <p:cond delay="0"/>
                                          </p:stCondLst>
                                        </p:cTn>
                                        <p:tgtEl>
                                          <p:spTgt spid="127"/>
                                        </p:tgtEl>
                                        <p:attrNameLst>
                                          <p:attrName>style.visibility</p:attrName>
                                        </p:attrNameLst>
                                      </p:cBhvr>
                                      <p:to>
                                        <p:strVal val="visible"/>
                                      </p:to>
                                    </p:set>
                                    <p:animEffect transition="in" filter="plus(in)">
                                      <p:cBhvr>
                                        <p:cTn id="26" dur="2000"/>
                                        <p:tgtEl>
                                          <p:spTgt spid="127"/>
                                        </p:tgtEl>
                                      </p:cBhvr>
                                    </p:animEffect>
                                  </p:childTnLst>
                                </p:cTn>
                              </p:par>
                            </p:childTnLst>
                          </p:cTn>
                        </p:par>
                      </p:childTnLst>
                    </p:cTn>
                  </p:par>
                  <p:par>
                    <p:cTn id="27" fill="hold">
                      <p:stCondLst>
                        <p:cond delay="indefinite"/>
                      </p:stCondLst>
                      <p:childTnLst>
                        <p:par>
                          <p:cTn id="28" fill="hold">
                            <p:stCondLst>
                              <p:cond delay="0"/>
                            </p:stCondLst>
                            <p:childTnLst>
                              <p:par>
                                <p:cTn id="29" presetID="13" presetClass="entr" presetSubtype="16" fill="hold" nodeType="clickEffect">
                                  <p:stCondLst>
                                    <p:cond delay="0"/>
                                  </p:stCondLst>
                                  <p:childTnLst>
                                    <p:set>
                                      <p:cBhvr>
                                        <p:cTn id="30" dur="1" fill="hold">
                                          <p:stCondLst>
                                            <p:cond delay="0"/>
                                          </p:stCondLst>
                                        </p:cTn>
                                        <p:tgtEl>
                                          <p:spTgt spid="126"/>
                                        </p:tgtEl>
                                        <p:attrNameLst>
                                          <p:attrName>style.visibility</p:attrName>
                                        </p:attrNameLst>
                                      </p:cBhvr>
                                      <p:to>
                                        <p:strVal val="visible"/>
                                      </p:to>
                                    </p:set>
                                    <p:animEffect transition="in" filter="plus(in)">
                                      <p:cBhvr>
                                        <p:cTn id="31" dur="2000"/>
                                        <p:tgtEl>
                                          <p:spTgt spid="126"/>
                                        </p:tgtEl>
                                      </p:cBhvr>
                                    </p:animEffect>
                                  </p:childTnLst>
                                </p:cTn>
                              </p:par>
                            </p:childTnLst>
                          </p:cTn>
                        </p:par>
                      </p:childTnLst>
                    </p:cTn>
                  </p:par>
                  <p:par>
                    <p:cTn id="32" fill="hold">
                      <p:stCondLst>
                        <p:cond delay="indefinite"/>
                      </p:stCondLst>
                      <p:childTnLst>
                        <p:par>
                          <p:cTn id="33" fill="hold">
                            <p:stCondLst>
                              <p:cond delay="0"/>
                            </p:stCondLst>
                            <p:childTnLst>
                              <p:par>
                                <p:cTn id="34" presetID="13" presetClass="entr" presetSubtype="16" fill="hold" nodeType="clickEffect">
                                  <p:stCondLst>
                                    <p:cond delay="0"/>
                                  </p:stCondLst>
                                  <p:childTnLst>
                                    <p:set>
                                      <p:cBhvr>
                                        <p:cTn id="35" dur="1" fill="hold">
                                          <p:stCondLst>
                                            <p:cond delay="0"/>
                                          </p:stCondLst>
                                        </p:cTn>
                                        <p:tgtEl>
                                          <p:spTgt spid="125"/>
                                        </p:tgtEl>
                                        <p:attrNameLst>
                                          <p:attrName>style.visibility</p:attrName>
                                        </p:attrNameLst>
                                      </p:cBhvr>
                                      <p:to>
                                        <p:strVal val="visible"/>
                                      </p:to>
                                    </p:set>
                                    <p:animEffect transition="in" filter="plus(in)">
                                      <p:cBhvr>
                                        <p:cTn id="36" dur="2000"/>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6" grpId="0"/>
      <p:bldP spid="6" grpId="1"/>
      <p:bldP spid="2" grpId="0"/>
      <p:bldP spid="2" grpId="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729389" y="3163729"/>
            <a:ext cx="4226719" cy="784830"/>
          </a:xfrm>
          <a:prstGeom prst="rect">
            <a:avLst/>
          </a:prstGeom>
          <a:noFill/>
        </p:spPr>
        <p:txBody>
          <a:bodyPr wrap="square" rtlCol="0">
            <a:spAutoFit/>
          </a:bodyPr>
          <a:lstStyle/>
          <a:p>
            <a:pPr algn="l"/>
            <a:r>
              <a:rPr kumimoji="1" lang="zh-CN" altLang="en-US" sz="4500">
                <a:solidFill>
                  <a:schemeClr val="tx2">
                    <a:lumMod val="75000"/>
                  </a:schemeClr>
                </a:solidFill>
                <a:latin typeface="DFPShaoNvW5-GB" charset="-122"/>
                <a:ea typeface="DFPShaoNvW5-GB" charset="-122"/>
                <a:cs typeface="DFPShaoNvW5-GB" charset="-122"/>
                <a:sym typeface="+mn-ea"/>
              </a:rPr>
              <a:t>Development</a:t>
            </a:r>
          </a:p>
        </p:txBody>
      </p:sp>
      <p:grpSp>
        <p:nvGrpSpPr>
          <p:cNvPr id="2" name="组 1"/>
          <p:cNvGrpSpPr/>
          <p:nvPr/>
        </p:nvGrpSpPr>
        <p:grpSpPr>
          <a:xfrm>
            <a:off x="249079" y="2730818"/>
            <a:ext cx="1722120" cy="1367314"/>
            <a:chOff x="4431238" y="1508012"/>
            <a:chExt cx="2360904" cy="2195308"/>
          </a:xfrm>
        </p:grpSpPr>
        <p:sp>
          <p:nvSpPr>
            <p:cNvPr id="37" name="chenying0907 201"/>
            <p:cNvSpPr/>
            <p:nvPr/>
          </p:nvSpPr>
          <p:spPr>
            <a:xfrm>
              <a:off x="4431238" y="1508012"/>
              <a:ext cx="2360904" cy="2195308"/>
            </a:xfrm>
            <a:custGeom>
              <a:avLst/>
              <a:gdLst/>
              <a:ahLst/>
              <a:cxnLst>
                <a:cxn ang="0">
                  <a:pos x="wd2" y="hd2"/>
                </a:cxn>
                <a:cxn ang="5400000">
                  <a:pos x="wd2" y="hd2"/>
                </a:cxn>
                <a:cxn ang="10800000">
                  <a:pos x="wd2" y="hd2"/>
                </a:cxn>
                <a:cxn ang="16200000">
                  <a:pos x="wd2" y="hd2"/>
                </a:cxn>
              </a:cxnLst>
              <a:rect l="0" t="0" r="r" b="b"/>
              <a:pathLst>
                <a:path w="21600" h="21600" extrusionOk="0">
                  <a:moveTo>
                    <a:pt x="21010" y="4955"/>
                  </a:moveTo>
                  <a:cubicBezTo>
                    <a:pt x="18465" y="9425"/>
                    <a:pt x="18297" y="14113"/>
                    <a:pt x="21600" y="18296"/>
                  </a:cubicBezTo>
                  <a:cubicBezTo>
                    <a:pt x="14274" y="17484"/>
                    <a:pt x="12639" y="14333"/>
                    <a:pt x="6691" y="21600"/>
                  </a:cubicBezTo>
                  <a:cubicBezTo>
                    <a:pt x="10802" y="16578"/>
                    <a:pt x="3281" y="10613"/>
                    <a:pt x="0" y="8990"/>
                  </a:cubicBezTo>
                  <a:cubicBezTo>
                    <a:pt x="4976" y="11451"/>
                    <a:pt x="9737" y="4157"/>
                    <a:pt x="10108" y="0"/>
                  </a:cubicBezTo>
                  <a:cubicBezTo>
                    <a:pt x="12265" y="4785"/>
                    <a:pt x="16387" y="6388"/>
                    <a:pt x="21010" y="4955"/>
                  </a:cubicBezTo>
                  <a:close/>
                </a:path>
              </a:pathLst>
            </a:custGeom>
            <a:solidFill>
              <a:srgbClr val="FDD67A"/>
            </a:solidFill>
            <a:ln w="38100">
              <a:solidFill>
                <a:srgbClr val="46537A"/>
              </a:solidFill>
              <a:miter lim="400000"/>
            </a:ln>
          </p:spPr>
          <p:txBody>
            <a:bodyPr lIns="28575" tIns="28575" rIns="28575" bIns="28575" anchor="ctr"/>
            <a:lstStyle/>
            <a:p>
              <a:pPr defTabSz="342900">
                <a:defRPr sz="3000">
                  <a:solidFill>
                    <a:srgbClr val="FFFFFF"/>
                  </a:solidFill>
                  <a:effectLst>
                    <a:outerShdw blurRad="38100" dist="12700" dir="5400000">
                      <a:srgbClr val="000000">
                        <a:alpha val="50000"/>
                      </a:srgbClr>
                    </a:outerShdw>
                  </a:effectLst>
                </a:defRPr>
              </a:pPr>
              <a:endParaRPr sz="1350"/>
            </a:p>
          </p:txBody>
        </p:sp>
        <p:sp>
          <p:nvSpPr>
            <p:cNvPr id="36" name="文本框 35"/>
            <p:cNvSpPr txBox="1"/>
            <p:nvPr/>
          </p:nvSpPr>
          <p:spPr>
            <a:xfrm>
              <a:off x="5473129" y="1833012"/>
              <a:ext cx="690880" cy="1630710"/>
            </a:xfrm>
            <a:prstGeom prst="rect">
              <a:avLst/>
            </a:prstGeom>
            <a:noFill/>
          </p:spPr>
          <p:txBody>
            <a:bodyPr wrap="square" rtlCol="0">
              <a:spAutoFit/>
            </a:bodyPr>
            <a:lstStyle/>
            <a:p>
              <a:pPr algn="r"/>
              <a:r>
                <a:rPr kumimoji="1" lang="en-US" altLang="zh-CN" sz="6000">
                  <a:solidFill>
                    <a:schemeClr val="tx2"/>
                  </a:solidFill>
                  <a:latin typeface="DFPShaoNvW5-GB" charset="-122"/>
                  <a:ea typeface="DFPShaoNvW5-GB" charset="-122"/>
                  <a:cs typeface="DFPShaoNvW5-GB" charset="-122"/>
                </a:rPr>
                <a:t>4</a:t>
              </a:r>
            </a:p>
          </p:txBody>
        </p:sp>
      </p:grpSp>
      <p:sp>
        <p:nvSpPr>
          <p:cNvPr id="3" name="矩形 2"/>
          <p:cNvSpPr/>
          <p:nvPr/>
        </p:nvSpPr>
        <p:spPr>
          <a:xfrm>
            <a:off x="-87053262" y="2979420"/>
            <a:ext cx="177716498" cy="323165"/>
          </a:xfrm>
          <a:prstGeom prst="rect">
            <a:avLst/>
          </a:prstGeom>
          <a:noFill/>
          <a:ln>
            <a:noFill/>
          </a:ln>
        </p:spPr>
        <p:txBody>
          <a:bodyPr wrap="square" rtlCol="0" anchor="t">
            <a:spAutoFit/>
          </a:bodyPr>
          <a:lstStyle/>
          <a:p>
            <a:pPr algn="ctr"/>
            <a:endParaRPr lang="zh-CN" altLang="en-US" sz="1500" b="1">
              <a:ln w="22225">
                <a:solidFill>
                  <a:schemeClr val="accent2"/>
                </a:solidFill>
                <a:prstDash val="solid"/>
              </a:ln>
              <a:solidFill>
                <a:schemeClr val="accent2">
                  <a:lumMod val="40000"/>
                  <a:lumOff val="60000"/>
                </a:schemeClr>
              </a:solidFill>
            </a:endParaRPr>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plus(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plus(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henying0907 148"/>
          <p:cNvSpPr/>
          <p:nvPr/>
        </p:nvSpPr>
        <p:spPr>
          <a:xfrm>
            <a:off x="127635" y="260648"/>
            <a:ext cx="8688705" cy="2611741"/>
          </a:xfrm>
          <a:prstGeom prst="rect">
            <a:avLst/>
          </a:prstGeom>
          <a:noFill/>
          <a:ln w="12700" cap="flat">
            <a:noFill/>
            <a:miter lim="400000"/>
          </a:ln>
          <a:effectLst/>
        </p:spPr>
        <p:txBody>
          <a:bodyPr wrap="square" lIns="28575" tIns="28575" rIns="28575" bIns="28575" numCol="1" anchor="ctr">
            <a:spAutoFit/>
          </a:bodyPr>
          <a:lstStyle/>
          <a:p>
            <a:pPr defTabSz="342900">
              <a:lnSpc>
                <a:spcPct val="120000"/>
              </a:lnSpc>
              <a:tabLst>
                <a:tab pos="800100" algn="l"/>
              </a:tabLst>
              <a:defRPr sz="3600">
                <a:solidFill>
                  <a:srgbClr val="475278"/>
                </a:solidFill>
                <a:latin typeface="Noteworthy Bold" panose="02000400000000000000"/>
                <a:ea typeface="Noteworthy Bold" panose="02000400000000000000"/>
                <a:cs typeface="Noteworthy Bold" panose="02000400000000000000"/>
                <a:sym typeface="Noteworthy Bold" panose="02000400000000000000"/>
              </a:defRPr>
            </a:pPr>
            <a:r>
              <a:rPr lang="en-US" sz="2000" dirty="0">
                <a:latin typeface="DFPShaoNvW5-GB" charset="-122"/>
                <a:ea typeface="DFPShaoNvW5-GB" charset="-122"/>
                <a:cs typeface="DFPShaoNvW5-GB" charset="-122"/>
              </a:rPr>
              <a:t>As time goes by, there are many reforms about marriage nowadays. Adults own the freedom to choose their form and they can meet each other every day if possible. Parents can’t master their “life event” any more. In addition, many couples skip the cumbersome rites in the wedding ceremony. Some of them choose to hold the ceremony in the church with some close relatives and friends and some even finish it through travel.</a:t>
            </a:r>
          </a:p>
        </p:txBody>
      </p:sp>
      <p:pic>
        <p:nvPicPr>
          <p:cNvPr id="128" name="图片 127"/>
          <p:cNvPicPr/>
          <p:nvPr/>
        </p:nvPicPr>
        <p:blipFill>
          <a:blip r:embed="rId3" r:link="rId4"/>
          <a:stretch>
            <a:fillRect/>
          </a:stretch>
        </p:blipFill>
        <p:spPr>
          <a:xfrm>
            <a:off x="341948" y="3194209"/>
            <a:ext cx="1748314" cy="2203609"/>
          </a:xfrm>
          <a:prstGeom prst="rect">
            <a:avLst/>
          </a:prstGeom>
          <a:noFill/>
          <a:ln w="9525">
            <a:noFill/>
          </a:ln>
        </p:spPr>
      </p:pic>
      <p:pic>
        <p:nvPicPr>
          <p:cNvPr id="129" name="图片 128"/>
          <p:cNvPicPr/>
          <p:nvPr/>
        </p:nvPicPr>
        <p:blipFill>
          <a:blip r:embed="rId5" r:link="rId6"/>
          <a:stretch>
            <a:fillRect/>
          </a:stretch>
        </p:blipFill>
        <p:spPr>
          <a:xfrm>
            <a:off x="2812733" y="3194209"/>
            <a:ext cx="2118360" cy="2381250"/>
          </a:xfrm>
          <a:prstGeom prst="rect">
            <a:avLst/>
          </a:prstGeom>
          <a:noFill/>
          <a:ln w="9525">
            <a:noFill/>
          </a:ln>
        </p:spPr>
      </p:pic>
      <p:pic>
        <p:nvPicPr>
          <p:cNvPr id="130" name="图片 129"/>
          <p:cNvPicPr/>
          <p:nvPr/>
        </p:nvPicPr>
        <p:blipFill>
          <a:blip r:embed="rId7"/>
          <a:stretch>
            <a:fillRect/>
          </a:stretch>
        </p:blipFill>
        <p:spPr>
          <a:xfrm>
            <a:off x="4568429" y="3425429"/>
            <a:ext cx="7144" cy="7144"/>
          </a:xfrm>
          <a:prstGeom prst="rect">
            <a:avLst/>
          </a:prstGeom>
          <a:noFill/>
          <a:ln w="9525">
            <a:noFill/>
          </a:ln>
        </p:spPr>
      </p:pic>
      <p:pic>
        <p:nvPicPr>
          <p:cNvPr id="4" name="图片 3"/>
          <p:cNvPicPr>
            <a:picLocks noChangeAspect="1"/>
          </p:cNvPicPr>
          <p:nvPr/>
        </p:nvPicPr>
        <p:blipFill>
          <a:blip r:embed="rId8"/>
          <a:stretch>
            <a:fillRect/>
          </a:stretch>
        </p:blipFill>
        <p:spPr>
          <a:xfrm>
            <a:off x="5609273" y="3499485"/>
            <a:ext cx="3103245" cy="228790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plus(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128"/>
                                        </p:tgtEl>
                                        <p:attrNameLst>
                                          <p:attrName>style.visibility</p:attrName>
                                        </p:attrNameLst>
                                      </p:cBhvr>
                                      <p:to>
                                        <p:strVal val="visible"/>
                                      </p:to>
                                    </p:set>
                                    <p:animEffect transition="in" filter="plus(in)">
                                      <p:cBhvr>
                                        <p:cTn id="12" dur="2000"/>
                                        <p:tgtEl>
                                          <p:spTgt spid="128"/>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nodeType="clickEffect">
                                  <p:stCondLst>
                                    <p:cond delay="0"/>
                                  </p:stCondLst>
                                  <p:childTnLst>
                                    <p:set>
                                      <p:cBhvr>
                                        <p:cTn id="16" dur="1" fill="hold">
                                          <p:stCondLst>
                                            <p:cond delay="0"/>
                                          </p:stCondLst>
                                        </p:cTn>
                                        <p:tgtEl>
                                          <p:spTgt spid="129"/>
                                        </p:tgtEl>
                                        <p:attrNameLst>
                                          <p:attrName>style.visibility</p:attrName>
                                        </p:attrNameLst>
                                      </p:cBhvr>
                                      <p:to>
                                        <p:strVal val="visible"/>
                                      </p:to>
                                    </p:set>
                                    <p:animEffect transition="in" filter="plus(in)">
                                      <p:cBhvr>
                                        <p:cTn id="17" dur="2000"/>
                                        <p:tgtEl>
                                          <p:spTgt spid="129"/>
                                        </p:tgtEl>
                                      </p:cBhvr>
                                    </p:animEffect>
                                  </p:childTnLst>
                                </p:cTn>
                              </p:par>
                            </p:childTnLst>
                          </p:cTn>
                        </p:par>
                      </p:childTnLst>
                    </p:cTn>
                  </p:par>
                  <p:par>
                    <p:cTn id="18" fill="hold">
                      <p:stCondLst>
                        <p:cond delay="indefinite"/>
                      </p:stCondLst>
                      <p:childTnLst>
                        <p:par>
                          <p:cTn id="19" fill="hold">
                            <p:stCondLst>
                              <p:cond delay="0"/>
                            </p:stCondLst>
                            <p:childTnLst>
                              <p:par>
                                <p:cTn id="20" presetID="13" presetClass="entr" presetSubtype="16"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plus(in)">
                                      <p:cBhvr>
                                        <p:cTn id="2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714348" y="188913"/>
            <a:ext cx="8201052" cy="884237"/>
          </a:xfrm>
        </p:spPr>
        <p:txBody>
          <a:bodyPr>
            <a:normAutofit/>
          </a:bodyPr>
          <a:lstStyle/>
          <a:p>
            <a:pPr eaLnBrk="1" hangingPunct="1"/>
            <a:r>
              <a:rPr lang="zh-CN" altLang="de-DE" sz="3400" b="1" dirty="0"/>
              <a:t>这是什么情况？</a:t>
            </a:r>
            <a:endParaRPr lang="de-DE" sz="3400" b="1" dirty="0"/>
          </a:p>
        </p:txBody>
      </p:sp>
      <p:sp>
        <p:nvSpPr>
          <p:cNvPr id="63491" name="Rectangle 3"/>
          <p:cNvSpPr>
            <a:spLocks noChangeArrowheads="1"/>
          </p:cNvSpPr>
          <p:nvPr/>
        </p:nvSpPr>
        <p:spPr bwMode="auto">
          <a:xfrm>
            <a:off x="1752600" y="1295400"/>
            <a:ext cx="7127875" cy="4752975"/>
          </a:xfrm>
          <a:prstGeom prst="rect">
            <a:avLst/>
          </a:prstGeom>
          <a:noFill/>
          <a:ln w="9525">
            <a:noFill/>
            <a:miter lim="800000"/>
            <a:headEnd/>
            <a:tailEnd/>
          </a:ln>
        </p:spPr>
        <p:txBody>
          <a:bodyPr/>
          <a:lstStyle/>
          <a:p>
            <a:pPr marL="342900" indent="-342900">
              <a:spcBef>
                <a:spcPct val="20000"/>
              </a:spcBef>
              <a:buClr>
                <a:schemeClr val="bg2"/>
              </a:buClr>
              <a:buSzPct val="75000"/>
              <a:buFont typeface="Wingdings" pitchFamily="2" charset="2"/>
              <a:buNone/>
            </a:pPr>
            <a:endParaRPr lang="de-DE" sz="2000"/>
          </a:p>
        </p:txBody>
      </p:sp>
      <p:sp>
        <p:nvSpPr>
          <p:cNvPr id="63492" name="Text Box 4"/>
          <p:cNvSpPr txBox="1">
            <a:spLocks noChangeArrowheads="1"/>
          </p:cNvSpPr>
          <p:nvPr/>
        </p:nvSpPr>
        <p:spPr bwMode="auto">
          <a:xfrm>
            <a:off x="1965325" y="1487488"/>
            <a:ext cx="184150" cy="457200"/>
          </a:xfrm>
          <a:prstGeom prst="rect">
            <a:avLst/>
          </a:prstGeom>
          <a:noFill/>
          <a:ln w="9525">
            <a:noFill/>
            <a:miter lim="800000"/>
            <a:headEnd/>
            <a:tailEnd/>
          </a:ln>
        </p:spPr>
        <p:txBody>
          <a:bodyPr wrap="none">
            <a:spAutoFit/>
          </a:bodyPr>
          <a:lstStyle/>
          <a:p>
            <a:endParaRPr lang="de-DE" b="1"/>
          </a:p>
        </p:txBody>
      </p:sp>
      <p:sp>
        <p:nvSpPr>
          <p:cNvPr id="3" name="Textfeld 2">
            <a:extLst>
              <a:ext uri="{FF2B5EF4-FFF2-40B4-BE49-F238E27FC236}">
                <a16:creationId xmlns:a16="http://schemas.microsoft.com/office/drawing/2014/main" id="{2D7DB953-CAE5-2314-6A2C-A050A10404A4}"/>
              </a:ext>
            </a:extLst>
          </p:cNvPr>
          <p:cNvSpPr txBox="1"/>
          <p:nvPr/>
        </p:nvSpPr>
        <p:spPr>
          <a:xfrm>
            <a:off x="2166598" y="1924937"/>
            <a:ext cx="4853673" cy="3354765"/>
          </a:xfrm>
          <a:prstGeom prst="rect">
            <a:avLst/>
          </a:prstGeom>
          <a:noFill/>
        </p:spPr>
        <p:txBody>
          <a:bodyPr wrap="square">
            <a:spAutoFit/>
          </a:bodyPr>
          <a:lstStyle/>
          <a:p>
            <a:r>
              <a:rPr lang="de-DE" sz="4400" dirty="0">
                <a:hlinkClick r:id="rId3"/>
              </a:rPr>
              <a:t>https://www.menti.com/al38zzobwpwa</a:t>
            </a:r>
            <a:endParaRPr lang="de-DE" sz="4400" dirty="0"/>
          </a:p>
          <a:p>
            <a:endParaRPr lang="de-DE" sz="4400" dirty="0"/>
          </a:p>
          <a:p>
            <a:r>
              <a:rPr lang="de-DE" sz="8000" b="1" i="0" dirty="0">
                <a:solidFill>
                  <a:srgbClr val="252B36"/>
                </a:solidFill>
                <a:effectLst/>
                <a:latin typeface="MentiText"/>
              </a:rPr>
              <a:t>8325 4726</a:t>
            </a:r>
            <a:endParaRPr lang="de-DE" sz="8000" dirty="0"/>
          </a:p>
        </p:txBody>
      </p:sp>
    </p:spTree>
    <p:extLst>
      <p:ext uri="{BB962C8B-B14F-4D97-AF65-F5344CB8AC3E}">
        <p14:creationId xmlns:p14="http://schemas.microsoft.com/office/powerpoint/2010/main" val="26204523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2484438" y="188913"/>
            <a:ext cx="6430962" cy="884237"/>
          </a:xfrm>
        </p:spPr>
        <p:txBody>
          <a:bodyPr>
            <a:normAutofit fontScale="90000"/>
          </a:bodyPr>
          <a:lstStyle/>
          <a:p>
            <a:pPr eaLnBrk="1" hangingPunct="1"/>
            <a:r>
              <a:rPr lang="de-DE" sz="3400" b="1"/>
              <a:t>4. Kulturstandards am Bei-spiel Deutschland-China</a:t>
            </a:r>
          </a:p>
        </p:txBody>
      </p:sp>
      <p:sp>
        <p:nvSpPr>
          <p:cNvPr id="2052" name="Rectangle 3"/>
          <p:cNvSpPr>
            <a:spLocks noChangeArrowheads="1"/>
          </p:cNvSpPr>
          <p:nvPr/>
        </p:nvSpPr>
        <p:spPr bwMode="auto">
          <a:xfrm>
            <a:off x="1752600" y="1295400"/>
            <a:ext cx="7127875" cy="4752975"/>
          </a:xfrm>
          <a:prstGeom prst="rect">
            <a:avLst/>
          </a:prstGeom>
          <a:noFill/>
          <a:ln w="9525">
            <a:noFill/>
            <a:miter lim="800000"/>
            <a:headEnd/>
            <a:tailEnd/>
          </a:ln>
        </p:spPr>
        <p:txBody>
          <a:bodyPr/>
          <a:lstStyle/>
          <a:p>
            <a:pPr marL="342900" indent="-342900">
              <a:spcBef>
                <a:spcPct val="20000"/>
              </a:spcBef>
              <a:buClr>
                <a:schemeClr val="bg2"/>
              </a:buClr>
              <a:buSzPct val="75000"/>
              <a:buFont typeface="Wingdings" pitchFamily="2" charset="2"/>
              <a:buNone/>
            </a:pPr>
            <a:endParaRPr lang="de-DE" sz="2000"/>
          </a:p>
        </p:txBody>
      </p:sp>
      <p:sp>
        <p:nvSpPr>
          <p:cNvPr id="2053" name="Text Box 4"/>
          <p:cNvSpPr txBox="1">
            <a:spLocks noChangeArrowheads="1"/>
          </p:cNvSpPr>
          <p:nvPr/>
        </p:nvSpPr>
        <p:spPr bwMode="auto">
          <a:xfrm>
            <a:off x="1965325" y="1487488"/>
            <a:ext cx="184150" cy="457200"/>
          </a:xfrm>
          <a:prstGeom prst="rect">
            <a:avLst/>
          </a:prstGeom>
          <a:noFill/>
          <a:ln w="9525">
            <a:noFill/>
            <a:miter lim="800000"/>
            <a:headEnd/>
            <a:tailEnd/>
          </a:ln>
        </p:spPr>
        <p:txBody>
          <a:bodyPr wrap="none">
            <a:spAutoFit/>
          </a:bodyPr>
          <a:lstStyle/>
          <a:p>
            <a:endParaRPr lang="de-DE" b="1"/>
          </a:p>
        </p:txBody>
      </p:sp>
      <p:graphicFrame>
        <p:nvGraphicFramePr>
          <p:cNvPr id="2050" name="Object 5"/>
          <p:cNvGraphicFramePr>
            <a:graphicFrameLocks noChangeAspect="1"/>
          </p:cNvGraphicFramePr>
          <p:nvPr/>
        </p:nvGraphicFramePr>
        <p:xfrm>
          <a:off x="1828800" y="-1600200"/>
          <a:ext cx="7372350" cy="9829800"/>
        </p:xfrm>
        <a:graphic>
          <a:graphicData uri="http://schemas.openxmlformats.org/presentationml/2006/ole">
            <mc:AlternateContent xmlns:mc="http://schemas.openxmlformats.org/markup-compatibility/2006">
              <mc:Choice xmlns:v="urn:schemas-microsoft-com:vml" Requires="v">
                <p:oleObj name="Photo Editor Photo" r:id="rId3" imgW="11428571" imgH="15238095" progId="MSPhotoEd.3">
                  <p:embed/>
                </p:oleObj>
              </mc:Choice>
              <mc:Fallback>
                <p:oleObj name="Photo Editor Photo" r:id="rId3" imgW="11428571" imgH="15238095" progId="MSPhotoEd.3">
                  <p:embed/>
                  <p:pic>
                    <p:nvPicPr>
                      <p:cNvPr id="205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1600200"/>
                        <a:ext cx="7372350" cy="982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3"/>
          <p:cNvSpPr>
            <a:spLocks noChangeArrowheads="1"/>
          </p:cNvSpPr>
          <p:nvPr/>
        </p:nvSpPr>
        <p:spPr bwMode="auto">
          <a:xfrm>
            <a:off x="1752600" y="1295400"/>
            <a:ext cx="7127875" cy="4752975"/>
          </a:xfrm>
          <a:prstGeom prst="rect">
            <a:avLst/>
          </a:prstGeom>
          <a:noFill/>
          <a:ln w="9525">
            <a:noFill/>
            <a:miter lim="800000"/>
            <a:headEnd/>
            <a:tailEnd/>
          </a:ln>
        </p:spPr>
        <p:txBody>
          <a:bodyPr/>
          <a:lstStyle/>
          <a:p>
            <a:pPr marL="342900" indent="-342900">
              <a:spcBef>
                <a:spcPct val="20000"/>
              </a:spcBef>
              <a:buClr>
                <a:schemeClr val="bg2"/>
              </a:buClr>
              <a:buSzPct val="75000"/>
              <a:buFont typeface="Wingdings" pitchFamily="2" charset="2"/>
              <a:buNone/>
            </a:pPr>
            <a:endParaRPr lang="de-DE" sz="2000"/>
          </a:p>
        </p:txBody>
      </p:sp>
      <p:sp>
        <p:nvSpPr>
          <p:cNvPr id="3077" name="Text Box 4"/>
          <p:cNvSpPr txBox="1">
            <a:spLocks noChangeArrowheads="1"/>
          </p:cNvSpPr>
          <p:nvPr/>
        </p:nvSpPr>
        <p:spPr bwMode="auto">
          <a:xfrm>
            <a:off x="1965325" y="1487488"/>
            <a:ext cx="184150" cy="457200"/>
          </a:xfrm>
          <a:prstGeom prst="rect">
            <a:avLst/>
          </a:prstGeom>
          <a:noFill/>
          <a:ln w="9525">
            <a:noFill/>
            <a:miter lim="800000"/>
            <a:headEnd/>
            <a:tailEnd/>
          </a:ln>
        </p:spPr>
        <p:txBody>
          <a:bodyPr wrap="none">
            <a:spAutoFit/>
          </a:bodyPr>
          <a:lstStyle/>
          <a:p>
            <a:endParaRPr lang="de-DE" b="1"/>
          </a:p>
        </p:txBody>
      </p:sp>
      <p:graphicFrame>
        <p:nvGraphicFramePr>
          <p:cNvPr id="3074" name="Object 2"/>
          <p:cNvGraphicFramePr>
            <a:graphicFrameLocks noChangeAspect="1"/>
          </p:cNvGraphicFramePr>
          <p:nvPr/>
        </p:nvGraphicFramePr>
        <p:xfrm>
          <a:off x="4140200" y="-120650"/>
          <a:ext cx="5003800" cy="6958013"/>
        </p:xfrm>
        <a:graphic>
          <a:graphicData uri="http://schemas.openxmlformats.org/presentationml/2006/ole">
            <mc:AlternateContent xmlns:mc="http://schemas.openxmlformats.org/markup-compatibility/2006">
              <mc:Choice xmlns:v="urn:schemas-microsoft-com:vml" Requires="v">
                <p:oleObj name="Photo Editor Photo" r:id="rId3" imgW="11428571" imgH="15238095" progId="MSPhotoEd.3">
                  <p:embed/>
                </p:oleObj>
              </mc:Choice>
              <mc:Fallback>
                <p:oleObj name="Photo Editor Photo" r:id="rId3" imgW="11428571" imgH="15238095" progId="MSPhotoEd.3">
                  <p:embed/>
                  <p:pic>
                    <p:nvPicPr>
                      <p:cNvPr id="3074" name="Object 2"/>
                      <p:cNvPicPr>
                        <a:picLocks noChangeAspect="1" noChangeArrowheads="1"/>
                      </p:cNvPicPr>
                      <p:nvPr/>
                    </p:nvPicPr>
                    <p:blipFill>
                      <a:blip r:embed="rId4">
                        <a:extLst>
                          <a:ext uri="{28A0092B-C50C-407E-A947-70E740481C1C}">
                            <a14:useLocalDpi xmlns:a14="http://schemas.microsoft.com/office/drawing/2010/main" val="0"/>
                          </a:ext>
                        </a:extLst>
                      </a:blip>
                      <a:srcRect l="15750" t="47250" r="47250" b="14175"/>
                      <a:stretch>
                        <a:fillRect/>
                      </a:stretch>
                    </p:blipFill>
                    <p:spPr bwMode="auto">
                      <a:xfrm>
                        <a:off x="4140200" y="-120650"/>
                        <a:ext cx="5003800" cy="695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Textfeld 4"/>
          <p:cNvSpPr txBox="1"/>
          <p:nvPr/>
        </p:nvSpPr>
        <p:spPr>
          <a:xfrm>
            <a:off x="500035" y="785794"/>
            <a:ext cx="3207870" cy="5078313"/>
          </a:xfrm>
          <a:prstGeom prst="rect">
            <a:avLst/>
          </a:prstGeom>
          <a:noFill/>
        </p:spPr>
        <p:txBody>
          <a:bodyPr wrap="square" rtlCol="0">
            <a:spAutoFit/>
          </a:bodyPr>
          <a:lstStyle/>
          <a:p>
            <a:r>
              <a:rPr lang="zh-CN" altLang="de-DE" sz="5400" dirty="0"/>
              <a:t>为什么青年网络拥护者热烈讨论这个</a:t>
            </a:r>
            <a:r>
              <a:rPr lang="zh-CN" altLang="de-DE" sz="5400" b="0" i="0" dirty="0">
                <a:effectLst/>
                <a:latin typeface="arial" panose="020B0604020202020204" pitchFamily="34" charset="0"/>
              </a:rPr>
              <a:t>卡尔文</a:t>
            </a:r>
            <a:r>
              <a:rPr lang="de-DE" altLang="zh-CN" sz="5400" b="0" i="0" dirty="0">
                <a:effectLst/>
                <a:latin typeface="arial" panose="020B0604020202020204" pitchFamily="34" charset="0"/>
              </a:rPr>
              <a:t>·</a:t>
            </a:r>
            <a:r>
              <a:rPr lang="zh-CN" altLang="de-DE" sz="5400" b="0" i="0" dirty="0">
                <a:effectLst/>
                <a:latin typeface="arial" panose="020B0604020202020204" pitchFamily="34" charset="0"/>
              </a:rPr>
              <a:t>克莱恩</a:t>
            </a:r>
            <a:r>
              <a:rPr lang="zh-CN" altLang="de-DE" sz="5400" dirty="0"/>
              <a:t>广告？</a:t>
            </a:r>
            <a:endParaRPr lang="de-DE" altLang="zh-CN" sz="5400"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714348" y="188913"/>
            <a:ext cx="8201052" cy="884237"/>
          </a:xfrm>
        </p:spPr>
        <p:txBody>
          <a:bodyPr>
            <a:normAutofit fontScale="90000"/>
          </a:bodyPr>
          <a:lstStyle/>
          <a:p>
            <a:pPr eaLnBrk="1" hangingPunct="1"/>
            <a:r>
              <a:rPr lang="zh-CN" altLang="de-DE" sz="3400" b="1" dirty="0"/>
              <a:t>态度？没有偏见？当你自己受到影响时</a:t>
            </a:r>
            <a:r>
              <a:rPr lang="de-DE" altLang="zh-CN" sz="3400" b="1" dirty="0"/>
              <a:t>……</a:t>
            </a:r>
            <a:endParaRPr lang="de-DE" sz="3400" b="1" dirty="0"/>
          </a:p>
        </p:txBody>
      </p:sp>
      <p:sp>
        <p:nvSpPr>
          <p:cNvPr id="63491" name="Rectangle 3"/>
          <p:cNvSpPr>
            <a:spLocks noChangeArrowheads="1"/>
          </p:cNvSpPr>
          <p:nvPr/>
        </p:nvSpPr>
        <p:spPr bwMode="auto">
          <a:xfrm>
            <a:off x="1752600" y="1295400"/>
            <a:ext cx="7127875" cy="4752975"/>
          </a:xfrm>
          <a:prstGeom prst="rect">
            <a:avLst/>
          </a:prstGeom>
          <a:noFill/>
          <a:ln w="9525">
            <a:noFill/>
            <a:miter lim="800000"/>
            <a:headEnd/>
            <a:tailEnd/>
          </a:ln>
        </p:spPr>
        <p:txBody>
          <a:bodyPr/>
          <a:lstStyle/>
          <a:p>
            <a:pPr marL="342900" indent="-342900">
              <a:spcBef>
                <a:spcPct val="20000"/>
              </a:spcBef>
              <a:buClr>
                <a:schemeClr val="bg2"/>
              </a:buClr>
              <a:buSzPct val="75000"/>
              <a:buFont typeface="Wingdings" pitchFamily="2" charset="2"/>
              <a:buNone/>
            </a:pPr>
            <a:endParaRPr lang="de-DE" sz="2000"/>
          </a:p>
        </p:txBody>
      </p:sp>
      <p:sp>
        <p:nvSpPr>
          <p:cNvPr id="63492" name="Text Box 4"/>
          <p:cNvSpPr txBox="1">
            <a:spLocks noChangeArrowheads="1"/>
          </p:cNvSpPr>
          <p:nvPr/>
        </p:nvSpPr>
        <p:spPr bwMode="auto">
          <a:xfrm>
            <a:off x="1965325" y="1487488"/>
            <a:ext cx="184150" cy="457200"/>
          </a:xfrm>
          <a:prstGeom prst="rect">
            <a:avLst/>
          </a:prstGeom>
          <a:noFill/>
          <a:ln w="9525">
            <a:noFill/>
            <a:miter lim="800000"/>
            <a:headEnd/>
            <a:tailEnd/>
          </a:ln>
        </p:spPr>
        <p:txBody>
          <a:bodyPr wrap="none">
            <a:spAutoFit/>
          </a:bodyPr>
          <a:lstStyle/>
          <a:p>
            <a:endParaRPr lang="de-DE" b="1"/>
          </a:p>
        </p:txBody>
      </p:sp>
    </p:spTree>
    <p:extLst>
      <p:ext uri="{BB962C8B-B14F-4D97-AF65-F5344CB8AC3E}">
        <p14:creationId xmlns:p14="http://schemas.microsoft.com/office/powerpoint/2010/main" val="32407555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F04A9D-5BC2-8CCC-64E1-2CFA70784E5D}"/>
              </a:ext>
            </a:extLst>
          </p:cNvPr>
          <p:cNvSpPr>
            <a:spLocks noGrp="1"/>
          </p:cNvSpPr>
          <p:nvPr>
            <p:ph type="title"/>
          </p:nvPr>
        </p:nvSpPr>
        <p:spPr/>
        <p:txBody>
          <a:bodyPr>
            <a:normAutofit fontScale="90000"/>
          </a:bodyPr>
          <a:lstStyle/>
          <a:p>
            <a:r>
              <a:rPr lang="de-DE" b="0" i="0" dirty="0">
                <a:solidFill>
                  <a:srgbClr val="000000"/>
                </a:solidFill>
                <a:effectLst/>
                <a:latin typeface="Arial" panose="020B0604020202020204" pitchFamily="34" charset="0"/>
              </a:rPr>
              <a:t>4 Nov 30 11:30-13:00 1. </a:t>
            </a:r>
            <a:r>
              <a:rPr lang="zh-CN" altLang="de-DE" b="0" i="0" dirty="0">
                <a:solidFill>
                  <a:srgbClr val="000000"/>
                </a:solidFill>
                <a:effectLst/>
                <a:latin typeface="Arial" panose="020B0604020202020204" pitchFamily="34" charset="0"/>
              </a:rPr>
              <a:t>中国的婚姻习俗 </a:t>
            </a:r>
            <a:r>
              <a:rPr lang="de-DE" b="0" i="0" dirty="0">
                <a:solidFill>
                  <a:srgbClr val="000000"/>
                </a:solidFill>
                <a:effectLst/>
                <a:latin typeface="Arial" panose="020B0604020202020204" pitchFamily="34" charset="0"/>
              </a:rPr>
              <a:t>Chinese </a:t>
            </a:r>
            <a:r>
              <a:rPr lang="de-DE" b="0" i="0" dirty="0" err="1">
                <a:solidFill>
                  <a:srgbClr val="000000"/>
                </a:solidFill>
                <a:effectLst/>
                <a:latin typeface="Arial" panose="020B0604020202020204" pitchFamily="34" charset="0"/>
              </a:rPr>
              <a:t>Marriage</a:t>
            </a:r>
            <a:r>
              <a:rPr lang="de-DE" b="0" i="0" dirty="0">
                <a:solidFill>
                  <a:srgbClr val="000000"/>
                </a:solidFill>
                <a:effectLst/>
                <a:latin typeface="Arial" panose="020B0604020202020204" pitchFamily="34" charset="0"/>
              </a:rPr>
              <a:t> </a:t>
            </a:r>
            <a:r>
              <a:rPr lang="de-DE" b="0" i="0" dirty="0" err="1">
                <a:solidFill>
                  <a:srgbClr val="000000"/>
                </a:solidFill>
                <a:effectLst/>
                <a:latin typeface="Arial" panose="020B0604020202020204" pitchFamily="34" charset="0"/>
              </a:rPr>
              <a:t>Customs</a:t>
            </a:r>
            <a:r>
              <a:rPr lang="de-DE" b="0" i="0" dirty="0">
                <a:solidFill>
                  <a:srgbClr val="000000"/>
                </a:solidFill>
                <a:effectLst/>
                <a:latin typeface="Arial" panose="020B0604020202020204" pitchFamily="34" charset="0"/>
              </a:rPr>
              <a:t> Joanna Jin Yue </a:t>
            </a:r>
            <a:r>
              <a:rPr lang="zh-CN" altLang="de-DE" b="0" i="0" dirty="0">
                <a:solidFill>
                  <a:srgbClr val="000000"/>
                </a:solidFill>
                <a:effectLst/>
                <a:latin typeface="Arial" panose="020B0604020202020204" pitchFamily="34" charset="0"/>
              </a:rPr>
              <a:t>金乐</a:t>
            </a:r>
            <a:endParaRPr lang="de-DE" dirty="0"/>
          </a:p>
        </p:txBody>
      </p:sp>
      <p:sp>
        <p:nvSpPr>
          <p:cNvPr id="3" name="Inhaltsplatzhalter 2">
            <a:extLst>
              <a:ext uri="{FF2B5EF4-FFF2-40B4-BE49-F238E27FC236}">
                <a16:creationId xmlns:a16="http://schemas.microsoft.com/office/drawing/2014/main" id="{072252CD-5991-F20B-58A2-6177ED826051}"/>
              </a:ext>
            </a:extLst>
          </p:cNvPr>
          <p:cNvSpPr>
            <a:spLocks noGrp="1"/>
          </p:cNvSpPr>
          <p:nvPr>
            <p:ph idx="1"/>
          </p:nvPr>
        </p:nvSpPr>
        <p:spPr/>
        <p:txBody>
          <a:bodyPr/>
          <a:lstStyle/>
          <a:p>
            <a:endParaRPr lang="de-DE" dirty="0"/>
          </a:p>
        </p:txBody>
      </p:sp>
    </p:spTree>
    <p:extLst>
      <p:ext uri="{BB962C8B-B14F-4D97-AF65-F5344CB8AC3E}">
        <p14:creationId xmlns:p14="http://schemas.microsoft.com/office/powerpoint/2010/main" val="3494635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714348" y="188913"/>
            <a:ext cx="8201052" cy="884237"/>
          </a:xfrm>
        </p:spPr>
        <p:txBody>
          <a:bodyPr>
            <a:normAutofit fontScale="90000"/>
          </a:bodyPr>
          <a:lstStyle/>
          <a:p>
            <a:pPr eaLnBrk="1" hangingPunct="1"/>
            <a:r>
              <a:rPr lang="zh-CN" altLang="de-DE" sz="3400" b="1" dirty="0"/>
              <a:t>态度？没有偏见？当你自己受到影响时</a:t>
            </a:r>
            <a:r>
              <a:rPr lang="de-DE" altLang="zh-CN" sz="3400" b="1" dirty="0"/>
              <a:t>……</a:t>
            </a:r>
            <a:endParaRPr lang="de-DE" sz="3400" b="1" dirty="0"/>
          </a:p>
        </p:txBody>
      </p:sp>
      <p:sp>
        <p:nvSpPr>
          <p:cNvPr id="63491" name="Rectangle 3"/>
          <p:cNvSpPr>
            <a:spLocks noChangeArrowheads="1"/>
          </p:cNvSpPr>
          <p:nvPr/>
        </p:nvSpPr>
        <p:spPr bwMode="auto">
          <a:xfrm>
            <a:off x="1752600" y="1295400"/>
            <a:ext cx="7127875" cy="4752975"/>
          </a:xfrm>
          <a:prstGeom prst="rect">
            <a:avLst/>
          </a:prstGeom>
          <a:noFill/>
          <a:ln w="9525">
            <a:noFill/>
            <a:miter lim="800000"/>
            <a:headEnd/>
            <a:tailEnd/>
          </a:ln>
        </p:spPr>
        <p:txBody>
          <a:bodyPr/>
          <a:lstStyle/>
          <a:p>
            <a:pPr marL="342900" indent="-342900">
              <a:spcBef>
                <a:spcPct val="20000"/>
              </a:spcBef>
              <a:buClr>
                <a:schemeClr val="bg2"/>
              </a:buClr>
              <a:buSzPct val="75000"/>
              <a:buFont typeface="Wingdings" pitchFamily="2" charset="2"/>
              <a:buNone/>
            </a:pPr>
            <a:endParaRPr lang="de-DE" sz="2000"/>
          </a:p>
        </p:txBody>
      </p:sp>
      <p:sp>
        <p:nvSpPr>
          <p:cNvPr id="63492" name="Text Box 4"/>
          <p:cNvSpPr txBox="1">
            <a:spLocks noChangeArrowheads="1"/>
          </p:cNvSpPr>
          <p:nvPr/>
        </p:nvSpPr>
        <p:spPr bwMode="auto">
          <a:xfrm>
            <a:off x="1965325" y="1487488"/>
            <a:ext cx="184150" cy="457200"/>
          </a:xfrm>
          <a:prstGeom prst="rect">
            <a:avLst/>
          </a:prstGeom>
          <a:noFill/>
          <a:ln w="9525">
            <a:noFill/>
            <a:miter lim="800000"/>
            <a:headEnd/>
            <a:tailEnd/>
          </a:ln>
        </p:spPr>
        <p:txBody>
          <a:bodyPr wrap="none">
            <a:spAutoFit/>
          </a:bodyPr>
          <a:lstStyle/>
          <a:p>
            <a:endParaRPr lang="de-DE" b="1"/>
          </a:p>
        </p:txBody>
      </p:sp>
      <p:pic>
        <p:nvPicPr>
          <p:cNvPr id="399367" name="Picture 7" descr="Fever"/>
          <p:cNvPicPr>
            <a:picLocks noChangeAspect="1" noChangeArrowheads="1"/>
          </p:cNvPicPr>
          <p:nvPr/>
        </p:nvPicPr>
        <p:blipFill>
          <a:blip r:embed="rId3"/>
          <a:srcRect/>
          <a:stretch>
            <a:fillRect/>
          </a:stretch>
        </p:blipFill>
        <p:spPr bwMode="auto">
          <a:xfrm>
            <a:off x="1357290" y="1196974"/>
            <a:ext cx="6215081" cy="5664199"/>
          </a:xfrm>
          <a:prstGeom prst="rect">
            <a:avLst/>
          </a:prstGeom>
          <a:noFill/>
          <a:ln w="9525">
            <a:noFill/>
            <a:miter lim="800000"/>
            <a:headEnd/>
            <a:tailEnd/>
          </a:ln>
        </p:spPr>
      </p:pic>
    </p:spTree>
    <p:extLst>
      <p:ext uri="{BB962C8B-B14F-4D97-AF65-F5344CB8AC3E}">
        <p14:creationId xmlns:p14="http://schemas.microsoft.com/office/powerpoint/2010/main" val="2301529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399367"/>
                                        </p:tgtEl>
                                        <p:attrNameLst>
                                          <p:attrName>style.visibility</p:attrName>
                                        </p:attrNameLst>
                                      </p:cBhvr>
                                      <p:to>
                                        <p:strVal val="visible"/>
                                      </p:to>
                                    </p:set>
                                    <p:animEffect transition="in" filter="fade">
                                      <p:cBhvr>
                                        <p:cTn id="7" dur="770" decel="100000"/>
                                        <p:tgtEl>
                                          <p:spTgt spid="399367"/>
                                        </p:tgtEl>
                                      </p:cBhvr>
                                    </p:animEffect>
                                    <p:animScale>
                                      <p:cBhvr>
                                        <p:cTn id="8" dur="770" decel="100000"/>
                                        <p:tgtEl>
                                          <p:spTgt spid="399367"/>
                                        </p:tgtEl>
                                      </p:cBhvr>
                                      <p:from x="10000" y="10000"/>
                                      <p:to x="200000" y="450000"/>
                                    </p:animScale>
                                    <p:animScale>
                                      <p:cBhvr>
                                        <p:cTn id="9" dur="1230" accel="100000" fill="hold">
                                          <p:stCondLst>
                                            <p:cond delay="770"/>
                                          </p:stCondLst>
                                        </p:cTn>
                                        <p:tgtEl>
                                          <p:spTgt spid="399367"/>
                                        </p:tgtEl>
                                      </p:cBhvr>
                                      <p:from x="200000" y="450000"/>
                                      <p:to x="100000" y="100000"/>
                                    </p:animScale>
                                    <p:set>
                                      <p:cBhvr>
                                        <p:cTn id="10" dur="770" fill="hold"/>
                                        <p:tgtEl>
                                          <p:spTgt spid="399367"/>
                                        </p:tgtEl>
                                        <p:attrNameLst>
                                          <p:attrName>ppt_x</p:attrName>
                                        </p:attrNameLst>
                                      </p:cBhvr>
                                      <p:to>
                                        <p:strVal val="(0.5)"/>
                                      </p:to>
                                    </p:set>
                                    <p:anim from="(0.5)" to="(#ppt_x)" calcmode="lin" valueType="num">
                                      <p:cBhvr>
                                        <p:cTn id="11" dur="1230" accel="100000" fill="hold">
                                          <p:stCondLst>
                                            <p:cond delay="770"/>
                                          </p:stCondLst>
                                        </p:cTn>
                                        <p:tgtEl>
                                          <p:spTgt spid="399367"/>
                                        </p:tgtEl>
                                        <p:attrNameLst>
                                          <p:attrName>ppt_x</p:attrName>
                                        </p:attrNameLst>
                                      </p:cBhvr>
                                    </p:anim>
                                    <p:set>
                                      <p:cBhvr>
                                        <p:cTn id="12" dur="770" fill="hold"/>
                                        <p:tgtEl>
                                          <p:spTgt spid="399367"/>
                                        </p:tgtEl>
                                        <p:attrNameLst>
                                          <p:attrName>ppt_y</p:attrName>
                                        </p:attrNameLst>
                                      </p:cBhvr>
                                      <p:to>
                                        <p:strVal val="(#ppt_y+0.4)"/>
                                      </p:to>
                                    </p:set>
                                    <p:anim from="(#ppt_y+0.4)" to="(#ppt_y)" calcmode="lin" valueType="num">
                                      <p:cBhvr>
                                        <p:cTn id="13" dur="1230" accel="100000" fill="hold">
                                          <p:stCondLst>
                                            <p:cond delay="770"/>
                                          </p:stCondLst>
                                        </p:cTn>
                                        <p:tgtEl>
                                          <p:spTgt spid="399367"/>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714348" y="188913"/>
            <a:ext cx="8201052" cy="884237"/>
          </a:xfrm>
        </p:spPr>
        <p:txBody>
          <a:bodyPr>
            <a:normAutofit fontScale="90000"/>
          </a:bodyPr>
          <a:lstStyle/>
          <a:p>
            <a:pPr eaLnBrk="1" hangingPunct="1"/>
            <a:r>
              <a:rPr lang="zh-CN" altLang="de-DE" sz="3400" b="1" dirty="0"/>
              <a:t>态度？没有偏见？当你自己受到影响时</a:t>
            </a:r>
            <a:r>
              <a:rPr lang="de-DE" altLang="zh-CN" sz="3400" b="1" dirty="0"/>
              <a:t>……</a:t>
            </a:r>
            <a:endParaRPr lang="de-DE" sz="3400" b="1" dirty="0"/>
          </a:p>
        </p:txBody>
      </p:sp>
      <p:sp>
        <p:nvSpPr>
          <p:cNvPr id="63491" name="Rectangle 3"/>
          <p:cNvSpPr>
            <a:spLocks noChangeArrowheads="1"/>
          </p:cNvSpPr>
          <p:nvPr/>
        </p:nvSpPr>
        <p:spPr bwMode="auto">
          <a:xfrm>
            <a:off x="1752600" y="1295400"/>
            <a:ext cx="7127875" cy="4752975"/>
          </a:xfrm>
          <a:prstGeom prst="rect">
            <a:avLst/>
          </a:prstGeom>
          <a:noFill/>
          <a:ln w="9525">
            <a:noFill/>
            <a:miter lim="800000"/>
            <a:headEnd/>
            <a:tailEnd/>
          </a:ln>
        </p:spPr>
        <p:txBody>
          <a:bodyPr/>
          <a:lstStyle/>
          <a:p>
            <a:pPr marL="342900" indent="-342900">
              <a:spcBef>
                <a:spcPct val="20000"/>
              </a:spcBef>
              <a:buClr>
                <a:schemeClr val="bg2"/>
              </a:buClr>
              <a:buSzPct val="75000"/>
              <a:buFont typeface="Wingdings" pitchFamily="2" charset="2"/>
              <a:buNone/>
            </a:pPr>
            <a:endParaRPr lang="de-DE" sz="2000"/>
          </a:p>
        </p:txBody>
      </p:sp>
      <p:sp>
        <p:nvSpPr>
          <p:cNvPr id="63492" name="Text Box 4"/>
          <p:cNvSpPr txBox="1">
            <a:spLocks noChangeArrowheads="1"/>
          </p:cNvSpPr>
          <p:nvPr/>
        </p:nvSpPr>
        <p:spPr bwMode="auto">
          <a:xfrm>
            <a:off x="1965325" y="1487488"/>
            <a:ext cx="184150" cy="457200"/>
          </a:xfrm>
          <a:prstGeom prst="rect">
            <a:avLst/>
          </a:prstGeom>
          <a:noFill/>
          <a:ln w="9525">
            <a:noFill/>
            <a:miter lim="800000"/>
            <a:headEnd/>
            <a:tailEnd/>
          </a:ln>
        </p:spPr>
        <p:txBody>
          <a:bodyPr wrap="none">
            <a:spAutoFit/>
          </a:bodyPr>
          <a:lstStyle/>
          <a:p>
            <a:endParaRPr lang="de-DE" b="1"/>
          </a:p>
        </p:txBody>
      </p:sp>
      <p:pic>
        <p:nvPicPr>
          <p:cNvPr id="399367" name="Picture 7" descr="Fever"/>
          <p:cNvPicPr>
            <a:picLocks noChangeAspect="1" noChangeArrowheads="1"/>
          </p:cNvPicPr>
          <p:nvPr/>
        </p:nvPicPr>
        <p:blipFill>
          <a:blip r:embed="rId3"/>
          <a:srcRect/>
          <a:stretch>
            <a:fillRect/>
          </a:stretch>
        </p:blipFill>
        <p:spPr bwMode="auto">
          <a:xfrm>
            <a:off x="1357290" y="1196974"/>
            <a:ext cx="6215081" cy="5664199"/>
          </a:xfrm>
          <a:prstGeom prst="rect">
            <a:avLst/>
          </a:prstGeom>
          <a:noFill/>
          <a:ln w="9525">
            <a:noFill/>
            <a:miter lim="800000"/>
            <a:headEnd/>
            <a:tailEnd/>
          </a:ln>
        </p:spPr>
      </p:pic>
      <p:sp>
        <p:nvSpPr>
          <p:cNvPr id="399368" name="Text Box 8"/>
          <p:cNvSpPr txBox="1">
            <a:spLocks noChangeArrowheads="1"/>
          </p:cNvSpPr>
          <p:nvPr/>
        </p:nvSpPr>
        <p:spPr bwMode="auto">
          <a:xfrm>
            <a:off x="297750" y="2928934"/>
            <a:ext cx="837089" cy="1477328"/>
          </a:xfrm>
          <a:prstGeom prst="rect">
            <a:avLst/>
          </a:prstGeom>
          <a:noFill/>
          <a:ln w="9525">
            <a:noFill/>
            <a:miter lim="800000"/>
            <a:headEnd/>
            <a:tailEnd/>
          </a:ln>
        </p:spPr>
        <p:txBody>
          <a:bodyPr wrap="none">
            <a:spAutoFit/>
          </a:bodyPr>
          <a:lstStyle/>
          <a:p>
            <a:pPr algn="ctr"/>
            <a:r>
              <a:rPr lang="de-DE" sz="1800" dirty="0">
                <a:latin typeface="Trebuchet MS" pitchFamily="34" charset="0"/>
              </a:rPr>
              <a:t>„</a:t>
            </a:r>
            <a:r>
              <a:rPr lang="zh-CN" altLang="de-DE" dirty="0">
                <a:latin typeface="Trebuchet MS" pitchFamily="34" charset="0"/>
              </a:rPr>
              <a:t>只不</a:t>
            </a:r>
            <a:endParaRPr lang="de-DE" altLang="zh-CN" dirty="0">
              <a:latin typeface="Trebuchet MS" pitchFamily="34" charset="0"/>
            </a:endParaRPr>
          </a:p>
          <a:p>
            <a:pPr algn="ctr"/>
            <a:r>
              <a:rPr lang="zh-CN" altLang="de-DE" dirty="0">
                <a:latin typeface="Trebuchet MS" pitchFamily="34" charset="0"/>
              </a:rPr>
              <a:t>要跟</a:t>
            </a:r>
            <a:endParaRPr lang="de-DE" altLang="zh-CN" dirty="0">
              <a:latin typeface="Trebuchet MS" pitchFamily="34" charset="0"/>
            </a:endParaRPr>
          </a:p>
          <a:p>
            <a:pPr algn="ctr"/>
            <a:r>
              <a:rPr lang="zh-CN" altLang="de-DE" dirty="0">
                <a:latin typeface="Trebuchet MS" pitchFamily="34" charset="0"/>
              </a:rPr>
              <a:t>这种</a:t>
            </a:r>
            <a:endParaRPr lang="de-DE" altLang="zh-CN" dirty="0">
              <a:latin typeface="Trebuchet MS" pitchFamily="34" charset="0"/>
            </a:endParaRPr>
          </a:p>
          <a:p>
            <a:pPr algn="ctr"/>
            <a:r>
              <a:rPr lang="zh-CN" altLang="de-DE" dirty="0">
                <a:latin typeface="Trebuchet MS" pitchFamily="34" charset="0"/>
              </a:rPr>
              <a:t>人结</a:t>
            </a:r>
            <a:endParaRPr lang="de-DE" altLang="zh-CN" dirty="0">
              <a:latin typeface="Trebuchet MS" pitchFamily="34" charset="0"/>
            </a:endParaRPr>
          </a:p>
          <a:p>
            <a:pPr algn="ctr"/>
            <a:r>
              <a:rPr lang="zh-CN" altLang="de-DE" dirty="0">
                <a:latin typeface="Trebuchet MS" pitchFamily="34" charset="0"/>
              </a:rPr>
              <a:t>婚！</a:t>
            </a:r>
            <a:r>
              <a:rPr lang="de-DE" sz="1800" dirty="0">
                <a:latin typeface="Trebuchet MS" pitchFamily="34" charset="0"/>
              </a:rPr>
              <a:t> “</a:t>
            </a:r>
          </a:p>
        </p:txBody>
      </p:sp>
      <p:sp>
        <p:nvSpPr>
          <p:cNvPr id="63496" name="Text Box 10"/>
          <p:cNvSpPr txBox="1">
            <a:spLocks noChangeArrowheads="1"/>
          </p:cNvSpPr>
          <p:nvPr/>
        </p:nvSpPr>
        <p:spPr bwMode="auto">
          <a:xfrm>
            <a:off x="7858148" y="1989138"/>
            <a:ext cx="1143008" cy="1338828"/>
          </a:xfrm>
          <a:prstGeom prst="rect">
            <a:avLst/>
          </a:prstGeom>
          <a:noFill/>
          <a:ln w="9525">
            <a:noFill/>
            <a:miter lim="800000"/>
            <a:headEnd/>
            <a:tailEnd/>
          </a:ln>
        </p:spPr>
        <p:txBody>
          <a:bodyPr wrap="square">
            <a:spAutoFit/>
          </a:bodyPr>
          <a:lstStyle/>
          <a:p>
            <a:pPr>
              <a:spcBef>
                <a:spcPct val="50000"/>
              </a:spcBef>
            </a:pPr>
            <a:r>
              <a:rPr lang="zh-CN" altLang="de-DE" sz="1800" dirty="0">
                <a:latin typeface="Trebuchet MS" pitchFamily="34" charset="0"/>
              </a:rPr>
              <a:t>数据</a:t>
            </a:r>
            <a:r>
              <a:rPr lang="de-DE" sz="1800" dirty="0">
                <a:latin typeface="Trebuchet MS" pitchFamily="34" charset="0"/>
              </a:rPr>
              <a:t>:</a:t>
            </a:r>
          </a:p>
          <a:p>
            <a:pPr>
              <a:spcBef>
                <a:spcPct val="50000"/>
              </a:spcBef>
            </a:pPr>
            <a:r>
              <a:rPr lang="de-DE" sz="1800" dirty="0">
                <a:latin typeface="Trebuchet MS" pitchFamily="34" charset="0"/>
              </a:rPr>
              <a:t>10 </a:t>
            </a:r>
            <a:r>
              <a:rPr lang="zh-CN" altLang="de-DE" sz="1800" dirty="0">
                <a:latin typeface="Trebuchet MS" pitchFamily="34" charset="0"/>
              </a:rPr>
              <a:t>让她走，</a:t>
            </a:r>
            <a:r>
              <a:rPr lang="de-DE" altLang="zh-CN" sz="1800" dirty="0">
                <a:latin typeface="Trebuchet MS" pitchFamily="34" charset="0"/>
              </a:rPr>
              <a:t>19</a:t>
            </a:r>
            <a:r>
              <a:rPr lang="zh-CN" altLang="de-DE" sz="1800" dirty="0">
                <a:latin typeface="Trebuchet MS" pitchFamily="34" charset="0"/>
              </a:rPr>
              <a:t>不让她走。</a:t>
            </a:r>
            <a:endParaRPr lang="de-DE" sz="1800" dirty="0">
              <a:latin typeface="Trebuchet MS"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399367"/>
                                        </p:tgtEl>
                                        <p:attrNameLst>
                                          <p:attrName>style.visibility</p:attrName>
                                        </p:attrNameLst>
                                      </p:cBhvr>
                                      <p:to>
                                        <p:strVal val="visible"/>
                                      </p:to>
                                    </p:set>
                                    <p:animEffect transition="in" filter="fade">
                                      <p:cBhvr>
                                        <p:cTn id="7" dur="770" decel="100000"/>
                                        <p:tgtEl>
                                          <p:spTgt spid="399367"/>
                                        </p:tgtEl>
                                      </p:cBhvr>
                                    </p:animEffect>
                                    <p:animScale>
                                      <p:cBhvr>
                                        <p:cTn id="8" dur="770" decel="100000"/>
                                        <p:tgtEl>
                                          <p:spTgt spid="399367"/>
                                        </p:tgtEl>
                                      </p:cBhvr>
                                      <p:from x="10000" y="10000"/>
                                      <p:to x="200000" y="450000"/>
                                    </p:animScale>
                                    <p:animScale>
                                      <p:cBhvr>
                                        <p:cTn id="9" dur="1230" accel="100000" fill="hold">
                                          <p:stCondLst>
                                            <p:cond delay="770"/>
                                          </p:stCondLst>
                                        </p:cTn>
                                        <p:tgtEl>
                                          <p:spTgt spid="399367"/>
                                        </p:tgtEl>
                                      </p:cBhvr>
                                      <p:from x="200000" y="450000"/>
                                      <p:to x="100000" y="100000"/>
                                    </p:animScale>
                                    <p:set>
                                      <p:cBhvr>
                                        <p:cTn id="10" dur="770" fill="hold"/>
                                        <p:tgtEl>
                                          <p:spTgt spid="399367"/>
                                        </p:tgtEl>
                                        <p:attrNameLst>
                                          <p:attrName>ppt_x</p:attrName>
                                        </p:attrNameLst>
                                      </p:cBhvr>
                                      <p:to>
                                        <p:strVal val="(0.5)"/>
                                      </p:to>
                                    </p:set>
                                    <p:anim from="(0.5)" to="(#ppt_x)" calcmode="lin" valueType="num">
                                      <p:cBhvr>
                                        <p:cTn id="11" dur="1230" accel="100000" fill="hold">
                                          <p:stCondLst>
                                            <p:cond delay="770"/>
                                          </p:stCondLst>
                                        </p:cTn>
                                        <p:tgtEl>
                                          <p:spTgt spid="399367"/>
                                        </p:tgtEl>
                                        <p:attrNameLst>
                                          <p:attrName>ppt_x</p:attrName>
                                        </p:attrNameLst>
                                      </p:cBhvr>
                                    </p:anim>
                                    <p:set>
                                      <p:cBhvr>
                                        <p:cTn id="12" dur="770" fill="hold"/>
                                        <p:tgtEl>
                                          <p:spTgt spid="399367"/>
                                        </p:tgtEl>
                                        <p:attrNameLst>
                                          <p:attrName>ppt_y</p:attrName>
                                        </p:attrNameLst>
                                      </p:cBhvr>
                                      <p:to>
                                        <p:strVal val="(#ppt_y+0.4)"/>
                                      </p:to>
                                    </p:set>
                                    <p:anim from="(#ppt_y+0.4)" to="(#ppt_y)" calcmode="lin" valueType="num">
                                      <p:cBhvr>
                                        <p:cTn id="13" dur="1230" accel="100000" fill="hold">
                                          <p:stCondLst>
                                            <p:cond delay="770"/>
                                          </p:stCondLst>
                                        </p:cTn>
                                        <p:tgtEl>
                                          <p:spTgt spid="399367"/>
                                        </p:tgtEl>
                                        <p:attrNameLst>
                                          <p:attrName>ppt_y</p:attrName>
                                        </p:attrNameLst>
                                      </p:cBhvr>
                                    </p:anim>
                                  </p:childTnLst>
                                </p:cTn>
                              </p:par>
                              <p:par>
                                <p:cTn id="14" presetID="51" presetClass="entr" presetSubtype="0" fill="hold" grpId="0" nodeType="withEffect">
                                  <p:stCondLst>
                                    <p:cond delay="0"/>
                                  </p:stCondLst>
                                  <p:childTnLst>
                                    <p:set>
                                      <p:cBhvr>
                                        <p:cTn id="15" dur="1" fill="hold">
                                          <p:stCondLst>
                                            <p:cond delay="0"/>
                                          </p:stCondLst>
                                        </p:cTn>
                                        <p:tgtEl>
                                          <p:spTgt spid="399368"/>
                                        </p:tgtEl>
                                        <p:attrNameLst>
                                          <p:attrName>style.visibility</p:attrName>
                                        </p:attrNameLst>
                                      </p:cBhvr>
                                      <p:to>
                                        <p:strVal val="visible"/>
                                      </p:to>
                                    </p:set>
                                    <p:animEffect transition="in" filter="fade">
                                      <p:cBhvr>
                                        <p:cTn id="16" dur="770" decel="100000"/>
                                        <p:tgtEl>
                                          <p:spTgt spid="399368"/>
                                        </p:tgtEl>
                                      </p:cBhvr>
                                    </p:animEffect>
                                    <p:animScale>
                                      <p:cBhvr>
                                        <p:cTn id="17" dur="770" decel="100000"/>
                                        <p:tgtEl>
                                          <p:spTgt spid="399368"/>
                                        </p:tgtEl>
                                      </p:cBhvr>
                                      <p:from x="10000" y="10000"/>
                                      <p:to x="200000" y="450000"/>
                                    </p:animScale>
                                    <p:animScale>
                                      <p:cBhvr>
                                        <p:cTn id="18" dur="1230" accel="100000" fill="hold">
                                          <p:stCondLst>
                                            <p:cond delay="770"/>
                                          </p:stCondLst>
                                        </p:cTn>
                                        <p:tgtEl>
                                          <p:spTgt spid="399368"/>
                                        </p:tgtEl>
                                      </p:cBhvr>
                                      <p:from x="200000" y="450000"/>
                                      <p:to x="100000" y="100000"/>
                                    </p:animScale>
                                    <p:set>
                                      <p:cBhvr>
                                        <p:cTn id="19" dur="770" fill="hold"/>
                                        <p:tgtEl>
                                          <p:spTgt spid="399368"/>
                                        </p:tgtEl>
                                        <p:attrNameLst>
                                          <p:attrName>ppt_x</p:attrName>
                                        </p:attrNameLst>
                                      </p:cBhvr>
                                      <p:to>
                                        <p:strVal val="(0.5)"/>
                                      </p:to>
                                    </p:set>
                                    <p:anim from="(0.5)" to="(#ppt_x)" calcmode="lin" valueType="num">
                                      <p:cBhvr>
                                        <p:cTn id="20" dur="1230" accel="100000" fill="hold">
                                          <p:stCondLst>
                                            <p:cond delay="770"/>
                                          </p:stCondLst>
                                        </p:cTn>
                                        <p:tgtEl>
                                          <p:spTgt spid="399368"/>
                                        </p:tgtEl>
                                        <p:attrNameLst>
                                          <p:attrName>ppt_x</p:attrName>
                                        </p:attrNameLst>
                                      </p:cBhvr>
                                    </p:anim>
                                    <p:set>
                                      <p:cBhvr>
                                        <p:cTn id="21" dur="770" fill="hold"/>
                                        <p:tgtEl>
                                          <p:spTgt spid="399368"/>
                                        </p:tgtEl>
                                        <p:attrNameLst>
                                          <p:attrName>ppt_y</p:attrName>
                                        </p:attrNameLst>
                                      </p:cBhvr>
                                      <p:to>
                                        <p:strVal val="(#ppt_y+0.4)"/>
                                      </p:to>
                                    </p:set>
                                    <p:anim from="(#ppt_y+0.4)" to="(#ppt_y)" calcmode="lin" valueType="num">
                                      <p:cBhvr>
                                        <p:cTn id="22" dur="1230" accel="100000" fill="hold">
                                          <p:stCondLst>
                                            <p:cond delay="770"/>
                                          </p:stCondLst>
                                        </p:cTn>
                                        <p:tgtEl>
                                          <p:spTgt spid="39936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6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D90BD2-9DC3-98C3-17B2-FBF24355B845}"/>
              </a:ext>
            </a:extLst>
          </p:cNvPr>
          <p:cNvSpPr>
            <a:spLocks noGrp="1"/>
          </p:cNvSpPr>
          <p:nvPr>
            <p:ph type="title"/>
          </p:nvPr>
        </p:nvSpPr>
        <p:spPr/>
        <p:txBody>
          <a:bodyPr/>
          <a:lstStyle/>
          <a:p>
            <a:r>
              <a:rPr lang="zh-CN" altLang="de-DE" dirty="0"/>
              <a:t>第</a:t>
            </a:r>
            <a:r>
              <a:rPr lang="de-DE" altLang="zh-CN" dirty="0"/>
              <a:t>4</a:t>
            </a:r>
            <a:r>
              <a:rPr lang="zh-CN" altLang="de-DE" dirty="0"/>
              <a:t>周 </a:t>
            </a:r>
            <a:r>
              <a:rPr lang="de-DE" altLang="zh-CN" dirty="0"/>
              <a:t>Session 4</a:t>
            </a:r>
            <a:endParaRPr lang="de-DE" dirty="0"/>
          </a:p>
        </p:txBody>
      </p:sp>
      <p:sp>
        <p:nvSpPr>
          <p:cNvPr id="3" name="Inhaltsplatzhalter 2">
            <a:extLst>
              <a:ext uri="{FF2B5EF4-FFF2-40B4-BE49-F238E27FC236}">
                <a16:creationId xmlns:a16="http://schemas.microsoft.com/office/drawing/2014/main" id="{1153AE11-F870-EF08-3D50-C9F3C4888E15}"/>
              </a:ext>
            </a:extLst>
          </p:cNvPr>
          <p:cNvSpPr>
            <a:spLocks noGrp="1"/>
          </p:cNvSpPr>
          <p:nvPr>
            <p:ph idx="1"/>
          </p:nvPr>
        </p:nvSpPr>
        <p:spPr>
          <a:xfrm>
            <a:off x="457200" y="1600200"/>
            <a:ext cx="8229600" cy="5257800"/>
          </a:xfrm>
        </p:spPr>
        <p:txBody>
          <a:bodyPr>
            <a:normAutofit fontScale="92500" lnSpcReduction="20000"/>
          </a:bodyPr>
          <a:lstStyle/>
          <a:p>
            <a:pPr marL="0" indent="0" algn="l">
              <a:lnSpc>
                <a:spcPct val="120000"/>
              </a:lnSpc>
              <a:buNone/>
            </a:pPr>
            <a:r>
              <a:rPr lang="zh-CN" altLang="de-DE" sz="2000" b="1" i="0" dirty="0">
                <a:solidFill>
                  <a:srgbClr val="000000"/>
                </a:solidFill>
                <a:effectLst/>
                <a:latin typeface="Arial" panose="020B0604020202020204" pitchFamily="34" charset="0"/>
              </a:rPr>
              <a:t>准备第三周的作业 </a:t>
            </a:r>
            <a:r>
              <a:rPr lang="de-DE" sz="2000" b="1" i="0" dirty="0" err="1">
                <a:solidFill>
                  <a:srgbClr val="000000"/>
                </a:solidFill>
                <a:effectLst/>
                <a:latin typeface="Arial" panose="020B0604020202020204" pitchFamily="34" charset="0"/>
              </a:rPr>
              <a:t>Homework</a:t>
            </a:r>
            <a:r>
              <a:rPr lang="de-DE" sz="2000" b="1" i="0" dirty="0">
                <a:solidFill>
                  <a:srgbClr val="000000"/>
                </a:solidFill>
                <a:effectLst/>
                <a:latin typeface="Arial" panose="020B0604020202020204" pitchFamily="34" charset="0"/>
              </a:rPr>
              <a:t> </a:t>
            </a:r>
            <a:r>
              <a:rPr lang="de-DE" sz="2000" b="1" i="0" dirty="0" err="1">
                <a:solidFill>
                  <a:srgbClr val="000000"/>
                </a:solidFill>
                <a:effectLst/>
                <a:latin typeface="Arial" panose="020B0604020202020204" pitchFamily="34" charset="0"/>
              </a:rPr>
              <a:t>to</a:t>
            </a:r>
            <a:r>
              <a:rPr lang="de-DE" sz="2000" b="1" i="0" dirty="0">
                <a:solidFill>
                  <a:srgbClr val="000000"/>
                </a:solidFill>
                <a:effectLst/>
                <a:latin typeface="Arial" panose="020B0604020202020204" pitchFamily="34" charset="0"/>
              </a:rPr>
              <a:t> </a:t>
            </a:r>
            <a:r>
              <a:rPr lang="de-DE" sz="2000" b="1" i="0" dirty="0" err="1">
                <a:solidFill>
                  <a:srgbClr val="000000"/>
                </a:solidFill>
                <a:effectLst/>
                <a:latin typeface="Arial" panose="020B0604020202020204" pitchFamily="34" charset="0"/>
              </a:rPr>
              <a:t>prepare</a:t>
            </a:r>
            <a:r>
              <a:rPr lang="de-DE" sz="2000" b="1" i="0" dirty="0">
                <a:solidFill>
                  <a:srgbClr val="000000"/>
                </a:solidFill>
                <a:effectLst/>
                <a:latin typeface="Arial" panose="020B0604020202020204" pitchFamily="34" charset="0"/>
              </a:rPr>
              <a:t> </a:t>
            </a:r>
            <a:r>
              <a:rPr lang="de-DE" sz="2000" b="1" i="0" dirty="0" err="1">
                <a:solidFill>
                  <a:srgbClr val="000000"/>
                </a:solidFill>
                <a:effectLst/>
                <a:latin typeface="Arial" panose="020B0604020202020204" pitchFamily="34" charset="0"/>
              </a:rPr>
              <a:t>this</a:t>
            </a:r>
            <a:r>
              <a:rPr lang="de-DE" sz="2000" b="1" i="0" dirty="0">
                <a:solidFill>
                  <a:srgbClr val="000000"/>
                </a:solidFill>
                <a:effectLst/>
                <a:latin typeface="Arial" panose="020B0604020202020204" pitchFamily="34" charset="0"/>
              </a:rPr>
              <a:t> </a:t>
            </a:r>
            <a:r>
              <a:rPr lang="de-DE" sz="2000" b="1" i="0" dirty="0" err="1">
                <a:solidFill>
                  <a:srgbClr val="000000"/>
                </a:solidFill>
                <a:effectLst/>
                <a:latin typeface="Arial" panose="020B0604020202020204" pitchFamily="34" charset="0"/>
              </a:rPr>
              <a:t>session</a:t>
            </a:r>
            <a:endParaRPr lang="de-DE" sz="2000" b="1" i="0" dirty="0">
              <a:solidFill>
                <a:srgbClr val="000000"/>
              </a:solidFill>
              <a:effectLst/>
              <a:latin typeface="Arial" panose="020B0604020202020204" pitchFamily="34" charset="0"/>
            </a:endParaRPr>
          </a:p>
          <a:p>
            <a:pPr marL="0" indent="0" algn="l">
              <a:lnSpc>
                <a:spcPct val="120000"/>
              </a:lnSpc>
              <a:buNone/>
            </a:pPr>
            <a:r>
              <a:rPr lang="de-DE" sz="2000" b="0" i="0" dirty="0">
                <a:solidFill>
                  <a:srgbClr val="000000"/>
                </a:solidFill>
                <a:effectLst/>
                <a:latin typeface="Arial" panose="020B0604020202020204" pitchFamily="34" charset="0"/>
              </a:rPr>
              <a:t>1. </a:t>
            </a:r>
            <a:r>
              <a:rPr lang="zh-CN" altLang="de-DE" sz="2000" b="0" i="0" dirty="0">
                <a:solidFill>
                  <a:srgbClr val="000000"/>
                </a:solidFill>
                <a:effectLst/>
                <a:latin typeface="Arial" panose="020B0604020202020204" pitchFamily="34" charset="0"/>
              </a:rPr>
              <a:t>阅读 </a:t>
            </a:r>
            <a:r>
              <a:rPr lang="de-DE" sz="2000" b="0" i="0" dirty="0">
                <a:solidFill>
                  <a:srgbClr val="000000"/>
                </a:solidFill>
                <a:effectLst/>
                <a:latin typeface="Arial" panose="020B0604020202020204" pitchFamily="34" charset="0"/>
              </a:rPr>
              <a:t>Read </a:t>
            </a:r>
            <a:r>
              <a:rPr lang="de-DE" sz="2000" b="0" i="0" dirty="0" err="1">
                <a:solidFill>
                  <a:srgbClr val="000000"/>
                </a:solidFill>
                <a:effectLst/>
                <a:latin typeface="Arial" panose="020B0604020202020204" pitchFamily="34" charset="0"/>
              </a:rPr>
              <a:t>pages</a:t>
            </a:r>
            <a:r>
              <a:rPr lang="de-DE" sz="2000" b="0" i="0" dirty="0">
                <a:solidFill>
                  <a:srgbClr val="000000"/>
                </a:solidFill>
                <a:effectLst/>
                <a:latin typeface="Arial" panose="020B0604020202020204" pitchFamily="34" charset="0"/>
              </a:rPr>
              <a:t> 16-21 and 29-35 </a:t>
            </a:r>
            <a:r>
              <a:rPr lang="de-DE" sz="2000" b="0" i="0" dirty="0" err="1">
                <a:solidFill>
                  <a:srgbClr val="000000"/>
                </a:solidFill>
                <a:effectLst/>
                <a:latin typeface="Arial" panose="020B0604020202020204" pitchFamily="34" charset="0"/>
              </a:rPr>
              <a:t>of</a:t>
            </a:r>
            <a:r>
              <a:rPr lang="de-DE" sz="2000" b="0" i="0" dirty="0">
                <a:solidFill>
                  <a:srgbClr val="000000"/>
                </a:solidFill>
                <a:effectLst/>
                <a:latin typeface="Arial" panose="020B0604020202020204" pitchFamily="34" charset="0"/>
              </a:rPr>
              <a:t> </a:t>
            </a:r>
            <a:r>
              <a:rPr lang="de-DE" sz="2000" b="0" i="0" dirty="0" err="1">
                <a:solidFill>
                  <a:srgbClr val="000000"/>
                </a:solidFill>
                <a:effectLst/>
                <a:latin typeface="Arial" panose="020B0604020202020204" pitchFamily="34" charset="0"/>
              </a:rPr>
              <a:t>our</a:t>
            </a:r>
            <a:r>
              <a:rPr lang="de-DE" sz="2000" b="0" i="0" dirty="0">
                <a:solidFill>
                  <a:srgbClr val="000000"/>
                </a:solidFill>
                <a:effectLst/>
                <a:latin typeface="Arial" panose="020B0604020202020204" pitchFamily="34" charset="0"/>
              </a:rPr>
              <a:t> </a:t>
            </a:r>
            <a:r>
              <a:rPr lang="de-DE" sz="2000" b="0" i="0" dirty="0" err="1">
                <a:solidFill>
                  <a:srgbClr val="000000"/>
                </a:solidFill>
                <a:effectLst/>
                <a:latin typeface="Arial" panose="020B0604020202020204" pitchFamily="34" charset="0"/>
              </a:rPr>
              <a:t>textbook</a:t>
            </a:r>
            <a:endParaRPr lang="de-DE" sz="2000" b="0" i="0" dirty="0">
              <a:solidFill>
                <a:srgbClr val="000000"/>
              </a:solidFill>
              <a:effectLst/>
              <a:latin typeface="Arial" panose="020B0604020202020204" pitchFamily="34" charset="0"/>
            </a:endParaRPr>
          </a:p>
          <a:p>
            <a:pPr marL="0" indent="0" algn="l">
              <a:lnSpc>
                <a:spcPct val="120000"/>
              </a:lnSpc>
              <a:buNone/>
            </a:pPr>
            <a:r>
              <a:rPr lang="de-DE" sz="2000" b="0" i="0" dirty="0">
                <a:solidFill>
                  <a:srgbClr val="000000"/>
                </a:solidFill>
                <a:effectLst/>
                <a:latin typeface="Arial" panose="020B0604020202020204" pitchFamily="34" charset="0"/>
              </a:rPr>
              <a:t>2. </a:t>
            </a:r>
            <a:r>
              <a:rPr lang="zh-CN" altLang="de-DE" sz="2000" b="0" i="0" dirty="0">
                <a:solidFill>
                  <a:srgbClr val="000000"/>
                </a:solidFill>
                <a:effectLst/>
                <a:latin typeface="Arial" panose="020B0604020202020204" pitchFamily="34" charset="0"/>
              </a:rPr>
              <a:t>填多选题线上测试 </a:t>
            </a:r>
            <a:r>
              <a:rPr lang="de-DE" sz="2000" b="0" i="0" dirty="0" err="1">
                <a:solidFill>
                  <a:srgbClr val="000000"/>
                </a:solidFill>
                <a:effectLst/>
                <a:latin typeface="Arial" panose="020B0604020202020204" pitchFamily="34" charset="0"/>
              </a:rPr>
              <a:t>Complete</a:t>
            </a:r>
            <a:r>
              <a:rPr lang="de-DE" sz="2000" b="0" i="0" dirty="0">
                <a:solidFill>
                  <a:srgbClr val="000000"/>
                </a:solidFill>
                <a:effectLst/>
                <a:latin typeface="Arial" panose="020B0604020202020204" pitchFamily="34" charset="0"/>
              </a:rPr>
              <a:t> </a:t>
            </a:r>
            <a:r>
              <a:rPr lang="de-DE" sz="2000" b="0" i="0" dirty="0" err="1">
                <a:solidFill>
                  <a:srgbClr val="000000"/>
                </a:solidFill>
                <a:effectLst/>
                <a:latin typeface="Arial" panose="020B0604020202020204" pitchFamily="34" charset="0"/>
              </a:rPr>
              <a:t>the</a:t>
            </a:r>
            <a:r>
              <a:rPr lang="de-DE" sz="2000" b="0" i="0" dirty="0">
                <a:solidFill>
                  <a:srgbClr val="000000"/>
                </a:solidFill>
                <a:effectLst/>
                <a:latin typeface="Arial" panose="020B0604020202020204" pitchFamily="34" charset="0"/>
              </a:rPr>
              <a:t> </a:t>
            </a:r>
            <a:r>
              <a:rPr lang="de-DE" sz="2000" b="0" i="0" dirty="0" err="1">
                <a:solidFill>
                  <a:srgbClr val="000000"/>
                </a:solidFill>
                <a:effectLst/>
                <a:latin typeface="Arial" panose="020B0604020202020204" pitchFamily="34" charset="0"/>
              </a:rPr>
              <a:t>quizzes</a:t>
            </a:r>
            <a:endParaRPr lang="de-DE" sz="2000" b="0" i="0" dirty="0">
              <a:solidFill>
                <a:srgbClr val="000000"/>
              </a:solidFill>
              <a:effectLst/>
              <a:latin typeface="Arial" panose="020B0604020202020204" pitchFamily="34" charset="0"/>
            </a:endParaRPr>
          </a:p>
          <a:p>
            <a:pPr marL="0" indent="0" algn="l">
              <a:lnSpc>
                <a:spcPct val="120000"/>
              </a:lnSpc>
              <a:buNone/>
            </a:pPr>
            <a:r>
              <a:rPr lang="de-DE" altLang="zh-CN" sz="2000" b="0" i="0" dirty="0">
                <a:solidFill>
                  <a:srgbClr val="000000"/>
                </a:solidFill>
                <a:effectLst/>
                <a:latin typeface="Arial" panose="020B0604020202020204" pitchFamily="34" charset="0"/>
              </a:rPr>
              <a:t>* </a:t>
            </a:r>
            <a:r>
              <a:rPr lang="zh-CN" altLang="de-DE" sz="2000" b="0" i="0" dirty="0">
                <a:solidFill>
                  <a:srgbClr val="000000"/>
                </a:solidFill>
                <a:effectLst/>
                <a:latin typeface="Arial" panose="020B0604020202020204" pitchFamily="34" charset="0"/>
              </a:rPr>
              <a:t>审美理想和社会习俗：中国的婚姻习俗 </a:t>
            </a:r>
            <a:r>
              <a:rPr lang="de-DE" sz="2000" b="0" i="0" dirty="0" err="1">
                <a:solidFill>
                  <a:srgbClr val="000000"/>
                </a:solidFill>
                <a:effectLst/>
                <a:latin typeface="Arial" panose="020B0604020202020204" pitchFamily="34" charset="0"/>
              </a:rPr>
              <a:t>Aesthetic</a:t>
            </a:r>
            <a:r>
              <a:rPr lang="de-DE" sz="2000" b="0" i="0" dirty="0">
                <a:solidFill>
                  <a:srgbClr val="000000"/>
                </a:solidFill>
                <a:effectLst/>
                <a:latin typeface="Arial" panose="020B0604020202020204" pitchFamily="34" charset="0"/>
              </a:rPr>
              <a:t> </a:t>
            </a:r>
            <a:r>
              <a:rPr lang="de-DE" sz="2000" b="0" i="0" dirty="0" err="1">
                <a:solidFill>
                  <a:srgbClr val="000000"/>
                </a:solidFill>
                <a:effectLst/>
                <a:latin typeface="Arial" panose="020B0604020202020204" pitchFamily="34" charset="0"/>
              </a:rPr>
              <a:t>ideals</a:t>
            </a:r>
            <a:r>
              <a:rPr lang="de-DE" sz="2000" b="0" i="0" dirty="0">
                <a:solidFill>
                  <a:srgbClr val="000000"/>
                </a:solidFill>
                <a:effectLst/>
                <a:latin typeface="Arial" panose="020B0604020202020204" pitchFamily="34" charset="0"/>
              </a:rPr>
              <a:t> and social </a:t>
            </a:r>
            <a:r>
              <a:rPr lang="de-DE" sz="2000" b="0" i="0" dirty="0" err="1">
                <a:solidFill>
                  <a:srgbClr val="000000"/>
                </a:solidFill>
                <a:effectLst/>
                <a:latin typeface="Arial" panose="020B0604020202020204" pitchFamily="34" charset="0"/>
              </a:rPr>
              <a:t>customs</a:t>
            </a:r>
            <a:r>
              <a:rPr lang="de-DE" sz="2000" b="0" i="0" dirty="0">
                <a:solidFill>
                  <a:srgbClr val="000000"/>
                </a:solidFill>
                <a:effectLst/>
                <a:latin typeface="Arial" panose="020B0604020202020204" pitchFamily="34" charset="0"/>
              </a:rPr>
              <a:t>: Chinese </a:t>
            </a:r>
            <a:r>
              <a:rPr lang="de-DE" sz="2000" b="0" i="0" dirty="0" err="1">
                <a:solidFill>
                  <a:srgbClr val="000000"/>
                </a:solidFill>
                <a:effectLst/>
                <a:latin typeface="Arial" panose="020B0604020202020204" pitchFamily="34" charset="0"/>
              </a:rPr>
              <a:t>Marriage</a:t>
            </a:r>
            <a:r>
              <a:rPr lang="de-DE" sz="2000" b="0" i="0" dirty="0">
                <a:solidFill>
                  <a:srgbClr val="000000"/>
                </a:solidFill>
                <a:effectLst/>
                <a:latin typeface="Arial" panose="020B0604020202020204" pitchFamily="34" charset="0"/>
              </a:rPr>
              <a:t> </a:t>
            </a:r>
            <a:r>
              <a:rPr lang="de-DE" sz="2000" b="0" i="0" dirty="0" err="1">
                <a:solidFill>
                  <a:srgbClr val="000000"/>
                </a:solidFill>
                <a:effectLst/>
                <a:latin typeface="Arial" panose="020B0604020202020204" pitchFamily="34" charset="0"/>
              </a:rPr>
              <a:t>Customs</a:t>
            </a:r>
            <a:r>
              <a:rPr lang="de-DE" sz="2000" b="0" i="0" dirty="0">
                <a:solidFill>
                  <a:srgbClr val="000000"/>
                </a:solidFill>
                <a:effectLst/>
                <a:latin typeface="Arial" panose="020B0604020202020204" pitchFamily="34" charset="0"/>
              </a:rPr>
              <a:t>: https://ks.wjx.top/vm/YJzn8Fl.aspx#</a:t>
            </a:r>
          </a:p>
          <a:p>
            <a:pPr marL="0" indent="0" algn="l">
              <a:lnSpc>
                <a:spcPct val="120000"/>
              </a:lnSpc>
              <a:buNone/>
            </a:pPr>
            <a:r>
              <a:rPr lang="de-DE" sz="2000" b="0" i="0" dirty="0">
                <a:solidFill>
                  <a:srgbClr val="000000"/>
                </a:solidFill>
                <a:effectLst/>
                <a:latin typeface="Arial" panose="020B0604020202020204" pitchFamily="34" charset="0"/>
              </a:rPr>
              <a:t>* </a:t>
            </a:r>
            <a:r>
              <a:rPr lang="zh-CN" altLang="de-DE" sz="2000" b="0" i="0" dirty="0">
                <a:solidFill>
                  <a:srgbClr val="000000"/>
                </a:solidFill>
                <a:effectLst/>
                <a:latin typeface="Arial" panose="020B0604020202020204" pitchFamily="34" charset="0"/>
              </a:rPr>
              <a:t>审美理想和社会习俗： 湖南的伴嫁歌 </a:t>
            </a:r>
            <a:r>
              <a:rPr lang="de-DE" sz="2000" b="0" i="0" dirty="0" err="1">
                <a:solidFill>
                  <a:srgbClr val="000000"/>
                </a:solidFill>
                <a:effectLst/>
                <a:latin typeface="Arial" panose="020B0604020202020204" pitchFamily="34" charset="0"/>
              </a:rPr>
              <a:t>Aesthetic</a:t>
            </a:r>
            <a:r>
              <a:rPr lang="de-DE" sz="2000" b="0" i="0" dirty="0">
                <a:solidFill>
                  <a:srgbClr val="000000"/>
                </a:solidFill>
                <a:effectLst/>
                <a:latin typeface="Arial" panose="020B0604020202020204" pitchFamily="34" charset="0"/>
              </a:rPr>
              <a:t> </a:t>
            </a:r>
            <a:r>
              <a:rPr lang="de-DE" sz="2000" b="0" i="0" dirty="0" err="1">
                <a:solidFill>
                  <a:srgbClr val="000000"/>
                </a:solidFill>
                <a:effectLst/>
                <a:latin typeface="Arial" panose="020B0604020202020204" pitchFamily="34" charset="0"/>
              </a:rPr>
              <a:t>ideals</a:t>
            </a:r>
            <a:r>
              <a:rPr lang="de-DE" sz="2000" b="0" i="0" dirty="0">
                <a:solidFill>
                  <a:srgbClr val="000000"/>
                </a:solidFill>
                <a:effectLst/>
                <a:latin typeface="Arial" panose="020B0604020202020204" pitchFamily="34" charset="0"/>
              </a:rPr>
              <a:t> and social </a:t>
            </a:r>
            <a:r>
              <a:rPr lang="de-DE" sz="2000" b="0" i="0" dirty="0" err="1">
                <a:solidFill>
                  <a:srgbClr val="000000"/>
                </a:solidFill>
                <a:effectLst/>
                <a:latin typeface="Arial" panose="020B0604020202020204" pitchFamily="34" charset="0"/>
              </a:rPr>
              <a:t>customs</a:t>
            </a:r>
            <a:r>
              <a:rPr lang="de-DE" sz="2000" b="0" i="0" dirty="0">
                <a:solidFill>
                  <a:srgbClr val="000000"/>
                </a:solidFill>
                <a:effectLst/>
                <a:latin typeface="Arial" panose="020B0604020202020204" pitchFamily="34" charset="0"/>
              </a:rPr>
              <a:t>: </a:t>
            </a:r>
            <a:r>
              <a:rPr lang="de-DE" sz="2000" b="0" i="0" dirty="0" err="1">
                <a:solidFill>
                  <a:srgbClr val="000000"/>
                </a:solidFill>
                <a:effectLst/>
                <a:latin typeface="Arial" panose="020B0604020202020204" pitchFamily="34" charset="0"/>
              </a:rPr>
              <a:t>Marriage-Accompanying</a:t>
            </a:r>
            <a:r>
              <a:rPr lang="de-DE" sz="2000" b="0" i="0" dirty="0">
                <a:solidFill>
                  <a:srgbClr val="000000"/>
                </a:solidFill>
                <a:effectLst/>
                <a:latin typeface="Arial" panose="020B0604020202020204" pitchFamily="34" charset="0"/>
              </a:rPr>
              <a:t> Songs in Hunan: https://ks.wjx.top/vm/mBp0heY.aspx </a:t>
            </a:r>
          </a:p>
          <a:p>
            <a:pPr marL="0" indent="0" algn="l">
              <a:lnSpc>
                <a:spcPct val="120000"/>
              </a:lnSpc>
              <a:buNone/>
            </a:pPr>
            <a:r>
              <a:rPr lang="de-DE" sz="2000" b="0" i="0" dirty="0">
                <a:solidFill>
                  <a:srgbClr val="000000"/>
                </a:solidFill>
                <a:effectLst/>
                <a:latin typeface="Arial" panose="020B0604020202020204" pitchFamily="34" charset="0"/>
              </a:rPr>
              <a:t>3. </a:t>
            </a:r>
            <a:r>
              <a:rPr lang="de-DE" sz="2000" b="0" i="0" dirty="0" err="1">
                <a:solidFill>
                  <a:srgbClr val="000000"/>
                </a:solidFill>
                <a:effectLst/>
                <a:latin typeface="Arial" panose="020B0604020202020204" pitchFamily="34" charset="0"/>
              </a:rPr>
              <a:t>Choose</a:t>
            </a:r>
            <a:r>
              <a:rPr lang="de-DE" sz="2000" b="0" i="0" dirty="0">
                <a:solidFill>
                  <a:srgbClr val="000000"/>
                </a:solidFill>
                <a:effectLst/>
                <a:latin typeface="Arial" panose="020B0604020202020204" pitchFamily="34" charset="0"/>
              </a:rPr>
              <a:t> a </a:t>
            </a:r>
            <a:r>
              <a:rPr lang="de-DE" sz="2000" b="0" i="0" dirty="0" err="1">
                <a:solidFill>
                  <a:srgbClr val="000000"/>
                </a:solidFill>
                <a:effectLst/>
                <a:latin typeface="Arial" panose="020B0604020202020204" pitchFamily="34" charset="0"/>
              </a:rPr>
              <a:t>topic</a:t>
            </a:r>
            <a:r>
              <a:rPr lang="de-DE" sz="2000" b="0" i="0" dirty="0">
                <a:solidFill>
                  <a:srgbClr val="000000"/>
                </a:solidFill>
                <a:effectLst/>
                <a:latin typeface="Arial" panose="020B0604020202020204" pitchFamily="34" charset="0"/>
              </a:rPr>
              <a:t> </a:t>
            </a:r>
            <a:r>
              <a:rPr lang="de-DE" sz="2000" b="0" i="0" dirty="0" err="1">
                <a:solidFill>
                  <a:srgbClr val="000000"/>
                </a:solidFill>
                <a:effectLst/>
                <a:latin typeface="Arial" panose="020B0604020202020204" pitchFamily="34" charset="0"/>
              </a:rPr>
              <a:t>for</a:t>
            </a:r>
            <a:r>
              <a:rPr lang="de-DE" sz="2000" b="0" i="0" dirty="0">
                <a:solidFill>
                  <a:srgbClr val="000000"/>
                </a:solidFill>
                <a:effectLst/>
                <a:latin typeface="Arial" panose="020B0604020202020204" pitchFamily="34" charset="0"/>
              </a:rPr>
              <a:t> </a:t>
            </a:r>
            <a:r>
              <a:rPr lang="de-DE" sz="2000" b="0" i="0" dirty="0" err="1">
                <a:solidFill>
                  <a:srgbClr val="000000"/>
                </a:solidFill>
                <a:effectLst/>
                <a:latin typeface="Arial" panose="020B0604020202020204" pitchFamily="34" charset="0"/>
              </a:rPr>
              <a:t>your</a:t>
            </a:r>
            <a:r>
              <a:rPr lang="de-DE" sz="2000" b="0" i="0" dirty="0">
                <a:solidFill>
                  <a:srgbClr val="000000"/>
                </a:solidFill>
                <a:effectLst/>
                <a:latin typeface="Arial" panose="020B0604020202020204" pitchFamily="34" charset="0"/>
              </a:rPr>
              <a:t> final </a:t>
            </a:r>
            <a:r>
              <a:rPr lang="de-DE" sz="2000" b="0" i="0" dirty="0" err="1">
                <a:solidFill>
                  <a:srgbClr val="000000"/>
                </a:solidFill>
                <a:effectLst/>
                <a:latin typeface="Arial" panose="020B0604020202020204" pitchFamily="34" charset="0"/>
              </a:rPr>
              <a:t>exam</a:t>
            </a:r>
            <a:r>
              <a:rPr lang="de-DE" sz="2000" b="0" i="0" dirty="0">
                <a:solidFill>
                  <a:srgbClr val="000000"/>
                </a:solidFill>
                <a:effectLst/>
                <a:latin typeface="Arial" panose="020B0604020202020204" pitchFamily="34" charset="0"/>
              </a:rPr>
              <a:t> </a:t>
            </a:r>
            <a:r>
              <a:rPr lang="de-DE" sz="2000" b="0" i="0" dirty="0" err="1">
                <a:solidFill>
                  <a:srgbClr val="000000"/>
                </a:solidFill>
                <a:effectLst/>
                <a:latin typeface="Arial" panose="020B0604020202020204" pitchFamily="34" charset="0"/>
              </a:rPr>
              <a:t>paper</a:t>
            </a:r>
            <a:r>
              <a:rPr lang="de-DE" sz="2000" b="0" i="0" dirty="0">
                <a:solidFill>
                  <a:srgbClr val="000000"/>
                </a:solidFill>
                <a:effectLst/>
                <a:latin typeface="Arial" panose="020B0604020202020204" pitchFamily="34" charset="0"/>
              </a:rPr>
              <a:t> (</a:t>
            </a:r>
            <a:r>
              <a:rPr lang="de-DE" sz="2000" b="0" i="0" dirty="0" err="1">
                <a:solidFill>
                  <a:srgbClr val="000000"/>
                </a:solidFill>
                <a:effectLst/>
                <a:latin typeface="Arial" panose="020B0604020202020204" pitchFamily="34" charset="0"/>
              </a:rPr>
              <a:t>homework</a:t>
            </a:r>
            <a:r>
              <a:rPr lang="de-DE" sz="2000" b="0" i="0" dirty="0">
                <a:solidFill>
                  <a:srgbClr val="000000"/>
                </a:solidFill>
                <a:effectLst/>
                <a:latin typeface="Arial" panose="020B0604020202020204" pitchFamily="34" charset="0"/>
              </a:rPr>
              <a:t>)</a:t>
            </a:r>
          </a:p>
          <a:p>
            <a:pPr marL="0" indent="0" algn="l">
              <a:lnSpc>
                <a:spcPct val="120000"/>
              </a:lnSpc>
              <a:buNone/>
            </a:pPr>
            <a:endParaRPr lang="de-DE" sz="2000" b="0" i="0" dirty="0">
              <a:solidFill>
                <a:srgbClr val="000000"/>
              </a:solidFill>
              <a:effectLst/>
              <a:latin typeface="Arial" panose="020B0604020202020204" pitchFamily="34" charset="0"/>
            </a:endParaRPr>
          </a:p>
          <a:p>
            <a:pPr marL="0" indent="0" algn="l">
              <a:lnSpc>
                <a:spcPct val="120000"/>
              </a:lnSpc>
              <a:buNone/>
            </a:pPr>
            <a:r>
              <a:rPr lang="zh-CN" altLang="de-DE" sz="2000" b="1" i="0" dirty="0">
                <a:solidFill>
                  <a:srgbClr val="000000"/>
                </a:solidFill>
                <a:effectLst/>
                <a:latin typeface="Arial" panose="020B0604020202020204" pitchFamily="34" charset="0"/>
              </a:rPr>
              <a:t>展示 </a:t>
            </a:r>
            <a:r>
              <a:rPr lang="de-DE" sz="2000" b="1" i="0" dirty="0" err="1">
                <a:solidFill>
                  <a:srgbClr val="000000"/>
                </a:solidFill>
                <a:effectLst/>
                <a:latin typeface="Arial" panose="020B0604020202020204" pitchFamily="34" charset="0"/>
              </a:rPr>
              <a:t>Presentations</a:t>
            </a:r>
            <a:endParaRPr lang="de-DE" sz="2000" b="1" i="0" dirty="0">
              <a:solidFill>
                <a:srgbClr val="000000"/>
              </a:solidFill>
              <a:effectLst/>
              <a:latin typeface="Arial" panose="020B0604020202020204" pitchFamily="34" charset="0"/>
            </a:endParaRPr>
          </a:p>
          <a:p>
            <a:pPr marL="0" indent="0" algn="l">
              <a:lnSpc>
                <a:spcPct val="120000"/>
              </a:lnSpc>
              <a:buNone/>
            </a:pPr>
            <a:r>
              <a:rPr lang="zh-CN" altLang="de-DE" sz="2000" b="0" i="0" dirty="0">
                <a:solidFill>
                  <a:srgbClr val="000000"/>
                </a:solidFill>
                <a:effectLst/>
                <a:latin typeface="Arial" panose="020B0604020202020204" pitchFamily="34" charset="0"/>
              </a:rPr>
              <a:t>审美理想和社会习俗：中国的婚姻习俗 </a:t>
            </a:r>
            <a:r>
              <a:rPr lang="de-DE" sz="2000" b="0" i="0" dirty="0" err="1">
                <a:solidFill>
                  <a:srgbClr val="000000"/>
                </a:solidFill>
                <a:effectLst/>
                <a:latin typeface="Arial" panose="020B0604020202020204" pitchFamily="34" charset="0"/>
              </a:rPr>
              <a:t>Aesthetic</a:t>
            </a:r>
            <a:r>
              <a:rPr lang="de-DE" sz="2000" b="0" i="0" dirty="0">
                <a:solidFill>
                  <a:srgbClr val="000000"/>
                </a:solidFill>
                <a:effectLst/>
                <a:latin typeface="Arial" panose="020B0604020202020204" pitchFamily="34" charset="0"/>
              </a:rPr>
              <a:t> </a:t>
            </a:r>
            <a:r>
              <a:rPr lang="de-DE" sz="2000" b="0" i="0" dirty="0" err="1">
                <a:solidFill>
                  <a:srgbClr val="000000"/>
                </a:solidFill>
                <a:effectLst/>
                <a:latin typeface="Arial" panose="020B0604020202020204" pitchFamily="34" charset="0"/>
              </a:rPr>
              <a:t>ideals</a:t>
            </a:r>
            <a:r>
              <a:rPr lang="de-DE" sz="2000" b="0" i="0" dirty="0">
                <a:solidFill>
                  <a:srgbClr val="000000"/>
                </a:solidFill>
                <a:effectLst/>
                <a:latin typeface="Arial" panose="020B0604020202020204" pitchFamily="34" charset="0"/>
              </a:rPr>
              <a:t> and social </a:t>
            </a:r>
            <a:r>
              <a:rPr lang="de-DE" sz="2000" b="0" i="0" dirty="0" err="1">
                <a:solidFill>
                  <a:srgbClr val="000000"/>
                </a:solidFill>
                <a:effectLst/>
                <a:latin typeface="Arial" panose="020B0604020202020204" pitchFamily="34" charset="0"/>
              </a:rPr>
              <a:t>customs</a:t>
            </a:r>
            <a:r>
              <a:rPr lang="de-DE" sz="2000" b="0" i="0" dirty="0">
                <a:solidFill>
                  <a:srgbClr val="000000"/>
                </a:solidFill>
                <a:effectLst/>
                <a:latin typeface="Arial" panose="020B0604020202020204" pitchFamily="34" charset="0"/>
              </a:rPr>
              <a:t>: [[Media:Chinese_Marriage_Customs_2023.pptx]]</a:t>
            </a:r>
          </a:p>
          <a:p>
            <a:pPr marL="0" indent="0">
              <a:lnSpc>
                <a:spcPct val="120000"/>
              </a:lnSpc>
              <a:buNone/>
            </a:pPr>
            <a:r>
              <a:rPr lang="zh-CN" altLang="de-DE" sz="2000" b="0" i="0" dirty="0">
                <a:solidFill>
                  <a:srgbClr val="000000"/>
                </a:solidFill>
                <a:effectLst/>
                <a:latin typeface="Arial" panose="020B0604020202020204" pitchFamily="34" charset="0"/>
              </a:rPr>
              <a:t>湖南的伴嫁歌 </a:t>
            </a:r>
            <a:r>
              <a:rPr lang="de-DE" sz="2000" b="0" i="0" dirty="0" err="1">
                <a:solidFill>
                  <a:srgbClr val="000000"/>
                </a:solidFill>
                <a:effectLst/>
                <a:latin typeface="Arial" panose="020B0604020202020204" pitchFamily="34" charset="0"/>
              </a:rPr>
              <a:t>Aesthetic</a:t>
            </a:r>
            <a:r>
              <a:rPr lang="de-DE" sz="2000" b="0" i="0" dirty="0">
                <a:solidFill>
                  <a:srgbClr val="000000"/>
                </a:solidFill>
                <a:effectLst/>
                <a:latin typeface="Arial" panose="020B0604020202020204" pitchFamily="34" charset="0"/>
              </a:rPr>
              <a:t> </a:t>
            </a:r>
            <a:r>
              <a:rPr lang="de-DE" sz="2000" b="0" i="0" dirty="0" err="1">
                <a:solidFill>
                  <a:srgbClr val="000000"/>
                </a:solidFill>
                <a:effectLst/>
                <a:latin typeface="Arial" panose="020B0604020202020204" pitchFamily="34" charset="0"/>
              </a:rPr>
              <a:t>ideals</a:t>
            </a:r>
            <a:r>
              <a:rPr lang="de-DE" sz="2000" b="0" i="0" dirty="0">
                <a:solidFill>
                  <a:srgbClr val="000000"/>
                </a:solidFill>
                <a:effectLst/>
                <a:latin typeface="Arial" panose="020B0604020202020204" pitchFamily="34" charset="0"/>
              </a:rPr>
              <a:t> and social </a:t>
            </a:r>
            <a:r>
              <a:rPr lang="de-DE" sz="2000" b="0" i="0" dirty="0" err="1">
                <a:solidFill>
                  <a:srgbClr val="000000"/>
                </a:solidFill>
                <a:effectLst/>
                <a:latin typeface="Arial" panose="020B0604020202020204" pitchFamily="34" charset="0"/>
              </a:rPr>
              <a:t>customs</a:t>
            </a:r>
            <a:r>
              <a:rPr lang="de-DE" sz="2000" b="0" i="0" dirty="0">
                <a:solidFill>
                  <a:srgbClr val="000000"/>
                </a:solidFill>
                <a:effectLst/>
                <a:latin typeface="Arial" panose="020B0604020202020204" pitchFamily="34" charset="0"/>
              </a:rPr>
              <a:t>: [[</a:t>
            </a:r>
            <a:r>
              <a:rPr lang="de-DE" sz="2000" b="0" i="0" dirty="0" err="1">
                <a:solidFill>
                  <a:srgbClr val="000000"/>
                </a:solidFill>
                <a:effectLst/>
                <a:latin typeface="Arial" panose="020B0604020202020204" pitchFamily="34" charset="0"/>
              </a:rPr>
              <a:t>Media:Marriage-Accompanying_Songs_in_Hunan.pptx</a:t>
            </a:r>
            <a:r>
              <a:rPr lang="de-DE" sz="2000" b="0" i="0" dirty="0">
                <a:solidFill>
                  <a:srgbClr val="000000"/>
                </a:solidFill>
                <a:effectLst/>
                <a:latin typeface="Arial" panose="020B0604020202020204" pitchFamily="34" charset="0"/>
              </a:rPr>
              <a:t>]] </a:t>
            </a:r>
          </a:p>
        </p:txBody>
      </p:sp>
    </p:spTree>
    <p:extLst>
      <p:ext uri="{BB962C8B-B14F-4D97-AF65-F5344CB8AC3E}">
        <p14:creationId xmlns:p14="http://schemas.microsoft.com/office/powerpoint/2010/main" val="39568546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
          <p:cNvSpPr txBox="1">
            <a:spLocks noGrp="1"/>
          </p:cNvSpPr>
          <p:nvPr>
            <p:ph type="ctrTitle"/>
          </p:nvPr>
        </p:nvSpPr>
        <p:spPr>
          <a:xfrm>
            <a:off x="285720" y="1214422"/>
            <a:ext cx="4257458" cy="2115708"/>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2"/>
              </a:buClr>
              <a:buSzPts val="4400"/>
              <a:buFont typeface="Twentieth Century"/>
              <a:buNone/>
            </a:pPr>
            <a:r>
              <a:rPr lang="en-US"/>
              <a:t>中国的婚姻习俗</a:t>
            </a:r>
            <a:endParaRPr/>
          </a:p>
        </p:txBody>
      </p:sp>
      <p:sp>
        <p:nvSpPr>
          <p:cNvPr id="119" name="Google Shape;119;p1"/>
          <p:cNvSpPr txBox="1">
            <a:spLocks noGrp="1"/>
          </p:cNvSpPr>
          <p:nvPr>
            <p:ph type="subTitle" idx="1"/>
          </p:nvPr>
        </p:nvSpPr>
        <p:spPr>
          <a:xfrm>
            <a:off x="285720" y="3286124"/>
            <a:ext cx="5114778" cy="110124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SzPts val="1560"/>
              <a:buNone/>
            </a:pPr>
            <a:r>
              <a:rPr lang="en-US"/>
              <a:t>金乐</a:t>
            </a:r>
            <a:endParaRPr/>
          </a:p>
        </p:txBody>
      </p:sp>
      <p:pic>
        <p:nvPicPr>
          <p:cNvPr id="120" name="Google Shape;120;p1" descr="Chinese millennials aren't getting married, and the government is worried |  CNN"/>
          <p:cNvPicPr preferRelativeResize="0"/>
          <p:nvPr/>
        </p:nvPicPr>
        <p:blipFill rotWithShape="1">
          <a:blip r:embed="rId3">
            <a:alphaModFix/>
          </a:blip>
          <a:srcRect/>
          <a:stretch/>
        </p:blipFill>
        <p:spPr>
          <a:xfrm>
            <a:off x="4679190" y="3000372"/>
            <a:ext cx="4177349" cy="2785769"/>
          </a:xfrm>
          <a:prstGeom prst="rect">
            <a:avLst/>
          </a:prstGeom>
          <a:noFill/>
          <a:ln>
            <a:noFill/>
          </a:ln>
        </p:spPr>
      </p:pic>
      <p:pic>
        <p:nvPicPr>
          <p:cNvPr id="121" name="Google Shape;121;p1" descr="Old-style marriage values pertinent to today's couples - Opinion -  Chinadaily.com.cn"/>
          <p:cNvPicPr preferRelativeResize="0"/>
          <p:nvPr/>
        </p:nvPicPr>
        <p:blipFill rotWithShape="1">
          <a:blip r:embed="rId4">
            <a:alphaModFix/>
          </a:blip>
          <a:srcRect/>
          <a:stretch/>
        </p:blipFill>
        <p:spPr>
          <a:xfrm>
            <a:off x="4714876" y="214290"/>
            <a:ext cx="4143404" cy="260561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
          <p:cNvSpPr txBox="1">
            <a:spLocks noGrp="1"/>
          </p:cNvSpPr>
          <p:nvPr>
            <p:ph type="title"/>
          </p:nvPr>
        </p:nvSpPr>
        <p:spPr>
          <a:xfrm>
            <a:off x="1000100" y="1000108"/>
            <a:ext cx="72390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2"/>
              </a:buClr>
              <a:buSzPts val="6000"/>
              <a:buFont typeface="SimSun"/>
              <a:buNone/>
            </a:pPr>
            <a:r>
              <a:rPr lang="en-US" sz="6000" b="0">
                <a:latin typeface="SimSun"/>
                <a:ea typeface="SimSun"/>
                <a:cs typeface="SimSun"/>
                <a:sym typeface="SimSun"/>
              </a:rPr>
              <a:t>六个步骤</a:t>
            </a:r>
            <a:br>
              <a:rPr lang="en-US" sz="6000" b="0">
                <a:latin typeface="SimSun"/>
                <a:ea typeface="SimSun"/>
                <a:cs typeface="SimSun"/>
                <a:sym typeface="SimSun"/>
              </a:rPr>
            </a:br>
            <a:br>
              <a:rPr lang="en-US" sz="6000">
                <a:latin typeface="SimSun"/>
                <a:ea typeface="SimSun"/>
                <a:cs typeface="SimSun"/>
                <a:sym typeface="SimSun"/>
              </a:rPr>
            </a:br>
            <a:endParaRPr sz="6000">
              <a:latin typeface="SimSun"/>
              <a:ea typeface="SimSun"/>
              <a:cs typeface="SimSun"/>
              <a:sym typeface="SimSun"/>
            </a:endParaRPr>
          </a:p>
        </p:txBody>
      </p:sp>
      <p:sp>
        <p:nvSpPr>
          <p:cNvPr id="127" name="Google Shape;127;p2"/>
          <p:cNvSpPr txBox="1"/>
          <p:nvPr/>
        </p:nvSpPr>
        <p:spPr>
          <a:xfrm>
            <a:off x="323528" y="6093296"/>
            <a:ext cx="6070893"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dk1"/>
                </a:solidFill>
                <a:latin typeface="SimSun"/>
                <a:ea typeface="SimSun"/>
                <a:cs typeface="SimSun"/>
                <a:sym typeface="SimSun"/>
              </a:rPr>
              <a:t>步骤  [bù zhòu] procedure, step</a:t>
            </a:r>
            <a:endParaRPr/>
          </a:p>
          <a:p>
            <a:pPr marL="0" marR="0" lvl="0" indent="0" algn="l" rtl="0">
              <a:spcBef>
                <a:spcPts val="0"/>
              </a:spcBef>
              <a:spcAft>
                <a:spcPts val="0"/>
              </a:spcAft>
              <a:buNone/>
            </a:pPr>
            <a:r>
              <a:rPr lang="en-US" sz="1800">
                <a:solidFill>
                  <a:schemeClr val="dk1"/>
                </a:solidFill>
                <a:latin typeface="SimSun"/>
                <a:ea typeface="SimSun"/>
                <a:cs typeface="SimSun"/>
                <a:sym typeface="SimSun"/>
              </a:rPr>
              <a:t>穿越时间 [chuānyuè  shíjiān] to travel through time</a:t>
            </a:r>
            <a:endParaRPr sz="1800">
              <a:solidFill>
                <a:schemeClr val="dk1"/>
              </a:solidFill>
              <a:latin typeface="SimSun"/>
              <a:ea typeface="SimSun"/>
              <a:cs typeface="SimSun"/>
              <a:sym typeface="SimSun"/>
            </a:endParaRPr>
          </a:p>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pic>
        <p:nvPicPr>
          <p:cNvPr id="128" name="Google Shape;128;p2" descr="What was it like to live in Ancient China? - History Skills"/>
          <p:cNvPicPr preferRelativeResize="0"/>
          <p:nvPr/>
        </p:nvPicPr>
        <p:blipFill rotWithShape="1">
          <a:blip r:embed="rId3">
            <a:alphaModFix/>
          </a:blip>
          <a:srcRect/>
          <a:stretch/>
        </p:blipFill>
        <p:spPr>
          <a:xfrm>
            <a:off x="928662" y="1928802"/>
            <a:ext cx="7143800" cy="3571901"/>
          </a:xfrm>
          <a:prstGeom prst="rect">
            <a:avLst/>
          </a:prstGeom>
          <a:noFill/>
          <a:ln>
            <a:noFill/>
          </a:ln>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模块">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3131</Words>
  <Application>Microsoft Office PowerPoint</Application>
  <PresentationFormat>Bildschirmpräsentation (4:3)</PresentationFormat>
  <Paragraphs>240</Paragraphs>
  <Slides>61</Slides>
  <Notes>51</Notes>
  <HiddenSlides>0</HiddenSlides>
  <MMClips>0</MMClips>
  <ScaleCrop>false</ScaleCrop>
  <HeadingPairs>
    <vt:vector size="8" baseType="variant">
      <vt:variant>
        <vt:lpstr>Verwendete Schriftarten</vt:lpstr>
      </vt:variant>
      <vt:variant>
        <vt:i4>14</vt:i4>
      </vt:variant>
      <vt:variant>
        <vt:lpstr>Design</vt:lpstr>
      </vt:variant>
      <vt:variant>
        <vt:i4>1</vt:i4>
      </vt:variant>
      <vt:variant>
        <vt:lpstr>Eingebettete OLE-Server</vt:lpstr>
      </vt:variant>
      <vt:variant>
        <vt:i4>1</vt:i4>
      </vt:variant>
      <vt:variant>
        <vt:lpstr>Folientitel</vt:lpstr>
      </vt:variant>
      <vt:variant>
        <vt:i4>61</vt:i4>
      </vt:variant>
    </vt:vector>
  </HeadingPairs>
  <TitlesOfParts>
    <vt:vector size="77" baseType="lpstr">
      <vt:lpstr>DFPShaoNvW5-GB</vt:lpstr>
      <vt:lpstr>KaiTi</vt:lpstr>
      <vt:lpstr>KaiTi</vt:lpstr>
      <vt:lpstr>MentiText</vt:lpstr>
      <vt:lpstr>Noto Sans Symbols</vt:lpstr>
      <vt:lpstr>SimSun</vt:lpstr>
      <vt:lpstr>Twentieth Century</vt:lpstr>
      <vt:lpstr>汉仪晓波折纸体简</vt:lpstr>
      <vt:lpstr>Arial</vt:lpstr>
      <vt:lpstr>Arial</vt:lpstr>
      <vt:lpstr>Calibri</vt:lpstr>
      <vt:lpstr>Corbel</vt:lpstr>
      <vt:lpstr>Trebuchet MS</vt:lpstr>
      <vt:lpstr>Wingdings</vt:lpstr>
      <vt:lpstr>Larissa-Design</vt:lpstr>
      <vt:lpstr>Photo Editor Photo</vt:lpstr>
      <vt:lpstr>中国文化 研究生课（研一） Kultura chińska | Chinese Culture for MA1 students 第四周 Session 4</vt:lpstr>
      <vt:lpstr>Schedule</vt:lpstr>
      <vt:lpstr>Schedule</vt:lpstr>
      <vt:lpstr>PowerPoint-Präsentation</vt:lpstr>
      <vt:lpstr>PowerPoint-Präsentation</vt:lpstr>
      <vt:lpstr>4 Nov 30 11:30-13:00 1. 中国的婚姻习俗 Chinese Marriage Customs Joanna Jin Yue 金乐</vt:lpstr>
      <vt:lpstr>第4周 Session 4</vt:lpstr>
      <vt:lpstr>中国的婚姻习俗</vt:lpstr>
      <vt:lpstr>六个步骤  </vt:lpstr>
      <vt:lpstr>六个步骤</vt:lpstr>
      <vt:lpstr>“纳采”是什么？</vt:lpstr>
      <vt:lpstr>“纳采”是什么？</vt:lpstr>
      <vt:lpstr>“纳采”是什么？</vt:lpstr>
      <vt:lpstr>为什么这些动物？</vt:lpstr>
      <vt:lpstr>为什么这些动物？</vt:lpstr>
      <vt:lpstr>“问名”是什么？</vt:lpstr>
      <vt:lpstr>生辰八字 [ shēngchénbāzì ] one's birth data for astrological purposes, combined from year, month, day, hour  </vt:lpstr>
      <vt:lpstr>“纳吉”是什么？</vt:lpstr>
      <vt:lpstr>“纳征”是什么？</vt:lpstr>
      <vt:lpstr>“请期”是什么？</vt:lpstr>
      <vt:lpstr>“亲迎”是什么？</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调查</vt:lpstr>
      <vt:lpstr>问题</vt:lpstr>
      <vt:lpstr>PowerPoint-Präsentation</vt:lpstr>
      <vt:lpstr>Marriage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这是什么情况？</vt:lpstr>
      <vt:lpstr>4. Kulturstandards am Bei-spiel Deutschland-China</vt:lpstr>
      <vt:lpstr>PowerPoint-Präsentation</vt:lpstr>
      <vt:lpstr>态度？没有偏见？当你自己受到影响时……</vt:lpstr>
      <vt:lpstr>态度？没有偏见？当你自己受到影响时……</vt:lpstr>
      <vt:lpstr>态度？没有偏见？当你自己受到影响时……</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Chinesische Literatur  der Gegenwart</dc:title>
  <dc:creator>woesler</dc:creator>
  <cp:lastModifiedBy>-</cp:lastModifiedBy>
  <cp:revision>784</cp:revision>
  <dcterms:created xsi:type="dcterms:W3CDTF">2010-06-18T15:32:00Z</dcterms:created>
  <dcterms:modified xsi:type="dcterms:W3CDTF">2023-11-30T07:19:31Z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2052-10.1.0.7224</vt:lpwstr>
  </property>
</Properties>
</file>