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0"/>
  </p:notesMasterIdLst>
  <p:sldIdLst>
    <p:sldId id="256" r:id="rId2"/>
    <p:sldId id="257" r:id="rId3"/>
    <p:sldId id="272" r:id="rId4"/>
    <p:sldId id="268" r:id="rId5"/>
    <p:sldId id="258" r:id="rId6"/>
    <p:sldId id="274" r:id="rId7"/>
    <p:sldId id="266" r:id="rId8"/>
    <p:sldId id="264" r:id="rId9"/>
    <p:sldId id="260" r:id="rId10"/>
    <p:sldId id="273" r:id="rId11"/>
    <p:sldId id="262" r:id="rId12"/>
    <p:sldId id="265" r:id="rId13"/>
    <p:sldId id="267" r:id="rId14"/>
    <p:sldId id="263" r:id="rId15"/>
    <p:sldId id="275" r:id="rId16"/>
    <p:sldId id="269" r:id="rId17"/>
    <p:sldId id="270" r:id="rId18"/>
    <p:sldId id="271"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15" autoAdjust="0"/>
    <p:restoredTop sz="94660"/>
  </p:normalViewPr>
  <p:slideViewPr>
    <p:cSldViewPr>
      <p:cViewPr varScale="1">
        <p:scale>
          <a:sx n="69" d="100"/>
          <a:sy n="69" d="100"/>
        </p:scale>
        <p:origin x="-1410"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3EB4653-A6D3-49F2-B8D6-D1DD2F0CE999}" type="datetimeFigureOut">
              <a:rPr lang="en-US" smtClean="0"/>
              <a:t>3/3/2012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5CE6D87-5EBE-483E-9C01-D14FC1F3641F}" type="slidenum">
              <a:rPr lang="en-US" smtClean="0"/>
              <a:t>‹#›</a:t>
            </a:fld>
            <a:endParaRPr lang="en-US"/>
          </a:p>
        </p:txBody>
      </p:sp>
    </p:spTree>
    <p:extLst>
      <p:ext uri="{BB962C8B-B14F-4D97-AF65-F5344CB8AC3E}">
        <p14:creationId xmlns:p14="http://schemas.microsoft.com/office/powerpoint/2010/main" val="2974420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CE6D87-5EBE-483E-9C01-D14FC1F3641F}" type="slidenum">
              <a:rPr lang="en-US" smtClean="0"/>
              <a:t>14</a:t>
            </a:fld>
            <a:endParaRPr lang="en-US"/>
          </a:p>
        </p:txBody>
      </p:sp>
    </p:spTree>
    <p:extLst>
      <p:ext uri="{BB962C8B-B14F-4D97-AF65-F5344CB8AC3E}">
        <p14:creationId xmlns:p14="http://schemas.microsoft.com/office/powerpoint/2010/main" val="10454483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007774B4-7495-48D2-B490-DAB0BB606959}" type="datetimeFigureOut">
              <a:rPr lang="en-US" smtClean="0"/>
              <a:t>3/3/2012</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1C191919-DE65-48D4-B984-3898B9BB08C6}" type="slidenum">
              <a:rPr lang="en-US" smtClean="0"/>
              <a:t>‹#›</a:t>
            </a:fld>
            <a:endParaRPr lang="en-US"/>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7774B4-7495-48D2-B490-DAB0BB606959}" type="datetimeFigureOut">
              <a:rPr lang="en-US" smtClean="0"/>
              <a:t>3/3/2012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191919-DE65-48D4-B984-3898B9BB08C6}" type="slidenum">
              <a:rPr lang="en-US" smtClean="0"/>
              <a:t>‹#›</a:t>
            </a:fld>
            <a:endParaRPr lang="en-US"/>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7774B4-7495-48D2-B490-DAB0BB606959}" type="datetimeFigureOut">
              <a:rPr lang="en-US" smtClean="0"/>
              <a:t>3/3/2012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191919-DE65-48D4-B984-3898B9BB08C6}" type="slidenum">
              <a:rPr lang="en-US" smtClean="0"/>
              <a:t>‹#›</a:t>
            </a:fld>
            <a:endParaRPr lang="en-US"/>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7774B4-7495-48D2-B490-DAB0BB606959}" type="datetimeFigureOut">
              <a:rPr lang="en-US" smtClean="0"/>
              <a:t>3/3/2012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191919-DE65-48D4-B984-3898B9BB08C6}" type="slidenum">
              <a:rPr lang="en-US" smtClean="0"/>
              <a:t>‹#›</a:t>
            </a:fld>
            <a:endParaRPr lang="en-US"/>
          </a:p>
        </p:txBody>
      </p:sp>
      <p:sp>
        <p:nvSpPr>
          <p:cNvPr id="11" name="Title 10"/>
          <p:cNvSpPr>
            <a:spLocks noGrp="1"/>
          </p:cNvSpPr>
          <p:nvPr>
            <p:ph type="title"/>
          </p:nvPr>
        </p:nvSpPr>
        <p:spPr/>
        <p:txBody>
          <a:bodyPr/>
          <a:lstStyle/>
          <a:p>
            <a:r>
              <a:rPr lang="en-US" smtClean="0"/>
              <a:t>Click to edit Master title style</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07774B4-7495-48D2-B490-DAB0BB606959}" type="datetimeFigureOut">
              <a:rPr lang="en-US" smtClean="0"/>
              <a:t>3/3/2012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191919-DE65-48D4-B984-3898B9BB08C6}"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07774B4-7495-48D2-B490-DAB0BB606959}" type="datetimeFigureOut">
              <a:rPr lang="en-US" smtClean="0"/>
              <a:t>3/3/2012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191919-DE65-48D4-B984-3898B9BB08C6}" type="slidenum">
              <a:rPr lang="en-US" smtClean="0"/>
              <a:t>‹#›</a:t>
            </a:fld>
            <a:endParaRPr lang="en-US"/>
          </a:p>
        </p:txBody>
      </p:sp>
      <p:sp>
        <p:nvSpPr>
          <p:cNvPr id="12" name="Title 1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07774B4-7495-48D2-B490-DAB0BB606959}" type="datetimeFigureOut">
              <a:rPr lang="en-US" smtClean="0"/>
              <a:t>3/3/2012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191919-DE65-48D4-B984-3898B9BB08C6}" type="slidenum">
              <a:rPr lang="en-US" smtClean="0"/>
              <a:t>‹#›</a:t>
            </a:fld>
            <a:endParaRPr lang="en-US"/>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07774B4-7495-48D2-B490-DAB0BB606959}" type="datetimeFigureOut">
              <a:rPr lang="en-US" smtClean="0"/>
              <a:t>3/3/2012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191919-DE65-48D4-B984-3898B9BB08C6}" type="slidenum">
              <a:rPr lang="en-US" smtClean="0"/>
              <a:t>‹#›</a:t>
            </a:fld>
            <a:endParaRPr lang="en-US"/>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7774B4-7495-48D2-B490-DAB0BB606959}" type="datetimeFigureOut">
              <a:rPr lang="en-US" smtClean="0"/>
              <a:t>3/3/2012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191919-DE65-48D4-B984-3898B9BB08C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smtClean="0"/>
              <a:t>Click to edit Master title style</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7774B4-7495-48D2-B490-DAB0BB606959}" type="datetimeFigureOut">
              <a:rPr lang="en-US" smtClean="0"/>
              <a:t>3/3/2012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191919-DE65-48D4-B984-3898B9BB08C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smtClean="0"/>
              <a:t>Click to edit Master title style</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7774B4-7495-48D2-B490-DAB0BB606959}" type="datetimeFigureOut">
              <a:rPr lang="en-US" smtClean="0"/>
              <a:t>3/3/2012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191919-DE65-48D4-B984-3898B9BB08C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007774B4-7495-48D2-B490-DAB0BB606959}" type="datetimeFigureOut">
              <a:rPr lang="en-US" smtClean="0"/>
              <a:t>3/3/2012</a:t>
            </a:fld>
            <a:endParaRPr lang="en-US"/>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1C191919-DE65-48D4-B984-3898B9BB08C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66800"/>
            <a:ext cx="9144000" cy="8483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p:txBody>
          <a:bodyPr/>
          <a:lstStyle/>
          <a:p>
            <a:r>
              <a:rPr lang="en-US" dirty="0" smtClean="0">
                <a:latin typeface="Papyrus" pitchFamily="66" charset="0"/>
              </a:rPr>
              <a:t>The Chinese Canon</a:t>
            </a:r>
            <a:endParaRPr lang="en-US" dirty="0">
              <a:latin typeface="Papyrus" pitchFamily="66" charset="0"/>
            </a:endParaRPr>
          </a:p>
        </p:txBody>
      </p:sp>
      <p:sp>
        <p:nvSpPr>
          <p:cNvPr id="3" name="Subtitle 2"/>
          <p:cNvSpPr>
            <a:spLocks noGrp="1"/>
          </p:cNvSpPr>
          <p:nvPr>
            <p:ph type="subTitle" idx="1"/>
          </p:nvPr>
        </p:nvSpPr>
        <p:spPr/>
        <p:txBody>
          <a:bodyPr/>
          <a:lstStyle/>
          <a:p>
            <a:r>
              <a:rPr lang="en-US" dirty="0" smtClean="0">
                <a:latin typeface="Papyrus" pitchFamily="66" charset="0"/>
              </a:rPr>
              <a:t>What makes Chinese literature canon in the East and West</a:t>
            </a:r>
            <a:endParaRPr lang="en-US" dirty="0">
              <a:latin typeface="Papyrus" pitchFamily="66" charset="0"/>
            </a:endParaRPr>
          </a:p>
        </p:txBody>
      </p:sp>
    </p:spTree>
    <p:extLst>
      <p:ext uri="{BB962C8B-B14F-4D97-AF65-F5344CB8AC3E}">
        <p14:creationId xmlns:p14="http://schemas.microsoft.com/office/powerpoint/2010/main" val="25127268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solidFill>
                  <a:schemeClr val="bg1"/>
                </a:solidFill>
                <a:latin typeface="Papyrus" pitchFamily="66" charset="0"/>
              </a:rPr>
              <a:t>Re-visiting</a:t>
            </a:r>
            <a:endParaRPr lang="en-US" dirty="0">
              <a:solidFill>
                <a:schemeClr val="bg1"/>
              </a:solidFill>
              <a:latin typeface="Papyrus" pitchFamily="66" charset="0"/>
            </a:endParaRPr>
          </a:p>
        </p:txBody>
      </p:sp>
      <p:sp>
        <p:nvSpPr>
          <p:cNvPr id="3" name="Content Placeholder 2"/>
          <p:cNvSpPr>
            <a:spLocks noGrp="1"/>
          </p:cNvSpPr>
          <p:nvPr>
            <p:ph sz="quarter" idx="13"/>
          </p:nvPr>
        </p:nvSpPr>
        <p:spPr/>
        <p:txBody>
          <a:bodyPr/>
          <a:lstStyle/>
          <a:p>
            <a:r>
              <a:rPr lang="en-US" dirty="0" smtClean="0">
                <a:solidFill>
                  <a:schemeClr val="bg1"/>
                </a:solidFill>
              </a:rPr>
              <a:t>Examples</a:t>
            </a:r>
            <a:endParaRPr lang="en-US" dirty="0">
              <a:solidFill>
                <a:schemeClr val="bg1"/>
              </a:solidFill>
            </a:endParaRPr>
          </a:p>
          <a:p>
            <a:r>
              <a:rPr lang="en-US" dirty="0" smtClean="0">
                <a:solidFill>
                  <a:schemeClr val="bg1"/>
                </a:solidFill>
              </a:rPr>
              <a:t>The Bible</a:t>
            </a:r>
          </a:p>
          <a:p>
            <a:endParaRPr lang="en-US" dirty="0">
              <a:solidFill>
                <a:schemeClr val="bg1"/>
              </a:solidFill>
            </a:endParaRPr>
          </a:p>
          <a:p>
            <a:endParaRPr lang="en-US" dirty="0" smtClean="0">
              <a:solidFill>
                <a:schemeClr val="bg1"/>
              </a:solidFill>
            </a:endParaRPr>
          </a:p>
          <a:p>
            <a:endParaRPr lang="en-US" dirty="0">
              <a:solidFill>
                <a:schemeClr val="bg1"/>
              </a:solidFill>
            </a:endParaRPr>
          </a:p>
          <a:p>
            <a:endParaRPr lang="en-US" dirty="0" smtClean="0">
              <a:solidFill>
                <a:schemeClr val="bg1"/>
              </a:solidFill>
            </a:endParaRPr>
          </a:p>
          <a:p>
            <a:r>
              <a:rPr lang="en-US" dirty="0" smtClean="0">
                <a:solidFill>
                  <a:schemeClr val="bg1"/>
                </a:solidFill>
              </a:rPr>
              <a:t>Inception</a:t>
            </a:r>
          </a:p>
          <a:p>
            <a:endParaRPr lang="en-US" dirty="0" smtClean="0">
              <a:solidFill>
                <a:schemeClr val="bg1"/>
              </a:solidFill>
            </a:endParaRPr>
          </a:p>
          <a:p>
            <a:endParaRPr lang="en-US" dirty="0" smtClean="0">
              <a:solidFill>
                <a:schemeClr val="bg1"/>
              </a:solidFill>
            </a:endParaRPr>
          </a:p>
          <a:p>
            <a:endParaRPr lang="en-US" dirty="0" smtClean="0"/>
          </a:p>
        </p:txBody>
      </p:sp>
      <p:sp>
        <p:nvSpPr>
          <p:cNvPr id="4" name="Content Placeholder 3"/>
          <p:cNvSpPr>
            <a:spLocks noGrp="1"/>
          </p:cNvSpPr>
          <p:nvPr>
            <p:ph sz="quarter" idx="14"/>
          </p:nvPr>
        </p:nvSpPr>
        <p:spPr/>
        <p:txBody>
          <a:bodyPr/>
          <a:lstStyle/>
          <a:p>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743200"/>
            <a:ext cx="4106137" cy="2763608"/>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223062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solidFill>
                  <a:schemeClr val="bg1"/>
                </a:solidFill>
                <a:latin typeface="Papyrus" pitchFamily="66" charset="0"/>
              </a:rPr>
              <a:t>Translation</a:t>
            </a:r>
            <a:endParaRPr lang="en-US" dirty="0">
              <a:solidFill>
                <a:schemeClr val="bg1"/>
              </a:solidFill>
              <a:latin typeface="Papyrus" pitchFamily="66" charset="0"/>
            </a:endParaRPr>
          </a:p>
        </p:txBody>
      </p:sp>
      <p:sp>
        <p:nvSpPr>
          <p:cNvPr id="3" name="Content Placeholder 2"/>
          <p:cNvSpPr>
            <a:spLocks noGrp="1"/>
          </p:cNvSpPr>
          <p:nvPr>
            <p:ph sz="quarter" idx="13"/>
          </p:nvPr>
        </p:nvSpPr>
        <p:spPr/>
        <p:txBody>
          <a:bodyPr>
            <a:normAutofit fontScale="92500"/>
          </a:bodyPr>
          <a:lstStyle/>
          <a:p>
            <a:r>
              <a:rPr lang="en-US" dirty="0">
                <a:solidFill>
                  <a:schemeClr val="bg1"/>
                </a:solidFill>
              </a:rPr>
              <a:t>All men dream, but not equally. Those who dream by night in the dusty recesses of their minds, wake in the day to find that it was vanity: but the dreamers of the day are dangerous men, for they may act on their dreams with open eyes, to make them possible.</a:t>
            </a:r>
          </a:p>
        </p:txBody>
      </p:sp>
      <p:sp>
        <p:nvSpPr>
          <p:cNvPr id="4" name="Content Placeholder 3"/>
          <p:cNvSpPr>
            <a:spLocks noGrp="1"/>
          </p:cNvSpPr>
          <p:nvPr>
            <p:ph sz="quarter" idx="14"/>
          </p:nvPr>
        </p:nvSpPr>
        <p:spPr/>
        <p:txBody>
          <a:bodyPr>
            <a:normAutofit lnSpcReduction="10000"/>
          </a:bodyPr>
          <a:lstStyle/>
          <a:p>
            <a:r>
              <a:rPr lang="en-US" dirty="0">
                <a:solidFill>
                  <a:schemeClr val="bg1"/>
                </a:solidFill>
              </a:rPr>
              <a:t>All men dream but not equally. The dreams in their hearts dusty grooves night, in one day and found it vanity, but the days are dreamers dangerous men, because they, according to their dreams with open eyes, to make it possible.</a:t>
            </a:r>
          </a:p>
        </p:txBody>
      </p:sp>
    </p:spTree>
    <p:extLst>
      <p:ext uri="{BB962C8B-B14F-4D97-AF65-F5344CB8AC3E}">
        <p14:creationId xmlns:p14="http://schemas.microsoft.com/office/powerpoint/2010/main" val="5489124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19125">
            <a:off x="729276" y="113245"/>
            <a:ext cx="1712369" cy="273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solidFill>
                  <a:schemeClr val="bg1"/>
                </a:solidFill>
                <a:latin typeface="Papyrus" pitchFamily="66" charset="0"/>
              </a:rPr>
              <a:t>Translation</a:t>
            </a:r>
            <a:endParaRPr lang="en-US" dirty="0">
              <a:solidFill>
                <a:schemeClr val="bg1"/>
              </a:solidFill>
              <a:latin typeface="Papyrus" pitchFamily="66" charset="0"/>
            </a:endParaRPr>
          </a:p>
        </p:txBody>
      </p:sp>
      <p:sp>
        <p:nvSpPr>
          <p:cNvPr id="3" name="Content Placeholder 2"/>
          <p:cNvSpPr>
            <a:spLocks noGrp="1"/>
          </p:cNvSpPr>
          <p:nvPr>
            <p:ph sz="quarter" idx="13"/>
          </p:nvPr>
        </p:nvSpPr>
        <p:spPr>
          <a:xfrm>
            <a:off x="685800" y="2240280"/>
            <a:ext cx="3803904" cy="4617720"/>
          </a:xfrm>
        </p:spPr>
        <p:txBody>
          <a:bodyPr>
            <a:normAutofit/>
          </a:bodyPr>
          <a:lstStyle/>
          <a:p>
            <a:endParaRPr lang="en-US" sz="2500" dirty="0" smtClean="0"/>
          </a:p>
          <a:p>
            <a:endParaRPr lang="en-US" dirty="0"/>
          </a:p>
        </p:txBody>
      </p:sp>
      <p:sp>
        <p:nvSpPr>
          <p:cNvPr id="4" name="Content Placeholder 3"/>
          <p:cNvSpPr>
            <a:spLocks noGrp="1"/>
          </p:cNvSpPr>
          <p:nvPr>
            <p:ph sz="quarter" idx="14"/>
          </p:nvPr>
        </p:nvSpPr>
        <p:spPr>
          <a:xfrm>
            <a:off x="685800" y="2057400"/>
            <a:ext cx="3803904" cy="4617720"/>
          </a:xfrm>
        </p:spPr>
        <p:txBody>
          <a:bodyPr>
            <a:normAutofit/>
          </a:bodyPr>
          <a:lstStyle/>
          <a:p>
            <a:r>
              <a:rPr lang="en-US" dirty="0" smtClean="0">
                <a:solidFill>
                  <a:schemeClr val="bg1"/>
                </a:solidFill>
              </a:rPr>
              <a:t>Quality of translation</a:t>
            </a:r>
          </a:p>
          <a:p>
            <a:r>
              <a:rPr lang="en-US" dirty="0" smtClean="0">
                <a:solidFill>
                  <a:schemeClr val="bg1"/>
                </a:solidFill>
              </a:rPr>
              <a:t>Translators Altered text</a:t>
            </a:r>
            <a:endParaRPr lang="en-US" dirty="0">
              <a:solidFill>
                <a:schemeClr val="bg1"/>
              </a:solidFill>
            </a:endParaRPr>
          </a:p>
          <a:p>
            <a:r>
              <a:rPr lang="en-US" dirty="0" smtClean="0">
                <a:solidFill>
                  <a:schemeClr val="bg1"/>
                </a:solidFill>
              </a:rPr>
              <a:t>Those who translated </a:t>
            </a:r>
            <a:endParaRPr lang="en-US" dirty="0">
              <a:solidFill>
                <a:schemeClr val="bg1"/>
              </a:solidFill>
            </a:endParaRPr>
          </a:p>
          <a:p>
            <a:r>
              <a:rPr lang="en-US" dirty="0" smtClean="0">
                <a:solidFill>
                  <a:schemeClr val="bg1"/>
                </a:solidFill>
              </a:rPr>
              <a:t>Re-</a:t>
            </a:r>
            <a:r>
              <a:rPr lang="en-US" dirty="0" err="1" smtClean="0">
                <a:solidFill>
                  <a:schemeClr val="bg1"/>
                </a:solidFill>
              </a:rPr>
              <a:t>readablility</a:t>
            </a:r>
            <a:r>
              <a:rPr lang="en-US" dirty="0" smtClean="0">
                <a:solidFill>
                  <a:schemeClr val="bg1"/>
                </a:solidFill>
              </a:rPr>
              <a:t> and re translation</a:t>
            </a:r>
          </a:p>
          <a:p>
            <a:r>
              <a:rPr lang="en-US" dirty="0" smtClean="0">
                <a:solidFill>
                  <a:schemeClr val="bg1"/>
                </a:solidFill>
              </a:rPr>
              <a:t>Which Translation?</a:t>
            </a:r>
          </a:p>
          <a:p>
            <a:r>
              <a:rPr lang="en-US" dirty="0" smtClean="0">
                <a:solidFill>
                  <a:schemeClr val="bg1"/>
                </a:solidFill>
              </a:rPr>
              <a:t>Beowulf</a:t>
            </a:r>
            <a:endParaRPr lang="en-US" dirty="0">
              <a:solidFill>
                <a:schemeClr val="bg1"/>
              </a:solidFill>
            </a:endParaRP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2117148"/>
            <a:ext cx="4000500" cy="30670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26204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solidFill>
                  <a:schemeClr val="bg1"/>
                </a:solidFill>
                <a:latin typeface="Papyrus" pitchFamily="66" charset="0"/>
              </a:rPr>
              <a:t>Translation</a:t>
            </a:r>
            <a:endParaRPr lang="en-US" dirty="0">
              <a:solidFill>
                <a:schemeClr val="bg1"/>
              </a:solidFill>
              <a:latin typeface="Papyrus" pitchFamily="66" charset="0"/>
            </a:endParaRPr>
          </a:p>
        </p:txBody>
      </p:sp>
      <p:sp>
        <p:nvSpPr>
          <p:cNvPr id="3" name="Content Placeholder 2"/>
          <p:cNvSpPr>
            <a:spLocks noGrp="1"/>
          </p:cNvSpPr>
          <p:nvPr>
            <p:ph sz="quarter" idx="13"/>
          </p:nvPr>
        </p:nvSpPr>
        <p:spPr/>
        <p:txBody>
          <a:bodyPr>
            <a:normAutofit/>
          </a:bodyPr>
          <a:lstStyle/>
          <a:p>
            <a:r>
              <a:rPr lang="en-US" dirty="0" smtClean="0">
                <a:solidFill>
                  <a:schemeClr val="bg1"/>
                </a:solidFill>
              </a:rPr>
              <a:t>Western literary concepts were internalized</a:t>
            </a:r>
          </a:p>
          <a:p>
            <a:r>
              <a:rPr lang="en-US" dirty="0" smtClean="0">
                <a:solidFill>
                  <a:schemeClr val="bg1"/>
                </a:solidFill>
              </a:rPr>
              <a:t>Lin </a:t>
            </a:r>
            <a:r>
              <a:rPr lang="en-US" dirty="0" err="1" smtClean="0">
                <a:solidFill>
                  <a:schemeClr val="bg1"/>
                </a:solidFill>
              </a:rPr>
              <a:t>Shu</a:t>
            </a:r>
            <a:r>
              <a:rPr lang="en-US" dirty="0" smtClean="0">
                <a:solidFill>
                  <a:schemeClr val="bg1"/>
                </a:solidFill>
              </a:rPr>
              <a:t> and Su </a:t>
            </a:r>
            <a:r>
              <a:rPr lang="en-US" dirty="0" err="1" smtClean="0">
                <a:solidFill>
                  <a:schemeClr val="bg1"/>
                </a:solidFill>
              </a:rPr>
              <a:t>Manshu</a:t>
            </a:r>
            <a:endParaRPr lang="en-US" dirty="0" smtClean="0">
              <a:solidFill>
                <a:schemeClr val="bg1"/>
              </a:solidFill>
            </a:endParaRPr>
          </a:p>
          <a:p>
            <a:r>
              <a:rPr lang="en-US" dirty="0" smtClean="0">
                <a:solidFill>
                  <a:schemeClr val="bg1"/>
                </a:solidFill>
              </a:rPr>
              <a:t>Caused by the may fourth movement</a:t>
            </a:r>
            <a:endParaRPr lang="en-US" dirty="0"/>
          </a:p>
          <a:p>
            <a:r>
              <a:rPr lang="en-US" dirty="0" smtClean="0">
                <a:solidFill>
                  <a:schemeClr val="bg1"/>
                </a:solidFill>
              </a:rPr>
              <a:t>Ex. Poe</a:t>
            </a:r>
          </a:p>
          <a:p>
            <a:r>
              <a:rPr lang="en-US" dirty="0" err="1" smtClean="0">
                <a:solidFill>
                  <a:schemeClr val="bg1"/>
                </a:solidFill>
              </a:rPr>
              <a:t>Bei</a:t>
            </a:r>
            <a:r>
              <a:rPr lang="en-US" dirty="0" smtClean="0">
                <a:solidFill>
                  <a:schemeClr val="bg1"/>
                </a:solidFill>
              </a:rPr>
              <a:t> Dao</a:t>
            </a:r>
            <a:endParaRPr lang="en-US" dirty="0">
              <a:solidFill>
                <a:schemeClr val="bg1"/>
              </a:solidFill>
            </a:endParaRPr>
          </a:p>
        </p:txBody>
      </p:sp>
      <p:sp>
        <p:nvSpPr>
          <p:cNvPr id="4" name="Content Placeholder 3"/>
          <p:cNvSpPr>
            <a:spLocks noGrp="1"/>
          </p:cNvSpPr>
          <p:nvPr>
            <p:ph sz="quarter" idx="14"/>
          </p:nvPr>
        </p:nvSpPr>
        <p:spPr/>
        <p:txBody>
          <a:bodyPr/>
          <a:lstStyle/>
          <a:p>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895600"/>
            <a:ext cx="3818316" cy="248602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15606587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5" y="-20782"/>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686920">
            <a:off x="280699" y="439804"/>
            <a:ext cx="3612468" cy="1806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solidFill>
                  <a:schemeClr val="bg1"/>
                </a:solidFill>
                <a:latin typeface="Papyrus" pitchFamily="66" charset="0"/>
              </a:rPr>
              <a:t>Politics and Ideology</a:t>
            </a:r>
            <a:endParaRPr lang="en-US" dirty="0">
              <a:solidFill>
                <a:schemeClr val="bg1"/>
              </a:solidFill>
              <a:latin typeface="Papyrus" pitchFamily="66" charset="0"/>
            </a:endParaRPr>
          </a:p>
        </p:txBody>
      </p:sp>
      <p:sp>
        <p:nvSpPr>
          <p:cNvPr id="3" name="Content Placeholder 2"/>
          <p:cNvSpPr>
            <a:spLocks noGrp="1"/>
          </p:cNvSpPr>
          <p:nvPr>
            <p:ph sz="quarter" idx="13"/>
          </p:nvPr>
        </p:nvSpPr>
        <p:spPr>
          <a:xfrm>
            <a:off x="4582576" y="2362200"/>
            <a:ext cx="3803904" cy="3877056"/>
          </a:xfrm>
        </p:spPr>
        <p:txBody>
          <a:bodyPr/>
          <a:lstStyle/>
          <a:p>
            <a:pPr marL="0" indent="0">
              <a:buNone/>
            </a:pPr>
            <a:endParaRPr lang="en-US" dirty="0"/>
          </a:p>
        </p:txBody>
      </p:sp>
      <p:sp>
        <p:nvSpPr>
          <p:cNvPr id="4" name="Content Placeholder 3"/>
          <p:cNvSpPr>
            <a:spLocks noGrp="1"/>
          </p:cNvSpPr>
          <p:nvPr>
            <p:ph sz="quarter" idx="14"/>
          </p:nvPr>
        </p:nvSpPr>
        <p:spPr>
          <a:xfrm>
            <a:off x="533400" y="2362200"/>
            <a:ext cx="3803904" cy="3877056"/>
          </a:xfrm>
        </p:spPr>
        <p:txBody>
          <a:bodyPr>
            <a:normAutofit fontScale="92500"/>
          </a:bodyPr>
          <a:lstStyle/>
          <a:p>
            <a:r>
              <a:rPr lang="en-US" dirty="0" smtClean="0">
                <a:solidFill>
                  <a:schemeClr val="bg1"/>
                </a:solidFill>
              </a:rPr>
              <a:t> Translation lead to new canon and Culture-Communist manifesto</a:t>
            </a:r>
          </a:p>
          <a:p>
            <a:r>
              <a:rPr lang="en-US" dirty="0" smtClean="0">
                <a:solidFill>
                  <a:schemeClr val="bg1"/>
                </a:solidFill>
              </a:rPr>
              <a:t>Instantly canon without aesthetics</a:t>
            </a:r>
          </a:p>
          <a:p>
            <a:r>
              <a:rPr lang="en-US" dirty="0" smtClean="0">
                <a:solidFill>
                  <a:schemeClr val="bg1"/>
                </a:solidFill>
              </a:rPr>
              <a:t>Also cause mass exclusion</a:t>
            </a:r>
          </a:p>
          <a:p>
            <a:r>
              <a:rPr lang="en-US" dirty="0" smtClean="0">
                <a:solidFill>
                  <a:schemeClr val="bg1"/>
                </a:solidFill>
              </a:rPr>
              <a:t>Eventually Chinese canon was determined by soviet canon.</a:t>
            </a:r>
          </a:p>
          <a:p>
            <a:r>
              <a:rPr lang="en-US" dirty="0" smtClean="0">
                <a:solidFill>
                  <a:schemeClr val="bg1"/>
                </a:solidFill>
              </a:rPr>
              <a:t>Example Grapes of Wrath</a:t>
            </a:r>
            <a:endParaRPr lang="en-US" dirty="0">
              <a:solidFill>
                <a:schemeClr val="bg1"/>
              </a:solidFill>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2514600"/>
            <a:ext cx="2362200" cy="299999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9480404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solidFill>
                  <a:schemeClr val="bg1"/>
                </a:solidFill>
                <a:latin typeface="Papyrus" pitchFamily="66" charset="0"/>
              </a:rPr>
              <a:t>Politics and Ideology</a:t>
            </a:r>
            <a:endParaRPr lang="en-US" dirty="0">
              <a:solidFill>
                <a:schemeClr val="bg1"/>
              </a:solidFill>
              <a:latin typeface="Papyrus" pitchFamily="66" charset="0"/>
            </a:endParaRPr>
          </a:p>
        </p:txBody>
      </p:sp>
      <p:sp>
        <p:nvSpPr>
          <p:cNvPr id="3" name="Content Placeholder 2"/>
          <p:cNvSpPr>
            <a:spLocks noGrp="1"/>
          </p:cNvSpPr>
          <p:nvPr>
            <p:ph sz="quarter" idx="13"/>
          </p:nvPr>
        </p:nvSpPr>
        <p:spPr/>
        <p:txBody>
          <a:bodyPr>
            <a:normAutofit lnSpcReduction="10000"/>
          </a:bodyPr>
          <a:lstStyle/>
          <a:p>
            <a:r>
              <a:rPr lang="en-US" dirty="0" smtClean="0">
                <a:solidFill>
                  <a:schemeClr val="bg1"/>
                </a:solidFill>
              </a:rPr>
              <a:t>Stalin: </a:t>
            </a:r>
            <a:r>
              <a:rPr lang="en-US" dirty="0" err="1" smtClean="0">
                <a:solidFill>
                  <a:schemeClr val="bg1"/>
                </a:solidFill>
              </a:rPr>
              <a:t>Mayakovsky</a:t>
            </a:r>
            <a:r>
              <a:rPr lang="en-US" dirty="0" smtClean="0">
                <a:solidFill>
                  <a:schemeClr val="bg1"/>
                </a:solidFill>
              </a:rPr>
              <a:t> had been, and still remained, the most talented poet of the soviet era. Disrespect for his memory was proclaimed crime.</a:t>
            </a:r>
          </a:p>
          <a:p>
            <a:endParaRPr lang="en-US" dirty="0">
              <a:solidFill>
                <a:schemeClr val="bg1"/>
              </a:solidFill>
            </a:endParaRPr>
          </a:p>
          <a:p>
            <a:r>
              <a:rPr lang="en-US" dirty="0" smtClean="0">
                <a:solidFill>
                  <a:schemeClr val="bg1"/>
                </a:solidFill>
              </a:rPr>
              <a:t>So </a:t>
            </a:r>
            <a:r>
              <a:rPr lang="en-US" dirty="0" err="1">
                <a:solidFill>
                  <a:schemeClr val="bg1"/>
                </a:solidFill>
              </a:rPr>
              <a:t>M</a:t>
            </a:r>
            <a:r>
              <a:rPr lang="en-US" dirty="0" err="1" smtClean="0">
                <a:solidFill>
                  <a:schemeClr val="bg1"/>
                </a:solidFill>
              </a:rPr>
              <a:t>ayakovsy</a:t>
            </a:r>
            <a:r>
              <a:rPr lang="en-US" dirty="0" smtClean="0">
                <a:solidFill>
                  <a:schemeClr val="bg1"/>
                </a:solidFill>
              </a:rPr>
              <a:t> was canonized</a:t>
            </a:r>
            <a:endParaRPr lang="en-US" dirty="0">
              <a:solidFill>
                <a:schemeClr val="bg1"/>
              </a:solidFill>
            </a:endParaRPr>
          </a:p>
        </p:txBody>
      </p:sp>
      <p:pic>
        <p:nvPicPr>
          <p:cNvPr id="5" name="Picture 2"/>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5410200" y="2209800"/>
            <a:ext cx="3054361" cy="3846909"/>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54422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solidFill>
                  <a:schemeClr val="bg1"/>
                </a:solidFill>
                <a:latin typeface="Papyrus" pitchFamily="66" charset="0"/>
              </a:rPr>
              <a:t>Change causes Change</a:t>
            </a:r>
            <a:endParaRPr lang="en-US" dirty="0">
              <a:solidFill>
                <a:schemeClr val="bg1"/>
              </a:solidFill>
              <a:latin typeface="Papyrus" pitchFamily="66" charset="0"/>
            </a:endParaRPr>
          </a:p>
        </p:txBody>
      </p:sp>
      <p:sp>
        <p:nvSpPr>
          <p:cNvPr id="3" name="Content Placeholder 2"/>
          <p:cNvSpPr>
            <a:spLocks noGrp="1"/>
          </p:cNvSpPr>
          <p:nvPr>
            <p:ph sz="quarter" idx="13"/>
          </p:nvPr>
        </p:nvSpPr>
        <p:spPr/>
        <p:txBody>
          <a:bodyPr/>
          <a:lstStyle/>
          <a:p>
            <a:r>
              <a:rPr lang="en-US" dirty="0" smtClean="0">
                <a:solidFill>
                  <a:schemeClr val="bg1"/>
                </a:solidFill>
              </a:rPr>
              <a:t>After the cultural revolution writers were reanalyzed and considered overrated</a:t>
            </a:r>
          </a:p>
          <a:p>
            <a:endParaRPr lang="en-US" dirty="0" smtClean="0">
              <a:solidFill>
                <a:schemeClr val="bg1"/>
              </a:solidFill>
            </a:endParaRPr>
          </a:p>
          <a:p>
            <a:endParaRPr lang="en-US" dirty="0">
              <a:solidFill>
                <a:schemeClr val="bg1"/>
              </a:solidFill>
            </a:endParaRPr>
          </a:p>
        </p:txBody>
      </p:sp>
      <p:sp>
        <p:nvSpPr>
          <p:cNvPr id="4" name="Content Placeholder 3"/>
          <p:cNvSpPr>
            <a:spLocks noGrp="1"/>
          </p:cNvSpPr>
          <p:nvPr>
            <p:ph sz="quarter" idx="14"/>
          </p:nvPr>
        </p:nvSpPr>
        <p:spPr/>
        <p:txBody>
          <a:bodyPr/>
          <a:lstStyle/>
          <a:p>
            <a:endParaRPr lang="en-US"/>
          </a:p>
        </p:txBody>
      </p:sp>
    </p:spTree>
    <p:extLst>
      <p:ext uri="{BB962C8B-B14F-4D97-AF65-F5344CB8AC3E}">
        <p14:creationId xmlns:p14="http://schemas.microsoft.com/office/powerpoint/2010/main" val="107293390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27"/>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solidFill>
                  <a:schemeClr val="bg1"/>
                </a:solidFill>
                <a:latin typeface="Papyrus" pitchFamily="66" charset="0"/>
              </a:rPr>
              <a:t>Summary</a:t>
            </a:r>
            <a:endParaRPr lang="en-US" dirty="0">
              <a:solidFill>
                <a:schemeClr val="bg1"/>
              </a:solidFill>
              <a:latin typeface="Papyrus" pitchFamily="66" charset="0"/>
            </a:endParaRPr>
          </a:p>
        </p:txBody>
      </p:sp>
      <p:sp>
        <p:nvSpPr>
          <p:cNvPr id="3" name="Content Placeholder 2"/>
          <p:cNvSpPr>
            <a:spLocks noGrp="1"/>
          </p:cNvSpPr>
          <p:nvPr>
            <p:ph sz="quarter" idx="13"/>
          </p:nvPr>
        </p:nvSpPr>
        <p:spPr/>
        <p:txBody>
          <a:bodyPr/>
          <a:lstStyle/>
          <a:p>
            <a:r>
              <a:rPr lang="en-US" dirty="0" smtClean="0">
                <a:solidFill>
                  <a:schemeClr val="bg1"/>
                </a:solidFill>
              </a:rPr>
              <a:t>The People Choosing</a:t>
            </a:r>
          </a:p>
          <a:p>
            <a:r>
              <a:rPr lang="en-US" dirty="0" smtClean="0">
                <a:solidFill>
                  <a:schemeClr val="bg1"/>
                </a:solidFill>
              </a:rPr>
              <a:t>History</a:t>
            </a:r>
          </a:p>
          <a:p>
            <a:r>
              <a:rPr lang="en-US" dirty="0" smtClean="0">
                <a:solidFill>
                  <a:schemeClr val="bg1"/>
                </a:solidFill>
              </a:rPr>
              <a:t>Use</a:t>
            </a:r>
          </a:p>
          <a:p>
            <a:r>
              <a:rPr lang="en-US" dirty="0" smtClean="0">
                <a:solidFill>
                  <a:schemeClr val="bg1"/>
                </a:solidFill>
              </a:rPr>
              <a:t>Re-</a:t>
            </a:r>
            <a:r>
              <a:rPr lang="en-US" dirty="0" err="1" smtClean="0">
                <a:solidFill>
                  <a:schemeClr val="bg1"/>
                </a:solidFill>
              </a:rPr>
              <a:t>readiblility</a:t>
            </a:r>
            <a:endParaRPr lang="en-US" dirty="0" smtClean="0">
              <a:solidFill>
                <a:schemeClr val="bg1"/>
              </a:solidFill>
            </a:endParaRPr>
          </a:p>
          <a:p>
            <a:r>
              <a:rPr lang="en-US" dirty="0" smtClean="0">
                <a:solidFill>
                  <a:schemeClr val="bg1"/>
                </a:solidFill>
              </a:rPr>
              <a:t>Translation</a:t>
            </a:r>
          </a:p>
          <a:p>
            <a:r>
              <a:rPr lang="en-US" dirty="0" smtClean="0">
                <a:solidFill>
                  <a:schemeClr val="bg1"/>
                </a:solidFill>
              </a:rPr>
              <a:t>Political Ideology</a:t>
            </a:r>
          </a:p>
          <a:p>
            <a:endParaRPr lang="en-US" dirty="0" smtClean="0"/>
          </a:p>
          <a:p>
            <a:endParaRPr lang="en-US" dirty="0" smtClean="0"/>
          </a:p>
          <a:p>
            <a:pPr marL="0" indent="0">
              <a:buNone/>
            </a:pPr>
            <a:endParaRPr lang="en-US" dirty="0"/>
          </a:p>
        </p:txBody>
      </p:sp>
      <p:sp>
        <p:nvSpPr>
          <p:cNvPr id="4" name="Content Placeholder 3"/>
          <p:cNvSpPr>
            <a:spLocks noGrp="1"/>
          </p:cNvSpPr>
          <p:nvPr>
            <p:ph sz="quarter" idx="14"/>
          </p:nvPr>
        </p:nvSpPr>
        <p:spPr/>
        <p:txBody>
          <a:bodyPr/>
          <a:lstStyle/>
          <a:p>
            <a:endParaRPr lang="en-US" dirty="0"/>
          </a:p>
        </p:txBody>
      </p:sp>
    </p:spTree>
    <p:extLst>
      <p:ext uri="{BB962C8B-B14F-4D97-AF65-F5344CB8AC3E}">
        <p14:creationId xmlns:p14="http://schemas.microsoft.com/office/powerpoint/2010/main" val="268051320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0"/>
            <a:ext cx="2159343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ctrTitle"/>
          </p:nvPr>
        </p:nvSpPr>
        <p:spPr>
          <a:xfrm>
            <a:off x="3124200" y="1066800"/>
            <a:ext cx="6777318" cy="1731982"/>
          </a:xfrm>
        </p:spPr>
        <p:txBody>
          <a:bodyPr/>
          <a:lstStyle/>
          <a:p>
            <a:r>
              <a:rPr lang="en-US" b="1" dirty="0" smtClean="0">
                <a:solidFill>
                  <a:schemeClr val="bg1"/>
                </a:solidFill>
                <a:effectLst>
                  <a:outerShdw blurRad="38100" dist="38100" dir="2700000" algn="tl">
                    <a:srgbClr val="000000">
                      <a:alpha val="43137"/>
                    </a:srgbClr>
                  </a:outerShdw>
                </a:effectLst>
                <a:latin typeface="Papyrus" pitchFamily="66" charset="0"/>
              </a:rPr>
              <a:t>The End</a:t>
            </a:r>
            <a:endParaRPr lang="en-US" b="1" dirty="0">
              <a:solidFill>
                <a:schemeClr val="bg1"/>
              </a:solidFill>
              <a:effectLst>
                <a:outerShdw blurRad="38100" dist="38100" dir="2700000" algn="tl">
                  <a:srgbClr val="000000">
                    <a:alpha val="43137"/>
                  </a:srgbClr>
                </a:outerShdw>
              </a:effectLst>
              <a:latin typeface="Papyrus" pitchFamily="66" charset="0"/>
            </a:endParaRPr>
          </a:p>
        </p:txBody>
      </p:sp>
      <p:sp>
        <p:nvSpPr>
          <p:cNvPr id="6" name="Subtitle 5"/>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1501558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61446"/>
          <a:stretch/>
        </p:blipFill>
        <p:spPr bwMode="auto">
          <a:xfrm>
            <a:off x="0" y="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4"/>
          <p:cNvSpPr>
            <a:spLocks noGrp="1"/>
          </p:cNvSpPr>
          <p:nvPr>
            <p:ph idx="1"/>
          </p:nvPr>
        </p:nvSpPr>
        <p:spPr/>
        <p:txBody>
          <a:bodyPr>
            <a:normAutofit fontScale="92500"/>
          </a:bodyPr>
          <a:lstStyle/>
          <a:p>
            <a:r>
              <a:rPr lang="en-US" dirty="0" smtClean="0">
                <a:solidFill>
                  <a:schemeClr val="bg1"/>
                </a:solidFill>
              </a:rPr>
              <a:t>A literary canon denotes </a:t>
            </a:r>
            <a:r>
              <a:rPr lang="en-US" dirty="0">
                <a:solidFill>
                  <a:schemeClr val="bg1"/>
                </a:solidFill>
              </a:rPr>
              <a:t>a canon of books </a:t>
            </a:r>
            <a:r>
              <a:rPr lang="en-US" dirty="0" smtClean="0">
                <a:solidFill>
                  <a:schemeClr val="bg1"/>
                </a:solidFill>
              </a:rPr>
              <a:t>and other forms of literature that are </a:t>
            </a:r>
            <a:r>
              <a:rPr lang="en-US" dirty="0">
                <a:solidFill>
                  <a:schemeClr val="bg1"/>
                </a:solidFill>
              </a:rPr>
              <a:t>influential in shaping </a:t>
            </a:r>
            <a:r>
              <a:rPr lang="en-US" dirty="0" smtClean="0">
                <a:solidFill>
                  <a:schemeClr val="bg1"/>
                </a:solidFill>
              </a:rPr>
              <a:t>it’s target culture. In the final analysis, literary canons are closely related to the aesthetic value which is supposed to pass the test of time.</a:t>
            </a:r>
          </a:p>
          <a:p>
            <a:r>
              <a:rPr lang="en-US" dirty="0">
                <a:solidFill>
                  <a:schemeClr val="bg1"/>
                </a:solidFill>
              </a:rPr>
              <a:t>today often refer to the pre-Qin Chinese texts, especially </a:t>
            </a:r>
            <a:r>
              <a:rPr lang="en-US">
                <a:solidFill>
                  <a:schemeClr val="bg1"/>
                </a:solidFill>
              </a:rPr>
              <a:t>the </a:t>
            </a:r>
            <a:r>
              <a:rPr lang="en-US" smtClean="0">
                <a:solidFill>
                  <a:schemeClr val="bg1"/>
                </a:solidFill>
              </a:rPr>
              <a:t>Confucian </a:t>
            </a:r>
            <a:r>
              <a:rPr lang="en-US" dirty="0">
                <a:solidFill>
                  <a:schemeClr val="bg1"/>
                </a:solidFill>
              </a:rPr>
              <a:t>titles of Four Books and Five Classics (</a:t>
            </a:r>
            <a:r>
              <a:rPr lang="ja-JP" altLang="en-US" dirty="0">
                <a:solidFill>
                  <a:schemeClr val="bg1"/>
                </a:solidFill>
              </a:rPr>
              <a:t>四書五經</a:t>
            </a:r>
            <a:r>
              <a:rPr lang="en-US" altLang="ja-JP" dirty="0">
                <a:solidFill>
                  <a:schemeClr val="bg1"/>
                </a:solidFill>
              </a:rPr>
              <a:t>), </a:t>
            </a:r>
            <a:r>
              <a:rPr lang="en-US" dirty="0">
                <a:solidFill>
                  <a:schemeClr val="bg1"/>
                </a:solidFill>
              </a:rPr>
              <a:t>a selection of short books and chapters from the voluminous collection called the Thirteen Classics. All of these pre-Qin texts were written in classical Chinese. As canons they are collectively referred to as </a:t>
            </a:r>
            <a:r>
              <a:rPr lang="en-US" dirty="0" err="1">
                <a:solidFill>
                  <a:schemeClr val="bg1"/>
                </a:solidFill>
              </a:rPr>
              <a:t>jing</a:t>
            </a:r>
            <a:r>
              <a:rPr lang="en-US" dirty="0">
                <a:solidFill>
                  <a:schemeClr val="bg1"/>
                </a:solidFill>
              </a:rPr>
              <a:t> (</a:t>
            </a:r>
            <a:r>
              <a:rPr lang="ja-JP" altLang="en-US" dirty="0">
                <a:solidFill>
                  <a:schemeClr val="bg1"/>
                </a:solidFill>
              </a:rPr>
              <a:t>經</a:t>
            </a:r>
            <a:r>
              <a:rPr lang="en-US" altLang="ja-JP" dirty="0">
                <a:solidFill>
                  <a:schemeClr val="bg1"/>
                </a:solidFill>
              </a:rPr>
              <a:t>).</a:t>
            </a:r>
          </a:p>
          <a:p>
            <a:endParaRPr lang="en-US" dirty="0">
              <a:solidFill>
                <a:schemeClr val="tx1"/>
              </a:solidFill>
            </a:endParaRPr>
          </a:p>
        </p:txBody>
      </p:sp>
      <p:sp>
        <p:nvSpPr>
          <p:cNvPr id="4" name="Title 3"/>
          <p:cNvSpPr>
            <a:spLocks noGrp="1"/>
          </p:cNvSpPr>
          <p:nvPr>
            <p:ph type="title"/>
          </p:nvPr>
        </p:nvSpPr>
        <p:spPr/>
        <p:txBody>
          <a:bodyPr/>
          <a:lstStyle/>
          <a:p>
            <a:r>
              <a:rPr lang="en-US" dirty="0" smtClean="0">
                <a:solidFill>
                  <a:schemeClr val="bg1"/>
                </a:solidFill>
                <a:latin typeface="Papyrus" pitchFamily="66" charset="0"/>
              </a:rPr>
              <a:t>What is the Literary Canon?</a:t>
            </a:r>
            <a:endParaRPr lang="en-US" dirty="0">
              <a:solidFill>
                <a:schemeClr val="bg1"/>
              </a:solidFill>
              <a:latin typeface="Papyrus" pitchFamily="66" charset="0"/>
            </a:endParaRPr>
          </a:p>
        </p:txBody>
      </p:sp>
    </p:spTree>
    <p:extLst>
      <p:ext uri="{BB962C8B-B14F-4D97-AF65-F5344CB8AC3E}">
        <p14:creationId xmlns:p14="http://schemas.microsoft.com/office/powerpoint/2010/main" val="35934191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solidFill>
                  <a:schemeClr val="bg1"/>
                </a:solidFill>
                <a:latin typeface="Papyrus" pitchFamily="66" charset="0"/>
              </a:rPr>
              <a:t>Chinese </a:t>
            </a:r>
            <a:r>
              <a:rPr lang="en-US" dirty="0" smtClean="0">
                <a:solidFill>
                  <a:schemeClr val="bg1"/>
                </a:solidFill>
                <a:latin typeface="Papyrus" pitchFamily="66" charset="0"/>
              </a:rPr>
              <a:t>Canonical Texts</a:t>
            </a:r>
            <a:endParaRPr lang="en-US" dirty="0">
              <a:solidFill>
                <a:schemeClr val="bg1"/>
              </a:solidFill>
              <a:latin typeface="Papyrus" pitchFamily="66" charset="0"/>
            </a:endParaRPr>
          </a:p>
        </p:txBody>
      </p:sp>
      <p:sp>
        <p:nvSpPr>
          <p:cNvPr id="3" name="Content Placeholder 2"/>
          <p:cNvSpPr>
            <a:spLocks noGrp="1"/>
          </p:cNvSpPr>
          <p:nvPr>
            <p:ph sz="quarter" idx="13"/>
          </p:nvPr>
        </p:nvSpPr>
        <p:spPr/>
        <p:txBody>
          <a:bodyPr>
            <a:normAutofit lnSpcReduction="10000"/>
          </a:bodyPr>
          <a:lstStyle/>
          <a:p>
            <a:r>
              <a:rPr lang="en-US" dirty="0">
                <a:solidFill>
                  <a:schemeClr val="bg1"/>
                </a:solidFill>
              </a:rPr>
              <a:t>Four Books and Five </a:t>
            </a:r>
            <a:r>
              <a:rPr lang="en-US" dirty="0" smtClean="0">
                <a:solidFill>
                  <a:schemeClr val="bg1"/>
                </a:solidFill>
              </a:rPr>
              <a:t>Classics</a:t>
            </a:r>
          </a:p>
          <a:p>
            <a:r>
              <a:rPr lang="en-US" dirty="0" smtClean="0">
                <a:solidFill>
                  <a:schemeClr val="bg1"/>
                </a:solidFill>
              </a:rPr>
              <a:t>The </a:t>
            </a:r>
            <a:r>
              <a:rPr lang="en-US" dirty="0">
                <a:solidFill>
                  <a:schemeClr val="bg1"/>
                </a:solidFill>
              </a:rPr>
              <a:t>Classics of </a:t>
            </a:r>
            <a:r>
              <a:rPr lang="en-US" dirty="0" smtClean="0">
                <a:solidFill>
                  <a:schemeClr val="bg1"/>
                </a:solidFill>
              </a:rPr>
              <a:t>Legalism</a:t>
            </a:r>
          </a:p>
          <a:p>
            <a:r>
              <a:rPr lang="en-US" dirty="0">
                <a:solidFill>
                  <a:schemeClr val="bg1"/>
                </a:solidFill>
              </a:rPr>
              <a:t>The Classics of Military </a:t>
            </a:r>
            <a:r>
              <a:rPr lang="en-US" dirty="0" smtClean="0">
                <a:solidFill>
                  <a:schemeClr val="bg1"/>
                </a:solidFill>
              </a:rPr>
              <a:t>Science</a:t>
            </a:r>
          </a:p>
          <a:p>
            <a:r>
              <a:rPr lang="en-US" dirty="0">
                <a:solidFill>
                  <a:schemeClr val="bg1"/>
                </a:solidFill>
              </a:rPr>
              <a:t>The Classic of </a:t>
            </a:r>
            <a:r>
              <a:rPr lang="en-US" dirty="0" err="1">
                <a:solidFill>
                  <a:schemeClr val="bg1"/>
                </a:solidFill>
              </a:rPr>
              <a:t>Mohism</a:t>
            </a:r>
            <a:r>
              <a:rPr lang="en-US" dirty="0">
                <a:solidFill>
                  <a:schemeClr val="bg1"/>
                </a:solidFill>
              </a:rPr>
              <a:t> </a:t>
            </a:r>
            <a:endParaRPr lang="en-US" dirty="0" smtClean="0">
              <a:solidFill>
                <a:schemeClr val="bg1"/>
              </a:solidFill>
            </a:endParaRPr>
          </a:p>
          <a:p>
            <a:r>
              <a:rPr lang="en-US" dirty="0">
                <a:solidFill>
                  <a:schemeClr val="bg1"/>
                </a:solidFill>
              </a:rPr>
              <a:t>The Classics of Taoism </a:t>
            </a:r>
            <a:endParaRPr lang="en-US" dirty="0" smtClean="0">
              <a:solidFill>
                <a:schemeClr val="bg1"/>
              </a:solidFill>
            </a:endParaRPr>
          </a:p>
          <a:p>
            <a:r>
              <a:rPr lang="en-US" dirty="0" smtClean="0">
                <a:solidFill>
                  <a:schemeClr val="bg1"/>
                </a:solidFill>
              </a:rPr>
              <a:t>Yet there are many more.</a:t>
            </a:r>
          </a:p>
          <a:p>
            <a:endParaRPr lang="en-US" dirty="0"/>
          </a:p>
        </p:txBody>
      </p:sp>
      <p:sp>
        <p:nvSpPr>
          <p:cNvPr id="4" name="Content Placeholder 3"/>
          <p:cNvSpPr>
            <a:spLocks noGrp="1"/>
          </p:cNvSpPr>
          <p:nvPr>
            <p:ph sz="quarter" idx="14"/>
          </p:nvPr>
        </p:nvSpPr>
        <p:spPr/>
        <p:txBody>
          <a:bodyPr/>
          <a:lstStyle/>
          <a:p>
            <a:endParaRPr lang="en-US" dirty="0"/>
          </a:p>
        </p:txBody>
      </p:sp>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4572000" y="2438400"/>
            <a:ext cx="3886200" cy="31379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164511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solidFill>
                  <a:schemeClr val="bg1"/>
                </a:solidFill>
                <a:latin typeface="Papyrus" pitchFamily="66" charset="0"/>
              </a:rPr>
              <a:t>Who is Choosing the Canon</a:t>
            </a:r>
            <a:endParaRPr lang="en-US" dirty="0">
              <a:solidFill>
                <a:schemeClr val="bg1"/>
              </a:solidFill>
              <a:latin typeface="Papyrus" pitchFamily="66" charset="0"/>
            </a:endParaRPr>
          </a:p>
        </p:txBody>
      </p:sp>
      <p:sp>
        <p:nvSpPr>
          <p:cNvPr id="3" name="Content Placeholder 2"/>
          <p:cNvSpPr>
            <a:spLocks noGrp="1"/>
          </p:cNvSpPr>
          <p:nvPr>
            <p:ph sz="quarter" idx="13"/>
          </p:nvPr>
        </p:nvSpPr>
        <p:spPr/>
        <p:txBody>
          <a:bodyPr/>
          <a:lstStyle/>
          <a:p>
            <a:r>
              <a:rPr lang="en-US" dirty="0" smtClean="0">
                <a:solidFill>
                  <a:schemeClr val="bg1"/>
                </a:solidFill>
              </a:rPr>
              <a:t>Universities</a:t>
            </a:r>
          </a:p>
          <a:p>
            <a:r>
              <a:rPr lang="en-US" dirty="0" smtClean="0">
                <a:solidFill>
                  <a:schemeClr val="bg1"/>
                </a:solidFill>
              </a:rPr>
              <a:t>Professors</a:t>
            </a:r>
          </a:p>
          <a:p>
            <a:r>
              <a:rPr lang="en-US" dirty="0" smtClean="0">
                <a:solidFill>
                  <a:schemeClr val="bg1"/>
                </a:solidFill>
              </a:rPr>
              <a:t>Rulers</a:t>
            </a:r>
          </a:p>
          <a:p>
            <a:r>
              <a:rPr lang="en-US" dirty="0" smtClean="0">
                <a:solidFill>
                  <a:schemeClr val="bg1"/>
                </a:solidFill>
              </a:rPr>
              <a:t>The Populous</a:t>
            </a:r>
          </a:p>
          <a:p>
            <a:endParaRPr lang="en-US" dirty="0">
              <a:solidFill>
                <a:schemeClr val="bg1"/>
              </a:solidFill>
            </a:endParaRPr>
          </a:p>
          <a:p>
            <a:r>
              <a:rPr lang="en-US" dirty="0" smtClean="0">
                <a:solidFill>
                  <a:schemeClr val="bg1"/>
                </a:solidFill>
              </a:rPr>
              <a:t>Example Qin </a:t>
            </a:r>
            <a:r>
              <a:rPr lang="en-US" dirty="0" err="1" smtClean="0">
                <a:solidFill>
                  <a:schemeClr val="bg1"/>
                </a:solidFill>
              </a:rPr>
              <a:t>Shihuangdi</a:t>
            </a:r>
            <a:endParaRPr lang="en-US" dirty="0">
              <a:solidFill>
                <a:schemeClr val="bg1"/>
              </a:solidFill>
            </a:endParaRPr>
          </a:p>
        </p:txBody>
      </p:sp>
      <p:pic>
        <p:nvPicPr>
          <p:cNvPr id="2051" name="Picture 3"/>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5175131" y="2257894"/>
            <a:ext cx="2743438" cy="384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176695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7"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5"/>
          <p:cNvSpPr>
            <a:spLocks noGrp="1"/>
          </p:cNvSpPr>
          <p:nvPr>
            <p:ph type="title"/>
          </p:nvPr>
        </p:nvSpPr>
        <p:spPr/>
        <p:txBody>
          <a:bodyPr/>
          <a:lstStyle/>
          <a:p>
            <a:r>
              <a:rPr lang="en-US" dirty="0" smtClean="0">
                <a:solidFill>
                  <a:schemeClr val="bg1"/>
                </a:solidFill>
                <a:latin typeface="Papyrus" pitchFamily="66" charset="0"/>
              </a:rPr>
              <a:t>Historic Significance</a:t>
            </a:r>
            <a:endParaRPr lang="en-US" dirty="0">
              <a:solidFill>
                <a:schemeClr val="bg1"/>
              </a:solidFill>
              <a:latin typeface="Papyrus" pitchFamily="66" charset="0"/>
            </a:endParaRPr>
          </a:p>
        </p:txBody>
      </p:sp>
      <p:sp>
        <p:nvSpPr>
          <p:cNvPr id="7" name="Content Placeholder 6"/>
          <p:cNvSpPr>
            <a:spLocks noGrp="1"/>
          </p:cNvSpPr>
          <p:nvPr>
            <p:ph sz="quarter" idx="13"/>
          </p:nvPr>
        </p:nvSpPr>
        <p:spPr/>
        <p:txBody>
          <a:bodyPr/>
          <a:lstStyle/>
          <a:p>
            <a:r>
              <a:rPr lang="en-US" dirty="0" smtClean="0">
                <a:solidFill>
                  <a:schemeClr val="bg1"/>
                </a:solidFill>
                <a:latin typeface="+mj-lt"/>
                <a:cs typeface="Arabic Typesetting" pitchFamily="66" charset="-78"/>
              </a:rPr>
              <a:t>Qin Book Burning</a:t>
            </a:r>
          </a:p>
          <a:p>
            <a:endParaRPr lang="en-US" dirty="0">
              <a:solidFill>
                <a:schemeClr val="bg1"/>
              </a:solidFill>
              <a:latin typeface="+mj-lt"/>
              <a:cs typeface="Arabic Typesetting" pitchFamily="66" charset="-78"/>
            </a:endParaRPr>
          </a:p>
          <a:p>
            <a:r>
              <a:rPr lang="en-US" dirty="0" smtClean="0">
                <a:solidFill>
                  <a:schemeClr val="bg1"/>
                </a:solidFill>
                <a:latin typeface="+mj-lt"/>
                <a:cs typeface="Arabic Typesetting" pitchFamily="66" charset="-78"/>
              </a:rPr>
              <a:t>Unique View</a:t>
            </a:r>
          </a:p>
          <a:p>
            <a:pPr marL="0" indent="0">
              <a:buNone/>
            </a:pPr>
            <a:endParaRPr lang="en-US" dirty="0" smtClean="0">
              <a:latin typeface="+mj-lt"/>
              <a:cs typeface="Arabic Typesetting" pitchFamily="66" charset="-78"/>
            </a:endParaRPr>
          </a:p>
          <a:p>
            <a:endParaRPr lang="en-US" dirty="0">
              <a:latin typeface="+mj-lt"/>
              <a:cs typeface="Arabic Typesetting" pitchFamily="66" charset="-78"/>
            </a:endParaRPr>
          </a:p>
          <a:p>
            <a:endParaRPr lang="en-US" dirty="0">
              <a:latin typeface="+mj-lt"/>
              <a:cs typeface="Arabic Typesetting" pitchFamily="66" charset="-78"/>
            </a:endParaRPr>
          </a:p>
        </p:txBody>
      </p:sp>
      <p:pic>
        <p:nvPicPr>
          <p:cNvPr id="2" name="Picture 2"/>
          <p:cNvPicPr>
            <a:picLocks noGrp="1" noChangeAspect="1" noChangeArrowheads="1"/>
          </p:cNvPicPr>
          <p:nvPr>
            <p:ph sz="quarter" idx="14"/>
          </p:nvPr>
        </p:nvPicPr>
        <p:blipFill>
          <a:blip r:embed="rId3" cstate="print">
            <a:extLst>
              <a:ext uri="{28A0092B-C50C-407E-A947-70E740481C1C}">
                <a14:useLocalDpi xmlns:a14="http://schemas.microsoft.com/office/drawing/2010/main" val="0"/>
              </a:ext>
            </a:extLst>
          </a:blip>
          <a:srcRect/>
          <a:stretch>
            <a:fillRect/>
          </a:stretch>
        </p:blipFill>
        <p:spPr bwMode="auto">
          <a:xfrm>
            <a:off x="4114800" y="1905000"/>
            <a:ext cx="4714875" cy="455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29927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solidFill>
                  <a:schemeClr val="bg1"/>
                </a:solidFill>
                <a:latin typeface="Papyrus" pitchFamily="66" charset="0"/>
              </a:rPr>
              <a:t>Confucius</a:t>
            </a:r>
            <a:endParaRPr lang="en-US" dirty="0">
              <a:solidFill>
                <a:schemeClr val="bg1"/>
              </a:solidFill>
              <a:latin typeface="Papyrus" pitchFamily="66" charset="0"/>
            </a:endParaRPr>
          </a:p>
        </p:txBody>
      </p:sp>
      <p:sp>
        <p:nvSpPr>
          <p:cNvPr id="3" name="Content Placeholder 2"/>
          <p:cNvSpPr>
            <a:spLocks noGrp="1"/>
          </p:cNvSpPr>
          <p:nvPr>
            <p:ph sz="quarter" idx="13"/>
          </p:nvPr>
        </p:nvSpPr>
        <p:spPr/>
        <p:txBody>
          <a:bodyPr/>
          <a:lstStyle/>
          <a:p>
            <a:r>
              <a:rPr lang="en-US" dirty="0" smtClean="0">
                <a:solidFill>
                  <a:schemeClr val="bg1"/>
                </a:solidFill>
              </a:rPr>
              <a:t>Qin’s fire-backfired</a:t>
            </a:r>
          </a:p>
          <a:p>
            <a:endParaRPr lang="en-US" dirty="0" smtClean="0"/>
          </a:p>
          <a:p>
            <a:r>
              <a:rPr lang="en-US" dirty="0" smtClean="0">
                <a:solidFill>
                  <a:schemeClr val="bg1"/>
                </a:solidFill>
              </a:rPr>
              <a:t>Foundation of the Han</a:t>
            </a:r>
          </a:p>
          <a:p>
            <a:endParaRPr lang="en-US" dirty="0">
              <a:solidFill>
                <a:schemeClr val="bg1"/>
              </a:solidFill>
            </a:endParaRPr>
          </a:p>
          <a:p>
            <a:r>
              <a:rPr lang="en-US" dirty="0" smtClean="0">
                <a:solidFill>
                  <a:schemeClr val="bg1"/>
                </a:solidFill>
              </a:rPr>
              <a:t>Canon remained mostly unchanged</a:t>
            </a:r>
          </a:p>
          <a:p>
            <a:endParaRPr lang="en-US" dirty="0"/>
          </a:p>
        </p:txBody>
      </p:sp>
      <p:pic>
        <p:nvPicPr>
          <p:cNvPr id="5" name="Picture 2"/>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5490256" y="2239963"/>
            <a:ext cx="2113187" cy="387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3422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5"/>
          <p:cNvSpPr>
            <a:spLocks noGrp="1"/>
          </p:cNvSpPr>
          <p:nvPr>
            <p:ph idx="1"/>
          </p:nvPr>
        </p:nvSpPr>
        <p:spPr/>
        <p:txBody>
          <a:bodyPr/>
          <a:lstStyle/>
          <a:p>
            <a:r>
              <a:rPr lang="ja-JP" altLang="en-US" dirty="0">
                <a:solidFill>
                  <a:schemeClr val="bg1"/>
                </a:solidFill>
              </a:rPr>
              <a:t>廄焚。子退朝，曰：“傷人乎？” 不問馬。 </a:t>
            </a:r>
            <a:r>
              <a:rPr lang="en-US" dirty="0">
                <a:solidFill>
                  <a:schemeClr val="bg1"/>
                </a:solidFill>
              </a:rPr>
              <a:t>When the stables were burnt down, on returning from court, Confucius said, 'Was anyone hurt?' He did not ask about the horses. Analects X.11 (Arthur </a:t>
            </a:r>
            <a:r>
              <a:rPr lang="en-US" dirty="0" err="1">
                <a:solidFill>
                  <a:schemeClr val="bg1"/>
                </a:solidFill>
              </a:rPr>
              <a:t>Waley</a:t>
            </a:r>
            <a:r>
              <a:rPr lang="en-US" dirty="0">
                <a:solidFill>
                  <a:schemeClr val="bg1"/>
                </a:solidFill>
              </a:rPr>
              <a:t> translation) or 10-13 (James </a:t>
            </a:r>
            <a:r>
              <a:rPr lang="en-US" dirty="0" err="1">
                <a:solidFill>
                  <a:schemeClr val="bg1"/>
                </a:solidFill>
              </a:rPr>
              <a:t>Legge</a:t>
            </a:r>
            <a:r>
              <a:rPr lang="en-US" dirty="0">
                <a:solidFill>
                  <a:schemeClr val="bg1"/>
                </a:solidFill>
              </a:rPr>
              <a:t> translation) or Analects X-17 (D.C. Lau translation</a:t>
            </a:r>
            <a:r>
              <a:rPr lang="en-US" dirty="0" smtClean="0">
                <a:solidFill>
                  <a:schemeClr val="bg1"/>
                </a:solidFill>
              </a:rPr>
              <a:t>)</a:t>
            </a:r>
          </a:p>
          <a:p>
            <a:r>
              <a:rPr lang="en-US" dirty="0" err="1">
                <a:solidFill>
                  <a:schemeClr val="bg1"/>
                </a:solidFill>
              </a:rPr>
              <a:t>己所不欲，勿施於人</a:t>
            </a:r>
            <a:r>
              <a:rPr lang="en-US" dirty="0">
                <a:solidFill>
                  <a:schemeClr val="bg1"/>
                </a:solidFill>
              </a:rPr>
              <a:t>。 "What you do not wish for yourself, do not do to others."</a:t>
            </a:r>
          </a:p>
        </p:txBody>
      </p:sp>
      <p:sp>
        <p:nvSpPr>
          <p:cNvPr id="5" name="Title 4"/>
          <p:cNvSpPr>
            <a:spLocks noGrp="1"/>
          </p:cNvSpPr>
          <p:nvPr>
            <p:ph type="title"/>
          </p:nvPr>
        </p:nvSpPr>
        <p:spPr/>
        <p:txBody>
          <a:bodyPr/>
          <a:lstStyle/>
          <a:p>
            <a:r>
              <a:rPr lang="en-US" dirty="0" smtClean="0">
                <a:solidFill>
                  <a:schemeClr val="bg1"/>
                </a:solidFill>
                <a:latin typeface="Papyrus" pitchFamily="66" charset="0"/>
              </a:rPr>
              <a:t>Confucius In the West</a:t>
            </a:r>
            <a:endParaRPr lang="en-US" dirty="0">
              <a:solidFill>
                <a:schemeClr val="bg1"/>
              </a:solidFill>
              <a:latin typeface="Papyrus" pitchFamily="66" charset="0"/>
            </a:endParaRPr>
          </a:p>
        </p:txBody>
      </p:sp>
    </p:spTree>
    <p:extLst>
      <p:ext uri="{BB962C8B-B14F-4D97-AF65-F5344CB8AC3E}">
        <p14:creationId xmlns:p14="http://schemas.microsoft.com/office/powerpoint/2010/main" val="232704357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solidFill>
                  <a:schemeClr val="bg1"/>
                </a:solidFill>
                <a:latin typeface="Papyrus" pitchFamily="66" charset="0"/>
              </a:rPr>
              <a:t>Art of War</a:t>
            </a:r>
            <a:endParaRPr lang="en-US" dirty="0">
              <a:solidFill>
                <a:schemeClr val="bg1"/>
              </a:solidFill>
              <a:latin typeface="Papyrus" pitchFamily="66" charset="0"/>
            </a:endParaRPr>
          </a:p>
        </p:txBody>
      </p:sp>
      <p:sp>
        <p:nvSpPr>
          <p:cNvPr id="3" name="Content Placeholder 2"/>
          <p:cNvSpPr>
            <a:spLocks noGrp="1"/>
          </p:cNvSpPr>
          <p:nvPr>
            <p:ph sz="quarter" idx="13"/>
          </p:nvPr>
        </p:nvSpPr>
        <p:spPr/>
        <p:txBody>
          <a:bodyPr/>
          <a:lstStyle/>
          <a:p>
            <a:r>
              <a:rPr lang="en-US" dirty="0" smtClean="0">
                <a:solidFill>
                  <a:schemeClr val="bg1"/>
                </a:solidFill>
              </a:rPr>
              <a:t>Tzu Sun’s art of war when translated was integrated into the western canon due to its use in military tactics.</a:t>
            </a:r>
            <a:endParaRPr lang="en-US" dirty="0">
              <a:solidFill>
                <a:schemeClr val="bg1"/>
              </a:solidFill>
            </a:endParaRPr>
          </a:p>
        </p:txBody>
      </p:sp>
      <p:sp>
        <p:nvSpPr>
          <p:cNvPr id="4" name="Content Placeholder 3"/>
          <p:cNvSpPr>
            <a:spLocks noGrp="1"/>
          </p:cNvSpPr>
          <p:nvPr>
            <p:ph sz="quarter" idx="14"/>
          </p:nvPr>
        </p:nvSpPr>
        <p:spPr/>
        <p:txBody>
          <a:bodyPr/>
          <a:lstStyle/>
          <a:p>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752600"/>
            <a:ext cx="2857500" cy="4572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11400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US" dirty="0" smtClean="0">
                <a:solidFill>
                  <a:schemeClr val="bg1"/>
                </a:solidFill>
                <a:latin typeface="Papyrus" pitchFamily="66" charset="0"/>
              </a:rPr>
              <a:t>Re-readability.</a:t>
            </a:r>
            <a:endParaRPr lang="en-US" dirty="0">
              <a:solidFill>
                <a:schemeClr val="bg1"/>
              </a:solidFill>
              <a:latin typeface="Papyrus" pitchFamily="66" charset="0"/>
            </a:endParaRPr>
          </a:p>
        </p:txBody>
      </p:sp>
      <p:sp>
        <p:nvSpPr>
          <p:cNvPr id="5" name="Content Placeholder 4"/>
          <p:cNvSpPr>
            <a:spLocks noGrp="1"/>
          </p:cNvSpPr>
          <p:nvPr>
            <p:ph sz="quarter" idx="13"/>
          </p:nvPr>
        </p:nvSpPr>
        <p:spPr/>
        <p:txBody>
          <a:bodyPr/>
          <a:lstStyle/>
          <a:p>
            <a:r>
              <a:rPr lang="en-US" dirty="0" smtClean="0">
                <a:solidFill>
                  <a:schemeClr val="bg1"/>
                </a:solidFill>
                <a:latin typeface="Papyrus" pitchFamily="66" charset="0"/>
              </a:rPr>
              <a:t>Trevor Ross “A work that endures… offers qualities of insight, expression, or beauty that demand repeated readings while resisting complete encapsulation”</a:t>
            </a:r>
            <a:endParaRPr lang="en-US" dirty="0">
              <a:solidFill>
                <a:schemeClr val="bg1"/>
              </a:solidFill>
              <a:latin typeface="Papyrus" pitchFamily="66" charset="0"/>
            </a:endParaRPr>
          </a:p>
        </p:txBody>
      </p:sp>
      <p:sp>
        <p:nvSpPr>
          <p:cNvPr id="6" name="Content Placeholder 5"/>
          <p:cNvSpPr>
            <a:spLocks noGrp="1"/>
          </p:cNvSpPr>
          <p:nvPr>
            <p:ph sz="quarter" idx="14"/>
          </p:nvPr>
        </p:nvSpPr>
        <p:spPr/>
        <p:txBody>
          <a:bodyPr/>
          <a:lstStyle/>
          <a:p>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835727"/>
            <a:ext cx="2584450" cy="473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82859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Hardcover</Template>
  <TotalTime>705</TotalTime>
  <Words>578</Words>
  <Application>Microsoft Office PowerPoint</Application>
  <PresentationFormat>On-screen Show (4:3)</PresentationFormat>
  <Paragraphs>84</Paragraphs>
  <Slides>18</Slides>
  <Notes>1</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Hardcover</vt:lpstr>
      <vt:lpstr>The Chinese Canon</vt:lpstr>
      <vt:lpstr>What is the Literary Canon?</vt:lpstr>
      <vt:lpstr>Chinese Canonical Texts</vt:lpstr>
      <vt:lpstr>Who is Choosing the Canon</vt:lpstr>
      <vt:lpstr>Historic Significance</vt:lpstr>
      <vt:lpstr>Confucius</vt:lpstr>
      <vt:lpstr>Confucius In the West</vt:lpstr>
      <vt:lpstr>Art of War</vt:lpstr>
      <vt:lpstr>Re-readability.</vt:lpstr>
      <vt:lpstr>Re-visiting</vt:lpstr>
      <vt:lpstr>Translation</vt:lpstr>
      <vt:lpstr>Translation</vt:lpstr>
      <vt:lpstr>Translation</vt:lpstr>
      <vt:lpstr>Politics and Ideology</vt:lpstr>
      <vt:lpstr>Politics and Ideology</vt:lpstr>
      <vt:lpstr>Change causes Change</vt:lpstr>
      <vt:lpstr>Summary</vt:lpstr>
      <vt:lpstr>The End</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Chinese Classics</dc:title>
  <dc:creator>Delon</dc:creator>
  <cp:lastModifiedBy>Delon</cp:lastModifiedBy>
  <cp:revision>36</cp:revision>
  <dcterms:created xsi:type="dcterms:W3CDTF">2012-01-15T01:01:17Z</dcterms:created>
  <dcterms:modified xsi:type="dcterms:W3CDTF">2012-03-03T21:47:37Z</dcterms:modified>
</cp:coreProperties>
</file>