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72" r:id="rId2"/>
    <p:sldId id="269" r:id="rId3"/>
    <p:sldId id="256" r:id="rId4"/>
    <p:sldId id="259" r:id="rId5"/>
    <p:sldId id="268" r:id="rId6"/>
    <p:sldId id="262" r:id="rId7"/>
    <p:sldId id="264" r:id="rId8"/>
    <p:sldId id="265" r:id="rId9"/>
    <p:sldId id="266" r:id="rId10"/>
    <p:sldId id="267" r:id="rId11"/>
    <p:sldId id="270" r:id="rId12"/>
    <p:sldId id="271" r:id="rId13"/>
    <p:sldId id="273"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94660"/>
  </p:normalViewPr>
  <p:slideViewPr>
    <p:cSldViewPr snapToGrid="0">
      <p:cViewPr varScale="1">
        <p:scale>
          <a:sx n="70" d="100"/>
          <a:sy n="70" d="100"/>
        </p:scale>
        <p:origin x="8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3E2D090-03E8-4DF2-A89B-6EE0383F7E19}" type="datetimeFigureOut">
              <a:rPr lang="fr-FR" smtClean="0"/>
              <a:t>21/12/2021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E2B266-F486-4CD8-979B-E0DC5B85642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3685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03E2D090-03E8-4DF2-A89B-6EE0383F7E19}" type="datetimeFigureOut">
              <a:rPr lang="fr-FR" smtClean="0"/>
              <a:t>21/12/2021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5E2B266-F486-4CD8-979B-E0DC5B85642F}" type="slidenum">
              <a:rPr lang="fr-FR" smtClean="0"/>
              <a:t>‹N°›</a:t>
            </a:fld>
            <a:endParaRPr lang="fr-FR"/>
          </a:p>
        </p:txBody>
      </p:sp>
    </p:spTree>
    <p:extLst>
      <p:ext uri="{BB962C8B-B14F-4D97-AF65-F5344CB8AC3E}">
        <p14:creationId xmlns:p14="http://schemas.microsoft.com/office/powerpoint/2010/main" val="52294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3E2D090-03E8-4DF2-A89B-6EE0383F7E19}" type="datetimeFigureOut">
              <a:rPr lang="fr-FR" smtClean="0"/>
              <a:t>21/12/2021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E2B266-F486-4CD8-979B-E0DC5B85642F}" type="slidenum">
              <a:rPr lang="fr-FR" smtClean="0"/>
              <a:t>‹N°›</a:t>
            </a:fld>
            <a:endParaRPr lang="fr-FR"/>
          </a:p>
        </p:txBody>
      </p:sp>
    </p:spTree>
    <p:extLst>
      <p:ext uri="{BB962C8B-B14F-4D97-AF65-F5344CB8AC3E}">
        <p14:creationId xmlns:p14="http://schemas.microsoft.com/office/powerpoint/2010/main" val="251559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3E2D090-03E8-4DF2-A89B-6EE0383F7E19}" type="datetimeFigureOut">
              <a:rPr lang="fr-FR" smtClean="0"/>
              <a:t>21/12/2021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E2B266-F486-4CD8-979B-E0DC5B85642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31579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3E2D090-03E8-4DF2-A89B-6EE0383F7E19}" type="datetimeFigureOut">
              <a:rPr lang="fr-FR" smtClean="0"/>
              <a:t>21/12/2021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E2B266-F486-4CD8-979B-E0DC5B85642F}" type="slidenum">
              <a:rPr lang="fr-FR" smtClean="0"/>
              <a:t>‹N°›</a:t>
            </a:fld>
            <a:endParaRPr lang="fr-FR"/>
          </a:p>
        </p:txBody>
      </p:sp>
    </p:spTree>
    <p:extLst>
      <p:ext uri="{BB962C8B-B14F-4D97-AF65-F5344CB8AC3E}">
        <p14:creationId xmlns:p14="http://schemas.microsoft.com/office/powerpoint/2010/main" val="3347592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3E2D090-03E8-4DF2-A89B-6EE0383F7E19}" type="datetimeFigureOut">
              <a:rPr lang="fr-FR" smtClean="0"/>
              <a:t>21/12/2021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E2B266-F486-4CD8-979B-E0DC5B85642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56602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3E2D090-03E8-4DF2-A89B-6EE0383F7E19}" type="datetimeFigureOut">
              <a:rPr lang="fr-FR" smtClean="0"/>
              <a:t>21/12/2021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E2B266-F486-4CD8-979B-E0DC5B85642F}" type="slidenum">
              <a:rPr lang="fr-FR" smtClean="0"/>
              <a:t>‹N°›</a:t>
            </a:fld>
            <a:endParaRPr lang="fr-FR"/>
          </a:p>
        </p:txBody>
      </p:sp>
    </p:spTree>
    <p:extLst>
      <p:ext uri="{BB962C8B-B14F-4D97-AF65-F5344CB8AC3E}">
        <p14:creationId xmlns:p14="http://schemas.microsoft.com/office/powerpoint/2010/main" val="2117248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3E2D090-03E8-4DF2-A89B-6EE0383F7E19}" type="datetimeFigureOut">
              <a:rPr lang="fr-FR" smtClean="0"/>
              <a:t>21/12/2021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E2B266-F486-4CD8-979B-E0DC5B85642F}" type="slidenum">
              <a:rPr lang="fr-FR" smtClean="0"/>
              <a:t>‹N°›</a:t>
            </a:fld>
            <a:endParaRPr lang="fr-FR"/>
          </a:p>
        </p:txBody>
      </p:sp>
    </p:spTree>
    <p:extLst>
      <p:ext uri="{BB962C8B-B14F-4D97-AF65-F5344CB8AC3E}">
        <p14:creationId xmlns:p14="http://schemas.microsoft.com/office/powerpoint/2010/main" val="193527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3E2D090-03E8-4DF2-A89B-6EE0383F7E19}" type="datetimeFigureOut">
              <a:rPr lang="fr-FR" smtClean="0"/>
              <a:t>21/12/2021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E2B266-F486-4CD8-979B-E0DC5B85642F}" type="slidenum">
              <a:rPr lang="fr-FR" smtClean="0"/>
              <a:t>‹N°›</a:t>
            </a:fld>
            <a:endParaRPr lang="fr-FR"/>
          </a:p>
        </p:txBody>
      </p:sp>
    </p:spTree>
    <p:extLst>
      <p:ext uri="{BB962C8B-B14F-4D97-AF65-F5344CB8AC3E}">
        <p14:creationId xmlns:p14="http://schemas.microsoft.com/office/powerpoint/2010/main" val="19428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3E2D090-03E8-4DF2-A89B-6EE0383F7E19}" type="datetimeFigureOut">
              <a:rPr lang="fr-FR" smtClean="0"/>
              <a:t>21/12/2021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E2B266-F486-4CD8-979B-E0DC5B85642F}" type="slidenum">
              <a:rPr lang="fr-FR" smtClean="0"/>
              <a:t>‹N°›</a:t>
            </a:fld>
            <a:endParaRPr lang="fr-FR"/>
          </a:p>
        </p:txBody>
      </p:sp>
    </p:spTree>
    <p:extLst>
      <p:ext uri="{BB962C8B-B14F-4D97-AF65-F5344CB8AC3E}">
        <p14:creationId xmlns:p14="http://schemas.microsoft.com/office/powerpoint/2010/main" val="75305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3E2D090-03E8-4DF2-A89B-6EE0383F7E19}" type="datetimeFigureOut">
              <a:rPr lang="fr-FR" smtClean="0"/>
              <a:t>21/12/2021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E2B266-F486-4CD8-979B-E0DC5B85642F}" type="slidenum">
              <a:rPr lang="fr-FR" smtClean="0"/>
              <a:t>‹N°›</a:t>
            </a:fld>
            <a:endParaRPr lang="fr-FR"/>
          </a:p>
        </p:txBody>
      </p:sp>
    </p:spTree>
    <p:extLst>
      <p:ext uri="{BB962C8B-B14F-4D97-AF65-F5344CB8AC3E}">
        <p14:creationId xmlns:p14="http://schemas.microsoft.com/office/powerpoint/2010/main" val="4250867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3E2D090-03E8-4DF2-A89B-6EE0383F7E19}" type="datetimeFigureOut">
              <a:rPr lang="fr-FR" smtClean="0"/>
              <a:t>21/12/2021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E2B266-F486-4CD8-979B-E0DC5B85642F}" type="slidenum">
              <a:rPr lang="fr-FR" smtClean="0"/>
              <a:t>‹N°›</a:t>
            </a:fld>
            <a:endParaRPr lang="fr-FR"/>
          </a:p>
        </p:txBody>
      </p:sp>
    </p:spTree>
    <p:extLst>
      <p:ext uri="{BB962C8B-B14F-4D97-AF65-F5344CB8AC3E}">
        <p14:creationId xmlns:p14="http://schemas.microsoft.com/office/powerpoint/2010/main" val="18538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3E2D090-03E8-4DF2-A89B-6EE0383F7E19}" type="datetimeFigureOut">
              <a:rPr lang="fr-FR" smtClean="0"/>
              <a:t>21/12/2021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5E2B266-F486-4CD8-979B-E0DC5B85642F}" type="slidenum">
              <a:rPr lang="fr-FR" smtClean="0"/>
              <a:t>‹N°›</a:t>
            </a:fld>
            <a:endParaRPr lang="fr-FR"/>
          </a:p>
        </p:txBody>
      </p:sp>
    </p:spTree>
    <p:extLst>
      <p:ext uri="{BB962C8B-B14F-4D97-AF65-F5344CB8AC3E}">
        <p14:creationId xmlns:p14="http://schemas.microsoft.com/office/powerpoint/2010/main" val="230390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3E2D090-03E8-4DF2-A89B-6EE0383F7E19}" type="datetimeFigureOut">
              <a:rPr lang="fr-FR" smtClean="0"/>
              <a:t>21/12/2021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5E2B266-F486-4CD8-979B-E0DC5B85642F}" type="slidenum">
              <a:rPr lang="fr-FR" smtClean="0"/>
              <a:t>‹N°›</a:t>
            </a:fld>
            <a:endParaRPr lang="fr-FR"/>
          </a:p>
        </p:txBody>
      </p:sp>
    </p:spTree>
    <p:extLst>
      <p:ext uri="{BB962C8B-B14F-4D97-AF65-F5344CB8AC3E}">
        <p14:creationId xmlns:p14="http://schemas.microsoft.com/office/powerpoint/2010/main" val="231953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2D090-03E8-4DF2-A89B-6EE0383F7E19}" type="datetimeFigureOut">
              <a:rPr lang="fr-FR" smtClean="0"/>
              <a:t>21/12/2021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5E2B266-F486-4CD8-979B-E0DC5B85642F}" type="slidenum">
              <a:rPr lang="fr-FR" smtClean="0"/>
              <a:t>‹N°›</a:t>
            </a:fld>
            <a:endParaRPr lang="fr-FR"/>
          </a:p>
        </p:txBody>
      </p:sp>
    </p:spTree>
    <p:extLst>
      <p:ext uri="{BB962C8B-B14F-4D97-AF65-F5344CB8AC3E}">
        <p14:creationId xmlns:p14="http://schemas.microsoft.com/office/powerpoint/2010/main" val="422288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3E2D090-03E8-4DF2-A89B-6EE0383F7E19}" type="datetimeFigureOut">
              <a:rPr lang="fr-FR" smtClean="0"/>
              <a:t>21/12/2021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E2B266-F486-4CD8-979B-E0DC5B85642F}" type="slidenum">
              <a:rPr lang="fr-FR" smtClean="0"/>
              <a:t>‹N°›</a:t>
            </a:fld>
            <a:endParaRPr lang="fr-FR"/>
          </a:p>
        </p:txBody>
      </p:sp>
    </p:spTree>
    <p:extLst>
      <p:ext uri="{BB962C8B-B14F-4D97-AF65-F5344CB8AC3E}">
        <p14:creationId xmlns:p14="http://schemas.microsoft.com/office/powerpoint/2010/main" val="1200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3E2D090-03E8-4DF2-A89B-6EE0383F7E19}" type="datetimeFigureOut">
              <a:rPr lang="fr-FR" smtClean="0"/>
              <a:t>21/12/2021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E2B266-F486-4CD8-979B-E0DC5B85642F}" type="slidenum">
              <a:rPr lang="fr-FR" smtClean="0"/>
              <a:t>‹N°›</a:t>
            </a:fld>
            <a:endParaRPr lang="fr-FR"/>
          </a:p>
        </p:txBody>
      </p:sp>
    </p:spTree>
    <p:extLst>
      <p:ext uri="{BB962C8B-B14F-4D97-AF65-F5344CB8AC3E}">
        <p14:creationId xmlns:p14="http://schemas.microsoft.com/office/powerpoint/2010/main" val="378122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3E2D090-03E8-4DF2-A89B-6EE0383F7E19}" type="datetimeFigureOut">
              <a:rPr lang="fr-FR" smtClean="0"/>
              <a:t>21/12/2021</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5E2B266-F486-4CD8-979B-E0DC5B85642F}" type="slidenum">
              <a:rPr lang="fr-FR" smtClean="0"/>
              <a:t>‹N°›</a:t>
            </a:fld>
            <a:endParaRPr lang="fr-FR"/>
          </a:p>
        </p:txBody>
      </p:sp>
    </p:spTree>
    <p:extLst>
      <p:ext uri="{BB962C8B-B14F-4D97-AF65-F5344CB8AC3E}">
        <p14:creationId xmlns:p14="http://schemas.microsoft.com/office/powerpoint/2010/main" val="4100248792"/>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manticscholar.org/paper/%20The-Concept-of-Norms-in-Translation-Studies-" TargetMode="Externa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7.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2273" y="1401885"/>
            <a:ext cx="9336980" cy="1231106"/>
          </a:xfrm>
          <a:prstGeom prst="rect">
            <a:avLst/>
          </a:prstGeom>
          <a:ln>
            <a:solidFill>
              <a:srgbClr val="FFFF00"/>
            </a:solidFill>
          </a:ln>
        </p:spPr>
        <p:style>
          <a:lnRef idx="0">
            <a:schemeClr val="accent3"/>
          </a:lnRef>
          <a:fillRef idx="3">
            <a:schemeClr val="accent3"/>
          </a:fillRef>
          <a:effectRef idx="3">
            <a:schemeClr val="accent3"/>
          </a:effectRef>
          <a:fontRef idx="minor">
            <a:schemeClr val="lt1"/>
          </a:fontRef>
        </p:style>
        <p:txBody>
          <a:bodyPr wrap="none">
            <a:spAutoFit/>
          </a:bodyPr>
          <a:lstStyle/>
          <a:p>
            <a:pPr marL="2540" indent="-6350">
              <a:lnSpc>
                <a:spcPct val="100000"/>
              </a:lnSpc>
              <a:spcAft>
                <a:spcPts val="1185"/>
              </a:spcAft>
            </a:pPr>
            <a:r>
              <a:rPr lang="en-GB" sz="3200" b="1" dirty="0">
                <a:ln w="22225">
                  <a:solidFill>
                    <a:schemeClr val="accent2"/>
                  </a:solidFill>
                  <a:prstDash val="solid"/>
                </a:ln>
                <a:solidFill>
                  <a:srgbClr val="FF0000"/>
                </a:solidFill>
                <a:latin typeface="Arial" panose="020B0604020202020204" pitchFamily="34" charset="0"/>
                <a:ea typeface="Arial" panose="020B0604020202020204" pitchFamily="34" charset="0"/>
              </a:rPr>
              <a:t>Gideon </a:t>
            </a:r>
            <a:r>
              <a:rPr lang="en-GB" sz="3200" b="1" dirty="0" err="1">
                <a:ln w="22225">
                  <a:solidFill>
                    <a:schemeClr val="accent2"/>
                  </a:solidFill>
                  <a:prstDash val="solid"/>
                </a:ln>
                <a:solidFill>
                  <a:srgbClr val="FF0000"/>
                </a:solidFill>
                <a:latin typeface="Arial" panose="020B0604020202020204" pitchFamily="34" charset="0"/>
                <a:ea typeface="Arial" panose="020B0604020202020204" pitchFamily="34" charset="0"/>
              </a:rPr>
              <a:t>Toury’s</a:t>
            </a:r>
            <a:r>
              <a:rPr lang="en-GB" sz="3200" b="1" dirty="0">
                <a:ln w="22225">
                  <a:solidFill>
                    <a:schemeClr val="accent2"/>
                  </a:solidFill>
                  <a:prstDash val="solid"/>
                </a:ln>
                <a:solidFill>
                  <a:srgbClr val="FF0000"/>
                </a:solidFill>
                <a:latin typeface="Arial" panose="020B0604020202020204" pitchFamily="34" charset="0"/>
                <a:ea typeface="Arial" panose="020B0604020202020204" pitchFamily="34" charset="0"/>
              </a:rPr>
              <a:t> Descriptive Study of </a:t>
            </a:r>
            <a:r>
              <a:rPr lang="en-GB" sz="3200" b="1" dirty="0" smtClean="0">
                <a:ln w="22225">
                  <a:solidFill>
                    <a:schemeClr val="accent2"/>
                  </a:solidFill>
                  <a:prstDash val="solid"/>
                </a:ln>
                <a:solidFill>
                  <a:srgbClr val="FF0000"/>
                </a:solidFill>
                <a:latin typeface="Arial" panose="020B0604020202020204" pitchFamily="34" charset="0"/>
                <a:ea typeface="Arial" panose="020B0604020202020204" pitchFamily="34" charset="0"/>
              </a:rPr>
              <a:t>Norms  </a:t>
            </a:r>
            <a:r>
              <a:rPr lang="en-GB" sz="3200" b="1" dirty="0">
                <a:ln w="22225">
                  <a:solidFill>
                    <a:schemeClr val="accent2"/>
                  </a:solidFill>
                  <a:prstDash val="solid"/>
                </a:ln>
                <a:solidFill>
                  <a:srgbClr val="FF0000"/>
                </a:solidFill>
                <a:latin typeface="Arial" panose="020B0604020202020204" pitchFamily="34" charset="0"/>
                <a:ea typeface="Arial" panose="020B0604020202020204" pitchFamily="34" charset="0"/>
              </a:rPr>
              <a:t>in </a:t>
            </a:r>
          </a:p>
          <a:p>
            <a:pPr marL="2540" indent="-6350" algn="ctr">
              <a:lnSpc>
                <a:spcPct val="100000"/>
              </a:lnSpc>
              <a:spcAft>
                <a:spcPts val="1185"/>
              </a:spcAft>
            </a:pPr>
            <a:r>
              <a:rPr lang="en-GB" sz="3200" b="1" dirty="0" smtClean="0">
                <a:ln w="22225">
                  <a:solidFill>
                    <a:schemeClr val="accent2"/>
                  </a:solidFill>
                  <a:prstDash val="solid"/>
                </a:ln>
                <a:solidFill>
                  <a:srgbClr val="FF0000"/>
                </a:solidFill>
                <a:latin typeface="Arial" panose="020B0604020202020204" pitchFamily="34" charset="0"/>
                <a:ea typeface="Arial" panose="020B0604020202020204" pitchFamily="34" charset="0"/>
              </a:rPr>
              <a:t>Translation </a:t>
            </a:r>
            <a:endParaRPr lang="en-GB" b="1" dirty="0">
              <a:ln w="22225">
                <a:solidFill>
                  <a:schemeClr val="accent2"/>
                </a:solidFill>
                <a:prstDash val="solid"/>
              </a:ln>
              <a:solidFill>
                <a:srgbClr val="FF0000"/>
              </a:solidFill>
              <a:latin typeface="Arial" panose="020B0604020202020204" pitchFamily="34" charset="0"/>
              <a:ea typeface="Arial" panose="020B0604020202020204" pitchFamily="34" charset="0"/>
            </a:endParaRPr>
          </a:p>
        </p:txBody>
      </p:sp>
      <p:sp>
        <p:nvSpPr>
          <p:cNvPr id="3" name="Rectangle 2"/>
          <p:cNvSpPr/>
          <p:nvPr/>
        </p:nvSpPr>
        <p:spPr>
          <a:xfrm>
            <a:off x="2417753" y="3930555"/>
            <a:ext cx="7206019" cy="1107996"/>
          </a:xfrm>
          <a:prstGeom prst="rect">
            <a:avLst/>
          </a:prstGeom>
        </p:spPr>
        <p:txBody>
          <a:bodyPr wrap="square">
            <a:spAutoFit/>
          </a:bodyPr>
          <a:lstStyle/>
          <a:p>
            <a:pPr marL="2540" indent="-6350">
              <a:lnSpc>
                <a:spcPct val="100000"/>
              </a:lnSpc>
              <a:spcAft>
                <a:spcPts val="1185"/>
              </a:spcAft>
            </a:pPr>
            <a:r>
              <a:rPr lang="en-GB" sz="2800" dirty="0" smtClean="0">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Presented </a:t>
            </a:r>
            <a:r>
              <a:rPr lang="en-GB" sz="2800" dirty="0">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by : </a:t>
            </a:r>
            <a:r>
              <a:rPr lang="en-GB" sz="2800" dirty="0" err="1">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Rouabah</a:t>
            </a:r>
            <a:r>
              <a:rPr lang="en-GB" sz="2800" dirty="0">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 </a:t>
            </a:r>
            <a:r>
              <a:rPr lang="en-GB" sz="2800" dirty="0" err="1">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Soumaya</a:t>
            </a:r>
            <a:r>
              <a:rPr lang="en-GB" sz="2800" dirty="0">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 </a:t>
            </a:r>
            <a:r>
              <a:rPr lang="en-GB" sz="2800" dirty="0" smtClean="0">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 : </a:t>
            </a:r>
            <a:r>
              <a:rPr lang="en-GB" sz="2800" dirty="0">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PPT</a:t>
            </a:r>
          </a:p>
          <a:p>
            <a:r>
              <a:rPr lang="en-GB" sz="2800" dirty="0">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Muhammad </a:t>
            </a:r>
            <a:r>
              <a:rPr lang="en-GB" sz="2800" dirty="0" err="1">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Saqib</a:t>
            </a:r>
            <a:r>
              <a:rPr lang="en-GB" sz="2800" dirty="0">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 </a:t>
            </a:r>
            <a:r>
              <a:rPr lang="en-GB" sz="2800" dirty="0" err="1">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Mehran</a:t>
            </a:r>
            <a:r>
              <a:rPr lang="en-GB" sz="2800" dirty="0">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 </a:t>
            </a:r>
            <a:r>
              <a:rPr lang="en-GB" sz="2800" dirty="0" smtClean="0">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 : </a:t>
            </a:r>
            <a:r>
              <a:rPr lang="en-GB" sz="2800" dirty="0" err="1">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Handouts</a:t>
            </a:r>
            <a:r>
              <a:rPr lang="en-GB" sz="2800" dirty="0">
                <a:ln w="0">
                  <a:solidFill>
                    <a:schemeClr val="bg1"/>
                  </a:solidFill>
                </a:ln>
                <a:solidFill>
                  <a:schemeClr val="bg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 </a:t>
            </a:r>
            <a:endParaRPr lang="en-GB" sz="2800" dirty="0">
              <a:ln w="0">
                <a:solidFill>
                  <a:schemeClr val="bg1"/>
                </a:solidFill>
              </a:ln>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427116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DE050A80-07BB-4D9B-879D-46B45955D26D}"/>
              </a:ext>
            </a:extLst>
          </p:cNvPr>
          <p:cNvSpPr>
            <a:spLocks noGrp="1"/>
          </p:cNvSpPr>
          <p:nvPr>
            <p:ph type="title"/>
          </p:nvPr>
        </p:nvSpPr>
        <p:spPr/>
        <p:txBody>
          <a:bodyPr/>
          <a:lstStyle/>
          <a:p>
            <a:endParaRPr lang="fr-FR"/>
          </a:p>
        </p:txBody>
      </p:sp>
      <p:pic>
        <p:nvPicPr>
          <p:cNvPr id="3" name="Picture 2">
            <a:extLst>
              <a:ext uri="{FF2B5EF4-FFF2-40B4-BE49-F238E27FC236}">
                <a16:creationId xmlns="" xmlns:a16="http://schemas.microsoft.com/office/drawing/2014/main" id="{DFF4E7DB-48A8-451A-8766-7A27FFEABCB7}"/>
              </a:ext>
            </a:extLst>
          </p:cNvPr>
          <p:cNvPicPr/>
          <p:nvPr/>
        </p:nvPicPr>
        <p:blipFill>
          <a:blip r:embed="rId2"/>
          <a:stretch>
            <a:fillRect/>
          </a:stretch>
        </p:blipFill>
        <p:spPr>
          <a:xfrm>
            <a:off x="0" y="0"/>
            <a:ext cx="12192000" cy="6858000"/>
          </a:xfrm>
          <a:prstGeom prst="rect">
            <a:avLst/>
          </a:prstGeom>
        </p:spPr>
      </p:pic>
      <p:sp>
        <p:nvSpPr>
          <p:cNvPr id="4" name="Rectangle 3"/>
          <p:cNvSpPr/>
          <p:nvPr/>
        </p:nvSpPr>
        <p:spPr>
          <a:xfrm>
            <a:off x="1203277" y="573205"/>
            <a:ext cx="10304059" cy="3891835"/>
          </a:xfrm>
          <a:prstGeom prst="rect">
            <a:avLst/>
          </a:prstGeom>
        </p:spPr>
        <p:txBody>
          <a:bodyPr wrap="square">
            <a:spAutoFit/>
          </a:bodyPr>
          <a:lstStyle/>
          <a:p>
            <a:pPr indent="-635">
              <a:lnSpc>
                <a:spcPct val="160000"/>
              </a:lnSpc>
              <a:spcAft>
                <a:spcPts val="1250"/>
              </a:spcAft>
            </a:pPr>
            <a:r>
              <a:rPr lang="en-GB" sz="2400" b="1" dirty="0">
                <a:ln w="22225">
                  <a:solidFill>
                    <a:schemeClr val="accent2"/>
                  </a:solidFill>
                  <a:prstDash val="solid"/>
                </a:ln>
                <a:solidFill>
                  <a:schemeClr val="accent2">
                    <a:lumMod val="40000"/>
                    <a:lumOff val="60000"/>
                  </a:schemeClr>
                </a:solidFill>
                <a:latin typeface="Arial" panose="020B0604020202020204" pitchFamily="34" charset="0"/>
                <a:ea typeface="Arial" panose="020B0604020202020204" pitchFamily="34" charset="0"/>
              </a:rPr>
              <a:t>-</a:t>
            </a:r>
            <a:r>
              <a:rPr lang="en-GB" sz="24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Translational Norms according to </a:t>
            </a:r>
            <a:r>
              <a:rPr lang="en-GB" sz="2400" dirty="0" err="1">
                <a:ln w="0"/>
                <a:solidFill>
                  <a:srgbClr val="FF0000"/>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Toury</a:t>
            </a:r>
            <a:r>
              <a:rPr lang="en-GB" sz="24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 : </a:t>
            </a:r>
            <a:endParaRPr lang="fr-FR" sz="24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endParaRPr>
          </a:p>
          <a:p>
            <a:pPr indent="-635">
              <a:lnSpc>
                <a:spcPct val="160000"/>
              </a:lnSpc>
              <a:spcAft>
                <a:spcPts val="1250"/>
              </a:spcAft>
              <a:tabLst>
                <a:tab pos="619125" algn="l"/>
              </a:tabLst>
            </a:pPr>
            <a:r>
              <a:rPr lang="en-GB" sz="2400" dirty="0">
                <a:ln w="0"/>
                <a:solidFill>
                  <a:srgbClr val="7030A0"/>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What are </a:t>
            </a:r>
            <a:r>
              <a:rPr lang="en-GB" sz="2400" dirty="0" smtClean="0">
                <a:ln w="0"/>
                <a:solidFill>
                  <a:srgbClr val="7030A0"/>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Translation </a:t>
            </a:r>
            <a:r>
              <a:rPr lang="en-GB" sz="2400" dirty="0">
                <a:ln w="0"/>
                <a:solidFill>
                  <a:srgbClr val="7030A0"/>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norms </a:t>
            </a:r>
            <a:r>
              <a:rPr lang="en-GB" sz="2400" dirty="0" smtClean="0">
                <a:ln w="0"/>
                <a:solidFill>
                  <a:srgbClr val="7030A0"/>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rPr>
              <a:t>?</a:t>
            </a:r>
            <a:endParaRPr lang="fr-FR" sz="2400" dirty="0" smtClean="0">
              <a:ln w="0"/>
              <a:solidFill>
                <a:srgbClr val="7030A0"/>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endParaRPr>
          </a:p>
          <a:p>
            <a:pPr indent="-635">
              <a:lnSpc>
                <a:spcPct val="160000"/>
              </a:lnSpc>
              <a:spcAft>
                <a:spcPts val="1250"/>
              </a:spcAft>
              <a:tabLst>
                <a:tab pos="619125" algn="l"/>
              </a:tabLst>
            </a:pPr>
            <a:r>
              <a:rPr lang="en-GB" dirty="0" smtClean="0">
                <a:solidFill>
                  <a:srgbClr val="000000"/>
                </a:solidFill>
                <a:latin typeface="Arial" panose="020B0604020202020204" pitchFamily="34" charset="0"/>
                <a:ea typeface="Arial" panose="020B0604020202020204" pitchFamily="34" charset="0"/>
              </a:rPr>
              <a:t>Translational </a:t>
            </a:r>
            <a:r>
              <a:rPr lang="en-GB" dirty="0">
                <a:solidFill>
                  <a:srgbClr val="000000"/>
                </a:solidFill>
                <a:latin typeface="Arial" panose="020B0604020202020204" pitchFamily="34" charset="0"/>
                <a:ea typeface="Arial" panose="020B0604020202020204" pitchFamily="34" charset="0"/>
              </a:rPr>
              <a:t>norms are a </a:t>
            </a:r>
            <a:r>
              <a:rPr lang="en-GB" b="1" dirty="0">
                <a:solidFill>
                  <a:srgbClr val="000000"/>
                </a:solidFill>
                <a:latin typeface="Arial" panose="020B0604020202020204" pitchFamily="34" charset="0"/>
                <a:ea typeface="Arial" panose="020B0604020202020204" pitchFamily="34" charset="0"/>
              </a:rPr>
              <a:t>function of the environment where the translation is undertaken</a:t>
            </a:r>
            <a:r>
              <a:rPr lang="en-GB" dirty="0">
                <a:solidFill>
                  <a:srgbClr val="000000"/>
                </a:solidFill>
                <a:latin typeface="Arial" panose="020B0604020202020204" pitchFamily="34" charset="0"/>
                <a:ea typeface="Arial" panose="020B0604020202020204" pitchFamily="34" charset="0"/>
              </a:rPr>
              <a:t>, which is usually the target culture environment. For </a:t>
            </a:r>
            <a:r>
              <a:rPr lang="en-GB" dirty="0" err="1">
                <a:solidFill>
                  <a:srgbClr val="000000"/>
                </a:solidFill>
                <a:latin typeface="Arial" panose="020B0604020202020204" pitchFamily="34" charset="0"/>
                <a:ea typeface="Arial" panose="020B0604020202020204" pitchFamily="34" charset="0"/>
              </a:rPr>
              <a:t>Toury</a:t>
            </a:r>
            <a:r>
              <a:rPr lang="en-GB" dirty="0">
                <a:solidFill>
                  <a:srgbClr val="000000"/>
                </a:solidFill>
                <a:latin typeface="Arial" panose="020B0604020202020204" pitchFamily="34" charset="0"/>
                <a:ea typeface="Arial" panose="020B0604020202020204" pitchFamily="34" charset="0"/>
              </a:rPr>
              <a:t> norms are </a:t>
            </a:r>
            <a:r>
              <a:rPr lang="en-GB" dirty="0" smtClean="0">
                <a:solidFill>
                  <a:srgbClr val="000000"/>
                </a:solidFill>
                <a:latin typeface="Arial" panose="020B0604020202020204" pitchFamily="34" charset="0"/>
                <a:ea typeface="Arial" panose="020B0604020202020204" pitchFamily="34" charset="0"/>
              </a:rPr>
              <a:t>inter subjective </a:t>
            </a:r>
            <a:r>
              <a:rPr lang="en-GB" dirty="0">
                <a:solidFill>
                  <a:srgbClr val="000000"/>
                </a:solidFill>
                <a:latin typeface="Arial" panose="020B0604020202020204" pitchFamily="34" charset="0"/>
                <a:ea typeface="Arial" panose="020B0604020202020204" pitchFamily="34" charset="0"/>
              </a:rPr>
              <a:t>factors which govern </a:t>
            </a:r>
            <a:r>
              <a:rPr lang="en-GB" dirty="0" smtClean="0">
                <a:solidFill>
                  <a:srgbClr val="000000"/>
                </a:solidFill>
                <a:latin typeface="Arial" panose="020B0604020202020204" pitchFamily="34" charset="0"/>
                <a:ea typeface="Arial" panose="020B0604020202020204" pitchFamily="34" charset="0"/>
              </a:rPr>
              <a:t>behaviour </a:t>
            </a:r>
            <a:r>
              <a:rPr lang="en-GB" dirty="0">
                <a:solidFill>
                  <a:srgbClr val="000000"/>
                </a:solidFill>
                <a:latin typeface="Arial" panose="020B0604020202020204" pitchFamily="34" charset="0"/>
                <a:ea typeface="Arial" panose="020B0604020202020204" pitchFamily="34" charset="0"/>
              </a:rPr>
              <a:t>and which ensure social order, producing regularity of behaviour.</a:t>
            </a:r>
            <a:endParaRPr lang="fr-FR" dirty="0">
              <a:solidFill>
                <a:srgbClr val="000000"/>
              </a:solidFill>
              <a:latin typeface="Arial" panose="020B0604020202020204" pitchFamily="34" charset="0"/>
              <a:ea typeface="Arial" panose="020B0604020202020204" pitchFamily="34" charset="0"/>
            </a:endParaRPr>
          </a:p>
          <a:p>
            <a:pPr indent="-635">
              <a:lnSpc>
                <a:spcPct val="160000"/>
              </a:lnSpc>
              <a:spcAft>
                <a:spcPts val="1250"/>
              </a:spcAft>
            </a:pPr>
            <a:r>
              <a:rPr lang="en-GB" sz="3200" b="1" dirty="0">
                <a:solidFill>
                  <a:srgbClr val="000000"/>
                </a:solidFill>
                <a:latin typeface="Arial" panose="020B0604020202020204" pitchFamily="34" charset="0"/>
                <a:ea typeface="Arial" panose="020B0604020202020204" pitchFamily="34" charset="0"/>
              </a:rPr>
              <a:t> </a:t>
            </a:r>
            <a:endParaRPr lang="fr-FR" dirty="0">
              <a:solidFill>
                <a:srgbClr val="000000"/>
              </a:solidFill>
              <a:effectLst/>
              <a:latin typeface="Arial" panose="020B0604020202020204" pitchFamily="34" charset="0"/>
              <a:ea typeface="Arial" panose="020B0604020202020204" pitchFamily="34" charset="0"/>
            </a:endParaRPr>
          </a:p>
        </p:txBody>
      </p:sp>
      <p:sp>
        <p:nvSpPr>
          <p:cNvPr id="6" name="Rectangle 5"/>
          <p:cNvSpPr/>
          <p:nvPr/>
        </p:nvSpPr>
        <p:spPr>
          <a:xfrm>
            <a:off x="1203277" y="3715219"/>
            <a:ext cx="9526138" cy="978729"/>
          </a:xfrm>
          <a:prstGeom prst="rect">
            <a:avLst/>
          </a:prstGeom>
        </p:spPr>
        <p:txBody>
          <a:bodyPr wrap="square">
            <a:spAutoFit/>
          </a:bodyPr>
          <a:lstStyle/>
          <a:p>
            <a:pPr indent="-635">
              <a:lnSpc>
                <a:spcPct val="160000"/>
              </a:lnSpc>
              <a:spcAft>
                <a:spcPts val="1250"/>
              </a:spcAft>
            </a:pPr>
            <a:r>
              <a:rPr lang="en-GB" dirty="0">
                <a:solidFill>
                  <a:srgbClr val="000000"/>
                </a:solidFill>
                <a:latin typeface="Arial" panose="020B0604020202020204" pitchFamily="34" charset="0"/>
                <a:ea typeface="Arial" panose="020B0604020202020204" pitchFamily="34" charset="0"/>
              </a:rPr>
              <a:t>It was defined also by </a:t>
            </a:r>
            <a:r>
              <a:rPr lang="en-GB" dirty="0" err="1">
                <a:solidFill>
                  <a:srgbClr val="000000"/>
                </a:solidFill>
                <a:latin typeface="Arial" panose="020B0604020202020204" pitchFamily="34" charset="0"/>
                <a:ea typeface="Arial" panose="020B0604020202020204" pitchFamily="34" charset="0"/>
              </a:rPr>
              <a:t>Toury</a:t>
            </a:r>
            <a:r>
              <a:rPr lang="en-GB" dirty="0">
                <a:solidFill>
                  <a:srgbClr val="000000"/>
                </a:solidFill>
                <a:latin typeface="Arial" panose="020B0604020202020204" pitchFamily="34" charset="0"/>
                <a:ea typeface="Arial" panose="020B0604020202020204" pitchFamily="34" charset="0"/>
              </a:rPr>
              <a:t> as translating a linguistic unit by its generally accepted equivalent (this position is still held by some scholars today) .</a:t>
            </a:r>
            <a:endParaRPr lang="en-GB" sz="1100" dirty="0">
              <a:solidFill>
                <a:srgbClr val="000000"/>
              </a:solidFill>
              <a:effectLst/>
              <a:latin typeface="Arial" panose="020B0604020202020204" pitchFamily="34" charset="0"/>
              <a:ea typeface="Arial" panose="020B0604020202020204" pitchFamily="34" charset="0"/>
            </a:endParaRPr>
          </a:p>
        </p:txBody>
      </p:sp>
      <p:sp>
        <p:nvSpPr>
          <p:cNvPr id="7" name="Rectangle 6"/>
          <p:cNvSpPr/>
          <p:nvPr/>
        </p:nvSpPr>
        <p:spPr>
          <a:xfrm>
            <a:off x="1153236" y="4900734"/>
            <a:ext cx="9885528" cy="646331"/>
          </a:xfrm>
          <a:prstGeom prst="rect">
            <a:avLst/>
          </a:prstGeom>
        </p:spPr>
        <p:txBody>
          <a:bodyPr wrap="square">
            <a:spAutoFit/>
          </a:bodyPr>
          <a:lstStyle/>
          <a:p>
            <a:r>
              <a:rPr lang="en-GB" dirty="0">
                <a:solidFill>
                  <a:srgbClr val="000000"/>
                </a:solidFill>
                <a:latin typeface="Arial" panose="020B0604020202020204" pitchFamily="34" charset="0"/>
                <a:ea typeface="Arial" panose="020B0604020202020204" pitchFamily="34" charset="0"/>
              </a:rPr>
              <a:t>I</a:t>
            </a:r>
            <a:r>
              <a:rPr lang="en-GB" dirty="0" smtClean="0">
                <a:solidFill>
                  <a:srgbClr val="000000"/>
                </a:solidFill>
                <a:latin typeface="Arial" panose="020B0604020202020204" pitchFamily="34" charset="0"/>
                <a:ea typeface="Arial" panose="020B0604020202020204" pitchFamily="34" charset="0"/>
              </a:rPr>
              <a:t>n </a:t>
            </a:r>
            <a:r>
              <a:rPr lang="en-GB" dirty="0">
                <a:solidFill>
                  <a:srgbClr val="000000"/>
                </a:solidFill>
                <a:latin typeface="Arial" panose="020B0604020202020204" pitchFamily="34" charset="0"/>
                <a:ea typeface="Arial" panose="020B0604020202020204" pitchFamily="34" charset="0"/>
              </a:rPr>
              <a:t>an attempt to gain a better understanding of the factors governing the communicative </a:t>
            </a:r>
            <a:r>
              <a:rPr lang="en-GB" dirty="0" smtClean="0">
                <a:solidFill>
                  <a:srgbClr val="000000"/>
                </a:solidFill>
                <a:latin typeface="Arial" panose="020B0604020202020204" pitchFamily="34" charset="0"/>
                <a:ea typeface="Arial" panose="020B0604020202020204" pitchFamily="34" charset="0"/>
              </a:rPr>
              <a:t>behaviour </a:t>
            </a:r>
            <a:r>
              <a:rPr lang="en-GB" dirty="0">
                <a:solidFill>
                  <a:srgbClr val="000000"/>
                </a:solidFill>
                <a:latin typeface="Arial" panose="020B0604020202020204" pitchFamily="34" charset="0"/>
                <a:ea typeface="Arial" panose="020B0604020202020204" pitchFamily="34" charset="0"/>
              </a:rPr>
              <a:t>of translators and the interaction between translators and their audiences.</a:t>
            </a:r>
            <a:endParaRPr lang="en-GB" dirty="0"/>
          </a:p>
        </p:txBody>
      </p:sp>
    </p:spTree>
    <p:extLst>
      <p:ext uri="{BB962C8B-B14F-4D97-AF65-F5344CB8AC3E}">
        <p14:creationId xmlns:p14="http://schemas.microsoft.com/office/powerpoint/2010/main" val="314904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
        <p15:prstTrans prst="airplane"/>
      </p:transition>
    </mc:Choice>
    <mc:Fallback xmlns="">
      <p:transition spd="slow" advTm="8">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ADB09BD0-308D-45A4-A882-95F101CE3B80}"/>
              </a:ext>
            </a:extLst>
          </p:cNvPr>
          <p:cNvSpPr>
            <a:spLocks noGrp="1"/>
          </p:cNvSpPr>
          <p:nvPr>
            <p:ph type="title"/>
          </p:nvPr>
        </p:nvSpPr>
        <p:spPr/>
        <p:txBody>
          <a:bodyPr/>
          <a:lstStyle/>
          <a:p>
            <a:endParaRPr lang="fr-FR"/>
          </a:p>
        </p:txBody>
      </p:sp>
      <p:pic>
        <p:nvPicPr>
          <p:cNvPr id="3" name="Picture 2">
            <a:extLst>
              <a:ext uri="{FF2B5EF4-FFF2-40B4-BE49-F238E27FC236}">
                <a16:creationId xmlns="" xmlns:a16="http://schemas.microsoft.com/office/drawing/2014/main" id="{4280A346-CA66-49C3-9A23-96BF7AD64E38}"/>
              </a:ext>
            </a:extLst>
          </p:cNvPr>
          <p:cNvPicPr/>
          <p:nvPr/>
        </p:nvPicPr>
        <p:blipFill>
          <a:blip r:embed="rId2"/>
          <a:stretch>
            <a:fillRect/>
          </a:stretch>
        </p:blipFill>
        <p:spPr>
          <a:xfrm>
            <a:off x="0" y="0"/>
            <a:ext cx="12192000" cy="6858000"/>
          </a:xfrm>
          <a:prstGeom prst="rect">
            <a:avLst/>
          </a:prstGeom>
        </p:spPr>
      </p:pic>
      <p:sp>
        <p:nvSpPr>
          <p:cNvPr id="5" name="Rectangle 4"/>
          <p:cNvSpPr/>
          <p:nvPr/>
        </p:nvSpPr>
        <p:spPr>
          <a:xfrm>
            <a:off x="4488186" y="0"/>
            <a:ext cx="2414444" cy="776687"/>
          </a:xfrm>
          <a:prstGeom prst="rect">
            <a:avLst/>
          </a:prstGeom>
        </p:spPr>
        <p:txBody>
          <a:bodyPr wrap="none">
            <a:spAutoFit/>
          </a:bodyPr>
          <a:lstStyle/>
          <a:p>
            <a:pPr indent="-635">
              <a:lnSpc>
                <a:spcPct val="160000"/>
              </a:lnSpc>
              <a:spcAft>
                <a:spcPts val="1250"/>
              </a:spcAft>
              <a:tabLst>
                <a:tab pos="619125" algn="l"/>
              </a:tabLst>
            </a:pPr>
            <a:r>
              <a:rPr lang="en-GB" sz="3200" b="1" dirty="0">
                <a:solidFill>
                  <a:srgbClr val="000000"/>
                </a:solidFill>
                <a:latin typeface="Arial" panose="020B0604020202020204" pitchFamily="34" charset="0"/>
                <a:ea typeface="Arial" panose="020B0604020202020204" pitchFamily="34" charset="0"/>
              </a:rPr>
              <a:t>Conclusion</a:t>
            </a:r>
            <a:endParaRPr lang="fr-FR" b="1" dirty="0">
              <a:solidFill>
                <a:srgbClr val="000000"/>
              </a:solidFill>
              <a:effectLst/>
              <a:latin typeface="Arial" panose="020B0604020202020204" pitchFamily="34" charset="0"/>
              <a:ea typeface="Arial" panose="020B0604020202020204" pitchFamily="34" charset="0"/>
            </a:endParaRPr>
          </a:p>
        </p:txBody>
      </p:sp>
      <p:sp>
        <p:nvSpPr>
          <p:cNvPr id="6" name="Rectangle 5"/>
          <p:cNvSpPr/>
          <p:nvPr/>
        </p:nvSpPr>
        <p:spPr>
          <a:xfrm>
            <a:off x="1119118" y="776687"/>
            <a:ext cx="10454185" cy="5577424"/>
          </a:xfrm>
          <a:prstGeom prst="rect">
            <a:avLst/>
          </a:prstGeom>
        </p:spPr>
        <p:txBody>
          <a:bodyPr wrap="square">
            <a:spAutoFit/>
          </a:bodyPr>
          <a:lstStyle/>
          <a:p>
            <a:pPr indent="-635">
              <a:lnSpc>
                <a:spcPct val="160000"/>
              </a:lnSpc>
              <a:spcAft>
                <a:spcPts val="1250"/>
              </a:spcAft>
              <a:tabLst>
                <a:tab pos="619125" algn="l"/>
              </a:tabLst>
            </a:pPr>
            <a:r>
              <a:rPr lang="en-GB" dirty="0" smtClean="0">
                <a:solidFill>
                  <a:schemeClr val="bg1"/>
                </a:solidFill>
                <a:latin typeface="Arial" panose="020B0604020202020204" pitchFamily="34" charset="0"/>
                <a:ea typeface="Arial" panose="020B0604020202020204" pitchFamily="34" charset="0"/>
              </a:rPr>
              <a:t> </a:t>
            </a:r>
            <a:r>
              <a:rPr lang="en-GB" b="1" dirty="0" smtClean="0">
                <a:solidFill>
                  <a:schemeClr val="bg1"/>
                </a:solidFill>
                <a:latin typeface="Arial" panose="020B0604020202020204" pitchFamily="34" charset="0"/>
                <a:ea typeface="Arial" panose="020B0604020202020204" pitchFamily="34" charset="0"/>
              </a:rPr>
              <a:t>The </a:t>
            </a:r>
            <a:r>
              <a:rPr lang="en-GB" b="1" dirty="0">
                <a:solidFill>
                  <a:schemeClr val="bg1"/>
                </a:solidFill>
                <a:latin typeface="Arial" panose="020B0604020202020204" pitchFamily="34" charset="0"/>
                <a:ea typeface="Arial" panose="020B0604020202020204" pitchFamily="34" charset="0"/>
              </a:rPr>
              <a:t>descriptive approach developed by Gideon </a:t>
            </a:r>
            <a:r>
              <a:rPr lang="en-GB" b="1" dirty="0" err="1">
                <a:solidFill>
                  <a:schemeClr val="bg1"/>
                </a:solidFill>
                <a:latin typeface="Arial" panose="020B0604020202020204" pitchFamily="34" charset="0"/>
                <a:ea typeface="Arial" panose="020B0604020202020204" pitchFamily="34" charset="0"/>
              </a:rPr>
              <a:t>Toury</a:t>
            </a:r>
            <a:r>
              <a:rPr lang="en-GB" b="1" dirty="0">
                <a:solidFill>
                  <a:schemeClr val="bg1"/>
                </a:solidFill>
                <a:latin typeface="Arial" panose="020B0604020202020204" pitchFamily="34" charset="0"/>
                <a:ea typeface="Arial" panose="020B0604020202020204" pitchFamily="34" charset="0"/>
              </a:rPr>
              <a:t> has played a major role in the development of Translation Studies and is still motivating a lot of research in the discipline. It is not an </a:t>
            </a:r>
            <a:r>
              <a:rPr lang="en-GB" b="1" dirty="0" smtClean="0">
                <a:solidFill>
                  <a:schemeClr val="bg1"/>
                </a:solidFill>
                <a:latin typeface="Arial" panose="020B0604020202020204" pitchFamily="34" charset="0"/>
                <a:ea typeface="Arial" panose="020B0604020202020204" pitchFamily="34" charset="0"/>
              </a:rPr>
              <a:t>exaggeration to </a:t>
            </a:r>
            <a:r>
              <a:rPr lang="en-GB" b="1" dirty="0">
                <a:solidFill>
                  <a:schemeClr val="bg1"/>
                </a:solidFill>
                <a:latin typeface="Arial" panose="020B0604020202020204" pitchFamily="34" charset="0"/>
                <a:ea typeface="Arial" panose="020B0604020202020204" pitchFamily="34" charset="0"/>
              </a:rPr>
              <a:t>say that </a:t>
            </a:r>
            <a:r>
              <a:rPr lang="en-GB" b="1" dirty="0" err="1" smtClean="0">
                <a:solidFill>
                  <a:schemeClr val="bg1"/>
                </a:solidFill>
                <a:latin typeface="Arial" panose="020B0604020202020204" pitchFamily="34" charset="0"/>
                <a:ea typeface="Arial" panose="020B0604020202020204" pitchFamily="34" charset="0"/>
              </a:rPr>
              <a:t>Toury</a:t>
            </a:r>
            <a:r>
              <a:rPr lang="en-GB" b="1" dirty="0" smtClean="0">
                <a:solidFill>
                  <a:schemeClr val="bg1"/>
                </a:solidFill>
                <a:latin typeface="Arial" panose="020B0604020202020204" pitchFamily="34" charset="0"/>
                <a:ea typeface="Arial" panose="020B0604020202020204" pitchFamily="34" charset="0"/>
              </a:rPr>
              <a:t> ’s </a:t>
            </a:r>
            <a:r>
              <a:rPr lang="en-GB" b="1" dirty="0">
                <a:solidFill>
                  <a:schemeClr val="bg1"/>
                </a:solidFill>
                <a:latin typeface="Arial" panose="020B0604020202020204" pitchFamily="34" charset="0"/>
                <a:ea typeface="Arial" panose="020B0604020202020204" pitchFamily="34" charset="0"/>
              </a:rPr>
              <a:t>work revolutionized the scientific field. Thanks to his efforts, Translation Studies has acquired an individual profile as an independent discipline with its own research program. It also no longer has the normative tone it used to have previously. Through emphasizing the value of and the need for systematic descriptive studies based on a solid methodology and a genuine interest in translations as they exist, </a:t>
            </a:r>
            <a:r>
              <a:rPr lang="en-GB" b="1" dirty="0" err="1">
                <a:solidFill>
                  <a:schemeClr val="bg1"/>
                </a:solidFill>
                <a:latin typeface="Arial" panose="020B0604020202020204" pitchFamily="34" charset="0"/>
                <a:ea typeface="Arial" panose="020B0604020202020204" pitchFamily="34" charset="0"/>
              </a:rPr>
              <a:t>Toury</a:t>
            </a:r>
            <a:r>
              <a:rPr lang="en-GB" b="1" dirty="0">
                <a:solidFill>
                  <a:schemeClr val="bg1"/>
                </a:solidFill>
                <a:latin typeface="Arial" panose="020B0604020202020204" pitchFamily="34" charset="0"/>
                <a:ea typeface="Arial" panose="020B0604020202020204" pitchFamily="34" charset="0"/>
              </a:rPr>
              <a:t> brought forward a dynamic </a:t>
            </a:r>
            <a:r>
              <a:rPr lang="en-GB" b="1" dirty="0" smtClean="0">
                <a:solidFill>
                  <a:schemeClr val="bg1"/>
                </a:solidFill>
              </a:rPr>
              <a:t>Norms </a:t>
            </a:r>
            <a:r>
              <a:rPr lang="en-GB" b="1" dirty="0">
                <a:solidFill>
                  <a:schemeClr val="bg1"/>
                </a:solidFill>
              </a:rPr>
              <a:t>in 1978 witch </a:t>
            </a:r>
            <a:r>
              <a:rPr lang="en-GB" b="1" dirty="0" smtClean="0">
                <a:solidFill>
                  <a:schemeClr val="bg1"/>
                </a:solidFill>
              </a:rPr>
              <a:t>proved </a:t>
            </a:r>
            <a:r>
              <a:rPr lang="en-GB" b="1" dirty="0">
                <a:solidFill>
                  <a:schemeClr val="bg1"/>
                </a:solidFill>
              </a:rPr>
              <a:t>to change the face of translation forever even though some say it </a:t>
            </a:r>
            <a:r>
              <a:rPr lang="en-GB" b="1" dirty="0" err="1" smtClean="0">
                <a:solidFill>
                  <a:schemeClr val="bg1"/>
                </a:solidFill>
              </a:rPr>
              <a:t>was</a:t>
            </a:r>
            <a:r>
              <a:rPr lang="en-GB" b="1" dirty="0" err="1">
                <a:solidFill>
                  <a:schemeClr val="bg1"/>
                </a:solidFill>
                <a:latin typeface="Arial" panose="020B0604020202020204" pitchFamily="34" charset="0"/>
                <a:ea typeface="Arial" panose="020B0604020202020204" pitchFamily="34" charset="0"/>
              </a:rPr>
              <a:t>research</a:t>
            </a:r>
            <a:r>
              <a:rPr lang="en-GB" b="1" dirty="0">
                <a:solidFill>
                  <a:schemeClr val="bg1"/>
                </a:solidFill>
                <a:latin typeface="Arial" panose="020B0604020202020204" pitchFamily="34" charset="0"/>
                <a:ea typeface="Arial" panose="020B0604020202020204" pitchFamily="34" charset="0"/>
              </a:rPr>
              <a:t> paradigm that provides researchers with a valuable tool to investigate translational phenomena in their sociocultural context </a:t>
            </a:r>
            <a:r>
              <a:rPr lang="en-GB" b="1" dirty="0">
                <a:solidFill>
                  <a:schemeClr val="bg1"/>
                </a:solidFill>
              </a:rPr>
              <a:t>Without forgetting </a:t>
            </a:r>
            <a:r>
              <a:rPr lang="en-GB" b="1" dirty="0" err="1">
                <a:solidFill>
                  <a:schemeClr val="bg1"/>
                </a:solidFill>
              </a:rPr>
              <a:t>Toury’s</a:t>
            </a:r>
            <a:r>
              <a:rPr lang="en-GB" b="1" dirty="0">
                <a:solidFill>
                  <a:schemeClr val="bg1"/>
                </a:solidFill>
              </a:rPr>
              <a:t> revolunary discover of  unsatisfactory  </a:t>
            </a:r>
            <a:r>
              <a:rPr lang="en-GB" b="1" dirty="0" smtClean="0">
                <a:solidFill>
                  <a:schemeClr val="bg1"/>
                </a:solidFill>
              </a:rPr>
              <a:t>. </a:t>
            </a:r>
            <a:endParaRPr lang="en-GB" dirty="0" smtClean="0">
              <a:solidFill>
                <a:schemeClr val="bg1"/>
              </a:solidFill>
              <a:latin typeface="Arial" panose="020B0604020202020204" pitchFamily="34" charset="0"/>
              <a:ea typeface="Arial" panose="020B0604020202020204" pitchFamily="34" charset="0"/>
            </a:endParaRPr>
          </a:p>
          <a:p>
            <a:pPr indent="-635">
              <a:lnSpc>
                <a:spcPct val="160000"/>
              </a:lnSpc>
              <a:spcAft>
                <a:spcPts val="1250"/>
              </a:spcAft>
              <a:tabLst>
                <a:tab pos="619125" algn="l"/>
              </a:tabLst>
            </a:pPr>
            <a:endParaRPr lang="en-GB" dirty="0">
              <a:solidFill>
                <a:schemeClr val="bg1"/>
              </a:solidFill>
              <a:latin typeface="Arial" panose="020B0604020202020204" pitchFamily="34" charset="0"/>
            </a:endParaRPr>
          </a:p>
        </p:txBody>
      </p:sp>
    </p:spTree>
    <p:extLst>
      <p:ext uri="{BB962C8B-B14F-4D97-AF65-F5344CB8AC3E}">
        <p14:creationId xmlns:p14="http://schemas.microsoft.com/office/powerpoint/2010/main" val="2267479423"/>
      </p:ext>
    </p:extLst>
  </p:cSld>
  <p:clrMapOvr>
    <a:masterClrMapping/>
  </p:clrMapOvr>
  <p:transition spd="slow" advTm="7">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C03C1F54-C878-4002-A234-F1868F0303F7}"/>
              </a:ext>
            </a:extLst>
          </p:cNvPr>
          <p:cNvSpPr>
            <a:spLocks noGrp="1"/>
          </p:cNvSpPr>
          <p:nvPr>
            <p:ph type="title"/>
          </p:nvPr>
        </p:nvSpPr>
        <p:spPr/>
        <p:txBody>
          <a:bodyPr/>
          <a:lstStyle/>
          <a:p>
            <a:endParaRPr lang="fr-FR"/>
          </a:p>
        </p:txBody>
      </p:sp>
      <p:pic>
        <p:nvPicPr>
          <p:cNvPr id="3" name="Picture 2">
            <a:extLst>
              <a:ext uri="{FF2B5EF4-FFF2-40B4-BE49-F238E27FC236}">
                <a16:creationId xmlns="" xmlns:a16="http://schemas.microsoft.com/office/drawing/2014/main" id="{224C3649-A5D7-4CA1-AB68-7942D1243133}"/>
              </a:ext>
            </a:extLst>
          </p:cNvPr>
          <p:cNvPicPr/>
          <p:nvPr/>
        </p:nvPicPr>
        <p:blipFill>
          <a:blip r:embed="rId2"/>
          <a:stretch>
            <a:fillRect/>
          </a:stretch>
        </p:blipFill>
        <p:spPr>
          <a:xfrm>
            <a:off x="0" y="0"/>
            <a:ext cx="12192000" cy="6858000"/>
          </a:xfrm>
          <a:prstGeom prst="rect">
            <a:avLst/>
          </a:prstGeom>
        </p:spPr>
      </p:pic>
      <p:sp>
        <p:nvSpPr>
          <p:cNvPr id="5" name="Rectangle 4"/>
          <p:cNvSpPr/>
          <p:nvPr/>
        </p:nvSpPr>
        <p:spPr>
          <a:xfrm>
            <a:off x="4480949" y="240613"/>
            <a:ext cx="2393604" cy="776687"/>
          </a:xfrm>
          <a:prstGeom prst="rect">
            <a:avLst/>
          </a:prstGeom>
        </p:spPr>
        <p:txBody>
          <a:bodyPr wrap="none">
            <a:spAutoFit/>
          </a:bodyPr>
          <a:lstStyle/>
          <a:p>
            <a:pPr indent="-635">
              <a:lnSpc>
                <a:spcPct val="160000"/>
              </a:lnSpc>
              <a:spcAft>
                <a:spcPts val="1250"/>
              </a:spcAft>
            </a:pPr>
            <a:r>
              <a:rPr lang="en-GB" sz="3200" dirty="0">
                <a:solidFill>
                  <a:srgbClr val="000000"/>
                </a:solidFill>
                <a:latin typeface="Arial" panose="020B0604020202020204" pitchFamily="34" charset="0"/>
                <a:ea typeface="Arial" panose="020B0604020202020204" pitchFamily="34" charset="0"/>
              </a:rPr>
              <a:t>References </a:t>
            </a:r>
            <a:endParaRPr lang="en-GB" dirty="0">
              <a:solidFill>
                <a:srgbClr val="000000"/>
              </a:solidFill>
              <a:effectLst/>
              <a:latin typeface="Arial" panose="020B0604020202020204" pitchFamily="34" charset="0"/>
              <a:ea typeface="Arial" panose="020B0604020202020204" pitchFamily="34" charset="0"/>
            </a:endParaRPr>
          </a:p>
        </p:txBody>
      </p:sp>
      <p:sp>
        <p:nvSpPr>
          <p:cNvPr id="8" name="Rectangle 7"/>
          <p:cNvSpPr/>
          <p:nvPr/>
        </p:nvSpPr>
        <p:spPr>
          <a:xfrm>
            <a:off x="345744" y="1246351"/>
            <a:ext cx="5236191" cy="4002121"/>
          </a:xfrm>
          <a:prstGeom prst="rect">
            <a:avLst/>
          </a:prstGeom>
        </p:spPr>
        <p:txBody>
          <a:bodyPr wrap="square">
            <a:spAutoFit/>
          </a:bodyPr>
          <a:lstStyle/>
          <a:p>
            <a:pPr indent="-635">
              <a:lnSpc>
                <a:spcPct val="160000"/>
              </a:lnSpc>
              <a:spcAft>
                <a:spcPts val="1250"/>
              </a:spcAft>
            </a:pPr>
            <a:r>
              <a:rPr lang="en-GB" b="1" dirty="0" smtClean="0">
                <a:solidFill>
                  <a:srgbClr val="000000"/>
                </a:solidFill>
                <a:latin typeface="Arial" panose="020B0604020202020204" pitchFamily="34" charset="0"/>
                <a:ea typeface="Arial" panose="020B0604020202020204" pitchFamily="34" charset="0"/>
              </a:rPr>
              <a:t>-</a:t>
            </a:r>
            <a:r>
              <a:rPr lang="en-GB" sz="1600" b="1" dirty="0" smtClean="0">
                <a:solidFill>
                  <a:srgbClr val="000000"/>
                </a:solidFill>
                <a:latin typeface="Arial" panose="020B0604020202020204" pitchFamily="34" charset="0"/>
                <a:ea typeface="Arial" panose="020B0604020202020204" pitchFamily="34" charset="0"/>
              </a:rPr>
              <a:t>Gideon </a:t>
            </a:r>
            <a:r>
              <a:rPr lang="en-GB" sz="1600" b="1" dirty="0" err="1">
                <a:solidFill>
                  <a:srgbClr val="000000"/>
                </a:solidFill>
                <a:latin typeface="Arial" panose="020B0604020202020204" pitchFamily="34" charset="0"/>
                <a:ea typeface="Arial" panose="020B0604020202020204" pitchFamily="34" charset="0"/>
              </a:rPr>
              <a:t>Toury’s</a:t>
            </a:r>
            <a:r>
              <a:rPr lang="en-GB" sz="1600" b="1" dirty="0">
                <a:solidFill>
                  <a:srgbClr val="000000"/>
                </a:solidFill>
                <a:latin typeface="Arial" panose="020B0604020202020204" pitchFamily="34" charset="0"/>
                <a:ea typeface="Arial" panose="020B0604020202020204" pitchFamily="34" charset="0"/>
              </a:rPr>
              <a:t> </a:t>
            </a:r>
            <a:r>
              <a:rPr lang="en-GB" sz="1600" dirty="0">
                <a:solidFill>
                  <a:srgbClr val="000000"/>
                </a:solidFill>
                <a:latin typeface="Arial" panose="020B0604020202020204" pitchFamily="34" charset="0"/>
                <a:ea typeface="Arial" panose="020B0604020202020204" pitchFamily="34" charset="0"/>
              </a:rPr>
              <a:t> </a:t>
            </a:r>
            <a:r>
              <a:rPr lang="en-GB" sz="1400" dirty="0">
                <a:solidFill>
                  <a:srgbClr val="000000"/>
                </a:solidFill>
                <a:latin typeface="Arial" panose="020B0604020202020204" pitchFamily="34" charset="0"/>
                <a:ea typeface="Arial" panose="020B0604020202020204" pitchFamily="34" charset="0"/>
              </a:rPr>
              <a:t>“</a:t>
            </a:r>
            <a:r>
              <a:rPr lang="en-GB" sz="1400" b="1" dirty="0">
                <a:solidFill>
                  <a:srgbClr val="000000"/>
                </a:solidFill>
                <a:latin typeface="Arial" panose="020B0604020202020204" pitchFamily="34" charset="0"/>
                <a:ea typeface="Arial" panose="020B0604020202020204" pitchFamily="34" charset="0"/>
              </a:rPr>
              <a:t>DESCRIPTIVE TRANSLATION STUDIES AND BEYOND </a:t>
            </a:r>
            <a:r>
              <a:rPr lang="en-GB" sz="1400" b="1" dirty="0" smtClean="0">
                <a:solidFill>
                  <a:srgbClr val="000000"/>
                </a:solidFill>
                <a:latin typeface="Arial" panose="020B0604020202020204" pitchFamily="34" charset="0"/>
                <a:ea typeface="Arial" panose="020B0604020202020204" pitchFamily="34" charset="0"/>
              </a:rPr>
              <a:t>“</a:t>
            </a:r>
            <a:endParaRPr lang="en-GB" dirty="0" smtClean="0">
              <a:solidFill>
                <a:srgbClr val="000000"/>
              </a:solidFill>
              <a:latin typeface="Arial" panose="020B0604020202020204" pitchFamily="34" charset="0"/>
              <a:ea typeface="Arial" panose="020B0604020202020204" pitchFamily="34" charset="0"/>
            </a:endParaRPr>
          </a:p>
          <a:p>
            <a:pPr indent="-635">
              <a:lnSpc>
                <a:spcPct val="160000"/>
              </a:lnSpc>
              <a:spcAft>
                <a:spcPts val="1250"/>
              </a:spcAft>
            </a:pPr>
            <a:r>
              <a:rPr lang="en-GB" sz="1600" b="1" dirty="0" smtClean="0">
                <a:solidFill>
                  <a:srgbClr val="000000"/>
                </a:solidFill>
                <a:latin typeface="Arial" panose="020B0604020202020204" pitchFamily="34" charset="0"/>
                <a:ea typeface="Arial" panose="020B0604020202020204" pitchFamily="34" charset="0"/>
                <a:hlinkClick r:id="rId3"/>
              </a:rPr>
              <a:t>-https</a:t>
            </a:r>
            <a:r>
              <a:rPr lang="en-GB" sz="1600" b="1" dirty="0">
                <a:solidFill>
                  <a:srgbClr val="000000"/>
                </a:solidFill>
                <a:latin typeface="Arial" panose="020B0604020202020204" pitchFamily="34" charset="0"/>
                <a:ea typeface="Arial" panose="020B0604020202020204" pitchFamily="34" charset="0"/>
                <a:hlinkClick r:id="rId3"/>
              </a:rPr>
              <a:t>://www.semanticscholar.org/paper/ The-Concept-of-Norms-in-Translation-Studies-</a:t>
            </a:r>
            <a:r>
              <a:rPr lang="en-GB" sz="1600" b="1" dirty="0">
                <a:solidFill>
                  <a:srgbClr val="000000"/>
                </a:solidFill>
                <a:latin typeface="Arial" panose="020B0604020202020204" pitchFamily="34" charset="0"/>
                <a:ea typeface="Arial" panose="020B0604020202020204" pitchFamily="34" charset="0"/>
              </a:rPr>
              <a:t> </a:t>
            </a:r>
            <a:endParaRPr lang="en-GB" dirty="0">
              <a:solidFill>
                <a:srgbClr val="000000"/>
              </a:solidFill>
              <a:latin typeface="Arial" panose="020B0604020202020204" pitchFamily="34" charset="0"/>
              <a:ea typeface="Arial" panose="020B0604020202020204" pitchFamily="34" charset="0"/>
            </a:endParaRPr>
          </a:p>
          <a:p>
            <a:r>
              <a:rPr lang="en-GB" sz="1600" b="1" dirty="0" smtClean="0">
                <a:solidFill>
                  <a:schemeClr val="bg1"/>
                </a:solidFill>
                <a:latin typeface="Times New Roman" panose="02020603050405020304" pitchFamily="18" charset="0"/>
                <a:ea typeface="Times New Roman" panose="02020603050405020304" pitchFamily="18" charset="0"/>
              </a:rPr>
              <a:t>-</a:t>
            </a:r>
            <a:r>
              <a:rPr lang="en-GB" sz="1600" b="1" dirty="0" err="1" smtClean="0">
                <a:solidFill>
                  <a:schemeClr val="bg1"/>
                </a:solidFill>
                <a:latin typeface="Times New Roman" panose="02020603050405020304" pitchFamily="18" charset="0"/>
                <a:ea typeface="Times New Roman" panose="02020603050405020304" pitchFamily="18" charset="0"/>
              </a:rPr>
              <a:t>Hermans</a:t>
            </a:r>
            <a:r>
              <a:rPr lang="en-GB" sz="1600" b="1" dirty="0">
                <a:solidFill>
                  <a:schemeClr val="bg1"/>
                </a:solidFill>
                <a:latin typeface="Times New Roman" panose="02020603050405020304" pitchFamily="18" charset="0"/>
                <a:ea typeface="Times New Roman" panose="02020603050405020304" pitchFamily="18" charset="0"/>
              </a:rPr>
              <a:t>, Theo. 1991. "Translational Norms and Correct Translations".</a:t>
            </a:r>
            <a:br>
              <a:rPr lang="en-GB" sz="1600" b="1" dirty="0">
                <a:solidFill>
                  <a:schemeClr val="bg1"/>
                </a:solidFill>
                <a:latin typeface="Times New Roman" panose="02020603050405020304" pitchFamily="18" charset="0"/>
                <a:ea typeface="Times New Roman" panose="02020603050405020304" pitchFamily="18" charset="0"/>
              </a:rPr>
            </a:br>
            <a:r>
              <a:rPr lang="en-GB" sz="1600" b="1" dirty="0">
                <a:solidFill>
                  <a:schemeClr val="bg1"/>
                </a:solidFill>
                <a:latin typeface="Times New Roman" panose="02020603050405020304" pitchFamily="18" charset="0"/>
                <a:ea typeface="Times New Roman" panose="02020603050405020304" pitchFamily="18" charset="0"/>
              </a:rPr>
              <a:t>Kitty M. van Leuven-</a:t>
            </a:r>
            <a:r>
              <a:rPr lang="en-GB" sz="1600" b="1" dirty="0" err="1">
                <a:solidFill>
                  <a:schemeClr val="bg1"/>
                </a:solidFill>
                <a:latin typeface="Times New Roman" panose="02020603050405020304" pitchFamily="18" charset="0"/>
                <a:ea typeface="Times New Roman" panose="02020603050405020304" pitchFamily="18" charset="0"/>
              </a:rPr>
              <a:t>Zwart</a:t>
            </a:r>
            <a:r>
              <a:rPr lang="en-GB" sz="1600" b="1" dirty="0">
                <a:solidFill>
                  <a:schemeClr val="bg1"/>
                </a:solidFill>
                <a:latin typeface="Times New Roman" panose="02020603050405020304" pitchFamily="18" charset="0"/>
                <a:ea typeface="Times New Roman" panose="02020603050405020304" pitchFamily="18" charset="0"/>
              </a:rPr>
              <a:t> and Ton </a:t>
            </a:r>
            <a:r>
              <a:rPr lang="en-GB" sz="1600" b="1" dirty="0" err="1">
                <a:solidFill>
                  <a:schemeClr val="bg1"/>
                </a:solidFill>
                <a:latin typeface="Times New Roman" panose="02020603050405020304" pitchFamily="18" charset="0"/>
                <a:ea typeface="Times New Roman" panose="02020603050405020304" pitchFamily="18" charset="0"/>
              </a:rPr>
              <a:t>Naaijkens</a:t>
            </a:r>
            <a:r>
              <a:rPr lang="en-GB" sz="1600" b="1" dirty="0">
                <a:solidFill>
                  <a:schemeClr val="bg1"/>
                </a:solidFill>
                <a:latin typeface="Times New Roman" panose="02020603050405020304" pitchFamily="18" charset="0"/>
                <a:ea typeface="Times New Roman" panose="02020603050405020304" pitchFamily="18" charset="0"/>
              </a:rPr>
              <a:t>, eds. </a:t>
            </a:r>
            <a:r>
              <a:rPr lang="en-GB" sz="1600" b="1" i="1" dirty="0" smtClean="0">
                <a:solidFill>
                  <a:schemeClr val="bg1"/>
                </a:solidFill>
                <a:latin typeface="Times New Roman" panose="02020603050405020304" pitchFamily="18" charset="0"/>
                <a:ea typeface="Arial" panose="020B0604020202020204" pitchFamily="34" charset="0"/>
              </a:rPr>
              <a:t>Translation .</a:t>
            </a:r>
            <a:r>
              <a:rPr lang="en-GB" sz="1600" b="1" i="1" dirty="0">
                <a:solidFill>
                  <a:schemeClr val="bg1"/>
                </a:solidFill>
                <a:latin typeface="Times New Roman" panose="02020603050405020304" pitchFamily="18" charset="0"/>
                <a:ea typeface="Times New Roman" panose="02020603050405020304" pitchFamily="18" charset="0"/>
              </a:rPr>
              <a:t/>
            </a:r>
            <a:br>
              <a:rPr lang="en-GB" sz="1600" b="1" i="1" dirty="0">
                <a:solidFill>
                  <a:schemeClr val="bg1"/>
                </a:solidFill>
                <a:latin typeface="Times New Roman" panose="02020603050405020304" pitchFamily="18" charset="0"/>
                <a:ea typeface="Times New Roman" panose="02020603050405020304" pitchFamily="18" charset="0"/>
              </a:rPr>
            </a:br>
            <a:r>
              <a:rPr lang="en-GB" sz="1600" b="1" i="1" dirty="0" smtClean="0">
                <a:solidFill>
                  <a:schemeClr val="bg1"/>
                </a:solidFill>
                <a:latin typeface="Times New Roman" panose="02020603050405020304" pitchFamily="18" charset="0"/>
                <a:ea typeface="Times New Roman" panose="02020603050405020304" pitchFamily="18" charset="0"/>
              </a:rPr>
              <a:t>-</a:t>
            </a:r>
            <a:r>
              <a:rPr lang="en-GB" sz="1600" b="1" i="1" dirty="0" smtClean="0">
                <a:solidFill>
                  <a:schemeClr val="bg1"/>
                </a:solidFill>
                <a:latin typeface="Times New Roman" panose="02020603050405020304" pitchFamily="18" charset="0"/>
                <a:ea typeface="Arial" panose="020B0604020202020204" pitchFamily="34" charset="0"/>
              </a:rPr>
              <a:t>Studies</a:t>
            </a:r>
            <a:r>
              <a:rPr lang="en-GB" sz="1600" b="1" i="1" dirty="0">
                <a:solidFill>
                  <a:schemeClr val="bg1"/>
                </a:solidFill>
                <a:latin typeface="Times New Roman" panose="02020603050405020304" pitchFamily="18" charset="0"/>
                <a:ea typeface="Arial" panose="020B0604020202020204" pitchFamily="34" charset="0"/>
              </a:rPr>
              <a:t>: The State of the Art. Proceedings of the First James S</a:t>
            </a:r>
            <a:r>
              <a:rPr lang="en-GB" sz="1600" b="1" i="1" dirty="0">
                <a:solidFill>
                  <a:schemeClr val="bg1"/>
                </a:solidFill>
                <a:latin typeface="Times New Roman" panose="02020603050405020304" pitchFamily="18" charset="0"/>
                <a:ea typeface="Times New Roman" panose="02020603050405020304" pitchFamily="18" charset="0"/>
              </a:rPr>
              <a:t/>
            </a:r>
            <a:br>
              <a:rPr lang="en-GB" sz="1600" b="1" i="1" dirty="0">
                <a:solidFill>
                  <a:schemeClr val="bg1"/>
                </a:solidFill>
                <a:latin typeface="Times New Roman" panose="02020603050405020304" pitchFamily="18" charset="0"/>
                <a:ea typeface="Times New Roman" panose="02020603050405020304" pitchFamily="18" charset="0"/>
              </a:rPr>
            </a:br>
            <a:r>
              <a:rPr lang="en-GB" sz="1600" b="1" i="1" dirty="0" smtClean="0">
                <a:solidFill>
                  <a:schemeClr val="bg1"/>
                </a:solidFill>
                <a:latin typeface="Times New Roman" panose="02020603050405020304" pitchFamily="18" charset="0"/>
                <a:ea typeface="Times New Roman" panose="02020603050405020304" pitchFamily="18" charset="0"/>
              </a:rPr>
              <a:t>-</a:t>
            </a:r>
            <a:r>
              <a:rPr lang="en-GB" sz="1600" b="1" i="1" dirty="0" smtClean="0">
                <a:solidFill>
                  <a:schemeClr val="bg1"/>
                </a:solidFill>
                <a:latin typeface="Times New Roman" panose="02020603050405020304" pitchFamily="18" charset="0"/>
                <a:ea typeface="Arial" panose="020B0604020202020204" pitchFamily="34" charset="0"/>
              </a:rPr>
              <a:t>Holmes </a:t>
            </a:r>
            <a:r>
              <a:rPr lang="en-GB" sz="1600" b="1" i="1" dirty="0">
                <a:solidFill>
                  <a:schemeClr val="bg1"/>
                </a:solidFill>
                <a:latin typeface="Times New Roman" panose="02020603050405020304" pitchFamily="18" charset="0"/>
                <a:ea typeface="Arial" panose="020B0604020202020204" pitchFamily="34" charset="0"/>
              </a:rPr>
              <a:t>Symposium on Translation Studies</a:t>
            </a:r>
            <a:r>
              <a:rPr lang="en-GB" sz="1600" b="1" dirty="0">
                <a:solidFill>
                  <a:schemeClr val="bg1"/>
                </a:solidFill>
                <a:latin typeface="Times New Roman" panose="02020603050405020304" pitchFamily="18" charset="0"/>
                <a:ea typeface="Times New Roman" panose="02020603050405020304" pitchFamily="18" charset="0"/>
              </a:rPr>
              <a:t>. Amsterdam-Atlanta, GA</a:t>
            </a:r>
            <a:r>
              <a:rPr lang="en-GB" sz="1600" b="1" dirty="0" smtClean="0">
                <a:solidFill>
                  <a:schemeClr val="bg1"/>
                </a:solidFill>
                <a:latin typeface="Times New Roman" panose="02020603050405020304" pitchFamily="18" charset="0"/>
                <a:ea typeface="Times New Roman" panose="02020603050405020304" pitchFamily="18" charset="0"/>
              </a:rPr>
              <a:t>: </a:t>
            </a:r>
            <a:r>
              <a:rPr lang="en-GB" sz="1600" b="1" dirty="0" err="1" smtClean="0">
                <a:solidFill>
                  <a:schemeClr val="bg1"/>
                </a:solidFill>
                <a:latin typeface="Times New Roman" panose="02020603050405020304" pitchFamily="18" charset="0"/>
                <a:ea typeface="Times New Roman" panose="02020603050405020304" pitchFamily="18" charset="0"/>
              </a:rPr>
              <a:t>Rodopi</a:t>
            </a:r>
            <a:r>
              <a:rPr lang="en-GB" sz="1600" b="1" dirty="0">
                <a:solidFill>
                  <a:schemeClr val="bg1"/>
                </a:solidFill>
                <a:latin typeface="Times New Roman" panose="02020603050405020304" pitchFamily="18" charset="0"/>
                <a:ea typeface="Times New Roman" panose="02020603050405020304" pitchFamily="18" charset="0"/>
              </a:rPr>
              <a:t>, 1991. 155-169</a:t>
            </a:r>
            <a:r>
              <a:rPr lang="en-GB" b="1" dirty="0">
                <a:solidFill>
                  <a:schemeClr val="bg1"/>
                </a:solidFill>
                <a:latin typeface="Times New Roman" panose="02020603050405020304" pitchFamily="18" charset="0"/>
                <a:ea typeface="Times New Roman" panose="02020603050405020304" pitchFamily="18" charset="0"/>
              </a:rPr>
              <a:t>.</a:t>
            </a:r>
            <a:endParaRPr lang="en-GB" sz="3200" dirty="0">
              <a:solidFill>
                <a:schemeClr val="bg1"/>
              </a:solidFill>
              <a:effectLst/>
              <a:latin typeface="Times New Roman" panose="02020603050405020304" pitchFamily="18" charset="0"/>
              <a:ea typeface="Times New Roman" panose="02020603050405020304" pitchFamily="18" charset="0"/>
            </a:endParaRPr>
          </a:p>
        </p:txBody>
      </p:sp>
      <p:sp>
        <p:nvSpPr>
          <p:cNvPr id="9" name="Rectangle 8"/>
          <p:cNvSpPr/>
          <p:nvPr/>
        </p:nvSpPr>
        <p:spPr>
          <a:xfrm>
            <a:off x="5838967" y="1381308"/>
            <a:ext cx="6096000" cy="2160591"/>
          </a:xfrm>
          <a:prstGeom prst="rect">
            <a:avLst/>
          </a:prstGeom>
        </p:spPr>
        <p:txBody>
          <a:bodyPr>
            <a:spAutoFit/>
          </a:bodyPr>
          <a:lstStyle/>
          <a:p>
            <a:r>
              <a:rPr lang="en-GB" sz="1600" b="1" dirty="0" err="1">
                <a:solidFill>
                  <a:schemeClr val="bg1"/>
                </a:solidFill>
                <a:latin typeface="Times New Roman" panose="02020603050405020304" pitchFamily="18" charset="0"/>
                <a:ea typeface="Times New Roman" panose="02020603050405020304" pitchFamily="18" charset="0"/>
              </a:rPr>
              <a:t>Toury</a:t>
            </a:r>
            <a:r>
              <a:rPr lang="en-GB" sz="1600" b="1" dirty="0">
                <a:solidFill>
                  <a:schemeClr val="bg1"/>
                </a:solidFill>
                <a:latin typeface="Times New Roman" panose="02020603050405020304" pitchFamily="18" charset="0"/>
                <a:ea typeface="Times New Roman" panose="02020603050405020304" pitchFamily="18" charset="0"/>
              </a:rPr>
              <a:t>, Gideon. 1980a. </a:t>
            </a:r>
            <a:r>
              <a:rPr lang="en-GB" sz="1600" b="1" i="1" dirty="0">
                <a:solidFill>
                  <a:schemeClr val="bg1"/>
                </a:solidFill>
                <a:latin typeface="Times New Roman" panose="02020603050405020304" pitchFamily="18" charset="0"/>
                <a:ea typeface="Arial" panose="020B0604020202020204" pitchFamily="34" charset="0"/>
              </a:rPr>
              <a:t>In Search of a Theory of Translation</a:t>
            </a:r>
            <a:r>
              <a:rPr lang="en-GB" sz="1600" b="1" dirty="0">
                <a:solidFill>
                  <a:schemeClr val="bg1"/>
                </a:solidFill>
                <a:latin typeface="Times New Roman" panose="02020603050405020304" pitchFamily="18" charset="0"/>
                <a:ea typeface="Times New Roman" panose="02020603050405020304" pitchFamily="18" charset="0"/>
              </a:rPr>
              <a:t>.</a:t>
            </a:r>
            <a:br>
              <a:rPr lang="en-GB" sz="1600" b="1" dirty="0">
                <a:solidFill>
                  <a:schemeClr val="bg1"/>
                </a:solidFill>
                <a:latin typeface="Times New Roman" panose="02020603050405020304" pitchFamily="18" charset="0"/>
                <a:ea typeface="Times New Roman" panose="02020603050405020304" pitchFamily="18" charset="0"/>
              </a:rPr>
            </a:br>
            <a:r>
              <a:rPr lang="en-GB" sz="1600" b="1" dirty="0">
                <a:solidFill>
                  <a:schemeClr val="bg1"/>
                </a:solidFill>
                <a:latin typeface="Times New Roman" panose="02020603050405020304" pitchFamily="18" charset="0"/>
                <a:ea typeface="Times New Roman" panose="02020603050405020304" pitchFamily="18" charset="0"/>
              </a:rPr>
              <a:t>Tel Aviv: The Porter Institute for Poetics and Semiotics, Tel Aviv University.</a:t>
            </a:r>
            <a:endParaRPr lang="en-GB" sz="2800" dirty="0">
              <a:solidFill>
                <a:schemeClr val="bg1"/>
              </a:solidFill>
              <a:latin typeface="Times New Roman" panose="02020603050405020304" pitchFamily="18" charset="0"/>
              <a:ea typeface="Times New Roman" panose="02020603050405020304" pitchFamily="18" charset="0"/>
            </a:endParaRPr>
          </a:p>
          <a:p>
            <a:pPr indent="-635">
              <a:lnSpc>
                <a:spcPct val="160000"/>
              </a:lnSpc>
              <a:spcAft>
                <a:spcPts val="1250"/>
              </a:spcAft>
              <a:tabLst>
                <a:tab pos="619125" algn="l"/>
              </a:tabLst>
            </a:pPr>
            <a:r>
              <a:rPr lang="en-GB" b="1" dirty="0" err="1">
                <a:solidFill>
                  <a:schemeClr val="bg1"/>
                </a:solidFill>
                <a:latin typeface="Arial" panose="020B0604020202020204" pitchFamily="34" charset="0"/>
                <a:ea typeface="Arial" panose="020B0604020202020204" pitchFamily="34" charset="0"/>
              </a:rPr>
              <a:t>Toury</a:t>
            </a:r>
            <a:r>
              <a:rPr lang="en-GB" b="1" dirty="0">
                <a:solidFill>
                  <a:schemeClr val="bg1"/>
                </a:solidFill>
                <a:latin typeface="Arial" panose="020B0604020202020204" pitchFamily="34" charset="0"/>
                <a:ea typeface="Arial" panose="020B0604020202020204" pitchFamily="34" charset="0"/>
              </a:rPr>
              <a:t>, Gideon 1</a:t>
            </a:r>
            <a:r>
              <a:rPr lang="en-GB" b="1" dirty="0">
                <a:solidFill>
                  <a:srgbClr val="000000"/>
                </a:solidFill>
                <a:latin typeface="Arial" panose="020B0604020202020204" pitchFamily="34" charset="0"/>
                <a:ea typeface="Arial" panose="020B0604020202020204" pitchFamily="34" charset="0"/>
              </a:rPr>
              <a:t>995 Descriptive Translation Studies and Beyond, Amsterdam / Philadelphia: John </a:t>
            </a:r>
            <a:r>
              <a:rPr lang="en-GB" b="1" dirty="0" err="1">
                <a:solidFill>
                  <a:srgbClr val="000000"/>
                </a:solidFill>
                <a:latin typeface="Arial" panose="020B0604020202020204" pitchFamily="34" charset="0"/>
                <a:ea typeface="Arial" panose="020B0604020202020204" pitchFamily="34" charset="0"/>
              </a:rPr>
              <a:t>Benjamins</a:t>
            </a:r>
            <a:r>
              <a:rPr lang="en-GB" b="1" dirty="0">
                <a:solidFill>
                  <a:srgbClr val="000000"/>
                </a:solidFill>
                <a:latin typeface="Arial" panose="020B0604020202020204" pitchFamily="34" charset="0"/>
                <a:ea typeface="Arial" panose="020B0604020202020204" pitchFamily="34" charset="0"/>
              </a:rPr>
              <a:t>.</a:t>
            </a:r>
            <a:endParaRPr lang="en-GB" dirty="0">
              <a:solidFill>
                <a:srgbClr val="000000"/>
              </a:solidFill>
              <a:effectLst/>
              <a:latin typeface="Arial" panose="020B0604020202020204" pitchFamily="34" charset="0"/>
              <a:ea typeface="Arial" panose="020B0604020202020204" pitchFamily="34" charset="0"/>
            </a:endParaRPr>
          </a:p>
        </p:txBody>
      </p:sp>
      <p:sp>
        <p:nvSpPr>
          <p:cNvPr id="10" name="Rectangle 9"/>
          <p:cNvSpPr/>
          <p:nvPr/>
        </p:nvSpPr>
        <p:spPr>
          <a:xfrm>
            <a:off x="345744" y="5248472"/>
            <a:ext cx="6096000" cy="1077218"/>
          </a:xfrm>
          <a:prstGeom prst="rect">
            <a:avLst/>
          </a:prstGeom>
        </p:spPr>
        <p:txBody>
          <a:bodyPr>
            <a:spAutoFit/>
          </a:bodyPr>
          <a:lstStyle/>
          <a:p>
            <a:r>
              <a:rPr lang="en-GB" sz="1600" b="1" dirty="0">
                <a:solidFill>
                  <a:schemeClr val="bg1"/>
                </a:solidFill>
                <a:latin typeface="Times New Roman" panose="02020603050405020304" pitchFamily="18" charset="0"/>
                <a:ea typeface="Times New Roman" panose="02020603050405020304" pitchFamily="18" charset="0"/>
              </a:rPr>
              <a:t>Jackson, Jay 1965 “Structural Characteristics of Norms</a:t>
            </a:r>
            <a:r>
              <a:rPr lang="en-GB" sz="1600" b="1" dirty="0" smtClean="0">
                <a:solidFill>
                  <a:schemeClr val="bg1"/>
                </a:solidFill>
                <a:latin typeface="Times New Roman" panose="02020603050405020304" pitchFamily="18" charset="0"/>
                <a:ea typeface="Times New Roman" panose="02020603050405020304" pitchFamily="18" charset="0"/>
              </a:rPr>
              <a:t>”,</a:t>
            </a:r>
          </a:p>
          <a:p>
            <a:r>
              <a:rPr lang="en-GB" sz="1600" b="1" dirty="0" smtClean="0">
                <a:solidFill>
                  <a:schemeClr val="bg1"/>
                </a:solidFill>
                <a:latin typeface="Times New Roman" panose="02020603050405020304" pitchFamily="18" charset="0"/>
                <a:ea typeface="Times New Roman" panose="02020603050405020304" pitchFamily="18" charset="0"/>
              </a:rPr>
              <a:t> </a:t>
            </a:r>
            <a:r>
              <a:rPr lang="en-GB" sz="1600" b="1" dirty="0">
                <a:solidFill>
                  <a:schemeClr val="bg1"/>
                </a:solidFill>
                <a:latin typeface="Times New Roman" panose="02020603050405020304" pitchFamily="18" charset="0"/>
                <a:ea typeface="Times New Roman" panose="02020603050405020304" pitchFamily="18" charset="0"/>
              </a:rPr>
              <a:t>in Ivan D. Steiner and </a:t>
            </a:r>
            <a:r>
              <a:rPr lang="en-GB" sz="1600" b="1" dirty="0" smtClean="0">
                <a:solidFill>
                  <a:schemeClr val="bg1"/>
                </a:solidFill>
                <a:latin typeface="Times New Roman" panose="02020603050405020304" pitchFamily="18" charset="0"/>
                <a:ea typeface="Times New Roman" panose="02020603050405020304" pitchFamily="18" charset="0"/>
              </a:rPr>
              <a:t>Martin </a:t>
            </a:r>
            <a:r>
              <a:rPr lang="en-GB" sz="1600" b="1" dirty="0" err="1">
                <a:solidFill>
                  <a:schemeClr val="bg1"/>
                </a:solidFill>
                <a:latin typeface="Times New Roman" panose="02020603050405020304" pitchFamily="18" charset="0"/>
                <a:ea typeface="Times New Roman" panose="02020603050405020304" pitchFamily="18" charset="0"/>
              </a:rPr>
              <a:t>Fishbein</a:t>
            </a:r>
            <a:r>
              <a:rPr lang="en-GB" sz="1600" b="1" dirty="0">
                <a:solidFill>
                  <a:schemeClr val="bg1"/>
                </a:solidFill>
                <a:latin typeface="Times New Roman" panose="02020603050405020304" pitchFamily="18" charset="0"/>
                <a:ea typeface="Times New Roman" panose="02020603050405020304" pitchFamily="18" charset="0"/>
              </a:rPr>
              <a:t> (Eds.), Current </a:t>
            </a:r>
            <a:endParaRPr lang="en-GB" sz="1600" b="1" dirty="0" smtClean="0">
              <a:solidFill>
                <a:schemeClr val="bg1"/>
              </a:solidFill>
              <a:latin typeface="Times New Roman" panose="02020603050405020304" pitchFamily="18" charset="0"/>
              <a:ea typeface="Times New Roman" panose="02020603050405020304" pitchFamily="18" charset="0"/>
            </a:endParaRPr>
          </a:p>
          <a:p>
            <a:r>
              <a:rPr lang="en-GB" sz="1600" b="1" dirty="0" smtClean="0">
                <a:solidFill>
                  <a:schemeClr val="bg1"/>
                </a:solidFill>
                <a:latin typeface="Times New Roman" panose="02020603050405020304" pitchFamily="18" charset="0"/>
                <a:ea typeface="Times New Roman" panose="02020603050405020304" pitchFamily="18" charset="0"/>
              </a:rPr>
              <a:t>Studies </a:t>
            </a:r>
            <a:r>
              <a:rPr lang="en-GB" sz="1600" b="1" dirty="0">
                <a:solidFill>
                  <a:schemeClr val="bg1"/>
                </a:solidFill>
                <a:latin typeface="Times New Roman" panose="02020603050405020304" pitchFamily="18" charset="0"/>
                <a:ea typeface="Times New Roman" panose="02020603050405020304" pitchFamily="18" charset="0"/>
              </a:rPr>
              <a:t>in Social Psychology, New York / Chicago: Holt, </a:t>
            </a:r>
            <a:endParaRPr lang="en-GB" sz="1600" b="1" dirty="0" smtClean="0">
              <a:solidFill>
                <a:schemeClr val="bg1"/>
              </a:solidFill>
              <a:latin typeface="Times New Roman" panose="02020603050405020304" pitchFamily="18" charset="0"/>
              <a:ea typeface="Times New Roman" panose="02020603050405020304" pitchFamily="18" charset="0"/>
            </a:endParaRPr>
          </a:p>
          <a:p>
            <a:r>
              <a:rPr lang="en-GB" sz="1600" b="1" dirty="0" smtClean="0">
                <a:solidFill>
                  <a:schemeClr val="bg1"/>
                </a:solidFill>
                <a:latin typeface="Times New Roman" panose="02020603050405020304" pitchFamily="18" charset="0"/>
                <a:ea typeface="Times New Roman" panose="02020603050405020304" pitchFamily="18" charset="0"/>
              </a:rPr>
              <a:t>Rinehart </a:t>
            </a:r>
            <a:r>
              <a:rPr lang="en-GB" sz="1600" b="1" dirty="0">
                <a:solidFill>
                  <a:schemeClr val="bg1"/>
                </a:solidFill>
                <a:latin typeface="Times New Roman" panose="02020603050405020304" pitchFamily="18" charset="0"/>
                <a:ea typeface="Times New Roman" panose="02020603050405020304" pitchFamily="18" charset="0"/>
              </a:rPr>
              <a:t>and Winston, </a:t>
            </a:r>
            <a:r>
              <a:rPr lang="en-GB" sz="1600" b="1" dirty="0" smtClean="0">
                <a:solidFill>
                  <a:schemeClr val="bg1"/>
                </a:solidFill>
                <a:latin typeface="Times New Roman" panose="02020603050405020304" pitchFamily="18" charset="0"/>
                <a:ea typeface="Times New Roman" panose="02020603050405020304" pitchFamily="18" charset="0"/>
              </a:rPr>
              <a:t>pp.301-309 </a:t>
            </a:r>
            <a:endParaRPr lang="en-GB" sz="2400" dirty="0">
              <a:solidFill>
                <a:schemeClr val="bg1"/>
              </a:solidFill>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293426" y="6335700"/>
            <a:ext cx="6096000" cy="391710"/>
          </a:xfrm>
          <a:prstGeom prst="rect">
            <a:avLst/>
          </a:prstGeom>
        </p:spPr>
        <p:txBody>
          <a:bodyPr>
            <a:spAutoFit/>
          </a:bodyPr>
          <a:lstStyle/>
          <a:p>
            <a:pPr indent="-635">
              <a:lnSpc>
                <a:spcPct val="160000"/>
              </a:lnSpc>
              <a:spcAft>
                <a:spcPts val="1250"/>
              </a:spcAft>
              <a:tabLst>
                <a:tab pos="619125" algn="l"/>
              </a:tabLst>
            </a:pPr>
            <a:r>
              <a:rPr lang="en-GB" sz="1400" b="1" dirty="0">
                <a:solidFill>
                  <a:srgbClr val="000000"/>
                </a:solidFill>
                <a:latin typeface="Arial" panose="020B0604020202020204" pitchFamily="34" charset="0"/>
                <a:ea typeface="Arial" panose="020B0604020202020204" pitchFamily="34" charset="0"/>
              </a:rPr>
              <a:t>Harris, Brian. 1990. “Norms in Interpretation”. Target 2:1. 115-119.</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12" name="Rectangle 11"/>
          <p:cNvSpPr/>
          <p:nvPr/>
        </p:nvSpPr>
        <p:spPr>
          <a:xfrm>
            <a:off x="5927679" y="3654337"/>
            <a:ext cx="6096000" cy="2819746"/>
          </a:xfrm>
          <a:prstGeom prst="rect">
            <a:avLst/>
          </a:prstGeom>
        </p:spPr>
        <p:txBody>
          <a:bodyPr>
            <a:spAutoFit/>
          </a:bodyPr>
          <a:lstStyle/>
          <a:p>
            <a:pPr indent="-635">
              <a:lnSpc>
                <a:spcPct val="160000"/>
              </a:lnSpc>
              <a:spcAft>
                <a:spcPts val="1250"/>
              </a:spcAft>
              <a:tabLst>
                <a:tab pos="619125" algn="l"/>
              </a:tabLst>
            </a:pPr>
            <a:r>
              <a:rPr lang="en-GB" sz="1400" b="1" dirty="0" err="1">
                <a:solidFill>
                  <a:schemeClr val="bg1"/>
                </a:solidFill>
                <a:latin typeface="Arial" panose="020B0604020202020204" pitchFamily="34" charset="0"/>
                <a:ea typeface="Arial" panose="020B0604020202020204" pitchFamily="34" charset="0"/>
              </a:rPr>
              <a:t>Hermans</a:t>
            </a:r>
            <a:r>
              <a:rPr lang="en-GB" sz="1400" b="1" dirty="0">
                <a:solidFill>
                  <a:schemeClr val="bg1"/>
                </a:solidFill>
                <a:latin typeface="Arial" panose="020B0604020202020204" pitchFamily="34" charset="0"/>
                <a:ea typeface="Arial" panose="020B0604020202020204" pitchFamily="34" charset="0"/>
              </a:rPr>
              <a:t>, Theo. 1991. “Translational Norms and Correct Translations”. Kitty M. Van Leuven-</a:t>
            </a:r>
            <a:r>
              <a:rPr lang="en-GB" sz="1400" b="1" dirty="0" err="1">
                <a:solidFill>
                  <a:schemeClr val="bg1"/>
                </a:solidFill>
                <a:latin typeface="Arial" panose="020B0604020202020204" pitchFamily="34" charset="0"/>
                <a:ea typeface="Arial" panose="020B0604020202020204" pitchFamily="34" charset="0"/>
              </a:rPr>
              <a:t>Zwart</a:t>
            </a:r>
            <a:r>
              <a:rPr lang="en-GB" sz="1400" b="1" dirty="0">
                <a:solidFill>
                  <a:schemeClr val="bg1"/>
                </a:solidFill>
                <a:latin typeface="Arial" panose="020B0604020202020204" pitchFamily="34" charset="0"/>
                <a:ea typeface="Arial" panose="020B0604020202020204" pitchFamily="34" charset="0"/>
              </a:rPr>
              <a:t>   </a:t>
            </a:r>
            <a:r>
              <a:rPr lang="en-GB" b="1" dirty="0">
                <a:solidFill>
                  <a:schemeClr val="bg1"/>
                </a:solidFill>
                <a:latin typeface="Arial" panose="020B0604020202020204" pitchFamily="34" charset="0"/>
                <a:ea typeface="Arial" panose="020B0604020202020204" pitchFamily="34" charset="0"/>
              </a:rPr>
              <a:t>and Ton </a:t>
            </a:r>
            <a:r>
              <a:rPr lang="en-GB" b="1" dirty="0" err="1">
                <a:solidFill>
                  <a:schemeClr val="bg1"/>
                </a:solidFill>
                <a:latin typeface="Arial" panose="020B0604020202020204" pitchFamily="34" charset="0"/>
                <a:ea typeface="Arial" panose="020B0604020202020204" pitchFamily="34" charset="0"/>
              </a:rPr>
              <a:t>Naaijkens</a:t>
            </a:r>
            <a:r>
              <a:rPr lang="en-GB" b="1" dirty="0">
                <a:solidFill>
                  <a:schemeClr val="bg1"/>
                </a:solidFill>
                <a:latin typeface="Arial" panose="020B0604020202020204" pitchFamily="34" charset="0"/>
                <a:ea typeface="Arial" panose="020B0604020202020204" pitchFamily="34" charset="0"/>
              </a:rPr>
              <a:t>, eds. Translation Studies: The State of the Art. Proceedings of the First James S</a:t>
            </a:r>
            <a:endParaRPr lang="en-GB" sz="1400" b="1" dirty="0">
              <a:solidFill>
                <a:schemeClr val="bg1"/>
              </a:solidFill>
              <a:latin typeface="Arial" panose="020B0604020202020204" pitchFamily="34" charset="0"/>
              <a:ea typeface="Arial" panose="020B0604020202020204" pitchFamily="34" charset="0"/>
            </a:endParaRPr>
          </a:p>
          <a:p>
            <a:pPr indent="-635">
              <a:lnSpc>
                <a:spcPct val="160000"/>
              </a:lnSpc>
              <a:spcAft>
                <a:spcPts val="1250"/>
              </a:spcAft>
              <a:tabLst>
                <a:tab pos="619125" algn="l"/>
              </a:tabLst>
            </a:pPr>
            <a:r>
              <a:rPr lang="en-GB" b="1" dirty="0">
                <a:solidFill>
                  <a:schemeClr val="bg1"/>
                </a:solidFill>
                <a:latin typeface="Arial" panose="020B0604020202020204" pitchFamily="34" charset="0"/>
                <a:ea typeface="Arial" panose="020B0604020202020204" pitchFamily="34" charset="0"/>
              </a:rPr>
              <a:t>-</a:t>
            </a:r>
            <a:r>
              <a:rPr lang="en-GB" b="1" dirty="0" err="1">
                <a:solidFill>
                  <a:schemeClr val="bg1"/>
                </a:solidFill>
                <a:latin typeface="Arial" panose="020B0604020202020204" pitchFamily="34" charset="0"/>
                <a:ea typeface="Arial" panose="020B0604020202020204" pitchFamily="34" charset="0"/>
              </a:rPr>
              <a:t>Toury</a:t>
            </a:r>
            <a:r>
              <a:rPr lang="en-GB" b="1" dirty="0">
                <a:solidFill>
                  <a:schemeClr val="bg1"/>
                </a:solidFill>
                <a:latin typeface="Arial" panose="020B0604020202020204" pitchFamily="34" charset="0"/>
                <a:ea typeface="Arial" panose="020B0604020202020204" pitchFamily="34" charset="0"/>
              </a:rPr>
              <a:t>, Gideon. 1980a. In Search of a Theory of Translation.</a:t>
            </a:r>
            <a:endParaRPr lang="en-GB" sz="1400" b="1" dirty="0">
              <a:solidFill>
                <a:schemeClr val="bg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5222986"/>
      </p:ext>
    </p:extLst>
  </p:cSld>
  <p:clrMapOvr>
    <a:masterClrMapping/>
  </p:clrMapOvr>
  <mc:AlternateContent xmlns:mc="http://schemas.openxmlformats.org/markup-compatibility/2006" xmlns:p14="http://schemas.microsoft.com/office/powerpoint/2010/main">
    <mc:Choice Requires="p14">
      <p:transition spd="slow" p14:dur="3900" advTm="1109">
        <p14:glitter pattern="hexagon"/>
      </p:transition>
    </mc:Choice>
    <mc:Fallback xmlns="">
      <p:transition spd="slow" advTm="1109">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6491" y="2115403"/>
            <a:ext cx="5287133" cy="1419367"/>
          </a:xfrm>
          <a:prstGeom prst="rect">
            <a:avLst/>
          </a:prstGeom>
        </p:spPr>
        <p:txBody>
          <a:bodyPr wrap="none">
            <a:prstTxWarp prst="textArchUp">
              <a:avLst>
                <a:gd name="adj" fmla="val 10799999"/>
              </a:avLst>
            </a:prstTxWarp>
            <a:spAutoFit/>
          </a:bodyPr>
          <a:lstStyle/>
          <a:p>
            <a:pPr indent="-635">
              <a:lnSpc>
                <a:spcPct val="160000"/>
              </a:lnSpc>
              <a:spcAft>
                <a:spcPts val="1250"/>
              </a:spcAft>
            </a:pPr>
            <a:r>
              <a:rPr lang="en-GB" sz="9600" dirty="0" smtClean="0">
                <a:ln w="0"/>
                <a:solidFill>
                  <a:srgbClr val="FF0000"/>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rPr>
              <a:t>Thank </a:t>
            </a:r>
            <a:r>
              <a:rPr lang="en-GB" sz="9600" dirty="0">
                <a:ln w="0"/>
                <a:solidFill>
                  <a:srgbClr val="FF0000"/>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rPr>
              <a:t>you </a:t>
            </a:r>
            <a:r>
              <a:rPr lang="en-GB" sz="9600" dirty="0" smtClean="0">
                <a:ln w="0"/>
                <a:solidFill>
                  <a:srgbClr val="FF0000"/>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rPr>
              <a:t>for</a:t>
            </a:r>
            <a:endParaRPr lang="en-GB" sz="9600" dirty="0">
              <a:ln w="0"/>
              <a:solidFill>
                <a:srgbClr val="FF0000"/>
              </a:solidFill>
              <a:effectLst>
                <a:outerShdw blurRad="38100" dist="25400" dir="5400000" algn="ctr" rotWithShape="0">
                  <a:srgbClr val="6E747A">
                    <a:alpha val="43000"/>
                  </a:srgbClr>
                </a:outerShdw>
              </a:effectLst>
              <a:latin typeface="Arial" panose="020B0604020202020204" pitchFamily="34" charset="0"/>
              <a:ea typeface="Arial" panose="020B0604020202020204" pitchFamily="34" charset="0"/>
            </a:endParaRPr>
          </a:p>
        </p:txBody>
      </p:sp>
      <p:sp>
        <p:nvSpPr>
          <p:cNvPr id="5" name="Rectangle 4"/>
          <p:cNvSpPr/>
          <p:nvPr/>
        </p:nvSpPr>
        <p:spPr>
          <a:xfrm>
            <a:off x="4531057" y="3521122"/>
            <a:ext cx="3178569" cy="1421928"/>
          </a:xfrm>
          <a:prstGeom prst="rect">
            <a:avLst/>
          </a:prstGeom>
        </p:spPr>
        <p:txBody>
          <a:bodyPr wrap="square">
            <a:spAutoFit/>
          </a:bodyPr>
          <a:lstStyle/>
          <a:p>
            <a:pPr indent="-635">
              <a:lnSpc>
                <a:spcPct val="160000"/>
              </a:lnSpc>
              <a:spcAft>
                <a:spcPts val="1250"/>
              </a:spcAft>
              <a:tabLst>
                <a:tab pos="619125" algn="l"/>
              </a:tabLst>
            </a:pPr>
            <a:r>
              <a:rPr lang="en-GB" sz="5400" b="1" dirty="0" smtClean="0">
                <a:solidFill>
                  <a:srgbClr val="FF0000"/>
                </a:solidFill>
              </a:rPr>
              <a:t>Listening</a:t>
            </a:r>
            <a:r>
              <a:rPr lang="en-GB" sz="5400" b="1" dirty="0" smtClean="0">
                <a:solidFill>
                  <a:schemeClr val="bg1"/>
                </a:solidFill>
              </a:rPr>
              <a:t> </a:t>
            </a:r>
            <a:endParaRPr lang="fr-FR" sz="5400" b="1" dirty="0">
              <a:solidFill>
                <a:schemeClr val="bg1"/>
              </a:solidFill>
            </a:endParaRPr>
          </a:p>
        </p:txBody>
      </p:sp>
    </p:spTree>
    <p:extLst>
      <p:ext uri="{BB962C8B-B14F-4D97-AF65-F5344CB8AC3E}">
        <p14:creationId xmlns:p14="http://schemas.microsoft.com/office/powerpoint/2010/main" val="2770011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887DCC9C-AF00-4565-BD42-1DC262DFFC28}"/>
              </a:ext>
            </a:extLst>
          </p:cNvPr>
          <p:cNvSpPr>
            <a:spLocks noGrp="1"/>
          </p:cNvSpPr>
          <p:nvPr>
            <p:ph type="title"/>
          </p:nvPr>
        </p:nvSpPr>
        <p:spPr/>
        <p:txBody>
          <a:bodyPr/>
          <a:lstStyle/>
          <a:p>
            <a:endParaRPr lang="fr-FR"/>
          </a:p>
        </p:txBody>
      </p:sp>
      <p:pic>
        <p:nvPicPr>
          <p:cNvPr id="3" name="Picture 2">
            <a:extLst>
              <a:ext uri="{FF2B5EF4-FFF2-40B4-BE49-F238E27FC236}">
                <a16:creationId xmlns="" xmlns:a16="http://schemas.microsoft.com/office/drawing/2014/main" id="{7B4E9133-EEB0-4B7D-B5A8-6CB8051FD305}"/>
              </a:ext>
            </a:extLst>
          </p:cNvPr>
          <p:cNvPicPr/>
          <p:nvPr/>
        </p:nvPicPr>
        <p:blipFill>
          <a:blip r:embed="rId2"/>
          <a:stretch>
            <a:fillRect/>
          </a:stretch>
        </p:blipFill>
        <p:spPr>
          <a:xfrm>
            <a:off x="0" y="0"/>
            <a:ext cx="12192000" cy="6858000"/>
          </a:xfrm>
          <a:prstGeom prst="rect">
            <a:avLst/>
          </a:prstGeom>
        </p:spPr>
      </p:pic>
      <p:sp>
        <p:nvSpPr>
          <p:cNvPr id="7" name="Rectangle 6"/>
          <p:cNvSpPr/>
          <p:nvPr/>
        </p:nvSpPr>
        <p:spPr>
          <a:xfrm>
            <a:off x="4711491" y="200884"/>
            <a:ext cx="2582758" cy="523220"/>
          </a:xfrm>
          <a:prstGeom prst="rect">
            <a:avLst/>
          </a:prstGeom>
        </p:spPr>
        <p:txBody>
          <a:bodyPr wrap="none">
            <a:spAutoFit/>
          </a:bodyPr>
          <a:lstStyle/>
          <a:p>
            <a:r>
              <a:rPr lang="en-GB" sz="2800" b="1" dirty="0">
                <a:solidFill>
                  <a:schemeClr val="bg1"/>
                </a:solidFill>
                <a:latin typeface="Arial" panose="020B0604020202020204" pitchFamily="34" charset="0"/>
                <a:ea typeface="Arial" panose="020B0604020202020204" pitchFamily="34" charset="0"/>
              </a:rPr>
              <a:t>The </a:t>
            </a:r>
            <a:r>
              <a:rPr lang="en-GB" sz="2800" b="1" dirty="0" smtClean="0">
                <a:solidFill>
                  <a:schemeClr val="bg1"/>
                </a:solidFill>
                <a:latin typeface="Arial" panose="020B0604020202020204" pitchFamily="34" charset="0"/>
                <a:ea typeface="Arial" panose="020B0604020202020204" pitchFamily="34" charset="0"/>
              </a:rPr>
              <a:t>Contents </a:t>
            </a:r>
            <a:endParaRPr lang="fr-FR" sz="2800" dirty="0">
              <a:solidFill>
                <a:schemeClr val="bg1"/>
              </a:solidFill>
            </a:endParaRPr>
          </a:p>
        </p:txBody>
      </p:sp>
      <p:sp>
        <p:nvSpPr>
          <p:cNvPr id="9" name="Rectangle 8"/>
          <p:cNvSpPr/>
          <p:nvPr/>
        </p:nvSpPr>
        <p:spPr>
          <a:xfrm>
            <a:off x="1547895" y="1515044"/>
            <a:ext cx="9096209" cy="4552015"/>
          </a:xfrm>
          <a:prstGeom prst="rect">
            <a:avLst/>
          </a:prstGeom>
        </p:spPr>
        <p:txBody>
          <a:bodyPr wrap="square">
            <a:spAutoFit/>
          </a:bodyPr>
          <a:lstStyle/>
          <a:p>
            <a:pPr marL="342900" lvl="0" indent="-342900">
              <a:lnSpc>
                <a:spcPct val="161000"/>
              </a:lnSpc>
              <a:buFont typeface="Arial" panose="020B0604020202020204" pitchFamily="34" charset="0"/>
              <a:buChar char="-"/>
            </a:pPr>
            <a:r>
              <a:rPr lang="en-GB" sz="2000" b="1" dirty="0" smtClean="0">
                <a:solidFill>
                  <a:srgbClr val="000000"/>
                </a:solidFill>
                <a:latin typeface="Arial" panose="020B0604020202020204" pitchFamily="34" charset="0"/>
                <a:ea typeface="Arial" panose="020B0604020202020204" pitchFamily="34" charset="0"/>
              </a:rPr>
              <a:t>Abstract </a:t>
            </a:r>
            <a:endParaRPr lang="fr-FR" sz="1000" dirty="0" smtClean="0">
              <a:solidFill>
                <a:srgbClr val="000000"/>
              </a:solidFill>
              <a:latin typeface="Arial" panose="020B0604020202020204" pitchFamily="34" charset="0"/>
              <a:ea typeface="Arial" panose="020B0604020202020204" pitchFamily="34" charset="0"/>
            </a:endParaRPr>
          </a:p>
          <a:p>
            <a:pPr marL="342900" lvl="0" indent="-342900">
              <a:lnSpc>
                <a:spcPct val="161000"/>
              </a:lnSpc>
              <a:spcAft>
                <a:spcPts val="0"/>
              </a:spcAft>
              <a:buFont typeface="Arial" panose="020B0604020202020204" pitchFamily="34" charset="0"/>
              <a:buChar char="-"/>
            </a:pPr>
            <a:r>
              <a:rPr lang="en-GB" sz="2000" b="1" dirty="0" smtClean="0">
                <a:solidFill>
                  <a:srgbClr val="000000"/>
                </a:solidFill>
                <a:latin typeface="Arial" panose="020B0604020202020204" pitchFamily="34" charset="0"/>
                <a:ea typeface="Arial" panose="020B0604020202020204" pitchFamily="34" charset="0"/>
              </a:rPr>
              <a:t>Definition </a:t>
            </a:r>
            <a:r>
              <a:rPr lang="en-GB" sz="2000" b="1" dirty="0">
                <a:solidFill>
                  <a:srgbClr val="000000"/>
                </a:solidFill>
                <a:latin typeface="Arial" panose="020B0604020202020204" pitchFamily="34" charset="0"/>
                <a:ea typeface="Arial" panose="020B0604020202020204" pitchFamily="34" charset="0"/>
              </a:rPr>
              <a:t>of Descriptive translation study according to </a:t>
            </a:r>
            <a:r>
              <a:rPr lang="en-GB" sz="2000" b="1" dirty="0" smtClean="0">
                <a:solidFill>
                  <a:srgbClr val="000000"/>
                </a:solidFill>
                <a:latin typeface="Arial" panose="020B0604020202020204" pitchFamily="34" charset="0"/>
                <a:ea typeface="Arial" panose="020B0604020202020204" pitchFamily="34" charset="0"/>
              </a:rPr>
              <a:t>Gideon   </a:t>
            </a:r>
            <a:r>
              <a:rPr lang="en-GB" sz="2000" b="1" dirty="0" err="1">
                <a:solidFill>
                  <a:srgbClr val="000000"/>
                </a:solidFill>
                <a:latin typeface="Arial" panose="020B0604020202020204" pitchFamily="34" charset="0"/>
                <a:ea typeface="Arial" panose="020B0604020202020204" pitchFamily="34" charset="0"/>
              </a:rPr>
              <a:t>Toury</a:t>
            </a:r>
            <a:r>
              <a:rPr lang="en-GB" sz="2000" b="1" dirty="0">
                <a:solidFill>
                  <a:srgbClr val="000000"/>
                </a:solidFill>
                <a:latin typeface="Arial" panose="020B0604020202020204" pitchFamily="34" charset="0"/>
                <a:ea typeface="Arial" panose="020B0604020202020204" pitchFamily="34" charset="0"/>
              </a:rPr>
              <a:t> </a:t>
            </a:r>
            <a:endParaRPr lang="fr-FR" sz="1000" dirty="0">
              <a:solidFill>
                <a:srgbClr val="000000"/>
              </a:solidFill>
              <a:latin typeface="Arial" panose="020B0604020202020204" pitchFamily="34" charset="0"/>
              <a:ea typeface="Arial" panose="020B0604020202020204" pitchFamily="34" charset="0"/>
            </a:endParaRPr>
          </a:p>
          <a:p>
            <a:pPr marL="342900" lvl="0" indent="-342900">
              <a:lnSpc>
                <a:spcPct val="161000"/>
              </a:lnSpc>
              <a:spcAft>
                <a:spcPts val="0"/>
              </a:spcAft>
              <a:buFont typeface="Arial" panose="020B0604020202020204" pitchFamily="34" charset="0"/>
              <a:buChar char="-"/>
            </a:pPr>
            <a:r>
              <a:rPr lang="en-GB" sz="2000" b="1" dirty="0">
                <a:solidFill>
                  <a:srgbClr val="000000"/>
                </a:solidFill>
                <a:latin typeface="Arial" panose="020B0604020202020204" pitchFamily="34" charset="0"/>
                <a:ea typeface="Arial" panose="020B0604020202020204" pitchFamily="34" charset="0"/>
              </a:rPr>
              <a:t>What is a Norm(s)?</a:t>
            </a:r>
            <a:endParaRPr lang="fr-FR" sz="1000" dirty="0">
              <a:solidFill>
                <a:srgbClr val="000000"/>
              </a:solidFill>
              <a:latin typeface="Arial" panose="020B0604020202020204" pitchFamily="34" charset="0"/>
              <a:ea typeface="Arial" panose="020B0604020202020204" pitchFamily="34" charset="0"/>
            </a:endParaRPr>
          </a:p>
          <a:p>
            <a:pPr marL="342900" lvl="0" indent="-342900">
              <a:lnSpc>
                <a:spcPct val="161000"/>
              </a:lnSpc>
              <a:spcAft>
                <a:spcPts val="0"/>
              </a:spcAft>
              <a:buFont typeface="Arial" panose="020B0604020202020204" pitchFamily="34" charset="0"/>
              <a:buChar char="-"/>
            </a:pPr>
            <a:r>
              <a:rPr lang="en-GB" sz="2000" b="1" dirty="0">
                <a:solidFill>
                  <a:srgbClr val="000000"/>
                </a:solidFill>
                <a:latin typeface="Arial" panose="020B0604020202020204" pitchFamily="34" charset="0"/>
                <a:ea typeface="Arial" panose="020B0604020202020204" pitchFamily="34" charset="0"/>
              </a:rPr>
              <a:t>Definition of norms according to </a:t>
            </a:r>
            <a:r>
              <a:rPr lang="en-GB" sz="2000" b="1" dirty="0" err="1" smtClean="0">
                <a:solidFill>
                  <a:srgbClr val="000000"/>
                </a:solidFill>
                <a:latin typeface="Arial" panose="020B0604020202020204" pitchFamily="34" charset="0"/>
                <a:ea typeface="Arial" panose="020B0604020202020204" pitchFamily="34" charset="0"/>
              </a:rPr>
              <a:t>Toury</a:t>
            </a:r>
            <a:r>
              <a:rPr lang="en-GB" sz="2000" b="1" dirty="0" smtClean="0">
                <a:solidFill>
                  <a:srgbClr val="000000"/>
                </a:solidFill>
                <a:latin typeface="Arial" panose="020B0604020202020204" pitchFamily="34" charset="0"/>
                <a:ea typeface="Arial" panose="020B0604020202020204" pitchFamily="34" charset="0"/>
              </a:rPr>
              <a:t> </a:t>
            </a:r>
            <a:endParaRPr lang="fr-FR" sz="1000" dirty="0">
              <a:solidFill>
                <a:srgbClr val="000000"/>
              </a:solidFill>
              <a:latin typeface="Arial" panose="020B0604020202020204" pitchFamily="34" charset="0"/>
              <a:ea typeface="Arial" panose="020B0604020202020204" pitchFamily="34" charset="0"/>
            </a:endParaRPr>
          </a:p>
          <a:p>
            <a:pPr marL="342900" lvl="0" indent="-342900">
              <a:lnSpc>
                <a:spcPct val="161000"/>
              </a:lnSpc>
              <a:spcAft>
                <a:spcPts val="0"/>
              </a:spcAft>
              <a:buFont typeface="Arial" panose="020B0604020202020204" pitchFamily="34" charset="0"/>
              <a:buChar char="-"/>
            </a:pPr>
            <a:r>
              <a:rPr lang="en-GB" sz="2000" b="1" dirty="0">
                <a:solidFill>
                  <a:srgbClr val="000000"/>
                </a:solidFill>
                <a:latin typeface="Arial" panose="020B0604020202020204" pitchFamily="34" charset="0"/>
                <a:ea typeface="Arial" panose="020B0604020202020204" pitchFamily="34" charset="0"/>
              </a:rPr>
              <a:t>Gideon </a:t>
            </a:r>
            <a:r>
              <a:rPr lang="en-GB" sz="2000" b="1" dirty="0" err="1">
                <a:solidFill>
                  <a:srgbClr val="000000"/>
                </a:solidFill>
                <a:latin typeface="Arial" panose="020B0604020202020204" pitchFamily="34" charset="0"/>
                <a:ea typeface="Arial" panose="020B0604020202020204" pitchFamily="34" charset="0"/>
              </a:rPr>
              <a:t>Toury’s</a:t>
            </a:r>
            <a:r>
              <a:rPr lang="en-GB" sz="2000" b="1" dirty="0">
                <a:solidFill>
                  <a:srgbClr val="000000"/>
                </a:solidFill>
                <a:latin typeface="Arial" panose="020B0604020202020204" pitchFamily="34" charset="0"/>
                <a:ea typeface="Arial" panose="020B0604020202020204" pitchFamily="34" charset="0"/>
              </a:rPr>
              <a:t> Concepts of Norms in translation study </a:t>
            </a:r>
            <a:endParaRPr lang="fr-FR" sz="1000" dirty="0">
              <a:solidFill>
                <a:srgbClr val="000000"/>
              </a:solidFill>
              <a:latin typeface="Arial" panose="020B0604020202020204" pitchFamily="34" charset="0"/>
              <a:ea typeface="Arial" panose="020B0604020202020204" pitchFamily="34" charset="0"/>
            </a:endParaRPr>
          </a:p>
          <a:p>
            <a:pPr marL="342900" lvl="0" indent="-342900">
              <a:lnSpc>
                <a:spcPct val="161000"/>
              </a:lnSpc>
              <a:spcAft>
                <a:spcPts val="0"/>
              </a:spcAft>
              <a:buFont typeface="Arial" panose="020B0604020202020204" pitchFamily="34" charset="0"/>
              <a:buChar char="-"/>
            </a:pPr>
            <a:r>
              <a:rPr lang="en-GB" sz="2000" b="1" dirty="0" err="1">
                <a:solidFill>
                  <a:srgbClr val="000000"/>
                </a:solidFill>
                <a:latin typeface="Arial" panose="020B0604020202020204" pitchFamily="34" charset="0"/>
                <a:ea typeface="Arial" panose="020B0604020202020204" pitchFamily="34" charset="0"/>
              </a:rPr>
              <a:t>Toury’s</a:t>
            </a:r>
            <a:r>
              <a:rPr lang="en-GB" sz="2000" b="1" dirty="0">
                <a:solidFill>
                  <a:srgbClr val="000000"/>
                </a:solidFill>
                <a:latin typeface="Arial" panose="020B0604020202020204" pitchFamily="34" charset="0"/>
                <a:ea typeface="Arial" panose="020B0604020202020204" pitchFamily="34" charset="0"/>
              </a:rPr>
              <a:t> division of Norms into categories </a:t>
            </a:r>
            <a:endParaRPr lang="fr-FR" sz="1000" dirty="0">
              <a:solidFill>
                <a:srgbClr val="000000"/>
              </a:solidFill>
              <a:latin typeface="Arial" panose="020B0604020202020204" pitchFamily="34" charset="0"/>
              <a:ea typeface="Arial" panose="020B0604020202020204" pitchFamily="34" charset="0"/>
            </a:endParaRPr>
          </a:p>
          <a:p>
            <a:pPr marL="342900" lvl="0" indent="-342900">
              <a:lnSpc>
                <a:spcPct val="161000"/>
              </a:lnSpc>
              <a:spcAft>
                <a:spcPts val="0"/>
              </a:spcAft>
              <a:buFont typeface="Arial" panose="020B0604020202020204" pitchFamily="34" charset="0"/>
              <a:buChar char="-"/>
            </a:pPr>
            <a:r>
              <a:rPr lang="en-GB" sz="2000" b="1" dirty="0">
                <a:solidFill>
                  <a:srgbClr val="000000"/>
                </a:solidFill>
                <a:latin typeface="Arial" panose="020B0604020202020204" pitchFamily="34" charset="0"/>
                <a:ea typeface="Arial" panose="020B0604020202020204" pitchFamily="34" charset="0"/>
              </a:rPr>
              <a:t>Translational Norms according to </a:t>
            </a:r>
            <a:r>
              <a:rPr lang="en-GB" sz="2000" b="1" dirty="0" err="1">
                <a:solidFill>
                  <a:srgbClr val="000000"/>
                </a:solidFill>
                <a:latin typeface="Arial" panose="020B0604020202020204" pitchFamily="34" charset="0"/>
                <a:ea typeface="Arial" panose="020B0604020202020204" pitchFamily="34" charset="0"/>
              </a:rPr>
              <a:t>Toury</a:t>
            </a:r>
            <a:r>
              <a:rPr lang="en-GB" sz="2000" b="1" dirty="0">
                <a:solidFill>
                  <a:srgbClr val="000000"/>
                </a:solidFill>
                <a:latin typeface="Arial" panose="020B0604020202020204" pitchFamily="34" charset="0"/>
                <a:ea typeface="Arial" panose="020B0604020202020204" pitchFamily="34" charset="0"/>
              </a:rPr>
              <a:t> </a:t>
            </a:r>
            <a:endParaRPr lang="fr-FR" sz="1000" dirty="0">
              <a:solidFill>
                <a:srgbClr val="000000"/>
              </a:solidFill>
              <a:latin typeface="Arial" panose="020B0604020202020204" pitchFamily="34" charset="0"/>
              <a:ea typeface="Arial" panose="020B0604020202020204" pitchFamily="34" charset="0"/>
            </a:endParaRPr>
          </a:p>
          <a:p>
            <a:pPr marL="342900" lvl="0" indent="-342900">
              <a:lnSpc>
                <a:spcPct val="161000"/>
              </a:lnSpc>
              <a:spcAft>
                <a:spcPts val="0"/>
              </a:spcAft>
              <a:buFont typeface="Arial" panose="020B0604020202020204" pitchFamily="34" charset="0"/>
              <a:buChar char="-"/>
            </a:pPr>
            <a:r>
              <a:rPr lang="en-GB" sz="2000" b="1" dirty="0" smtClean="0">
                <a:solidFill>
                  <a:srgbClr val="000000"/>
                </a:solidFill>
                <a:latin typeface="Arial" panose="020B0604020202020204" pitchFamily="34" charset="0"/>
                <a:ea typeface="Arial" panose="020B0604020202020204" pitchFamily="34" charset="0"/>
              </a:rPr>
              <a:t>Conclusion </a:t>
            </a:r>
            <a:endParaRPr lang="fr-FR" sz="1000" dirty="0">
              <a:solidFill>
                <a:srgbClr val="000000"/>
              </a:solidFill>
              <a:latin typeface="Arial" panose="020B0604020202020204" pitchFamily="34" charset="0"/>
              <a:ea typeface="Arial" panose="020B0604020202020204" pitchFamily="34" charset="0"/>
            </a:endParaRPr>
          </a:p>
          <a:p>
            <a:pPr marL="342900" lvl="0" indent="-342900">
              <a:lnSpc>
                <a:spcPct val="161000"/>
              </a:lnSpc>
              <a:spcAft>
                <a:spcPts val="1250"/>
              </a:spcAft>
              <a:buFont typeface="Arial" panose="020B0604020202020204" pitchFamily="34" charset="0"/>
              <a:buChar char="-"/>
            </a:pPr>
            <a:r>
              <a:rPr lang="en-GB" sz="2000" b="1" dirty="0">
                <a:solidFill>
                  <a:srgbClr val="000000"/>
                </a:solidFill>
                <a:latin typeface="Arial" panose="020B0604020202020204" pitchFamily="34" charset="0"/>
                <a:ea typeface="Arial" panose="020B0604020202020204" pitchFamily="34" charset="0"/>
              </a:rPr>
              <a:t> References </a:t>
            </a:r>
            <a:endParaRPr lang="fr-FR" sz="10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785232238"/>
      </p:ext>
    </p:extLst>
  </p:cSld>
  <p:clrMapOvr>
    <a:masterClrMapping/>
  </p:clrMapOvr>
  <mc:AlternateContent xmlns:mc="http://schemas.openxmlformats.org/markup-compatibility/2006" xmlns:p14="http://schemas.microsoft.com/office/powerpoint/2010/main">
    <mc:Choice Requires="p14">
      <p:transition spd="slow" p14:dur="1200" advTm="9">
        <p:dissolve/>
      </p:transition>
    </mc:Choice>
    <mc:Fallback xmlns="">
      <p:transition spd="slow" advTm="9">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2ED28F9B-7CC2-4D38-BE07-AF9551CEC842}"/>
              </a:ext>
            </a:extLst>
          </p:cNvPr>
          <p:cNvSpPr>
            <a:spLocks noGrp="1"/>
          </p:cNvSpPr>
          <p:nvPr>
            <p:ph type="title"/>
          </p:nvPr>
        </p:nvSpPr>
        <p:spPr/>
        <p:txBody>
          <a:bodyPr/>
          <a:lstStyle/>
          <a:p>
            <a:endParaRPr lang="fr-FR"/>
          </a:p>
        </p:txBody>
      </p:sp>
      <p:pic>
        <p:nvPicPr>
          <p:cNvPr id="3" name="Picture 2">
            <a:extLst>
              <a:ext uri="{FF2B5EF4-FFF2-40B4-BE49-F238E27FC236}">
                <a16:creationId xmlns="" xmlns:a16="http://schemas.microsoft.com/office/drawing/2014/main" id="{E825D606-0110-4926-BA57-73808900E647}"/>
              </a:ext>
            </a:extLst>
          </p:cNvPr>
          <p:cNvPicPr/>
          <p:nvPr/>
        </p:nvPicPr>
        <p:blipFill>
          <a:blip r:embed="rId2"/>
          <a:stretch>
            <a:fillRect/>
          </a:stretch>
        </p:blipFill>
        <p:spPr>
          <a:xfrm>
            <a:off x="0" y="12511"/>
            <a:ext cx="12192000" cy="6858000"/>
          </a:xfrm>
          <a:prstGeom prst="rect">
            <a:avLst/>
          </a:prstGeom>
        </p:spPr>
      </p:pic>
      <p:sp>
        <p:nvSpPr>
          <p:cNvPr id="5" name="Rectangle 4"/>
          <p:cNvSpPr/>
          <p:nvPr/>
        </p:nvSpPr>
        <p:spPr>
          <a:xfrm>
            <a:off x="2197290" y="1951631"/>
            <a:ext cx="7301552" cy="2585323"/>
          </a:xfrm>
          <a:prstGeom prst="rect">
            <a:avLst/>
          </a:prstGeom>
        </p:spPr>
        <p:txBody>
          <a:bodyPr wrap="square">
            <a:spAutoFit/>
          </a:bodyPr>
          <a:lstStyle/>
          <a:p>
            <a:pPr marL="2540" indent="-6350">
              <a:lnSpc>
                <a:spcPct val="100000"/>
              </a:lnSpc>
              <a:spcAft>
                <a:spcPts val="1185"/>
              </a:spcAft>
            </a:pPr>
            <a:r>
              <a:rPr lang="en-GB" b="1" dirty="0">
                <a:solidFill>
                  <a:schemeClr val="bg1">
                    <a:lumMod val="85000"/>
                    <a:lumOff val="15000"/>
                  </a:schemeClr>
                </a:solidFill>
                <a:latin typeface="Arial" panose="020B0604020202020204" pitchFamily="34" charset="0"/>
                <a:ea typeface="Arial" panose="020B0604020202020204" pitchFamily="34" charset="0"/>
              </a:rPr>
              <a:t>Gideon </a:t>
            </a:r>
            <a:r>
              <a:rPr lang="en-GB" b="1" dirty="0" err="1">
                <a:solidFill>
                  <a:schemeClr val="bg1">
                    <a:lumMod val="85000"/>
                    <a:lumOff val="15000"/>
                  </a:schemeClr>
                </a:solidFill>
                <a:latin typeface="Arial" panose="020B0604020202020204" pitchFamily="34" charset="0"/>
                <a:ea typeface="Arial" panose="020B0604020202020204" pitchFamily="34" charset="0"/>
              </a:rPr>
              <a:t>Toury</a:t>
            </a:r>
            <a:r>
              <a:rPr lang="en-GB" b="1" dirty="0">
                <a:solidFill>
                  <a:schemeClr val="bg1">
                    <a:lumMod val="85000"/>
                    <a:lumOff val="15000"/>
                  </a:schemeClr>
                </a:solidFill>
                <a:latin typeface="Arial" panose="020B0604020202020204" pitchFamily="34" charset="0"/>
                <a:ea typeface="Arial" panose="020B0604020202020204" pitchFamily="34" charset="0"/>
              </a:rPr>
              <a:t> pioneered Descriptive Translation Studies as a science based on observation, (re)defining translation as a target-cultural “fact” and, thus, shifting the focus to the translation as a product which can and should be studied without any methodological presumptions. However, this proves illusive, as it falsely supposes neutrality in </a:t>
            </a:r>
            <a:r>
              <a:rPr lang="en-GB" b="1" dirty="0" smtClean="0">
                <a:solidFill>
                  <a:schemeClr val="bg1">
                    <a:lumMod val="85000"/>
                    <a:lumOff val="15000"/>
                  </a:schemeClr>
                </a:solidFill>
                <a:latin typeface="Arial" panose="020B0604020202020204" pitchFamily="34" charset="0"/>
                <a:ea typeface="Arial" panose="020B0604020202020204" pitchFamily="34" charset="0"/>
              </a:rPr>
              <a:t>research</a:t>
            </a:r>
            <a:r>
              <a:rPr lang="en-GB" b="1" dirty="0">
                <a:solidFill>
                  <a:schemeClr val="bg1">
                    <a:lumMod val="85000"/>
                    <a:lumOff val="15000"/>
                  </a:schemeClr>
                </a:solidFill>
                <a:latin typeface="Arial" panose="020B0604020202020204" pitchFamily="34" charset="0"/>
                <a:ea typeface="Arial" panose="020B0604020202020204" pitchFamily="34" charset="0"/>
              </a:rPr>
              <a:t>. Arguing that there could be no strict separation between description and evaluation, and there fore he introduced in 1978 the study of norms which was revolutionary until today .</a:t>
            </a:r>
            <a:endParaRPr lang="en-GB" sz="1100" b="1" dirty="0">
              <a:solidFill>
                <a:schemeClr val="bg1">
                  <a:lumMod val="85000"/>
                  <a:lumOff val="15000"/>
                </a:schemeClr>
              </a:solidFill>
              <a:effectLst/>
              <a:latin typeface="Arial" panose="020B0604020202020204" pitchFamily="34" charset="0"/>
              <a:ea typeface="Arial" panose="020B0604020202020204" pitchFamily="34" charset="0"/>
            </a:endParaRPr>
          </a:p>
        </p:txBody>
      </p:sp>
      <p:sp>
        <p:nvSpPr>
          <p:cNvPr id="6" name="Rectangle 5"/>
          <p:cNvSpPr/>
          <p:nvPr/>
        </p:nvSpPr>
        <p:spPr>
          <a:xfrm>
            <a:off x="2354838" y="910566"/>
            <a:ext cx="1398140" cy="461665"/>
          </a:xfrm>
          <a:prstGeom prst="rect">
            <a:avLst/>
          </a:prstGeom>
        </p:spPr>
        <p:txBody>
          <a:bodyPr wrap="none">
            <a:spAutoFit/>
          </a:bodyPr>
          <a:lstStyle/>
          <a:p>
            <a:r>
              <a:rPr lang="en-GB" sz="2400" dirty="0">
                <a:solidFill>
                  <a:srgbClr val="FF0000"/>
                </a:solidFill>
                <a:latin typeface="Arial" panose="020B0604020202020204" pitchFamily="34" charset="0"/>
                <a:ea typeface="Arial" panose="020B0604020202020204" pitchFamily="34" charset="0"/>
              </a:rPr>
              <a:t>Abstract </a:t>
            </a:r>
            <a:endParaRPr lang="en-GB" sz="2400" dirty="0">
              <a:solidFill>
                <a:srgbClr val="FF0000"/>
              </a:solidFill>
            </a:endParaRPr>
          </a:p>
        </p:txBody>
      </p:sp>
    </p:spTree>
    <p:extLst>
      <p:ext uri="{BB962C8B-B14F-4D97-AF65-F5344CB8AC3E}">
        <p14:creationId xmlns:p14="http://schemas.microsoft.com/office/powerpoint/2010/main" val="1507753506"/>
      </p:ext>
    </p:extLst>
  </p:cSld>
  <p:clrMapOvr>
    <a:masterClrMapping/>
  </p:clrMapOvr>
  <mc:AlternateContent xmlns:mc="http://schemas.openxmlformats.org/markup-compatibility/2006" xmlns:p14="http://schemas.microsoft.com/office/powerpoint/2010/main">
    <mc:Choice Requires="p14">
      <p:transition spd="slow" p14:dur="3900" advTm="3366">
        <p14:glitter pattern="hexagon"/>
      </p:transition>
    </mc:Choice>
    <mc:Fallback xmlns="">
      <p:transition spd="slow" advTm="3366">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6FB056E9-366F-4D30-88ED-3FA374999DF3}"/>
              </a:ext>
            </a:extLst>
          </p:cNvPr>
          <p:cNvSpPr>
            <a:spLocks noGrp="1"/>
          </p:cNvSpPr>
          <p:nvPr>
            <p:ph type="title"/>
          </p:nvPr>
        </p:nvSpPr>
        <p:spPr/>
        <p:txBody>
          <a:bodyPr/>
          <a:lstStyle/>
          <a:p>
            <a:endParaRPr lang="fr-FR"/>
          </a:p>
        </p:txBody>
      </p:sp>
      <p:pic>
        <p:nvPicPr>
          <p:cNvPr id="3" name="Picture 2">
            <a:extLst>
              <a:ext uri="{FF2B5EF4-FFF2-40B4-BE49-F238E27FC236}">
                <a16:creationId xmlns="" xmlns:a16="http://schemas.microsoft.com/office/drawing/2014/main" id="{A644503F-A410-4914-8C23-FE175B83B176}"/>
              </a:ext>
            </a:extLst>
          </p:cNvPr>
          <p:cNvPicPr/>
          <p:nvPr/>
        </p:nvPicPr>
        <p:blipFill>
          <a:blip r:embed="rId2"/>
          <a:stretch>
            <a:fillRect/>
          </a:stretch>
        </p:blipFill>
        <p:spPr>
          <a:xfrm>
            <a:off x="0" y="0"/>
            <a:ext cx="12192000" cy="6858000"/>
          </a:xfrm>
          <a:prstGeom prst="rect">
            <a:avLst/>
          </a:prstGeom>
        </p:spPr>
      </p:pic>
      <p:sp>
        <p:nvSpPr>
          <p:cNvPr id="5" name="Rectangle 4"/>
          <p:cNvSpPr/>
          <p:nvPr/>
        </p:nvSpPr>
        <p:spPr>
          <a:xfrm>
            <a:off x="-464024" y="6060322"/>
            <a:ext cx="12082818" cy="477310"/>
          </a:xfrm>
          <a:prstGeom prst="rect">
            <a:avLst/>
          </a:prstGeom>
        </p:spPr>
        <p:txBody>
          <a:bodyPr wrap="square">
            <a:spAutoFit/>
          </a:bodyPr>
          <a:lstStyle/>
          <a:p>
            <a:pPr indent="-635" algn="ctr">
              <a:lnSpc>
                <a:spcPct val="160000"/>
              </a:lnSpc>
              <a:spcAft>
                <a:spcPts val="1250"/>
              </a:spcAft>
            </a:pPr>
            <a:r>
              <a:rPr lang="en-GB" dirty="0" smtClean="0">
                <a:solidFill>
                  <a:schemeClr val="bg1"/>
                </a:solidFill>
                <a:latin typeface="Arial" panose="020B0604020202020204" pitchFamily="34" charset="0"/>
                <a:ea typeface="Arial" panose="020B0604020202020204" pitchFamily="34" charset="0"/>
              </a:rPr>
              <a:t>Therefore Some </a:t>
            </a:r>
            <a:r>
              <a:rPr lang="en-GB" dirty="0">
                <a:solidFill>
                  <a:schemeClr val="bg1"/>
                </a:solidFill>
                <a:latin typeface="Arial" panose="020B0604020202020204" pitchFamily="34" charset="0"/>
                <a:ea typeface="Arial" panose="020B0604020202020204" pitchFamily="34" charset="0"/>
              </a:rPr>
              <a:t>scholars even doubted that the given study can actually be related to the discipline </a:t>
            </a:r>
            <a:endParaRPr lang="en-GB" dirty="0" smtClean="0">
              <a:solidFill>
                <a:schemeClr val="bg1"/>
              </a:solidFill>
              <a:latin typeface="Arial" panose="020B0604020202020204" pitchFamily="34" charset="0"/>
              <a:ea typeface="Arial" panose="020B0604020202020204" pitchFamily="34" charset="0"/>
            </a:endParaRPr>
          </a:p>
        </p:txBody>
      </p:sp>
      <p:sp>
        <p:nvSpPr>
          <p:cNvPr id="4" name="Rectangle 3"/>
          <p:cNvSpPr/>
          <p:nvPr/>
        </p:nvSpPr>
        <p:spPr>
          <a:xfrm>
            <a:off x="773120" y="6322469"/>
            <a:ext cx="2839239" cy="535531"/>
          </a:xfrm>
          <a:prstGeom prst="rect">
            <a:avLst/>
          </a:prstGeom>
        </p:spPr>
        <p:txBody>
          <a:bodyPr wrap="none">
            <a:spAutoFit/>
          </a:bodyPr>
          <a:lstStyle/>
          <a:p>
            <a:pPr indent="-635">
              <a:lnSpc>
                <a:spcPct val="160000"/>
              </a:lnSpc>
              <a:spcAft>
                <a:spcPts val="1250"/>
              </a:spcAft>
            </a:pPr>
            <a:r>
              <a:rPr lang="en-GB" dirty="0">
                <a:solidFill>
                  <a:schemeClr val="bg1"/>
                </a:solidFill>
                <a:latin typeface="Arial" panose="020B0604020202020204" pitchFamily="34" charset="0"/>
                <a:ea typeface="Arial" panose="020B0604020202020204" pitchFamily="34" charset="0"/>
              </a:rPr>
              <a:t>of translation in general  . </a:t>
            </a:r>
            <a:endParaRPr lang="en-GB" sz="1100" dirty="0">
              <a:solidFill>
                <a:schemeClr val="bg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51568385"/>
      </p:ext>
    </p:extLst>
  </p:cSld>
  <p:clrMapOvr>
    <a:masterClrMapping/>
  </p:clrMapOvr>
  <p:transition spd="slow" advTm="52312">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228B593E-C45B-42B5-9C97-CCC93095227D}"/>
              </a:ext>
            </a:extLst>
          </p:cNvPr>
          <p:cNvSpPr>
            <a:spLocks noGrp="1"/>
          </p:cNvSpPr>
          <p:nvPr>
            <p:ph type="title"/>
          </p:nvPr>
        </p:nvSpPr>
        <p:spPr/>
        <p:txBody>
          <a:bodyPr/>
          <a:lstStyle/>
          <a:p>
            <a:endParaRPr lang="fr-FR"/>
          </a:p>
        </p:txBody>
      </p:sp>
      <p:pic>
        <p:nvPicPr>
          <p:cNvPr id="3" name="Picture 2">
            <a:extLst>
              <a:ext uri="{FF2B5EF4-FFF2-40B4-BE49-F238E27FC236}">
                <a16:creationId xmlns="" xmlns:a16="http://schemas.microsoft.com/office/drawing/2014/main" id="{828CB26E-A20E-4752-AE85-5D9FC7058FC7}"/>
              </a:ext>
            </a:extLst>
          </p:cNvPr>
          <p:cNvPicPr/>
          <p:nvPr/>
        </p:nvPicPr>
        <p:blipFill>
          <a:blip r:embed="rId2"/>
          <a:stretch>
            <a:fillRect/>
          </a:stretch>
        </p:blipFill>
        <p:spPr>
          <a:xfrm>
            <a:off x="0" y="0"/>
            <a:ext cx="12192000" cy="6858000"/>
          </a:xfrm>
          <a:prstGeom prst="rect">
            <a:avLst/>
          </a:prstGeom>
        </p:spPr>
      </p:pic>
      <p:sp>
        <p:nvSpPr>
          <p:cNvPr id="10" name="Titre 1"/>
          <p:cNvSpPr txBox="1">
            <a:spLocks/>
          </p:cNvSpPr>
          <p:nvPr/>
        </p:nvSpPr>
        <p:spPr>
          <a:xfrm>
            <a:off x="1640156" y="337508"/>
            <a:ext cx="8911687" cy="128089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solidFill>
                  <a:srgbClr val="00B0F0"/>
                </a:solidFill>
              </a:rPr>
              <a:t>What is a Norm (s) ? </a:t>
            </a:r>
            <a:endParaRPr lang="fr-FR" dirty="0">
              <a:solidFill>
                <a:srgbClr val="00B0F0"/>
              </a:solidFill>
            </a:endParaRPr>
          </a:p>
        </p:txBody>
      </p:sp>
      <p:pic>
        <p:nvPicPr>
          <p:cNvPr id="11" name="Picture 53" descr="Norms"/>
          <p:cNvPicPr/>
          <p:nvPr/>
        </p:nvPicPr>
        <p:blipFill rotWithShape="1">
          <a:blip r:embed="rId3" cstate="print">
            <a:extLst>
              <a:ext uri="{28A0092B-C50C-407E-A947-70E740481C1C}">
                <a14:useLocalDpi xmlns:a14="http://schemas.microsoft.com/office/drawing/2010/main" val="0"/>
              </a:ext>
            </a:extLst>
          </a:blip>
          <a:srcRect t="18567" b="36793"/>
          <a:stretch/>
        </p:blipFill>
        <p:spPr bwMode="auto">
          <a:xfrm>
            <a:off x="805218" y="1628127"/>
            <a:ext cx="5595582" cy="2333767"/>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6622501" y="1910351"/>
            <a:ext cx="5469415" cy="1754326"/>
          </a:xfrm>
          <a:prstGeom prst="rect">
            <a:avLst/>
          </a:prstGeom>
        </p:spPr>
        <p:txBody>
          <a:bodyPr wrap="square">
            <a:spAutoFit/>
          </a:bodyPr>
          <a:lstStyle/>
          <a:p>
            <a:r>
              <a:rPr lang="en-GB" dirty="0">
                <a:solidFill>
                  <a:schemeClr val="tx2">
                    <a:lumMod val="25000"/>
                  </a:schemeClr>
                </a:solidFill>
                <a:latin typeface="Times New Roman" panose="02020603050405020304" pitchFamily="18" charset="0"/>
                <a:ea typeface="Times New Roman" panose="02020603050405020304" pitchFamily="18" charset="0"/>
              </a:rPr>
              <a:t>Norms are a fundamental concept in the social sciences. They are most commonly defined as </a:t>
            </a:r>
            <a:r>
              <a:rPr lang="en-GB" b="1" dirty="0">
                <a:solidFill>
                  <a:schemeClr val="tx2">
                    <a:lumMod val="25000"/>
                  </a:schemeClr>
                </a:solidFill>
                <a:latin typeface="Times New Roman" panose="02020603050405020304" pitchFamily="18" charset="0"/>
                <a:ea typeface="Times New Roman" panose="02020603050405020304" pitchFamily="18" charset="0"/>
              </a:rPr>
              <a:t>rules or expectations that are socially enforced</a:t>
            </a:r>
            <a:r>
              <a:rPr lang="en-GB" dirty="0">
                <a:solidFill>
                  <a:schemeClr val="tx2">
                    <a:lumMod val="25000"/>
                  </a:schemeClr>
                </a:solidFill>
                <a:latin typeface="Times New Roman" panose="02020603050405020304" pitchFamily="18" charset="0"/>
                <a:ea typeface="Times New Roman" panose="02020603050405020304" pitchFamily="18" charset="0"/>
              </a:rPr>
              <a:t>. Norms may be prescriptive (encouraging positive </a:t>
            </a:r>
            <a:r>
              <a:rPr lang="en-GB" dirty="0" err="1">
                <a:solidFill>
                  <a:schemeClr val="tx2">
                    <a:lumMod val="25000"/>
                  </a:schemeClr>
                </a:solidFill>
                <a:latin typeface="Times New Roman" panose="02020603050405020304" pitchFamily="18" charset="0"/>
                <a:ea typeface="Times New Roman" panose="02020603050405020304" pitchFamily="18" charset="0"/>
              </a:rPr>
              <a:t>behavior</a:t>
            </a:r>
            <a:r>
              <a:rPr lang="en-GB" dirty="0">
                <a:solidFill>
                  <a:schemeClr val="tx2">
                    <a:lumMod val="25000"/>
                  </a:schemeClr>
                </a:solidFill>
                <a:latin typeface="Times New Roman" panose="02020603050405020304" pitchFamily="18" charset="0"/>
                <a:ea typeface="Times New Roman" panose="02020603050405020304" pitchFamily="18" charset="0"/>
              </a:rPr>
              <a:t>; for example, “be honest”) or proscriptive (discouraging negative </a:t>
            </a:r>
            <a:r>
              <a:rPr lang="en-GB" dirty="0" err="1">
                <a:solidFill>
                  <a:schemeClr val="tx2">
                    <a:lumMod val="25000"/>
                  </a:schemeClr>
                </a:solidFill>
                <a:latin typeface="Times New Roman" panose="02020603050405020304" pitchFamily="18" charset="0"/>
                <a:ea typeface="Times New Roman" panose="02020603050405020304" pitchFamily="18" charset="0"/>
              </a:rPr>
              <a:t>behavior</a:t>
            </a:r>
            <a:r>
              <a:rPr lang="en-GB" dirty="0">
                <a:solidFill>
                  <a:schemeClr val="tx2">
                    <a:lumMod val="25000"/>
                  </a:schemeClr>
                </a:solidFill>
                <a:latin typeface="Times New Roman" panose="02020603050405020304" pitchFamily="18" charset="0"/>
                <a:ea typeface="Times New Roman" panose="02020603050405020304" pitchFamily="18" charset="0"/>
              </a:rPr>
              <a:t>; for example, “do not cheat”).</a:t>
            </a:r>
            <a:endParaRPr lang="fr-FR" dirty="0">
              <a:solidFill>
                <a:schemeClr val="tx2">
                  <a:lumMod val="25000"/>
                </a:schemeClr>
              </a:solidFill>
            </a:endParaRPr>
          </a:p>
        </p:txBody>
      </p:sp>
      <p:pic>
        <p:nvPicPr>
          <p:cNvPr id="13" name="Picture 52" descr="Norms"/>
          <p:cNvPicPr/>
          <p:nvPr/>
        </p:nvPicPr>
        <p:blipFill rotWithShape="1">
          <a:blip r:embed="rId4" cstate="print">
            <a:extLst>
              <a:ext uri="{28A0092B-C50C-407E-A947-70E740481C1C}">
                <a14:useLocalDpi xmlns:a14="http://schemas.microsoft.com/office/drawing/2010/main" val="0"/>
              </a:ext>
            </a:extLst>
          </a:blip>
          <a:srcRect l="-367" t="36919" r="-220" b="15541"/>
          <a:stretch/>
        </p:blipFill>
        <p:spPr bwMode="auto">
          <a:xfrm>
            <a:off x="2289788" y="4253847"/>
            <a:ext cx="6232477" cy="21426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0749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
        <p15:prstTrans prst="airplane"/>
      </p:transition>
    </mc:Choice>
    <mc:Fallback xmlns="">
      <p:transition spd="slow" advTm="7">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3A9A696F-C94F-4634-ADEE-8E8933C7CCEA}"/>
              </a:ext>
            </a:extLst>
          </p:cNvPr>
          <p:cNvSpPr>
            <a:spLocks noGrp="1"/>
          </p:cNvSpPr>
          <p:nvPr>
            <p:ph type="title"/>
          </p:nvPr>
        </p:nvSpPr>
        <p:spPr/>
        <p:txBody>
          <a:bodyPr/>
          <a:lstStyle/>
          <a:p>
            <a:endParaRPr lang="fr-FR"/>
          </a:p>
        </p:txBody>
      </p:sp>
      <p:pic>
        <p:nvPicPr>
          <p:cNvPr id="3" name="Picture 2">
            <a:extLst>
              <a:ext uri="{FF2B5EF4-FFF2-40B4-BE49-F238E27FC236}">
                <a16:creationId xmlns="" xmlns:a16="http://schemas.microsoft.com/office/drawing/2014/main" id="{6B0BC553-B98B-4B7E-A58E-6B8118D7065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6495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016">
        <p15:prstTrans prst="crush"/>
      </p:transition>
    </mc:Choice>
    <mc:Fallback xmlns="">
      <p:transition spd="slow" advTm="5016">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7A838EAE-58E4-44CA-AC1C-6F033F741BA9}"/>
              </a:ext>
            </a:extLst>
          </p:cNvPr>
          <p:cNvSpPr>
            <a:spLocks noGrp="1"/>
          </p:cNvSpPr>
          <p:nvPr>
            <p:ph type="title"/>
          </p:nvPr>
        </p:nvSpPr>
        <p:spPr/>
        <p:txBody>
          <a:bodyPr/>
          <a:lstStyle/>
          <a:p>
            <a:endParaRPr lang="fr-FR"/>
          </a:p>
        </p:txBody>
      </p:sp>
      <p:pic>
        <p:nvPicPr>
          <p:cNvPr id="3" name="Picture 2">
            <a:extLst>
              <a:ext uri="{FF2B5EF4-FFF2-40B4-BE49-F238E27FC236}">
                <a16:creationId xmlns="" xmlns:a16="http://schemas.microsoft.com/office/drawing/2014/main" id="{AD7D46F9-7180-486B-8CF9-911BF93EB76C}"/>
              </a:ext>
            </a:extLst>
          </p:cNvPr>
          <p:cNvPicPr/>
          <p:nvPr/>
        </p:nvPicPr>
        <p:blipFill>
          <a:blip r:embed="rId2"/>
          <a:stretch>
            <a:fillRect/>
          </a:stretch>
        </p:blipFill>
        <p:spPr>
          <a:xfrm>
            <a:off x="0" y="-68240"/>
            <a:ext cx="12192000" cy="6858000"/>
          </a:xfrm>
          <a:prstGeom prst="rect">
            <a:avLst/>
          </a:prstGeom>
        </p:spPr>
      </p:pic>
      <p:sp>
        <p:nvSpPr>
          <p:cNvPr id="4" name="Rectangle 3"/>
          <p:cNvSpPr/>
          <p:nvPr/>
        </p:nvSpPr>
        <p:spPr>
          <a:xfrm>
            <a:off x="1915236" y="223096"/>
            <a:ext cx="7856561" cy="2081083"/>
          </a:xfrm>
          <a:prstGeom prst="rect">
            <a:avLst/>
          </a:prstGeom>
        </p:spPr>
        <p:txBody>
          <a:bodyPr wrap="square">
            <a:spAutoFit/>
          </a:bodyPr>
          <a:lstStyle/>
          <a:p>
            <a:pPr indent="-635">
              <a:lnSpc>
                <a:spcPct val="160000"/>
              </a:lnSpc>
              <a:spcAft>
                <a:spcPts val="1250"/>
              </a:spcAft>
            </a:pPr>
            <a:r>
              <a:rPr lang="en-GB" b="1" dirty="0">
                <a:ln w="22225">
                  <a:solidFill>
                    <a:schemeClr val="accent2"/>
                  </a:solidFill>
                  <a:prstDash val="solid"/>
                </a:ln>
                <a:solidFill>
                  <a:schemeClr val="accent2">
                    <a:lumMod val="40000"/>
                    <a:lumOff val="60000"/>
                  </a:schemeClr>
                </a:solidFill>
                <a:latin typeface="Arial" panose="020B0604020202020204" pitchFamily="34" charset="0"/>
                <a:ea typeface="Arial" panose="020B0604020202020204" pitchFamily="34" charset="0"/>
              </a:rPr>
              <a:t> </a:t>
            </a:r>
            <a:endParaRPr lang="fr-FR" sz="1100" b="1" dirty="0">
              <a:ln w="22225">
                <a:solidFill>
                  <a:schemeClr val="accent2"/>
                </a:solidFill>
                <a:prstDash val="solid"/>
              </a:ln>
              <a:solidFill>
                <a:schemeClr val="accent2">
                  <a:lumMod val="40000"/>
                  <a:lumOff val="60000"/>
                </a:schemeClr>
              </a:solidFill>
              <a:latin typeface="Arial" panose="020B0604020202020204" pitchFamily="34" charset="0"/>
              <a:ea typeface="Arial" panose="020B0604020202020204" pitchFamily="34" charset="0"/>
            </a:endParaRPr>
          </a:p>
          <a:p>
            <a:pPr indent="-635" algn="ctr">
              <a:lnSpc>
                <a:spcPct val="160000"/>
              </a:lnSpc>
              <a:spcAft>
                <a:spcPts val="1250"/>
              </a:spcAft>
            </a:pPr>
            <a:r>
              <a:rPr lang="en-GB" sz="2800" b="1" dirty="0">
                <a:ln w="22225">
                  <a:solidFill>
                    <a:schemeClr val="accent2"/>
                  </a:solidFill>
                  <a:prstDash val="solid"/>
                </a:ln>
                <a:solidFill>
                  <a:schemeClr val="accent2">
                    <a:lumMod val="40000"/>
                    <a:lumOff val="60000"/>
                  </a:schemeClr>
                </a:solidFill>
                <a:latin typeface="Arial" panose="020B0604020202020204" pitchFamily="34" charset="0"/>
                <a:ea typeface="Arial" panose="020B0604020202020204" pitchFamily="34" charset="0"/>
              </a:rPr>
              <a:t>Gideon </a:t>
            </a:r>
            <a:r>
              <a:rPr lang="en-GB" sz="2800" b="1" dirty="0" err="1">
                <a:ln w="22225">
                  <a:solidFill>
                    <a:schemeClr val="accent2"/>
                  </a:solidFill>
                  <a:prstDash val="solid"/>
                </a:ln>
                <a:solidFill>
                  <a:schemeClr val="accent2">
                    <a:lumMod val="40000"/>
                    <a:lumOff val="60000"/>
                  </a:schemeClr>
                </a:solidFill>
                <a:latin typeface="Arial" panose="020B0604020202020204" pitchFamily="34" charset="0"/>
                <a:ea typeface="Arial" panose="020B0604020202020204" pitchFamily="34" charset="0"/>
              </a:rPr>
              <a:t>Toury’s</a:t>
            </a:r>
            <a:r>
              <a:rPr lang="en-GB" sz="2800" b="1" dirty="0">
                <a:ln w="22225">
                  <a:solidFill>
                    <a:schemeClr val="accent2"/>
                  </a:solidFill>
                  <a:prstDash val="solid"/>
                </a:ln>
                <a:solidFill>
                  <a:schemeClr val="accent2">
                    <a:lumMod val="40000"/>
                    <a:lumOff val="60000"/>
                  </a:schemeClr>
                </a:solidFill>
                <a:latin typeface="Arial" panose="020B0604020202020204" pitchFamily="34" charset="0"/>
                <a:ea typeface="Arial" panose="020B0604020202020204" pitchFamily="34" charset="0"/>
              </a:rPr>
              <a:t> concept of Norms </a:t>
            </a:r>
            <a:r>
              <a:rPr lang="en-GB" sz="2800" b="1" dirty="0" smtClean="0">
                <a:ln w="22225">
                  <a:solidFill>
                    <a:schemeClr val="accent2"/>
                  </a:solidFill>
                  <a:prstDash val="solid"/>
                </a:ln>
                <a:solidFill>
                  <a:schemeClr val="accent2">
                    <a:lumMod val="40000"/>
                    <a:lumOff val="60000"/>
                  </a:schemeClr>
                </a:solidFill>
                <a:latin typeface="Arial" panose="020B0604020202020204" pitchFamily="34" charset="0"/>
                <a:ea typeface="Arial" panose="020B0604020202020204" pitchFamily="34" charset="0"/>
              </a:rPr>
              <a:t> in      Translation study :</a:t>
            </a:r>
            <a:endParaRPr lang="fr-FR" sz="1600" b="1" dirty="0">
              <a:ln w="22225">
                <a:solidFill>
                  <a:schemeClr val="accent2"/>
                </a:solidFill>
                <a:prstDash val="solid"/>
              </a:ln>
              <a:solidFill>
                <a:schemeClr val="accent2">
                  <a:lumMod val="40000"/>
                  <a:lumOff val="60000"/>
                </a:schemeClr>
              </a:solidFill>
              <a:latin typeface="Arial" panose="020B0604020202020204" pitchFamily="34" charset="0"/>
              <a:ea typeface="Arial" panose="020B0604020202020204" pitchFamily="34" charset="0"/>
            </a:endParaRPr>
          </a:p>
        </p:txBody>
      </p:sp>
      <p:pic>
        <p:nvPicPr>
          <p:cNvPr id="5" name="Picture 37"/>
          <p:cNvPicPr/>
          <p:nvPr/>
        </p:nvPicPr>
        <p:blipFill rotWithShape="1">
          <a:blip r:embed="rId3"/>
          <a:srcRect b="35902"/>
          <a:stretch/>
        </p:blipFill>
        <p:spPr bwMode="auto">
          <a:xfrm>
            <a:off x="2081461" y="2846777"/>
            <a:ext cx="7524110" cy="29408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8510500"/>
      </p:ext>
    </p:extLst>
  </p:cSld>
  <p:clrMapOvr>
    <a:masterClrMapping/>
  </p:clrMapOvr>
  <mc:AlternateContent xmlns:mc="http://schemas.openxmlformats.org/markup-compatibility/2006" xmlns:p14="http://schemas.microsoft.com/office/powerpoint/2010/main">
    <mc:Choice Requires="p14">
      <p:transition spd="slow" p14:dur="2000" advTm="6">
        <p14:prism isContent="1"/>
      </p:transition>
    </mc:Choice>
    <mc:Fallback xmlns="">
      <p:transition spd="slow" advTm="6">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79A35BA5-4185-4EEC-A333-1D7F5D2B99B0}"/>
              </a:ext>
            </a:extLst>
          </p:cNvPr>
          <p:cNvSpPr>
            <a:spLocks noGrp="1"/>
          </p:cNvSpPr>
          <p:nvPr>
            <p:ph type="title"/>
          </p:nvPr>
        </p:nvSpPr>
        <p:spPr/>
        <p:txBody>
          <a:bodyPr/>
          <a:lstStyle/>
          <a:p>
            <a:endParaRPr lang="fr-FR"/>
          </a:p>
        </p:txBody>
      </p:sp>
      <p:pic>
        <p:nvPicPr>
          <p:cNvPr id="3" name="Picture 2">
            <a:extLst>
              <a:ext uri="{FF2B5EF4-FFF2-40B4-BE49-F238E27FC236}">
                <a16:creationId xmlns="" xmlns:a16="http://schemas.microsoft.com/office/drawing/2014/main" id="{562A21D3-9E70-48E5-A2C1-EA4B9EA24BD4}"/>
              </a:ext>
            </a:extLst>
          </p:cNvPr>
          <p:cNvPicPr/>
          <p:nvPr/>
        </p:nvPicPr>
        <p:blipFill>
          <a:blip r:embed="rId4"/>
          <a:stretch>
            <a:fillRect/>
          </a:stretch>
        </p:blipFill>
        <p:spPr>
          <a:xfrm>
            <a:off x="0" y="0"/>
            <a:ext cx="12192000" cy="6858000"/>
          </a:xfrm>
          <a:prstGeom prst="rect">
            <a:avLst/>
          </a:prstGeom>
        </p:spPr>
      </p:pic>
      <p:sp>
        <p:nvSpPr>
          <p:cNvPr id="4" name="Rectangle 3"/>
          <p:cNvSpPr/>
          <p:nvPr/>
        </p:nvSpPr>
        <p:spPr>
          <a:xfrm>
            <a:off x="721235" y="3429000"/>
            <a:ext cx="11632442" cy="646331"/>
          </a:xfrm>
          <a:prstGeom prst="rect">
            <a:avLst/>
          </a:prstGeom>
        </p:spPr>
        <p:txBody>
          <a:bodyPr wrap="square">
            <a:spAutoFit/>
          </a:bodyPr>
          <a:lstStyle/>
          <a:p>
            <a:r>
              <a:rPr lang="en-GB" dirty="0" smtClean="0">
                <a:solidFill>
                  <a:srgbClr val="000000"/>
                </a:solidFill>
                <a:latin typeface="Arial" panose="020B0604020202020204" pitchFamily="34" charset="0"/>
                <a:ea typeface="Arial" panose="020B0604020202020204" pitchFamily="34" charset="0"/>
              </a:rPr>
              <a:t>  </a:t>
            </a:r>
            <a:r>
              <a:rPr lang="en-GB" b="1" dirty="0" smtClean="0">
                <a:solidFill>
                  <a:srgbClr val="000000"/>
                </a:solidFill>
                <a:latin typeface="Arial" panose="020B0604020202020204" pitchFamily="34" charset="0"/>
                <a:ea typeface="Arial" panose="020B0604020202020204" pitchFamily="34" charset="0"/>
              </a:rPr>
              <a:t>The </a:t>
            </a:r>
            <a:r>
              <a:rPr lang="en-GB" b="1" dirty="0">
                <a:solidFill>
                  <a:srgbClr val="000000"/>
                </a:solidFill>
                <a:latin typeface="Arial" panose="020B0604020202020204" pitchFamily="34" charset="0"/>
                <a:ea typeface="Arial" panose="020B0604020202020204" pitchFamily="34" charset="0"/>
              </a:rPr>
              <a:t>Concept of Norms In the long history of translation, such notions as accuracy, correctness, or </a:t>
            </a:r>
            <a:endParaRPr lang="en-GB" b="1" dirty="0" smtClean="0">
              <a:solidFill>
                <a:srgbClr val="000000"/>
              </a:solidFill>
              <a:latin typeface="Arial" panose="020B0604020202020204" pitchFamily="34" charset="0"/>
              <a:ea typeface="Arial" panose="020B0604020202020204" pitchFamily="34" charset="0"/>
            </a:endParaRPr>
          </a:p>
          <a:p>
            <a:r>
              <a:rPr lang="en-GB" b="1" dirty="0" smtClean="0">
                <a:solidFill>
                  <a:srgbClr val="000000"/>
                </a:solidFill>
                <a:latin typeface="Arial" panose="020B0604020202020204" pitchFamily="34" charset="0"/>
                <a:ea typeface="Arial" panose="020B0604020202020204" pitchFamily="34" charset="0"/>
              </a:rPr>
              <a:t>  well-</a:t>
            </a:r>
            <a:r>
              <a:rPr lang="en-GB" b="1" dirty="0" err="1" smtClean="0">
                <a:solidFill>
                  <a:srgbClr val="000000"/>
                </a:solidFill>
                <a:latin typeface="Arial" panose="020B0604020202020204" pitchFamily="34" charset="0"/>
                <a:ea typeface="Arial" panose="020B0604020202020204" pitchFamily="34" charset="0"/>
              </a:rPr>
              <a:t>formedness</a:t>
            </a:r>
            <a:r>
              <a:rPr lang="en-GB" b="1" dirty="0" smtClean="0">
                <a:solidFill>
                  <a:srgbClr val="000000"/>
                </a:solidFill>
                <a:latin typeface="Arial" panose="020B0604020202020204" pitchFamily="34" charset="0"/>
                <a:ea typeface="Arial" panose="020B0604020202020204" pitchFamily="34" charset="0"/>
              </a:rPr>
              <a:t> </a:t>
            </a:r>
            <a:r>
              <a:rPr lang="en-GB" b="1" dirty="0">
                <a:solidFill>
                  <a:srgbClr val="000000"/>
                </a:solidFill>
                <a:latin typeface="Arial" panose="020B0604020202020204" pitchFamily="34" charset="0"/>
                <a:ea typeface="Arial" panose="020B0604020202020204" pitchFamily="34" charset="0"/>
              </a:rPr>
              <a:t>have played an important role in assessing the quality of a translation. </a:t>
            </a:r>
            <a:endParaRPr lang="fr-FR" b="1" dirty="0"/>
          </a:p>
        </p:txBody>
      </p:sp>
      <p:sp>
        <p:nvSpPr>
          <p:cNvPr id="5" name="Rectangle 4"/>
          <p:cNvSpPr/>
          <p:nvPr/>
        </p:nvSpPr>
        <p:spPr>
          <a:xfrm>
            <a:off x="886055" y="4075331"/>
            <a:ext cx="10697393" cy="646331"/>
          </a:xfrm>
          <a:prstGeom prst="rect">
            <a:avLst/>
          </a:prstGeom>
        </p:spPr>
        <p:txBody>
          <a:bodyPr wrap="square">
            <a:spAutoFit/>
          </a:bodyPr>
          <a:lstStyle/>
          <a:p>
            <a:r>
              <a:rPr lang="en-GB" b="1" dirty="0" smtClean="0">
                <a:solidFill>
                  <a:srgbClr val="000000"/>
                </a:solidFill>
                <a:latin typeface="Arial" panose="020B0604020202020204" pitchFamily="34" charset="0"/>
                <a:ea typeface="Arial" panose="020B0604020202020204" pitchFamily="34" charset="0"/>
              </a:rPr>
              <a:t>Both </a:t>
            </a:r>
            <a:r>
              <a:rPr lang="en-GB" b="1" dirty="0">
                <a:solidFill>
                  <a:srgbClr val="000000"/>
                </a:solidFill>
                <a:latin typeface="Arial" panose="020B0604020202020204" pitchFamily="34" charset="0"/>
                <a:ea typeface="Arial" panose="020B0604020202020204" pitchFamily="34" charset="0"/>
              </a:rPr>
              <a:t>Gideon </a:t>
            </a:r>
            <a:r>
              <a:rPr lang="en-GB" b="1" dirty="0" err="1">
                <a:solidFill>
                  <a:srgbClr val="000000"/>
                </a:solidFill>
                <a:latin typeface="Arial" panose="020B0604020202020204" pitchFamily="34" charset="0"/>
                <a:ea typeface="Arial" panose="020B0604020202020204" pitchFamily="34" charset="0"/>
              </a:rPr>
              <a:t>Toury</a:t>
            </a:r>
            <a:r>
              <a:rPr lang="en-GB" b="1" dirty="0">
                <a:solidFill>
                  <a:srgbClr val="000000"/>
                </a:solidFill>
                <a:latin typeface="Arial" panose="020B0604020202020204" pitchFamily="34" charset="0"/>
                <a:ea typeface="Arial" panose="020B0604020202020204" pitchFamily="34" charset="0"/>
              </a:rPr>
              <a:t> and Theo </a:t>
            </a:r>
            <a:r>
              <a:rPr lang="en-GB" b="1" dirty="0" err="1">
                <a:solidFill>
                  <a:srgbClr val="000000"/>
                </a:solidFill>
                <a:latin typeface="Arial" panose="020B0604020202020204" pitchFamily="34" charset="0"/>
                <a:ea typeface="Arial" panose="020B0604020202020204" pitchFamily="34" charset="0"/>
              </a:rPr>
              <a:t>Hermans</a:t>
            </a:r>
            <a:r>
              <a:rPr lang="en-GB" b="1" dirty="0">
                <a:solidFill>
                  <a:srgbClr val="000000"/>
                </a:solidFill>
                <a:latin typeface="Arial" panose="020B0604020202020204" pitchFamily="34" charset="0"/>
                <a:ea typeface="Arial" panose="020B0604020202020204" pitchFamily="34" charset="0"/>
              </a:rPr>
              <a:t> have contributed substantially to this debate and to the development of the concept of norms in and for translation studies. </a:t>
            </a:r>
            <a:endParaRPr lang="fr-FR" b="1" dirty="0"/>
          </a:p>
        </p:txBody>
      </p:sp>
      <p:sp>
        <p:nvSpPr>
          <p:cNvPr id="6" name="Rectangle 5"/>
          <p:cNvSpPr/>
          <p:nvPr/>
        </p:nvSpPr>
        <p:spPr>
          <a:xfrm>
            <a:off x="846161" y="1844472"/>
            <a:ext cx="10777183" cy="1477328"/>
          </a:xfrm>
          <a:prstGeom prst="rect">
            <a:avLst/>
          </a:prstGeom>
        </p:spPr>
        <p:txBody>
          <a:bodyPr wrap="square">
            <a:spAutoFit/>
          </a:bodyPr>
          <a:lstStyle/>
          <a:p>
            <a:r>
              <a:rPr lang="en-GB" b="1" dirty="0">
                <a:solidFill>
                  <a:srgbClr val="000000"/>
                </a:solidFill>
                <a:latin typeface="Arial" panose="020B0604020202020204" pitchFamily="34" charset="0"/>
                <a:ea typeface="Arial" panose="020B0604020202020204" pitchFamily="34" charset="0"/>
              </a:rPr>
              <a:t>The concept of norms in translation theory was first mentioned by </a:t>
            </a:r>
            <a:r>
              <a:rPr lang="en-GB" b="1" dirty="0" err="1">
                <a:solidFill>
                  <a:srgbClr val="000000"/>
                </a:solidFill>
                <a:latin typeface="Arial" panose="020B0604020202020204" pitchFamily="34" charset="0"/>
                <a:ea typeface="Arial" panose="020B0604020202020204" pitchFamily="34" charset="0"/>
              </a:rPr>
              <a:t>Jiří</a:t>
            </a:r>
            <a:r>
              <a:rPr lang="en-GB" b="1" dirty="0">
                <a:solidFill>
                  <a:srgbClr val="000000"/>
                </a:solidFill>
                <a:latin typeface="Arial" panose="020B0604020202020204" pitchFamily="34" charset="0"/>
                <a:ea typeface="Arial" panose="020B0604020202020204" pitchFamily="34" charset="0"/>
              </a:rPr>
              <a:t> </a:t>
            </a:r>
            <a:r>
              <a:rPr lang="en-GB" b="1" dirty="0" err="1">
                <a:solidFill>
                  <a:srgbClr val="000000"/>
                </a:solidFill>
                <a:latin typeface="Arial" panose="020B0604020202020204" pitchFamily="34" charset="0"/>
                <a:ea typeface="Arial" panose="020B0604020202020204" pitchFamily="34" charset="0"/>
              </a:rPr>
              <a:t>Levý</a:t>
            </a:r>
            <a:r>
              <a:rPr lang="en-GB" b="1" dirty="0">
                <a:solidFill>
                  <a:srgbClr val="000000"/>
                </a:solidFill>
                <a:latin typeface="Arial" panose="020B0604020202020204" pitchFamily="34" charset="0"/>
                <a:ea typeface="Arial" panose="020B0604020202020204" pitchFamily="34" charset="0"/>
              </a:rPr>
              <a:t> (1969) and by </a:t>
            </a:r>
            <a:r>
              <a:rPr lang="en-GB" b="1" dirty="0" err="1">
                <a:solidFill>
                  <a:srgbClr val="000000"/>
                </a:solidFill>
                <a:latin typeface="Arial" panose="020B0604020202020204" pitchFamily="34" charset="0"/>
                <a:ea typeface="Arial" panose="020B0604020202020204" pitchFamily="34" charset="0"/>
              </a:rPr>
              <a:t>Itamar</a:t>
            </a:r>
            <a:r>
              <a:rPr lang="en-GB" b="1" dirty="0">
                <a:solidFill>
                  <a:srgbClr val="000000"/>
                </a:solidFill>
                <a:latin typeface="Arial" panose="020B0604020202020204" pitchFamily="34" charset="0"/>
                <a:ea typeface="Arial" panose="020B0604020202020204" pitchFamily="34" charset="0"/>
              </a:rPr>
              <a:t> Even-Zohar (1971), but has mainly been propagated by Gideon </a:t>
            </a:r>
            <a:r>
              <a:rPr lang="en-GB" b="1" dirty="0" err="1">
                <a:solidFill>
                  <a:srgbClr val="000000"/>
                </a:solidFill>
                <a:latin typeface="Arial" panose="020B0604020202020204" pitchFamily="34" charset="0"/>
                <a:ea typeface="Arial" panose="020B0604020202020204" pitchFamily="34" charset="0"/>
              </a:rPr>
              <a:t>Toury</a:t>
            </a:r>
            <a:r>
              <a:rPr lang="en-GB" b="1" dirty="0">
                <a:solidFill>
                  <a:srgbClr val="000000"/>
                </a:solidFill>
                <a:latin typeface="Arial" panose="020B0604020202020204" pitchFamily="34" charset="0"/>
                <a:ea typeface="Arial" panose="020B0604020202020204" pitchFamily="34" charset="0"/>
              </a:rPr>
              <a:t> and his followers since the late seventies. </a:t>
            </a:r>
            <a:r>
              <a:rPr lang="en-GB" b="1" dirty="0" err="1">
                <a:solidFill>
                  <a:srgbClr val="000000"/>
                </a:solidFill>
                <a:latin typeface="Arial" panose="020B0604020202020204" pitchFamily="34" charset="0"/>
                <a:ea typeface="Arial" panose="020B0604020202020204" pitchFamily="34" charset="0"/>
              </a:rPr>
              <a:t>Toury’s</a:t>
            </a:r>
            <a:r>
              <a:rPr lang="en-GB" b="1" dirty="0">
                <a:solidFill>
                  <a:srgbClr val="000000"/>
                </a:solidFill>
                <a:latin typeface="Arial" panose="020B0604020202020204" pitchFamily="34" charset="0"/>
                <a:ea typeface="Arial" panose="020B0604020202020204" pitchFamily="34" charset="0"/>
              </a:rPr>
              <a:t> development of the concept of “norm” derives from his stance that translating is a learned social activity: “translator ship” amounts first and foremost to being able to play a social role, i.e., to fulfil a </a:t>
            </a:r>
            <a:r>
              <a:rPr lang="en-GB" b="1" dirty="0" smtClean="0">
                <a:solidFill>
                  <a:srgbClr val="000000"/>
                </a:solidFill>
                <a:latin typeface="Arial" panose="020B0604020202020204" pitchFamily="34" charset="0"/>
                <a:ea typeface="Arial" panose="020B0604020202020204" pitchFamily="34" charset="0"/>
              </a:rPr>
              <a:t>function </a:t>
            </a:r>
            <a:r>
              <a:rPr lang="en-GB" b="1" dirty="0">
                <a:solidFill>
                  <a:srgbClr val="000000"/>
                </a:solidFill>
                <a:latin typeface="Arial" panose="020B0604020202020204" pitchFamily="34" charset="0"/>
                <a:ea typeface="Arial" panose="020B0604020202020204" pitchFamily="34" charset="0"/>
              </a:rPr>
              <a:t>appropriate in its own terms of reference. .</a:t>
            </a:r>
            <a:endParaRPr lang="fr-FR" b="1" dirty="0"/>
          </a:p>
        </p:txBody>
      </p:sp>
      <p:pic>
        <p:nvPicPr>
          <p:cNvPr id="9"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44836" y="5180231"/>
            <a:ext cx="609600" cy="609600"/>
          </a:xfrm>
          <a:prstGeom prst="rect">
            <a:avLst/>
          </a:prstGeom>
        </p:spPr>
      </p:pic>
    </p:spTree>
    <p:extLst>
      <p:ext uri="{BB962C8B-B14F-4D97-AF65-F5344CB8AC3E}">
        <p14:creationId xmlns:p14="http://schemas.microsoft.com/office/powerpoint/2010/main" val="3098967769"/>
      </p:ext>
    </p:extLst>
  </p:cSld>
  <p:clrMapOvr>
    <a:masterClrMapping/>
  </p:clrMapOvr>
  <p:transition spd="slow" advTm="1309">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531"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5336BDC0-6C68-4B8F-85C4-14619864F6CE}"/>
              </a:ext>
            </a:extLst>
          </p:cNvPr>
          <p:cNvSpPr>
            <a:spLocks noGrp="1"/>
          </p:cNvSpPr>
          <p:nvPr>
            <p:ph type="title"/>
          </p:nvPr>
        </p:nvSpPr>
        <p:spPr/>
        <p:txBody>
          <a:bodyPr/>
          <a:lstStyle/>
          <a:p>
            <a:endParaRPr lang="fr-FR"/>
          </a:p>
        </p:txBody>
      </p:sp>
      <p:pic>
        <p:nvPicPr>
          <p:cNvPr id="3" name="Picture 2">
            <a:extLst>
              <a:ext uri="{FF2B5EF4-FFF2-40B4-BE49-F238E27FC236}">
                <a16:creationId xmlns="" xmlns:a16="http://schemas.microsoft.com/office/drawing/2014/main" id="{A999E57C-7C9C-4870-A3C9-18DD3F750864}"/>
              </a:ext>
            </a:extLst>
          </p:cNvPr>
          <p:cNvPicPr/>
          <p:nvPr/>
        </p:nvPicPr>
        <p:blipFill>
          <a:blip r:embed="rId4"/>
          <a:stretch>
            <a:fillRect/>
          </a:stretch>
        </p:blipFill>
        <p:spPr>
          <a:xfrm>
            <a:off x="0" y="0"/>
            <a:ext cx="12192000" cy="6858000"/>
          </a:xfrm>
          <a:prstGeom prst="rect">
            <a:avLst/>
          </a:prstGeom>
        </p:spPr>
      </p:pic>
      <p:sp>
        <p:nvSpPr>
          <p:cNvPr id="4" name="Rectangle 3"/>
          <p:cNvSpPr/>
          <p:nvPr/>
        </p:nvSpPr>
        <p:spPr>
          <a:xfrm>
            <a:off x="2919777" y="596668"/>
            <a:ext cx="6539995" cy="461665"/>
          </a:xfrm>
          <a:prstGeom prst="rect">
            <a:avLst/>
          </a:prstGeom>
        </p:spPr>
        <p:txBody>
          <a:bodyPr wrap="none">
            <a:spAutoFit/>
          </a:bodyPr>
          <a:lstStyle/>
          <a:p>
            <a:r>
              <a:rPr lang="en-GB" sz="2400" b="1" dirty="0" err="1" smtClean="0">
                <a:solidFill>
                  <a:srgbClr val="FF0000"/>
                </a:solidFill>
                <a:latin typeface="Arial" panose="020B0604020202020204" pitchFamily="34" charset="0"/>
                <a:ea typeface="Arial" panose="020B0604020202020204" pitchFamily="34" charset="0"/>
              </a:rPr>
              <a:t>Toury’s</a:t>
            </a:r>
            <a:r>
              <a:rPr lang="en-GB" sz="2400" b="1" dirty="0" smtClean="0">
                <a:solidFill>
                  <a:srgbClr val="FF0000"/>
                </a:solidFill>
                <a:latin typeface="Arial" panose="020B0604020202020204" pitchFamily="34" charset="0"/>
                <a:ea typeface="Arial" panose="020B0604020202020204" pitchFamily="34" charset="0"/>
              </a:rPr>
              <a:t> </a:t>
            </a:r>
            <a:r>
              <a:rPr lang="en-GB" sz="2400" b="1" dirty="0">
                <a:solidFill>
                  <a:srgbClr val="FF0000"/>
                </a:solidFill>
                <a:latin typeface="Arial" panose="020B0604020202020204" pitchFamily="34" charset="0"/>
                <a:ea typeface="Arial" panose="020B0604020202020204" pitchFamily="34" charset="0"/>
              </a:rPr>
              <a:t>division of  Norms into </a:t>
            </a:r>
            <a:r>
              <a:rPr lang="en-GB" sz="2400" b="1" dirty="0" smtClean="0">
                <a:solidFill>
                  <a:srgbClr val="FF0000"/>
                </a:solidFill>
                <a:latin typeface="Arial" panose="020B0604020202020204" pitchFamily="34" charset="0"/>
                <a:ea typeface="Arial" panose="020B0604020202020204" pitchFamily="34" charset="0"/>
              </a:rPr>
              <a:t>Categories :</a:t>
            </a:r>
            <a:endParaRPr lang="fr-FR" sz="2400" b="1" dirty="0">
              <a:solidFill>
                <a:srgbClr val="FF0000"/>
              </a:solidFill>
            </a:endParaRPr>
          </a:p>
        </p:txBody>
      </p:sp>
      <p:pic>
        <p:nvPicPr>
          <p:cNvPr id="5" name="Picture 46" descr="PPT - ETI 301 Descriptive Translation Studies and Norms Neslihan  Kansu-Yetkiner PowerPoint Presentation - ID:5624762"/>
          <p:cNvPicPr/>
          <p:nvPr/>
        </p:nvPicPr>
        <p:blipFill rotWithShape="1">
          <a:blip r:embed="rId5" cstate="print">
            <a:extLst>
              <a:ext uri="{28A0092B-C50C-407E-A947-70E740481C1C}">
                <a14:useLocalDpi xmlns:a14="http://schemas.microsoft.com/office/drawing/2010/main" val="0"/>
              </a:ext>
            </a:extLst>
          </a:blip>
          <a:srcRect l="14392" t="22045" b="7028"/>
          <a:stretch/>
        </p:blipFill>
        <p:spPr bwMode="auto">
          <a:xfrm>
            <a:off x="1951630" y="1655001"/>
            <a:ext cx="8611736" cy="4681182"/>
          </a:xfrm>
          <a:prstGeom prst="rect">
            <a:avLst/>
          </a:prstGeom>
          <a:noFill/>
          <a:ln>
            <a:noFill/>
          </a:ln>
          <a:extLst>
            <a:ext uri="{53640926-AAD7-44D8-BBD7-CCE9431645EC}">
              <a14:shadowObscured xmlns:a14="http://schemas.microsoft.com/office/drawing/2010/main"/>
            </a:ext>
          </a:extLst>
        </p:spPr>
      </p:pic>
      <p:pic>
        <p:nvPicPr>
          <p:cNvPr id="7"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6031383"/>
            <a:ext cx="609600" cy="609600"/>
          </a:xfrm>
          <a:prstGeom prst="rect">
            <a:avLst/>
          </a:prstGeom>
        </p:spPr>
      </p:pic>
    </p:spTree>
    <p:extLst>
      <p:ext uri="{BB962C8B-B14F-4D97-AF65-F5344CB8AC3E}">
        <p14:creationId xmlns:p14="http://schemas.microsoft.com/office/powerpoint/2010/main" val="2064475568"/>
      </p:ext>
    </p:extLst>
  </p:cSld>
  <p:clrMapOvr>
    <a:masterClrMapping/>
  </p:clrMapOvr>
  <mc:AlternateContent xmlns:mc="http://schemas.openxmlformats.org/markup-compatibility/2006" xmlns:p14="http://schemas.microsoft.com/office/powerpoint/2010/main">
    <mc:Choice Requires="p14">
      <p:transition spd="slow" p14:dur="3000" advTm="1154">
        <p14:shred/>
      </p:transition>
    </mc:Choice>
    <mc:Fallback xmlns="">
      <p:transition spd="slow" advTm="1154">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35" fill="hold"/>
                                        <p:tgtEl>
                                          <p:spTgt spid="7"/>
                                        </p:tgtEl>
                                      </p:cBhvr>
                                    </p:cmd>
                                  </p:childTnLst>
                                </p:cTn>
                              </p:par>
                            </p:childTnLst>
                          </p:cTn>
                        </p:par>
                      </p:childTnLst>
                    </p:cTn>
                  </p:par>
                </p:childTnLst>
              </p:cTn>
              <p:nextCondLst>
                <p:cond evt="onClick" delay="0">
                  <p:tgtEl>
                    <p:spTgt spid="7"/>
                  </p:tgtEl>
                </p:cond>
              </p:nextCondLst>
            </p:seq>
            <p:audio>
              <p:cMediaNode vol="10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Secteur">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2093</TotalTime>
  <Words>827</Words>
  <Application>Microsoft Office PowerPoint</Application>
  <PresentationFormat>Grand écran</PresentationFormat>
  <Paragraphs>50</Paragraphs>
  <Slides>13</Slides>
  <Notes>0</Notes>
  <HiddenSlides>0</HiddenSlides>
  <MMClips>2</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Century Gothic</vt:lpstr>
      <vt:lpstr>Times New Roman</vt:lpstr>
      <vt:lpstr>Wingdings 3</vt:lpstr>
      <vt:lpstr>Secteur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118</cp:revision>
  <dcterms:created xsi:type="dcterms:W3CDTF">2021-12-17T21:13:58Z</dcterms:created>
  <dcterms:modified xsi:type="dcterms:W3CDTF">2021-12-21T01:47:41Z</dcterms:modified>
</cp:coreProperties>
</file>