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0"/>
  </p:notesMasterIdLst>
  <p:sldIdLst>
    <p:sldId id="256" r:id="rId2"/>
    <p:sldId id="490" r:id="rId3"/>
    <p:sldId id="542" r:id="rId4"/>
    <p:sldId id="543" r:id="rId5"/>
    <p:sldId id="540" r:id="rId6"/>
    <p:sldId id="487" r:id="rId7"/>
    <p:sldId id="443" r:id="rId8"/>
    <p:sldId id="40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90" autoAdjust="0"/>
  </p:normalViewPr>
  <p:slideViewPr>
    <p:cSldViewPr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8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11.03.2022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it.ly/ZOOMCOURS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ruhr-uni-bochum.de/uvu/index.php?title=Chinese_Language_and_Culture_2022&amp;action=edit&amp;section=9" TargetMode="External"/><Relationship Id="rId2" Type="http://schemas.openxmlformats.org/officeDocument/2006/relationships/hyperlink" Target="https://wiki.ruhr-uni-bochum.de/uvu/index.php?title=Chinese_Language_and_Culture_2022&amp;action=edit&amp;section=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ruhr-uni-bochum.de/uvu/index.php?title=Chinese_Language_and_Culture_2022&amp;action=edit&amp;section=10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ruhr-uni-bochum.de/uvu/index.php?title=Special:Upload&amp;wpDestFile=Four_Folk_Stories.pptx" TargetMode="External"/><Relationship Id="rId3" Type="http://schemas.openxmlformats.org/officeDocument/2006/relationships/hyperlink" Target="https://wiki.ruhr-uni-bochum.de/uvu/index.php?title=Chinese_Language_and_Culture_2022&amp;action=edit&amp;section=12" TargetMode="External"/><Relationship Id="rId7" Type="http://schemas.openxmlformats.org/officeDocument/2006/relationships/hyperlink" Target="https://wiki.ruhr-uni-bochum.de/uvu/index.php?title=Chinese_Language_and_Culture_2022&amp;action=edit&amp;section=14" TargetMode="External"/><Relationship Id="rId12" Type="http://schemas.openxmlformats.org/officeDocument/2006/relationships/hyperlink" Target="https://wiki.ruhr-uni-bochum.de/uvu/index.php?title=Chinese_Language_and_Culture_2022&amp;action=edit&amp;section=18" TargetMode="External"/><Relationship Id="rId2" Type="http://schemas.openxmlformats.org/officeDocument/2006/relationships/hyperlink" Target="https://wiki.ruhr-uni-bochum.de/uvu/index.php?title=Chinese_Language_and_Culture_2022&amp;action=edit&amp;section=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ruhr-uni-bochum.de/uvu/index.php?title=Special:Upload&amp;wpDestFile=Chinese_Mythology.pptx" TargetMode="External"/><Relationship Id="rId11" Type="http://schemas.openxmlformats.org/officeDocument/2006/relationships/hyperlink" Target="https://wiki.ruhr-uni-bochum.de/uvu/index.php?title=Chinese_Language_and_Culture_2022&amp;action=edit&amp;section=17" TargetMode="External"/><Relationship Id="rId5" Type="http://schemas.openxmlformats.org/officeDocument/2006/relationships/hyperlink" Target="https://wiki.ruhr-uni-bochum.de/uvu/index.php?title=Chinese_Language_and_Culture_2022&amp;action=edit&amp;section=13" TargetMode="External"/><Relationship Id="rId10" Type="http://schemas.openxmlformats.org/officeDocument/2006/relationships/hyperlink" Target="https://wiki.ruhr-uni-bochum.de/uvu/index.php?title=Chinese_Language_and_Culture_2022&amp;action=edit&amp;section=16" TargetMode="External"/><Relationship Id="rId4" Type="http://schemas.openxmlformats.org/officeDocument/2006/relationships/hyperlink" Target="https://wiki.ruhr-uni-bochum.de/uvu/index.php?title=Special:Upload&amp;wpDestFile=Fairy_Tales.pptx" TargetMode="External"/><Relationship Id="rId9" Type="http://schemas.openxmlformats.org/officeDocument/2006/relationships/hyperlink" Target="https://wiki.ruhr-uni-bochum.de/uvu/index.php?title=Chinese_Language_and_Culture_2022&amp;action=edit&amp;section=15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b="1" dirty="0">
                <a:ea typeface="KaiTi" panose="02010609060101010101" pitchFamily="49" charset="-122"/>
              </a:rPr>
              <a:t>中国语言文化</a:t>
            </a:r>
            <a:br>
              <a:rPr lang="de-DE" altLang="zh-CN" sz="595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de-DE" altLang="zh-CN" sz="4800" b="1" i="1" dirty="0"/>
              <a:t>Chinese Language &amp; Culture</a:t>
            </a:r>
            <a:br>
              <a:rPr lang="de-DE" altLang="zh-CN" sz="4800" b="1" i="1" dirty="0"/>
            </a:br>
            <a:r>
              <a:rPr lang="de-DE" altLang="zh-CN" sz="2800" b="1" i="1" dirty="0" err="1"/>
              <a:t>for</a:t>
            </a:r>
            <a:r>
              <a:rPr lang="de-DE" altLang="zh-CN" sz="2800" b="1" i="1" dirty="0"/>
              <a:t> Master </a:t>
            </a:r>
            <a:r>
              <a:rPr lang="de-DE" altLang="zh-CN" sz="2800" b="1" i="1" dirty="0" err="1"/>
              <a:t>Students</a:t>
            </a:r>
            <a:r>
              <a:rPr lang="de-DE" altLang="zh-CN" sz="2800" b="1" i="1" dirty="0"/>
              <a:t> </a:t>
            </a:r>
            <a:r>
              <a:rPr lang="de-DE" altLang="zh-CN" sz="2800" b="1" i="1" dirty="0" err="1"/>
              <a:t>of</a:t>
            </a:r>
            <a:r>
              <a:rPr lang="de-DE" altLang="zh-CN" sz="2800" b="1" i="1" dirty="0"/>
              <a:t> Translation Studies</a:t>
            </a:r>
            <a:endParaRPr lang="de-DE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 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2022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25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-2021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年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6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月</a:t>
            </a:r>
            <a: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10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日</a:t>
            </a:r>
            <a:br>
              <a:rPr lang="de-DE" altLang="zh-CN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</a:b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中国文化基础 周五第九和第十节课</a:t>
            </a:r>
            <a:r>
              <a:rPr lang="de-DE" altLang="zh-CN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16:30-18:10</a:t>
            </a:r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，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上课地点：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外国语学院大楼</a:t>
            </a:r>
            <a:r>
              <a:rPr lang="de-DE" altLang="zh-CN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613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室</a:t>
            </a:r>
            <a:endParaRPr lang="de-DE" altLang="zh-CN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助教：</a:t>
            </a:r>
            <a:r>
              <a:rPr lang="de-DE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Lan Qi </a:t>
            </a:r>
            <a:r>
              <a:rPr lang="zh-CN" altLang="de-DE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兰綺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Woesler</a:t>
            </a:r>
          </a:p>
          <a:p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培高德 教授 </a:t>
            </a:r>
            <a:r>
              <a:rPr 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Professor Dr. </a:t>
            </a:r>
            <a:r>
              <a:rPr lang="de-DE" sz="240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Cord Eberspächer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0C36C67-2549-44F5-AD11-07422BCBC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1561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第二周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231265"/>
            <a:ext cx="8629650" cy="543809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Garamond" panose="02020404030301010803" pitchFamily="18" charset="0"/>
              <a:buNone/>
            </a:pPr>
            <a:r>
              <a:rPr lang="en-GB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Session Overview </a:t>
            </a:r>
            <a:r>
              <a:rPr lang="zh-CN" altLang="en-GB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本节概览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Preparation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Follow WeChat Group and 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course website http://bit.ly/LANG2022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Read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textbook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texts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Answer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quizzes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Translate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Homework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Correct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translation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of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fellow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student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Presenting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students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prepare</a:t>
            </a:r>
            <a:endParaRPr lang="de-DE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857250" lvl="1" indent="-457200">
              <a:buFont typeface="Garamond" panose="02020404030301010803" pitchFamily="18" charset="0"/>
              <a:buAutoNum type="arabicPeriod"/>
            </a:pP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Ppt</a:t>
            </a:r>
            <a:endParaRPr lang="de-DE" altLang="zh-CN" sz="18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857250" lvl="1" indent="-457200">
              <a:buFont typeface="Garamond" panose="02020404030301010803" pitchFamily="18" charset="0"/>
              <a:buAutoNum type="arabicPeriod"/>
            </a:pP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Podium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Discussion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(Arguments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need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to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be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uploaded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Wiki)</a:t>
            </a:r>
          </a:p>
          <a:p>
            <a:pPr marL="857250" lvl="1" indent="-457200">
              <a:buFont typeface="Garamond" panose="02020404030301010803" pitchFamily="18" charset="0"/>
              <a:buAutoNum type="arabicPeriod"/>
            </a:pP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Literature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Review and Handout</a:t>
            </a:r>
          </a:p>
          <a:p>
            <a:pPr marL="857250" lvl="1" indent="-457200">
              <a:buFont typeface="Garamond" panose="02020404030301010803" pitchFamily="18" charset="0"/>
              <a:buAutoNum type="arabicPeriod"/>
            </a:pP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Wiki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Article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on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the</a:t>
            </a:r>
            <a:r>
              <a:rPr lang="de-DE" altLang="zh-CN" sz="18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de-DE" altLang="zh-CN" sz="18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topic</a:t>
            </a:r>
            <a:endParaRPr lang="de-DE" altLang="zh-CN" sz="18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457200" indent="-457200" eaLnBrk="1" hangingPunct="1">
              <a:buFont typeface="Garamond" panose="02020404030301010803" pitchFamily="18" charset="0"/>
              <a:buAutoNum type="arabicPeriod"/>
            </a:pP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Online </a:t>
            </a:r>
            <a:r>
              <a:rPr lang="de-DE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Participants</a:t>
            </a:r>
            <a:r>
              <a:rPr lang="de-DE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Start </a:t>
            </a:r>
            <a:r>
              <a:rPr lang="en-US" altLang="zh-CN" sz="22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VooV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775-353-554. (All students need to turn on camera or will be blocked by student assistant. If Tencent does not work, here is an emergency Zoom session: 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  <a:hlinkClick r:id="rId2"/>
              </a:rPr>
              <a:t>https://bit.ly/ZOOMCOURSE</a:t>
            </a:r>
            <a:r>
              <a:rPr lang="en-US" altLang="zh-CN" sz="22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.)</a:t>
            </a:r>
          </a:p>
          <a:p>
            <a:pPr eaLnBrk="1" hangingPunct="1">
              <a:buFont typeface="Garamond" panose="02020404030301010803" pitchFamily="18" charset="0"/>
              <a:buNone/>
            </a:pPr>
            <a:endParaRPr lang="en-US" altLang="zh-CN" sz="22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eaLnBrk="1" hangingPunct="1">
              <a:buFont typeface="Garamond" panose="02020404030301010803" pitchFamily="18" charset="0"/>
              <a:buNone/>
            </a:pPr>
            <a:endParaRPr lang="zh-CN" altLang="en-GB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693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第二周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231265"/>
            <a:ext cx="8629650" cy="5438095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Session 2, Fri March 4, 2022 - Fairy Tales and Mythology[</a:t>
            </a:r>
            <a:r>
              <a:rPr lang="en-US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Edit section: Session 2, Fri March 4, 2022 - Fairy Tales and Mythology"/>
              </a:rPr>
              <a:t>edit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Results from the voting: Todays topics are Fairy Tales, Mythology and Folk Stories[</a:t>
            </a:r>
            <a:r>
              <a:rPr lang="en-US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Edit section: Results from the voting: Todays topics are Fairy Tales, Mythology and Folk Stories"/>
              </a:rPr>
              <a:t>edit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Rank Topic Percent</a:t>
            </a:r>
            <a:endParaRPr lang="en-US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Literature: Ancient literature: Chinese Classical Fairy Tales 71%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Literature: Ancient literature: Chinese Mythology 67%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 Literature: Ancient literature: Four Folk Stories of Ancient China 65%</a:t>
            </a:r>
          </a:p>
          <a:p>
            <a:pPr marL="0" indent="0" algn="l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Preparation from Session 1 for Session 2: Here are the results of the homework and the grades for the quizzes[</a:t>
            </a:r>
            <a:r>
              <a:rPr lang="en-US" sz="24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Edit section: Preparation from Session 1 for Session 2: Here are the results of the homework and the grades for the quizzes"/>
              </a:rPr>
              <a:t>edit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Homework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Quiz grades, indicating that you have read the texts and answered the quizzes</a:t>
            </a:r>
          </a:p>
        </p:txBody>
      </p:sp>
    </p:spTree>
    <p:extLst>
      <p:ext uri="{BB962C8B-B14F-4D97-AF65-F5344CB8AC3E}">
        <p14:creationId xmlns:p14="http://schemas.microsoft.com/office/powerpoint/2010/main" val="2863756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第二周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457200" y="1231265"/>
            <a:ext cx="8629650" cy="543809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Today: Student presentation on 3 topics[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Edit section: Today: Student presentation on 3 topics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algn="l"/>
            <a:r>
              <a:rPr lang="en-US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Literature: Ancient literature: Chinese Classical Fairy Tales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Edit section: Literature: Ancient literature: Chinese Classical Fairy Tales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  <a:endParaRPr lang="en-US" sz="1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4" tooltip="Fairy Tales.pptx"/>
              </a:rPr>
              <a:t>Please download this pptx on Fairy Tales created by ...</a:t>
            </a: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Literature: Ancient literature: Chinese Mythology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5" tooltip="Edit section: Literature: Ancient literature: Chinese Mythology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  <a:endParaRPr lang="en-US" sz="1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6" tooltip="Chinese Mythology.pptx"/>
              </a:rPr>
              <a:t>Please download this pptx on Mythology created by ...</a:t>
            </a: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Literature: Ancient literature: Four Folk Stories of Ancient China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Edit section: Literature: Ancient literature: Four Folk Stories of Ancient China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  <a:endParaRPr lang="en-US" sz="18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8" tooltip="Four Folk Stories.pptx"/>
              </a:rPr>
              <a:t>Please download this pptx on Folk Stories created by ...</a:t>
            </a:r>
            <a:endParaRPr lang="en-US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Teacher Comments on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Powerpoints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gives grades[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9" tooltip="Edit section: Teacher Comments on Powerpoints and gives grades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Teacher explains how to use Wiki[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10" tooltip="Edit section: Teacher explains how to use Wiki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Teacher checks selected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homeworks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comments on it[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11" tooltip="Edit section: Teacher checks selected homeworks and comments on it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marL="0" indent="0" algn="l">
              <a:buNone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Homework of Session 2 for Session 3[</a:t>
            </a:r>
            <a:r>
              <a:rPr lang="en-US" sz="18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12" tooltip="Edit section: Homework of Session 2 for Session 3"/>
              </a:rPr>
              <a:t>edit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]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Read the following texts in the textbook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Answer the quizzes by following these links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Translate your part of the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Hongloumeng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here (please do not use Pinyin but meaning for the translation of names)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Correct your fellow students translation</a:t>
            </a:r>
          </a:p>
        </p:txBody>
      </p:sp>
    </p:spTree>
    <p:extLst>
      <p:ext uri="{BB962C8B-B14F-4D97-AF65-F5344CB8AC3E}">
        <p14:creationId xmlns:p14="http://schemas.microsoft.com/office/powerpoint/2010/main" val="65389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学期题目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323528" y="1700808"/>
            <a:ext cx="4032448" cy="4882554"/>
          </a:xfrm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de-DE" sz="11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Session Rank Topic </a:t>
            </a:r>
            <a:r>
              <a:rPr lang="de-DE" sz="11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Percent</a:t>
            </a:r>
            <a:endParaRPr lang="de-DE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 – Organizational Things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2 2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Classical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Fairy Tales 71%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2 5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Chinese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Mythology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67%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2 7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Four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Folk Stories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China 65%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17 Language: Chinese Language 57%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4 Language: Chinese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Dialects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70%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3 16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Minority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Languages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China 58%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13 Language: Chinese Folk Argot 61%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 1 Movies: Chinese Movies 73%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8 Song: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Celadon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Song 《</a:t>
            </a:r>
            <a:r>
              <a:rPr lang="zh-CN" alt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青花瓷</a:t>
            </a:r>
            <a:r>
              <a:rPr lang="de-DE" altLang="zh-CN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》</a:t>
            </a:r>
            <a:r>
              <a:rPr lang="zh-CN" alt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歌词 </a:t>
            </a:r>
            <a:r>
              <a:rPr lang="de-DE" altLang="zh-CN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64%</a:t>
            </a:r>
          </a:p>
          <a:p>
            <a:pPr marL="0" indent="0" algn="l">
              <a:buNone/>
            </a:pPr>
            <a:r>
              <a:rPr lang="de-DE" altLang="zh-CN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5 18 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Song: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Marriage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Accompanying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Songs in Hunan 57%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5 12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Media: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Douyin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Tik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Tok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61%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6 14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Four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satirical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novels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China 60%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6 15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Classical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58%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6 22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- Take Su Shi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as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Relegation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China 55%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6 34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Ancient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The Classic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Mountains and Seas 53%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 3 Global Impact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Culture 70%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7 6 Global Impact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Language 66%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 25 Translation: Oral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Interpreting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55%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 28 Translation: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Written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Translation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into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54%</a:t>
            </a:r>
          </a:p>
          <a:p>
            <a:pPr marL="0" indent="0" algn="l">
              <a:buNone/>
            </a:pP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8 37 Translation: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Artificial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1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Intelligence</a:t>
            </a:r>
            <a:r>
              <a:rPr lang="de-DE" sz="11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Translation 52%</a:t>
            </a: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id="{30C536C4-64FC-428A-8FF4-94BC483213F9}"/>
              </a:ext>
            </a:extLst>
          </p:cNvPr>
          <p:cNvSpPr txBox="1">
            <a:spLocks/>
          </p:cNvSpPr>
          <p:nvPr/>
        </p:nvSpPr>
        <p:spPr>
          <a:xfrm>
            <a:off x="4540881" y="1628800"/>
            <a:ext cx="4032448" cy="52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0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1100" b="1" dirty="0">
                <a:solidFill>
                  <a:srgbClr val="000000"/>
                </a:solidFill>
                <a:latin typeface="Arial" panose="020B0604020202020204" pitchFamily="34" charset="0"/>
              </a:rPr>
              <a:t>Session Rank Topic </a:t>
            </a:r>
            <a:r>
              <a:rPr lang="de-DE" sz="11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Percent</a:t>
            </a:r>
            <a:endParaRPr lang="de-DE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9 35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Tang and Song -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Classical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Prose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Movement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of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late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Tang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Dynasty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and Song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Dynasty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53%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9 9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Premodern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Strange Stories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from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a Chinese Studio 64%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9 21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Premodern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Tang-Song 56%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9 32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Premodern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- Li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Bai's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“The River-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Merchant's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Wife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A Letter” and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its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translations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53%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9 11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Premodern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-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China's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Four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Great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Classical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Novels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63%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10 19 Language: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How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language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shapes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mind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comparison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with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other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languages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) 57%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10 24 Language Styles (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official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formal,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written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colloquial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slang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sociolects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dialects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regionalects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etc.) 55%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10 30 Language: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Ambiguity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of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Chinese Language (e.g. Tang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poetry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) 54%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10 39 Language: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Rhethorics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and Propaganda in China 51%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11 10 Stage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entertainment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Crosstalk </a:t>
            </a:r>
            <a:r>
              <a:rPr lang="zh-CN" alt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相声 </a:t>
            </a:r>
            <a:r>
              <a:rPr lang="de-DE" altLang="zh-CN" sz="1100" dirty="0">
                <a:solidFill>
                  <a:srgbClr val="000000"/>
                </a:solidFill>
                <a:latin typeface="Arial" panose="020B0604020202020204" pitchFamily="34" charset="0"/>
              </a:rPr>
              <a:t>63%</a:t>
            </a:r>
          </a:p>
          <a:p>
            <a:pPr marL="0" indent="0">
              <a:buNone/>
            </a:pPr>
            <a:r>
              <a:rPr lang="de-DE" altLang="zh-CN" sz="1100" dirty="0">
                <a:solidFill>
                  <a:srgbClr val="000000"/>
                </a:solidFill>
                <a:latin typeface="Arial" panose="020B0604020202020204" pitchFamily="34" charset="0"/>
              </a:rPr>
              <a:t>12 26 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Chinese Writing: Chinese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Characters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54%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12 36 Chinese Writing: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Calligraphy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53%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12 33 Traditional Festivals: Spring Festival Couplets 53%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13 20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Modern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Qian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Zhongshu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Ch'ien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Chung-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shu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) 56%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13 23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Modern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55%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13 29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Modern and Contemporary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, Science Fiction, and Fantasy 54%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13 40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Contemporary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Literature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50%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14 38 Opera: Peking Opera 52%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14 41 Opera: Peking Opera Actor Mei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Lanfang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50%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14 42 Opera: Hunan Flower-drum Opera (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Huagu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Opera) 50%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15 27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Globalization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The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Westernization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Movement 54%</a:t>
            </a:r>
          </a:p>
          <a:p>
            <a:pPr marL="0" indent="0">
              <a:buNone/>
            </a:pP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15 31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Globalization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: The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Eastward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Spread </a:t>
            </a:r>
            <a:r>
              <a:rPr lang="de-DE" sz="1100" dirty="0" err="1">
                <a:solidFill>
                  <a:srgbClr val="000000"/>
                </a:solidFill>
                <a:latin typeface="Arial" panose="020B0604020202020204" pitchFamily="34" charset="0"/>
              </a:rPr>
              <a:t>of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</a:rPr>
              <a:t> Western Learning 53%</a:t>
            </a:r>
          </a:p>
        </p:txBody>
      </p:sp>
    </p:spTree>
    <p:extLst>
      <p:ext uri="{BB962C8B-B14F-4D97-AF65-F5344CB8AC3E}">
        <p14:creationId xmlns:p14="http://schemas.microsoft.com/office/powerpoint/2010/main" val="3367215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9FBB14-EAB7-465F-AFC2-F5C1E876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err="1"/>
              <a:t>Preparation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week</a:t>
            </a:r>
            <a:endParaRPr lang="de-DE" dirty="0"/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47E53BE9-62B6-4916-BBAE-0A720349EFD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Please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all </a:t>
            </a:r>
            <a:r>
              <a:rPr lang="de-DE" dirty="0" err="1"/>
              <a:t>texts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session</a:t>
            </a:r>
            <a:r>
              <a:rPr lang="de-DE" dirty="0"/>
              <a:t> 3, </a:t>
            </a:r>
            <a:r>
              <a:rPr lang="de-DE" dirty="0" err="1"/>
              <a:t>answer</a:t>
            </a:r>
            <a:r>
              <a:rPr lang="de-DE" dirty="0"/>
              <a:t> </a:t>
            </a:r>
            <a:r>
              <a:rPr lang="de-DE" dirty="0" err="1"/>
              <a:t>quizzes</a:t>
            </a:r>
            <a:r>
              <a:rPr lang="de-DE" dirty="0"/>
              <a:t>, </a:t>
            </a:r>
            <a:r>
              <a:rPr lang="de-DE" dirty="0" err="1"/>
              <a:t>translate</a:t>
            </a:r>
            <a:r>
              <a:rPr lang="de-DE" dirty="0"/>
              <a:t>, </a:t>
            </a:r>
            <a:r>
              <a:rPr lang="de-DE" dirty="0" err="1"/>
              <a:t>correct</a:t>
            </a:r>
            <a:endParaRPr lang="de-DE" dirty="0"/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Topics: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17 Language: Chinese Language 57%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 Language: Chinese Dialects 70%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16 Minority Languages in China 58%</a:t>
            </a:r>
          </a:p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Language: Chinese Folk Argot 61%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07028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415</a:t>
            </a:r>
          </a:p>
          <a:p>
            <a:pPr marL="0" indent="0" algn="ctr">
              <a:buNone/>
            </a:pP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国际汉学中心</a:t>
            </a:r>
            <a:r>
              <a:rPr lang="de-DE" altLang="zh-CN" sz="240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309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(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+49 178 2073538)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wmt@hunnu.edu.cn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1187</Words>
  <Application>Microsoft Office PowerPoint</Application>
  <PresentationFormat>Bildschirmpräsentation (4:3)</PresentationFormat>
  <Paragraphs>109</Paragraphs>
  <Slides>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KaiTi</vt:lpstr>
      <vt:lpstr>KaiTi</vt:lpstr>
      <vt:lpstr>Arial</vt:lpstr>
      <vt:lpstr>Calibri</vt:lpstr>
      <vt:lpstr>Corbel</vt:lpstr>
      <vt:lpstr>Garamond</vt:lpstr>
      <vt:lpstr>Larissa-Design</vt:lpstr>
      <vt:lpstr>中国语言文化 Chinese Language &amp; Culture for Master Students of Translation Studies</vt:lpstr>
      <vt:lpstr>Session 2 第二周 </vt:lpstr>
      <vt:lpstr>Session 2 第二周 </vt:lpstr>
      <vt:lpstr>Session 2 第二周 </vt:lpstr>
      <vt:lpstr>Schedule 学期题目</vt:lpstr>
      <vt:lpstr>Preparation for next week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741</cp:revision>
  <dcterms:created xsi:type="dcterms:W3CDTF">2010-06-18T15:32:00Z</dcterms:created>
  <dcterms:modified xsi:type="dcterms:W3CDTF">2022-03-11T03:42:52Z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